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56" r:id="rId2"/>
    <p:sldId id="257" r:id="rId3"/>
    <p:sldId id="258" r:id="rId4"/>
    <p:sldId id="259" r:id="rId5"/>
    <p:sldId id="261" r:id="rId6"/>
    <p:sldId id="260" r:id="rId7"/>
    <p:sldId id="262" r:id="rId8"/>
    <p:sldId id="263" r:id="rId9"/>
    <p:sldId id="264" r:id="rId10"/>
  </p:sldIdLst>
  <p:sldSz cx="9144000" cy="5143500" type="screen16x9"/>
  <p:notesSz cx="6858000" cy="9144000"/>
  <p:embeddedFontLst>
    <p:embeddedFont>
      <p:font typeface="Staatliches" panose="020B0604020202020204" charset="0"/>
      <p:regular r:id="rId12"/>
    </p:embeddedFont>
    <p:embeddedFont>
      <p:font typeface="Dosis ExtraLight" panose="020B0604020202020204" charset="0"/>
      <p:regular r:id="rId13"/>
      <p:bold r:id="rId14"/>
    </p:embeddedFont>
    <p:embeddedFont>
      <p:font typeface="Georgia" panose="02040502050405020303" pitchFamily="18" charset="0"/>
      <p:regular r:id="rId15"/>
      <p:bold r:id="rId16"/>
      <p:italic r:id="rId17"/>
      <p:boldItalic r:id="rId18"/>
    </p:embeddedFont>
    <p:embeddedFont>
      <p:font typeface="Lora" panose="020B060402020202020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Abel" panose="020B0604020202020204" charset="0"/>
      <p:regular r:id="rId27"/>
    </p:embeddedFont>
    <p:embeddedFont>
      <p:font typeface="Squada One" panose="020B0604020202020204" charset="0"/>
      <p:regular r:id="rId28"/>
    </p:embeddedFont>
    <p:embeddedFont>
      <p:font typeface="Dosis" panose="020B0604020202020204" charset="0"/>
      <p:regular r:id="rId29"/>
      <p:bold r:id="rId30"/>
    </p:embeddedFont>
    <p:embeddedFont>
      <p:font typeface="Josefin Sans" panose="020B0604020202020204" charset="0"/>
      <p:regular r:id="rId31"/>
      <p:bold r:id="rId32"/>
      <p:italic r:id="rId33"/>
      <p:boldItalic r:id="rId34"/>
    </p:embeddedFont>
    <p:embeddedFont>
      <p:font typeface="Fira Sans Condensed Extra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72"/>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presProps" Target="presProps.xml"/><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4275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16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1854c95cc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1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522eb7919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6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4dfce81f19_0_1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02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65e7bc0b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9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65e7bc0b_1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31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dfce81f19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386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759fe7d7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759fe7d7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517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8759fe7d7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759fe7d7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78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1"/>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5944500" y="366800"/>
            <a:ext cx="22509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a:buNone/>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lang="en" sz="900" b="1">
                <a:solidFill>
                  <a:srgbClr val="FFFFFF"/>
                </a:solidFill>
                <a:uFill>
                  <a:noFill/>
                </a:uFill>
                <a:latin typeface="Dosis"/>
                <a:ea typeface="Dosis"/>
                <a:cs typeface="Dosis"/>
                <a:sym typeface="Dosis"/>
                <a:hlinkClick r:id="rId2"/>
              </a:rPr>
              <a:t>Slidesgo</a:t>
            </a:r>
            <a:r>
              <a:rPr lang="en" sz="900">
                <a:solidFill>
                  <a:srgbClr val="FFFFFF"/>
                </a:solidFill>
                <a:latin typeface="Dosis"/>
                <a:ea typeface="Dosis"/>
                <a:cs typeface="Dosis"/>
                <a:sym typeface="Dosis"/>
              </a:rPr>
              <a:t>, including icons by </a:t>
            </a:r>
            <a:r>
              <a:rPr lang="en" sz="900" b="1">
                <a:solidFill>
                  <a:srgbClr val="FFFFFF"/>
                </a:solidFill>
                <a:uFill>
                  <a:noFill/>
                </a:uFill>
                <a:latin typeface="Dosis"/>
                <a:ea typeface="Dosis"/>
                <a:cs typeface="Dosis"/>
                <a:sym typeface="Dosis"/>
                <a:hlinkClick r:id="rId3"/>
              </a:rPr>
              <a:t>Flaticon</a:t>
            </a:r>
            <a:r>
              <a:rPr lang="en" sz="900">
                <a:solidFill>
                  <a:srgbClr val="FFFFFF"/>
                </a:solidFill>
                <a:latin typeface="Dosis"/>
                <a:ea typeface="Dosis"/>
                <a:cs typeface="Dosis"/>
                <a:sym typeface="Dosis"/>
              </a:rPr>
              <a:t>, and infographics &amp; images by </a:t>
            </a:r>
            <a:r>
              <a:rPr lang="en" sz="900" b="1">
                <a:solidFill>
                  <a:srgbClr val="FFFFFF"/>
                </a:solidFill>
                <a:uFill>
                  <a:noFill/>
                </a:uFill>
                <a:latin typeface="Dosis"/>
                <a:ea typeface="Dosis"/>
                <a:cs typeface="Dosis"/>
                <a:sym typeface="Dosis"/>
                <a:hlinkClick r:id="rId4"/>
              </a:rPr>
              <a:t>Freepik</a:t>
            </a:r>
            <a:r>
              <a:rPr lang="en" sz="900">
                <a:solidFill>
                  <a:srgbClr val="FFFFFF"/>
                </a:solidFill>
                <a:latin typeface="Dosis"/>
                <a:ea typeface="Dosis"/>
                <a:cs typeface="Dosis"/>
                <a:sym typeface="Dosis"/>
              </a:rPr>
              <a:t>. </a:t>
            </a:r>
            <a:endParaRPr sz="900">
              <a:solidFill>
                <a:srgbClr val="FFFFFF"/>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7_1_1">
    <p:bg>
      <p:bgPr>
        <a:solidFill>
          <a:srgbClr val="EFEFE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subTitle" idx="1"/>
          </p:nvPr>
        </p:nvSpPr>
        <p:spPr>
          <a:xfrm>
            <a:off x="5273888" y="3304676"/>
            <a:ext cx="3332400" cy="33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3"/>
                </a:solidFill>
              </a:rPr>
              <a:t>USING TIME-SERIES ANALYSIS</a:t>
            </a:r>
            <a:endParaRPr sz="1800">
              <a:solidFill>
                <a:schemeClr val="accent3"/>
              </a:solidFill>
            </a:endParaRPr>
          </a:p>
        </p:txBody>
      </p:sp>
      <p:sp>
        <p:nvSpPr>
          <p:cNvPr id="112" name="Google Shape;112;p19"/>
          <p:cNvSpPr txBox="1">
            <a:spLocks noGrp="1"/>
          </p:cNvSpPr>
          <p:nvPr>
            <p:ph type="ctrTitle"/>
          </p:nvPr>
        </p:nvSpPr>
        <p:spPr>
          <a:xfrm>
            <a:off x="4842301" y="942775"/>
            <a:ext cx="3856800" cy="23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700"/>
              <a:t>STOCK MARKET</a:t>
            </a:r>
            <a:endParaRPr sz="5700"/>
          </a:p>
          <a:p>
            <a:pPr marL="0" lvl="0" indent="0" algn="r" rtl="0">
              <a:spcBef>
                <a:spcPts val="0"/>
              </a:spcBef>
              <a:spcAft>
                <a:spcPts val="0"/>
              </a:spcAft>
              <a:buNone/>
            </a:pPr>
            <a:r>
              <a:rPr lang="en" sz="5700"/>
              <a:t>FORECASTING</a:t>
            </a:r>
            <a:endParaRPr sz="5700"/>
          </a:p>
        </p:txBody>
      </p:sp>
      <p:grpSp>
        <p:nvGrpSpPr>
          <p:cNvPr id="113" name="Google Shape;113;p19"/>
          <p:cNvGrpSpPr/>
          <p:nvPr/>
        </p:nvGrpSpPr>
        <p:grpSpPr>
          <a:xfrm>
            <a:off x="557691" y="928166"/>
            <a:ext cx="3856961" cy="3149503"/>
            <a:chOff x="366675" y="580995"/>
            <a:chExt cx="4653108" cy="3799617"/>
          </a:xfrm>
        </p:grpSpPr>
        <p:sp>
          <p:nvSpPr>
            <p:cNvPr id="114" name="Google Shape;114;p19"/>
            <p:cNvSpPr/>
            <p:nvPr/>
          </p:nvSpPr>
          <p:spPr>
            <a:xfrm>
              <a:off x="1706803" y="3406751"/>
              <a:ext cx="1797718" cy="973861"/>
            </a:xfrm>
            <a:custGeom>
              <a:avLst/>
              <a:gdLst/>
              <a:ahLst/>
              <a:cxnLst/>
              <a:rect l="l" t="t" r="r" b="b"/>
              <a:pathLst>
                <a:path w="37032" h="20061" extrusionOk="0">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4434852" y="3645303"/>
              <a:ext cx="473552" cy="235792"/>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4636944" y="3274415"/>
              <a:ext cx="368311" cy="421079"/>
            </a:xfrm>
            <a:custGeom>
              <a:avLst/>
              <a:gdLst/>
              <a:ahLst/>
              <a:cxnLst/>
              <a:rect l="l" t="t" r="r" b="b"/>
              <a:pathLst>
                <a:path w="7587" h="8674" extrusionOk="0">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4623352" y="3309948"/>
              <a:ext cx="301416" cy="339961"/>
            </a:xfrm>
            <a:custGeom>
              <a:avLst/>
              <a:gdLst/>
              <a:ahLst/>
              <a:cxnLst/>
              <a:rect l="l" t="t" r="r" b="b"/>
              <a:pathLst>
                <a:path w="6209" h="7003" extrusionOk="0">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4636944" y="3493827"/>
              <a:ext cx="312678" cy="270881"/>
            </a:xfrm>
            <a:custGeom>
              <a:avLst/>
              <a:gdLst/>
              <a:ahLst/>
              <a:cxnLst/>
              <a:rect l="l" t="t" r="r" b="b"/>
              <a:pathLst>
                <a:path w="6441" h="5580" extrusionOk="0">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4630294" y="3530573"/>
              <a:ext cx="250735" cy="202675"/>
            </a:xfrm>
            <a:custGeom>
              <a:avLst/>
              <a:gdLst/>
              <a:ahLst/>
              <a:cxnLst/>
              <a:rect l="l" t="t" r="r" b="b"/>
              <a:pathLst>
                <a:path w="5165" h="4175" extrusionOk="0">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366675" y="3174718"/>
              <a:ext cx="380787" cy="349621"/>
            </a:xfrm>
            <a:custGeom>
              <a:avLst/>
              <a:gdLst/>
              <a:ahLst/>
              <a:cxnLst/>
              <a:rect l="l" t="t" r="r" b="b"/>
              <a:pathLst>
                <a:path w="7844" h="7202" extrusionOk="0">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453470" y="3206756"/>
              <a:ext cx="277386" cy="271269"/>
            </a:xfrm>
            <a:custGeom>
              <a:avLst/>
              <a:gdLst/>
              <a:ahLst/>
              <a:cxnLst/>
              <a:rect l="l" t="t" r="r" b="b"/>
              <a:pathLst>
                <a:path w="5714" h="5588" extrusionOk="0">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393811" y="3379567"/>
              <a:ext cx="390933" cy="387389"/>
            </a:xfrm>
            <a:custGeom>
              <a:avLst/>
              <a:gdLst/>
              <a:ahLst/>
              <a:cxnLst/>
              <a:rect l="l" t="t" r="r" b="b"/>
              <a:pathLst>
                <a:path w="8053" h="7980" extrusionOk="0">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436092" y="3433838"/>
              <a:ext cx="351466" cy="254910"/>
            </a:xfrm>
            <a:custGeom>
              <a:avLst/>
              <a:gdLst/>
              <a:ahLst/>
              <a:cxnLst/>
              <a:rect l="l" t="t" r="r" b="b"/>
              <a:pathLst>
                <a:path w="7240" h="5251" extrusionOk="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19780" y="3520729"/>
              <a:ext cx="170199" cy="55681"/>
            </a:xfrm>
            <a:custGeom>
              <a:avLst/>
              <a:gdLst/>
              <a:ahLst/>
              <a:cxnLst/>
              <a:rect l="l" t="t" r="r" b="b"/>
              <a:pathLst>
                <a:path w="3506" h="1147" extrusionOk="0">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772592" y="1042343"/>
              <a:ext cx="1799175" cy="2857990"/>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4654678" y="580995"/>
              <a:ext cx="323504" cy="417147"/>
            </a:xfrm>
            <a:custGeom>
              <a:avLst/>
              <a:gdLst/>
              <a:ahLst/>
              <a:cxnLst/>
              <a:rect l="l" t="t" r="r" b="b"/>
              <a:pathLst>
                <a:path w="6664" h="8593" extrusionOk="0">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4654678" y="705992"/>
              <a:ext cx="272823" cy="292144"/>
            </a:xfrm>
            <a:custGeom>
              <a:avLst/>
              <a:gdLst/>
              <a:ahLst/>
              <a:cxnLst/>
              <a:rect l="l" t="t" r="r" b="b"/>
              <a:pathLst>
                <a:path w="5620" h="6018" extrusionOk="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4705600" y="580995"/>
              <a:ext cx="272580" cy="253114"/>
            </a:xfrm>
            <a:custGeom>
              <a:avLst/>
              <a:gdLst/>
              <a:ahLst/>
              <a:cxnLst/>
              <a:rect l="l" t="t" r="r" b="b"/>
              <a:pathLst>
                <a:path w="5615" h="5214" extrusionOk="0">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4713852" y="614878"/>
              <a:ext cx="305931" cy="395011"/>
            </a:xfrm>
            <a:custGeom>
              <a:avLst/>
              <a:gdLst/>
              <a:ahLst/>
              <a:cxnLst/>
              <a:rect l="l" t="t" r="r" b="b"/>
              <a:pathLst>
                <a:path w="6302" h="8137" extrusionOk="0">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4819239" y="694002"/>
              <a:ext cx="95148" cy="236754"/>
            </a:xfrm>
            <a:custGeom>
              <a:avLst/>
              <a:gdLst/>
              <a:ahLst/>
              <a:cxnLst/>
              <a:rect l="l" t="t" r="r" b="b"/>
              <a:pathLst>
                <a:path w="1960" h="4877" extrusionOk="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4654678" y="1721501"/>
              <a:ext cx="323504" cy="417147"/>
            </a:xfrm>
            <a:custGeom>
              <a:avLst/>
              <a:gdLst/>
              <a:ahLst/>
              <a:cxnLst/>
              <a:rect l="l" t="t" r="r" b="b"/>
              <a:pathLst>
                <a:path w="6664" h="8593" extrusionOk="0">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4654678" y="1846304"/>
              <a:ext cx="272823" cy="292338"/>
            </a:xfrm>
            <a:custGeom>
              <a:avLst/>
              <a:gdLst/>
              <a:ahLst/>
              <a:cxnLst/>
              <a:rect l="l" t="t" r="r" b="b"/>
              <a:pathLst>
                <a:path w="5620" h="6022" extrusionOk="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4705600" y="1721501"/>
              <a:ext cx="272580" cy="252919"/>
            </a:xfrm>
            <a:custGeom>
              <a:avLst/>
              <a:gdLst/>
              <a:ahLst/>
              <a:cxnLst/>
              <a:rect l="l" t="t" r="r" b="b"/>
              <a:pathLst>
                <a:path w="5615" h="5210" extrusionOk="0">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713852" y="1755287"/>
              <a:ext cx="305931" cy="395108"/>
            </a:xfrm>
            <a:custGeom>
              <a:avLst/>
              <a:gdLst/>
              <a:ahLst/>
              <a:cxnLst/>
              <a:rect l="l" t="t" r="r" b="b"/>
              <a:pathLst>
                <a:path w="6302" h="8139" extrusionOk="0">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4654678" y="1151224"/>
              <a:ext cx="323504" cy="417196"/>
            </a:xfrm>
            <a:custGeom>
              <a:avLst/>
              <a:gdLst/>
              <a:ahLst/>
              <a:cxnLst/>
              <a:rect l="l" t="t" r="r" b="b"/>
              <a:pathLst>
                <a:path w="6664" h="8594" extrusionOk="0">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4654678" y="1276075"/>
              <a:ext cx="272823" cy="292338"/>
            </a:xfrm>
            <a:custGeom>
              <a:avLst/>
              <a:gdLst/>
              <a:ahLst/>
              <a:cxnLst/>
              <a:rect l="l" t="t" r="r" b="b"/>
              <a:pathLst>
                <a:path w="5620" h="6022" extrusionOk="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4705600" y="1151224"/>
              <a:ext cx="272580" cy="252968"/>
            </a:xfrm>
            <a:custGeom>
              <a:avLst/>
              <a:gdLst/>
              <a:ahLst/>
              <a:cxnLst/>
              <a:rect l="l" t="t" r="r" b="b"/>
              <a:pathLst>
                <a:path w="5615" h="5211" extrusionOk="0">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4713852" y="1185107"/>
              <a:ext cx="305931" cy="395059"/>
            </a:xfrm>
            <a:custGeom>
              <a:avLst/>
              <a:gdLst/>
              <a:ahLst/>
              <a:cxnLst/>
              <a:rect l="l" t="t" r="r" b="b"/>
              <a:pathLst>
                <a:path w="6302" h="8138" extrusionOk="0">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787249" y="1385636"/>
              <a:ext cx="95973" cy="142965"/>
            </a:xfrm>
            <a:custGeom>
              <a:avLst/>
              <a:gdLst/>
              <a:ahLst/>
              <a:cxnLst/>
              <a:rect l="l" t="t" r="r" b="b"/>
              <a:pathLst>
                <a:path w="1977" h="2945" extrusionOk="0">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860307" y="1319084"/>
              <a:ext cx="86070" cy="121557"/>
            </a:xfrm>
            <a:custGeom>
              <a:avLst/>
              <a:gdLst/>
              <a:ahLst/>
              <a:cxnLst/>
              <a:rect l="l" t="t" r="r" b="b"/>
              <a:pathLst>
                <a:path w="1773" h="2504" extrusionOk="0">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404125" y="3297385"/>
              <a:ext cx="978619" cy="698077"/>
            </a:xfrm>
            <a:custGeom>
              <a:avLst/>
              <a:gdLst/>
              <a:ahLst/>
              <a:cxnLst/>
              <a:rect l="l" t="t" r="r" b="b"/>
              <a:pathLst>
                <a:path w="20159" h="14380" extrusionOk="0">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386940" y="3297288"/>
              <a:ext cx="1043523" cy="565015"/>
            </a:xfrm>
            <a:custGeom>
              <a:avLst/>
              <a:gdLst/>
              <a:ahLst/>
              <a:cxnLst/>
              <a:rect l="l" t="t" r="r" b="b"/>
              <a:pathLst>
                <a:path w="21496" h="11639" extrusionOk="0">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470580" y="3477720"/>
              <a:ext cx="845702" cy="337242"/>
            </a:xfrm>
            <a:custGeom>
              <a:avLst/>
              <a:gdLst/>
              <a:ahLst/>
              <a:cxnLst/>
              <a:rect l="l" t="t" r="r" b="b"/>
              <a:pathLst>
                <a:path w="17421" h="6947" extrusionOk="0">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455338" y="3404955"/>
              <a:ext cx="876189" cy="241463"/>
            </a:xfrm>
            <a:custGeom>
              <a:avLst/>
              <a:gdLst/>
              <a:ahLst/>
              <a:cxnLst/>
              <a:rect l="l" t="t" r="r" b="b"/>
              <a:pathLst>
                <a:path w="18049" h="4974" extrusionOk="0">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404125" y="3582766"/>
              <a:ext cx="374039" cy="404817"/>
            </a:xfrm>
            <a:custGeom>
              <a:avLst/>
              <a:gdLst/>
              <a:ahLst/>
              <a:cxnLst/>
              <a:rect l="l" t="t" r="r" b="b"/>
              <a:pathLst>
                <a:path w="7705" h="8339" extrusionOk="0">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328786" y="3800091"/>
              <a:ext cx="233307" cy="182723"/>
            </a:xfrm>
            <a:custGeom>
              <a:avLst/>
              <a:gdLst/>
              <a:ahLst/>
              <a:cxnLst/>
              <a:rect l="l" t="t" r="r" b="b"/>
              <a:pathLst>
                <a:path w="4806" h="3764" extrusionOk="0">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343883" y="3838585"/>
              <a:ext cx="218210" cy="144227"/>
            </a:xfrm>
            <a:custGeom>
              <a:avLst/>
              <a:gdLst/>
              <a:ahLst/>
              <a:cxnLst/>
              <a:rect l="l" t="t" r="r" b="b"/>
              <a:pathLst>
                <a:path w="4495" h="2971" extrusionOk="0">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1768599" y="3893924"/>
              <a:ext cx="622201" cy="438556"/>
            </a:xfrm>
            <a:custGeom>
              <a:avLst/>
              <a:gdLst/>
              <a:ahLst/>
              <a:cxnLst/>
              <a:rect l="l" t="t" r="r" b="b"/>
              <a:pathLst>
                <a:path w="12817" h="9034" extrusionOk="0">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1849277" y="3930525"/>
              <a:ext cx="541519" cy="400836"/>
            </a:xfrm>
            <a:custGeom>
              <a:avLst/>
              <a:gdLst/>
              <a:ahLst/>
              <a:cxnLst/>
              <a:rect l="l" t="t" r="r" b="b"/>
              <a:pathLst>
                <a:path w="11155" h="8257" extrusionOk="0">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9"/>
          <p:cNvSpPr/>
          <p:nvPr/>
        </p:nvSpPr>
        <p:spPr>
          <a:xfrm>
            <a:off x="1616706" y="1906370"/>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1994156" y="1691595"/>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txBox="1"/>
          <p:nvPr/>
        </p:nvSpPr>
        <p:spPr>
          <a:xfrm>
            <a:off x="3073650" y="4299600"/>
            <a:ext cx="29967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4"/>
                </a:solidFill>
                <a:latin typeface="Staatliches"/>
                <a:ea typeface="Staatliches"/>
                <a:cs typeface="Staatliches"/>
                <a:sym typeface="Staatliches"/>
              </a:rPr>
              <a:t>PROJECT PROPOSAL</a:t>
            </a:r>
            <a:endParaRPr sz="3000">
              <a:solidFill>
                <a:schemeClr val="accent4"/>
              </a:solidFill>
              <a:latin typeface="Staatliches"/>
              <a:ea typeface="Staatliches"/>
              <a:cs typeface="Staatliches"/>
              <a:sym typeface="Staatlich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20"/>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SYNOPSIS</a:t>
            </a:r>
            <a:endParaRPr>
              <a:solidFill>
                <a:schemeClr val="accent3"/>
              </a:solidFill>
            </a:endParaRPr>
          </a:p>
        </p:txBody>
      </p:sp>
      <p:sp>
        <p:nvSpPr>
          <p:cNvPr id="311" name="Google Shape;311;p20"/>
          <p:cNvSpPr txBox="1">
            <a:spLocks noGrp="1"/>
          </p:cNvSpPr>
          <p:nvPr>
            <p:ph type="subTitle" idx="1"/>
          </p:nvPr>
        </p:nvSpPr>
        <p:spPr>
          <a:xfrm>
            <a:off x="856200" y="1115677"/>
            <a:ext cx="76704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200">
                <a:solidFill>
                  <a:srgbClr val="FAFAFA"/>
                </a:solidFill>
                <a:latin typeface="Georgia"/>
                <a:ea typeface="Georgia"/>
                <a:cs typeface="Georgia"/>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behaviour of the market. Should an investor be able to accurately predict market movements, it offers a tantalizing promises of wealth and influence. In the real world, the stock market predictions can be categorised in 2 parts, Fundamental Analysis and Technical Analysis.</a:t>
            </a:r>
            <a:endParaRPr sz="1200">
              <a:solidFill>
                <a:srgbClr val="FAFAFA"/>
              </a:solidFill>
              <a:latin typeface="Georgia"/>
              <a:ea typeface="Georgia"/>
              <a:cs typeface="Georgia"/>
              <a:sym typeface="Georgia"/>
            </a:endParaRPr>
          </a:p>
          <a:p>
            <a:pPr marL="0" lvl="0" indent="0" algn="just" rtl="0">
              <a:spcBef>
                <a:spcPts val="1200"/>
              </a:spcBef>
              <a:spcAft>
                <a:spcPts val="0"/>
              </a:spcAft>
              <a:buNone/>
            </a:pPr>
            <a:r>
              <a:rPr lang="en" sz="1200">
                <a:solidFill>
                  <a:srgbClr val="FAFAFA"/>
                </a:solidFill>
                <a:latin typeface="Georgia"/>
                <a:ea typeface="Georgia"/>
                <a:cs typeface="Georgia"/>
                <a:sym typeface="Georgia"/>
              </a:rPr>
              <a:t>In this undertaking, we will be creating a supervised machine learning model which will help us to somewhat predict the price value of stocks/security of a company i.e. </a:t>
            </a:r>
            <a:r>
              <a:rPr lang="en" sz="1200" b="1">
                <a:solidFill>
                  <a:srgbClr val="FAFAFA"/>
                </a:solidFill>
                <a:latin typeface="Georgia"/>
                <a:ea typeface="Georgia"/>
                <a:cs typeface="Georgia"/>
                <a:sym typeface="Georgia"/>
              </a:rPr>
              <a:t>State Bank of India</a:t>
            </a:r>
            <a:r>
              <a:rPr lang="en" sz="1200">
                <a:solidFill>
                  <a:srgbClr val="FAFAFA"/>
                </a:solidFill>
                <a:latin typeface="Georgia"/>
                <a:ea typeface="Georgia"/>
                <a:cs typeface="Georgia"/>
                <a:sym typeface="Georgia"/>
              </a:rPr>
              <a:t> to be specific. The Model will be using Time-Series Analysis, Time series is a set of observations or data points taken at specified time usually at equal intervals and it’s used to predict the </a:t>
            </a:r>
            <a:r>
              <a:rPr lang="en" sz="1200" b="1">
                <a:solidFill>
                  <a:srgbClr val="FAFAFA"/>
                </a:solidFill>
                <a:latin typeface="Georgia"/>
                <a:ea typeface="Georgia"/>
                <a:cs typeface="Georgia"/>
                <a:sym typeface="Georgia"/>
              </a:rPr>
              <a:t>future </a:t>
            </a:r>
            <a:r>
              <a:rPr lang="en" sz="1200">
                <a:solidFill>
                  <a:srgbClr val="FAFAFA"/>
                </a:solidFill>
                <a:latin typeface="Georgia"/>
                <a:ea typeface="Georgia"/>
                <a:cs typeface="Georgia"/>
                <a:sym typeface="Georgia"/>
              </a:rPr>
              <a:t>values based on the </a:t>
            </a:r>
            <a:r>
              <a:rPr lang="en" sz="1200" b="1">
                <a:solidFill>
                  <a:srgbClr val="FAFAFA"/>
                </a:solidFill>
                <a:latin typeface="Georgia"/>
                <a:ea typeface="Georgia"/>
                <a:cs typeface="Georgia"/>
                <a:sym typeface="Georgia"/>
              </a:rPr>
              <a:t>previous </a:t>
            </a:r>
            <a:r>
              <a:rPr lang="en" sz="1200">
                <a:solidFill>
                  <a:srgbClr val="FAFAFA"/>
                </a:solidFill>
                <a:latin typeface="Georgia"/>
                <a:ea typeface="Georgia"/>
                <a:cs typeface="Georgia"/>
                <a:sym typeface="Georgia"/>
              </a:rPr>
              <a:t>observed values.</a:t>
            </a:r>
            <a:endParaRPr sz="1200">
              <a:solidFill>
                <a:srgbClr val="FAFAFA"/>
              </a:solidFill>
              <a:latin typeface="Georgia"/>
              <a:ea typeface="Georgia"/>
              <a:cs typeface="Georgia"/>
              <a:sym typeface="Georgia"/>
            </a:endParaRPr>
          </a:p>
          <a:p>
            <a:pPr marL="0" lvl="0" indent="0" algn="l" rtl="0">
              <a:spcBef>
                <a:spcPts val="1200"/>
              </a:spcBef>
              <a:spcAft>
                <a:spcPts val="0"/>
              </a:spcAft>
              <a:buNone/>
            </a:pPr>
            <a:endParaRPr>
              <a:solidFill>
                <a:srgbClr val="FAFAFA"/>
              </a:solidFill>
              <a:latin typeface="Dosis ExtraLight"/>
              <a:ea typeface="Dosis ExtraLight"/>
              <a:cs typeface="Dosis ExtraLight"/>
              <a:sym typeface="Dosis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5"/>
        <p:cNvGrpSpPr/>
        <p:nvPr/>
      </p:nvGrpSpPr>
      <p:grpSpPr>
        <a:xfrm>
          <a:off x="0" y="0"/>
          <a:ext cx="0" cy="0"/>
          <a:chOff x="0" y="0"/>
          <a:chExt cx="0" cy="0"/>
        </a:xfrm>
      </p:grpSpPr>
      <p:sp>
        <p:nvSpPr>
          <p:cNvPr id="316" name="Google Shape;316;p21"/>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a:solidFill>
                  <a:srgbClr val="000000"/>
                </a:solidFill>
                <a:latin typeface="Georgia"/>
                <a:ea typeface="Georgia"/>
                <a:cs typeface="Georgia"/>
                <a:sym typeface="Georgia"/>
              </a:rPr>
              <a:t>The Chief goal of this project is to add to the academic understanding of stock market prediction. This project will focus exclusively on predicting the daily trend (price movement) of individual stocks. More so, the project will analyse the accuracies of these predictions.</a:t>
            </a:r>
            <a:endParaRPr/>
          </a:p>
        </p:txBody>
      </p:sp>
      <p:sp>
        <p:nvSpPr>
          <p:cNvPr id="317" name="Google Shape;317;p21"/>
          <p:cNvSpPr txBox="1">
            <a:spLocks noGrp="1"/>
          </p:cNvSpPr>
          <p:nvPr>
            <p:ph type="title"/>
          </p:nvPr>
        </p:nvSpPr>
        <p:spPr>
          <a:xfrm>
            <a:off x="856197" y="1382250"/>
            <a:ext cx="23763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a:t>
            </a:r>
            <a:br>
              <a:rPr lang="en"/>
            </a:br>
            <a:r>
              <a:rPr lang="en"/>
              <a:t>GOALS</a:t>
            </a:r>
            <a:endParaRPr/>
          </a:p>
        </p:txBody>
      </p:sp>
      <p:sp>
        <p:nvSpPr>
          <p:cNvPr id="318" name="Google Shape;318;p21"/>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1"/>
          <p:cNvGrpSpPr/>
          <p:nvPr/>
        </p:nvGrpSpPr>
        <p:grpSpPr>
          <a:xfrm>
            <a:off x="4302508" y="2403742"/>
            <a:ext cx="790685" cy="1839751"/>
            <a:chOff x="4593707" y="2226241"/>
            <a:chExt cx="711368" cy="1655196"/>
          </a:xfrm>
        </p:grpSpPr>
        <p:sp>
          <p:nvSpPr>
            <p:cNvPr id="320" name="Google Shape;320;p21"/>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1"/>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1"/>
          <p:cNvGrpSpPr/>
          <p:nvPr/>
        </p:nvGrpSpPr>
        <p:grpSpPr>
          <a:xfrm>
            <a:off x="8492184" y="4443914"/>
            <a:ext cx="731104" cy="680532"/>
            <a:chOff x="8492184" y="4443914"/>
            <a:chExt cx="731104" cy="680532"/>
          </a:xfrm>
        </p:grpSpPr>
        <p:sp>
          <p:nvSpPr>
            <p:cNvPr id="356" name="Google Shape;356;p21"/>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1"/>
          <p:cNvGrpSpPr/>
          <p:nvPr/>
        </p:nvGrpSpPr>
        <p:grpSpPr>
          <a:xfrm>
            <a:off x="4624352" y="875701"/>
            <a:ext cx="3395541" cy="3521497"/>
            <a:chOff x="4778639" y="938100"/>
            <a:chExt cx="3054917" cy="3168239"/>
          </a:xfrm>
        </p:grpSpPr>
        <p:grpSp>
          <p:nvGrpSpPr>
            <p:cNvPr id="359" name="Google Shape;359;p21"/>
            <p:cNvGrpSpPr/>
            <p:nvPr/>
          </p:nvGrpSpPr>
          <p:grpSpPr>
            <a:xfrm>
              <a:off x="7144033" y="2156930"/>
              <a:ext cx="326413" cy="477672"/>
              <a:chOff x="7144033" y="2156930"/>
              <a:chExt cx="326413" cy="477672"/>
            </a:xfrm>
          </p:grpSpPr>
          <p:sp>
            <p:nvSpPr>
              <p:cNvPr id="360" name="Google Shape;360;p21"/>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1"/>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63"/>
        <p:cNvGrpSpPr/>
        <p:nvPr/>
      </p:nvGrpSpPr>
      <p:grpSpPr>
        <a:xfrm>
          <a:off x="0" y="0"/>
          <a:ext cx="0" cy="0"/>
          <a:chOff x="0" y="0"/>
          <a:chExt cx="0" cy="0"/>
        </a:xfrm>
      </p:grpSpPr>
      <p:sp>
        <p:nvSpPr>
          <p:cNvPr id="464" name="Google Shape;464;p22"/>
          <p:cNvSpPr txBox="1">
            <a:spLocks noGrp="1"/>
          </p:cNvSpPr>
          <p:nvPr>
            <p:ph type="subTitle" idx="7"/>
          </p:nvPr>
        </p:nvSpPr>
        <p:spPr>
          <a:xfrm>
            <a:off x="1392149" y="987775"/>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D9D9D9"/>
                </a:solidFill>
                <a:latin typeface="Georgia"/>
                <a:ea typeface="Georgia"/>
                <a:cs typeface="Georgia"/>
                <a:sym typeface="Georgia"/>
              </a:rPr>
              <a:t>What business problem are we trying to solve? How can it be phrased as a machine learning problem?</a:t>
            </a:r>
            <a:endParaRPr sz="900">
              <a:solidFill>
                <a:srgbClr val="D9D9D9"/>
              </a:solidFill>
            </a:endParaRPr>
          </a:p>
        </p:txBody>
      </p:sp>
      <p:sp>
        <p:nvSpPr>
          <p:cNvPr id="465" name="Google Shape;465;p22"/>
          <p:cNvSpPr txBox="1">
            <a:spLocks noGrp="1"/>
          </p:cNvSpPr>
          <p:nvPr>
            <p:ph type="subTitle" idx="8"/>
          </p:nvPr>
        </p:nvSpPr>
        <p:spPr>
          <a:xfrm>
            <a:off x="4181076" y="3943191"/>
            <a:ext cx="1573500" cy="572400"/>
          </a:xfrm>
          <a:prstGeom prst="rect">
            <a:avLst/>
          </a:prstGeom>
        </p:spPr>
        <p:txBody>
          <a:bodyPr spcFirstLastPara="1" wrap="square" lIns="91425" tIns="91425" rIns="91425" bIns="91425" anchor="t" anchorCtr="0">
            <a:noAutofit/>
          </a:bodyPr>
          <a:lstStyle/>
          <a:p>
            <a:pPr marL="0" lvl="0" indent="-228600" algn="just" rtl="0">
              <a:spcBef>
                <a:spcPts val="1200"/>
              </a:spcBef>
              <a:spcAft>
                <a:spcPts val="0"/>
              </a:spcAft>
              <a:buNone/>
            </a:pPr>
            <a:r>
              <a:rPr lang="en" sz="1100">
                <a:solidFill>
                  <a:srgbClr val="434343"/>
                </a:solidFill>
                <a:latin typeface="Georgia"/>
                <a:ea typeface="Georgia"/>
                <a:cs typeface="Georgia"/>
                <a:sym typeface="Georgia"/>
              </a:rPr>
              <a:t>   Which model should you choose? How do you compare it with other models?</a:t>
            </a:r>
            <a:endParaRPr sz="1100">
              <a:solidFill>
                <a:srgbClr val="434343"/>
              </a:solidFill>
              <a:latin typeface="Georgia"/>
              <a:ea typeface="Georgia"/>
              <a:cs typeface="Georgia"/>
              <a:sym typeface="Georgia"/>
            </a:endParaRPr>
          </a:p>
          <a:p>
            <a:pPr marL="0" lvl="0" indent="0" algn="l" rtl="0">
              <a:spcBef>
                <a:spcPts val="1200"/>
              </a:spcBef>
              <a:spcAft>
                <a:spcPts val="0"/>
              </a:spcAft>
              <a:buNone/>
            </a:pPr>
            <a:endParaRPr sz="1100">
              <a:solidFill>
                <a:srgbClr val="434343"/>
              </a:solidFill>
            </a:endParaRPr>
          </a:p>
        </p:txBody>
      </p:sp>
      <p:sp>
        <p:nvSpPr>
          <p:cNvPr id="466" name="Google Shape;466;p22"/>
          <p:cNvSpPr txBox="1">
            <a:spLocks noGrp="1"/>
          </p:cNvSpPr>
          <p:nvPr>
            <p:ph type="subTitle" idx="9"/>
          </p:nvPr>
        </p:nvSpPr>
        <p:spPr>
          <a:xfrm>
            <a:off x="1392149" y="2499348"/>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Georgia"/>
                <a:ea typeface="Georgia"/>
                <a:cs typeface="Georgia"/>
                <a:sym typeface="Georgia"/>
              </a:rPr>
              <a:t>What defines success? Is a 95% accurate machine learning model good enough?</a:t>
            </a:r>
            <a:endParaRPr sz="1100">
              <a:solidFill>
                <a:srgbClr val="D9D9D9"/>
              </a:solidFill>
            </a:endParaRPr>
          </a:p>
        </p:txBody>
      </p:sp>
      <p:sp>
        <p:nvSpPr>
          <p:cNvPr id="467" name="Google Shape;467;p22"/>
          <p:cNvSpPr txBox="1">
            <a:spLocks noGrp="1"/>
          </p:cNvSpPr>
          <p:nvPr>
            <p:ph type="subTitle" idx="13"/>
          </p:nvPr>
        </p:nvSpPr>
        <p:spPr>
          <a:xfrm>
            <a:off x="4189500" y="822025"/>
            <a:ext cx="18351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Times New Roman"/>
                <a:ea typeface="Times New Roman"/>
                <a:cs typeface="Times New Roman"/>
                <a:sym typeface="Times New Roman"/>
              </a:rPr>
              <a:t>If</a:t>
            </a:r>
            <a:r>
              <a:rPr lang="en" sz="1100">
                <a:solidFill>
                  <a:srgbClr val="D9D9D9"/>
                </a:solidFill>
                <a:latin typeface="Georgia"/>
                <a:ea typeface="Georgia"/>
                <a:cs typeface="Georgia"/>
                <a:sym typeface="Georgia"/>
              </a:rPr>
              <a:t> machine learning is getting insights out of data, what data we have? Is our data structured or unstructured? Static or streaming?</a:t>
            </a:r>
            <a:endParaRPr sz="1100">
              <a:solidFill>
                <a:srgbClr val="D9D9D9"/>
              </a:solidFill>
              <a:latin typeface="Dosis"/>
              <a:ea typeface="Dosis"/>
              <a:cs typeface="Dosis"/>
              <a:sym typeface="Dosis"/>
            </a:endParaRPr>
          </a:p>
        </p:txBody>
      </p:sp>
      <p:sp>
        <p:nvSpPr>
          <p:cNvPr id="468" name="Google Shape;468;p22"/>
          <p:cNvSpPr txBox="1">
            <a:spLocks noGrp="1"/>
          </p:cNvSpPr>
          <p:nvPr>
            <p:ph type="subTitle" idx="14"/>
          </p:nvPr>
        </p:nvSpPr>
        <p:spPr>
          <a:xfrm>
            <a:off x="6825175" y="4037975"/>
            <a:ext cx="2187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else could we try? Does our deployed model do as we expected? How do the other steps change based on what we’ve found?</a:t>
            </a:r>
            <a:endParaRPr sz="1100">
              <a:solidFill>
                <a:srgbClr val="434343"/>
              </a:solidFill>
            </a:endParaRPr>
          </a:p>
        </p:txBody>
      </p:sp>
      <p:sp>
        <p:nvSpPr>
          <p:cNvPr id="469" name="Google Shape;469;p22"/>
          <p:cNvSpPr txBox="1">
            <a:spLocks noGrp="1"/>
          </p:cNvSpPr>
          <p:nvPr>
            <p:ph type="subTitle" idx="15"/>
          </p:nvPr>
        </p:nvSpPr>
        <p:spPr>
          <a:xfrm>
            <a:off x="7347301" y="2750004"/>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parts of our data are we going to use for our model?</a:t>
            </a:r>
            <a:endParaRPr sz="1100">
              <a:solidFill>
                <a:srgbClr val="434343"/>
              </a:solidFill>
            </a:endParaRPr>
          </a:p>
        </p:txBody>
      </p:sp>
      <p:sp>
        <p:nvSpPr>
          <p:cNvPr id="470" name="Google Shape;470;p22"/>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71" name="Google Shape;471;p22"/>
          <p:cNvSpPr txBox="1">
            <a:spLocks noGrp="1"/>
          </p:cNvSpPr>
          <p:nvPr>
            <p:ph type="title" idx="16"/>
          </p:nvPr>
        </p:nvSpPr>
        <p:spPr>
          <a:xfrm>
            <a:off x="2988898"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72" name="Google Shape;472;p22"/>
          <p:cNvSpPr txBox="1">
            <a:spLocks noGrp="1"/>
          </p:cNvSpPr>
          <p:nvPr>
            <p:ph type="title" idx="17"/>
          </p:nvPr>
        </p:nvSpPr>
        <p:spPr>
          <a:xfrm>
            <a:off x="607642" y="2085700"/>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73" name="Google Shape;473;p22"/>
          <p:cNvSpPr txBox="1">
            <a:spLocks noGrp="1"/>
          </p:cNvSpPr>
          <p:nvPr>
            <p:ph type="title" idx="18"/>
          </p:nvPr>
        </p:nvSpPr>
        <p:spPr>
          <a:xfrm>
            <a:off x="3333907" y="244219"/>
            <a:ext cx="855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74" name="Google Shape;474;p22"/>
          <p:cNvSpPr txBox="1">
            <a:spLocks noGrp="1"/>
          </p:cNvSpPr>
          <p:nvPr>
            <p:ph type="title" idx="19"/>
          </p:nvPr>
        </p:nvSpPr>
        <p:spPr>
          <a:xfrm>
            <a:off x="5632779"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475" name="Google Shape;475;p22"/>
          <p:cNvSpPr txBox="1">
            <a:spLocks noGrp="1"/>
          </p:cNvSpPr>
          <p:nvPr>
            <p:ph type="title" idx="20"/>
          </p:nvPr>
        </p:nvSpPr>
        <p:spPr>
          <a:xfrm>
            <a:off x="6154904" y="2313140"/>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476" name="Google Shape;476;p22"/>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br>
              <a:rPr lang="en"/>
            </a:br>
            <a:r>
              <a:rPr lang="en"/>
              <a:t>DEFINITION</a:t>
            </a:r>
            <a:endParaRPr/>
          </a:p>
        </p:txBody>
      </p:sp>
      <p:sp>
        <p:nvSpPr>
          <p:cNvPr id="477" name="Google Shape;477;p22"/>
          <p:cNvSpPr txBox="1">
            <a:spLocks noGrp="1"/>
          </p:cNvSpPr>
          <p:nvPr>
            <p:ph type="subTitle" idx="5"/>
          </p:nvPr>
        </p:nvSpPr>
        <p:spPr>
          <a:xfrm>
            <a:off x="4181076" y="3576349"/>
            <a:ext cx="1344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MODELING</a:t>
            </a:r>
            <a:endParaRPr/>
          </a:p>
        </p:txBody>
      </p:sp>
      <p:sp>
        <p:nvSpPr>
          <p:cNvPr id="478" name="Google Shape;478;p22"/>
          <p:cNvSpPr txBox="1">
            <a:spLocks noGrp="1"/>
          </p:cNvSpPr>
          <p:nvPr>
            <p:ph type="subTitle" idx="6"/>
          </p:nvPr>
        </p:nvSpPr>
        <p:spPr>
          <a:xfrm>
            <a:off x="1392142" y="199800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EVALUATION</a:t>
            </a:r>
            <a:endParaRPr/>
          </a:p>
        </p:txBody>
      </p:sp>
      <p:sp>
        <p:nvSpPr>
          <p:cNvPr id="479" name="Google Shape;479;p22"/>
          <p:cNvSpPr txBox="1">
            <a:spLocks noGrp="1"/>
          </p:cNvSpPr>
          <p:nvPr>
            <p:ph type="subTitle" idx="1"/>
          </p:nvPr>
        </p:nvSpPr>
        <p:spPr>
          <a:xfrm>
            <a:off x="6825175" y="3576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EXPERIMENTS</a:t>
            </a:r>
            <a:endParaRPr/>
          </a:p>
        </p:txBody>
      </p:sp>
      <p:sp>
        <p:nvSpPr>
          <p:cNvPr id="480" name="Google Shape;480;p22"/>
          <p:cNvSpPr txBox="1">
            <a:spLocks noGrp="1"/>
          </p:cNvSpPr>
          <p:nvPr>
            <p:ph type="subTitle" idx="2"/>
          </p:nvPr>
        </p:nvSpPr>
        <p:spPr>
          <a:xfrm>
            <a:off x="7347300" y="2248688"/>
            <a:ext cx="11085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481" name="Google Shape;481;p22"/>
          <p:cNvSpPr txBox="1">
            <a:spLocks noGrp="1"/>
          </p:cNvSpPr>
          <p:nvPr>
            <p:ph type="subTitle" idx="3"/>
          </p:nvPr>
        </p:nvSpPr>
        <p:spPr>
          <a:xfrm>
            <a:off x="4200888" y="342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ABOUT THE PROJECT</a:t>
            </a:r>
            <a:endParaRPr/>
          </a:p>
        </p:txBody>
      </p:sp>
      <p:sp>
        <p:nvSpPr>
          <p:cNvPr id="482" name="Google Shape;482;p22"/>
          <p:cNvSpPr txBox="1">
            <a:spLocks noGrp="1"/>
          </p:cNvSpPr>
          <p:nvPr>
            <p:ph type="subTitle" idx="6"/>
          </p:nvPr>
        </p:nvSpPr>
        <p:spPr>
          <a:xfrm>
            <a:off x="3289775" y="2499350"/>
            <a:ext cx="2865000" cy="698700"/>
          </a:xfrm>
          <a:prstGeom prst="rect">
            <a:avLst/>
          </a:prstGeom>
          <a:ln>
            <a:noFill/>
          </a:ln>
          <a:effectLst>
            <a:outerShdw blurRad="142875" dist="47625" dir="1680000" algn="bl" rotWithShape="0">
              <a:srgbClr val="000000">
                <a:alpha val="81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27DEBF"/>
                </a:solidFill>
              </a:rPr>
              <a:t>METHODOLOGY</a:t>
            </a:r>
            <a:endParaRPr sz="4000">
              <a:solidFill>
                <a:srgbClr val="27DEB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2"/>
        <p:cNvGrpSpPr/>
        <p:nvPr/>
      </p:nvGrpSpPr>
      <p:grpSpPr>
        <a:xfrm>
          <a:off x="0" y="0"/>
          <a:ext cx="0" cy="0"/>
          <a:chOff x="0" y="0"/>
          <a:chExt cx="0" cy="0"/>
        </a:xfrm>
      </p:grpSpPr>
      <p:sp>
        <p:nvSpPr>
          <p:cNvPr id="503" name="Google Shape;503;p24"/>
          <p:cNvSpPr txBox="1">
            <a:spLocks noGrp="1"/>
          </p:cNvSpPr>
          <p:nvPr>
            <p:ph type="title"/>
          </p:nvPr>
        </p:nvSpPr>
        <p:spPr>
          <a:xfrm flipH="1">
            <a:off x="4321203" y="607575"/>
            <a:ext cx="3966600" cy="89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SCHEDULE</a:t>
            </a:r>
            <a:endParaRPr/>
          </a:p>
        </p:txBody>
      </p:sp>
      <p:sp>
        <p:nvSpPr>
          <p:cNvPr id="504" name="Google Shape;504;p24"/>
          <p:cNvSpPr/>
          <p:nvPr/>
        </p:nvSpPr>
        <p:spPr>
          <a:xfrm>
            <a:off x="6770700" y="1504275"/>
            <a:ext cx="2373300" cy="8967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943250" y="1764850"/>
            <a:ext cx="7515000" cy="2961000"/>
          </a:xfrm>
          <a:prstGeom prst="rect">
            <a:avLst/>
          </a:prstGeom>
          <a:noFill/>
          <a:ln>
            <a:noFill/>
          </a:ln>
        </p:spPr>
        <p:txBody>
          <a:bodyPr spcFirstLastPara="1" wrap="square" lIns="91425" tIns="91425" rIns="91425" bIns="91425" anchor="t" anchorCtr="0">
            <a:noAutofit/>
          </a:bodyPr>
          <a:lstStyle/>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Basics of Time-Series Analysis and Fundamentals of Trading</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Collecting of Dataset and Data-set Pre-Processing &amp; Normalization</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Different Time-Series Models and Selection of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the Mathematical concepts behind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Creation of Model using python and various python libraries as well as studying the various functions used in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Training and Testing of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Prediction of Stock Market Prices and Validation</a:t>
            </a:r>
            <a:endParaRPr sz="1500">
              <a:latin typeface="Georgia"/>
              <a:ea typeface="Georgia"/>
              <a:cs typeface="Georgia"/>
              <a:sym typeface="Georgia"/>
            </a:endParaRPr>
          </a:p>
          <a:p>
            <a:pPr marL="457200" lvl="0" indent="-323850" algn="l" rtl="0">
              <a:spcBef>
                <a:spcPts val="0"/>
              </a:spcBef>
              <a:spcAft>
                <a:spcPts val="0"/>
              </a:spcAft>
              <a:buSzPts val="1500"/>
              <a:buFont typeface="Georgia"/>
              <a:buAutoNum type="arabicPeriod"/>
            </a:pPr>
            <a:r>
              <a:rPr lang="en" sz="1500">
                <a:latin typeface="Georgia"/>
                <a:ea typeface="Georgia"/>
                <a:cs typeface="Georgia"/>
                <a:sym typeface="Georgia"/>
              </a:rPr>
              <a:t>Final Project Report and Submission</a:t>
            </a:r>
            <a:endParaRPr>
              <a:latin typeface="Dosis ExtraLight"/>
              <a:ea typeface="Dosis ExtraLight"/>
              <a:cs typeface="Dosis ExtraLight"/>
              <a:sym typeface="Dosis Extra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86"/>
        <p:cNvGrpSpPr/>
        <p:nvPr/>
      </p:nvGrpSpPr>
      <p:grpSpPr>
        <a:xfrm>
          <a:off x="0" y="0"/>
          <a:ext cx="0" cy="0"/>
          <a:chOff x="0" y="0"/>
          <a:chExt cx="0" cy="0"/>
        </a:xfrm>
      </p:grpSpPr>
      <p:sp>
        <p:nvSpPr>
          <p:cNvPr id="487" name="Google Shape;487;p2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a:t>
            </a:r>
            <a:endParaRPr/>
          </a:p>
        </p:txBody>
      </p:sp>
      <p:grpSp>
        <p:nvGrpSpPr>
          <p:cNvPr id="488" name="Google Shape;488;p23"/>
          <p:cNvGrpSpPr/>
          <p:nvPr/>
        </p:nvGrpSpPr>
        <p:grpSpPr>
          <a:xfrm flipH="1">
            <a:off x="-52554" y="3565861"/>
            <a:ext cx="1082306" cy="1559420"/>
            <a:chOff x="5746200" y="-125075"/>
            <a:chExt cx="337125" cy="485725"/>
          </a:xfrm>
        </p:grpSpPr>
        <p:sp>
          <p:nvSpPr>
            <p:cNvPr id="489" name="Google Shape;489;p23"/>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8" name="Google Shape;498;p23"/>
          <p:cNvPicPr preferRelativeResize="0"/>
          <p:nvPr/>
        </p:nvPicPr>
        <p:blipFill>
          <a:blip r:embed="rId3">
            <a:alphaModFix/>
          </a:blip>
          <a:stretch>
            <a:fillRect/>
          </a:stretch>
        </p:blipFill>
        <p:spPr>
          <a:xfrm>
            <a:off x="1274850" y="1052601"/>
            <a:ext cx="7183350" cy="339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9"/>
        <p:cNvGrpSpPr/>
        <p:nvPr/>
      </p:nvGrpSpPr>
      <p:grpSpPr>
        <a:xfrm>
          <a:off x="0" y="0"/>
          <a:ext cx="0" cy="0"/>
          <a:chOff x="0" y="0"/>
          <a:chExt cx="0" cy="0"/>
        </a:xfrm>
      </p:grpSpPr>
      <p:sp>
        <p:nvSpPr>
          <p:cNvPr id="510" name="Google Shape;510;p25"/>
          <p:cNvSpPr/>
          <p:nvPr/>
        </p:nvSpPr>
        <p:spPr>
          <a:xfrm>
            <a:off x="2400" y="2700575"/>
            <a:ext cx="3612600" cy="67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7525" y="219925"/>
            <a:ext cx="2451900" cy="372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txBox="1"/>
          <p:nvPr/>
        </p:nvSpPr>
        <p:spPr>
          <a:xfrm>
            <a:off x="795650" y="130225"/>
            <a:ext cx="20727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Staatliches"/>
                <a:ea typeface="Staatliches"/>
                <a:cs typeface="Staatliches"/>
                <a:sym typeface="Staatliches"/>
              </a:rPr>
              <a:t>REFERENCES</a:t>
            </a:r>
            <a:endParaRPr sz="2500">
              <a:solidFill>
                <a:srgbClr val="FFFFFF"/>
              </a:solidFill>
              <a:latin typeface="Staatliches"/>
              <a:ea typeface="Staatliches"/>
              <a:cs typeface="Staatliches"/>
              <a:sym typeface="Staatliches"/>
            </a:endParaRPr>
          </a:p>
        </p:txBody>
      </p:sp>
      <p:sp>
        <p:nvSpPr>
          <p:cNvPr id="513" name="Google Shape;513;p25"/>
          <p:cNvSpPr txBox="1"/>
          <p:nvPr/>
        </p:nvSpPr>
        <p:spPr>
          <a:xfrm>
            <a:off x="1014325" y="840975"/>
            <a:ext cx="7166100" cy="3769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700" b="1" u="sng">
                <a:solidFill>
                  <a:srgbClr val="D9D9D9"/>
                </a:solidFill>
                <a:latin typeface="Georgia"/>
                <a:ea typeface="Georgia"/>
                <a:cs typeface="Georgia"/>
                <a:sym typeface="Georgia"/>
              </a:rPr>
              <a:t>Books</a:t>
            </a:r>
            <a:endParaRPr sz="1700" b="1" u="sng">
              <a:solidFill>
                <a:srgbClr val="D9D9D9"/>
              </a:solidFill>
              <a:latin typeface="Georgia"/>
              <a:ea typeface="Georgia"/>
              <a:cs typeface="Georgia"/>
              <a:sym typeface="Georgia"/>
            </a:endParaRPr>
          </a:p>
          <a:p>
            <a:pPr marL="457200" lvl="0" indent="-304800" algn="just" rtl="0">
              <a:lnSpc>
                <a:spcPct val="115000"/>
              </a:lnSpc>
              <a:spcBef>
                <a:spcPts val="120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Introduction to Time Series Forecasting With Python by Jason Brownlee</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“Introduction to Time Series Analysis and Forecasting” by Douglas C. Montgomery, Cheryl L. Jennings, and Murat Kulahci</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“Time Series Analysis: Forecasting and Control” by George E. P. Box, Gwilym M. Jenkins, Gregory C. Reinsel, and Greta M. Ljung</a:t>
            </a:r>
            <a:endParaRPr>
              <a:solidFill>
                <a:srgbClr val="D9D9D9"/>
              </a:solidFill>
              <a:latin typeface="Dosis ExtraLight"/>
              <a:ea typeface="Dosis ExtraLight"/>
              <a:cs typeface="Dosis ExtraLight"/>
              <a:sym typeface="Dosis Extra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6"/>
          <p:cNvSpPr/>
          <p:nvPr/>
        </p:nvSpPr>
        <p:spPr>
          <a:xfrm>
            <a:off x="2400" y="2700575"/>
            <a:ext cx="3612600" cy="67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7525" y="219925"/>
            <a:ext cx="2451900" cy="372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txBox="1"/>
          <p:nvPr/>
        </p:nvSpPr>
        <p:spPr>
          <a:xfrm>
            <a:off x="795650" y="130225"/>
            <a:ext cx="33339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Staatliches"/>
                <a:ea typeface="Staatliches"/>
                <a:cs typeface="Staatliches"/>
                <a:sym typeface="Staatliches"/>
              </a:rPr>
              <a:t>REFERENCES (CONT.)</a:t>
            </a:r>
            <a:endParaRPr sz="2500">
              <a:solidFill>
                <a:srgbClr val="FFFFFF"/>
              </a:solidFill>
              <a:latin typeface="Staatliches"/>
              <a:ea typeface="Staatliches"/>
              <a:cs typeface="Staatliches"/>
              <a:sym typeface="Staatliches"/>
            </a:endParaRPr>
          </a:p>
        </p:txBody>
      </p:sp>
      <p:sp>
        <p:nvSpPr>
          <p:cNvPr id="521" name="Google Shape;521;p26"/>
          <p:cNvSpPr txBox="1"/>
          <p:nvPr/>
        </p:nvSpPr>
        <p:spPr>
          <a:xfrm>
            <a:off x="1002600" y="864675"/>
            <a:ext cx="7455600" cy="3956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700" b="1" u="sng">
                <a:solidFill>
                  <a:srgbClr val="D9D9D9"/>
                </a:solidFill>
                <a:latin typeface="Georgia"/>
                <a:ea typeface="Georgia"/>
                <a:cs typeface="Georgia"/>
                <a:sym typeface="Georgia"/>
              </a:rPr>
              <a:t>Papers</a:t>
            </a:r>
            <a:endParaRPr sz="1700" b="1" u="sng">
              <a:solidFill>
                <a:srgbClr val="D9D9D9"/>
              </a:solidFill>
              <a:latin typeface="Georgia"/>
              <a:ea typeface="Georgia"/>
              <a:cs typeface="Georgia"/>
              <a:sym typeface="Georgia"/>
            </a:endParaRPr>
          </a:p>
          <a:p>
            <a:pPr marL="457200" lvl="0" indent="-304800" algn="just" rtl="0">
              <a:lnSpc>
                <a:spcPct val="115000"/>
              </a:lnSpc>
              <a:spcBef>
                <a:spcPts val="120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Monogan, James. (2015). Time Series Analysis. 10.1007/978-3-319-23446-5_9.</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Maçaira, Paula &amp; Thomé, Antonio Marcio &amp; Oliveira, Fernando Luiz &amp; Ferrer, Ana Luiza. (2018). Time series analysis with explanatory variables: A systematic literature review. Environmental Modelling &amp; Software. 107. 199-209. 10.1016/j.envsoft.2018.06.004.</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Adhikari, Ratnadip &amp; Agrawal, R.. (2013). An Introductory Study on Time series Modeling and Forecasting. 10.13140/2.1.2771.8084.</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Nedeltcheva, Galia. (2015). Forecasting Stock Market Trends. Economic Quality Control. 10.1515/eqc-2015-6003.</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Vanukuru, Kranthi. (2018). Stock Market Prediction Using Machine Learning. 10.13140/RG.2.2.12300.77448.</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Sharma, Surbhi &amp; Kaushik, Baij. (2018). Quantitative Analysis of Stock Market Prediction for Accurate Investment Decisions in Future. Journal of Artificial Intelligence. 11. 48-54. 10.3923/jai.2018.48.54.</a:t>
            </a:r>
            <a:endParaRPr sz="1200">
              <a:solidFill>
                <a:srgbClr val="D9D9D9"/>
              </a:solidFill>
              <a:latin typeface="Georgia"/>
              <a:ea typeface="Georgia"/>
              <a:cs typeface="Georgia"/>
              <a:sym typeface="Georgia"/>
            </a:endParaRPr>
          </a:p>
          <a:p>
            <a:pPr marL="0" lvl="0" indent="0" algn="l" rtl="0">
              <a:spcBef>
                <a:spcPts val="1200"/>
              </a:spcBef>
              <a:spcAft>
                <a:spcPts val="0"/>
              </a:spcAft>
              <a:buNone/>
            </a:pPr>
            <a:endParaRPr sz="1200">
              <a:solidFill>
                <a:srgbClr val="D9D9D9"/>
              </a:solidFill>
              <a:latin typeface="Dosis ExtraLight"/>
              <a:ea typeface="Dosis ExtraLight"/>
              <a:cs typeface="Dosis ExtraLight"/>
              <a:sym typeface="Dosis Extra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7"/>
          <p:cNvSpPr txBox="1"/>
          <p:nvPr/>
        </p:nvSpPr>
        <p:spPr>
          <a:xfrm>
            <a:off x="7481475" y="1077875"/>
            <a:ext cx="1539900" cy="7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accent4"/>
                </a:solidFill>
                <a:latin typeface="Staatliches"/>
                <a:ea typeface="Staatliches"/>
                <a:cs typeface="Staatliches"/>
                <a:sym typeface="Staatliches"/>
              </a:rPr>
              <a:t>CREDITS</a:t>
            </a:r>
            <a:endParaRPr sz="3100">
              <a:solidFill>
                <a:schemeClr val="accent4"/>
              </a:solidFill>
              <a:latin typeface="Staatliches"/>
              <a:ea typeface="Staatliches"/>
              <a:cs typeface="Staatliches"/>
              <a:sym typeface="Staatliches"/>
            </a:endParaRPr>
          </a:p>
        </p:txBody>
      </p:sp>
      <p:sp>
        <p:nvSpPr>
          <p:cNvPr id="527" name="Google Shape;527;p27"/>
          <p:cNvSpPr txBox="1"/>
          <p:nvPr/>
        </p:nvSpPr>
        <p:spPr>
          <a:xfrm>
            <a:off x="2293550" y="1823975"/>
            <a:ext cx="4998300" cy="10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0">
                <a:solidFill>
                  <a:schemeClr val="dk2"/>
                </a:solidFill>
                <a:latin typeface="Staatliches"/>
                <a:ea typeface="Staatliches"/>
                <a:cs typeface="Staatliches"/>
                <a:sym typeface="Staatliches"/>
              </a:rPr>
              <a:t>THANK YOU.</a:t>
            </a:r>
            <a:endParaRPr sz="7000">
              <a:solidFill>
                <a:schemeClr val="dk2"/>
              </a:solidFill>
              <a:latin typeface="Staatliches"/>
              <a:ea typeface="Staatliches"/>
              <a:cs typeface="Staatliches"/>
              <a:sym typeface="Staatliches"/>
            </a:endParaRPr>
          </a:p>
        </p:txBody>
      </p:sp>
      <p:sp>
        <p:nvSpPr>
          <p:cNvPr id="528" name="Google Shape;528;p27"/>
          <p:cNvSpPr txBox="1"/>
          <p:nvPr/>
        </p:nvSpPr>
        <p:spPr>
          <a:xfrm>
            <a:off x="5977200" y="4039000"/>
            <a:ext cx="2481000" cy="93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a:latin typeface="Lora"/>
                <a:ea typeface="Lora"/>
                <a:cs typeface="Lora"/>
                <a:sym typeface="Lora"/>
              </a:rPr>
              <a:t>Dipanshu Agarwal N201</a:t>
            </a:r>
            <a:endParaRPr sz="1500">
              <a:latin typeface="Lora"/>
              <a:ea typeface="Lora"/>
              <a:cs typeface="Lora"/>
              <a:sym typeface="Lora"/>
            </a:endParaRPr>
          </a:p>
          <a:p>
            <a:pPr marL="0" lvl="0" indent="0" algn="r" rtl="0">
              <a:spcBef>
                <a:spcPts val="0"/>
              </a:spcBef>
              <a:spcAft>
                <a:spcPts val="0"/>
              </a:spcAft>
              <a:buNone/>
            </a:pPr>
            <a:r>
              <a:rPr lang="en" sz="1500">
                <a:latin typeface="Lora"/>
                <a:ea typeface="Lora"/>
                <a:cs typeface="Lora"/>
                <a:sym typeface="Lora"/>
              </a:rPr>
              <a:t>Riya Airen N204</a:t>
            </a:r>
            <a:endParaRPr sz="1500">
              <a:latin typeface="Lora"/>
              <a:ea typeface="Lora"/>
              <a:cs typeface="Lora"/>
              <a:sym typeface="Lora"/>
            </a:endParaRPr>
          </a:p>
          <a:p>
            <a:pPr marL="0" lvl="0" indent="0" algn="r" rtl="0">
              <a:spcBef>
                <a:spcPts val="0"/>
              </a:spcBef>
              <a:spcAft>
                <a:spcPts val="0"/>
              </a:spcAft>
              <a:buNone/>
            </a:pPr>
            <a:r>
              <a:rPr lang="en" sz="1500">
                <a:latin typeface="Lora"/>
                <a:ea typeface="Lora"/>
                <a:cs typeface="Lora"/>
                <a:sym typeface="Lora"/>
              </a:rPr>
              <a:t>Saurabh Ajit N205</a:t>
            </a:r>
            <a:endParaRPr sz="1500">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On-screen Show (16:9)</PresentationFormat>
  <Paragraphs>56</Paragraphs>
  <Slides>9</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Staatliches</vt:lpstr>
      <vt:lpstr>Dosis ExtraLight</vt:lpstr>
      <vt:lpstr>Georgia</vt:lpstr>
      <vt:lpstr>Lora</vt:lpstr>
      <vt:lpstr>Fira Sans Extra Condensed Medium</vt:lpstr>
      <vt:lpstr>Abel</vt:lpstr>
      <vt:lpstr>Squada One</vt:lpstr>
      <vt:lpstr>Dosis</vt:lpstr>
      <vt:lpstr>Times New Roman</vt:lpstr>
      <vt:lpstr>Josefin Sans</vt:lpstr>
      <vt:lpstr>Arial</vt:lpstr>
      <vt:lpstr>Fira Sans Condensed ExtraLight</vt:lpstr>
      <vt:lpstr>Isometric Proposal by Slidesgo</vt:lpstr>
      <vt:lpstr>STOCK MARKET FORECASTING</vt:lpstr>
      <vt:lpstr>SYNOPSIS</vt:lpstr>
      <vt:lpstr>OUR GOALS</vt:lpstr>
      <vt:lpstr>01</vt:lpstr>
      <vt:lpstr>SCHEDULE</vt:lpstr>
      <vt:lpstr>SCHEDULE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cp:lastModifiedBy>Dipanshu Agarwal</cp:lastModifiedBy>
  <cp:revision>1</cp:revision>
  <dcterms:modified xsi:type="dcterms:W3CDTF">2020-05-24T23:43:39Z</dcterms:modified>
</cp:coreProperties>
</file>