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6"/>
  </p:notesMasterIdLst>
  <p:handoutMasterIdLst>
    <p:handoutMasterId r:id="rId27"/>
  </p:handoutMasterIdLst>
  <p:sldIdLst>
    <p:sldId id="256" r:id="rId2"/>
    <p:sldId id="257" r:id="rId3"/>
    <p:sldId id="258" r:id="rId4"/>
    <p:sldId id="259" r:id="rId5"/>
    <p:sldId id="276" r:id="rId6"/>
    <p:sldId id="260" r:id="rId7"/>
    <p:sldId id="262" r:id="rId8"/>
    <p:sldId id="278" r:id="rId9"/>
    <p:sldId id="279" r:id="rId10"/>
    <p:sldId id="280" r:id="rId11"/>
    <p:sldId id="281" r:id="rId12"/>
    <p:sldId id="282" r:id="rId13"/>
    <p:sldId id="264" r:id="rId14"/>
    <p:sldId id="265" r:id="rId15"/>
    <p:sldId id="273" r:id="rId16"/>
    <p:sldId id="272" r:id="rId17"/>
    <p:sldId id="275" r:id="rId18"/>
    <p:sldId id="274" r:id="rId19"/>
    <p:sldId id="266" r:id="rId20"/>
    <p:sldId id="283" r:id="rId21"/>
    <p:sldId id="267" r:id="rId22"/>
    <p:sldId id="284" r:id="rId23"/>
    <p:sldId id="268" r:id="rId24"/>
    <p:sldId id="269" r:id="rId25"/>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359432-8BE5-4067-9FC1-54ECC03184A4}" v="25" dt="2020-06-10T08:42:11.6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33" autoAdjust="0"/>
  </p:normalViewPr>
  <p:slideViewPr>
    <p:cSldViewPr snapToGrid="0">
      <p:cViewPr varScale="1">
        <p:scale>
          <a:sx n="72" d="100"/>
          <a:sy n="72" d="100"/>
        </p:scale>
        <p:origin x="1326" y="5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91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49688" y="0"/>
            <a:ext cx="2946400" cy="495300"/>
          </a:xfrm>
          <a:prstGeom prst="rect">
            <a:avLst/>
          </a:prstGeom>
        </p:spPr>
        <p:txBody>
          <a:bodyPr vert="horz" lIns="91440" tIns="45720" rIns="91440" bIns="45720" rtlCol="0"/>
          <a:lstStyle>
            <a:lvl1pPr algn="r">
              <a:defRPr sz="1200"/>
            </a:lvl1pPr>
          </a:lstStyle>
          <a:p>
            <a:fld id="{F5A3E3EB-3873-4FF1-9BD1-827B46B254D8}" type="datetimeFigureOut">
              <a:rPr lang="en-IN" smtClean="0"/>
              <a:t>10-06-2020</a:t>
            </a:fld>
            <a:endParaRPr lang="en-IN"/>
          </a:p>
        </p:txBody>
      </p:sp>
      <p:sp>
        <p:nvSpPr>
          <p:cNvPr id="4" name="Footer Placeholder 3"/>
          <p:cNvSpPr>
            <a:spLocks noGrp="1"/>
          </p:cNvSpPr>
          <p:nvPr>
            <p:ph type="ftr" sz="quarter" idx="2"/>
          </p:nvPr>
        </p:nvSpPr>
        <p:spPr>
          <a:xfrm>
            <a:off x="0" y="9378950"/>
            <a:ext cx="2946400" cy="4953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49688" y="9378950"/>
            <a:ext cx="2946400" cy="495300"/>
          </a:xfrm>
          <a:prstGeom prst="rect">
            <a:avLst/>
          </a:prstGeom>
        </p:spPr>
        <p:txBody>
          <a:bodyPr vert="horz" lIns="91440" tIns="45720" rIns="91440" bIns="45720" rtlCol="0" anchor="b"/>
          <a:lstStyle>
            <a:lvl1pPr algn="r">
              <a:defRPr sz="1200"/>
            </a:lvl1pPr>
          </a:lstStyle>
          <a:p>
            <a:fld id="{D1F82CC0-A9F0-4C8B-87AB-73A8CD04B103}" type="slidenum">
              <a:rPr lang="en-IN" smtClean="0"/>
              <a:t>‹#›</a:t>
            </a:fld>
            <a:endParaRPr lang="en-IN"/>
          </a:p>
        </p:txBody>
      </p:sp>
    </p:spTree>
    <p:extLst>
      <p:ext uri="{BB962C8B-B14F-4D97-AF65-F5344CB8AC3E}">
        <p14:creationId xmlns:p14="http://schemas.microsoft.com/office/powerpoint/2010/main" val="750200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3" y="1"/>
            <a:ext cx="2945659" cy="4937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50446" y="1"/>
            <a:ext cx="2945659" cy="493712"/>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768" y="4690270"/>
            <a:ext cx="5438140" cy="444341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3" y="9378826"/>
            <a:ext cx="2945659" cy="493712"/>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50446" y="9378826"/>
            <a:ext cx="2945659" cy="49371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9420741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6481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89e262c83_0_1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89e262c83_0_14: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889e262c83_0_14: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extLst>
      <p:ext uri="{BB962C8B-B14F-4D97-AF65-F5344CB8AC3E}">
        <p14:creationId xmlns:p14="http://schemas.microsoft.com/office/powerpoint/2010/main" val="562130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89e262c83_0_1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89e262c83_0_14: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889e262c83_0_14: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extLst>
      <p:ext uri="{BB962C8B-B14F-4D97-AF65-F5344CB8AC3E}">
        <p14:creationId xmlns:p14="http://schemas.microsoft.com/office/powerpoint/2010/main" val="1312873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89e262c83_0_1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89e262c83_0_14: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889e262c83_0_14: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extLst>
      <p:ext uri="{BB962C8B-B14F-4D97-AF65-F5344CB8AC3E}">
        <p14:creationId xmlns:p14="http://schemas.microsoft.com/office/powerpoint/2010/main" val="3697660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889e262c83_0_0: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889e262c83_0_0: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g889e262c83_0_0: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extLst>
      <p:ext uri="{BB962C8B-B14F-4D97-AF65-F5344CB8AC3E}">
        <p14:creationId xmlns:p14="http://schemas.microsoft.com/office/powerpoint/2010/main" val="58526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89e262c83_0_1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89e262c83_0_14: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889e262c83_0_14: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extLst>
      <p:ext uri="{BB962C8B-B14F-4D97-AF65-F5344CB8AC3E}">
        <p14:creationId xmlns:p14="http://schemas.microsoft.com/office/powerpoint/2010/main" val="37178974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889e262c83_0_0: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889e262c83_0_0: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g889e262c83_0_0: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extLst>
      <p:ext uri="{BB962C8B-B14F-4D97-AF65-F5344CB8AC3E}">
        <p14:creationId xmlns:p14="http://schemas.microsoft.com/office/powerpoint/2010/main" val="1388951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89e262c83_0_7: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889e262c83_0_7: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g889e262c83_0_7: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extLst>
      <p:ext uri="{BB962C8B-B14F-4D97-AF65-F5344CB8AC3E}">
        <p14:creationId xmlns:p14="http://schemas.microsoft.com/office/powerpoint/2010/main" val="17601944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0: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0: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06035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1: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1: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3242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5858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6581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89e262c83_0_21: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89e262c83_0_21: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889e262c83_0_21: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extLst>
      <p:ext uri="{BB962C8B-B14F-4D97-AF65-F5344CB8AC3E}">
        <p14:creationId xmlns:p14="http://schemas.microsoft.com/office/powerpoint/2010/main" val="1336095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5413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0" name="Google Shape;120;p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1486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5810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755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9: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9:notes"/>
          <p:cNvSpPr txBox="1">
            <a:spLocks noGrp="1"/>
          </p:cNvSpPr>
          <p:nvPr>
            <p:ph type="body" idx="1"/>
          </p:nvPr>
        </p:nvSpPr>
        <p:spPr>
          <a:xfrm>
            <a:off x="679768" y="4690270"/>
            <a:ext cx="5438140" cy="44434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9:notes"/>
          <p:cNvSpPr txBox="1">
            <a:spLocks noGrp="1"/>
          </p:cNvSpPr>
          <p:nvPr>
            <p:ph type="sldNum" idx="12"/>
          </p:nvPr>
        </p:nvSpPr>
        <p:spPr>
          <a:xfrm>
            <a:off x="3850446" y="9378826"/>
            <a:ext cx="2945659" cy="49371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2269793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AFC3C94-B856-42EB-9356-C4F55524C93C}" type="datetime2">
              <a:rPr lang="en-US" smtClean="0"/>
              <a:t>Wednesday, June 10, 2020</a:t>
            </a:fld>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256813B-7FAF-47B8-BA18-7D0E01286269}" type="datetime2">
              <a:rPr lang="en-US" smtClean="0"/>
              <a:t>Wednesday, June 10, 2020</a:t>
            </a:fld>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94D59422-B9C7-46D0-99E1-1223B8353542}" type="datetime2">
              <a:rPr lang="en-US" smtClean="0"/>
              <a:t>Wednesday, June 10, 2020</a:t>
            </a:fld>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E580708D-5BE8-485F-83A8-70647A23E1F7}" type="datetime2">
              <a:rPr lang="en-US" smtClean="0"/>
              <a:t>Wednesday, June 10, 2020</a:t>
            </a:fld>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03C688C8-FD92-4B38-BA9D-0E69E28C2B43}" type="datetime2">
              <a:rPr lang="en-US" smtClean="0"/>
              <a:t>Wednesday, June 10, 2020</a:t>
            </a:fld>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2551F0F-93F0-44BB-8EC9-223C3CD0680E}" type="datetime2">
              <a:rPr lang="en-US" smtClean="0"/>
              <a:t>Wednesday, June 10, 2020</a:t>
            </a:fld>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7EBE5F5-C9EB-4D3D-88CA-81F4D5023532}" type="datetime2">
              <a:rPr lang="en-US" smtClean="0"/>
              <a:t>Wednesday, June 10, 2020</a:t>
            </a:fld>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EC3D1CD-09A6-464E-A126-843AAE4EEECA}" type="datetime2">
              <a:rPr lang="en-US" smtClean="0"/>
              <a:t>Wednesday, June 10, 2020</a:t>
            </a:fld>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6674BC7-05AC-4163-880B-1812160A7A74}" type="datetime2">
              <a:rPr lang="en-US" smtClean="0"/>
              <a:t>Wednesday, June 10, 2020</a:t>
            </a:fld>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A848557-B32E-4A3E-BE5D-F19436A67598}" type="datetime2">
              <a:rPr lang="en-US" smtClean="0"/>
              <a:t>Wednesday, June 10, 2020</a:t>
            </a:fld>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B98D4A07-BFB4-4531-A9D2-6BB3FD11AD6F}" type="datetime2">
              <a:rPr lang="en-US" smtClean="0"/>
              <a:t>Wednesday, June 10, 2020</a:t>
            </a:fld>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CE29E9FE-CCC5-48C0-BEEA-74CFE93B8667}" type="datetime2">
              <a:rPr lang="en-US" smtClean="0"/>
              <a:t>Wednesday, June 10, 2020</a:t>
            </a:fld>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smtClean="0"/>
              <a:t>STOCK MARKET FORECASTING USING TIME-SERIES ANALYSIS</a:t>
            </a:r>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subTitle" idx="1"/>
          </p:nvPr>
        </p:nvSpPr>
        <p:spPr>
          <a:xfrm>
            <a:off x="914400" y="3124200"/>
            <a:ext cx="3657600" cy="2209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979"/>
              <a:buNone/>
            </a:pPr>
            <a:r>
              <a:rPr lang="en-US" sz="2300" b="1" u="sng" dirty="0">
                <a:solidFill>
                  <a:schemeClr val="dk1"/>
                </a:solidFill>
                <a:latin typeface="Times New Roman"/>
                <a:ea typeface="Times New Roman"/>
                <a:cs typeface="Times New Roman"/>
                <a:sym typeface="Times New Roman"/>
              </a:rPr>
              <a:t>Team Members:</a:t>
            </a:r>
            <a:endParaRPr sz="2300" dirty="0"/>
          </a:p>
          <a:p>
            <a:pPr marL="0" lvl="0" indent="0" algn="just" rtl="0">
              <a:lnSpc>
                <a:spcPct val="70000"/>
              </a:lnSpc>
              <a:spcBef>
                <a:spcPts val="0"/>
              </a:spcBef>
              <a:spcAft>
                <a:spcPts val="0"/>
              </a:spcAft>
              <a:buClr>
                <a:schemeClr val="dk1"/>
              </a:buClr>
              <a:buSzPts val="2400"/>
              <a:buNone/>
            </a:pPr>
            <a:endParaRPr sz="2300" b="1" u="sng" dirty="0">
              <a:solidFill>
                <a:schemeClr val="dk1"/>
              </a:solidFill>
              <a:latin typeface="Times New Roman"/>
              <a:ea typeface="Times New Roman"/>
              <a:cs typeface="Times New Roman"/>
              <a:sym typeface="Times New Roman"/>
            </a:endParaRPr>
          </a:p>
          <a:p>
            <a:pPr marL="0" lvl="0" indent="0" algn="just" rtl="0">
              <a:lnSpc>
                <a:spcPct val="70000"/>
              </a:lnSpc>
              <a:spcBef>
                <a:spcPts val="0"/>
              </a:spcBef>
              <a:spcAft>
                <a:spcPts val="0"/>
              </a:spcAft>
              <a:buClr>
                <a:schemeClr val="dk1"/>
              </a:buClr>
              <a:buSzPts val="2400"/>
              <a:buNone/>
            </a:pPr>
            <a:r>
              <a:rPr lang="en-US" sz="2300" dirty="0">
                <a:solidFill>
                  <a:srgbClr val="000000"/>
                </a:solidFill>
                <a:latin typeface="Times New Roman"/>
                <a:ea typeface="Times New Roman"/>
                <a:cs typeface="Times New Roman"/>
                <a:sym typeface="Times New Roman"/>
              </a:rPr>
              <a:t>Dipanshu Agarwal(N-201)</a:t>
            </a:r>
            <a:endParaRPr sz="2300" dirty="0"/>
          </a:p>
          <a:p>
            <a:pPr marL="0" lvl="0" indent="0" algn="just" rtl="0">
              <a:lnSpc>
                <a:spcPct val="70000"/>
              </a:lnSpc>
              <a:spcBef>
                <a:spcPts val="1000"/>
              </a:spcBef>
              <a:spcAft>
                <a:spcPts val="0"/>
              </a:spcAft>
              <a:buClr>
                <a:schemeClr val="dk1"/>
              </a:buClr>
              <a:buSzPts val="2400"/>
              <a:buNone/>
            </a:pPr>
            <a:r>
              <a:rPr lang="en-US" sz="2300" dirty="0">
                <a:solidFill>
                  <a:srgbClr val="000000"/>
                </a:solidFill>
                <a:latin typeface="Times New Roman"/>
                <a:cs typeface="Times New Roman"/>
                <a:sym typeface="Times New Roman"/>
              </a:rPr>
              <a:t>Riya Airen(N-204)</a:t>
            </a:r>
            <a:endParaRPr sz="2300" dirty="0"/>
          </a:p>
          <a:p>
            <a:pPr marL="0" lvl="0" indent="0" algn="just" rtl="0">
              <a:lnSpc>
                <a:spcPct val="70000"/>
              </a:lnSpc>
              <a:spcBef>
                <a:spcPts val="1000"/>
              </a:spcBef>
              <a:spcAft>
                <a:spcPts val="0"/>
              </a:spcAft>
              <a:buClr>
                <a:schemeClr val="dk1"/>
              </a:buClr>
              <a:buSzPts val="2400"/>
              <a:buNone/>
            </a:pPr>
            <a:r>
              <a:rPr lang="en-US" sz="2300" dirty="0">
                <a:solidFill>
                  <a:srgbClr val="000000"/>
                </a:solidFill>
                <a:latin typeface="Times New Roman"/>
                <a:cs typeface="Times New Roman"/>
                <a:sym typeface="Times New Roman"/>
              </a:rPr>
              <a:t>Saurabh Ajit(N-205)</a:t>
            </a:r>
            <a:endParaRPr sz="2300" dirty="0"/>
          </a:p>
          <a:p>
            <a:pPr marL="0" lvl="0" indent="0" algn="l" rtl="0">
              <a:lnSpc>
                <a:spcPct val="80000"/>
              </a:lnSpc>
              <a:spcBef>
                <a:spcPts val="352"/>
              </a:spcBef>
              <a:spcAft>
                <a:spcPts val="0"/>
              </a:spcAft>
              <a:buClr>
                <a:schemeClr val="dk1"/>
              </a:buClr>
              <a:buSzPts val="1760"/>
              <a:buNone/>
            </a:pPr>
            <a:r>
              <a:rPr lang="en-US" sz="2300" dirty="0">
                <a:solidFill>
                  <a:schemeClr val="dk1"/>
                </a:solidFill>
                <a:latin typeface="Times New Roman"/>
                <a:ea typeface="Times New Roman"/>
                <a:cs typeface="Times New Roman"/>
                <a:sym typeface="Times New Roman"/>
              </a:rPr>
              <a:t>              </a:t>
            </a:r>
            <a:endParaRPr sz="2300" dirty="0"/>
          </a:p>
        </p:txBody>
      </p:sp>
      <p:sp>
        <p:nvSpPr>
          <p:cNvPr id="89" name="Google Shape;89;p13"/>
          <p:cNvSpPr txBox="1">
            <a:spLocks noGrp="1"/>
          </p:cNvSpPr>
          <p:nvPr>
            <p:ph type="ctrTitle"/>
          </p:nvPr>
        </p:nvSpPr>
        <p:spPr>
          <a:xfrm>
            <a:off x="437536" y="1133168"/>
            <a:ext cx="8249264" cy="1371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Clr>
                <a:schemeClr val="dk1"/>
              </a:buClr>
              <a:buSzPts val="1100"/>
              <a:buFont typeface="Arial"/>
              <a:buNone/>
            </a:pPr>
            <a:r>
              <a:rPr lang="en-US" sz="2500" b="1" dirty="0">
                <a:latin typeface="Arial"/>
                <a:ea typeface="Arial"/>
                <a:cs typeface="Arial"/>
                <a:sym typeface="Arial"/>
              </a:rPr>
              <a:t>               STOCK MARKET FORECASTING</a:t>
            </a:r>
            <a:br>
              <a:rPr lang="en-US" sz="2500" b="1" dirty="0">
                <a:latin typeface="Arial"/>
                <a:ea typeface="Arial"/>
                <a:cs typeface="Arial"/>
                <a:sym typeface="Arial"/>
              </a:rPr>
            </a:br>
            <a:r>
              <a:rPr lang="en-US" sz="2500" b="1" dirty="0">
                <a:latin typeface="Arial"/>
                <a:ea typeface="Arial"/>
                <a:cs typeface="Arial"/>
                <a:sym typeface="Arial"/>
              </a:rPr>
              <a:t>	        (Using Time Series Analysis)</a:t>
            </a:r>
            <a:endParaRPr sz="2500" b="1" dirty="0">
              <a:latin typeface="Times New Roman"/>
              <a:ea typeface="Times New Roman"/>
              <a:cs typeface="Times New Roman"/>
              <a:sym typeface="Times New Roman"/>
            </a:endParaRPr>
          </a:p>
        </p:txBody>
      </p:sp>
      <p:sp>
        <p:nvSpPr>
          <p:cNvPr id="90" name="Google Shape;90;p13"/>
          <p:cNvSpPr txBox="1"/>
          <p:nvPr/>
        </p:nvSpPr>
        <p:spPr>
          <a:xfrm>
            <a:off x="5105400" y="3124200"/>
            <a:ext cx="3657600" cy="2209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000"/>
              <a:buFont typeface="Arial"/>
              <a:buNone/>
            </a:pPr>
            <a:r>
              <a:rPr lang="en-US" sz="2300" b="1" i="0" u="sng" strike="noStrike" cap="none" dirty="0">
                <a:solidFill>
                  <a:schemeClr val="dk1"/>
                </a:solidFill>
                <a:latin typeface="Times New Roman"/>
                <a:ea typeface="Times New Roman"/>
                <a:cs typeface="Times New Roman"/>
                <a:sym typeface="Times New Roman"/>
              </a:rPr>
              <a:t>Project Mentor(s):</a:t>
            </a:r>
            <a:endParaRPr sz="2300" dirty="0"/>
          </a:p>
          <a:p>
            <a:pPr marL="0" marR="0" lvl="0" indent="0" algn="l" rtl="0">
              <a:spcBef>
                <a:spcPts val="640"/>
              </a:spcBef>
              <a:spcAft>
                <a:spcPts val="0"/>
              </a:spcAft>
              <a:buClr>
                <a:schemeClr val="dk1"/>
              </a:buClr>
              <a:buSzPts val="2000"/>
              <a:buFont typeface="Arial"/>
              <a:buNone/>
            </a:pPr>
            <a:r>
              <a:rPr lang="en-US" sz="2300" b="0" i="0" u="none" strike="noStrike" cap="none" dirty="0">
                <a:solidFill>
                  <a:schemeClr val="dk1"/>
                </a:solidFill>
                <a:latin typeface="Times New Roman"/>
                <a:ea typeface="Times New Roman"/>
                <a:cs typeface="Times New Roman"/>
                <a:sym typeface="Times New Roman"/>
              </a:rPr>
              <a:t>Ms. Varsha Nemade            </a:t>
            </a:r>
            <a:endParaRPr sz="2300" b="0" i="0" u="none" strike="noStrike" cap="none" dirty="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Fundamentals of Trading</a:t>
            </a:r>
          </a:p>
        </p:txBody>
      </p:sp>
      <p:sp>
        <p:nvSpPr>
          <p:cNvPr id="4" name="Date Placeholder 3"/>
          <p:cNvSpPr>
            <a:spLocks noGrp="1"/>
          </p:cNvSpPr>
          <p:nvPr>
            <p:ph type="dt" idx="10"/>
          </p:nvPr>
        </p:nvSpPr>
        <p:spPr/>
        <p:txBody>
          <a:bodyPr/>
          <a:lstStyle/>
          <a:p>
            <a:fld id="{E580708D-5BE8-485F-83A8-70647A23E1F7}" type="datetime2">
              <a:rPr lang="en-US" smtClean="0"/>
              <a:t>Wednesday, June 10,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8" name="TextBox 7"/>
          <p:cNvSpPr txBox="1"/>
          <p:nvPr/>
        </p:nvSpPr>
        <p:spPr>
          <a:xfrm>
            <a:off x="457200" y="1417638"/>
            <a:ext cx="7786255" cy="4093428"/>
          </a:xfrm>
          <a:prstGeom prst="rect">
            <a:avLst/>
          </a:prstGeom>
          <a:noFill/>
        </p:spPr>
        <p:txBody>
          <a:bodyPr wrap="square" rtlCol="0">
            <a:spAutoFit/>
          </a:bodyPr>
          <a:lstStyle/>
          <a:p>
            <a:pPr algn="just"/>
            <a:r>
              <a:rPr lang="en-IN" sz="2000" dirty="0">
                <a:latin typeface="Cambria" panose="02040503050406030204" pitchFamily="18" charset="0"/>
                <a:ea typeface="Cambria" panose="02040503050406030204" pitchFamily="18" charset="0"/>
              </a:rPr>
              <a:t>The Color of the Bar i.e. Red or Green denotes that the stock closed on a Lower price or a Higher Price respectively on that particular day. </a:t>
            </a:r>
          </a:p>
          <a:p>
            <a:pPr algn="just"/>
            <a:r>
              <a:rPr lang="en-IN" sz="2000" dirty="0">
                <a:latin typeface="Cambria" panose="02040503050406030204" pitchFamily="18" charset="0"/>
                <a:ea typeface="Cambria" panose="02040503050406030204" pitchFamily="18" charset="0"/>
              </a:rPr>
              <a:t> </a:t>
            </a:r>
          </a:p>
          <a:p>
            <a:pPr algn="just"/>
            <a:r>
              <a:rPr lang="en-IN" sz="2000" dirty="0">
                <a:latin typeface="Cambria" panose="02040503050406030204" pitchFamily="18" charset="0"/>
                <a:ea typeface="Cambria" panose="02040503050406030204" pitchFamily="18" charset="0"/>
              </a:rPr>
              <a:t>From the </a:t>
            </a:r>
            <a:r>
              <a:rPr lang="en-IN" sz="2000" dirty="0" smtClean="0">
                <a:latin typeface="Cambria" panose="02040503050406030204" pitchFamily="18" charset="0"/>
                <a:ea typeface="Cambria" panose="02040503050406030204" pitchFamily="18" charset="0"/>
              </a:rPr>
              <a:t>colours </a:t>
            </a:r>
            <a:r>
              <a:rPr lang="en-IN" sz="2000" dirty="0">
                <a:latin typeface="Cambria" panose="02040503050406030204" pitchFamily="18" charset="0"/>
                <a:ea typeface="Cambria" panose="02040503050406030204" pitchFamily="18" charset="0"/>
              </a:rPr>
              <a:t>we can also conclude that Red or Black means there are a more number of buyers is more in the market as they will try to drive the price of security down so as to buy it at a low cost, and Green or White means that the numbers of seller of that particular security is more as they will try to drive the price higher so as to earn maximum profit on selling the security. </a:t>
            </a:r>
          </a:p>
          <a:p>
            <a:pPr algn="just"/>
            <a:r>
              <a:rPr lang="en-IN" sz="2000" dirty="0">
                <a:latin typeface="Cambria" panose="02040503050406030204" pitchFamily="18" charset="0"/>
                <a:ea typeface="Cambria" panose="02040503050406030204" pitchFamily="18" charset="0"/>
              </a:rPr>
              <a:t> </a:t>
            </a:r>
          </a:p>
          <a:p>
            <a:pPr algn="just"/>
            <a:r>
              <a:rPr lang="en-IN" sz="2000" dirty="0">
                <a:latin typeface="Cambria" panose="02040503050406030204" pitchFamily="18" charset="0"/>
                <a:ea typeface="Cambria" panose="02040503050406030204" pitchFamily="18" charset="0"/>
              </a:rPr>
              <a:t> There is a third state which is known as a consolidated state, in which the number of buyers and sellers for a security are the same in the market. In this case, it is denoted using a simple horizontal line</a:t>
            </a:r>
            <a:r>
              <a:rPr lang="en-IN" sz="2000" dirty="0" smtClean="0">
                <a:latin typeface="Cambria" panose="02040503050406030204" pitchFamily="18" charset="0"/>
                <a:ea typeface="Cambria" panose="02040503050406030204" pitchFamily="18" charset="0"/>
              </a:rPr>
              <a:t>.</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791954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Fundamentals of Trading</a:t>
            </a:r>
          </a:p>
        </p:txBody>
      </p:sp>
      <p:sp>
        <p:nvSpPr>
          <p:cNvPr id="4" name="Date Placeholder 3"/>
          <p:cNvSpPr>
            <a:spLocks noGrp="1"/>
          </p:cNvSpPr>
          <p:nvPr>
            <p:ph type="dt" idx="10"/>
          </p:nvPr>
        </p:nvSpPr>
        <p:spPr/>
        <p:txBody>
          <a:bodyPr/>
          <a:lstStyle/>
          <a:p>
            <a:fld id="{E580708D-5BE8-485F-83A8-70647A23E1F7}" type="datetime2">
              <a:rPr lang="en-US" smtClean="0"/>
              <a:t>Wednesday, June 10,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8" name="image4.png"/>
          <p:cNvPicPr/>
          <p:nvPr/>
        </p:nvPicPr>
        <p:blipFill>
          <a:blip r:embed="rId2"/>
          <a:srcRect/>
          <a:stretch>
            <a:fillRect/>
          </a:stretch>
        </p:blipFill>
        <p:spPr>
          <a:xfrm>
            <a:off x="581891" y="1524000"/>
            <a:ext cx="8104909" cy="4378035"/>
          </a:xfrm>
          <a:prstGeom prst="rect">
            <a:avLst/>
          </a:prstGeom>
          <a:ln/>
        </p:spPr>
      </p:pic>
    </p:spTree>
    <p:extLst>
      <p:ext uri="{BB962C8B-B14F-4D97-AF65-F5344CB8AC3E}">
        <p14:creationId xmlns:p14="http://schemas.microsoft.com/office/powerpoint/2010/main" val="22176490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013"/>
            <a:ext cx="8229600" cy="1143000"/>
          </a:xfrm>
        </p:spPr>
        <p:txBody>
          <a:bodyPr/>
          <a:lstStyle/>
          <a:p>
            <a:r>
              <a:rPr lang="en-IN" dirty="0"/>
              <a:t>Fundamentals of Trading</a:t>
            </a:r>
          </a:p>
        </p:txBody>
      </p:sp>
      <p:sp>
        <p:nvSpPr>
          <p:cNvPr id="3" name="Text Placeholder 2"/>
          <p:cNvSpPr>
            <a:spLocks noGrp="1"/>
          </p:cNvSpPr>
          <p:nvPr>
            <p:ph type="body" idx="1"/>
          </p:nvPr>
        </p:nvSpPr>
        <p:spPr>
          <a:xfrm>
            <a:off x="457200" y="1406456"/>
            <a:ext cx="8229600" cy="4525963"/>
          </a:xfrm>
        </p:spPr>
        <p:txBody>
          <a:bodyPr/>
          <a:lstStyle/>
          <a:p>
            <a:pPr marL="114300" indent="0" algn="just">
              <a:buNone/>
            </a:pPr>
            <a:r>
              <a:rPr lang="en-IN" sz="2000" dirty="0">
                <a:latin typeface="Cambria" panose="02040503050406030204" pitchFamily="18" charset="0"/>
                <a:ea typeface="Cambria" panose="02040503050406030204" pitchFamily="18" charset="0"/>
              </a:rPr>
              <a:t>The main factors which bring about a huge change in the variance and mean of the security prices are</a:t>
            </a:r>
            <a:r>
              <a:rPr lang="en-IN" sz="2000" dirty="0" smtClean="0">
                <a:latin typeface="Cambria" panose="02040503050406030204" pitchFamily="18" charset="0"/>
                <a:ea typeface="Cambria" panose="02040503050406030204" pitchFamily="18" charset="0"/>
              </a:rPr>
              <a:t>:-</a:t>
            </a:r>
            <a:endParaRPr lang="en-IN" sz="2000" dirty="0">
              <a:latin typeface="Cambria" panose="02040503050406030204" pitchFamily="18" charset="0"/>
              <a:ea typeface="Cambria" panose="02040503050406030204" pitchFamily="18" charset="0"/>
            </a:endParaRPr>
          </a:p>
          <a:p>
            <a:pPr lvl="0" algn="just"/>
            <a:r>
              <a:rPr lang="en-IN" sz="2000" b="1" dirty="0">
                <a:latin typeface="Cambria" panose="02040503050406030204" pitchFamily="18" charset="0"/>
                <a:ea typeface="Cambria" panose="02040503050406030204" pitchFamily="18" charset="0"/>
              </a:rPr>
              <a:t>Buyer and Seller</a:t>
            </a:r>
            <a:endParaRPr lang="en-IN" sz="2000" dirty="0">
              <a:latin typeface="Cambria" panose="02040503050406030204" pitchFamily="18" charset="0"/>
              <a:ea typeface="Cambria" panose="02040503050406030204" pitchFamily="18" charset="0"/>
            </a:endParaRPr>
          </a:p>
          <a:p>
            <a:pPr lvl="0" algn="just"/>
            <a:r>
              <a:rPr lang="en-IN" sz="2000" b="1" dirty="0">
                <a:latin typeface="Cambria" panose="02040503050406030204" pitchFamily="18" charset="0"/>
                <a:ea typeface="Cambria" panose="02040503050406030204" pitchFamily="18" charset="0"/>
              </a:rPr>
              <a:t>IPO: - </a:t>
            </a:r>
            <a:r>
              <a:rPr lang="en-IN" sz="2000" dirty="0">
                <a:latin typeface="Cambria" panose="02040503050406030204" pitchFamily="18" charset="0"/>
                <a:ea typeface="Cambria" panose="02040503050406030204" pitchFamily="18" charset="0"/>
              </a:rPr>
              <a:t>stand for Initial Public Offering. When the news media report that a company is "going public," this </a:t>
            </a:r>
            <a:r>
              <a:rPr lang="en-IN" sz="2000" b="1" dirty="0">
                <a:latin typeface="Cambria" panose="02040503050406030204" pitchFamily="18" charset="0"/>
                <a:ea typeface="Cambria" panose="02040503050406030204" pitchFamily="18" charset="0"/>
              </a:rPr>
              <a:t>means</a:t>
            </a:r>
            <a:r>
              <a:rPr lang="en-IN" sz="2000" dirty="0">
                <a:latin typeface="Cambria" panose="02040503050406030204" pitchFamily="18" charset="0"/>
                <a:ea typeface="Cambria" panose="02040503050406030204" pitchFamily="18" charset="0"/>
              </a:rPr>
              <a:t> that company is making an </a:t>
            </a:r>
            <a:r>
              <a:rPr lang="en-IN" sz="2000" b="1" dirty="0">
                <a:latin typeface="Cambria" panose="02040503050406030204" pitchFamily="18" charset="0"/>
                <a:ea typeface="Cambria" panose="02040503050406030204" pitchFamily="18" charset="0"/>
              </a:rPr>
              <a:t>initial public offering</a:t>
            </a:r>
            <a:r>
              <a:rPr lang="en-IN" sz="2000" dirty="0">
                <a:latin typeface="Cambria" panose="02040503050406030204" pitchFamily="18" charset="0"/>
                <a:ea typeface="Cambria" panose="02040503050406030204" pitchFamily="18" charset="0"/>
              </a:rPr>
              <a:t>. This </a:t>
            </a:r>
            <a:r>
              <a:rPr lang="en-IN" sz="2000" b="1" dirty="0">
                <a:latin typeface="Cambria" panose="02040503050406030204" pitchFamily="18" charset="0"/>
                <a:ea typeface="Cambria" panose="02040503050406030204" pitchFamily="18" charset="0"/>
              </a:rPr>
              <a:t>means</a:t>
            </a:r>
            <a:r>
              <a:rPr lang="en-IN" sz="2000" dirty="0">
                <a:latin typeface="Cambria" panose="02040503050406030204" pitchFamily="18" charset="0"/>
                <a:ea typeface="Cambria" panose="02040503050406030204" pitchFamily="18" charset="0"/>
              </a:rPr>
              <a:t> that the company is offering its shares for sale to the public for the first time.</a:t>
            </a:r>
          </a:p>
          <a:p>
            <a:pPr lvl="0" algn="just"/>
            <a:r>
              <a:rPr lang="en-IN" sz="2000" b="1" dirty="0">
                <a:latin typeface="Cambria" panose="02040503050406030204" pitchFamily="18" charset="0"/>
                <a:ea typeface="Cambria" panose="02040503050406030204" pitchFamily="18" charset="0"/>
              </a:rPr>
              <a:t>Pandemics</a:t>
            </a:r>
            <a:endParaRPr lang="en-IN" sz="2000" dirty="0">
              <a:latin typeface="Cambria" panose="02040503050406030204" pitchFamily="18" charset="0"/>
              <a:ea typeface="Cambria" panose="02040503050406030204" pitchFamily="18" charset="0"/>
            </a:endParaRPr>
          </a:p>
          <a:p>
            <a:pPr lvl="0" algn="just"/>
            <a:r>
              <a:rPr lang="en-IN" sz="2000" b="1" dirty="0">
                <a:latin typeface="Cambria" panose="02040503050406030204" pitchFamily="18" charset="0"/>
                <a:ea typeface="Cambria" panose="02040503050406030204" pitchFamily="18" charset="0"/>
              </a:rPr>
              <a:t>Merger and Acquisitions: - </a:t>
            </a:r>
            <a:r>
              <a:rPr lang="en-IN" sz="2000" dirty="0">
                <a:latin typeface="Cambria" panose="02040503050406030204" pitchFamily="18" charset="0"/>
                <a:ea typeface="Cambria" panose="02040503050406030204" pitchFamily="18" charset="0"/>
              </a:rPr>
              <a:t>Mergers and acquisitions are transactions in which the ownership of companies, other business organizations, or their operating units are transferred or consolidated with other entities.</a:t>
            </a:r>
          </a:p>
          <a:p>
            <a:pPr lvl="0" algn="just"/>
            <a:r>
              <a:rPr lang="en-IN" sz="2000" b="1" dirty="0">
                <a:latin typeface="Cambria" panose="02040503050406030204" pitchFamily="18" charset="0"/>
                <a:ea typeface="Cambria" panose="02040503050406030204" pitchFamily="18" charset="0"/>
              </a:rPr>
              <a:t>Import and Export</a:t>
            </a:r>
            <a:endParaRPr lang="en-IN" sz="2000" dirty="0">
              <a:latin typeface="Cambria" panose="02040503050406030204" pitchFamily="18" charset="0"/>
              <a:ea typeface="Cambria" panose="02040503050406030204" pitchFamily="18" charset="0"/>
            </a:endParaRPr>
          </a:p>
          <a:p>
            <a:pPr algn="just"/>
            <a:r>
              <a:rPr lang="en-IN" sz="2000" b="1" dirty="0">
                <a:latin typeface="Cambria" panose="02040503050406030204" pitchFamily="18" charset="0"/>
                <a:ea typeface="Cambria" panose="02040503050406030204" pitchFamily="18" charset="0"/>
              </a:rPr>
              <a:t>Government Issues/Changes to Laws.</a:t>
            </a:r>
            <a:endParaRPr lang="en-IN" sz="2000" dirty="0">
              <a:latin typeface="Cambria" panose="02040503050406030204" pitchFamily="18" charset="0"/>
              <a:ea typeface="Cambria" panose="020405030504060302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Wednesday, June 10,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dirty="0"/>
          </a:p>
        </p:txBody>
      </p:sp>
    </p:spTree>
    <p:extLst>
      <p:ext uri="{BB962C8B-B14F-4D97-AF65-F5344CB8AC3E}">
        <p14:creationId xmlns:p14="http://schemas.microsoft.com/office/powerpoint/2010/main" val="36098948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1"/>
          <p:cNvSpPr txBox="1">
            <a:spLocks noGrp="1"/>
          </p:cNvSpPr>
          <p:nvPr>
            <p:ph type="title"/>
          </p:nvPr>
        </p:nvSpPr>
        <p:spPr>
          <a:xfrm>
            <a:off x="306725" y="45718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Time Series Analysis      </a:t>
            </a:r>
            <a:endParaRPr b="1" dirty="0">
              <a:latin typeface="Times New Roman"/>
              <a:ea typeface="Times New Roman"/>
              <a:cs typeface="Times New Roman"/>
              <a:sym typeface="Times New Roman"/>
            </a:endParaRPr>
          </a:p>
        </p:txBody>
      </p:sp>
      <p:sp>
        <p:nvSpPr>
          <p:cNvPr id="158" name="Google Shape;158;p21"/>
          <p:cNvSpPr txBox="1">
            <a:spLocks noGrp="1"/>
          </p:cNvSpPr>
          <p:nvPr>
            <p:ph type="body" idx="1"/>
          </p:nvPr>
        </p:nvSpPr>
        <p:spPr>
          <a:xfrm>
            <a:off x="457200" y="1656471"/>
            <a:ext cx="8229600" cy="4525963"/>
          </a:xfrm>
          <a:prstGeom prst="rect">
            <a:avLst/>
          </a:prstGeom>
          <a:noFill/>
          <a:ln>
            <a:noFill/>
          </a:ln>
        </p:spPr>
        <p:txBody>
          <a:bodyPr spcFirstLastPara="1" wrap="square" lIns="91425" tIns="45700" rIns="91425" bIns="45700" anchor="t" anchorCtr="0">
            <a:noAutofit/>
          </a:bodyPr>
          <a:lstStyle/>
          <a:p>
            <a:pPr marL="114300" indent="0" algn="just">
              <a:buNone/>
            </a:pPr>
            <a:r>
              <a:rPr lang="en-IN" sz="2000" dirty="0">
                <a:latin typeface="Cambria" panose="02040503050406030204" pitchFamily="18" charset="0"/>
                <a:ea typeface="Cambria" panose="02040503050406030204" pitchFamily="18" charset="0"/>
              </a:rPr>
              <a:t>Time series is simply a series of data points ordered in time. In a time series, time is often the independent variable and the goal is usually to make a forecast for the future</a:t>
            </a:r>
            <a:r>
              <a:rPr lang="en-IN" sz="2000" dirty="0" smtClean="0">
                <a:latin typeface="Cambria" panose="02040503050406030204" pitchFamily="18" charset="0"/>
                <a:ea typeface="Cambria" panose="02040503050406030204" pitchFamily="18" charset="0"/>
              </a:rPr>
              <a:t>.</a:t>
            </a:r>
            <a:endParaRPr lang="en-IN" sz="2000" dirty="0">
              <a:latin typeface="Cambria" panose="02040503050406030204" pitchFamily="18" charset="0"/>
              <a:ea typeface="Cambria" panose="02040503050406030204" pitchFamily="18" charset="0"/>
            </a:endParaRPr>
          </a:p>
          <a:p>
            <a:pPr marL="114300" indent="0" algn="just">
              <a:buNone/>
            </a:pPr>
            <a:r>
              <a:rPr lang="en-IN" sz="2000" dirty="0">
                <a:latin typeface="Cambria" panose="02040503050406030204" pitchFamily="18" charset="0"/>
                <a:ea typeface="Cambria" panose="02040503050406030204" pitchFamily="18" charset="0"/>
              </a:rPr>
              <a:t>T</a:t>
            </a:r>
            <a:r>
              <a:rPr lang="en-IN" sz="2000" dirty="0" smtClean="0">
                <a:latin typeface="Cambria" panose="02040503050406030204" pitchFamily="18" charset="0"/>
                <a:ea typeface="Cambria" panose="02040503050406030204" pitchFamily="18" charset="0"/>
              </a:rPr>
              <a:t>he </a:t>
            </a:r>
            <a:r>
              <a:rPr lang="en-IN" sz="2000" dirty="0">
                <a:latin typeface="Cambria" panose="02040503050406030204" pitchFamily="18" charset="0"/>
                <a:ea typeface="Cambria" panose="02040503050406030204" pitchFamily="18" charset="0"/>
              </a:rPr>
              <a:t>Time-Series generated may have any of the 3 properties</a:t>
            </a:r>
            <a:r>
              <a:rPr lang="en-IN" sz="2000" dirty="0" smtClean="0">
                <a:latin typeface="Cambria" panose="02040503050406030204" pitchFamily="18" charset="0"/>
                <a:ea typeface="Cambria" panose="02040503050406030204" pitchFamily="18" charset="0"/>
              </a:rPr>
              <a:t>:-</a:t>
            </a:r>
            <a:endParaRPr sz="2000" dirty="0">
              <a:latin typeface="Cambria" panose="02040503050406030204" pitchFamily="18" charset="0"/>
              <a:ea typeface="Cambria" panose="02040503050406030204" pitchFamily="18" charset="0"/>
              <a:cs typeface="Times New Roman"/>
              <a:sym typeface="Times New Roman"/>
            </a:endParaRPr>
          </a:p>
          <a:p>
            <a:pPr marL="342900" indent="-285750" algn="just">
              <a:spcBef>
                <a:spcPts val="640"/>
              </a:spcBef>
              <a:buSzPts val="2300"/>
            </a:pPr>
            <a:r>
              <a:rPr lang="en-US" sz="2000" dirty="0" smtClean="0">
                <a:latin typeface="Cambria" panose="02040503050406030204" pitchFamily="18" charset="0"/>
                <a:ea typeface="Cambria" panose="02040503050406030204" pitchFamily="18" charset="0"/>
                <a:cs typeface="Times New Roman"/>
                <a:sym typeface="Times New Roman"/>
              </a:rPr>
              <a:t>Auto-Correlation</a:t>
            </a:r>
            <a:endParaRPr sz="2000" dirty="0">
              <a:latin typeface="Cambria" panose="02040503050406030204" pitchFamily="18" charset="0"/>
              <a:ea typeface="Cambria" panose="02040503050406030204" pitchFamily="18" charset="0"/>
            </a:endParaRPr>
          </a:p>
          <a:p>
            <a:pPr marL="342900" indent="-285750" algn="just">
              <a:spcBef>
                <a:spcPts val="640"/>
              </a:spcBef>
              <a:buSzPts val="2300"/>
            </a:pPr>
            <a:r>
              <a:rPr lang="en-US" sz="2000" dirty="0" smtClean="0">
                <a:latin typeface="Cambria" panose="02040503050406030204" pitchFamily="18" charset="0"/>
                <a:ea typeface="Cambria" panose="02040503050406030204" pitchFamily="18" charset="0"/>
                <a:cs typeface="Times New Roman"/>
                <a:sym typeface="Times New Roman"/>
              </a:rPr>
              <a:t>Seasonality</a:t>
            </a:r>
            <a:endParaRPr sz="2000" dirty="0">
              <a:latin typeface="Cambria" panose="02040503050406030204" pitchFamily="18" charset="0"/>
              <a:ea typeface="Cambria" panose="02040503050406030204" pitchFamily="18" charset="0"/>
            </a:endParaRPr>
          </a:p>
          <a:p>
            <a:pPr marL="342900" indent="-285750" algn="just">
              <a:spcBef>
                <a:spcPts val="640"/>
              </a:spcBef>
              <a:buSzPts val="2300"/>
            </a:pPr>
            <a:r>
              <a:rPr lang="en-US" sz="2000" dirty="0" smtClean="0">
                <a:latin typeface="Cambria" panose="02040503050406030204" pitchFamily="18" charset="0"/>
                <a:ea typeface="Cambria" panose="02040503050406030204" pitchFamily="18" charset="0"/>
                <a:cs typeface="Times New Roman"/>
                <a:sym typeface="Times New Roman"/>
              </a:rPr>
              <a:t>Stationarity</a:t>
            </a:r>
          </a:p>
          <a:p>
            <a:pPr marL="342900" indent="-285750" algn="just">
              <a:spcBef>
                <a:spcPts val="640"/>
              </a:spcBef>
              <a:buSzPts val="2300"/>
            </a:pPr>
            <a:endParaRPr lang="en-US" sz="2000" dirty="0" smtClean="0">
              <a:latin typeface="Cambria" panose="02040503050406030204" pitchFamily="18" charset="0"/>
              <a:ea typeface="Cambria" panose="02040503050406030204" pitchFamily="18" charset="0"/>
              <a:cs typeface="Times New Roman"/>
              <a:sym typeface="Times New Roman"/>
            </a:endParaRPr>
          </a:p>
          <a:p>
            <a:pPr marL="114300" indent="0" algn="just">
              <a:buNone/>
            </a:pPr>
            <a:r>
              <a:rPr lang="en-IN" sz="1800" dirty="0" smtClean="0">
                <a:latin typeface="Cambria" panose="02040503050406030204" pitchFamily="18" charset="0"/>
                <a:ea typeface="Cambria" panose="02040503050406030204" pitchFamily="18" charset="0"/>
              </a:rPr>
              <a:t>Often </a:t>
            </a:r>
            <a:r>
              <a:rPr lang="en-IN" sz="1800" b="1" dirty="0">
                <a:latin typeface="Cambria" panose="02040503050406030204" pitchFamily="18" charset="0"/>
                <a:ea typeface="Cambria" panose="02040503050406030204" pitchFamily="18" charset="0"/>
              </a:rPr>
              <a:t>Stock Prices</a:t>
            </a:r>
            <a:r>
              <a:rPr lang="en-IN" sz="1800" dirty="0">
                <a:latin typeface="Cambria" panose="02040503050406030204" pitchFamily="18" charset="0"/>
                <a:ea typeface="Cambria" panose="02040503050406030204" pitchFamily="18" charset="0"/>
              </a:rPr>
              <a:t> are not a stationary process, since we might see a growing trend, or its volatility might increase over time i.e. variance is ever-changing</a:t>
            </a:r>
            <a:r>
              <a:rPr lang="en-IN" sz="1800" dirty="0" smtClean="0">
                <a:latin typeface="Cambria" panose="02040503050406030204" pitchFamily="18" charset="0"/>
                <a:ea typeface="Cambria" panose="02040503050406030204" pitchFamily="18" charset="0"/>
              </a:rPr>
              <a:t>.</a:t>
            </a:r>
          </a:p>
          <a:p>
            <a:pPr marL="114300" indent="0" algn="just">
              <a:buNone/>
            </a:pPr>
            <a:endParaRPr lang="en-IN" sz="400" dirty="0">
              <a:latin typeface="Cambria" panose="02040503050406030204" pitchFamily="18" charset="0"/>
              <a:ea typeface="Cambria" panose="02040503050406030204" pitchFamily="18" charset="0"/>
            </a:endParaRPr>
          </a:p>
          <a:p>
            <a:pPr marL="114300" indent="0" algn="just">
              <a:buNone/>
            </a:pPr>
            <a:r>
              <a:rPr lang="en-IN" sz="1800" dirty="0" smtClean="0">
                <a:latin typeface="Cambria" panose="02040503050406030204" pitchFamily="18" charset="0"/>
                <a:ea typeface="Cambria" panose="02040503050406030204" pitchFamily="18" charset="0"/>
              </a:rPr>
              <a:t>Ideally</a:t>
            </a:r>
            <a:r>
              <a:rPr lang="en-IN" sz="1800" dirty="0">
                <a:latin typeface="Cambria" panose="02040503050406030204" pitchFamily="18" charset="0"/>
                <a:ea typeface="Cambria" panose="02040503050406030204" pitchFamily="18" charset="0"/>
              </a:rPr>
              <a:t>, we want to have a stationary time-series for modelling. Of course, not all of them are stationary, but we can make different transformations to make them stationary.</a:t>
            </a:r>
          </a:p>
          <a:p>
            <a:pPr marL="57150" indent="0" algn="just">
              <a:spcBef>
                <a:spcPts val="640"/>
              </a:spcBef>
              <a:buSzPts val="2300"/>
              <a:buNone/>
            </a:pPr>
            <a:endParaRPr sz="2000" dirty="0">
              <a:latin typeface="Cambria" panose="02040503050406030204" pitchFamily="18" charset="0"/>
              <a:ea typeface="Cambria" panose="02040503050406030204" pitchFamily="18" charset="0"/>
              <a:cs typeface="Times New Roman"/>
              <a:sym typeface="Times New Roman"/>
            </a:endParaRPr>
          </a:p>
        </p:txBody>
      </p:sp>
      <p:sp>
        <p:nvSpPr>
          <p:cNvPr id="159" name="Google Shape;159;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1B032127-C49F-4CB0-A08C-2F13C8CF5C39}" type="datetime2">
              <a:rPr lang="en-US" smtClean="0"/>
              <a:t>Wednesday, June 10, 2020</a:t>
            </a:fld>
            <a:endParaRPr/>
          </a:p>
        </p:txBody>
      </p:sp>
      <p:sp>
        <p:nvSpPr>
          <p:cNvPr id="160" name="Google Shape;160;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457200" y="45718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t>Auto-Correlation</a:t>
            </a:r>
            <a:endParaRPr b="1" dirty="0"/>
          </a:p>
        </p:txBody>
      </p:sp>
      <p:sp>
        <p:nvSpPr>
          <p:cNvPr id="167" name="Google Shape;167;p22"/>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lvl="0" algn="just"/>
            <a:r>
              <a:rPr lang="en-IN" sz="2000" b="1" dirty="0">
                <a:highlight>
                  <a:srgbClr val="FFFFFF"/>
                </a:highlight>
                <a:latin typeface="Cambria" panose="02040503050406030204" pitchFamily="18" charset="0"/>
                <a:ea typeface="Cambria" panose="02040503050406030204" pitchFamily="18" charset="0"/>
              </a:rPr>
              <a:t>Auto-Correlation: - </a:t>
            </a:r>
            <a:r>
              <a:rPr lang="en-IN" sz="2000" dirty="0">
                <a:highlight>
                  <a:srgbClr val="FFFFFF"/>
                </a:highlight>
                <a:latin typeface="Cambria" panose="02040503050406030204" pitchFamily="18" charset="0"/>
                <a:ea typeface="Cambria" panose="02040503050406030204" pitchFamily="18" charset="0"/>
              </a:rPr>
              <a:t>is the similarity between observations as a function of the time lag between them. For example, in the graph below the first and the 24th value have a high autocorrelation similarly for the 12th and 36th value. </a:t>
            </a:r>
          </a:p>
        </p:txBody>
      </p:sp>
      <p:sp>
        <p:nvSpPr>
          <p:cNvPr id="168" name="Google Shape;168;p22"/>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
        <p:nvSpPr>
          <p:cNvPr id="169" name="Google Shape;169;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3516F77-42A0-4389-B29F-BBC66A1400FA}" type="datetime2">
              <a:rPr lang="en-US" smtClean="0"/>
              <a:t>Wednesday, June 10, 2020</a:t>
            </a:fld>
            <a:endParaRPr/>
          </a:p>
        </p:txBody>
      </p:sp>
      <p:pic>
        <p:nvPicPr>
          <p:cNvPr id="7" name="image2.png">
            <a:extLst>
              <a:ext uri="{FF2B5EF4-FFF2-40B4-BE49-F238E27FC236}">
                <a16:creationId xmlns="" xmlns:a16="http://schemas.microsoft.com/office/drawing/2014/main" id="{CCF53122-6AEC-4386-9505-45FC236FCDF1}"/>
              </a:ext>
            </a:extLst>
          </p:cNvPr>
          <p:cNvPicPr/>
          <p:nvPr/>
        </p:nvPicPr>
        <p:blipFill>
          <a:blip r:embed="rId3"/>
          <a:srcRect/>
          <a:stretch>
            <a:fillRect/>
          </a:stretch>
        </p:blipFill>
        <p:spPr>
          <a:xfrm>
            <a:off x="457200" y="3270238"/>
            <a:ext cx="7658100" cy="3111512"/>
          </a:xfrm>
          <a:prstGeom prst="rect">
            <a:avLst/>
          </a:prstGeom>
          <a:ln/>
        </p:spPr>
      </p:pic>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457200" y="45718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t>Seasonality</a:t>
            </a:r>
            <a:endParaRPr b="1" dirty="0"/>
          </a:p>
        </p:txBody>
      </p:sp>
      <p:sp>
        <p:nvSpPr>
          <p:cNvPr id="167" name="Google Shape;167;p22"/>
          <p:cNvSpPr txBox="1">
            <a:spLocks noGrp="1"/>
          </p:cNvSpPr>
          <p:nvPr>
            <p:ph type="body" idx="1"/>
          </p:nvPr>
        </p:nvSpPr>
        <p:spPr>
          <a:xfrm>
            <a:off x="558800" y="1600188"/>
            <a:ext cx="8229600" cy="4526100"/>
          </a:xfrm>
          <a:prstGeom prst="rect">
            <a:avLst/>
          </a:prstGeom>
        </p:spPr>
        <p:txBody>
          <a:bodyPr spcFirstLastPara="1" wrap="square" lIns="91425" tIns="45700" rIns="91425" bIns="45700" anchor="t" anchorCtr="0">
            <a:noAutofit/>
          </a:bodyPr>
          <a:lstStyle/>
          <a:p>
            <a:pPr algn="just"/>
            <a:r>
              <a:rPr lang="en-IN" sz="2000" b="1" dirty="0">
                <a:highlight>
                  <a:srgbClr val="FFFFFF"/>
                </a:highlight>
                <a:latin typeface="Cambria" panose="02040503050406030204" pitchFamily="18" charset="0"/>
                <a:ea typeface="Cambria" panose="02040503050406030204" pitchFamily="18" charset="0"/>
              </a:rPr>
              <a:t>Seasonality: - </a:t>
            </a:r>
            <a:r>
              <a:rPr lang="en-IN" sz="2000" dirty="0">
                <a:highlight>
                  <a:srgbClr val="FFFFFF"/>
                </a:highlight>
                <a:latin typeface="Cambria" panose="02040503050406030204" pitchFamily="18" charset="0"/>
                <a:ea typeface="Cambria" panose="02040503050406030204" pitchFamily="18" charset="0"/>
              </a:rPr>
              <a:t>Refers to periodic functions, for example electricity consumption is high during the day and low during night, or online sales increase during Christmas before slowing down again. Seasonality can also be derived from an </a:t>
            </a:r>
            <a:r>
              <a:rPr lang="en-IN" sz="2000" b="1" dirty="0">
                <a:highlight>
                  <a:srgbClr val="FFFFFF"/>
                </a:highlight>
                <a:latin typeface="Cambria" panose="02040503050406030204" pitchFamily="18" charset="0"/>
                <a:ea typeface="Cambria" panose="02040503050406030204" pitchFamily="18" charset="0"/>
              </a:rPr>
              <a:t>Auto-Correlation Plot </a:t>
            </a:r>
            <a:r>
              <a:rPr lang="en-IN" sz="2000" dirty="0">
                <a:highlight>
                  <a:srgbClr val="FFFFFF"/>
                </a:highlight>
                <a:latin typeface="Cambria" panose="02040503050406030204" pitchFamily="18" charset="0"/>
                <a:ea typeface="Cambria" panose="02040503050406030204" pitchFamily="18" charset="0"/>
              </a:rPr>
              <a:t>if it has a sinusoidal shape.</a:t>
            </a:r>
          </a:p>
          <a:p>
            <a:pPr lvl="0" algn="just"/>
            <a:endParaRPr lang="en-IN" dirty="0">
              <a:highlight>
                <a:srgbClr val="FFFFFF"/>
              </a:highlight>
              <a:latin typeface="Cambria" panose="02040503050406030204" pitchFamily="18" charset="0"/>
              <a:ea typeface="Cambria" panose="02040503050406030204" pitchFamily="18" charset="0"/>
            </a:endParaRPr>
          </a:p>
        </p:txBody>
      </p:sp>
      <p:sp>
        <p:nvSpPr>
          <p:cNvPr id="168" name="Google Shape;168;p22"/>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
        <p:nvSpPr>
          <p:cNvPr id="169" name="Google Shape;169;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E11AD3BD-E11B-495B-813F-1DB2CAD94292}" type="datetime2">
              <a:rPr lang="en-US" smtClean="0"/>
              <a:t>Wednesday, June 10, 2020</a:t>
            </a:fld>
            <a:endParaRPr/>
          </a:p>
        </p:txBody>
      </p:sp>
      <p:pic>
        <p:nvPicPr>
          <p:cNvPr id="8" name="image1.png">
            <a:extLst>
              <a:ext uri="{FF2B5EF4-FFF2-40B4-BE49-F238E27FC236}">
                <a16:creationId xmlns="" xmlns:a16="http://schemas.microsoft.com/office/drawing/2014/main" id="{702614E3-1C12-44A8-BE08-817190C1C1CB}"/>
              </a:ext>
            </a:extLst>
          </p:cNvPr>
          <p:cNvPicPr/>
          <p:nvPr/>
        </p:nvPicPr>
        <p:blipFill>
          <a:blip r:embed="rId3"/>
          <a:srcRect/>
          <a:stretch>
            <a:fillRect/>
          </a:stretch>
        </p:blipFill>
        <p:spPr>
          <a:xfrm>
            <a:off x="666750" y="3200413"/>
            <a:ext cx="8013700" cy="3117849"/>
          </a:xfrm>
          <a:prstGeom prst="rect">
            <a:avLst/>
          </a:prstGeom>
          <a:ln/>
        </p:spPr>
      </p:pic>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extLst>
      <p:ext uri="{BB962C8B-B14F-4D97-AF65-F5344CB8AC3E}">
        <p14:creationId xmlns:p14="http://schemas.microsoft.com/office/powerpoint/2010/main" val="24411995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457200" y="45718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t>Stationarity</a:t>
            </a:r>
            <a:endParaRPr b="1" dirty="0"/>
          </a:p>
        </p:txBody>
      </p:sp>
      <p:sp>
        <p:nvSpPr>
          <p:cNvPr id="167" name="Google Shape;167;p22"/>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lvl="0" algn="just"/>
            <a:r>
              <a:rPr lang="en-IN" sz="2000" b="1" dirty="0">
                <a:highlight>
                  <a:srgbClr val="FFFFFF"/>
                </a:highlight>
                <a:latin typeface="Cambria" panose="02040503050406030204" pitchFamily="18" charset="0"/>
                <a:ea typeface="Cambria" panose="02040503050406030204" pitchFamily="18" charset="0"/>
              </a:rPr>
              <a:t>Stationarity: - </a:t>
            </a:r>
            <a:r>
              <a:rPr lang="en-IN" sz="2000" dirty="0">
                <a:highlight>
                  <a:srgbClr val="FFFFFF"/>
                </a:highlight>
                <a:latin typeface="Cambria" panose="02040503050406030204" pitchFamily="18" charset="0"/>
                <a:ea typeface="Cambria" panose="02040503050406030204" pitchFamily="18" charset="0"/>
              </a:rPr>
              <a:t>is an important characteristic of time-series. A time-series is said to be stationary if its statistical properties do not change over time. In other words, it has constant mean and variance, and co-variance is independent of time.</a:t>
            </a:r>
          </a:p>
        </p:txBody>
      </p:sp>
      <p:sp>
        <p:nvSpPr>
          <p:cNvPr id="168" name="Google Shape;168;p22"/>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
        <p:nvSpPr>
          <p:cNvPr id="169" name="Google Shape;169;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5224DE4B-1F34-4272-9394-52D8E6B97EB6}" type="datetime2">
              <a:rPr lang="en-US" smtClean="0"/>
              <a:t>Wednesday, June 10, 2020</a:t>
            </a:fld>
            <a:endParaRPr/>
          </a:p>
        </p:txBody>
      </p:sp>
      <p:pic>
        <p:nvPicPr>
          <p:cNvPr id="8" name="image3.png">
            <a:extLst>
              <a:ext uri="{FF2B5EF4-FFF2-40B4-BE49-F238E27FC236}">
                <a16:creationId xmlns="" xmlns:a16="http://schemas.microsoft.com/office/drawing/2014/main" id="{1C47D3C8-57DB-4F71-80E1-81CF6FC08C80}"/>
              </a:ext>
            </a:extLst>
          </p:cNvPr>
          <p:cNvPicPr/>
          <p:nvPr/>
        </p:nvPicPr>
        <p:blipFill>
          <a:blip r:embed="rId3"/>
          <a:srcRect/>
          <a:stretch>
            <a:fillRect/>
          </a:stretch>
        </p:blipFill>
        <p:spPr>
          <a:xfrm>
            <a:off x="991705" y="3057939"/>
            <a:ext cx="7442200" cy="2559050"/>
          </a:xfrm>
          <a:prstGeom prst="rect">
            <a:avLst/>
          </a:prstGeom>
          <a:ln/>
        </p:spPr>
      </p:pic>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extLst>
      <p:ext uri="{BB962C8B-B14F-4D97-AF65-F5344CB8AC3E}">
        <p14:creationId xmlns:p14="http://schemas.microsoft.com/office/powerpoint/2010/main" val="26036656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3" name="Title 2"/>
          <p:cNvSpPr>
            <a:spLocks noGrp="1"/>
          </p:cNvSpPr>
          <p:nvPr>
            <p:ph type="title"/>
          </p:nvPr>
        </p:nvSpPr>
        <p:spPr/>
        <p:txBody>
          <a:bodyPr/>
          <a:lstStyle/>
          <a:p>
            <a:r>
              <a:rPr lang="en-US" b="1" dirty="0"/>
              <a:t>Stationarity</a:t>
            </a:r>
            <a:endParaRPr lang="en-IN" dirty="0"/>
          </a:p>
        </p:txBody>
      </p:sp>
      <p:sp>
        <p:nvSpPr>
          <p:cNvPr id="179" name="Google Shape;179;p23"/>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90B87B15-C909-41E1-918C-5231545DB1F0}" type="datetime2">
              <a:rPr lang="en-US" smtClean="0"/>
              <a:t>Wednesday, June 10, 2020</a:t>
            </a:fld>
            <a:endParaRPr/>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
        <p:nvSpPr>
          <p:cNvPr id="178" name="Google Shape;178;p23"/>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
        <p:nvSpPr>
          <p:cNvPr id="5" name="TextBox 4"/>
          <p:cNvSpPr txBox="1"/>
          <p:nvPr/>
        </p:nvSpPr>
        <p:spPr>
          <a:xfrm>
            <a:off x="457200" y="1417638"/>
            <a:ext cx="7947800" cy="3170099"/>
          </a:xfrm>
          <a:prstGeom prst="rect">
            <a:avLst/>
          </a:prstGeom>
          <a:noFill/>
        </p:spPr>
        <p:txBody>
          <a:bodyPr wrap="square" rtlCol="0">
            <a:spAutoFit/>
          </a:bodyPr>
          <a:lstStyle/>
          <a:p>
            <a:pPr algn="just"/>
            <a:r>
              <a:rPr lang="en-US" sz="2000" b="1" dirty="0">
                <a:latin typeface="Cambria" panose="02040503050406030204" pitchFamily="18" charset="0"/>
                <a:ea typeface="Cambria" panose="02040503050406030204" pitchFamily="18" charset="0"/>
              </a:rPr>
              <a:t>How to test if a process is stationary</a:t>
            </a:r>
          </a:p>
          <a:p>
            <a:pPr algn="just"/>
            <a:r>
              <a:rPr lang="en-US" sz="2000" dirty="0">
                <a:latin typeface="Cambria" panose="02040503050406030204" pitchFamily="18" charset="0"/>
                <a:ea typeface="Cambria" panose="02040503050406030204" pitchFamily="18" charset="0"/>
              </a:rPr>
              <a:t> </a:t>
            </a:r>
            <a:r>
              <a:rPr lang="en-US" sz="2000" i="1" dirty="0" smtClean="0">
                <a:latin typeface="Cambria" panose="02040503050406030204" pitchFamily="18" charset="0"/>
                <a:ea typeface="Cambria" panose="02040503050406030204" pitchFamily="18" charset="0"/>
              </a:rPr>
              <a:t>Dickey-Fuller</a:t>
            </a:r>
            <a:r>
              <a:rPr lang="en-US" sz="2000" dirty="0" smtClean="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is the statistical test that we run to determine if a time series is stationary or not.</a:t>
            </a:r>
          </a:p>
          <a:p>
            <a:pPr algn="just"/>
            <a:r>
              <a:rPr lang="en-US" sz="2000" dirty="0">
                <a:latin typeface="Cambria" panose="02040503050406030204" pitchFamily="18" charset="0"/>
                <a:ea typeface="Cambria" panose="02040503050406030204" pitchFamily="18" charset="0"/>
              </a:rPr>
              <a:t>Without going into the technicalities of the Dickey-Fuller test, it test the null hypothesis that a unit root is present.</a:t>
            </a:r>
          </a:p>
          <a:p>
            <a:pPr algn="just"/>
            <a:r>
              <a:rPr lang="en-US" sz="2000" dirty="0">
                <a:latin typeface="Cambria" panose="02040503050406030204" pitchFamily="18" charset="0"/>
                <a:ea typeface="Cambria" panose="02040503050406030204" pitchFamily="18" charset="0"/>
              </a:rPr>
              <a:t>If it is, then </a:t>
            </a:r>
            <a:r>
              <a:rPr lang="en-US" sz="2000" i="1" dirty="0">
                <a:latin typeface="Cambria" panose="02040503050406030204" pitchFamily="18" charset="0"/>
                <a:ea typeface="Cambria" panose="02040503050406030204" pitchFamily="18" charset="0"/>
              </a:rPr>
              <a:t>p &gt; </a:t>
            </a:r>
            <a:r>
              <a:rPr lang="en-US" sz="2000" dirty="0">
                <a:latin typeface="Cambria" panose="02040503050406030204" pitchFamily="18" charset="0"/>
                <a:ea typeface="Cambria" panose="02040503050406030204" pitchFamily="18" charset="0"/>
              </a:rPr>
              <a:t>0, and the process is not stationary.</a:t>
            </a:r>
          </a:p>
          <a:p>
            <a:pPr algn="just"/>
            <a:r>
              <a:rPr lang="en-US" sz="2000" dirty="0">
                <a:latin typeface="Cambria" panose="02040503050406030204" pitchFamily="18" charset="0"/>
                <a:ea typeface="Cambria" panose="02040503050406030204" pitchFamily="18" charset="0"/>
              </a:rPr>
              <a:t>Otherwise, </a:t>
            </a:r>
            <a:r>
              <a:rPr lang="en-US" sz="2000" i="1" dirty="0">
                <a:latin typeface="Cambria" panose="02040503050406030204" pitchFamily="18" charset="0"/>
                <a:ea typeface="Cambria" panose="02040503050406030204" pitchFamily="18" charset="0"/>
              </a:rPr>
              <a:t>p = </a:t>
            </a:r>
            <a:r>
              <a:rPr lang="en-US" sz="2000" dirty="0">
                <a:latin typeface="Cambria" panose="02040503050406030204" pitchFamily="18" charset="0"/>
                <a:ea typeface="Cambria" panose="02040503050406030204" pitchFamily="18" charset="0"/>
              </a:rPr>
              <a:t>0, the null hypothesis is rejected, and the process is considered to be stationary.</a:t>
            </a:r>
          </a:p>
          <a:p>
            <a:pPr algn="just"/>
            <a:r>
              <a:rPr lang="en-US" sz="2000" dirty="0">
                <a:latin typeface="Cambria" panose="02040503050406030204" pitchFamily="18" charset="0"/>
                <a:ea typeface="Cambria" panose="02040503050406030204" pitchFamily="18" charset="0"/>
              </a:rPr>
              <a:t>As an example, the process below is not stationary. Notice how the mean is not constant through time</a:t>
            </a:r>
            <a:r>
              <a:rPr lang="en-US" sz="2000" dirty="0" smtClean="0">
                <a:latin typeface="Cambria" panose="02040503050406030204" pitchFamily="18" charset="0"/>
                <a:ea typeface="Cambria" panose="02040503050406030204" pitchFamily="18" charset="0"/>
              </a:rPr>
              <a:t>.</a:t>
            </a:r>
            <a:endParaRPr lang="en-US" sz="2000" dirty="0">
              <a:latin typeface="Cambria" panose="02040503050406030204" pitchFamily="18" charset="0"/>
              <a:ea typeface="Cambria" panose="02040503050406030204" pitchFamily="18" charset="0"/>
            </a:endParaRPr>
          </a:p>
        </p:txBody>
      </p:sp>
      <p:pic>
        <p:nvPicPr>
          <p:cNvPr id="6" name="Picture 5"/>
          <p:cNvPicPr>
            <a:picLocks noChangeAspect="1"/>
          </p:cNvPicPr>
          <p:nvPr/>
        </p:nvPicPr>
        <p:blipFill>
          <a:blip r:embed="rId3"/>
          <a:stretch>
            <a:fillRect/>
          </a:stretch>
        </p:blipFill>
        <p:spPr>
          <a:xfrm>
            <a:off x="772440" y="4587737"/>
            <a:ext cx="7317319" cy="1473441"/>
          </a:xfrm>
          <a:prstGeom prst="rect">
            <a:avLst/>
          </a:prstGeom>
        </p:spPr>
      </p:pic>
    </p:spTree>
    <p:extLst>
      <p:ext uri="{BB962C8B-B14F-4D97-AF65-F5344CB8AC3E}">
        <p14:creationId xmlns:p14="http://schemas.microsoft.com/office/powerpoint/2010/main" val="16302587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457200" y="45718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b="1" dirty="0"/>
              <a:t>Modelling Time series</a:t>
            </a:r>
            <a:endParaRPr b="1" dirty="0"/>
          </a:p>
        </p:txBody>
      </p:sp>
      <p:sp>
        <p:nvSpPr>
          <p:cNvPr id="167" name="Google Shape;167;p22"/>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114300" indent="0" algn="just">
              <a:buNone/>
            </a:pPr>
            <a:r>
              <a:rPr lang="en-US" sz="2400" dirty="0">
                <a:highlight>
                  <a:srgbClr val="FFFFFF"/>
                </a:highlight>
                <a:latin typeface="Cambria" panose="02040503050406030204" pitchFamily="18" charset="0"/>
                <a:ea typeface="Cambria" panose="02040503050406030204" pitchFamily="18" charset="0"/>
              </a:rPr>
              <a:t>There are many ways to model a time series in order to make predictions:</a:t>
            </a:r>
          </a:p>
          <a:p>
            <a:pPr marL="114300" indent="0" algn="just">
              <a:buNone/>
            </a:pPr>
            <a:endParaRPr lang="en-US" sz="2400" dirty="0">
              <a:highlight>
                <a:srgbClr val="FFFFFF"/>
              </a:highlight>
              <a:latin typeface="Cambria" panose="02040503050406030204" pitchFamily="18" charset="0"/>
              <a:ea typeface="Cambria" panose="02040503050406030204" pitchFamily="18" charset="0"/>
            </a:endParaRPr>
          </a:p>
          <a:p>
            <a:pPr algn="just"/>
            <a:r>
              <a:rPr lang="en-US" sz="2400" dirty="0">
                <a:highlight>
                  <a:srgbClr val="FFFFFF"/>
                </a:highlight>
                <a:latin typeface="Cambria" panose="02040503050406030204" pitchFamily="18" charset="0"/>
                <a:ea typeface="Cambria" panose="02040503050406030204" pitchFamily="18" charset="0"/>
              </a:rPr>
              <a:t>Moving average</a:t>
            </a:r>
          </a:p>
          <a:p>
            <a:pPr algn="just"/>
            <a:r>
              <a:rPr lang="en-US" sz="2400" dirty="0">
                <a:highlight>
                  <a:srgbClr val="FFFFFF"/>
                </a:highlight>
                <a:latin typeface="Cambria" panose="02040503050406030204" pitchFamily="18" charset="0"/>
                <a:ea typeface="Cambria" panose="02040503050406030204" pitchFamily="18" charset="0"/>
              </a:rPr>
              <a:t>Exponential Smoothing</a:t>
            </a:r>
          </a:p>
          <a:p>
            <a:pPr algn="just"/>
            <a:r>
              <a:rPr lang="en-US" sz="2400" dirty="0" smtClean="0">
                <a:highlight>
                  <a:srgbClr val="FFFFFF"/>
                </a:highlight>
                <a:latin typeface="Cambria" panose="02040503050406030204" pitchFamily="18" charset="0"/>
                <a:ea typeface="Cambria" panose="02040503050406030204" pitchFamily="18" charset="0"/>
              </a:rPr>
              <a:t>Seasonal Autoregressive Integrated Moving Average model(SARIMA)</a:t>
            </a:r>
            <a:endParaRPr lang="en-US" sz="2400" dirty="0">
              <a:highlight>
                <a:srgbClr val="FFFFFF"/>
              </a:highlight>
              <a:latin typeface="Cambria" panose="02040503050406030204" pitchFamily="18" charset="0"/>
              <a:ea typeface="Cambria" panose="02040503050406030204" pitchFamily="18" charset="0"/>
            </a:endParaRPr>
          </a:p>
          <a:p>
            <a:pPr lvl="0" algn="just"/>
            <a:endParaRPr lang="en-IN" sz="2400" dirty="0">
              <a:highlight>
                <a:srgbClr val="FFFFFF"/>
              </a:highlight>
              <a:latin typeface="Cambria" panose="02040503050406030204" pitchFamily="18" charset="0"/>
              <a:ea typeface="Cambria" panose="02040503050406030204" pitchFamily="18" charset="0"/>
            </a:endParaRPr>
          </a:p>
        </p:txBody>
      </p:sp>
      <p:sp>
        <p:nvSpPr>
          <p:cNvPr id="168" name="Google Shape;168;p22"/>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
        <p:nvSpPr>
          <p:cNvPr id="169" name="Google Shape;169;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DFBD737E-D84D-4B1B-81A1-E850FE177047}" type="datetime2">
              <a:rPr lang="en-US" smtClean="0"/>
              <a:t>Wednesday, June 10, 2020</a:t>
            </a:fld>
            <a:endParaRPr dirty="0"/>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extLst>
      <p:ext uri="{BB962C8B-B14F-4D97-AF65-F5344CB8AC3E}">
        <p14:creationId xmlns:p14="http://schemas.microsoft.com/office/powerpoint/2010/main" val="7613483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3"/>
          <p:cNvSpPr txBox="1">
            <a:spLocks noGrp="1"/>
          </p:cNvSpPr>
          <p:nvPr>
            <p:ph type="title"/>
          </p:nvPr>
        </p:nvSpPr>
        <p:spPr>
          <a:xfrm>
            <a:off x="0" y="342175"/>
            <a:ext cx="8229600" cy="1143000"/>
          </a:xfrm>
          <a:prstGeom prst="rect">
            <a:avLst/>
          </a:prstGeom>
        </p:spPr>
        <p:txBody>
          <a:bodyPr spcFirstLastPara="1" wrap="square" lIns="91425" tIns="45700" rIns="91425" bIns="45700" anchor="ctr" anchorCtr="0">
            <a:noAutofit/>
          </a:bodyPr>
          <a:lstStyle/>
          <a:p>
            <a:pPr marL="2628900" lvl="0" indent="114300" algn="just" rtl="0">
              <a:spcBef>
                <a:spcPts val="640"/>
              </a:spcBef>
              <a:spcAft>
                <a:spcPts val="0"/>
              </a:spcAft>
              <a:buNone/>
            </a:pPr>
            <a:r>
              <a:rPr lang="en-US" b="1" dirty="0">
                <a:latin typeface="Times New Roman"/>
                <a:ea typeface="Times New Roman"/>
                <a:cs typeface="Times New Roman"/>
                <a:sym typeface="Times New Roman"/>
              </a:rPr>
              <a:t>Moving Average</a:t>
            </a:r>
            <a:endParaRPr sz="6000" b="1" dirty="0"/>
          </a:p>
        </p:txBody>
      </p:sp>
      <p:sp>
        <p:nvSpPr>
          <p:cNvPr id="177" name="Google Shape;177;p23"/>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0" lvl="0" indent="0" algn="just">
              <a:buNone/>
            </a:pPr>
            <a:r>
              <a:rPr lang="en-US" sz="2000" dirty="0">
                <a:latin typeface="Cambria" panose="02040503050406030204" pitchFamily="18" charset="0"/>
                <a:ea typeface="Cambria" panose="02040503050406030204" pitchFamily="18" charset="0"/>
              </a:rPr>
              <a:t>The </a:t>
            </a:r>
            <a:r>
              <a:rPr lang="en-US" sz="2000" b="1" dirty="0">
                <a:latin typeface="Cambria" panose="02040503050406030204" pitchFamily="18" charset="0"/>
                <a:ea typeface="Cambria" panose="02040503050406030204" pitchFamily="18" charset="0"/>
              </a:rPr>
              <a:t>moving average </a:t>
            </a:r>
            <a:r>
              <a:rPr lang="en-US" sz="2000" dirty="0">
                <a:latin typeface="Cambria" panose="02040503050406030204" pitchFamily="18" charset="0"/>
                <a:ea typeface="Cambria" panose="02040503050406030204" pitchFamily="18" charset="0"/>
              </a:rPr>
              <a:t>model is probably the most naive approach to time series modelling. This model simply states that the next observation is the mean of all past observations. We can define a </a:t>
            </a:r>
            <a:r>
              <a:rPr lang="en-US" sz="2000" i="1" dirty="0">
                <a:latin typeface="Cambria" panose="02040503050406030204" pitchFamily="18" charset="0"/>
                <a:ea typeface="Cambria" panose="02040503050406030204" pitchFamily="18" charset="0"/>
              </a:rPr>
              <a:t>window</a:t>
            </a:r>
            <a:r>
              <a:rPr lang="en-US" sz="2000" dirty="0">
                <a:latin typeface="Cambria" panose="02040503050406030204" pitchFamily="18" charset="0"/>
                <a:ea typeface="Cambria" panose="02040503050406030204" pitchFamily="18" charset="0"/>
              </a:rPr>
              <a:t> to apply the moving average model to </a:t>
            </a:r>
            <a:r>
              <a:rPr lang="en-US" sz="2000" i="1" dirty="0">
                <a:latin typeface="Cambria" panose="02040503050406030204" pitchFamily="18" charset="0"/>
                <a:ea typeface="Cambria" panose="02040503050406030204" pitchFamily="18" charset="0"/>
              </a:rPr>
              <a:t>smooth</a:t>
            </a:r>
            <a:r>
              <a:rPr lang="en-US" sz="2000" dirty="0">
                <a:latin typeface="Cambria" panose="02040503050406030204" pitchFamily="18" charset="0"/>
                <a:ea typeface="Cambria" panose="02040503050406030204" pitchFamily="18" charset="0"/>
              </a:rPr>
              <a:t> the time series, and highlight different trends.</a:t>
            </a:r>
            <a:endParaRPr sz="2000" dirty="0">
              <a:latin typeface="Cambria" panose="02040503050406030204" pitchFamily="18" charset="0"/>
              <a:ea typeface="Cambria" panose="02040503050406030204" pitchFamily="18" charset="0"/>
            </a:endParaRPr>
          </a:p>
        </p:txBody>
      </p:sp>
      <p:sp>
        <p:nvSpPr>
          <p:cNvPr id="178" name="Google Shape;178;p23"/>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
        <p:nvSpPr>
          <p:cNvPr id="179" name="Google Shape;179;p2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434D891F-1481-416A-99DB-6912C137B3B5}" type="datetime2">
              <a:rPr lang="en-US" smtClean="0"/>
              <a:t>Wednesday, June 10, 2020</a:t>
            </a:fld>
            <a:endParaRPr/>
          </a:p>
        </p:txBody>
      </p:sp>
      <p:pic>
        <p:nvPicPr>
          <p:cNvPr id="2050" name="Picture 2">
            <a:extLst>
              <a:ext uri="{FF2B5EF4-FFF2-40B4-BE49-F238E27FC236}">
                <a16:creationId xmlns="" xmlns:a16="http://schemas.microsoft.com/office/drawing/2014/main" id="{8CD78BF9-16A5-4DA0-B8FF-BE868BC9FA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216727"/>
            <a:ext cx="7289800" cy="270709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 xmlns:a16="http://schemas.microsoft.com/office/drawing/2014/main" id="{D1640150-7CC3-469E-9AD0-4084A71AC375}"/>
              </a:ext>
            </a:extLst>
          </p:cNvPr>
          <p:cNvSpPr/>
          <p:nvPr/>
        </p:nvSpPr>
        <p:spPr>
          <a:xfrm>
            <a:off x="2762049" y="5972411"/>
            <a:ext cx="3619902" cy="307777"/>
          </a:xfrm>
          <a:prstGeom prst="rect">
            <a:avLst/>
          </a:prstGeom>
        </p:spPr>
        <p:txBody>
          <a:bodyPr wrap="none">
            <a:spAutoFit/>
          </a:bodyPr>
          <a:lstStyle/>
          <a:p>
            <a:r>
              <a:rPr lang="en-US" dirty="0">
                <a:solidFill>
                  <a:srgbClr val="757575"/>
                </a:solidFill>
                <a:latin typeface="medium-content-sans-serif-font"/>
              </a:rPr>
              <a:t>Example of a moving average on a 24h window</a:t>
            </a:r>
            <a:endParaRPr lang="en-IN" dirty="0"/>
          </a:p>
        </p:txBody>
      </p:sp>
      <p:sp>
        <p:nvSpPr>
          <p:cNvPr id="3" name="Footer Placeholder 2"/>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body" idx="1"/>
          </p:nvPr>
        </p:nvSpPr>
        <p:spPr>
          <a:xfrm>
            <a:off x="457200" y="1623944"/>
            <a:ext cx="8229600" cy="4526100"/>
          </a:xfrm>
          <a:prstGeom prst="rect">
            <a:avLst/>
          </a:prstGeom>
          <a:noFill/>
          <a:ln>
            <a:noFill/>
          </a:ln>
        </p:spPr>
        <p:txBody>
          <a:bodyPr spcFirstLastPara="1" wrap="square" lIns="91425" tIns="45700" rIns="91425" bIns="45700" anchor="t" anchorCtr="0">
            <a:noAutofit/>
          </a:bodyPr>
          <a:lstStyle/>
          <a:p>
            <a:pPr lvl="0" indent="-457200" algn="l" rtl="0">
              <a:lnSpc>
                <a:spcPct val="120000"/>
              </a:lnSpc>
              <a:spcBef>
                <a:spcPts val="1000"/>
              </a:spcBef>
              <a:spcAft>
                <a:spcPts val="0"/>
              </a:spcAft>
              <a:buClr>
                <a:schemeClr val="dk1"/>
              </a:buClr>
              <a:buSzPts val="1100"/>
              <a:buFont typeface="Wingdings" panose="05000000000000000000" pitchFamily="2" charset="2"/>
              <a:buChar char="v"/>
            </a:pPr>
            <a:r>
              <a:rPr lang="en-US" sz="2800" dirty="0" smtClean="0">
                <a:latin typeface="Arial"/>
                <a:ea typeface="Arial"/>
                <a:cs typeface="Arial"/>
                <a:sym typeface="Arial"/>
              </a:rPr>
              <a:t>Synopsis</a:t>
            </a:r>
          </a:p>
          <a:p>
            <a:pPr lvl="0" indent="-457200">
              <a:lnSpc>
                <a:spcPct val="120000"/>
              </a:lnSpc>
              <a:spcBef>
                <a:spcPts val="1000"/>
              </a:spcBef>
              <a:buSzPts val="1100"/>
              <a:buFont typeface="Wingdings" panose="05000000000000000000" pitchFamily="2" charset="2"/>
              <a:buChar char="v"/>
            </a:pPr>
            <a:r>
              <a:rPr lang="en-US" sz="2800" dirty="0" smtClean="0">
                <a:latin typeface="Arial"/>
                <a:ea typeface="Arial"/>
                <a:cs typeface="Arial"/>
                <a:sym typeface="Arial"/>
              </a:rPr>
              <a:t>Goal</a:t>
            </a:r>
          </a:p>
          <a:p>
            <a:pPr lvl="0" indent="-457200">
              <a:lnSpc>
                <a:spcPct val="120000"/>
              </a:lnSpc>
              <a:spcBef>
                <a:spcPts val="1000"/>
              </a:spcBef>
              <a:buSzPts val="1100"/>
              <a:buFont typeface="Wingdings" panose="05000000000000000000" pitchFamily="2" charset="2"/>
              <a:buChar char="v"/>
            </a:pPr>
            <a:r>
              <a:rPr lang="en-US" sz="2800" dirty="0" smtClean="0">
                <a:latin typeface="Arial"/>
                <a:ea typeface="Arial"/>
                <a:cs typeface="Arial"/>
                <a:sym typeface="Arial"/>
              </a:rPr>
              <a:t>Methodology</a:t>
            </a:r>
          </a:p>
          <a:p>
            <a:pPr lvl="0" indent="-457200">
              <a:lnSpc>
                <a:spcPct val="120000"/>
              </a:lnSpc>
              <a:spcBef>
                <a:spcPts val="1000"/>
              </a:spcBef>
              <a:buSzPts val="1100"/>
              <a:buFont typeface="Wingdings" panose="05000000000000000000" pitchFamily="2" charset="2"/>
              <a:buChar char="v"/>
            </a:pPr>
            <a:r>
              <a:rPr lang="en-US" sz="2800" dirty="0" smtClean="0">
                <a:latin typeface="Arial"/>
                <a:ea typeface="Arial"/>
                <a:cs typeface="Arial"/>
                <a:sym typeface="Arial"/>
              </a:rPr>
              <a:t>Schedule</a:t>
            </a:r>
          </a:p>
          <a:p>
            <a:pPr lvl="0" indent="-457200">
              <a:lnSpc>
                <a:spcPct val="120000"/>
              </a:lnSpc>
              <a:spcBef>
                <a:spcPts val="1000"/>
              </a:spcBef>
              <a:buSzPts val="1100"/>
              <a:buFont typeface="Wingdings" panose="05000000000000000000" pitchFamily="2" charset="2"/>
              <a:buChar char="v"/>
            </a:pPr>
            <a:r>
              <a:rPr lang="en-US" sz="2800" dirty="0" smtClean="0">
                <a:latin typeface="Arial"/>
                <a:ea typeface="Arial"/>
                <a:cs typeface="Arial"/>
                <a:sym typeface="Arial"/>
              </a:rPr>
              <a:t>Fundamentals of Trading</a:t>
            </a:r>
          </a:p>
          <a:p>
            <a:pPr lvl="0" indent="-457200">
              <a:lnSpc>
                <a:spcPct val="120000"/>
              </a:lnSpc>
              <a:spcBef>
                <a:spcPts val="1000"/>
              </a:spcBef>
              <a:buSzPts val="1100"/>
              <a:buFont typeface="Wingdings" panose="05000000000000000000" pitchFamily="2" charset="2"/>
              <a:buChar char="v"/>
            </a:pPr>
            <a:r>
              <a:rPr lang="en-US" sz="2800" dirty="0" smtClean="0">
                <a:latin typeface="Arial"/>
                <a:ea typeface="Arial"/>
                <a:cs typeface="Arial"/>
                <a:sym typeface="Arial"/>
              </a:rPr>
              <a:t>Algorithms</a:t>
            </a:r>
          </a:p>
          <a:p>
            <a:pPr lvl="0" indent="-457200">
              <a:lnSpc>
                <a:spcPct val="120000"/>
              </a:lnSpc>
              <a:spcBef>
                <a:spcPts val="1000"/>
              </a:spcBef>
              <a:buSzPts val="1100"/>
              <a:buFont typeface="Wingdings" panose="05000000000000000000" pitchFamily="2" charset="2"/>
              <a:buChar char="v"/>
            </a:pPr>
            <a:r>
              <a:rPr lang="en-US" sz="2800" dirty="0" smtClean="0">
                <a:latin typeface="Arial"/>
                <a:ea typeface="Arial"/>
                <a:cs typeface="Arial"/>
                <a:sym typeface="Arial"/>
              </a:rPr>
              <a:t>References</a:t>
            </a:r>
          </a:p>
          <a:p>
            <a:pPr marL="0" lvl="0" indent="0" algn="l" rtl="0">
              <a:spcBef>
                <a:spcPts val="1000"/>
              </a:spcBef>
              <a:spcAft>
                <a:spcPts val="0"/>
              </a:spcAft>
              <a:buClr>
                <a:srgbClr val="000000"/>
              </a:buClr>
              <a:buSzPts val="3200"/>
              <a:buNone/>
            </a:pPr>
            <a:endParaRPr sz="2300" dirty="0">
              <a:solidFill>
                <a:srgbClr val="000000"/>
              </a:solidFill>
              <a:latin typeface="Times New Roman"/>
              <a:ea typeface="Times New Roman"/>
              <a:cs typeface="Times New Roman"/>
              <a:sym typeface="Times New Roman"/>
            </a:endParaRPr>
          </a:p>
        </p:txBody>
      </p:sp>
      <p:sp>
        <p:nvSpPr>
          <p:cNvPr id="98" name="Google Shape;98;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Index</a:t>
            </a:r>
            <a:endParaRPr b="1" dirty="0">
              <a:latin typeface="Times New Roman"/>
              <a:ea typeface="Times New Roman"/>
              <a:cs typeface="Times New Roman"/>
              <a:sym typeface="Times New Roman"/>
            </a:endParaRPr>
          </a:p>
        </p:txBody>
      </p:sp>
      <p:sp>
        <p:nvSpPr>
          <p:cNvPr id="99" name="Google Shape;99;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641E02E7-9760-43BA-A479-95D57DA636C9}" type="datetime2">
              <a:rPr lang="en-US" smtClean="0"/>
              <a:t>Wednesday, June 10, 2020</a:t>
            </a:fld>
            <a:endParaRPr/>
          </a:p>
        </p:txBody>
      </p:sp>
      <p:sp>
        <p:nvSpPr>
          <p:cNvPr id="100" name="Google Shape;100;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a:cs typeface="Times New Roman"/>
                <a:sym typeface="Times New Roman"/>
              </a:rPr>
              <a:t>Exponential Smoothing</a:t>
            </a:r>
            <a:endParaRPr lang="en-IN" dirty="0"/>
          </a:p>
        </p:txBody>
      </p:sp>
      <p:sp>
        <p:nvSpPr>
          <p:cNvPr id="3" name="Text Placeholder 2"/>
          <p:cNvSpPr>
            <a:spLocks noGrp="1"/>
          </p:cNvSpPr>
          <p:nvPr>
            <p:ph type="body" idx="1"/>
          </p:nvPr>
        </p:nvSpPr>
        <p:spPr/>
        <p:txBody>
          <a:bodyPr/>
          <a:lstStyle/>
          <a:p>
            <a:pPr marL="114300" indent="0" algn="just">
              <a:buNone/>
            </a:pPr>
            <a:r>
              <a:rPr lang="en-US" sz="2000" dirty="0">
                <a:latin typeface="Cambria" panose="02040503050406030204" pitchFamily="18" charset="0"/>
                <a:ea typeface="Cambria" panose="02040503050406030204" pitchFamily="18" charset="0"/>
              </a:rPr>
              <a:t>Exponential smoothing uses a similar logic to moving average, but this time, a different </a:t>
            </a:r>
            <a:r>
              <a:rPr lang="en-US" sz="2000" i="1" dirty="0">
                <a:latin typeface="Cambria" panose="02040503050406030204" pitchFamily="18" charset="0"/>
                <a:ea typeface="Cambria" panose="02040503050406030204" pitchFamily="18" charset="0"/>
              </a:rPr>
              <a:t>decreasing weight </a:t>
            </a:r>
            <a:r>
              <a:rPr lang="en-US" sz="2000" dirty="0">
                <a:latin typeface="Cambria" panose="02040503050406030204" pitchFamily="18" charset="0"/>
                <a:ea typeface="Cambria" panose="02040503050406030204" pitchFamily="18" charset="0"/>
              </a:rPr>
              <a:t>is assigned to each observations. In other words, </a:t>
            </a:r>
            <a:r>
              <a:rPr lang="en-US" sz="2000" i="1" dirty="0">
                <a:latin typeface="Cambria" panose="02040503050406030204" pitchFamily="18" charset="0"/>
                <a:ea typeface="Cambria" panose="02040503050406030204" pitchFamily="18" charset="0"/>
              </a:rPr>
              <a:t>less importance </a:t>
            </a:r>
            <a:r>
              <a:rPr lang="en-US" sz="2000" dirty="0">
                <a:latin typeface="Cambria" panose="02040503050406030204" pitchFamily="18" charset="0"/>
                <a:ea typeface="Cambria" panose="02040503050406030204" pitchFamily="18" charset="0"/>
              </a:rPr>
              <a:t>is given to observations as we move further from the present</a:t>
            </a:r>
            <a:r>
              <a:rPr lang="en-US" sz="2000" dirty="0" smtClean="0">
                <a:latin typeface="Cambria" panose="02040503050406030204" pitchFamily="18" charset="0"/>
                <a:ea typeface="Cambria" panose="02040503050406030204" pitchFamily="18" charset="0"/>
              </a:rPr>
              <a:t>.</a:t>
            </a:r>
          </a:p>
          <a:p>
            <a:pPr marL="114300" indent="0" algn="just">
              <a:buNone/>
            </a:pPr>
            <a:endParaRPr lang="en-US" sz="2000" dirty="0" smtClean="0">
              <a:latin typeface="Cambria" panose="02040503050406030204" pitchFamily="18" charset="0"/>
              <a:ea typeface="Cambria" panose="02040503050406030204" pitchFamily="18" charset="0"/>
            </a:endParaRPr>
          </a:p>
          <a:p>
            <a:pPr marL="114300" indent="0" algn="just">
              <a:buNone/>
            </a:pPr>
            <a:r>
              <a:rPr lang="en-US" sz="2000" dirty="0" smtClean="0">
                <a:latin typeface="Cambria" panose="02040503050406030204" pitchFamily="18" charset="0"/>
                <a:ea typeface="Cambria" panose="02040503050406030204" pitchFamily="18" charset="0"/>
              </a:rPr>
              <a:t>This method can be implemented using 3 ways :-</a:t>
            </a:r>
          </a:p>
          <a:p>
            <a:pPr marL="114300" indent="0" algn="just">
              <a:buNone/>
            </a:pPr>
            <a:endParaRPr lang="en-US" sz="2000" dirty="0">
              <a:latin typeface="Cambria" panose="02040503050406030204" pitchFamily="18" charset="0"/>
              <a:ea typeface="Cambria" panose="02040503050406030204" pitchFamily="18" charset="0"/>
            </a:endParaRPr>
          </a:p>
          <a:p>
            <a:pPr marL="571500" indent="-457200" algn="just">
              <a:buAutoNum type="arabicPeriod"/>
            </a:pPr>
            <a:r>
              <a:rPr lang="en-IN" sz="2000" dirty="0" smtClean="0">
                <a:latin typeface="Cambria" panose="02040503050406030204" pitchFamily="18" charset="0"/>
                <a:ea typeface="Cambria" panose="02040503050406030204" pitchFamily="18" charset="0"/>
              </a:rPr>
              <a:t>Single Exponential:- Using only </a:t>
            </a:r>
            <a:r>
              <a:rPr lang="en-US" sz="2000" i="1" dirty="0" smtClean="0">
                <a:latin typeface="Cambria" panose="02040503050406030204" pitchFamily="18" charset="0"/>
                <a:ea typeface="Cambria" panose="02040503050406030204" pitchFamily="18" charset="0"/>
              </a:rPr>
              <a:t>alpha</a:t>
            </a:r>
            <a:r>
              <a:rPr lang="en-US" sz="2000" i="1" dirty="0">
                <a:latin typeface="Cambria" panose="02040503050406030204" pitchFamily="18" charset="0"/>
                <a:ea typeface="Cambria" panose="02040503050406030204" pitchFamily="18" charset="0"/>
              </a:rPr>
              <a:t>,</a:t>
            </a:r>
            <a:r>
              <a:rPr lang="en-US" sz="2000" dirty="0" smtClean="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a </a:t>
            </a:r>
            <a:r>
              <a:rPr lang="en-US" sz="2000" b="1" dirty="0">
                <a:latin typeface="Cambria" panose="02040503050406030204" pitchFamily="18" charset="0"/>
                <a:ea typeface="Cambria" panose="02040503050406030204" pitchFamily="18" charset="0"/>
              </a:rPr>
              <a:t>smoothing factor </a:t>
            </a:r>
            <a:r>
              <a:rPr lang="en-US" sz="2000" dirty="0">
                <a:latin typeface="Cambria" panose="02040503050406030204" pitchFamily="18" charset="0"/>
                <a:ea typeface="Cambria" panose="02040503050406030204" pitchFamily="18" charset="0"/>
              </a:rPr>
              <a:t>that takes values between 0 and 1</a:t>
            </a:r>
            <a:endParaRPr lang="en-IN" sz="2000" dirty="0" smtClean="0">
              <a:latin typeface="Cambria" panose="02040503050406030204" pitchFamily="18" charset="0"/>
              <a:ea typeface="Cambria" panose="02040503050406030204" pitchFamily="18" charset="0"/>
            </a:endParaRPr>
          </a:p>
          <a:p>
            <a:pPr marL="571500" indent="-457200" algn="just">
              <a:buAutoNum type="arabicPeriod"/>
            </a:pPr>
            <a:r>
              <a:rPr lang="en-IN" sz="2000" dirty="0" smtClean="0">
                <a:latin typeface="Cambria" panose="02040503050406030204" pitchFamily="18" charset="0"/>
                <a:ea typeface="Cambria" panose="02040503050406030204" pitchFamily="18" charset="0"/>
              </a:rPr>
              <a:t>Double Exponential:- </a:t>
            </a:r>
            <a:r>
              <a:rPr lang="en-IN" sz="2000" dirty="0">
                <a:latin typeface="Cambria" panose="02040503050406030204" pitchFamily="18" charset="0"/>
                <a:ea typeface="Cambria" panose="02040503050406030204" pitchFamily="18" charset="0"/>
              </a:rPr>
              <a:t>Using </a:t>
            </a:r>
            <a:r>
              <a:rPr lang="en-US" sz="2000" i="1" dirty="0" smtClean="0">
                <a:latin typeface="Cambria" panose="02040503050406030204" pitchFamily="18" charset="0"/>
                <a:ea typeface="Cambria" panose="02040503050406030204" pitchFamily="18" charset="0"/>
              </a:rPr>
              <a:t>alpha</a:t>
            </a:r>
            <a:r>
              <a:rPr lang="en-US" sz="2000" i="1" dirty="0">
                <a:latin typeface="Cambria" panose="02040503050406030204" pitchFamily="18" charset="0"/>
                <a:ea typeface="Cambria" panose="02040503050406030204" pitchFamily="18" charset="0"/>
              </a:rPr>
              <a:t>,</a:t>
            </a:r>
            <a:r>
              <a:rPr lang="en-US" sz="2000" dirty="0">
                <a:latin typeface="Cambria" panose="02040503050406030204" pitchFamily="18" charset="0"/>
                <a:ea typeface="Cambria" panose="02040503050406030204" pitchFamily="18" charset="0"/>
              </a:rPr>
              <a:t> </a:t>
            </a:r>
            <a:r>
              <a:rPr lang="en-US" sz="2000" dirty="0" smtClean="0">
                <a:latin typeface="Cambria" panose="02040503050406030204" pitchFamily="18" charset="0"/>
                <a:ea typeface="Cambria" panose="02040503050406030204" pitchFamily="18" charset="0"/>
              </a:rPr>
              <a:t>and </a:t>
            </a:r>
            <a:r>
              <a:rPr lang="en-US" sz="2000" i="1" dirty="0" smtClean="0">
                <a:latin typeface="Cambria" panose="02040503050406030204" pitchFamily="18" charset="0"/>
                <a:ea typeface="Cambria" panose="02040503050406030204" pitchFamily="18" charset="0"/>
              </a:rPr>
              <a:t>beta, a </a:t>
            </a:r>
            <a:r>
              <a:rPr lang="en-US" sz="2000" b="1" dirty="0" smtClean="0">
                <a:latin typeface="Cambria" panose="02040503050406030204" pitchFamily="18" charset="0"/>
                <a:ea typeface="Cambria" panose="02040503050406030204" pitchFamily="18" charset="0"/>
              </a:rPr>
              <a:t>trend </a:t>
            </a:r>
            <a:r>
              <a:rPr lang="en-US" sz="2000" b="1" dirty="0">
                <a:latin typeface="Cambria" panose="02040503050406030204" pitchFamily="18" charset="0"/>
                <a:ea typeface="Cambria" panose="02040503050406030204" pitchFamily="18" charset="0"/>
              </a:rPr>
              <a:t>smoothing factor</a:t>
            </a:r>
            <a:r>
              <a:rPr lang="en-US" sz="2000" dirty="0">
                <a:latin typeface="Cambria" panose="02040503050406030204" pitchFamily="18" charset="0"/>
                <a:ea typeface="Cambria" panose="02040503050406030204" pitchFamily="18" charset="0"/>
              </a:rPr>
              <a:t>, and it takes values between 0 and 1.</a:t>
            </a:r>
            <a:endParaRPr lang="en-IN" sz="2000" i="1" dirty="0" smtClean="0">
              <a:latin typeface="Cambria" panose="02040503050406030204" pitchFamily="18" charset="0"/>
              <a:ea typeface="Cambria" panose="02040503050406030204" pitchFamily="18" charset="0"/>
            </a:endParaRPr>
          </a:p>
          <a:p>
            <a:pPr marL="571500" indent="-457200" algn="just">
              <a:buAutoNum type="arabicPeriod"/>
            </a:pPr>
            <a:r>
              <a:rPr lang="en-IN" sz="2000" dirty="0" smtClean="0">
                <a:latin typeface="Cambria" panose="02040503050406030204" pitchFamily="18" charset="0"/>
                <a:ea typeface="Cambria" panose="02040503050406030204" pitchFamily="18" charset="0"/>
              </a:rPr>
              <a:t>Tripe Exponential:- Using </a:t>
            </a:r>
            <a:r>
              <a:rPr lang="en-US" sz="2000" i="1" dirty="0">
                <a:latin typeface="Cambria" panose="02040503050406030204" pitchFamily="18" charset="0"/>
                <a:ea typeface="Cambria" panose="02040503050406030204" pitchFamily="18" charset="0"/>
              </a:rPr>
              <a:t>alpha,</a:t>
            </a:r>
            <a:r>
              <a:rPr lang="en-US" sz="2000" dirty="0">
                <a:latin typeface="Cambria" panose="02040503050406030204" pitchFamily="18" charset="0"/>
                <a:ea typeface="Cambria" panose="02040503050406030204" pitchFamily="18" charset="0"/>
              </a:rPr>
              <a:t> </a:t>
            </a:r>
            <a:r>
              <a:rPr lang="en-US" sz="2000" i="1" dirty="0" smtClean="0">
                <a:latin typeface="Cambria" panose="02040503050406030204" pitchFamily="18" charset="0"/>
                <a:ea typeface="Cambria" panose="02040503050406030204" pitchFamily="18" charset="0"/>
              </a:rPr>
              <a:t>beta and </a:t>
            </a:r>
            <a:r>
              <a:rPr lang="en-US" sz="2000" i="1" dirty="0"/>
              <a:t>gamma </a:t>
            </a:r>
            <a:r>
              <a:rPr lang="en-US" sz="2000" i="1" dirty="0" smtClean="0"/>
              <a:t>a </a:t>
            </a:r>
            <a:r>
              <a:rPr lang="en-US" sz="2000" b="1" dirty="0" smtClean="0"/>
              <a:t>seasonal </a:t>
            </a:r>
            <a:r>
              <a:rPr lang="en-US" sz="2000" b="1" dirty="0"/>
              <a:t>smoothing factor</a:t>
            </a:r>
            <a:r>
              <a:rPr lang="en-US" sz="2000" dirty="0"/>
              <a:t> and </a:t>
            </a:r>
            <a:r>
              <a:rPr lang="en-US" sz="2000" i="1" dirty="0"/>
              <a:t>L </a:t>
            </a:r>
            <a:r>
              <a:rPr lang="en-US" sz="2000" dirty="0"/>
              <a:t>is the </a:t>
            </a:r>
            <a:r>
              <a:rPr lang="en-US" sz="2000" b="1" dirty="0"/>
              <a:t>length of the season</a:t>
            </a:r>
            <a:r>
              <a:rPr lang="en-US" sz="2000" dirty="0"/>
              <a:t>.</a:t>
            </a:r>
            <a:endParaRPr lang="en-IN" sz="2000" dirty="0">
              <a:latin typeface="Cambria" panose="02040503050406030204" pitchFamily="18" charset="0"/>
              <a:ea typeface="Cambria" panose="020405030504060302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Wednesday, June 10,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extLst>
      <p:ext uri="{BB962C8B-B14F-4D97-AF65-F5344CB8AC3E}">
        <p14:creationId xmlns:p14="http://schemas.microsoft.com/office/powerpoint/2010/main" val="4272363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4"/>
          <p:cNvSpPr txBox="1">
            <a:spLocks noGrp="1"/>
          </p:cNvSpPr>
          <p:nvPr>
            <p:ph type="title"/>
          </p:nvPr>
        </p:nvSpPr>
        <p:spPr>
          <a:xfrm>
            <a:off x="457188" y="45718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t>S</a:t>
            </a:r>
            <a:r>
              <a:rPr lang="en-US" b="1" dirty="0" smtClean="0"/>
              <a:t>ARIMA</a:t>
            </a:r>
            <a:endParaRPr b="1" dirty="0"/>
          </a:p>
        </p:txBody>
      </p:sp>
      <p:sp>
        <p:nvSpPr>
          <p:cNvPr id="187" name="Google Shape;187;p24"/>
          <p:cNvSpPr txBox="1">
            <a:spLocks noGrp="1"/>
          </p:cNvSpPr>
          <p:nvPr>
            <p:ph type="body" idx="1"/>
          </p:nvPr>
        </p:nvSpPr>
        <p:spPr>
          <a:xfrm>
            <a:off x="457188" y="1600188"/>
            <a:ext cx="8229600" cy="4526100"/>
          </a:xfrm>
          <a:prstGeom prst="rect">
            <a:avLst/>
          </a:prstGeom>
        </p:spPr>
        <p:txBody>
          <a:bodyPr spcFirstLastPara="1" wrap="square" lIns="91425" tIns="45700" rIns="91425" bIns="45700" anchor="t" anchorCtr="0">
            <a:noAutofit/>
          </a:bodyPr>
          <a:lstStyle/>
          <a:p>
            <a:pPr marL="0" lvl="0" indent="0" algn="just">
              <a:buNone/>
            </a:pPr>
            <a:r>
              <a:rPr lang="en-US" sz="2000" dirty="0">
                <a:latin typeface="Cambria" panose="02040503050406030204" pitchFamily="18" charset="0"/>
                <a:ea typeface="Cambria" panose="02040503050406030204" pitchFamily="18" charset="0"/>
              </a:rPr>
              <a:t>SARIMA is actually the combination of simpler models to make a complex model that can model time series exhibiting non-stationary properties and seasonality</a:t>
            </a:r>
            <a:r>
              <a:rPr lang="en-US" sz="2000" dirty="0" smtClean="0">
                <a:latin typeface="Cambria" panose="02040503050406030204" pitchFamily="18" charset="0"/>
                <a:ea typeface="Cambria" panose="02040503050406030204" pitchFamily="18" charset="0"/>
              </a:rPr>
              <a:t>.</a:t>
            </a:r>
          </a:p>
          <a:p>
            <a:pPr marL="0" lvl="0" indent="0" algn="just">
              <a:buNone/>
            </a:pPr>
            <a:endParaRPr lang="en-US" sz="1400" dirty="0">
              <a:latin typeface="Cambria" panose="02040503050406030204" pitchFamily="18" charset="0"/>
              <a:ea typeface="Cambria" panose="02040503050406030204" pitchFamily="18" charset="0"/>
              <a:cs typeface="Times New Roman"/>
              <a:sym typeface="Times New Roman"/>
            </a:endParaRPr>
          </a:p>
          <a:p>
            <a:pPr marL="0" lvl="0" indent="0" algn="just">
              <a:buNone/>
            </a:pPr>
            <a:r>
              <a:rPr lang="en-US" sz="2000" dirty="0">
                <a:latin typeface="Cambria" panose="02040503050406030204" pitchFamily="18" charset="0"/>
                <a:ea typeface="Cambria" panose="02040503050406030204" pitchFamily="18" charset="0"/>
              </a:rPr>
              <a:t>At first, we have the</a:t>
            </a:r>
            <a:r>
              <a:rPr lang="en-US" sz="2000" b="1" dirty="0">
                <a:latin typeface="Cambria" panose="02040503050406030204" pitchFamily="18" charset="0"/>
                <a:ea typeface="Cambria" panose="02040503050406030204" pitchFamily="18" charset="0"/>
              </a:rPr>
              <a:t> </a:t>
            </a:r>
            <a:r>
              <a:rPr lang="en-US" sz="2000" b="1" dirty="0" err="1">
                <a:latin typeface="Cambria" panose="02040503050406030204" pitchFamily="18" charset="0"/>
                <a:ea typeface="Cambria" panose="02040503050406030204" pitchFamily="18" charset="0"/>
              </a:rPr>
              <a:t>autoregression</a:t>
            </a:r>
            <a:r>
              <a:rPr lang="en-US" sz="2000" b="1" dirty="0">
                <a:latin typeface="Cambria" panose="02040503050406030204" pitchFamily="18" charset="0"/>
                <a:ea typeface="Cambria" panose="02040503050406030204" pitchFamily="18" charset="0"/>
              </a:rPr>
              <a:t> model AR(p)</a:t>
            </a:r>
            <a:r>
              <a:rPr lang="en-US" sz="2000" dirty="0">
                <a:latin typeface="Cambria" panose="02040503050406030204" pitchFamily="18" charset="0"/>
                <a:ea typeface="Cambria" panose="02040503050406030204" pitchFamily="18" charset="0"/>
              </a:rPr>
              <a:t>. This is basically a regression of the time series onto itself. Here, we assume that the current value depends on its previous values with some lag. It takes a parameter </a:t>
            </a:r>
            <a:r>
              <a:rPr lang="en-US" sz="2000" b="1" dirty="0">
                <a:latin typeface="Cambria" panose="02040503050406030204" pitchFamily="18" charset="0"/>
                <a:ea typeface="Cambria" panose="02040503050406030204" pitchFamily="18" charset="0"/>
              </a:rPr>
              <a:t>p </a:t>
            </a:r>
            <a:r>
              <a:rPr lang="en-US" sz="2000" dirty="0">
                <a:latin typeface="Cambria" panose="02040503050406030204" pitchFamily="18" charset="0"/>
                <a:ea typeface="Cambria" panose="02040503050406030204" pitchFamily="18" charset="0"/>
              </a:rPr>
              <a:t>which represents the maximum lag. To find it, we look at the partial autocorrelation plot and identify the lag after which most lags are not significant</a:t>
            </a:r>
            <a:r>
              <a:rPr lang="en-US" sz="2000" dirty="0" smtClean="0">
                <a:latin typeface="Cambria" panose="02040503050406030204" pitchFamily="18" charset="0"/>
                <a:ea typeface="Cambria" panose="02040503050406030204" pitchFamily="18" charset="0"/>
              </a:rPr>
              <a:t>.</a:t>
            </a:r>
          </a:p>
          <a:p>
            <a:pPr marL="0" lvl="0" indent="0" algn="just">
              <a:buNone/>
            </a:pPr>
            <a:endParaRPr lang="en-US" sz="1400" dirty="0">
              <a:latin typeface="Cambria" panose="02040503050406030204" pitchFamily="18" charset="0"/>
              <a:ea typeface="Cambria" panose="02040503050406030204" pitchFamily="18" charset="0"/>
              <a:cs typeface="Times New Roman"/>
              <a:sym typeface="Times New Roman"/>
            </a:endParaRPr>
          </a:p>
          <a:p>
            <a:pPr marL="0" lvl="0" indent="0" algn="just">
              <a:buNone/>
            </a:pPr>
            <a:r>
              <a:rPr lang="en-US" sz="2000" dirty="0">
                <a:latin typeface="Cambria" panose="02040503050406030204" pitchFamily="18" charset="0"/>
                <a:ea typeface="Cambria" panose="02040503050406030204" pitchFamily="18" charset="0"/>
              </a:rPr>
              <a:t>Then, we add the </a:t>
            </a:r>
            <a:r>
              <a:rPr lang="en-US" sz="2000" b="1" dirty="0">
                <a:latin typeface="Cambria" panose="02040503050406030204" pitchFamily="18" charset="0"/>
                <a:ea typeface="Cambria" panose="02040503050406030204" pitchFamily="18" charset="0"/>
              </a:rPr>
              <a:t>moving average model MA(q)</a:t>
            </a:r>
            <a:r>
              <a:rPr lang="en-US" sz="2000" dirty="0">
                <a:latin typeface="Cambria" panose="02040503050406030204" pitchFamily="18" charset="0"/>
                <a:ea typeface="Cambria" panose="02040503050406030204" pitchFamily="18" charset="0"/>
              </a:rPr>
              <a:t>. This takes a parameter </a:t>
            </a:r>
            <a:r>
              <a:rPr lang="en-US" sz="2000" b="1" dirty="0">
                <a:latin typeface="Cambria" panose="02040503050406030204" pitchFamily="18" charset="0"/>
                <a:ea typeface="Cambria" panose="02040503050406030204" pitchFamily="18" charset="0"/>
              </a:rPr>
              <a:t>q </a:t>
            </a:r>
            <a:r>
              <a:rPr lang="en-US" sz="2000" dirty="0">
                <a:latin typeface="Cambria" panose="02040503050406030204" pitchFamily="18" charset="0"/>
                <a:ea typeface="Cambria" panose="02040503050406030204" pitchFamily="18" charset="0"/>
              </a:rPr>
              <a:t>which represents the biggest lag after which other lags are not significant on the autocorrelation plot.</a:t>
            </a:r>
            <a:endParaRPr lang="en-US" sz="2000" dirty="0">
              <a:latin typeface="Cambria" panose="02040503050406030204" pitchFamily="18" charset="0"/>
              <a:ea typeface="Cambria" panose="02040503050406030204" pitchFamily="18" charset="0"/>
              <a:cs typeface="Times New Roman"/>
              <a:sym typeface="Times New Roman"/>
            </a:endParaRPr>
          </a:p>
        </p:txBody>
      </p:sp>
      <p:sp>
        <p:nvSpPr>
          <p:cNvPr id="188" name="Google Shape;188;p24"/>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
        <p:nvSpPr>
          <p:cNvPr id="189" name="Google Shape;189;p2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3BE2AE9-6186-4358-90E9-81485366BF28}" type="datetime2">
              <a:rPr lang="en-US" smtClean="0"/>
              <a:t>Wednesday, June 10, 2020</a:t>
            </a:fld>
            <a:endParaRPr/>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SARIMA</a:t>
            </a:r>
            <a:endParaRPr lang="en-IN" dirty="0"/>
          </a:p>
        </p:txBody>
      </p:sp>
      <p:sp>
        <p:nvSpPr>
          <p:cNvPr id="3" name="Text Placeholder 2"/>
          <p:cNvSpPr>
            <a:spLocks noGrp="1"/>
          </p:cNvSpPr>
          <p:nvPr>
            <p:ph type="body" idx="1"/>
          </p:nvPr>
        </p:nvSpPr>
        <p:spPr/>
        <p:txBody>
          <a:bodyPr/>
          <a:lstStyle/>
          <a:p>
            <a:pPr marL="114300" indent="0" algn="just">
              <a:buNone/>
            </a:pPr>
            <a:r>
              <a:rPr lang="en-US" sz="2000" dirty="0">
                <a:latin typeface="Cambria" panose="02040503050406030204" pitchFamily="18" charset="0"/>
                <a:ea typeface="Cambria" panose="02040503050406030204" pitchFamily="18" charset="0"/>
              </a:rPr>
              <a:t>After, we add the </a:t>
            </a:r>
            <a:r>
              <a:rPr lang="en-US" sz="2000" b="1" dirty="0">
                <a:latin typeface="Cambria" panose="02040503050406030204" pitchFamily="18" charset="0"/>
                <a:ea typeface="Cambria" panose="02040503050406030204" pitchFamily="18" charset="0"/>
              </a:rPr>
              <a:t>order of integration</a:t>
            </a:r>
            <a:r>
              <a:rPr lang="en-US" sz="2000"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I(d)</a:t>
            </a:r>
            <a:r>
              <a:rPr lang="en-US" sz="2000" dirty="0">
                <a:latin typeface="Cambria" panose="02040503050406030204" pitchFamily="18" charset="0"/>
                <a:ea typeface="Cambria" panose="02040503050406030204" pitchFamily="18" charset="0"/>
              </a:rPr>
              <a:t>. The parameter </a:t>
            </a:r>
            <a:r>
              <a:rPr lang="en-US" sz="2000" b="1" dirty="0">
                <a:latin typeface="Cambria" panose="02040503050406030204" pitchFamily="18" charset="0"/>
                <a:ea typeface="Cambria" panose="02040503050406030204" pitchFamily="18" charset="0"/>
              </a:rPr>
              <a:t>d </a:t>
            </a:r>
            <a:r>
              <a:rPr lang="en-US" sz="2000" dirty="0">
                <a:latin typeface="Cambria" panose="02040503050406030204" pitchFamily="18" charset="0"/>
                <a:ea typeface="Cambria" panose="02040503050406030204" pitchFamily="18" charset="0"/>
              </a:rPr>
              <a:t>represents the number of differences required to make the series stationary</a:t>
            </a:r>
            <a:r>
              <a:rPr lang="en-US" sz="2000" dirty="0" smtClean="0">
                <a:latin typeface="Cambria" panose="02040503050406030204" pitchFamily="18" charset="0"/>
                <a:ea typeface="Cambria" panose="02040503050406030204" pitchFamily="18" charset="0"/>
              </a:rPr>
              <a:t>.</a:t>
            </a:r>
          </a:p>
          <a:p>
            <a:pPr marL="114300" indent="0" algn="just">
              <a:buNone/>
            </a:pPr>
            <a:endParaRPr lang="en-US" sz="1400" dirty="0">
              <a:latin typeface="Cambria" panose="02040503050406030204" pitchFamily="18" charset="0"/>
              <a:ea typeface="Cambria" panose="02040503050406030204" pitchFamily="18" charset="0"/>
            </a:endParaRPr>
          </a:p>
          <a:p>
            <a:pPr marL="114300" indent="0" algn="just">
              <a:buNone/>
            </a:pPr>
            <a:r>
              <a:rPr lang="en-US" sz="2000" dirty="0">
                <a:latin typeface="Cambria" panose="02040503050406030204" pitchFamily="18" charset="0"/>
                <a:ea typeface="Cambria" panose="02040503050406030204" pitchFamily="18" charset="0"/>
              </a:rPr>
              <a:t>Finally, we add the final component: </a:t>
            </a:r>
            <a:r>
              <a:rPr lang="en-US" sz="2000" b="1" dirty="0">
                <a:latin typeface="Cambria" panose="02040503050406030204" pitchFamily="18" charset="0"/>
                <a:ea typeface="Cambria" panose="02040503050406030204" pitchFamily="18" charset="0"/>
              </a:rPr>
              <a:t>seasonality S(P, D, Q, s)</a:t>
            </a:r>
            <a:r>
              <a:rPr lang="en-US" sz="2000" dirty="0">
                <a:latin typeface="Cambria" panose="02040503050406030204" pitchFamily="18" charset="0"/>
                <a:ea typeface="Cambria" panose="02040503050406030204" pitchFamily="18" charset="0"/>
              </a:rPr>
              <a:t>, where </a:t>
            </a:r>
            <a:r>
              <a:rPr lang="en-US" sz="2000" b="1" dirty="0">
                <a:latin typeface="Cambria" panose="02040503050406030204" pitchFamily="18" charset="0"/>
                <a:ea typeface="Cambria" panose="02040503050406030204" pitchFamily="18" charset="0"/>
              </a:rPr>
              <a:t>s </a:t>
            </a:r>
            <a:r>
              <a:rPr lang="en-US" sz="2000" dirty="0">
                <a:latin typeface="Cambria" panose="02040503050406030204" pitchFamily="18" charset="0"/>
                <a:ea typeface="Cambria" panose="02040503050406030204" pitchFamily="18" charset="0"/>
              </a:rPr>
              <a:t>is simply the season’s length. Furthermore, this component requires the parameters </a:t>
            </a:r>
            <a:r>
              <a:rPr lang="en-US" sz="2000" b="1" dirty="0">
                <a:latin typeface="Cambria" panose="02040503050406030204" pitchFamily="18" charset="0"/>
                <a:ea typeface="Cambria" panose="02040503050406030204" pitchFamily="18" charset="0"/>
              </a:rPr>
              <a:t>P </a:t>
            </a:r>
            <a:r>
              <a:rPr lang="en-US" sz="2000" dirty="0">
                <a:latin typeface="Cambria" panose="02040503050406030204" pitchFamily="18" charset="0"/>
                <a:ea typeface="Cambria" panose="02040503050406030204" pitchFamily="18" charset="0"/>
              </a:rPr>
              <a:t>and</a:t>
            </a:r>
            <a:r>
              <a:rPr lang="en-US" sz="2000" b="1" dirty="0">
                <a:latin typeface="Cambria" panose="02040503050406030204" pitchFamily="18" charset="0"/>
                <a:ea typeface="Cambria" panose="02040503050406030204" pitchFamily="18" charset="0"/>
              </a:rPr>
              <a:t> Q </a:t>
            </a:r>
            <a:r>
              <a:rPr lang="en-US" sz="2000" dirty="0">
                <a:latin typeface="Cambria" panose="02040503050406030204" pitchFamily="18" charset="0"/>
                <a:ea typeface="Cambria" panose="02040503050406030204" pitchFamily="18" charset="0"/>
              </a:rPr>
              <a:t>which are the same as </a:t>
            </a:r>
            <a:r>
              <a:rPr lang="en-US" sz="2000" b="1" dirty="0">
                <a:latin typeface="Cambria" panose="02040503050406030204" pitchFamily="18" charset="0"/>
                <a:ea typeface="Cambria" panose="02040503050406030204" pitchFamily="18" charset="0"/>
              </a:rPr>
              <a:t>p</a:t>
            </a:r>
            <a:r>
              <a:rPr lang="en-US" sz="2000" dirty="0">
                <a:latin typeface="Cambria" panose="02040503050406030204" pitchFamily="18" charset="0"/>
                <a:ea typeface="Cambria" panose="02040503050406030204" pitchFamily="18" charset="0"/>
              </a:rPr>
              <a:t> and </a:t>
            </a:r>
            <a:r>
              <a:rPr lang="en-US" sz="2000" b="1" dirty="0">
                <a:latin typeface="Cambria" panose="02040503050406030204" pitchFamily="18" charset="0"/>
                <a:ea typeface="Cambria" panose="02040503050406030204" pitchFamily="18" charset="0"/>
              </a:rPr>
              <a:t>q</a:t>
            </a:r>
            <a:r>
              <a:rPr lang="en-US" sz="2000" dirty="0">
                <a:latin typeface="Cambria" panose="02040503050406030204" pitchFamily="18" charset="0"/>
                <a:ea typeface="Cambria" panose="02040503050406030204" pitchFamily="18" charset="0"/>
              </a:rPr>
              <a:t>, but for the seasonal component. Finally, </a:t>
            </a:r>
            <a:r>
              <a:rPr lang="en-US" sz="2000" b="1" dirty="0">
                <a:latin typeface="Cambria" panose="02040503050406030204" pitchFamily="18" charset="0"/>
                <a:ea typeface="Cambria" panose="02040503050406030204" pitchFamily="18" charset="0"/>
              </a:rPr>
              <a:t>D </a:t>
            </a:r>
            <a:r>
              <a:rPr lang="en-US" sz="2000" dirty="0">
                <a:latin typeface="Cambria" panose="02040503050406030204" pitchFamily="18" charset="0"/>
                <a:ea typeface="Cambria" panose="02040503050406030204" pitchFamily="18" charset="0"/>
              </a:rPr>
              <a:t>is the order of seasonal integration representing the number of differences required to remove seasonality from the series</a:t>
            </a:r>
            <a:r>
              <a:rPr lang="en-US" sz="2000" dirty="0" smtClean="0">
                <a:latin typeface="Cambria" panose="02040503050406030204" pitchFamily="18" charset="0"/>
                <a:ea typeface="Cambria" panose="02040503050406030204" pitchFamily="18" charset="0"/>
              </a:rPr>
              <a:t>.</a:t>
            </a:r>
          </a:p>
          <a:p>
            <a:pPr marL="114300" indent="0" algn="just">
              <a:buNone/>
            </a:pPr>
            <a:endParaRPr lang="en-US" sz="1400" dirty="0">
              <a:latin typeface="Cambria" panose="02040503050406030204" pitchFamily="18" charset="0"/>
              <a:ea typeface="Cambria" panose="02040503050406030204" pitchFamily="18" charset="0"/>
            </a:endParaRPr>
          </a:p>
          <a:p>
            <a:pPr marL="114300" indent="0" algn="just">
              <a:buNone/>
            </a:pPr>
            <a:r>
              <a:rPr lang="en-US" sz="2000" dirty="0">
                <a:latin typeface="Cambria" panose="02040503050406030204" pitchFamily="18" charset="0"/>
                <a:ea typeface="Cambria" panose="02040503050406030204" pitchFamily="18" charset="0"/>
              </a:rPr>
              <a:t>Combining all, we get the </a:t>
            </a:r>
            <a:r>
              <a:rPr lang="en-US" sz="2000" b="1" dirty="0">
                <a:latin typeface="Cambria" panose="02040503050406030204" pitchFamily="18" charset="0"/>
                <a:ea typeface="Cambria" panose="02040503050406030204" pitchFamily="18" charset="0"/>
              </a:rPr>
              <a:t>SARIMA(p, d, q)(P, D, Q, s) </a:t>
            </a:r>
            <a:r>
              <a:rPr lang="en-US" sz="2000" dirty="0">
                <a:latin typeface="Cambria" panose="02040503050406030204" pitchFamily="18" charset="0"/>
                <a:ea typeface="Cambria" panose="02040503050406030204" pitchFamily="18" charset="0"/>
              </a:rPr>
              <a:t>model</a:t>
            </a:r>
            <a:r>
              <a:rPr lang="en-US" sz="2000" dirty="0" smtClean="0">
                <a:latin typeface="Cambria" panose="02040503050406030204" pitchFamily="18" charset="0"/>
                <a:ea typeface="Cambria" panose="02040503050406030204" pitchFamily="18" charset="0"/>
              </a:rPr>
              <a:t>.</a:t>
            </a:r>
          </a:p>
          <a:p>
            <a:pPr marL="114300" indent="0" algn="just">
              <a:buNone/>
            </a:pPr>
            <a:endParaRPr lang="en-US" sz="1400" dirty="0">
              <a:latin typeface="Cambria" panose="02040503050406030204" pitchFamily="18" charset="0"/>
              <a:ea typeface="Cambria" panose="02040503050406030204" pitchFamily="18" charset="0"/>
            </a:endParaRPr>
          </a:p>
          <a:p>
            <a:pPr marL="114300" indent="0" algn="just">
              <a:buNone/>
            </a:pPr>
            <a:r>
              <a:rPr lang="en-US" sz="2000" dirty="0">
                <a:latin typeface="Cambria" panose="02040503050406030204" pitchFamily="18" charset="0"/>
                <a:ea typeface="Cambria" panose="02040503050406030204" pitchFamily="18" charset="0"/>
              </a:rPr>
              <a:t>The main takeaway is: before modelling with SARIMA, we must apply transformations to our time series to remove seasonality and any non-stationary behaviors.</a:t>
            </a:r>
          </a:p>
          <a:p>
            <a:pPr marL="114300" indent="0" algn="just">
              <a:buNone/>
            </a:pPr>
            <a:endParaRPr lang="en-IN" sz="2000" dirty="0">
              <a:latin typeface="Cambria" panose="02040503050406030204" pitchFamily="18" charset="0"/>
              <a:ea typeface="Cambria" panose="020405030504060302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Wednesday, June 10,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Tree>
    <p:extLst>
      <p:ext uri="{BB962C8B-B14F-4D97-AF65-F5344CB8AC3E}">
        <p14:creationId xmlns:p14="http://schemas.microsoft.com/office/powerpoint/2010/main" val="3466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References</a:t>
            </a:r>
            <a:endParaRPr b="1">
              <a:latin typeface="Times New Roman"/>
              <a:ea typeface="Times New Roman"/>
              <a:cs typeface="Times New Roman"/>
              <a:sym typeface="Times New Roman"/>
            </a:endParaRPr>
          </a:p>
        </p:txBody>
      </p:sp>
      <p:sp>
        <p:nvSpPr>
          <p:cNvPr id="196" name="Google Shape;196;p25"/>
          <p:cNvSpPr txBox="1">
            <a:spLocks noGrp="1"/>
          </p:cNvSpPr>
          <p:nvPr>
            <p:ph type="body" idx="1"/>
          </p:nvPr>
        </p:nvSpPr>
        <p:spPr>
          <a:xfrm>
            <a:off x="457200" y="1425012"/>
            <a:ext cx="8229600" cy="4525963"/>
          </a:xfrm>
          <a:prstGeom prst="rect">
            <a:avLst/>
          </a:prstGeom>
          <a:noFill/>
          <a:ln>
            <a:noFill/>
          </a:ln>
        </p:spPr>
        <p:txBody>
          <a:bodyPr spcFirstLastPara="1" wrap="square" lIns="91425" tIns="45700" rIns="91425" bIns="45700" anchor="t" anchorCtr="0">
            <a:noAutofit/>
          </a:bodyPr>
          <a:lstStyle/>
          <a:p>
            <a:pPr algn="just">
              <a:buFont typeface="+mj-lt"/>
              <a:buAutoNum type="arabicPeriod"/>
            </a:pPr>
            <a:r>
              <a:rPr lang="en-GB" sz="1400" dirty="0">
                <a:latin typeface="Cambria" panose="02040503050406030204" pitchFamily="18" charset="0"/>
                <a:ea typeface="Cambria" panose="02040503050406030204" pitchFamily="18" charset="0"/>
              </a:rPr>
              <a:t>A 6 Step Field Guide for Building Machine Learning Projects by Daniel Bourke </a:t>
            </a:r>
            <a:endParaRPr lang="en-IN" sz="1400" dirty="0">
              <a:latin typeface="Cambria" panose="02040503050406030204" pitchFamily="18" charset="0"/>
              <a:ea typeface="Cambria" panose="02040503050406030204" pitchFamily="18" charset="0"/>
            </a:endParaRPr>
          </a:p>
          <a:p>
            <a:pPr algn="just">
              <a:buFont typeface="+mj-lt"/>
              <a:buAutoNum type="arabicPeriod"/>
            </a:pPr>
            <a:r>
              <a:rPr lang="en-GB" sz="1400" dirty="0">
                <a:latin typeface="Cambria" panose="02040503050406030204" pitchFamily="18" charset="0"/>
                <a:ea typeface="Cambria" panose="02040503050406030204" pitchFamily="18" charset="0"/>
              </a:rPr>
              <a:t>Introduction to Time Series Forecasting With Python by Jason Brownlee</a:t>
            </a:r>
            <a:endParaRPr lang="en-IN" sz="1400" dirty="0">
              <a:latin typeface="Cambria" panose="02040503050406030204" pitchFamily="18" charset="0"/>
              <a:ea typeface="Cambria" panose="02040503050406030204" pitchFamily="18" charset="0"/>
            </a:endParaRPr>
          </a:p>
          <a:p>
            <a:pPr algn="just">
              <a:buFont typeface="+mj-lt"/>
              <a:buAutoNum type="arabicPeriod"/>
            </a:pPr>
            <a:r>
              <a:rPr lang="en-GB" sz="1400" dirty="0">
                <a:latin typeface="Cambria" panose="02040503050406030204" pitchFamily="18" charset="0"/>
                <a:ea typeface="Cambria" panose="02040503050406030204" pitchFamily="18" charset="0"/>
              </a:rPr>
              <a:t>“Introduction to Time Series Analysis and Forecasting” by Douglas C. Montgomery, Cheryl L. Jennings, and Murat </a:t>
            </a:r>
            <a:r>
              <a:rPr lang="en-GB" sz="1400" dirty="0" err="1">
                <a:latin typeface="Cambria" panose="02040503050406030204" pitchFamily="18" charset="0"/>
                <a:ea typeface="Cambria" panose="02040503050406030204" pitchFamily="18" charset="0"/>
              </a:rPr>
              <a:t>Kulahci</a:t>
            </a:r>
            <a:endParaRPr lang="en-IN" sz="1400" dirty="0">
              <a:latin typeface="Cambria" panose="02040503050406030204" pitchFamily="18" charset="0"/>
              <a:ea typeface="Cambria" panose="02040503050406030204" pitchFamily="18" charset="0"/>
            </a:endParaRPr>
          </a:p>
          <a:p>
            <a:pPr algn="just">
              <a:buFont typeface="+mj-lt"/>
              <a:buAutoNum type="arabicPeriod"/>
            </a:pPr>
            <a:r>
              <a:rPr lang="en-GB" sz="1400" dirty="0">
                <a:latin typeface="Cambria" panose="02040503050406030204" pitchFamily="18" charset="0"/>
                <a:ea typeface="Cambria" panose="02040503050406030204" pitchFamily="18" charset="0"/>
              </a:rPr>
              <a:t>“Time Series Analysis: Forecasting and Control” by George E. P. Box, </a:t>
            </a:r>
            <a:r>
              <a:rPr lang="en-GB" sz="1400" dirty="0" err="1">
                <a:latin typeface="Cambria" panose="02040503050406030204" pitchFamily="18" charset="0"/>
                <a:ea typeface="Cambria" panose="02040503050406030204" pitchFamily="18" charset="0"/>
              </a:rPr>
              <a:t>Gwilym</a:t>
            </a:r>
            <a:r>
              <a:rPr lang="en-GB" sz="1400" dirty="0">
                <a:latin typeface="Cambria" panose="02040503050406030204" pitchFamily="18" charset="0"/>
                <a:ea typeface="Cambria" panose="02040503050406030204" pitchFamily="18" charset="0"/>
              </a:rPr>
              <a:t> M. Jenkins, Gregory C. </a:t>
            </a:r>
            <a:r>
              <a:rPr lang="en-GB" sz="1400" dirty="0" err="1">
                <a:latin typeface="Cambria" panose="02040503050406030204" pitchFamily="18" charset="0"/>
                <a:ea typeface="Cambria" panose="02040503050406030204" pitchFamily="18" charset="0"/>
              </a:rPr>
              <a:t>Reinsel</a:t>
            </a:r>
            <a:r>
              <a:rPr lang="en-GB" sz="1400" dirty="0">
                <a:latin typeface="Cambria" panose="02040503050406030204" pitchFamily="18" charset="0"/>
                <a:ea typeface="Cambria" panose="02040503050406030204" pitchFamily="18" charset="0"/>
              </a:rPr>
              <a:t>, and Greta M. </a:t>
            </a:r>
            <a:r>
              <a:rPr lang="en-GB" sz="1400" dirty="0" err="1">
                <a:latin typeface="Cambria" panose="02040503050406030204" pitchFamily="18" charset="0"/>
                <a:ea typeface="Cambria" panose="02040503050406030204" pitchFamily="18" charset="0"/>
              </a:rPr>
              <a:t>Ljung</a:t>
            </a:r>
            <a:endParaRPr lang="en-IN" sz="1400" dirty="0">
              <a:latin typeface="Cambria" panose="02040503050406030204" pitchFamily="18" charset="0"/>
              <a:ea typeface="Cambria" panose="02040503050406030204" pitchFamily="18" charset="0"/>
            </a:endParaRPr>
          </a:p>
          <a:p>
            <a:pPr algn="just">
              <a:buFont typeface="+mj-lt"/>
              <a:buAutoNum type="arabicPeriod"/>
            </a:pPr>
            <a:r>
              <a:rPr lang="en-GB" sz="1400" dirty="0" err="1">
                <a:latin typeface="Cambria" panose="02040503050406030204" pitchFamily="18" charset="0"/>
                <a:ea typeface="Cambria" panose="02040503050406030204" pitchFamily="18" charset="0"/>
              </a:rPr>
              <a:t>Monogan</a:t>
            </a:r>
            <a:r>
              <a:rPr lang="en-GB" sz="1400" dirty="0">
                <a:latin typeface="Cambria" panose="02040503050406030204" pitchFamily="18" charset="0"/>
                <a:ea typeface="Cambria" panose="02040503050406030204" pitchFamily="18" charset="0"/>
              </a:rPr>
              <a:t>, James. (2015). Time Series Analysis. 10.1007/978-3-319-23446-5_9.</a:t>
            </a:r>
            <a:endParaRPr lang="en-IN" sz="1400" dirty="0">
              <a:latin typeface="Cambria" panose="02040503050406030204" pitchFamily="18" charset="0"/>
              <a:ea typeface="Cambria" panose="02040503050406030204" pitchFamily="18" charset="0"/>
            </a:endParaRPr>
          </a:p>
          <a:p>
            <a:pPr algn="just">
              <a:buFont typeface="+mj-lt"/>
              <a:buAutoNum type="arabicPeriod"/>
            </a:pPr>
            <a:r>
              <a:rPr lang="en-GB" sz="1400" dirty="0" err="1">
                <a:latin typeface="Cambria" panose="02040503050406030204" pitchFamily="18" charset="0"/>
                <a:ea typeface="Cambria" panose="02040503050406030204" pitchFamily="18" charset="0"/>
              </a:rPr>
              <a:t>Maçaira</a:t>
            </a:r>
            <a:r>
              <a:rPr lang="en-GB" sz="1400" dirty="0">
                <a:latin typeface="Cambria" panose="02040503050406030204" pitchFamily="18" charset="0"/>
                <a:ea typeface="Cambria" panose="02040503050406030204" pitchFamily="18" charset="0"/>
              </a:rPr>
              <a:t>, Paula &amp; </a:t>
            </a:r>
            <a:r>
              <a:rPr lang="en-GB" sz="1400" dirty="0" err="1">
                <a:latin typeface="Cambria" panose="02040503050406030204" pitchFamily="18" charset="0"/>
                <a:ea typeface="Cambria" panose="02040503050406030204" pitchFamily="18" charset="0"/>
              </a:rPr>
              <a:t>Thomé</a:t>
            </a:r>
            <a:r>
              <a:rPr lang="en-GB" sz="1400" dirty="0">
                <a:latin typeface="Cambria" panose="02040503050406030204" pitchFamily="18" charset="0"/>
                <a:ea typeface="Cambria" panose="02040503050406030204" pitchFamily="18" charset="0"/>
              </a:rPr>
              <a:t>, Antonio </a:t>
            </a:r>
            <a:r>
              <a:rPr lang="en-GB" sz="1400" dirty="0" err="1">
                <a:latin typeface="Cambria" panose="02040503050406030204" pitchFamily="18" charset="0"/>
                <a:ea typeface="Cambria" panose="02040503050406030204" pitchFamily="18" charset="0"/>
              </a:rPr>
              <a:t>Marcio</a:t>
            </a:r>
            <a:r>
              <a:rPr lang="en-GB" sz="1400" dirty="0">
                <a:latin typeface="Cambria" panose="02040503050406030204" pitchFamily="18" charset="0"/>
                <a:ea typeface="Cambria" panose="02040503050406030204" pitchFamily="18" charset="0"/>
              </a:rPr>
              <a:t> &amp; Oliveira, Fernando Luiz &amp; Ferrer, Ana </a:t>
            </a:r>
            <a:r>
              <a:rPr lang="en-GB" sz="1400" dirty="0" err="1">
                <a:latin typeface="Cambria" panose="02040503050406030204" pitchFamily="18" charset="0"/>
                <a:ea typeface="Cambria" panose="02040503050406030204" pitchFamily="18" charset="0"/>
              </a:rPr>
              <a:t>Luiza</a:t>
            </a:r>
            <a:r>
              <a:rPr lang="en-GB" sz="1400" dirty="0">
                <a:latin typeface="Cambria" panose="02040503050406030204" pitchFamily="18" charset="0"/>
                <a:ea typeface="Cambria" panose="02040503050406030204" pitchFamily="18" charset="0"/>
              </a:rPr>
              <a:t>. (2018). Time series analysis with explanatory variables: A systematic literature review. Environmental Modelling &amp; Software. 107. 199-209. 10.1016/j.envsoft.2018.06.004.</a:t>
            </a:r>
            <a:endParaRPr lang="en-IN" sz="1400" dirty="0">
              <a:latin typeface="Cambria" panose="02040503050406030204" pitchFamily="18" charset="0"/>
              <a:ea typeface="Cambria" panose="02040503050406030204" pitchFamily="18" charset="0"/>
            </a:endParaRPr>
          </a:p>
          <a:p>
            <a:pPr algn="just">
              <a:buFont typeface="+mj-lt"/>
              <a:buAutoNum type="arabicPeriod"/>
            </a:pPr>
            <a:r>
              <a:rPr lang="en-GB" sz="1400" dirty="0" err="1">
                <a:latin typeface="Cambria" panose="02040503050406030204" pitchFamily="18" charset="0"/>
                <a:ea typeface="Cambria" panose="02040503050406030204" pitchFamily="18" charset="0"/>
              </a:rPr>
              <a:t>Adhikari</a:t>
            </a:r>
            <a:r>
              <a:rPr lang="en-GB" sz="1400" dirty="0">
                <a:latin typeface="Cambria" panose="02040503050406030204" pitchFamily="18" charset="0"/>
                <a:ea typeface="Cambria" panose="02040503050406030204" pitchFamily="18" charset="0"/>
              </a:rPr>
              <a:t>, </a:t>
            </a:r>
            <a:r>
              <a:rPr lang="en-GB" sz="1400" dirty="0" err="1">
                <a:latin typeface="Cambria" panose="02040503050406030204" pitchFamily="18" charset="0"/>
                <a:ea typeface="Cambria" panose="02040503050406030204" pitchFamily="18" charset="0"/>
              </a:rPr>
              <a:t>Ratnadip</a:t>
            </a:r>
            <a:r>
              <a:rPr lang="en-GB" sz="1400" dirty="0">
                <a:latin typeface="Cambria" panose="02040503050406030204" pitchFamily="18" charset="0"/>
                <a:ea typeface="Cambria" panose="02040503050406030204" pitchFamily="18" charset="0"/>
              </a:rPr>
              <a:t> &amp; Agrawal, R.. (2013). An Introductory Study on Time series </a:t>
            </a:r>
            <a:r>
              <a:rPr lang="en-GB" sz="1400" dirty="0" err="1">
                <a:latin typeface="Cambria" panose="02040503050406030204" pitchFamily="18" charset="0"/>
                <a:ea typeface="Cambria" panose="02040503050406030204" pitchFamily="18" charset="0"/>
              </a:rPr>
              <a:t>Modeling</a:t>
            </a:r>
            <a:r>
              <a:rPr lang="en-GB" sz="1400" dirty="0">
                <a:latin typeface="Cambria" panose="02040503050406030204" pitchFamily="18" charset="0"/>
                <a:ea typeface="Cambria" panose="02040503050406030204" pitchFamily="18" charset="0"/>
              </a:rPr>
              <a:t> and Forecasting. 10.13140/2.1.2771.8084.</a:t>
            </a:r>
            <a:endParaRPr lang="en-IN" sz="1400" dirty="0">
              <a:latin typeface="Cambria" panose="02040503050406030204" pitchFamily="18" charset="0"/>
              <a:ea typeface="Cambria" panose="02040503050406030204" pitchFamily="18" charset="0"/>
            </a:endParaRPr>
          </a:p>
          <a:p>
            <a:pPr algn="just">
              <a:buFont typeface="+mj-lt"/>
              <a:buAutoNum type="arabicPeriod"/>
            </a:pPr>
            <a:r>
              <a:rPr lang="en-GB" sz="1400" dirty="0" err="1">
                <a:latin typeface="Cambria" panose="02040503050406030204" pitchFamily="18" charset="0"/>
                <a:ea typeface="Cambria" panose="02040503050406030204" pitchFamily="18" charset="0"/>
              </a:rPr>
              <a:t>Nedeltcheva</a:t>
            </a:r>
            <a:r>
              <a:rPr lang="en-GB" sz="1400" dirty="0">
                <a:latin typeface="Cambria" panose="02040503050406030204" pitchFamily="18" charset="0"/>
                <a:ea typeface="Cambria" panose="02040503050406030204" pitchFamily="18" charset="0"/>
              </a:rPr>
              <a:t>, </a:t>
            </a:r>
            <a:r>
              <a:rPr lang="en-GB" sz="1400" dirty="0" err="1">
                <a:latin typeface="Cambria" panose="02040503050406030204" pitchFamily="18" charset="0"/>
                <a:ea typeface="Cambria" panose="02040503050406030204" pitchFamily="18" charset="0"/>
              </a:rPr>
              <a:t>Galia</a:t>
            </a:r>
            <a:r>
              <a:rPr lang="en-GB" sz="1400" dirty="0">
                <a:latin typeface="Cambria" panose="02040503050406030204" pitchFamily="18" charset="0"/>
                <a:ea typeface="Cambria" panose="02040503050406030204" pitchFamily="18" charset="0"/>
              </a:rPr>
              <a:t>. (2015). Forecasting Stock Market Trends. Economic Quality Control. 10.1515/eqc-2015-6003.</a:t>
            </a:r>
            <a:endParaRPr lang="en-IN" sz="1400" dirty="0">
              <a:latin typeface="Cambria" panose="02040503050406030204" pitchFamily="18" charset="0"/>
              <a:ea typeface="Cambria" panose="02040503050406030204" pitchFamily="18" charset="0"/>
            </a:endParaRPr>
          </a:p>
          <a:p>
            <a:pPr algn="just">
              <a:buFont typeface="+mj-lt"/>
              <a:buAutoNum type="arabicPeriod"/>
            </a:pPr>
            <a:r>
              <a:rPr lang="en-GB" sz="1400" dirty="0" err="1">
                <a:latin typeface="Cambria" panose="02040503050406030204" pitchFamily="18" charset="0"/>
                <a:ea typeface="Cambria" panose="02040503050406030204" pitchFamily="18" charset="0"/>
              </a:rPr>
              <a:t>Vanukuru</a:t>
            </a:r>
            <a:r>
              <a:rPr lang="en-GB" sz="1400" dirty="0">
                <a:latin typeface="Cambria" panose="02040503050406030204" pitchFamily="18" charset="0"/>
                <a:ea typeface="Cambria" panose="02040503050406030204" pitchFamily="18" charset="0"/>
              </a:rPr>
              <a:t>, </a:t>
            </a:r>
            <a:r>
              <a:rPr lang="en-GB" sz="1400" dirty="0" err="1">
                <a:latin typeface="Cambria" panose="02040503050406030204" pitchFamily="18" charset="0"/>
                <a:ea typeface="Cambria" panose="02040503050406030204" pitchFamily="18" charset="0"/>
              </a:rPr>
              <a:t>Kranthi</a:t>
            </a:r>
            <a:r>
              <a:rPr lang="en-GB" sz="1400" dirty="0">
                <a:latin typeface="Cambria" panose="02040503050406030204" pitchFamily="18" charset="0"/>
                <a:ea typeface="Cambria" panose="02040503050406030204" pitchFamily="18" charset="0"/>
              </a:rPr>
              <a:t>. (2018). Stock Market Prediction Using Machine Learning. 10.13140/RG.2.2.12300.77448.</a:t>
            </a:r>
            <a:endParaRPr lang="en-IN" sz="1400" dirty="0">
              <a:latin typeface="Cambria" panose="02040503050406030204" pitchFamily="18" charset="0"/>
              <a:ea typeface="Cambria" panose="02040503050406030204" pitchFamily="18" charset="0"/>
            </a:endParaRPr>
          </a:p>
          <a:p>
            <a:pPr algn="just">
              <a:buFont typeface="+mj-lt"/>
              <a:buAutoNum type="arabicPeriod"/>
            </a:pPr>
            <a:r>
              <a:rPr lang="en-GB" sz="1400" dirty="0">
                <a:latin typeface="Cambria" panose="02040503050406030204" pitchFamily="18" charset="0"/>
                <a:ea typeface="Cambria" panose="02040503050406030204" pitchFamily="18" charset="0"/>
              </a:rPr>
              <a:t>Sharma, </a:t>
            </a:r>
            <a:r>
              <a:rPr lang="en-GB" sz="1400" dirty="0" err="1">
                <a:latin typeface="Cambria" panose="02040503050406030204" pitchFamily="18" charset="0"/>
                <a:ea typeface="Cambria" panose="02040503050406030204" pitchFamily="18" charset="0"/>
              </a:rPr>
              <a:t>Surbhi</a:t>
            </a:r>
            <a:r>
              <a:rPr lang="en-GB" sz="1400" dirty="0">
                <a:latin typeface="Cambria" panose="02040503050406030204" pitchFamily="18" charset="0"/>
                <a:ea typeface="Cambria" panose="02040503050406030204" pitchFamily="18" charset="0"/>
              </a:rPr>
              <a:t> &amp; Kaushik, </a:t>
            </a:r>
            <a:r>
              <a:rPr lang="en-GB" sz="1400" dirty="0" err="1">
                <a:latin typeface="Cambria" panose="02040503050406030204" pitchFamily="18" charset="0"/>
                <a:ea typeface="Cambria" panose="02040503050406030204" pitchFamily="18" charset="0"/>
              </a:rPr>
              <a:t>Baij</a:t>
            </a:r>
            <a:r>
              <a:rPr lang="en-GB" sz="1400" dirty="0">
                <a:latin typeface="Cambria" panose="02040503050406030204" pitchFamily="18" charset="0"/>
                <a:ea typeface="Cambria" panose="02040503050406030204" pitchFamily="18" charset="0"/>
              </a:rPr>
              <a:t>. (2018). Quantitative Analysis of Stock Market Prediction for Accurate Investment Decisions in Future. Journal of Artificial Intelligence. 11. 48-54. 10.3923/jai.2018.48.54.</a:t>
            </a:r>
            <a:endParaRPr lang="en-IN" sz="1400" dirty="0">
              <a:latin typeface="Cambria" panose="02040503050406030204" pitchFamily="18" charset="0"/>
              <a:ea typeface="Cambria" panose="02040503050406030204" pitchFamily="18" charset="0"/>
            </a:endParaRPr>
          </a:p>
          <a:p>
            <a:pPr marL="352425" indent="-285750" algn="just">
              <a:spcBef>
                <a:spcPts val="210"/>
              </a:spcBef>
              <a:buSzPts val="1050"/>
            </a:pPr>
            <a:endParaRPr sz="1400" dirty="0">
              <a:latin typeface="Cambria" panose="02040503050406030204" pitchFamily="18" charset="0"/>
              <a:ea typeface="Cambria" panose="02040503050406030204" pitchFamily="18" charset="0"/>
              <a:cs typeface="Times New Roman"/>
              <a:sym typeface="Times New Roman"/>
            </a:endParaRPr>
          </a:p>
        </p:txBody>
      </p:sp>
      <p:sp>
        <p:nvSpPr>
          <p:cNvPr id="197" name="Google Shape;197;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E98A49B2-32DD-4D93-BA2C-B53216BE7ADB}" type="datetime2">
              <a:rPr lang="en-US" smtClean="0"/>
              <a:t>Wednesday, June 10, 2020</a:t>
            </a:fld>
            <a:endParaRPr/>
          </a:p>
        </p:txBody>
      </p:sp>
      <p:sp>
        <p:nvSpPr>
          <p:cNvPr id="198" name="Google Shape;198;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6"/>
          <p:cNvSpPr txBox="1">
            <a:spLocks noGrp="1"/>
          </p:cNvSpPr>
          <p:nvPr>
            <p:ph type="ctrTitle"/>
          </p:nvPr>
        </p:nvSpPr>
        <p:spPr>
          <a:xfrm>
            <a:off x="1352145" y="2209800"/>
            <a:ext cx="6858000" cy="5524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2880"/>
              <a:buFont typeface="Arabic Typesetting"/>
              <a:buNone/>
            </a:pPr>
            <a:r>
              <a:rPr lang="en-US" sz="2880" b="1">
                <a:solidFill>
                  <a:srgbClr val="C00000"/>
                </a:solidFill>
                <a:latin typeface="Arabic Typesetting"/>
                <a:ea typeface="Arabic Typesetting"/>
                <a:cs typeface="Arabic Typesetting"/>
                <a:sym typeface="Arabic Typesetting"/>
              </a:rPr>
              <a:t> </a:t>
            </a:r>
            <a:endParaRPr sz="2880" b="1">
              <a:solidFill>
                <a:srgbClr val="C00000"/>
              </a:solidFill>
              <a:latin typeface="Arabic Typesetting"/>
              <a:ea typeface="Arabic Typesetting"/>
              <a:cs typeface="Arabic Typesetting"/>
              <a:sym typeface="Arabic Typesetting"/>
            </a:endParaRPr>
          </a:p>
        </p:txBody>
      </p:sp>
      <p:sp>
        <p:nvSpPr>
          <p:cNvPr id="204" name="Google Shape;204;p26"/>
          <p:cNvSpPr txBox="1">
            <a:spLocks noGrp="1"/>
          </p:cNvSpPr>
          <p:nvPr>
            <p:ph type="subTitle" idx="1"/>
          </p:nvPr>
        </p:nvSpPr>
        <p:spPr>
          <a:xfrm>
            <a:off x="1447800" y="2895600"/>
            <a:ext cx="6400800" cy="1752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5400"/>
              <a:buNone/>
            </a:pPr>
            <a:r>
              <a:rPr lang="en-US" sz="5400" b="1">
                <a:solidFill>
                  <a:schemeClr val="dk1"/>
                </a:solidFill>
                <a:latin typeface="Times New Roman"/>
                <a:ea typeface="Times New Roman"/>
                <a:cs typeface="Times New Roman"/>
                <a:sym typeface="Times New Roman"/>
              </a:rPr>
              <a:t>Thank you</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Synopsis</a:t>
            </a:r>
            <a:endParaRPr b="1">
              <a:latin typeface="Times New Roman"/>
              <a:ea typeface="Times New Roman"/>
              <a:cs typeface="Times New Roman"/>
              <a:sym typeface="Times New Roman"/>
            </a:endParaRPr>
          </a:p>
        </p:txBody>
      </p:sp>
      <p:sp>
        <p:nvSpPr>
          <p:cNvPr id="106" name="Google Shape;106;p15"/>
          <p:cNvSpPr txBox="1">
            <a:spLocks noGrp="1"/>
          </p:cNvSpPr>
          <p:nvPr>
            <p:ph type="body" idx="1"/>
          </p:nvPr>
        </p:nvSpPr>
        <p:spPr>
          <a:xfrm>
            <a:off x="457200" y="1417638"/>
            <a:ext cx="8229600" cy="4525963"/>
          </a:xfrm>
          <a:prstGeom prst="rect">
            <a:avLst/>
          </a:prstGeom>
          <a:noFill/>
          <a:ln>
            <a:noFill/>
          </a:ln>
        </p:spPr>
        <p:txBody>
          <a:bodyPr spcFirstLastPara="1" wrap="square" lIns="91425" tIns="45700" rIns="91425" bIns="45700" anchor="t" anchorCtr="0">
            <a:noAutofit/>
          </a:bodyPr>
          <a:lstStyle/>
          <a:p>
            <a:pPr marL="0" lvl="0" indent="0" algn="just">
              <a:spcBef>
                <a:spcPts val="1200"/>
              </a:spcBef>
              <a:buNone/>
            </a:pPr>
            <a:r>
              <a:rPr lang="en-US" sz="2000" dirty="0">
                <a:solidFill>
                  <a:schemeClr val="tx1"/>
                </a:solidFill>
                <a:latin typeface="Cambria" panose="02040503050406030204" pitchFamily="18" charset="0"/>
                <a:ea typeface="Cambria" panose="02040503050406030204" pitchFamily="18" charset="0"/>
                <a:cs typeface="Georgia"/>
                <a:sym typeface="Georgia"/>
              </a:rPr>
              <a:t>Predicting the Stock Market has been the bane and goal of investors since its existence. Everyday billions of dollars are traded on the exchange, and behind each dollar is an investor hoping to profit in one way or another. Entire companies rise and fall daily based on the </a:t>
            </a:r>
            <a:r>
              <a:rPr lang="en-US" sz="2000" dirty="0" smtClean="0">
                <a:solidFill>
                  <a:schemeClr val="tx1"/>
                </a:solidFill>
                <a:latin typeface="Cambria" panose="02040503050406030204" pitchFamily="18" charset="0"/>
                <a:ea typeface="Cambria" panose="02040503050406030204" pitchFamily="18" charset="0"/>
                <a:cs typeface="Georgia"/>
                <a:sym typeface="Georgia"/>
              </a:rPr>
              <a:t>behavior </a:t>
            </a:r>
            <a:r>
              <a:rPr lang="en-US" sz="2000" dirty="0">
                <a:solidFill>
                  <a:schemeClr val="tx1"/>
                </a:solidFill>
                <a:latin typeface="Cambria" panose="02040503050406030204" pitchFamily="18" charset="0"/>
                <a:ea typeface="Cambria" panose="02040503050406030204" pitchFamily="18" charset="0"/>
                <a:cs typeface="Georgia"/>
                <a:sym typeface="Georgia"/>
              </a:rPr>
              <a:t>of the market. Should an investor be able to accurately predict market movements, it offers a tantalizing promises of wealth and influence. In the real world, the stock market predictions can be </a:t>
            </a:r>
            <a:r>
              <a:rPr lang="en-US" sz="2000" dirty="0" smtClean="0">
                <a:solidFill>
                  <a:schemeClr val="tx1"/>
                </a:solidFill>
                <a:latin typeface="Cambria" panose="02040503050406030204" pitchFamily="18" charset="0"/>
                <a:ea typeface="Cambria" panose="02040503050406030204" pitchFamily="18" charset="0"/>
                <a:cs typeface="Georgia"/>
                <a:sym typeface="Georgia"/>
              </a:rPr>
              <a:t>categorized </a:t>
            </a:r>
            <a:r>
              <a:rPr lang="en-US" sz="2000" dirty="0">
                <a:solidFill>
                  <a:schemeClr val="tx1"/>
                </a:solidFill>
                <a:latin typeface="Cambria" panose="02040503050406030204" pitchFamily="18" charset="0"/>
                <a:ea typeface="Cambria" panose="02040503050406030204" pitchFamily="18" charset="0"/>
                <a:cs typeface="Georgia"/>
                <a:sym typeface="Georgia"/>
              </a:rPr>
              <a:t>in 2 parts, Fundamental Analysis and Technical Analysis.</a:t>
            </a:r>
          </a:p>
          <a:p>
            <a:pPr marL="0" lvl="0" indent="0" algn="just">
              <a:spcBef>
                <a:spcPts val="1200"/>
              </a:spcBef>
              <a:buNone/>
            </a:pPr>
            <a:r>
              <a:rPr lang="en-US" sz="2000" dirty="0">
                <a:solidFill>
                  <a:schemeClr val="tx1"/>
                </a:solidFill>
                <a:latin typeface="Cambria" panose="02040503050406030204" pitchFamily="18" charset="0"/>
                <a:ea typeface="Cambria" panose="02040503050406030204" pitchFamily="18" charset="0"/>
                <a:cs typeface="Georgia"/>
                <a:sym typeface="Georgia"/>
              </a:rPr>
              <a:t>In this undertaking, we will be creating a supervised machine learning model which will help us to somewhat predict the price value of stocks/security of a company i.e. </a:t>
            </a:r>
            <a:r>
              <a:rPr lang="en-US" sz="2000" b="1" dirty="0">
                <a:solidFill>
                  <a:schemeClr val="tx1"/>
                </a:solidFill>
                <a:latin typeface="Cambria" panose="02040503050406030204" pitchFamily="18" charset="0"/>
                <a:ea typeface="Cambria" panose="02040503050406030204" pitchFamily="18" charset="0"/>
                <a:cs typeface="Georgia"/>
                <a:sym typeface="Georgia"/>
              </a:rPr>
              <a:t>State Bank of India</a:t>
            </a:r>
            <a:r>
              <a:rPr lang="en-US" sz="2000" dirty="0">
                <a:solidFill>
                  <a:schemeClr val="tx1"/>
                </a:solidFill>
                <a:latin typeface="Cambria" panose="02040503050406030204" pitchFamily="18" charset="0"/>
                <a:ea typeface="Cambria" panose="02040503050406030204" pitchFamily="18" charset="0"/>
                <a:cs typeface="Georgia"/>
                <a:sym typeface="Georgia"/>
              </a:rPr>
              <a:t> to be specific. The Model will be using Time-Series Analysis, Time series is a set of observations or data points taken at specified time usually at equal intervals and it’s used to predict the </a:t>
            </a:r>
            <a:r>
              <a:rPr lang="en-US" sz="2000" b="1" dirty="0">
                <a:solidFill>
                  <a:schemeClr val="tx1"/>
                </a:solidFill>
                <a:latin typeface="Cambria" panose="02040503050406030204" pitchFamily="18" charset="0"/>
                <a:ea typeface="Cambria" panose="02040503050406030204" pitchFamily="18" charset="0"/>
                <a:cs typeface="Georgia"/>
                <a:sym typeface="Georgia"/>
              </a:rPr>
              <a:t>future </a:t>
            </a:r>
            <a:r>
              <a:rPr lang="en-US" sz="2000" dirty="0">
                <a:solidFill>
                  <a:schemeClr val="tx1"/>
                </a:solidFill>
                <a:latin typeface="Cambria" panose="02040503050406030204" pitchFamily="18" charset="0"/>
                <a:ea typeface="Cambria" panose="02040503050406030204" pitchFamily="18" charset="0"/>
                <a:cs typeface="Georgia"/>
                <a:sym typeface="Georgia"/>
              </a:rPr>
              <a:t>values based on the </a:t>
            </a:r>
            <a:r>
              <a:rPr lang="en-US" sz="2000" b="1" dirty="0">
                <a:solidFill>
                  <a:schemeClr val="tx1"/>
                </a:solidFill>
                <a:latin typeface="Cambria" panose="02040503050406030204" pitchFamily="18" charset="0"/>
                <a:ea typeface="Cambria" panose="02040503050406030204" pitchFamily="18" charset="0"/>
                <a:cs typeface="Georgia"/>
                <a:sym typeface="Georgia"/>
              </a:rPr>
              <a:t>previous </a:t>
            </a:r>
            <a:r>
              <a:rPr lang="en-US" sz="2000" dirty="0">
                <a:solidFill>
                  <a:schemeClr val="tx1"/>
                </a:solidFill>
                <a:latin typeface="Cambria" panose="02040503050406030204" pitchFamily="18" charset="0"/>
                <a:ea typeface="Cambria" panose="02040503050406030204" pitchFamily="18" charset="0"/>
                <a:cs typeface="Georgia"/>
                <a:sym typeface="Georgia"/>
              </a:rPr>
              <a:t>observed values.</a:t>
            </a:r>
          </a:p>
          <a:p>
            <a:pPr marL="342900" lvl="0" indent="-139700" algn="just" rtl="0">
              <a:lnSpc>
                <a:spcPct val="90000"/>
              </a:lnSpc>
              <a:spcBef>
                <a:spcPts val="2740"/>
              </a:spcBef>
              <a:spcAft>
                <a:spcPts val="0"/>
              </a:spcAft>
              <a:buClr>
                <a:schemeClr val="dk1"/>
              </a:buClr>
              <a:buSzPts val="3200"/>
              <a:buNone/>
            </a:pPr>
            <a:endParaRPr sz="2400" dirty="0">
              <a:latin typeface="Cambria" panose="02040503050406030204" pitchFamily="18" charset="0"/>
              <a:ea typeface="Cambria" panose="02040503050406030204" pitchFamily="18" charset="0"/>
              <a:cs typeface="Times New Roman"/>
              <a:sym typeface="Times New Roman"/>
            </a:endParaRPr>
          </a:p>
        </p:txBody>
      </p:sp>
      <p:sp>
        <p:nvSpPr>
          <p:cNvPr id="107" name="Google Shape;107;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04C6721-1F67-400E-861A-25BBCDCECF04}" type="datetime2">
              <a:rPr lang="en-US" smtClean="0"/>
              <a:t>Wednesday, June 10, 2020</a:t>
            </a:fld>
            <a:endParaRPr dirty="0"/>
          </a:p>
        </p:txBody>
      </p:sp>
      <p:sp>
        <p:nvSpPr>
          <p:cNvPr id="108" name="Google Shape;108;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a:latin typeface="Times New Roman"/>
                <a:ea typeface="Times New Roman"/>
                <a:cs typeface="Times New Roman"/>
                <a:sym typeface="Times New Roman"/>
              </a:rPr>
              <a:t>Goal</a:t>
            </a:r>
            <a:endParaRPr b="1">
              <a:latin typeface="Times New Roman"/>
              <a:ea typeface="Times New Roman"/>
              <a:cs typeface="Times New Roman"/>
              <a:sym typeface="Times New Roman"/>
            </a:endParaRPr>
          </a:p>
        </p:txBody>
      </p:sp>
      <p:sp>
        <p:nvSpPr>
          <p:cNvPr id="115" name="Google Shape;115;p16"/>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342900" algn="just">
              <a:lnSpc>
                <a:spcPct val="115000"/>
              </a:lnSpc>
              <a:spcBef>
                <a:spcPts val="1200"/>
              </a:spcBef>
              <a:spcAft>
                <a:spcPts val="1200"/>
              </a:spcAft>
            </a:pPr>
            <a:r>
              <a:rPr lang="en-US" sz="2400" dirty="0" smtClean="0">
                <a:solidFill>
                  <a:srgbClr val="000000"/>
                </a:solidFill>
                <a:latin typeface="Cambria" panose="02040503050406030204" pitchFamily="18" charset="0"/>
                <a:ea typeface="Cambria" panose="02040503050406030204" pitchFamily="18" charset="0"/>
                <a:cs typeface="Georgia"/>
                <a:sym typeface="Georgia"/>
              </a:rPr>
              <a:t>The </a:t>
            </a:r>
            <a:r>
              <a:rPr lang="en-US" sz="2400" dirty="0">
                <a:solidFill>
                  <a:srgbClr val="000000"/>
                </a:solidFill>
                <a:latin typeface="Cambria" panose="02040503050406030204" pitchFamily="18" charset="0"/>
                <a:ea typeface="Cambria" panose="02040503050406030204" pitchFamily="18" charset="0"/>
                <a:cs typeface="Georgia"/>
                <a:sym typeface="Georgia"/>
              </a:rPr>
              <a:t>Chief goal of this project is to add to the academic understanding of stock market prediction. </a:t>
            </a:r>
            <a:endParaRPr lang="en-US" sz="2400" dirty="0" smtClean="0">
              <a:solidFill>
                <a:srgbClr val="000000"/>
              </a:solidFill>
              <a:latin typeface="Cambria" panose="02040503050406030204" pitchFamily="18" charset="0"/>
              <a:ea typeface="Cambria" panose="02040503050406030204" pitchFamily="18" charset="0"/>
              <a:cs typeface="Georgia"/>
              <a:sym typeface="Georgia"/>
            </a:endParaRPr>
          </a:p>
          <a:p>
            <a:pPr marL="342900" algn="just">
              <a:lnSpc>
                <a:spcPct val="115000"/>
              </a:lnSpc>
              <a:spcBef>
                <a:spcPts val="1200"/>
              </a:spcBef>
              <a:spcAft>
                <a:spcPts val="1200"/>
              </a:spcAft>
            </a:pPr>
            <a:r>
              <a:rPr lang="en-US" sz="2400" dirty="0" smtClean="0">
                <a:solidFill>
                  <a:srgbClr val="000000"/>
                </a:solidFill>
                <a:latin typeface="Cambria" panose="02040503050406030204" pitchFamily="18" charset="0"/>
                <a:ea typeface="Cambria" panose="02040503050406030204" pitchFamily="18" charset="0"/>
                <a:cs typeface="Georgia"/>
                <a:sym typeface="Georgia"/>
              </a:rPr>
              <a:t>This </a:t>
            </a:r>
            <a:r>
              <a:rPr lang="en-US" sz="2400" dirty="0">
                <a:solidFill>
                  <a:srgbClr val="000000"/>
                </a:solidFill>
                <a:latin typeface="Cambria" panose="02040503050406030204" pitchFamily="18" charset="0"/>
                <a:ea typeface="Cambria" panose="02040503050406030204" pitchFamily="18" charset="0"/>
                <a:cs typeface="Georgia"/>
                <a:sym typeface="Georgia"/>
              </a:rPr>
              <a:t>project will focus exclusively on predicting the daily trend (price movement) of individual stocks. </a:t>
            </a:r>
            <a:endParaRPr lang="en-US" sz="2400" dirty="0" smtClean="0">
              <a:solidFill>
                <a:srgbClr val="000000"/>
              </a:solidFill>
              <a:latin typeface="Cambria" panose="02040503050406030204" pitchFamily="18" charset="0"/>
              <a:ea typeface="Cambria" panose="02040503050406030204" pitchFamily="18" charset="0"/>
              <a:cs typeface="Georgia"/>
              <a:sym typeface="Georgia"/>
            </a:endParaRPr>
          </a:p>
          <a:p>
            <a:pPr marL="342900" algn="just">
              <a:lnSpc>
                <a:spcPct val="115000"/>
              </a:lnSpc>
              <a:spcBef>
                <a:spcPts val="1200"/>
              </a:spcBef>
              <a:spcAft>
                <a:spcPts val="1200"/>
              </a:spcAft>
            </a:pPr>
            <a:r>
              <a:rPr lang="en-US" sz="2400" dirty="0" smtClean="0">
                <a:solidFill>
                  <a:srgbClr val="000000"/>
                </a:solidFill>
                <a:latin typeface="Cambria" panose="02040503050406030204" pitchFamily="18" charset="0"/>
                <a:ea typeface="Cambria" panose="02040503050406030204" pitchFamily="18" charset="0"/>
                <a:cs typeface="Georgia"/>
                <a:sym typeface="Georgia"/>
              </a:rPr>
              <a:t>The </a:t>
            </a:r>
            <a:r>
              <a:rPr lang="en-US" sz="2400" dirty="0">
                <a:solidFill>
                  <a:srgbClr val="000000"/>
                </a:solidFill>
                <a:latin typeface="Cambria" panose="02040503050406030204" pitchFamily="18" charset="0"/>
                <a:ea typeface="Cambria" panose="02040503050406030204" pitchFamily="18" charset="0"/>
                <a:cs typeface="Georgia"/>
                <a:sym typeface="Georgia"/>
              </a:rPr>
              <a:t>project will </a:t>
            </a:r>
            <a:r>
              <a:rPr lang="en-US" sz="2400" dirty="0" smtClean="0">
                <a:solidFill>
                  <a:srgbClr val="000000"/>
                </a:solidFill>
                <a:latin typeface="Cambria" panose="02040503050406030204" pitchFamily="18" charset="0"/>
                <a:ea typeface="Cambria" panose="02040503050406030204" pitchFamily="18" charset="0"/>
                <a:cs typeface="Georgia"/>
                <a:sym typeface="Georgia"/>
              </a:rPr>
              <a:t>also analyze </a:t>
            </a:r>
            <a:r>
              <a:rPr lang="en-US" sz="2400" dirty="0">
                <a:solidFill>
                  <a:srgbClr val="000000"/>
                </a:solidFill>
                <a:latin typeface="Cambria" panose="02040503050406030204" pitchFamily="18" charset="0"/>
                <a:ea typeface="Cambria" panose="02040503050406030204" pitchFamily="18" charset="0"/>
                <a:cs typeface="Georgia"/>
                <a:sym typeface="Georgia"/>
              </a:rPr>
              <a:t>the accuracies of these predictions</a:t>
            </a:r>
            <a:r>
              <a:rPr lang="en-US" sz="2400" dirty="0" smtClean="0">
                <a:solidFill>
                  <a:srgbClr val="000000"/>
                </a:solidFill>
                <a:latin typeface="Cambria" panose="02040503050406030204" pitchFamily="18" charset="0"/>
                <a:ea typeface="Cambria" panose="02040503050406030204" pitchFamily="18" charset="0"/>
                <a:cs typeface="Georgia"/>
                <a:sym typeface="Georgia"/>
              </a:rPr>
              <a:t>.</a:t>
            </a:r>
            <a:endParaRPr lang="en-US" sz="2400" dirty="0">
              <a:latin typeface="Cambria" panose="02040503050406030204" pitchFamily="18" charset="0"/>
              <a:ea typeface="Cambria" panose="02040503050406030204" pitchFamily="18" charset="0"/>
            </a:endParaRPr>
          </a:p>
        </p:txBody>
      </p:sp>
      <p:sp>
        <p:nvSpPr>
          <p:cNvPr id="116" name="Google Shape;116;p16"/>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
        <p:nvSpPr>
          <p:cNvPr id="117" name="Google Shape;117;p1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D40A27F-5B05-410B-95AF-5C878A6D7A95}" type="datetime2">
              <a:rPr lang="en-US" smtClean="0"/>
              <a:t>Wednesday, June 10, 2020</a:t>
            </a:fld>
            <a:endParaRPr/>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457200" y="272846"/>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smtClean="0">
                <a:latin typeface="Times New Roman"/>
                <a:ea typeface="Times New Roman"/>
                <a:cs typeface="Times New Roman"/>
                <a:sym typeface="Times New Roman"/>
              </a:rPr>
              <a:t>Methodology</a:t>
            </a:r>
            <a:endParaRPr b="1" dirty="0">
              <a:latin typeface="Times New Roman"/>
              <a:ea typeface="Times New Roman"/>
              <a:cs typeface="Times New Roman"/>
              <a:sym typeface="Times New Roman"/>
            </a:endParaRPr>
          </a:p>
        </p:txBody>
      </p:sp>
      <p:sp>
        <p:nvSpPr>
          <p:cNvPr id="4" name="Rounded Rectangle 3"/>
          <p:cNvSpPr/>
          <p:nvPr/>
        </p:nvSpPr>
        <p:spPr>
          <a:xfrm>
            <a:off x="92763" y="2049729"/>
            <a:ext cx="851452" cy="47247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START</a:t>
            </a:r>
          </a:p>
        </p:txBody>
      </p:sp>
      <p:sp>
        <p:nvSpPr>
          <p:cNvPr id="5" name="Rectangle 4"/>
          <p:cNvSpPr/>
          <p:nvPr/>
        </p:nvSpPr>
        <p:spPr>
          <a:xfrm>
            <a:off x="1633327" y="2045131"/>
            <a:ext cx="2173357" cy="4770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ORIGINAL DATASET</a:t>
            </a:r>
            <a:endParaRPr lang="en-IN" dirty="0"/>
          </a:p>
        </p:txBody>
      </p:sp>
      <p:sp>
        <p:nvSpPr>
          <p:cNvPr id="6" name="Diamond 5"/>
          <p:cNvSpPr/>
          <p:nvPr/>
        </p:nvSpPr>
        <p:spPr>
          <a:xfrm>
            <a:off x="1341779" y="3015069"/>
            <a:ext cx="2756452" cy="170231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IS DATA STATIONARY ??</a:t>
            </a:r>
            <a:endParaRPr lang="en-IN" dirty="0"/>
          </a:p>
        </p:txBody>
      </p:sp>
      <p:sp>
        <p:nvSpPr>
          <p:cNvPr id="14" name="Rectangle 13"/>
          <p:cNvSpPr/>
          <p:nvPr/>
        </p:nvSpPr>
        <p:spPr>
          <a:xfrm>
            <a:off x="1633326" y="5248133"/>
            <a:ext cx="2173357" cy="6384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SERIES TRANSFORMATION</a:t>
            </a:r>
            <a:endParaRPr lang="en-IN" dirty="0"/>
          </a:p>
        </p:txBody>
      </p:sp>
      <p:sp>
        <p:nvSpPr>
          <p:cNvPr id="15" name="Rectangle 14"/>
          <p:cNvSpPr/>
          <p:nvPr/>
        </p:nvSpPr>
        <p:spPr>
          <a:xfrm>
            <a:off x="4982812" y="1415846"/>
            <a:ext cx="2173357" cy="6384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MODEL IDENTIFICATION</a:t>
            </a:r>
            <a:endParaRPr lang="en-IN" dirty="0"/>
          </a:p>
        </p:txBody>
      </p:sp>
      <p:sp>
        <p:nvSpPr>
          <p:cNvPr id="17" name="Rectangle 16"/>
          <p:cNvSpPr/>
          <p:nvPr/>
        </p:nvSpPr>
        <p:spPr>
          <a:xfrm>
            <a:off x="4982811" y="2490579"/>
            <a:ext cx="2173357" cy="4427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MODEL ESTIMATION</a:t>
            </a:r>
            <a:endParaRPr lang="en-IN" dirty="0"/>
          </a:p>
        </p:txBody>
      </p:sp>
      <p:sp>
        <p:nvSpPr>
          <p:cNvPr id="18" name="Diamond 17"/>
          <p:cNvSpPr/>
          <p:nvPr/>
        </p:nvSpPr>
        <p:spPr>
          <a:xfrm>
            <a:off x="4691263" y="3399192"/>
            <a:ext cx="2756452" cy="170231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MODEL VALIDATION ??</a:t>
            </a:r>
            <a:endParaRPr lang="en-IN" dirty="0"/>
          </a:p>
        </p:txBody>
      </p:sp>
      <p:sp>
        <p:nvSpPr>
          <p:cNvPr id="19" name="Rectangle 18"/>
          <p:cNvSpPr/>
          <p:nvPr/>
        </p:nvSpPr>
        <p:spPr>
          <a:xfrm>
            <a:off x="4982811" y="5567375"/>
            <a:ext cx="2173357" cy="5266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FORECASTING</a:t>
            </a:r>
            <a:endParaRPr lang="en-IN" dirty="0"/>
          </a:p>
        </p:txBody>
      </p:sp>
      <p:sp>
        <p:nvSpPr>
          <p:cNvPr id="21" name="Rounded Rectangle 20"/>
          <p:cNvSpPr/>
          <p:nvPr/>
        </p:nvSpPr>
        <p:spPr>
          <a:xfrm>
            <a:off x="8020879" y="5612039"/>
            <a:ext cx="851452" cy="43732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END</a:t>
            </a:r>
          </a:p>
        </p:txBody>
      </p:sp>
      <p:cxnSp>
        <p:nvCxnSpPr>
          <p:cNvPr id="13" name="Elbow Connector 12"/>
          <p:cNvCxnSpPr>
            <a:stCxn id="4" idx="3"/>
            <a:endCxn id="5" idx="1"/>
          </p:cNvCxnSpPr>
          <p:nvPr/>
        </p:nvCxnSpPr>
        <p:spPr>
          <a:xfrm flipV="1">
            <a:off x="944215" y="2283670"/>
            <a:ext cx="689112" cy="2299"/>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5" idx="2"/>
            <a:endCxn id="6" idx="0"/>
          </p:cNvCxnSpPr>
          <p:nvPr/>
        </p:nvCxnSpPr>
        <p:spPr>
          <a:xfrm flipH="1">
            <a:off x="2720005" y="2522209"/>
            <a:ext cx="1" cy="4928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2"/>
            <a:endCxn id="14" idx="0"/>
          </p:cNvCxnSpPr>
          <p:nvPr/>
        </p:nvCxnSpPr>
        <p:spPr>
          <a:xfrm>
            <a:off x="2720005" y="4717388"/>
            <a:ext cx="0" cy="5307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15" idx="2"/>
            <a:endCxn id="17" idx="0"/>
          </p:cNvCxnSpPr>
          <p:nvPr/>
        </p:nvCxnSpPr>
        <p:spPr>
          <a:xfrm flipH="1">
            <a:off x="6069490" y="2054330"/>
            <a:ext cx="1" cy="4362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7" idx="2"/>
            <a:endCxn id="18" idx="0"/>
          </p:cNvCxnSpPr>
          <p:nvPr/>
        </p:nvCxnSpPr>
        <p:spPr>
          <a:xfrm flipH="1">
            <a:off x="6069489" y="2933329"/>
            <a:ext cx="1" cy="4658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18" idx="2"/>
            <a:endCxn id="19" idx="0"/>
          </p:cNvCxnSpPr>
          <p:nvPr/>
        </p:nvCxnSpPr>
        <p:spPr>
          <a:xfrm>
            <a:off x="6069489" y="5101511"/>
            <a:ext cx="1" cy="465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Elbow Connector 31"/>
          <p:cNvCxnSpPr>
            <a:stCxn id="6" idx="3"/>
            <a:endCxn id="15" idx="1"/>
          </p:cNvCxnSpPr>
          <p:nvPr/>
        </p:nvCxnSpPr>
        <p:spPr>
          <a:xfrm flipV="1">
            <a:off x="4098231" y="1735088"/>
            <a:ext cx="884581" cy="213114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4" name="Elbow Connector 33"/>
          <p:cNvCxnSpPr>
            <a:stCxn id="19" idx="3"/>
            <a:endCxn id="21" idx="1"/>
          </p:cNvCxnSpPr>
          <p:nvPr/>
        </p:nvCxnSpPr>
        <p:spPr>
          <a:xfrm flipV="1">
            <a:off x="7156168" y="5830700"/>
            <a:ext cx="864711" cy="1"/>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36" name="Elbow Connector 35"/>
          <p:cNvCxnSpPr>
            <a:stCxn id="14" idx="1"/>
            <a:endCxn id="6" idx="1"/>
          </p:cNvCxnSpPr>
          <p:nvPr/>
        </p:nvCxnSpPr>
        <p:spPr>
          <a:xfrm rot="10800000">
            <a:off x="1341780" y="3866229"/>
            <a:ext cx="291547" cy="1701146"/>
          </a:xfrm>
          <a:prstGeom prst="bentConnector3">
            <a:avLst>
              <a:gd name="adj1" fmla="val 178409"/>
            </a:avLst>
          </a:prstGeom>
          <a:ln>
            <a:tailEnd type="triangle"/>
          </a:ln>
        </p:spPr>
        <p:style>
          <a:lnRef idx="3">
            <a:schemeClr val="dk1"/>
          </a:lnRef>
          <a:fillRef idx="0">
            <a:schemeClr val="dk1"/>
          </a:fillRef>
          <a:effectRef idx="2">
            <a:schemeClr val="dk1"/>
          </a:effectRef>
          <a:fontRef idx="minor">
            <a:schemeClr val="tx1"/>
          </a:fontRef>
        </p:style>
      </p:cxnSp>
      <p:cxnSp>
        <p:nvCxnSpPr>
          <p:cNvPr id="38" name="Elbow Connector 37"/>
          <p:cNvCxnSpPr>
            <a:stCxn id="18" idx="3"/>
            <a:endCxn id="17" idx="3"/>
          </p:cNvCxnSpPr>
          <p:nvPr/>
        </p:nvCxnSpPr>
        <p:spPr>
          <a:xfrm flipH="1" flipV="1">
            <a:off x="7156168" y="2711954"/>
            <a:ext cx="291547" cy="1538398"/>
          </a:xfrm>
          <a:prstGeom prst="bentConnector3">
            <a:avLst>
              <a:gd name="adj1" fmla="val -78409"/>
            </a:avLst>
          </a:prstGeom>
          <a:ln>
            <a:tailEnd type="triangle"/>
          </a:ln>
        </p:spPr>
        <p:style>
          <a:lnRef idx="3">
            <a:schemeClr val="dk1"/>
          </a:lnRef>
          <a:fillRef idx="0">
            <a:schemeClr val="dk1"/>
          </a:fillRef>
          <a:effectRef idx="2">
            <a:schemeClr val="dk1"/>
          </a:effectRef>
          <a:fontRef idx="minor">
            <a:schemeClr val="tx1"/>
          </a:fontRef>
        </p:style>
      </p:cxnSp>
      <p:sp>
        <p:nvSpPr>
          <p:cNvPr id="45" name="Date Placeholder 44"/>
          <p:cNvSpPr>
            <a:spLocks noGrp="1"/>
          </p:cNvSpPr>
          <p:nvPr>
            <p:ph type="dt" idx="10"/>
          </p:nvPr>
        </p:nvSpPr>
        <p:spPr/>
        <p:txBody>
          <a:bodyPr/>
          <a:lstStyle/>
          <a:p>
            <a:fld id="{665D7C35-1955-4046-8E31-EC0C74B7F953}" type="datetime2">
              <a:rPr lang="en-US" smtClean="0"/>
              <a:t>Wednesday, June 10, 2020</a:t>
            </a:fld>
            <a:endParaRPr lang="en-US"/>
          </a:p>
        </p:txBody>
      </p:sp>
      <p:sp>
        <p:nvSpPr>
          <p:cNvPr id="46" name="Slide Number Placeholder 4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47" name="Footer Placeholder 46"/>
          <p:cNvSpPr>
            <a:spLocks noGrp="1"/>
          </p:cNvSpPr>
          <p:nvPr>
            <p:ph type="ftr" idx="11"/>
          </p:nvPr>
        </p:nvSpPr>
        <p:spPr/>
        <p:txBody>
          <a:bodyPr/>
          <a:lstStyle/>
          <a:p>
            <a:r>
              <a:rPr lang="en-US" smtClean="0"/>
              <a:t>STOCK MARKET FORECASTING USING TIME-SERIES ANALYSIS</a:t>
            </a:r>
            <a:endParaRPr lang="en-IN"/>
          </a:p>
        </p:txBody>
      </p:sp>
      <p:sp>
        <p:nvSpPr>
          <p:cNvPr id="48" name="TextBox 47"/>
          <p:cNvSpPr txBox="1"/>
          <p:nvPr/>
        </p:nvSpPr>
        <p:spPr>
          <a:xfrm>
            <a:off x="2720004" y="4762957"/>
            <a:ext cx="466794" cy="338554"/>
          </a:xfrm>
          <a:prstGeom prst="rect">
            <a:avLst/>
          </a:prstGeom>
          <a:noFill/>
        </p:spPr>
        <p:txBody>
          <a:bodyPr wrap="none" rtlCol="0">
            <a:spAutoFit/>
          </a:bodyPr>
          <a:lstStyle/>
          <a:p>
            <a:r>
              <a:rPr lang="en-IN" sz="1600" b="1" dirty="0" smtClean="0">
                <a:latin typeface="Cambria" panose="02040503050406030204" pitchFamily="18" charset="0"/>
                <a:ea typeface="Cambria" panose="02040503050406030204" pitchFamily="18" charset="0"/>
              </a:rPr>
              <a:t>NO</a:t>
            </a:r>
            <a:endParaRPr lang="en-IN" sz="1600" b="1" dirty="0">
              <a:latin typeface="Cambria" panose="02040503050406030204" pitchFamily="18" charset="0"/>
              <a:ea typeface="Cambria" panose="02040503050406030204" pitchFamily="18" charset="0"/>
            </a:endParaRPr>
          </a:p>
        </p:txBody>
      </p:sp>
      <p:sp>
        <p:nvSpPr>
          <p:cNvPr id="54" name="TextBox 53"/>
          <p:cNvSpPr txBox="1"/>
          <p:nvPr/>
        </p:nvSpPr>
        <p:spPr>
          <a:xfrm>
            <a:off x="4001813" y="3481153"/>
            <a:ext cx="532518" cy="338554"/>
          </a:xfrm>
          <a:prstGeom prst="rect">
            <a:avLst/>
          </a:prstGeom>
          <a:noFill/>
        </p:spPr>
        <p:txBody>
          <a:bodyPr wrap="none" rtlCol="0">
            <a:spAutoFit/>
          </a:bodyPr>
          <a:lstStyle/>
          <a:p>
            <a:r>
              <a:rPr lang="en-IN" sz="1600" b="1" dirty="0" smtClean="0">
                <a:latin typeface="Cambria" panose="02040503050406030204" pitchFamily="18" charset="0"/>
                <a:ea typeface="Cambria" panose="02040503050406030204" pitchFamily="18" charset="0"/>
              </a:rPr>
              <a:t>YES</a:t>
            </a:r>
            <a:endParaRPr lang="en-IN" sz="1600" b="1" dirty="0">
              <a:latin typeface="Cambria" panose="02040503050406030204" pitchFamily="18" charset="0"/>
              <a:ea typeface="Cambria" panose="02040503050406030204" pitchFamily="18" charset="0"/>
            </a:endParaRPr>
          </a:p>
        </p:txBody>
      </p:sp>
      <p:sp>
        <p:nvSpPr>
          <p:cNvPr id="49" name="TextBox 48"/>
          <p:cNvSpPr txBox="1"/>
          <p:nvPr/>
        </p:nvSpPr>
        <p:spPr>
          <a:xfrm>
            <a:off x="7792278" y="3481153"/>
            <a:ext cx="1426994" cy="584775"/>
          </a:xfrm>
          <a:prstGeom prst="rect">
            <a:avLst/>
          </a:prstGeom>
          <a:noFill/>
        </p:spPr>
        <p:txBody>
          <a:bodyPr wrap="none" rtlCol="0">
            <a:spAutoFit/>
          </a:bodyPr>
          <a:lstStyle/>
          <a:p>
            <a:r>
              <a:rPr lang="en-IN" sz="1600" b="1" dirty="0" smtClean="0">
                <a:latin typeface="Cambria" panose="02040503050406030204" pitchFamily="18" charset="0"/>
                <a:ea typeface="Cambria" panose="02040503050406030204" pitchFamily="18" charset="0"/>
              </a:rPr>
              <a:t>NOT </a:t>
            </a:r>
          </a:p>
          <a:p>
            <a:r>
              <a:rPr lang="en-IN" sz="1600" b="1" dirty="0" smtClean="0">
                <a:latin typeface="Cambria" panose="02040503050406030204" pitchFamily="18" charset="0"/>
                <a:ea typeface="Cambria" panose="02040503050406030204" pitchFamily="18" charset="0"/>
              </a:rPr>
              <a:t>ACCEPTABLE</a:t>
            </a:r>
          </a:p>
        </p:txBody>
      </p:sp>
      <p:sp>
        <p:nvSpPr>
          <p:cNvPr id="56" name="TextBox 55"/>
          <p:cNvSpPr txBox="1"/>
          <p:nvPr/>
        </p:nvSpPr>
        <p:spPr>
          <a:xfrm>
            <a:off x="6069489" y="5097159"/>
            <a:ext cx="1426994" cy="338554"/>
          </a:xfrm>
          <a:prstGeom prst="rect">
            <a:avLst/>
          </a:prstGeom>
          <a:noFill/>
        </p:spPr>
        <p:txBody>
          <a:bodyPr wrap="none" rtlCol="0">
            <a:spAutoFit/>
          </a:bodyPr>
          <a:lstStyle/>
          <a:p>
            <a:r>
              <a:rPr lang="en-IN" sz="1600" b="1" dirty="0" smtClean="0">
                <a:latin typeface="Cambria" panose="02040503050406030204" pitchFamily="18" charset="0"/>
                <a:ea typeface="Cambria" panose="02040503050406030204" pitchFamily="18" charset="0"/>
              </a:rPr>
              <a:t>ACCEPTABLE</a:t>
            </a:r>
          </a:p>
        </p:txBody>
      </p:sp>
    </p:spTree>
    <p:extLst>
      <p:ext uri="{BB962C8B-B14F-4D97-AF65-F5344CB8AC3E}">
        <p14:creationId xmlns:p14="http://schemas.microsoft.com/office/powerpoint/2010/main" val="1193755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dk1"/>
              </a:buClr>
              <a:buSzPts val="4400"/>
              <a:buFont typeface="Times New Roman"/>
              <a:buNone/>
            </a:pPr>
            <a:r>
              <a:rPr lang="en-US" b="1" dirty="0" smtClean="0">
                <a:latin typeface="Times New Roman"/>
                <a:ea typeface="Times New Roman"/>
                <a:cs typeface="Times New Roman"/>
                <a:sym typeface="Times New Roman"/>
              </a:rPr>
              <a:t>Methodology</a:t>
            </a:r>
            <a:endParaRPr b="1" dirty="0">
              <a:latin typeface="Times New Roman"/>
              <a:ea typeface="Times New Roman"/>
              <a:cs typeface="Times New Roman"/>
              <a:sym typeface="Times New Roman"/>
            </a:endParaRPr>
          </a:p>
        </p:txBody>
      </p:sp>
      <p:sp>
        <p:nvSpPr>
          <p:cNvPr id="123" name="Google Shape;123;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1B37C966-C8E3-49DC-8172-A8AC17B65342}" type="datetime2">
              <a:rPr lang="en-US" smtClean="0"/>
              <a:t>Wednesday, June 10, 2020</a:t>
            </a:fld>
            <a:endParaRPr/>
          </a:p>
        </p:txBody>
      </p:sp>
      <p:sp>
        <p:nvSpPr>
          <p:cNvPr id="124" name="Google Shape;124;p17"/>
          <p:cNvSpPr txBox="1">
            <a:spLocks noGrp="1"/>
          </p:cNvSpPr>
          <p:nvPr>
            <p:ph type="sldNum" idx="12"/>
          </p:nvPr>
        </p:nvSpPr>
        <p:spPr>
          <a:xfrm>
            <a:off x="6858000" y="6356350"/>
            <a:ext cx="2070296" cy="28474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mtClean="0"/>
              <a:t>6</a:t>
            </a:fld>
            <a:endParaRPr dirty="0"/>
          </a:p>
        </p:txBody>
      </p:sp>
      <p:pic>
        <p:nvPicPr>
          <p:cNvPr id="9" name="Picture 8">
            <a:extLst>
              <a:ext uri="{FF2B5EF4-FFF2-40B4-BE49-F238E27FC236}">
                <a16:creationId xmlns="" xmlns:a16="http://schemas.microsoft.com/office/drawing/2014/main" id="{828A58BC-2B04-46A0-AD6B-BF5BF7161BAC}"/>
              </a:ext>
            </a:extLst>
          </p:cNvPr>
          <p:cNvPicPr/>
          <p:nvPr/>
        </p:nvPicPr>
        <p:blipFill>
          <a:blip r:embed="rId3"/>
          <a:stretch>
            <a:fillRect/>
          </a:stretch>
        </p:blipFill>
        <p:spPr>
          <a:xfrm>
            <a:off x="323557" y="2288685"/>
            <a:ext cx="8496886" cy="2280629"/>
          </a:xfrm>
          <a:prstGeom prst="rect">
            <a:avLst/>
          </a:prstGeom>
        </p:spPr>
      </p:pic>
      <p:sp>
        <p:nvSpPr>
          <p:cNvPr id="4" name="Rectangle 3">
            <a:extLst>
              <a:ext uri="{FF2B5EF4-FFF2-40B4-BE49-F238E27FC236}">
                <a16:creationId xmlns="" xmlns:a16="http://schemas.microsoft.com/office/drawing/2014/main" id="{5F850226-0815-4F52-8394-A84F3677BF4F}"/>
              </a:ext>
            </a:extLst>
          </p:cNvPr>
          <p:cNvSpPr/>
          <p:nvPr/>
        </p:nvSpPr>
        <p:spPr>
          <a:xfrm>
            <a:off x="1553817" y="4678893"/>
            <a:ext cx="6036365" cy="322845"/>
          </a:xfrm>
          <a:prstGeom prst="rect">
            <a:avLst/>
          </a:prstGeom>
        </p:spPr>
        <p:txBody>
          <a:bodyPr wrap="square">
            <a:spAutoFit/>
          </a:bodyPr>
          <a:lstStyle/>
          <a:p>
            <a:pPr marL="178435" indent="-6350" algn="ctr">
              <a:lnSpc>
                <a:spcPct val="107000"/>
              </a:lnSpc>
              <a:spcAft>
                <a:spcPts val="585"/>
              </a:spcAft>
            </a:pPr>
            <a:r>
              <a:rPr lang="en-GB" cap="small" dirty="0">
                <a:solidFill>
                  <a:srgbClr val="5A5A5A"/>
                </a:solidFill>
                <a:latin typeface="Times New Roman" panose="02020603050405020304" pitchFamily="18" charset="0"/>
                <a:ea typeface="Times New Roman" panose="02020603050405020304" pitchFamily="18" charset="0"/>
              </a:rPr>
              <a:t>FIGURE 1</a:t>
            </a:r>
            <a:r>
              <a:rPr lang="en-GB" cap="small" dirty="0">
                <a:solidFill>
                  <a:srgbClr val="5A5A5A"/>
                </a:solidFill>
                <a:latin typeface="Times New Roman" panose="02020603050405020304" pitchFamily="18" charset="0"/>
                <a:ea typeface="Arial" panose="020B0604020202020204" pitchFamily="34" charset="0"/>
              </a:rPr>
              <a:t>:</a:t>
            </a:r>
            <a:r>
              <a:rPr lang="en-GB" cap="small" dirty="0">
                <a:solidFill>
                  <a:srgbClr val="5A5A5A"/>
                </a:solidFill>
                <a:latin typeface="Times New Roman" panose="02020603050405020304" pitchFamily="18" charset="0"/>
                <a:ea typeface="Times New Roman" panose="02020603050405020304" pitchFamily="18" charset="0"/>
              </a:rPr>
              <a:t> -</a:t>
            </a:r>
            <a:r>
              <a:rPr lang="en-GB" cap="small" dirty="0">
                <a:solidFill>
                  <a:srgbClr val="5A5A5A"/>
                </a:solidFill>
                <a:latin typeface="Times New Roman" panose="02020603050405020304" pitchFamily="18" charset="0"/>
                <a:ea typeface="Arial" panose="020B0604020202020204" pitchFamily="34" charset="0"/>
              </a:rPr>
              <a:t> </a:t>
            </a:r>
            <a:r>
              <a:rPr lang="en-GB" cap="small" dirty="0">
                <a:solidFill>
                  <a:srgbClr val="5A5A5A"/>
                </a:solidFill>
                <a:latin typeface="Times New Roman" panose="02020603050405020304" pitchFamily="18" charset="0"/>
                <a:ea typeface="Times New Roman" panose="02020603050405020304" pitchFamily="18" charset="0"/>
              </a:rPr>
              <a:t>STEPS IN A FULL MACHINE LEARNING PROJECT </a:t>
            </a:r>
            <a:r>
              <a:rPr lang="en-GB" cap="small" baseline="30000" dirty="0">
                <a:solidFill>
                  <a:srgbClr val="5A5A5A"/>
                </a:solidFill>
                <a:latin typeface="Times New Roman" panose="02020603050405020304" pitchFamily="18" charset="0"/>
                <a:ea typeface="Times New Roman" panose="02020603050405020304" pitchFamily="18" charset="0"/>
              </a:rPr>
              <a:t>[1]</a:t>
            </a:r>
            <a:endParaRPr lang="en-IN" dirty="0">
              <a:latin typeface="Times New Roman" panose="02020603050405020304" pitchFamily="18" charset="0"/>
              <a:ea typeface="Times New Roman" panose="02020603050405020304" pitchFamily="18" charset="0"/>
            </a:endParaRPr>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Schedule</a:t>
            </a:r>
            <a:endParaRPr b="1">
              <a:latin typeface="Times New Roman"/>
              <a:ea typeface="Times New Roman"/>
              <a:cs typeface="Times New Roman"/>
              <a:sym typeface="Times New Roman"/>
            </a:endParaRPr>
          </a:p>
        </p:txBody>
      </p:sp>
      <p:sp>
        <p:nvSpPr>
          <p:cNvPr id="140" name="Google Shape;140;p19"/>
          <p:cNvSpPr txBox="1">
            <a:spLocks noGrp="1"/>
          </p:cNvSpPr>
          <p:nvPr>
            <p:ph type="body" idx="1"/>
          </p:nvPr>
        </p:nvSpPr>
        <p:spPr>
          <a:xfrm>
            <a:off x="533399" y="1370428"/>
            <a:ext cx="8229600" cy="4985921"/>
          </a:xfrm>
          <a:prstGeom prst="rect">
            <a:avLst/>
          </a:prstGeom>
          <a:noFill/>
          <a:ln>
            <a:noFill/>
          </a:ln>
        </p:spPr>
        <p:txBody>
          <a:bodyPr spcFirstLastPara="1" wrap="square" lIns="91425" tIns="45700" rIns="91425" bIns="45700" anchor="t" anchorCtr="0">
            <a:noAutofit/>
          </a:bodyPr>
          <a:lstStyle/>
          <a:p>
            <a:pPr marL="590550" marR="63500" lvl="0" indent="-457200" algn="just">
              <a:lnSpc>
                <a:spcPct val="103000"/>
              </a:lnSpc>
              <a:spcBef>
                <a:spcPts val="0"/>
              </a:spcBef>
              <a:buSzPts val="1500"/>
              <a:buFont typeface="+mj-lt"/>
              <a:buAutoNum type="arabicPeriod"/>
            </a:pPr>
            <a:r>
              <a:rPr lang="en-US" sz="2000" dirty="0">
                <a:latin typeface="Cambria" panose="02040503050406030204" pitchFamily="18" charset="0"/>
                <a:ea typeface="Cambria" panose="02040503050406030204" pitchFamily="18" charset="0"/>
                <a:cs typeface="Georgia"/>
                <a:sym typeface="Georgia"/>
              </a:rPr>
              <a:t>Study of Basics of Time-Series Analysis and Fundamentals of Trading</a:t>
            </a:r>
          </a:p>
          <a:p>
            <a:pPr marL="590550" marR="63500" lvl="0" indent="-457200" algn="just">
              <a:lnSpc>
                <a:spcPct val="103000"/>
              </a:lnSpc>
              <a:spcBef>
                <a:spcPts val="0"/>
              </a:spcBef>
              <a:buSzPts val="1500"/>
              <a:buFont typeface="+mj-lt"/>
              <a:buAutoNum type="arabicPeriod"/>
            </a:pPr>
            <a:r>
              <a:rPr lang="en-US" sz="2000" dirty="0">
                <a:latin typeface="Cambria" panose="02040503050406030204" pitchFamily="18" charset="0"/>
                <a:ea typeface="Cambria" panose="02040503050406030204" pitchFamily="18" charset="0"/>
                <a:cs typeface="Georgia"/>
                <a:sym typeface="Georgia"/>
              </a:rPr>
              <a:t>Collecting of Dataset and Data-set Pre-Processing &amp; Normalization</a:t>
            </a:r>
          </a:p>
          <a:p>
            <a:pPr marL="590550" marR="63500" lvl="0" indent="-457200" algn="just">
              <a:lnSpc>
                <a:spcPct val="103000"/>
              </a:lnSpc>
              <a:spcBef>
                <a:spcPts val="0"/>
              </a:spcBef>
              <a:buSzPts val="1500"/>
              <a:buFont typeface="+mj-lt"/>
              <a:buAutoNum type="arabicPeriod"/>
            </a:pPr>
            <a:r>
              <a:rPr lang="en-US" sz="2000" dirty="0">
                <a:latin typeface="Cambria" panose="02040503050406030204" pitchFamily="18" charset="0"/>
                <a:ea typeface="Cambria" panose="02040503050406030204" pitchFamily="18" charset="0"/>
                <a:cs typeface="Georgia"/>
                <a:sym typeface="Georgia"/>
              </a:rPr>
              <a:t>Study of Different Time-Series Models and Selection of Model</a:t>
            </a:r>
          </a:p>
          <a:p>
            <a:pPr marL="590550" marR="63500" lvl="0" indent="-457200" algn="just">
              <a:lnSpc>
                <a:spcPct val="103000"/>
              </a:lnSpc>
              <a:spcBef>
                <a:spcPts val="0"/>
              </a:spcBef>
              <a:buSzPts val="1500"/>
              <a:buFont typeface="+mj-lt"/>
              <a:buAutoNum type="arabicPeriod"/>
            </a:pPr>
            <a:r>
              <a:rPr lang="en-US" sz="2000" dirty="0">
                <a:latin typeface="Cambria" panose="02040503050406030204" pitchFamily="18" charset="0"/>
                <a:ea typeface="Cambria" panose="02040503050406030204" pitchFamily="18" charset="0"/>
                <a:cs typeface="Georgia"/>
                <a:sym typeface="Georgia"/>
              </a:rPr>
              <a:t>Study of the Mathematical concepts behind the model</a:t>
            </a:r>
          </a:p>
          <a:p>
            <a:pPr marL="590550" marR="63500" lvl="0" indent="-457200" algn="just">
              <a:lnSpc>
                <a:spcPct val="103000"/>
              </a:lnSpc>
              <a:spcBef>
                <a:spcPts val="0"/>
              </a:spcBef>
              <a:buSzPts val="1500"/>
              <a:buFont typeface="+mj-lt"/>
              <a:buAutoNum type="arabicPeriod"/>
            </a:pPr>
            <a:r>
              <a:rPr lang="en-US" sz="2000" dirty="0">
                <a:latin typeface="Cambria" panose="02040503050406030204" pitchFamily="18" charset="0"/>
                <a:ea typeface="Cambria" panose="02040503050406030204" pitchFamily="18" charset="0"/>
                <a:cs typeface="Georgia"/>
                <a:sym typeface="Georgia"/>
              </a:rPr>
              <a:t>Creation of Model using python and various python libraries as well as studying the various functions used in the model</a:t>
            </a:r>
          </a:p>
          <a:p>
            <a:pPr marL="590550" marR="63500" lvl="0" indent="-457200" algn="just">
              <a:lnSpc>
                <a:spcPct val="103000"/>
              </a:lnSpc>
              <a:spcBef>
                <a:spcPts val="0"/>
              </a:spcBef>
              <a:buSzPts val="1500"/>
              <a:buFont typeface="+mj-lt"/>
              <a:buAutoNum type="arabicPeriod"/>
            </a:pPr>
            <a:r>
              <a:rPr lang="en-US" sz="2000" dirty="0">
                <a:latin typeface="Cambria" panose="02040503050406030204" pitchFamily="18" charset="0"/>
                <a:ea typeface="Cambria" panose="02040503050406030204" pitchFamily="18" charset="0"/>
                <a:cs typeface="Georgia"/>
                <a:sym typeface="Georgia"/>
              </a:rPr>
              <a:t>Training and Testing of the Model</a:t>
            </a:r>
          </a:p>
          <a:p>
            <a:pPr marL="590550" marR="63500" lvl="0" indent="-457200" algn="just">
              <a:lnSpc>
                <a:spcPct val="103000"/>
              </a:lnSpc>
              <a:spcBef>
                <a:spcPts val="0"/>
              </a:spcBef>
              <a:buSzPts val="1500"/>
              <a:buFont typeface="+mj-lt"/>
              <a:buAutoNum type="arabicPeriod"/>
            </a:pPr>
            <a:r>
              <a:rPr lang="en-US" sz="2000" dirty="0">
                <a:latin typeface="Cambria" panose="02040503050406030204" pitchFamily="18" charset="0"/>
                <a:ea typeface="Cambria" panose="02040503050406030204" pitchFamily="18" charset="0"/>
                <a:cs typeface="Georgia"/>
                <a:sym typeface="Georgia"/>
              </a:rPr>
              <a:t>Prediction of Stock Market Prices and Validation</a:t>
            </a:r>
          </a:p>
          <a:p>
            <a:pPr marL="590550" lvl="0" indent="-457200" algn="just">
              <a:spcBef>
                <a:spcPts val="0"/>
              </a:spcBef>
              <a:buSzPts val="1500"/>
              <a:buFont typeface="+mj-lt"/>
              <a:buAutoNum type="arabicPeriod"/>
            </a:pPr>
            <a:r>
              <a:rPr lang="en-US" sz="2000" dirty="0">
                <a:latin typeface="Cambria" panose="02040503050406030204" pitchFamily="18" charset="0"/>
                <a:ea typeface="Cambria" panose="02040503050406030204" pitchFamily="18" charset="0"/>
                <a:cs typeface="Georgia"/>
                <a:sym typeface="Georgia"/>
              </a:rPr>
              <a:t>Final Project Report and </a:t>
            </a:r>
            <a:r>
              <a:rPr lang="en-US" sz="2000" dirty="0" smtClean="0">
                <a:latin typeface="Cambria" panose="02040503050406030204" pitchFamily="18" charset="0"/>
                <a:ea typeface="Cambria" panose="02040503050406030204" pitchFamily="18" charset="0"/>
                <a:cs typeface="Georgia"/>
                <a:sym typeface="Georgia"/>
              </a:rPr>
              <a:t>Submission</a:t>
            </a:r>
            <a:endParaRPr lang="en-US" sz="2000" dirty="0">
              <a:latin typeface="Cambria" panose="02040503050406030204" pitchFamily="18" charset="0"/>
              <a:ea typeface="Cambria" panose="02040503050406030204" pitchFamily="18" charset="0"/>
              <a:cs typeface="Georgia"/>
              <a:sym typeface="Georgia"/>
            </a:endParaRPr>
          </a:p>
        </p:txBody>
      </p:sp>
      <p:sp>
        <p:nvSpPr>
          <p:cNvPr id="141" name="Google Shape;141;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A25D89A6-5438-433F-B207-97557CB9BBF5}" type="datetime2">
              <a:rPr lang="en-US" smtClean="0"/>
              <a:t>Wednesday, June 10, 2020</a:t>
            </a:fld>
            <a:endParaRPr/>
          </a:p>
        </p:txBody>
      </p:sp>
      <p:sp>
        <p:nvSpPr>
          <p:cNvPr id="142" name="Google Shape;142;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Schedule(cont.)</a:t>
            </a:r>
            <a:endParaRPr b="1" dirty="0">
              <a:latin typeface="Times New Roman"/>
              <a:ea typeface="Times New Roman"/>
              <a:cs typeface="Times New Roman"/>
              <a:sym typeface="Times New Roman"/>
            </a:endParaRPr>
          </a:p>
        </p:txBody>
      </p:sp>
      <p:sp>
        <p:nvSpPr>
          <p:cNvPr id="140" name="Google Shape;140;p19"/>
          <p:cNvSpPr txBox="1">
            <a:spLocks noGrp="1"/>
          </p:cNvSpPr>
          <p:nvPr>
            <p:ph type="body" idx="1"/>
          </p:nvPr>
        </p:nvSpPr>
        <p:spPr>
          <a:xfrm>
            <a:off x="533399" y="1370429"/>
            <a:ext cx="8229600" cy="83820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ts val="2800"/>
              <a:buNone/>
            </a:pPr>
            <a:r>
              <a:rPr lang="en-US" sz="2300" dirty="0">
                <a:latin typeface="Cambria" panose="02040503050406030204" pitchFamily="18" charset="0"/>
                <a:ea typeface="Cambria" panose="02040503050406030204" pitchFamily="18" charset="0"/>
              </a:rPr>
              <a:t>A time frame indicating steps that will be required and the expected date when they will be completed.</a:t>
            </a:r>
            <a:endParaRPr sz="2300" dirty="0">
              <a:latin typeface="Cambria" panose="02040503050406030204" pitchFamily="18" charset="0"/>
              <a:ea typeface="Cambria" panose="02040503050406030204" pitchFamily="18" charset="0"/>
            </a:endParaRPr>
          </a:p>
          <a:p>
            <a:pPr marL="0" lvl="0" indent="0" algn="just" rtl="0">
              <a:lnSpc>
                <a:spcPct val="90000"/>
              </a:lnSpc>
              <a:spcBef>
                <a:spcPts val="1000"/>
              </a:spcBef>
              <a:spcAft>
                <a:spcPts val="0"/>
              </a:spcAft>
              <a:buClr>
                <a:schemeClr val="dk1"/>
              </a:buClr>
              <a:buSzPts val="2800"/>
              <a:buNone/>
            </a:pPr>
            <a:endParaRPr sz="2300" dirty="0">
              <a:latin typeface="Cambria" panose="02040503050406030204" pitchFamily="18" charset="0"/>
              <a:ea typeface="Cambria" panose="02040503050406030204" pitchFamily="18" charset="0"/>
            </a:endParaRPr>
          </a:p>
          <a:p>
            <a:pPr marL="342900" lvl="0" indent="-190500" algn="just" rtl="0">
              <a:spcBef>
                <a:spcPts val="2580"/>
              </a:spcBef>
              <a:spcAft>
                <a:spcPts val="0"/>
              </a:spcAft>
              <a:buClr>
                <a:schemeClr val="dk1"/>
              </a:buClr>
              <a:buSzPts val="2400"/>
              <a:buNone/>
            </a:pPr>
            <a:endParaRPr sz="2300" dirty="0">
              <a:latin typeface="Cambria" panose="02040503050406030204" pitchFamily="18" charset="0"/>
              <a:ea typeface="Cambria" panose="02040503050406030204" pitchFamily="18" charset="0"/>
              <a:cs typeface="Times New Roman"/>
              <a:sym typeface="Times New Roman"/>
            </a:endParaRPr>
          </a:p>
        </p:txBody>
      </p:sp>
      <p:sp>
        <p:nvSpPr>
          <p:cNvPr id="141" name="Google Shape;141;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 June 2020</a:t>
            </a:r>
            <a:endParaRPr/>
          </a:p>
        </p:txBody>
      </p:sp>
      <p:sp>
        <p:nvSpPr>
          <p:cNvPr id="142" name="Google Shape;142;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7" name="Google Shape;498;p23">
            <a:extLst>
              <a:ext uri="{FF2B5EF4-FFF2-40B4-BE49-F238E27FC236}">
                <a16:creationId xmlns="" xmlns:a16="http://schemas.microsoft.com/office/drawing/2014/main" id="{82FBAEAA-7C53-4352-858F-7EEC4C231EC7}"/>
              </a:ext>
            </a:extLst>
          </p:cNvPr>
          <p:cNvPicPr preferRelativeResize="0"/>
          <p:nvPr/>
        </p:nvPicPr>
        <p:blipFill>
          <a:blip r:embed="rId3">
            <a:alphaModFix/>
          </a:blip>
          <a:stretch>
            <a:fillRect/>
          </a:stretch>
        </p:blipFill>
        <p:spPr>
          <a:xfrm>
            <a:off x="653558" y="2362654"/>
            <a:ext cx="7836883" cy="3704037"/>
          </a:xfrm>
          <a:prstGeom prst="rect">
            <a:avLst/>
          </a:prstGeom>
          <a:noFill/>
          <a:ln>
            <a:noFill/>
          </a:ln>
        </p:spPr>
      </p:pic>
    </p:spTree>
    <p:extLst>
      <p:ext uri="{BB962C8B-B14F-4D97-AF65-F5344CB8AC3E}">
        <p14:creationId xmlns:p14="http://schemas.microsoft.com/office/powerpoint/2010/main" val="34203174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Fundamentals of Trading</a:t>
            </a:r>
            <a:endParaRPr lang="en-IN" dirty="0"/>
          </a:p>
        </p:txBody>
      </p:sp>
      <p:sp>
        <p:nvSpPr>
          <p:cNvPr id="4" name="Date Placeholder 3"/>
          <p:cNvSpPr>
            <a:spLocks noGrp="1"/>
          </p:cNvSpPr>
          <p:nvPr>
            <p:ph type="dt" idx="10"/>
          </p:nvPr>
        </p:nvSpPr>
        <p:spPr/>
        <p:txBody>
          <a:bodyPr/>
          <a:lstStyle/>
          <a:p>
            <a:fld id="{E580708D-5BE8-485F-83A8-70647A23E1F7}" type="datetime2">
              <a:rPr lang="en-US" smtClean="0"/>
              <a:t>Wednesday, June 10,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7" name="image5.png"/>
          <p:cNvPicPr/>
          <p:nvPr/>
        </p:nvPicPr>
        <p:blipFill>
          <a:blip r:embed="rId2"/>
          <a:srcRect/>
          <a:stretch>
            <a:fillRect/>
          </a:stretch>
        </p:blipFill>
        <p:spPr>
          <a:xfrm>
            <a:off x="457200" y="1417638"/>
            <a:ext cx="8229600" cy="3213100"/>
          </a:xfrm>
          <a:prstGeom prst="rect">
            <a:avLst/>
          </a:prstGeom>
          <a:ln/>
        </p:spPr>
      </p:pic>
      <p:sp>
        <p:nvSpPr>
          <p:cNvPr id="8" name="TextBox 7"/>
          <p:cNvSpPr txBox="1"/>
          <p:nvPr/>
        </p:nvSpPr>
        <p:spPr>
          <a:xfrm>
            <a:off x="457200" y="4801046"/>
            <a:ext cx="8229600" cy="1200329"/>
          </a:xfrm>
          <a:prstGeom prst="rect">
            <a:avLst/>
          </a:prstGeom>
          <a:noFill/>
        </p:spPr>
        <p:txBody>
          <a:bodyPr wrap="square" rtlCol="0">
            <a:spAutoFit/>
          </a:bodyPr>
          <a:lstStyle/>
          <a:p>
            <a:pPr algn="just"/>
            <a:r>
              <a:rPr lang="en-IN" sz="1800" dirty="0">
                <a:latin typeface="Cambria" panose="02040503050406030204" pitchFamily="18" charset="0"/>
                <a:ea typeface="Cambria" panose="02040503050406030204" pitchFamily="18" charset="0"/>
              </a:rPr>
              <a:t>In the above </a:t>
            </a:r>
            <a:r>
              <a:rPr lang="en-IN" sz="1800" dirty="0" smtClean="0">
                <a:latin typeface="Cambria" panose="02040503050406030204" pitchFamily="18" charset="0"/>
                <a:ea typeface="Cambria" panose="02040503050406030204" pitchFamily="18" charset="0"/>
              </a:rPr>
              <a:t>graph, we </a:t>
            </a:r>
            <a:r>
              <a:rPr lang="en-IN" sz="1800" dirty="0">
                <a:latin typeface="Cambria" panose="02040503050406030204" pitchFamily="18" charset="0"/>
                <a:ea typeface="Cambria" panose="02040503050406030204" pitchFamily="18" charset="0"/>
              </a:rPr>
              <a:t>see a peculiar representation technique being used which is known as a candlestick, a candlestick is a type of price chart used in technical analysis that displays the high, low, open, and closing prices of a security for a specific period</a:t>
            </a:r>
            <a:r>
              <a:rPr lang="en-IN" sz="1800" dirty="0" smtClean="0">
                <a:latin typeface="Cambria" panose="02040503050406030204" pitchFamily="18" charset="0"/>
                <a:ea typeface="Cambria" panose="02040503050406030204" pitchFamily="18" charset="0"/>
              </a:rPr>
              <a:t>.</a:t>
            </a:r>
            <a:endParaRPr lang="en-IN"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530520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1414</Words>
  <Application>Microsoft Office PowerPoint</Application>
  <PresentationFormat>On-screen Show (4:3)</PresentationFormat>
  <Paragraphs>210</Paragraphs>
  <Slides>24</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Arabic Typesetting</vt:lpstr>
      <vt:lpstr>Arial</vt:lpstr>
      <vt:lpstr>Calibri</vt:lpstr>
      <vt:lpstr>Cambria</vt:lpstr>
      <vt:lpstr>Georgia</vt:lpstr>
      <vt:lpstr>medium-content-sans-serif-font</vt:lpstr>
      <vt:lpstr>Times New Roman</vt:lpstr>
      <vt:lpstr>Wingdings</vt:lpstr>
      <vt:lpstr>Office Theme</vt:lpstr>
      <vt:lpstr>               STOCK MARKET FORECASTING          (Using Time Series Analysis)</vt:lpstr>
      <vt:lpstr>Index</vt:lpstr>
      <vt:lpstr>Synopsis</vt:lpstr>
      <vt:lpstr>Goal</vt:lpstr>
      <vt:lpstr>Methodology</vt:lpstr>
      <vt:lpstr>Methodology</vt:lpstr>
      <vt:lpstr>Schedule</vt:lpstr>
      <vt:lpstr>Schedule(cont.)</vt:lpstr>
      <vt:lpstr>Fundamentals of Trading</vt:lpstr>
      <vt:lpstr>Fundamentals of Trading</vt:lpstr>
      <vt:lpstr>Fundamentals of Trading</vt:lpstr>
      <vt:lpstr>Fundamentals of Trading</vt:lpstr>
      <vt:lpstr>Time Series Analysis      </vt:lpstr>
      <vt:lpstr>Auto-Correlation</vt:lpstr>
      <vt:lpstr>Seasonality</vt:lpstr>
      <vt:lpstr>Stationarity</vt:lpstr>
      <vt:lpstr>Stationarity</vt:lpstr>
      <vt:lpstr>Modelling Time series</vt:lpstr>
      <vt:lpstr>Moving Average</vt:lpstr>
      <vt:lpstr>Exponential Smoothing</vt:lpstr>
      <vt:lpstr>SARIMA</vt:lpstr>
      <vt:lpstr>SARIMA</vt:lpstr>
      <vt:lpstr>References</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 PPT 2 - N201 | N204 | N205</dc:title>
  <dc:creator>Dipanshu Agarwal</dc:creator>
  <cp:lastModifiedBy>Dipanshu Agarwal</cp:lastModifiedBy>
  <cp:revision>4</cp:revision>
  <dcterms:modified xsi:type="dcterms:W3CDTF">2020-06-10T17:28:42Z</dcterms:modified>
  <cp:contentStatus/>
</cp:coreProperties>
</file>