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6"/>
  </p:notesMasterIdLst>
  <p:handoutMasterIdLst>
    <p:handoutMasterId r:id="rId37"/>
  </p:handoutMasterIdLst>
  <p:sldIdLst>
    <p:sldId id="256" r:id="rId2"/>
    <p:sldId id="257" r:id="rId3"/>
    <p:sldId id="258" r:id="rId4"/>
    <p:sldId id="259" r:id="rId5"/>
    <p:sldId id="285" r:id="rId6"/>
    <p:sldId id="276" r:id="rId7"/>
    <p:sldId id="260" r:id="rId8"/>
    <p:sldId id="262" r:id="rId9"/>
    <p:sldId id="278" r:id="rId10"/>
    <p:sldId id="279" r:id="rId11"/>
    <p:sldId id="280" r:id="rId12"/>
    <p:sldId id="281" r:id="rId13"/>
    <p:sldId id="282" r:id="rId14"/>
    <p:sldId id="264" r:id="rId15"/>
    <p:sldId id="265" r:id="rId16"/>
    <p:sldId id="273" r:id="rId17"/>
    <p:sldId id="272" r:id="rId18"/>
    <p:sldId id="274" r:id="rId19"/>
    <p:sldId id="266" r:id="rId20"/>
    <p:sldId id="291" r:id="rId21"/>
    <p:sldId id="286" r:id="rId22"/>
    <p:sldId id="292" r:id="rId23"/>
    <p:sldId id="287" r:id="rId24"/>
    <p:sldId id="293" r:id="rId25"/>
    <p:sldId id="289" r:id="rId26"/>
    <p:sldId id="294" r:id="rId27"/>
    <p:sldId id="288" r:id="rId28"/>
    <p:sldId id="296" r:id="rId29"/>
    <p:sldId id="290" r:id="rId30"/>
    <p:sldId id="295" r:id="rId31"/>
    <p:sldId id="297" r:id="rId32"/>
    <p:sldId id="298" r:id="rId33"/>
    <p:sldId id="268" r:id="rId34"/>
    <p:sldId id="269" r:id="rId35"/>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359432-8BE5-4067-9FC1-54ECC03184A4}" v="25" dt="2020-06-10T08:42:11.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snapToGrid="0">
      <p:cViewPr varScale="1">
        <p:scale>
          <a:sx n="72" d="100"/>
          <a:sy n="72" d="100"/>
        </p:scale>
        <p:origin x="1326"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91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F5A3E3EB-3873-4FF1-9BD1-827B46B254D8}" type="datetimeFigureOut">
              <a:rPr lang="en-IN" smtClean="0"/>
              <a:t>27-06-2020</a:t>
            </a:fld>
            <a:endParaRPr lang="en-IN"/>
          </a:p>
        </p:txBody>
      </p:sp>
      <p:sp>
        <p:nvSpPr>
          <p:cNvPr id="4" name="Footer Placeholder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fld id="{D1F82CC0-A9F0-4C8B-87AB-73A8CD04B103}" type="slidenum">
              <a:rPr lang="en-IN" smtClean="0"/>
              <a:t>‹#›</a:t>
            </a:fld>
            <a:endParaRPr lang="en-IN"/>
          </a:p>
        </p:txBody>
      </p:sp>
    </p:spTree>
    <p:extLst>
      <p:ext uri="{BB962C8B-B14F-4D97-AF65-F5344CB8AC3E}">
        <p14:creationId xmlns:p14="http://schemas.microsoft.com/office/powerpoint/2010/main" val="750200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 y="1"/>
            <a:ext cx="2945659" cy="4937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6" y="1"/>
            <a:ext cx="2945659" cy="49371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690270"/>
            <a:ext cx="5438140" cy="44434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 y="9378826"/>
            <a:ext cx="2945659" cy="4937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6" y="9378826"/>
            <a:ext cx="2945659"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42074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481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562130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1312873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369766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3717897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89e262c83_0_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89e262c83_0_0: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889e262c83_0_0: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1388951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603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324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858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581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89e262c83_0_2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89e262c83_0_21: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889e262c83_0_21: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133609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41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1486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81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55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79768" y="4690270"/>
            <a:ext cx="5438140"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9:notes"/>
          <p:cNvSpPr txBox="1">
            <a:spLocks noGrp="1"/>
          </p:cNvSpPr>
          <p:nvPr>
            <p:ph type="sldNum" idx="12"/>
          </p:nvPr>
        </p:nvSpPr>
        <p:spPr>
          <a:xfrm>
            <a:off x="3850446" y="9378826"/>
            <a:ext cx="2945659" cy="49371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26979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AFC3C94-B856-42EB-9356-C4F55524C93C}" type="datetime2">
              <a:rPr lang="en-US" smtClean="0"/>
              <a:t>Saturday, June 27, 2020</a:t>
            </a:fld>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STOCK MARKET FORECASTING USING TIME-SERIES ANALYSIS</a:t>
            </a:r>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4D59422-B9C7-46D0-99E1-1223B8353542}" type="datetime2">
              <a:rPr lang="en-US" smtClean="0"/>
              <a:t>Saturday, June 27, 2020</a:t>
            </a:fld>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STOCK MARKET FORECASTING USING TIME-SERIES ANALYSIS</a:t>
            </a:r>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580708D-5BE8-485F-83A8-70647A23E1F7}" type="datetime2">
              <a:rPr lang="en-US" smtClean="0"/>
              <a:t>Saturday, June 27, 2020</a:t>
            </a:fld>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STOCK MARKET FORECASTING USING TIME-SERIES ANALYSIS</a:t>
            </a:r>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3C688C8-FD92-4B38-BA9D-0E69E28C2B43}" type="datetime2">
              <a:rPr lang="en-US" smtClean="0"/>
              <a:t>Saturday, June 27, 2020</a:t>
            </a:fld>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STOCK MARKET FORECASTING USING TIME-SERIES ANALYSIS</a:t>
            </a:r>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2551F0F-93F0-44BB-8EC9-223C3CD0680E}" type="datetime2">
              <a:rPr lang="en-US" smtClean="0"/>
              <a:t>Saturday, June 27, 2020</a:t>
            </a:fld>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STOCK MARKET FORECASTING USING TIME-SERIES ANALYSIS</a:t>
            </a:r>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7EBE5F5-C9EB-4D3D-88CA-81F4D5023532}" type="datetime2">
              <a:rPr lang="en-US" smtClean="0"/>
              <a:t>Saturday, June 27, 2020</a:t>
            </a:fld>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STOCK MARKET FORECASTING USING TIME-SERIES ANALYSIS</a:t>
            </a:r>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EC3D1CD-09A6-464E-A126-843AAE4EEECA}" type="datetime2">
              <a:rPr lang="en-US" smtClean="0"/>
              <a:t>Saturday, June 27, 2020</a:t>
            </a:fld>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STOCK MARKET FORECASTING USING TIME-SERIES ANALYSIS</a:t>
            </a:r>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A848557-B32E-4A3E-BE5D-F19436A67598}" type="datetime2">
              <a:rPr lang="en-US" smtClean="0"/>
              <a:t>Saturday, June 27, 2020</a:t>
            </a:fld>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STOCK MARKET FORECASTING USING TIME-SERIES ANALYSIS</a:t>
            </a:r>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98D4A07-BFB4-4531-A9D2-6BB3FD11AD6F}" type="datetime2">
              <a:rPr lang="en-US" smtClean="0"/>
              <a:t>Saturday, June 27, 2020</a:t>
            </a:fld>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STOCK MARKET FORECASTING USING TIME-SERIES ANALYSIS</a:t>
            </a:r>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56813B-7FAF-47B8-BA18-7D0E01286269}" type="datetime2">
              <a:rPr lang="en-US" smtClean="0"/>
              <a:t>Saturday, June 27, 2020</a:t>
            </a:fld>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STOCK MARKET FORECASTING USING TIME-SERIES ANALYSIS</a:t>
            </a:r>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E29E9FE-CCC5-48C0-BEEA-74CFE93B8667}" type="datetime2">
              <a:rPr lang="en-US" smtClean="0"/>
              <a:t>Saturday, June 27, 2020</a:t>
            </a:fld>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STOCK MARKET FORECASTING USING TIME-SERIES ANALYSIS</a:t>
            </a:r>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subTitle" idx="1"/>
          </p:nvPr>
        </p:nvSpPr>
        <p:spPr>
          <a:xfrm>
            <a:off x="914400" y="3124200"/>
            <a:ext cx="3657600" cy="2209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979"/>
              <a:buNone/>
            </a:pPr>
            <a:r>
              <a:rPr lang="en-US" sz="23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Team Members:</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0"/>
              </a:spcBef>
              <a:spcAft>
                <a:spcPts val="0"/>
              </a:spcAft>
              <a:buClr>
                <a:schemeClr val="dk1"/>
              </a:buClr>
              <a:buSzPts val="2400"/>
              <a:buNone/>
            </a:pPr>
            <a:endParaRPr sz="2300" b="1" u="sng"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70000"/>
              </a:lnSpc>
              <a:spcBef>
                <a:spcPts val="0"/>
              </a:spcBef>
              <a:spcAft>
                <a:spcPts val="0"/>
              </a:spcAft>
              <a:buClr>
                <a:schemeClr val="dk1"/>
              </a:buClr>
              <a:buSzPts val="2400"/>
              <a:buNone/>
            </a:pPr>
            <a:r>
              <a:rPr lang="en-US" sz="2300" dirty="0">
                <a:solidFill>
                  <a:srgbClr val="000000"/>
                </a:solidFill>
                <a:latin typeface="Times New Roman" panose="02020603050405020304" pitchFamily="18" charset="0"/>
                <a:ea typeface="Times New Roman"/>
                <a:cs typeface="Times New Roman" panose="02020603050405020304" pitchFamily="18" charset="0"/>
                <a:sym typeface="Times New Roman"/>
              </a:rPr>
              <a:t>Dipanshu Agarwal(N-201)</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1000"/>
              </a:spcBef>
              <a:spcAft>
                <a:spcPts val="0"/>
              </a:spcAft>
              <a:buClr>
                <a:schemeClr val="dk1"/>
              </a:buClr>
              <a:buSzPts val="2400"/>
              <a:buNone/>
            </a:pPr>
            <a:r>
              <a:rPr lang="en-US" sz="2300" dirty="0">
                <a:solidFill>
                  <a:srgbClr val="000000"/>
                </a:solidFill>
                <a:latin typeface="Times New Roman" panose="02020603050405020304" pitchFamily="18" charset="0"/>
                <a:cs typeface="Times New Roman" panose="02020603050405020304" pitchFamily="18" charset="0"/>
                <a:sym typeface="Times New Roman"/>
              </a:rPr>
              <a:t>Riya Airen(N-204)</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1000"/>
              </a:spcBef>
              <a:spcAft>
                <a:spcPts val="0"/>
              </a:spcAft>
              <a:buClr>
                <a:schemeClr val="dk1"/>
              </a:buClr>
              <a:buSzPts val="2400"/>
              <a:buNone/>
            </a:pPr>
            <a:r>
              <a:rPr lang="en-US" sz="2300" dirty="0">
                <a:solidFill>
                  <a:srgbClr val="000000"/>
                </a:solidFill>
                <a:latin typeface="Times New Roman" panose="02020603050405020304" pitchFamily="18" charset="0"/>
                <a:cs typeface="Times New Roman" panose="02020603050405020304" pitchFamily="18" charset="0"/>
                <a:sym typeface="Times New Roman"/>
              </a:rPr>
              <a:t>Saurabh Ajit(N-205)</a:t>
            </a:r>
            <a:endParaRPr sz="2300" dirty="0">
              <a:latin typeface="Times New Roman" panose="02020603050405020304" pitchFamily="18" charset="0"/>
              <a:cs typeface="Times New Roman" panose="02020603050405020304" pitchFamily="18" charset="0"/>
            </a:endParaRPr>
          </a:p>
          <a:p>
            <a:pPr marL="0" lvl="0" indent="0" algn="l" rtl="0">
              <a:lnSpc>
                <a:spcPct val="80000"/>
              </a:lnSpc>
              <a:spcBef>
                <a:spcPts val="352"/>
              </a:spcBef>
              <a:spcAft>
                <a:spcPts val="0"/>
              </a:spcAft>
              <a:buClr>
                <a:schemeClr val="dk1"/>
              </a:buClr>
              <a:buSzPts val="1760"/>
              <a:buNone/>
            </a:pPr>
            <a:r>
              <a:rPr lang="en-US" sz="2300" dirty="0">
                <a:solidFill>
                  <a:schemeClr val="dk1"/>
                </a:solidFill>
                <a:latin typeface="Times New Roman"/>
                <a:ea typeface="Times New Roman"/>
                <a:cs typeface="Times New Roman"/>
                <a:sym typeface="Times New Roman"/>
              </a:rPr>
              <a:t>              </a:t>
            </a:r>
            <a:endParaRPr sz="2300" dirty="0"/>
          </a:p>
        </p:txBody>
      </p:sp>
      <p:sp>
        <p:nvSpPr>
          <p:cNvPr id="89" name="Google Shape;89;p13"/>
          <p:cNvSpPr txBox="1">
            <a:spLocks noGrp="1"/>
          </p:cNvSpPr>
          <p:nvPr>
            <p:ph type="ctrTitle"/>
          </p:nvPr>
        </p:nvSpPr>
        <p:spPr>
          <a:xfrm>
            <a:off x="437536" y="1133168"/>
            <a:ext cx="8249264" cy="1371600"/>
          </a:xfrm>
          <a:prstGeom prst="rect">
            <a:avLst/>
          </a:prstGeom>
          <a:noFill/>
          <a:ln>
            <a:noFill/>
          </a:ln>
        </p:spPr>
        <p:txBody>
          <a:bodyPr spcFirstLastPara="1" wrap="square" lIns="91425" tIns="45700" rIns="91425" bIns="45700" anchor="ctr" anchorCtr="0">
            <a:noAutofit/>
          </a:bodyPr>
          <a:lstStyle/>
          <a:p>
            <a:pPr marL="0" lvl="0" indent="0" rtl="0">
              <a:lnSpc>
                <a:spcPct val="115000"/>
              </a:lnSpc>
              <a:spcBef>
                <a:spcPts val="0"/>
              </a:spcBef>
              <a:spcAft>
                <a:spcPts val="0"/>
              </a:spcAft>
              <a:buClr>
                <a:schemeClr val="dk1"/>
              </a:buClr>
              <a:buSzPts val="1100"/>
              <a:buFont typeface="Arial"/>
              <a:buNone/>
            </a:pPr>
            <a:r>
              <a:rPr lang="en-US" sz="2500" b="1" dirty="0">
                <a:latin typeface="Times New Roman" panose="02020603050405020304" pitchFamily="18" charset="0"/>
                <a:ea typeface="Arial"/>
                <a:cs typeface="Times New Roman" panose="02020603050405020304" pitchFamily="18" charset="0"/>
                <a:sym typeface="Arial"/>
              </a:rPr>
              <a:t>STOCK MARKET FORECASTING</a:t>
            </a:r>
            <a:br>
              <a:rPr lang="en-US" sz="2500" b="1" dirty="0">
                <a:latin typeface="Times New Roman" panose="02020603050405020304" pitchFamily="18" charset="0"/>
                <a:ea typeface="Arial"/>
                <a:cs typeface="Times New Roman" panose="02020603050405020304" pitchFamily="18" charset="0"/>
                <a:sym typeface="Arial"/>
              </a:rPr>
            </a:br>
            <a:r>
              <a:rPr lang="en-US" sz="2500" b="1" dirty="0">
                <a:latin typeface="Times New Roman" panose="02020603050405020304" pitchFamily="18" charset="0"/>
                <a:ea typeface="Arial"/>
                <a:cs typeface="Times New Roman" panose="02020603050405020304" pitchFamily="18" charset="0"/>
                <a:sym typeface="Arial"/>
              </a:rPr>
              <a:t>(Using Time Series Analysis)</a:t>
            </a:r>
            <a:endParaRPr sz="2500" b="1" dirty="0">
              <a:latin typeface="Times New Roman" panose="02020603050405020304" pitchFamily="18" charset="0"/>
              <a:ea typeface="Times New Roman"/>
              <a:cs typeface="Times New Roman" panose="02020603050405020304" pitchFamily="18" charset="0"/>
              <a:sym typeface="Times New Roman"/>
            </a:endParaRPr>
          </a:p>
        </p:txBody>
      </p:sp>
      <p:sp>
        <p:nvSpPr>
          <p:cNvPr id="90" name="Google Shape;90;p13"/>
          <p:cNvSpPr txBox="1"/>
          <p:nvPr/>
        </p:nvSpPr>
        <p:spPr>
          <a:xfrm>
            <a:off x="5105400" y="3124200"/>
            <a:ext cx="3657600" cy="220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en-US" sz="2300" b="1" i="0" u="sng"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Project Mentor(s):</a:t>
            </a:r>
            <a:endParaRPr sz="2300" dirty="0">
              <a:latin typeface="Times New Roman" panose="02020603050405020304" pitchFamily="18" charset="0"/>
              <a:cs typeface="Times New Roman" panose="02020603050405020304" pitchFamily="18" charset="0"/>
            </a:endParaRPr>
          </a:p>
          <a:p>
            <a:pPr marL="0" marR="0" lvl="0" indent="0" algn="l" rtl="0">
              <a:spcBef>
                <a:spcPts val="640"/>
              </a:spcBef>
              <a:spcAft>
                <a:spcPts val="0"/>
              </a:spcAft>
              <a:buClr>
                <a:schemeClr val="dk1"/>
              </a:buClr>
              <a:buSzPts val="2000"/>
              <a:buFont typeface="Arial"/>
              <a:buNone/>
            </a:pPr>
            <a:r>
              <a:rPr lang="en-US" sz="23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Ms. Varsha Nemade            </a:t>
            </a:r>
            <a:endParaRPr sz="2300" b="0" i="0" u="none" strike="noStrike" cap="none" dirty="0">
              <a:solidFill>
                <a:srgbClr val="888888"/>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4" name="Date Placeholder 3"/>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p:cNvSpPr>
            <a:spLocks noGrp="1"/>
          </p:cNvSpPr>
          <p:nvPr>
            <p:ph type="ftr" idx="11"/>
          </p:nvPr>
        </p:nvSpPr>
        <p:spPr/>
        <p:txBody>
          <a:bodyPr/>
          <a:lstStyle/>
          <a:p>
            <a:r>
              <a:rPr lang="en-US"/>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image5.png"/>
          <p:cNvPicPr/>
          <p:nvPr/>
        </p:nvPicPr>
        <p:blipFill>
          <a:blip r:embed="rId2"/>
          <a:srcRect/>
          <a:stretch>
            <a:fillRect/>
          </a:stretch>
        </p:blipFill>
        <p:spPr>
          <a:xfrm>
            <a:off x="457200" y="1417638"/>
            <a:ext cx="8229600" cy="3213100"/>
          </a:xfrm>
          <a:prstGeom prst="rect">
            <a:avLst/>
          </a:prstGeom>
          <a:ln/>
        </p:spPr>
      </p:pic>
      <p:sp>
        <p:nvSpPr>
          <p:cNvPr id="8" name="TextBox 7"/>
          <p:cNvSpPr txBox="1"/>
          <p:nvPr/>
        </p:nvSpPr>
        <p:spPr>
          <a:xfrm>
            <a:off x="457200" y="4801046"/>
            <a:ext cx="8229600" cy="923330"/>
          </a:xfrm>
          <a:prstGeom prst="rect">
            <a:avLst/>
          </a:prstGeom>
          <a:noFill/>
        </p:spPr>
        <p:txBody>
          <a:bodyPr wrap="square" rtlCol="0">
            <a:spAutoFit/>
          </a:bodyPr>
          <a:lstStyle/>
          <a:p>
            <a:pPr algn="just"/>
            <a:r>
              <a:rPr lang="en-IN" sz="1800" dirty="0">
                <a:latin typeface="Times New Roman" panose="02020603050405020304" pitchFamily="18" charset="0"/>
                <a:ea typeface="Cambria" panose="02040503050406030204" pitchFamily="18" charset="0"/>
                <a:cs typeface="Times New Roman" panose="02020603050405020304" pitchFamily="18" charset="0"/>
              </a:rPr>
              <a:t>In the above graph, we see a peculiar representation technique being used which is known as a candlestick, a candlestick is a type of price chart used in technical analysis that displays the high, low, open, and closing prices of a security for a specific period.</a:t>
            </a:r>
          </a:p>
        </p:txBody>
      </p:sp>
    </p:spTree>
    <p:extLst>
      <p:ext uri="{BB962C8B-B14F-4D97-AF65-F5344CB8AC3E}">
        <p14:creationId xmlns:p14="http://schemas.microsoft.com/office/powerpoint/2010/main" val="3953052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4" name="Date Placeholder 3"/>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p:cNvSpPr>
            <a:spLocks noGrp="1"/>
          </p:cNvSpPr>
          <p:nvPr>
            <p:ph type="ftr" idx="11"/>
          </p:nvPr>
        </p:nvSpPr>
        <p:spPr/>
        <p:txBody>
          <a:bodyPr/>
          <a:lstStyle/>
          <a:p>
            <a:r>
              <a:rPr lang="en-US"/>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8" name="TextBox 7"/>
          <p:cNvSpPr txBox="1"/>
          <p:nvPr/>
        </p:nvSpPr>
        <p:spPr>
          <a:xfrm>
            <a:off x="457200" y="1417638"/>
            <a:ext cx="7786255" cy="4093428"/>
          </a:xfrm>
          <a:prstGeom prst="rect">
            <a:avLst/>
          </a:prstGeom>
          <a:noFill/>
        </p:spPr>
        <p:txBody>
          <a:bodyPr wrap="square" rtlCol="0">
            <a:spAutoFit/>
          </a:bodyPr>
          <a:lstStyle/>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The Color of the Bar i.e. Red or Green denotes that the stock closed on a Lower price or a Higher Price respectively on that particular day.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From the colours we can also conclude that Red or Black means there are a more number of buyers is more in the market as they will try to drive the price of security down so as to buy it at a low cost, and Green or White means that the numbers of seller of that particular security is more as they will try to drive the price higher so as to earn maximum profit on selling the security.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There is a third state which is known as a consolidated state, in which the number of buyers and sellers for a security are the same in the market. In this case, it is denoted using a simple horizontal line.</a:t>
            </a:r>
          </a:p>
        </p:txBody>
      </p:sp>
    </p:spTree>
    <p:extLst>
      <p:ext uri="{BB962C8B-B14F-4D97-AF65-F5344CB8AC3E}">
        <p14:creationId xmlns:p14="http://schemas.microsoft.com/office/powerpoint/2010/main" val="3779195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4" name="Date Placeholder 3"/>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p:cNvSpPr>
            <a:spLocks noGrp="1"/>
          </p:cNvSpPr>
          <p:nvPr>
            <p:ph type="ftr" idx="11"/>
          </p:nvPr>
        </p:nvSpPr>
        <p:spPr/>
        <p:txBody>
          <a:bodyPr/>
          <a:lstStyle/>
          <a:p>
            <a:r>
              <a:rPr lang="en-US"/>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8" name="image4.png"/>
          <p:cNvPicPr/>
          <p:nvPr/>
        </p:nvPicPr>
        <p:blipFill>
          <a:blip r:embed="rId2"/>
          <a:srcRect/>
          <a:stretch>
            <a:fillRect/>
          </a:stretch>
        </p:blipFill>
        <p:spPr>
          <a:xfrm>
            <a:off x="581891" y="1524000"/>
            <a:ext cx="8104909" cy="4378035"/>
          </a:xfrm>
          <a:prstGeom prst="rect">
            <a:avLst/>
          </a:prstGeom>
          <a:ln/>
        </p:spPr>
      </p:pic>
    </p:spTree>
    <p:extLst>
      <p:ext uri="{BB962C8B-B14F-4D97-AF65-F5344CB8AC3E}">
        <p14:creationId xmlns:p14="http://schemas.microsoft.com/office/powerpoint/2010/main" val="221764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013"/>
            <a:ext cx="8229600" cy="1143000"/>
          </a:xfrm>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3" name="Text Placeholder 2"/>
          <p:cNvSpPr>
            <a:spLocks noGrp="1"/>
          </p:cNvSpPr>
          <p:nvPr>
            <p:ph type="body" idx="1"/>
          </p:nvPr>
        </p:nvSpPr>
        <p:spPr>
          <a:xfrm>
            <a:off x="457200" y="1406456"/>
            <a:ext cx="8229600" cy="4525963"/>
          </a:xfrm>
        </p:spPr>
        <p:txBody>
          <a:bodyPr/>
          <a:lstStyle/>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The main factors which bring about a huge change in the variance and mean of the security prices are:-</a:t>
            </a: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Buyer and Seller</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IPO: - </a:t>
            </a:r>
            <a:r>
              <a:rPr lang="en-IN" sz="2000" dirty="0">
                <a:latin typeface="Times New Roman" panose="02020603050405020304" pitchFamily="18" charset="0"/>
                <a:ea typeface="Cambria" panose="02040503050406030204" pitchFamily="18" charset="0"/>
                <a:cs typeface="Times New Roman" panose="02020603050405020304" pitchFamily="18" charset="0"/>
              </a:rPr>
              <a:t>stand for Initial Public Offering. When the news media report that a company is "going public," this </a:t>
            </a:r>
            <a:r>
              <a:rPr lang="en-IN" sz="2000" b="1" dirty="0">
                <a:latin typeface="Times New Roman" panose="02020603050405020304" pitchFamily="18" charset="0"/>
                <a:ea typeface="Cambria" panose="02040503050406030204" pitchFamily="18" charset="0"/>
                <a:cs typeface="Times New Roman" panose="02020603050405020304" pitchFamily="18" charset="0"/>
              </a:rPr>
              <a:t>means</a:t>
            </a:r>
            <a:r>
              <a:rPr lang="en-IN" sz="2000" dirty="0">
                <a:latin typeface="Times New Roman" panose="02020603050405020304" pitchFamily="18" charset="0"/>
                <a:ea typeface="Cambria" panose="02040503050406030204" pitchFamily="18" charset="0"/>
                <a:cs typeface="Times New Roman" panose="02020603050405020304" pitchFamily="18" charset="0"/>
              </a:rPr>
              <a:t> that company is making an </a:t>
            </a:r>
            <a:r>
              <a:rPr lang="en-IN" sz="2000" b="1" dirty="0">
                <a:latin typeface="Times New Roman" panose="02020603050405020304" pitchFamily="18" charset="0"/>
                <a:ea typeface="Cambria" panose="02040503050406030204" pitchFamily="18" charset="0"/>
                <a:cs typeface="Times New Roman" panose="02020603050405020304" pitchFamily="18" charset="0"/>
              </a:rPr>
              <a:t>initial public offering</a:t>
            </a:r>
            <a:r>
              <a:rPr lang="en-IN" sz="2000" dirty="0">
                <a:latin typeface="Times New Roman" panose="02020603050405020304" pitchFamily="18" charset="0"/>
                <a:ea typeface="Cambria" panose="02040503050406030204" pitchFamily="18" charset="0"/>
                <a:cs typeface="Times New Roman" panose="02020603050405020304" pitchFamily="18" charset="0"/>
              </a:rPr>
              <a:t>. This </a:t>
            </a:r>
            <a:r>
              <a:rPr lang="en-IN" sz="2000" b="1" dirty="0">
                <a:latin typeface="Times New Roman" panose="02020603050405020304" pitchFamily="18" charset="0"/>
                <a:ea typeface="Cambria" panose="02040503050406030204" pitchFamily="18" charset="0"/>
                <a:cs typeface="Times New Roman" panose="02020603050405020304" pitchFamily="18" charset="0"/>
              </a:rPr>
              <a:t>means</a:t>
            </a:r>
            <a:r>
              <a:rPr lang="en-IN" sz="2000" dirty="0">
                <a:latin typeface="Times New Roman" panose="02020603050405020304" pitchFamily="18" charset="0"/>
                <a:ea typeface="Cambria" panose="02040503050406030204" pitchFamily="18" charset="0"/>
                <a:cs typeface="Times New Roman" panose="02020603050405020304" pitchFamily="18" charset="0"/>
              </a:rPr>
              <a:t> that the company is offering its shares for sale to the public for the first time.</a:t>
            </a: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Pandemics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Merger and Acquisitions: - </a:t>
            </a:r>
            <a:r>
              <a:rPr lang="en-IN" sz="2000" dirty="0">
                <a:latin typeface="Times New Roman" panose="02020603050405020304" pitchFamily="18" charset="0"/>
                <a:ea typeface="Cambria" panose="02040503050406030204" pitchFamily="18" charset="0"/>
                <a:cs typeface="Times New Roman" panose="02020603050405020304" pitchFamily="18" charset="0"/>
              </a:rPr>
              <a:t>Mergers and acquisitions are transactions in which the ownership of companies, other business organizations, or their operating units are transferred or consolidated with other entities.</a:t>
            </a: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Import and Export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Government Issues/Changes to Laws.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p:cNvSpPr>
            <a:spLocks noGrp="1"/>
          </p:cNvSpPr>
          <p:nvPr>
            <p:ph type="ftr" idx="11"/>
          </p:nvPr>
        </p:nvSpPr>
        <p:spPr/>
        <p:txBody>
          <a:bodyPr/>
          <a:lstStyle/>
          <a:p>
            <a:r>
              <a:rPr lang="en-US"/>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Tree>
    <p:extLst>
      <p:ext uri="{BB962C8B-B14F-4D97-AF65-F5344CB8AC3E}">
        <p14:creationId xmlns:p14="http://schemas.microsoft.com/office/powerpoint/2010/main" val="360989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306725" y="45718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Time Series Analysis      </a:t>
            </a:r>
            <a:endParaRPr b="1" dirty="0">
              <a:latin typeface="Times New Roman"/>
              <a:ea typeface="Times New Roman"/>
              <a:cs typeface="Times New Roman"/>
              <a:sym typeface="Times New Roman"/>
            </a:endParaRPr>
          </a:p>
        </p:txBody>
      </p:sp>
      <p:sp>
        <p:nvSpPr>
          <p:cNvPr id="158" name="Google Shape;158;p21"/>
          <p:cNvSpPr txBox="1">
            <a:spLocks noGrp="1"/>
          </p:cNvSpPr>
          <p:nvPr>
            <p:ph type="body" idx="1"/>
          </p:nvPr>
        </p:nvSpPr>
        <p:spPr>
          <a:xfrm>
            <a:off x="457200" y="1656471"/>
            <a:ext cx="8229600" cy="4525963"/>
          </a:xfrm>
          <a:prstGeom prst="rect">
            <a:avLst/>
          </a:prstGeom>
          <a:noFill/>
          <a:ln>
            <a:noFill/>
          </a:ln>
        </p:spPr>
        <p:txBody>
          <a:bodyPr spcFirstLastPara="1" wrap="square" lIns="91425" tIns="45700" rIns="91425" bIns="45700" anchor="t" anchorCtr="0">
            <a:noAutofit/>
          </a:bodyPr>
          <a:lstStyle/>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Time series is simply a series of data points ordered in time. In a time series, time is often the independent variable and the goal is usually to make a forecast for the future.</a:t>
            </a:r>
          </a:p>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The Time-Series generated may have any of the 3 properties:-</a:t>
            </a:r>
            <a:endParaRPr sz="20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marL="342900" indent="-285750" algn="just">
              <a:spcBef>
                <a:spcPts val="640"/>
              </a:spcBef>
              <a:buSzPts val="2300"/>
            </a:pPr>
            <a:r>
              <a:rPr lang="en-US" sz="2000" dirty="0">
                <a:latin typeface="Times New Roman" panose="02020603050405020304" pitchFamily="18" charset="0"/>
                <a:ea typeface="Cambria" panose="02040503050406030204" pitchFamily="18" charset="0"/>
                <a:cs typeface="Times New Roman" panose="02020603050405020304" pitchFamily="18" charset="0"/>
                <a:sym typeface="Times New Roman"/>
              </a:rPr>
              <a:t>Auto-Correlation</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285750" algn="just">
              <a:spcBef>
                <a:spcPts val="640"/>
              </a:spcBef>
              <a:buSzPts val="2300"/>
            </a:pPr>
            <a:r>
              <a:rPr lang="en-US" sz="2000" dirty="0">
                <a:latin typeface="Times New Roman" panose="02020603050405020304" pitchFamily="18" charset="0"/>
                <a:ea typeface="Cambria" panose="02040503050406030204" pitchFamily="18" charset="0"/>
                <a:cs typeface="Times New Roman" panose="02020603050405020304" pitchFamily="18" charset="0"/>
                <a:sym typeface="Times New Roman"/>
              </a:rPr>
              <a:t>Seasonality</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285750" algn="just">
              <a:spcBef>
                <a:spcPts val="640"/>
              </a:spcBef>
              <a:buSzPts val="2300"/>
            </a:pPr>
            <a:r>
              <a:rPr lang="en-US" sz="2000" dirty="0">
                <a:latin typeface="Times New Roman" panose="02020603050405020304" pitchFamily="18" charset="0"/>
                <a:ea typeface="Cambria" panose="02040503050406030204" pitchFamily="18" charset="0"/>
                <a:cs typeface="Times New Roman" panose="02020603050405020304" pitchFamily="18" charset="0"/>
                <a:sym typeface="Times New Roman"/>
              </a:rPr>
              <a:t>Stationarity</a:t>
            </a:r>
          </a:p>
          <a:p>
            <a:pPr marL="342900" indent="-285750" algn="just">
              <a:spcBef>
                <a:spcPts val="640"/>
              </a:spcBef>
              <a:buSzPts val="2300"/>
            </a:pPr>
            <a:endParaRPr lang="en-US" sz="20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marL="114300" indent="0" algn="just">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Often </a:t>
            </a:r>
            <a:r>
              <a:rPr lang="en-IN" sz="1800" b="1" dirty="0">
                <a:latin typeface="Times New Roman" panose="02020603050405020304" pitchFamily="18" charset="0"/>
                <a:ea typeface="Cambria" panose="02040503050406030204" pitchFamily="18" charset="0"/>
                <a:cs typeface="Times New Roman" panose="02020603050405020304" pitchFamily="18" charset="0"/>
              </a:rPr>
              <a:t>Stock Prices</a:t>
            </a:r>
            <a:r>
              <a:rPr lang="en-IN" sz="1800" dirty="0">
                <a:latin typeface="Times New Roman" panose="02020603050405020304" pitchFamily="18" charset="0"/>
                <a:ea typeface="Cambria" panose="02040503050406030204" pitchFamily="18" charset="0"/>
                <a:cs typeface="Times New Roman" panose="02020603050405020304" pitchFamily="18" charset="0"/>
              </a:rPr>
              <a:t> are not a stationary process, since we might see a growing trend, or its volatility might increase over time i.e. variance is ever-changing.</a:t>
            </a:r>
          </a:p>
          <a:p>
            <a:pPr marL="114300" indent="0" algn="just">
              <a:buNone/>
            </a:pPr>
            <a:endParaRPr lang="en-IN" sz="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59" name="Google Shape;15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B032127-C49F-4CB0-A08C-2F13C8CF5C39}" type="datetime2">
              <a:rPr lang="en-US" smtClean="0"/>
              <a:t>Saturday, June 27, 2020</a:t>
            </a:fld>
            <a:endParaRPr/>
          </a:p>
        </p:txBody>
      </p:sp>
      <p:sp>
        <p:nvSpPr>
          <p:cNvPr id="160" name="Google Shape;16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 name="Footer Placeholder 1"/>
          <p:cNvSpPr>
            <a:spLocks noGrp="1"/>
          </p:cNvSpPr>
          <p:nvPr>
            <p:ph type="ftr" idx="11"/>
          </p:nvPr>
        </p:nvSpPr>
        <p:spPr/>
        <p:txBody>
          <a:bodyPr/>
          <a:lstStyle/>
          <a:p>
            <a:r>
              <a:rPr lang="en-US"/>
              <a:t>STOCK MARKET FORECASTING USING TIME-SERIES ANALYSIS</a:t>
            </a: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Auto-Correlation</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Auto-Correlation: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is the similarity between observations as a function of the time lag between them. For example, in the graph below the first and the 24th value have a high autocorrelation similarly for the 12th and 36th value. </a:t>
            </a: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3516F77-42A0-4389-B29F-BBC66A1400FA}" type="datetime2">
              <a:rPr lang="en-US" smtClean="0"/>
              <a:t>Saturday, June 27, 2020</a:t>
            </a:fld>
            <a:endParaRPr/>
          </a:p>
        </p:txBody>
      </p:sp>
      <p:pic>
        <p:nvPicPr>
          <p:cNvPr id="7" name="image2.png">
            <a:extLst>
              <a:ext uri="{FF2B5EF4-FFF2-40B4-BE49-F238E27FC236}">
                <a16:creationId xmlns:a16="http://schemas.microsoft.com/office/drawing/2014/main" xmlns="" id="{CCF53122-6AEC-4386-9505-45FC236FCDF1}"/>
              </a:ext>
            </a:extLst>
          </p:cNvPr>
          <p:cNvPicPr/>
          <p:nvPr/>
        </p:nvPicPr>
        <p:blipFill>
          <a:blip r:embed="rId3"/>
          <a:srcRect/>
          <a:stretch>
            <a:fillRect/>
          </a:stretch>
        </p:blipFill>
        <p:spPr>
          <a:xfrm>
            <a:off x="457200" y="3270238"/>
            <a:ext cx="7658100" cy="3111512"/>
          </a:xfrm>
          <a:prstGeom prst="rect">
            <a:avLst/>
          </a:prstGeom>
          <a:ln/>
        </p:spPr>
      </p:pic>
      <p:sp>
        <p:nvSpPr>
          <p:cNvPr id="2" name="Footer Placeholder 1"/>
          <p:cNvSpPr>
            <a:spLocks noGrp="1"/>
          </p:cNvSpPr>
          <p:nvPr>
            <p:ph type="ftr" idx="11"/>
          </p:nvPr>
        </p:nvSpPr>
        <p:spPr/>
        <p:txBody>
          <a:bodyPr/>
          <a:lstStyle/>
          <a:p>
            <a:r>
              <a:rPr lang="en-US"/>
              <a:t>STOCK MARKET FORECASTING USING TIME-SERIES ANALYSIS</a:t>
            </a: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Seasonality</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558800" y="1600188"/>
            <a:ext cx="8229600" cy="4526100"/>
          </a:xfrm>
          <a:prstGeom prst="rect">
            <a:avLst/>
          </a:prstGeom>
        </p:spPr>
        <p:txBody>
          <a:bodyPr spcFirstLastPara="1" wrap="square" lIns="91425" tIns="45700" rIns="91425" bIns="45700" anchor="t" anchorCtr="0">
            <a:noAutofit/>
          </a:bodyPr>
          <a:lstStyle/>
          <a:p>
            <a:pPr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Seasonality: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Refers to periodic functions, for example electricity consumption is high during the day and low during night, or online sales increase during Christmas before slowing down again. Seasonality can also be derived from an </a:t>
            </a:r>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Auto-Correlation Plot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if it has a sinusoidal shape.</a:t>
            </a:r>
          </a:p>
          <a:p>
            <a:pPr lvl="0" algn="just"/>
            <a:endParaRPr lang="en-IN"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11AD3BD-E11B-495B-813F-1DB2CAD94292}" type="datetime2">
              <a:rPr lang="en-US" smtClean="0"/>
              <a:t>Saturday, June 27, 2020</a:t>
            </a:fld>
            <a:endParaRPr/>
          </a:p>
        </p:txBody>
      </p:sp>
      <p:pic>
        <p:nvPicPr>
          <p:cNvPr id="8" name="image1.png">
            <a:extLst>
              <a:ext uri="{FF2B5EF4-FFF2-40B4-BE49-F238E27FC236}">
                <a16:creationId xmlns:a16="http://schemas.microsoft.com/office/drawing/2014/main" xmlns="" id="{702614E3-1C12-44A8-BE08-817190C1C1CB}"/>
              </a:ext>
            </a:extLst>
          </p:cNvPr>
          <p:cNvPicPr/>
          <p:nvPr/>
        </p:nvPicPr>
        <p:blipFill>
          <a:blip r:embed="rId3"/>
          <a:srcRect/>
          <a:stretch>
            <a:fillRect/>
          </a:stretch>
        </p:blipFill>
        <p:spPr>
          <a:xfrm>
            <a:off x="666750" y="3200413"/>
            <a:ext cx="8013700" cy="3117849"/>
          </a:xfrm>
          <a:prstGeom prst="rect">
            <a:avLst/>
          </a:prstGeom>
          <a:ln/>
        </p:spPr>
      </p:pic>
      <p:sp>
        <p:nvSpPr>
          <p:cNvPr id="2" name="Footer Placeholder 1"/>
          <p:cNvSpPr>
            <a:spLocks noGrp="1"/>
          </p:cNvSpPr>
          <p:nvPr>
            <p:ph type="ftr" idx="11"/>
          </p:nvPr>
        </p:nvSpPr>
        <p:spPr/>
        <p:txBody>
          <a:bodyPr/>
          <a:lstStyle/>
          <a:p>
            <a:r>
              <a:rPr lang="en-US"/>
              <a:t>STOCK MARKET FORECASTING USING TIME-SERIES ANALYSIS</a:t>
            </a:r>
            <a:endParaRPr lang="en-IN"/>
          </a:p>
        </p:txBody>
      </p:sp>
    </p:spTree>
    <p:extLst>
      <p:ext uri="{BB962C8B-B14F-4D97-AF65-F5344CB8AC3E}">
        <p14:creationId xmlns:p14="http://schemas.microsoft.com/office/powerpoint/2010/main" val="2441199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Stationarity</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Stationarity: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is an important characteristic of time-series. A time-series is said to be stationary if its statistical properties do not change over time. In other words, it has constant mean and variance, and co-variance is independent of time.</a:t>
            </a: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224DE4B-1F34-4272-9394-52D8E6B97EB6}" type="datetime2">
              <a:rPr lang="en-US" smtClean="0"/>
              <a:t>Saturday, June 27, 2020</a:t>
            </a:fld>
            <a:endParaRPr/>
          </a:p>
        </p:txBody>
      </p:sp>
      <p:pic>
        <p:nvPicPr>
          <p:cNvPr id="8" name="image3.png">
            <a:extLst>
              <a:ext uri="{FF2B5EF4-FFF2-40B4-BE49-F238E27FC236}">
                <a16:creationId xmlns:a16="http://schemas.microsoft.com/office/drawing/2014/main" xmlns="" id="{1C47D3C8-57DB-4F71-80E1-81CF6FC08C80}"/>
              </a:ext>
            </a:extLst>
          </p:cNvPr>
          <p:cNvPicPr/>
          <p:nvPr/>
        </p:nvPicPr>
        <p:blipFill>
          <a:blip r:embed="rId3"/>
          <a:srcRect/>
          <a:stretch>
            <a:fillRect/>
          </a:stretch>
        </p:blipFill>
        <p:spPr>
          <a:xfrm>
            <a:off x="991705" y="3057939"/>
            <a:ext cx="7442200" cy="2559050"/>
          </a:xfrm>
          <a:prstGeom prst="rect">
            <a:avLst/>
          </a:prstGeom>
          <a:ln/>
        </p:spPr>
      </p:pic>
      <p:sp>
        <p:nvSpPr>
          <p:cNvPr id="2" name="Footer Placeholder 1"/>
          <p:cNvSpPr>
            <a:spLocks noGrp="1"/>
          </p:cNvSpPr>
          <p:nvPr>
            <p:ph type="ftr" idx="11"/>
          </p:nvPr>
        </p:nvSpPr>
        <p:spPr/>
        <p:txBody>
          <a:bodyPr/>
          <a:lstStyle/>
          <a:p>
            <a:r>
              <a:rPr lang="en-US"/>
              <a:t>STOCK MARKET FORECASTING USING TIME-SERIES ANALYSIS</a:t>
            </a:r>
            <a:endParaRPr lang="en-IN"/>
          </a:p>
        </p:txBody>
      </p:sp>
    </p:spTree>
    <p:extLst>
      <p:ext uri="{BB962C8B-B14F-4D97-AF65-F5344CB8AC3E}">
        <p14:creationId xmlns:p14="http://schemas.microsoft.com/office/powerpoint/2010/main" val="2603665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Modelling Time series</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114300" indent="0" algn="just">
              <a:buNone/>
            </a:pPr>
            <a:r>
              <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There are many ways to model a time series in order to make predictions:</a:t>
            </a:r>
          </a:p>
          <a:p>
            <a:pPr marL="114300" indent="0" algn="just">
              <a:buNone/>
            </a:pPr>
            <a:endPar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a:p>
            <a:r>
              <a:rPr lang="en-US" sz="2400" dirty="0"/>
              <a:t>Moving Average</a:t>
            </a:r>
          </a:p>
          <a:p>
            <a:r>
              <a:rPr lang="en-US" sz="2400" dirty="0"/>
              <a:t>Linear Regression</a:t>
            </a:r>
          </a:p>
          <a:p>
            <a:r>
              <a:rPr lang="en-US" sz="2400" dirty="0"/>
              <a:t>k-Nearest Neighbors</a:t>
            </a:r>
          </a:p>
          <a:p>
            <a:r>
              <a:rPr lang="en-US" sz="2400" dirty="0"/>
              <a:t>Prophet</a:t>
            </a:r>
          </a:p>
          <a:p>
            <a:r>
              <a:rPr lang="en-US" sz="2400" dirty="0"/>
              <a:t>Auto ARIMA</a:t>
            </a:r>
          </a:p>
          <a:p>
            <a:r>
              <a:rPr lang="en-US" sz="2400" dirty="0"/>
              <a:t>Long Short Term Memory (LSTM)</a:t>
            </a:r>
          </a:p>
          <a:p>
            <a:pPr marL="114300" lvl="0" indent="0" algn="just">
              <a:buNone/>
            </a:pPr>
            <a:endParaRPr lang="en-IN"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FBD737E-D84D-4B1B-81A1-E850FE177047}" type="datetime2">
              <a:rPr lang="en-US" smtClean="0"/>
              <a:t>Saturday, June 27, 2020</a:t>
            </a:fld>
            <a:endParaRPr dirty="0"/>
          </a:p>
        </p:txBody>
      </p:sp>
      <p:sp>
        <p:nvSpPr>
          <p:cNvPr id="2" name="Footer Placeholder 1"/>
          <p:cNvSpPr>
            <a:spLocks noGrp="1"/>
          </p:cNvSpPr>
          <p:nvPr>
            <p:ph type="ftr" idx="11"/>
          </p:nvPr>
        </p:nvSpPr>
        <p:spPr/>
        <p:txBody>
          <a:bodyPr/>
          <a:lstStyle/>
          <a:p>
            <a:r>
              <a:rPr lang="en-US"/>
              <a:t>STOCK MARKET FORECASTING USING TIME-SERIES ANALYSIS</a:t>
            </a:r>
            <a:endParaRPr lang="en-IN"/>
          </a:p>
        </p:txBody>
      </p:sp>
    </p:spTree>
    <p:extLst>
      <p:ext uri="{BB962C8B-B14F-4D97-AF65-F5344CB8AC3E}">
        <p14:creationId xmlns:p14="http://schemas.microsoft.com/office/powerpoint/2010/main" val="761348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0" y="342175"/>
            <a:ext cx="8229600" cy="1143000"/>
          </a:xfrm>
          <a:prstGeom prst="rect">
            <a:avLst/>
          </a:prstGeom>
        </p:spPr>
        <p:txBody>
          <a:bodyPr spcFirstLastPara="1" wrap="square" lIns="91425" tIns="45700" rIns="91425" bIns="45700" anchor="ctr" anchorCtr="0">
            <a:noAutofit/>
          </a:bodyPr>
          <a:lstStyle/>
          <a:p>
            <a:pPr marL="2628900" lvl="0" indent="114300" algn="just" rtl="0">
              <a:spcBef>
                <a:spcPts val="640"/>
              </a:spcBef>
              <a:spcAft>
                <a:spcPts val="0"/>
              </a:spcAft>
              <a:buNone/>
            </a:pPr>
            <a:r>
              <a:rPr lang="en-US" b="1" dirty="0">
                <a:latin typeface="Times New Roman"/>
                <a:ea typeface="Times New Roman"/>
                <a:cs typeface="Times New Roman"/>
                <a:sym typeface="Times New Roman"/>
              </a:rPr>
              <a:t>Moving Average</a:t>
            </a:r>
            <a:endParaRPr sz="6000" b="1" dirty="0"/>
          </a:p>
        </p:txBody>
      </p:sp>
      <p:sp>
        <p:nvSpPr>
          <p:cNvPr id="177" name="Google Shape;177;p23"/>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a:t>
            </a:r>
            <a:r>
              <a:rPr lang="en-US" sz="2000" b="1" dirty="0">
                <a:latin typeface="Times New Roman" panose="02020603050405020304" pitchFamily="18" charset="0"/>
                <a:ea typeface="Cambria" panose="02040503050406030204" pitchFamily="18" charset="0"/>
                <a:cs typeface="Times New Roman" panose="02020603050405020304" pitchFamily="18" charset="0"/>
              </a:rPr>
              <a:t>moving average </a:t>
            </a:r>
            <a:r>
              <a:rPr lang="en-US" sz="2000" dirty="0">
                <a:latin typeface="Times New Roman" panose="02020603050405020304" pitchFamily="18" charset="0"/>
                <a:ea typeface="Cambria" panose="02040503050406030204" pitchFamily="18" charset="0"/>
                <a:cs typeface="Times New Roman" panose="02020603050405020304" pitchFamily="18" charset="0"/>
              </a:rPr>
              <a:t>model is probably the most naive approach to time series modelling. This model simply states that the next observation is the mean of all past observations. We can define a </a:t>
            </a:r>
            <a:r>
              <a:rPr lang="en-US" sz="2000" i="1" dirty="0">
                <a:latin typeface="Times New Roman" panose="02020603050405020304" pitchFamily="18" charset="0"/>
                <a:ea typeface="Cambria" panose="02040503050406030204" pitchFamily="18" charset="0"/>
                <a:cs typeface="Times New Roman" panose="02020603050405020304" pitchFamily="18" charset="0"/>
              </a:rPr>
              <a:t>window</a:t>
            </a:r>
            <a:r>
              <a:rPr lang="en-US" sz="2000" dirty="0">
                <a:latin typeface="Times New Roman" panose="02020603050405020304" pitchFamily="18" charset="0"/>
                <a:ea typeface="Cambria" panose="02040503050406030204" pitchFamily="18" charset="0"/>
                <a:cs typeface="Times New Roman" panose="02020603050405020304" pitchFamily="18" charset="0"/>
              </a:rPr>
              <a:t> to apply the moving average model to </a:t>
            </a:r>
            <a:r>
              <a:rPr lang="en-US" sz="2000" i="1" dirty="0">
                <a:latin typeface="Times New Roman" panose="02020603050405020304" pitchFamily="18" charset="0"/>
                <a:ea typeface="Cambria" panose="02040503050406030204" pitchFamily="18" charset="0"/>
                <a:cs typeface="Times New Roman" panose="02020603050405020304" pitchFamily="18" charset="0"/>
              </a:rPr>
              <a:t>smooth</a:t>
            </a:r>
            <a:r>
              <a:rPr lang="en-US" sz="2000" dirty="0">
                <a:latin typeface="Times New Roman" panose="02020603050405020304" pitchFamily="18" charset="0"/>
                <a:ea typeface="Cambria" panose="02040503050406030204" pitchFamily="18" charset="0"/>
                <a:cs typeface="Times New Roman" panose="02020603050405020304" pitchFamily="18" charset="0"/>
              </a:rPr>
              <a:t> the time series, and highlight different trends.</a:t>
            </a:r>
          </a:p>
          <a:p>
            <a:pPr marL="0" lv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just">
              <a:buNone/>
            </a:pP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78" name="Google Shape;178;p2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179" name="Google Shape;179;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34D891F-1481-416A-99DB-6912C137B3B5}" type="datetime2">
              <a:rPr lang="en-US" smtClean="0"/>
              <a:t>Saturday, June 27, 2020</a:t>
            </a:fld>
            <a:endParaRPr/>
          </a:p>
        </p:txBody>
      </p:sp>
      <p:sp>
        <p:nvSpPr>
          <p:cNvPr id="3" name="Footer Placeholder 2"/>
          <p:cNvSpPr>
            <a:spLocks noGrp="1"/>
          </p:cNvSpPr>
          <p:nvPr>
            <p:ph type="ftr" idx="11"/>
          </p:nvPr>
        </p:nvSpPr>
        <p:spPr/>
        <p:txBody>
          <a:bodyPr/>
          <a:lstStyle/>
          <a:p>
            <a:r>
              <a:rPr lang="en-US"/>
              <a:t>STOCK MARKET FORECASTING USING TIME-SERIES ANALYSIS</a:t>
            </a:r>
            <a:endParaRPr lang="en-IN"/>
          </a:p>
        </p:txBody>
      </p:sp>
      <p:pic>
        <p:nvPicPr>
          <p:cNvPr id="4" name="Picture 3"/>
          <p:cNvPicPr>
            <a:picLocks noChangeAspect="1"/>
          </p:cNvPicPr>
          <p:nvPr/>
        </p:nvPicPr>
        <p:blipFill>
          <a:blip r:embed="rId3"/>
          <a:stretch>
            <a:fillRect/>
          </a:stretch>
        </p:blipFill>
        <p:spPr>
          <a:xfrm>
            <a:off x="1204442" y="3308946"/>
            <a:ext cx="6735115" cy="23339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body" idx="1"/>
          </p:nvPr>
        </p:nvSpPr>
        <p:spPr>
          <a:xfrm>
            <a:off x="453887" y="1173370"/>
            <a:ext cx="8229600" cy="4526100"/>
          </a:xfrm>
          <a:prstGeom prst="rect">
            <a:avLst/>
          </a:prstGeom>
          <a:noFill/>
          <a:ln>
            <a:noFill/>
          </a:ln>
        </p:spPr>
        <p:txBody>
          <a:bodyPr spcFirstLastPara="1" wrap="square" lIns="91425" tIns="45700" rIns="91425" bIns="45700" anchor="t" anchorCtr="0">
            <a:noAutofit/>
          </a:bodyPr>
          <a:lstStyle/>
          <a:p>
            <a:pPr lvl="0" indent="-457200" algn="l" rtl="0">
              <a:lnSpc>
                <a:spcPct val="120000"/>
              </a:lnSpc>
              <a:spcBef>
                <a:spcPts val="1000"/>
              </a:spcBef>
              <a:spcAft>
                <a:spcPts val="0"/>
              </a:spcAft>
              <a:buClr>
                <a:schemeClr val="dk1"/>
              </a:buClr>
              <a:buSzPts val="1100"/>
              <a:buFont typeface="Wingdings" panose="05000000000000000000" pitchFamily="2" charset="2"/>
              <a:buChar char="v"/>
            </a:pPr>
            <a:r>
              <a:rPr lang="en-US" sz="2400" dirty="0">
                <a:latin typeface="Times New Roman" panose="02020603050405020304" pitchFamily="18" charset="0"/>
                <a:ea typeface="Arial"/>
                <a:cs typeface="Times New Roman" panose="02020603050405020304" pitchFamily="18" charset="0"/>
                <a:sym typeface="Arial"/>
              </a:rPr>
              <a:t>Synopsis</a:t>
            </a:r>
          </a:p>
          <a:p>
            <a:pPr lvl="0" indent="-457200">
              <a:lnSpc>
                <a:spcPct val="120000"/>
              </a:lnSpc>
              <a:spcBef>
                <a:spcPts val="1000"/>
              </a:spcBef>
              <a:buSzPts val="1100"/>
              <a:buFont typeface="Wingdings" panose="05000000000000000000" pitchFamily="2" charset="2"/>
              <a:buChar char="v"/>
            </a:pPr>
            <a:r>
              <a:rPr lang="en-US" sz="2400" dirty="0">
                <a:latin typeface="Times New Roman" panose="02020603050405020304" pitchFamily="18" charset="0"/>
                <a:ea typeface="Arial"/>
                <a:cs typeface="Times New Roman" panose="02020603050405020304" pitchFamily="18" charset="0"/>
                <a:sym typeface="Arial"/>
              </a:rPr>
              <a:t>Goal</a:t>
            </a:r>
          </a:p>
          <a:p>
            <a:pPr lvl="0" indent="-457200">
              <a:lnSpc>
                <a:spcPct val="120000"/>
              </a:lnSpc>
              <a:spcBef>
                <a:spcPts val="1000"/>
              </a:spcBef>
              <a:buSzPts val="1100"/>
              <a:buFont typeface="Wingdings" panose="05000000000000000000" pitchFamily="2" charset="2"/>
              <a:buChar char="v"/>
            </a:pPr>
            <a:r>
              <a:rPr lang="en-US" sz="2400" dirty="0">
                <a:latin typeface="Times New Roman" panose="02020603050405020304" pitchFamily="18" charset="0"/>
                <a:ea typeface="Arial"/>
                <a:cs typeface="Times New Roman" panose="02020603050405020304" pitchFamily="18" charset="0"/>
                <a:sym typeface="Arial"/>
              </a:rPr>
              <a:t>Literature Review</a:t>
            </a:r>
          </a:p>
          <a:p>
            <a:pPr lvl="0" indent="-457200">
              <a:lnSpc>
                <a:spcPct val="120000"/>
              </a:lnSpc>
              <a:spcBef>
                <a:spcPts val="1000"/>
              </a:spcBef>
              <a:buSzPts val="1100"/>
              <a:buFont typeface="Wingdings" panose="05000000000000000000" pitchFamily="2" charset="2"/>
              <a:buChar char="v"/>
            </a:pPr>
            <a:r>
              <a:rPr lang="en-US" sz="2400" dirty="0">
                <a:latin typeface="Times New Roman" panose="02020603050405020304" pitchFamily="18" charset="0"/>
                <a:ea typeface="Arial"/>
                <a:cs typeface="Times New Roman" panose="02020603050405020304" pitchFamily="18" charset="0"/>
                <a:sym typeface="Arial"/>
              </a:rPr>
              <a:t>Methodology</a:t>
            </a:r>
          </a:p>
          <a:p>
            <a:pPr lvl="0" indent="-457200">
              <a:lnSpc>
                <a:spcPct val="120000"/>
              </a:lnSpc>
              <a:spcBef>
                <a:spcPts val="1000"/>
              </a:spcBef>
              <a:buSzPts val="1100"/>
              <a:buFont typeface="Wingdings" panose="05000000000000000000" pitchFamily="2" charset="2"/>
              <a:buChar char="v"/>
            </a:pPr>
            <a:r>
              <a:rPr lang="en-US" sz="2400" dirty="0">
                <a:latin typeface="Times New Roman" panose="02020603050405020304" pitchFamily="18" charset="0"/>
                <a:ea typeface="Arial"/>
                <a:cs typeface="Times New Roman" panose="02020603050405020304" pitchFamily="18" charset="0"/>
                <a:sym typeface="Arial"/>
              </a:rPr>
              <a:t>Schedule</a:t>
            </a:r>
          </a:p>
          <a:p>
            <a:pPr lvl="0" indent="-457200">
              <a:lnSpc>
                <a:spcPct val="120000"/>
              </a:lnSpc>
              <a:spcBef>
                <a:spcPts val="1000"/>
              </a:spcBef>
              <a:buSzPts val="1100"/>
              <a:buFont typeface="Wingdings" panose="05000000000000000000" pitchFamily="2" charset="2"/>
              <a:buChar char="v"/>
            </a:pPr>
            <a:r>
              <a:rPr lang="en-US" sz="2400" dirty="0">
                <a:latin typeface="Times New Roman" panose="02020603050405020304" pitchFamily="18" charset="0"/>
                <a:ea typeface="Arial"/>
                <a:cs typeface="Times New Roman" panose="02020603050405020304" pitchFamily="18" charset="0"/>
                <a:sym typeface="Arial"/>
              </a:rPr>
              <a:t>Fundamentals of Trading</a:t>
            </a:r>
          </a:p>
          <a:p>
            <a:pPr lvl="0" indent="-457200">
              <a:lnSpc>
                <a:spcPct val="120000"/>
              </a:lnSpc>
              <a:spcBef>
                <a:spcPts val="1000"/>
              </a:spcBef>
              <a:buSzPts val="1100"/>
              <a:buFont typeface="Wingdings" panose="05000000000000000000" pitchFamily="2" charset="2"/>
              <a:buChar char="v"/>
            </a:pPr>
            <a:r>
              <a:rPr lang="en-US" sz="2400" dirty="0">
                <a:latin typeface="Times New Roman" panose="02020603050405020304" pitchFamily="18" charset="0"/>
                <a:ea typeface="Arial"/>
                <a:cs typeface="Times New Roman" panose="02020603050405020304" pitchFamily="18" charset="0"/>
                <a:sym typeface="Arial"/>
              </a:rPr>
              <a:t>Algorithms</a:t>
            </a:r>
          </a:p>
          <a:p>
            <a:pPr lvl="0" indent="-457200">
              <a:lnSpc>
                <a:spcPct val="120000"/>
              </a:lnSpc>
              <a:spcBef>
                <a:spcPts val="1000"/>
              </a:spcBef>
              <a:buSzPts val="1100"/>
              <a:buFont typeface="Wingdings" panose="05000000000000000000" pitchFamily="2" charset="2"/>
              <a:buChar char="v"/>
            </a:pPr>
            <a:r>
              <a:rPr lang="en-US" sz="2400" dirty="0">
                <a:latin typeface="Times New Roman" panose="02020603050405020304" pitchFamily="18" charset="0"/>
                <a:ea typeface="Arial"/>
                <a:cs typeface="Times New Roman" panose="02020603050405020304" pitchFamily="18" charset="0"/>
                <a:sym typeface="Arial"/>
              </a:rPr>
              <a:t>References</a:t>
            </a:r>
          </a:p>
          <a:p>
            <a:pPr marL="0" lvl="0" indent="0" algn="l" rtl="0">
              <a:spcBef>
                <a:spcPts val="1000"/>
              </a:spcBef>
              <a:spcAft>
                <a:spcPts val="0"/>
              </a:spcAft>
              <a:buClr>
                <a:srgbClr val="000000"/>
              </a:buClr>
              <a:buSzPts val="3200"/>
              <a:buNone/>
            </a:pPr>
            <a:endParaRPr sz="20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98" name="Google Shape;9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Index</a:t>
            </a:r>
            <a:endParaRPr b="1" dirty="0">
              <a:latin typeface="Times New Roman"/>
              <a:ea typeface="Times New Roman"/>
              <a:cs typeface="Times New Roman"/>
              <a:sym typeface="Times New Roman"/>
            </a:endParaRPr>
          </a:p>
        </p:txBody>
      </p:sp>
      <p:sp>
        <p:nvSpPr>
          <p:cNvPr id="99" name="Google Shape;9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41E02E7-9760-43BA-A479-95D57DA636C9}" type="datetime2">
              <a:rPr lang="en-US" smtClean="0"/>
              <a:t>Saturday, June 27, 2020</a:t>
            </a:fld>
            <a:endParaRPr/>
          </a:p>
        </p:txBody>
      </p:sp>
      <p:sp>
        <p:nvSpPr>
          <p:cNvPr id="100" name="Google Shape;10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 name="Footer Placeholder 1"/>
          <p:cNvSpPr>
            <a:spLocks noGrp="1"/>
          </p:cNvSpPr>
          <p:nvPr>
            <p:ph type="ftr" idx="11"/>
          </p:nvPr>
        </p:nvSpPr>
        <p:spPr/>
        <p:txBody>
          <a:bodyPr/>
          <a:lstStyle/>
          <a:p>
            <a:r>
              <a:rPr lang="en-US"/>
              <a:t>STOCK MARKET FORECASTING USING TIME-SERIES ANALYSIS</a:t>
            </a: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EDC8BFED-362E-4753-B252-C99E71829D1F}"/>
              </a:ext>
            </a:extLst>
          </p:cNvPr>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a:extLst>
              <a:ext uri="{FF2B5EF4-FFF2-40B4-BE49-F238E27FC236}">
                <a16:creationId xmlns:a16="http://schemas.microsoft.com/office/drawing/2014/main" xmlns="" id="{3075335D-AC6D-4D6C-B48D-083D1C53307A}"/>
              </a:ext>
            </a:extLst>
          </p:cNvPr>
          <p:cNvSpPr>
            <a:spLocks noGrp="1"/>
          </p:cNvSpPr>
          <p:nvPr>
            <p:ph type="ftr" idx="11"/>
          </p:nvPr>
        </p:nvSpPr>
        <p:spPr/>
        <p:txBody>
          <a:bodyPr/>
          <a:lstStyle/>
          <a:p>
            <a:r>
              <a:rPr lang="en-US"/>
              <a:t>STOCK MARKET FORECASTING USING TIME-SERIES ANALYSIS</a:t>
            </a:r>
          </a:p>
        </p:txBody>
      </p:sp>
      <p:sp>
        <p:nvSpPr>
          <p:cNvPr id="6" name="Slide Number Placeholder 5">
            <a:extLst>
              <a:ext uri="{FF2B5EF4-FFF2-40B4-BE49-F238E27FC236}">
                <a16:creationId xmlns:a16="http://schemas.microsoft.com/office/drawing/2014/main" xmlns="" id="{AAC6FBFD-656F-47CF-AB2F-96FD5775FC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7" name="Picture 6">
            <a:extLst>
              <a:ext uri="{FF2B5EF4-FFF2-40B4-BE49-F238E27FC236}">
                <a16:creationId xmlns:a16="http://schemas.microsoft.com/office/drawing/2014/main" xmlns="" id="{DAB98316-4C45-43B3-9F91-9BA776947A5F}"/>
              </a:ext>
            </a:extLst>
          </p:cNvPr>
          <p:cNvPicPr>
            <a:picLocks noChangeAspect="1"/>
          </p:cNvPicPr>
          <p:nvPr/>
        </p:nvPicPr>
        <p:blipFill>
          <a:blip r:embed="rId2"/>
          <a:stretch>
            <a:fillRect/>
          </a:stretch>
        </p:blipFill>
        <p:spPr>
          <a:xfrm>
            <a:off x="0" y="1555819"/>
            <a:ext cx="9144000" cy="4545352"/>
          </a:xfrm>
          <a:prstGeom prst="rect">
            <a:avLst/>
          </a:prstGeom>
        </p:spPr>
      </p:pic>
      <p:sp>
        <p:nvSpPr>
          <p:cNvPr id="8" name="TextBox 7">
            <a:extLst>
              <a:ext uri="{FF2B5EF4-FFF2-40B4-BE49-F238E27FC236}">
                <a16:creationId xmlns:a16="http://schemas.microsoft.com/office/drawing/2014/main" xmlns="" id="{4D7FDC39-CE7F-45CD-B136-2BCDAB8F8C37}"/>
              </a:ext>
            </a:extLst>
          </p:cNvPr>
          <p:cNvSpPr txBox="1"/>
          <p:nvPr/>
        </p:nvSpPr>
        <p:spPr>
          <a:xfrm>
            <a:off x="5788241" y="832282"/>
            <a:ext cx="3124940" cy="523220"/>
          </a:xfrm>
          <a:prstGeom prst="rect">
            <a:avLst/>
          </a:prstGeom>
          <a:noFill/>
        </p:spPr>
        <p:txBody>
          <a:bodyPr wrap="square" rtlCol="0">
            <a:spAutoFit/>
          </a:bodyPr>
          <a:lstStyle/>
          <a:p>
            <a:r>
              <a:rPr lang="en-IN" dirty="0" err="1"/>
              <a:t>mape</a:t>
            </a:r>
            <a:r>
              <a:rPr lang="en-IN" dirty="0"/>
              <a:t> value - 44.46 </a:t>
            </a:r>
          </a:p>
          <a:p>
            <a:r>
              <a:rPr lang="en-IN" dirty="0" err="1"/>
              <a:t>rmse</a:t>
            </a:r>
            <a:r>
              <a:rPr lang="en-IN" dirty="0"/>
              <a:t> value – 33.33</a:t>
            </a:r>
          </a:p>
        </p:txBody>
      </p:sp>
    </p:spTree>
    <p:extLst>
      <p:ext uri="{BB962C8B-B14F-4D97-AF65-F5344CB8AC3E}">
        <p14:creationId xmlns:p14="http://schemas.microsoft.com/office/powerpoint/2010/main" val="4200390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Regression</a:t>
            </a:r>
          </a:p>
        </p:txBody>
      </p:sp>
      <p:sp>
        <p:nvSpPr>
          <p:cNvPr id="3" name="Text Placeholder 2"/>
          <p:cNvSpPr>
            <a:spLocks noGrp="1"/>
          </p:cNvSpPr>
          <p:nvPr>
            <p:ph type="body" idx="1"/>
          </p:nvPr>
        </p:nvSpPr>
        <p:spPr/>
        <p:txBody>
          <a:bodyPr/>
          <a:lstStyle/>
          <a:p>
            <a:pPr marL="0" indent="0" algn="just" eaLnBrk="0" fontAlgn="base" hangingPunct="0">
              <a:buNone/>
            </a:pPr>
            <a:r>
              <a:rPr lang="en-US" altLang="en-US" sz="2000" dirty="0">
                <a:latin typeface="Times New Roman" panose="02020603050405020304" pitchFamily="18" charset="0"/>
                <a:ea typeface="Cambria" panose="02040503050406030204" pitchFamily="18" charset="0"/>
                <a:cs typeface="Times New Roman" panose="02020603050405020304" pitchFamily="18" charset="0"/>
              </a:rPr>
              <a:t>The most basic machine learning algorithm that can be implemented on this data is linear regression. The linear regression model returns an equation that determines the relationship between the independent variables and the dependent variable.</a:t>
            </a:r>
          </a:p>
          <a:p>
            <a:pPr marL="0" indent="0" algn="just" eaLnBrk="0" fontAlgn="base" hangingPunct="0">
              <a:buNone/>
            </a:pPr>
            <a:endParaRPr lang="en-US" alt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p:cNvSpPr>
            <a:spLocks noGrp="1"/>
          </p:cNvSpPr>
          <p:nvPr>
            <p:ph type="ftr" idx="11"/>
          </p:nvPr>
        </p:nvSpPr>
        <p:spPr/>
        <p:txBody>
          <a:bodyPr/>
          <a:lstStyle/>
          <a:p>
            <a:r>
              <a:rPr lang="en-US"/>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7" name="Rectangle 1"/>
          <p:cNvSpPr>
            <a:spLocks noChangeArrowheads="1"/>
          </p:cNvSpPr>
          <p:nvPr/>
        </p:nvSpPr>
        <p:spPr bwMode="auto">
          <a:xfrm>
            <a:off x="0" y="-2232"/>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595858"/>
              </a:solidFill>
              <a:effectLst/>
              <a:latin typeface="roboto"/>
            </a:endParaRPr>
          </a:p>
        </p:txBody>
      </p:sp>
      <p:pic>
        <p:nvPicPr>
          <p:cNvPr id="9" name="Picture 8"/>
          <p:cNvPicPr>
            <a:picLocks noChangeAspect="1"/>
          </p:cNvPicPr>
          <p:nvPr/>
        </p:nvPicPr>
        <p:blipFill>
          <a:blip r:embed="rId2"/>
          <a:stretch>
            <a:fillRect/>
          </a:stretch>
        </p:blipFill>
        <p:spPr>
          <a:xfrm>
            <a:off x="1420091" y="2991549"/>
            <a:ext cx="6303818" cy="3249708"/>
          </a:xfrm>
          <a:prstGeom prst="rect">
            <a:avLst/>
          </a:prstGeom>
        </p:spPr>
      </p:pic>
      <p:sp>
        <p:nvSpPr>
          <p:cNvPr id="10" name="TextBox 9"/>
          <p:cNvSpPr txBox="1"/>
          <p:nvPr/>
        </p:nvSpPr>
        <p:spPr>
          <a:xfrm>
            <a:off x="3103217" y="5951503"/>
            <a:ext cx="3449983" cy="307777"/>
          </a:xfrm>
          <a:prstGeom prst="rect">
            <a:avLst/>
          </a:prstGeom>
          <a:noFill/>
        </p:spPr>
        <p:txBody>
          <a:bodyPr wrap="none" rtlCol="0">
            <a:spAutoFit/>
          </a:bodyPr>
          <a:lstStyle/>
          <a:p>
            <a:r>
              <a:rPr lang="en-IN" dirty="0"/>
              <a:t>EXAMPLE OF A LINEAR REGRESSION</a:t>
            </a:r>
          </a:p>
        </p:txBody>
      </p:sp>
    </p:spTree>
    <p:extLst>
      <p:ext uri="{BB962C8B-B14F-4D97-AF65-F5344CB8AC3E}">
        <p14:creationId xmlns:p14="http://schemas.microsoft.com/office/powerpoint/2010/main" val="1407817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16D52A7-8614-4F33-B697-CA0887C45B09}"/>
              </a:ext>
            </a:extLst>
          </p:cNvPr>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a:extLst>
              <a:ext uri="{FF2B5EF4-FFF2-40B4-BE49-F238E27FC236}">
                <a16:creationId xmlns:a16="http://schemas.microsoft.com/office/drawing/2014/main" xmlns="" id="{1E2B9356-C101-442D-AD7F-E08D88B2094C}"/>
              </a:ext>
            </a:extLst>
          </p:cNvPr>
          <p:cNvSpPr>
            <a:spLocks noGrp="1"/>
          </p:cNvSpPr>
          <p:nvPr>
            <p:ph type="ftr" idx="11"/>
          </p:nvPr>
        </p:nvSpPr>
        <p:spPr/>
        <p:txBody>
          <a:bodyPr/>
          <a:lstStyle/>
          <a:p>
            <a:r>
              <a:rPr lang="en-US"/>
              <a:t>STOCK MARKET FORECASTING USING TIME-SERIES ANALYSIS</a:t>
            </a:r>
          </a:p>
        </p:txBody>
      </p:sp>
      <p:sp>
        <p:nvSpPr>
          <p:cNvPr id="6" name="Slide Number Placeholder 5">
            <a:extLst>
              <a:ext uri="{FF2B5EF4-FFF2-40B4-BE49-F238E27FC236}">
                <a16:creationId xmlns:a16="http://schemas.microsoft.com/office/drawing/2014/main" xmlns="" id="{4EFFD0F3-ADE8-4A1B-8103-0BDCB4394E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7" name="Picture 6">
            <a:extLst>
              <a:ext uri="{FF2B5EF4-FFF2-40B4-BE49-F238E27FC236}">
                <a16:creationId xmlns:a16="http://schemas.microsoft.com/office/drawing/2014/main" xmlns="" id="{06A170F2-1EE1-4765-8E69-B016C2A3EBDE}"/>
              </a:ext>
            </a:extLst>
          </p:cNvPr>
          <p:cNvPicPr>
            <a:picLocks noChangeAspect="1"/>
          </p:cNvPicPr>
          <p:nvPr/>
        </p:nvPicPr>
        <p:blipFill>
          <a:blip r:embed="rId2"/>
          <a:stretch>
            <a:fillRect/>
          </a:stretch>
        </p:blipFill>
        <p:spPr>
          <a:xfrm>
            <a:off x="0" y="1656724"/>
            <a:ext cx="9144000" cy="4556606"/>
          </a:xfrm>
          <a:prstGeom prst="rect">
            <a:avLst/>
          </a:prstGeom>
        </p:spPr>
      </p:pic>
      <p:sp>
        <p:nvSpPr>
          <p:cNvPr id="8" name="TextBox 7">
            <a:extLst>
              <a:ext uri="{FF2B5EF4-FFF2-40B4-BE49-F238E27FC236}">
                <a16:creationId xmlns:a16="http://schemas.microsoft.com/office/drawing/2014/main" xmlns="" id="{509E36B8-6455-4FDD-B3A4-303CC57B5049}"/>
              </a:ext>
            </a:extLst>
          </p:cNvPr>
          <p:cNvSpPr txBox="1"/>
          <p:nvPr/>
        </p:nvSpPr>
        <p:spPr>
          <a:xfrm>
            <a:off x="5788241" y="832282"/>
            <a:ext cx="3124940" cy="523220"/>
          </a:xfrm>
          <a:prstGeom prst="rect">
            <a:avLst/>
          </a:prstGeom>
          <a:noFill/>
        </p:spPr>
        <p:txBody>
          <a:bodyPr wrap="square" rtlCol="0">
            <a:spAutoFit/>
          </a:bodyPr>
          <a:lstStyle/>
          <a:p>
            <a:r>
              <a:rPr lang="en-IN" dirty="0" err="1"/>
              <a:t>mape</a:t>
            </a:r>
            <a:r>
              <a:rPr lang="en-IN" dirty="0"/>
              <a:t> value – 25.72</a:t>
            </a:r>
          </a:p>
          <a:p>
            <a:r>
              <a:rPr lang="en-IN" dirty="0" err="1"/>
              <a:t>rmse</a:t>
            </a:r>
            <a:r>
              <a:rPr lang="en-IN" dirty="0"/>
              <a:t> value – 38.43</a:t>
            </a:r>
          </a:p>
        </p:txBody>
      </p:sp>
    </p:spTree>
    <p:extLst>
      <p:ext uri="{BB962C8B-B14F-4D97-AF65-F5344CB8AC3E}">
        <p14:creationId xmlns:p14="http://schemas.microsoft.com/office/powerpoint/2010/main" val="654966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K-Nearest Neighbours</a:t>
            </a:r>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Another interesting ML algorithm that one can use here is kNN (k nearest Neighbours). Based on the independent variables, kNN finds the similarity between new data points and old data points.</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p:cNvSpPr>
            <a:spLocks noGrp="1"/>
          </p:cNvSpPr>
          <p:nvPr>
            <p:ph type="ftr" idx="11"/>
          </p:nvPr>
        </p:nvSpPr>
        <p:spPr/>
        <p:txBody>
          <a:bodyPr/>
          <a:lstStyle/>
          <a:p>
            <a:r>
              <a:rPr lang="en-US"/>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2050" name="Picture 2" descr="How are graphs of k-nearest neighbors built? (for cluster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790" y="2651495"/>
            <a:ext cx="5088419" cy="32059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03217" y="5951503"/>
            <a:ext cx="3054041" cy="307777"/>
          </a:xfrm>
          <a:prstGeom prst="rect">
            <a:avLst/>
          </a:prstGeom>
          <a:noFill/>
        </p:spPr>
        <p:txBody>
          <a:bodyPr wrap="none" rtlCol="0">
            <a:spAutoFit/>
          </a:bodyPr>
          <a:lstStyle/>
          <a:p>
            <a:r>
              <a:rPr lang="en-IN" dirty="0"/>
              <a:t>EXAMPLE OF K-Nearest </a:t>
            </a:r>
            <a:r>
              <a:rPr lang="en-IN" dirty="0" err="1"/>
              <a:t>Neighbors</a:t>
            </a:r>
            <a:endParaRPr lang="en-IN" dirty="0"/>
          </a:p>
        </p:txBody>
      </p:sp>
    </p:spTree>
    <p:extLst>
      <p:ext uri="{BB962C8B-B14F-4D97-AF65-F5344CB8AC3E}">
        <p14:creationId xmlns:p14="http://schemas.microsoft.com/office/powerpoint/2010/main" val="1100318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52EB9A8-0470-41B2-AE73-82D0C392D740}"/>
              </a:ext>
            </a:extLst>
          </p:cNvPr>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a:extLst>
              <a:ext uri="{FF2B5EF4-FFF2-40B4-BE49-F238E27FC236}">
                <a16:creationId xmlns:a16="http://schemas.microsoft.com/office/drawing/2014/main" xmlns="" id="{304D5E87-6C3A-44B1-A695-3C20FB758B8B}"/>
              </a:ext>
            </a:extLst>
          </p:cNvPr>
          <p:cNvSpPr>
            <a:spLocks noGrp="1"/>
          </p:cNvSpPr>
          <p:nvPr>
            <p:ph type="ftr" idx="11"/>
          </p:nvPr>
        </p:nvSpPr>
        <p:spPr/>
        <p:txBody>
          <a:bodyPr/>
          <a:lstStyle/>
          <a:p>
            <a:r>
              <a:rPr lang="en-US"/>
              <a:t>STOCK MARKET FORECASTING USING TIME-SERIES ANALYSIS</a:t>
            </a:r>
          </a:p>
        </p:txBody>
      </p:sp>
      <p:sp>
        <p:nvSpPr>
          <p:cNvPr id="6" name="Slide Number Placeholder 5">
            <a:extLst>
              <a:ext uri="{FF2B5EF4-FFF2-40B4-BE49-F238E27FC236}">
                <a16:creationId xmlns:a16="http://schemas.microsoft.com/office/drawing/2014/main" xmlns="" id="{212A2EDE-4A7D-41D6-9912-041F92E1CC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7" name="Picture 6">
            <a:extLst>
              <a:ext uri="{FF2B5EF4-FFF2-40B4-BE49-F238E27FC236}">
                <a16:creationId xmlns:a16="http://schemas.microsoft.com/office/drawing/2014/main" xmlns="" id="{1648CE5C-9E7F-491D-81A9-50A3F8BAC04B}"/>
              </a:ext>
            </a:extLst>
          </p:cNvPr>
          <p:cNvPicPr>
            <a:picLocks noChangeAspect="1"/>
          </p:cNvPicPr>
          <p:nvPr/>
        </p:nvPicPr>
        <p:blipFill>
          <a:blip r:embed="rId2"/>
          <a:stretch>
            <a:fillRect/>
          </a:stretch>
        </p:blipFill>
        <p:spPr>
          <a:xfrm>
            <a:off x="0" y="1601594"/>
            <a:ext cx="9144000" cy="4507068"/>
          </a:xfrm>
          <a:prstGeom prst="rect">
            <a:avLst/>
          </a:prstGeom>
        </p:spPr>
      </p:pic>
      <p:sp>
        <p:nvSpPr>
          <p:cNvPr id="8" name="TextBox 7">
            <a:extLst>
              <a:ext uri="{FF2B5EF4-FFF2-40B4-BE49-F238E27FC236}">
                <a16:creationId xmlns:a16="http://schemas.microsoft.com/office/drawing/2014/main" xmlns="" id="{22478E82-7DB6-4EE1-8C63-6545B801C7D2}"/>
              </a:ext>
            </a:extLst>
          </p:cNvPr>
          <p:cNvSpPr txBox="1"/>
          <p:nvPr/>
        </p:nvSpPr>
        <p:spPr>
          <a:xfrm>
            <a:off x="5788241" y="832282"/>
            <a:ext cx="3124940" cy="523220"/>
          </a:xfrm>
          <a:prstGeom prst="rect">
            <a:avLst/>
          </a:prstGeom>
          <a:noFill/>
        </p:spPr>
        <p:txBody>
          <a:bodyPr wrap="square" rtlCol="0">
            <a:spAutoFit/>
          </a:bodyPr>
          <a:lstStyle/>
          <a:p>
            <a:r>
              <a:rPr lang="en-IN" dirty="0" err="1"/>
              <a:t>mape</a:t>
            </a:r>
            <a:r>
              <a:rPr lang="en-IN" dirty="0"/>
              <a:t> value – 87.08</a:t>
            </a:r>
          </a:p>
          <a:p>
            <a:r>
              <a:rPr lang="en-IN" dirty="0" err="1"/>
              <a:t>rmse</a:t>
            </a:r>
            <a:r>
              <a:rPr lang="en-IN" dirty="0"/>
              <a:t> value – 94.68</a:t>
            </a:r>
          </a:p>
        </p:txBody>
      </p:sp>
    </p:spTree>
    <p:extLst>
      <p:ext uri="{BB962C8B-B14F-4D97-AF65-F5344CB8AC3E}">
        <p14:creationId xmlns:p14="http://schemas.microsoft.com/office/powerpoint/2010/main" val="2629120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Prophet</a:t>
            </a:r>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There are a number of time series techniques that can be implemented on the stock prediction dataset, but most of these techniques require a lot of data preprocessing before fitting the model. Prophet, designed and pioneered by Facebook, is a time series forecasting library that requires no data preprocessing and is extremely simple to implement. The input for Prophet is a </a:t>
            </a:r>
            <a:r>
              <a:rPr lang="en-US" sz="2000" dirty="0" err="1">
                <a:latin typeface="Times New Roman" panose="02020603050405020304" pitchFamily="18" charset="0"/>
                <a:ea typeface="Cambria" panose="02040503050406030204" pitchFamily="18" charset="0"/>
                <a:cs typeface="Times New Roman" panose="02020603050405020304" pitchFamily="18" charset="0"/>
              </a:rPr>
              <a:t>dataframe</a:t>
            </a:r>
            <a:r>
              <a:rPr lang="en-US" sz="2000" dirty="0">
                <a:latin typeface="Times New Roman" panose="02020603050405020304" pitchFamily="18" charset="0"/>
                <a:ea typeface="Cambria" panose="02040503050406030204" pitchFamily="18" charset="0"/>
                <a:cs typeface="Times New Roman" panose="02020603050405020304" pitchFamily="18" charset="0"/>
              </a:rPr>
              <a:t> with two columns: date and target (ds and y).</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Prophet tries to capture the seasonality in the past data and works well when the dataset is large.</a:t>
            </a: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p:cNvSpPr>
            <a:spLocks noGrp="1"/>
          </p:cNvSpPr>
          <p:nvPr>
            <p:ph type="ftr" idx="11"/>
          </p:nvPr>
        </p:nvSpPr>
        <p:spPr/>
        <p:txBody>
          <a:bodyPr/>
          <a:lstStyle/>
          <a:p>
            <a:r>
              <a:rPr lang="en-US"/>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719668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52EB9A8-0470-41B2-AE73-82D0C392D740}"/>
              </a:ext>
            </a:extLst>
          </p:cNvPr>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a:extLst>
              <a:ext uri="{FF2B5EF4-FFF2-40B4-BE49-F238E27FC236}">
                <a16:creationId xmlns:a16="http://schemas.microsoft.com/office/drawing/2014/main" xmlns="" id="{304D5E87-6C3A-44B1-A695-3C20FB758B8B}"/>
              </a:ext>
            </a:extLst>
          </p:cNvPr>
          <p:cNvSpPr>
            <a:spLocks noGrp="1"/>
          </p:cNvSpPr>
          <p:nvPr>
            <p:ph type="ftr" idx="11"/>
          </p:nvPr>
        </p:nvSpPr>
        <p:spPr/>
        <p:txBody>
          <a:bodyPr/>
          <a:lstStyle/>
          <a:p>
            <a:r>
              <a:rPr lang="en-US"/>
              <a:t>STOCK MARKET FORECASTING USING TIME-SERIES ANALYSIS</a:t>
            </a:r>
          </a:p>
        </p:txBody>
      </p:sp>
      <p:sp>
        <p:nvSpPr>
          <p:cNvPr id="6" name="Slide Number Placeholder 5">
            <a:extLst>
              <a:ext uri="{FF2B5EF4-FFF2-40B4-BE49-F238E27FC236}">
                <a16:creationId xmlns:a16="http://schemas.microsoft.com/office/drawing/2014/main" xmlns="" id="{212A2EDE-4A7D-41D6-9912-041F92E1CC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2" name="Picture 1">
            <a:extLst>
              <a:ext uri="{FF2B5EF4-FFF2-40B4-BE49-F238E27FC236}">
                <a16:creationId xmlns:a16="http://schemas.microsoft.com/office/drawing/2014/main" xmlns="" id="{07FA4F5D-7877-4CA2-B26B-9726BDFF7A4E}"/>
              </a:ext>
            </a:extLst>
          </p:cNvPr>
          <p:cNvPicPr>
            <a:picLocks noChangeAspect="1"/>
          </p:cNvPicPr>
          <p:nvPr/>
        </p:nvPicPr>
        <p:blipFill>
          <a:blip r:embed="rId2"/>
          <a:stretch>
            <a:fillRect/>
          </a:stretch>
        </p:blipFill>
        <p:spPr>
          <a:xfrm>
            <a:off x="0" y="1484557"/>
            <a:ext cx="9144000" cy="4599099"/>
          </a:xfrm>
          <a:prstGeom prst="rect">
            <a:avLst/>
          </a:prstGeom>
        </p:spPr>
      </p:pic>
      <p:sp>
        <p:nvSpPr>
          <p:cNvPr id="7" name="TextBox 6">
            <a:extLst>
              <a:ext uri="{FF2B5EF4-FFF2-40B4-BE49-F238E27FC236}">
                <a16:creationId xmlns:a16="http://schemas.microsoft.com/office/drawing/2014/main" xmlns="" id="{D9B3CC80-9B9C-4467-A904-BF1158DE5673}"/>
              </a:ext>
            </a:extLst>
          </p:cNvPr>
          <p:cNvSpPr txBox="1"/>
          <p:nvPr/>
        </p:nvSpPr>
        <p:spPr>
          <a:xfrm>
            <a:off x="5788241" y="832282"/>
            <a:ext cx="3124940" cy="523220"/>
          </a:xfrm>
          <a:prstGeom prst="rect">
            <a:avLst/>
          </a:prstGeom>
          <a:noFill/>
        </p:spPr>
        <p:txBody>
          <a:bodyPr wrap="square" rtlCol="0">
            <a:spAutoFit/>
          </a:bodyPr>
          <a:lstStyle/>
          <a:p>
            <a:r>
              <a:rPr lang="en-IN" dirty="0" err="1"/>
              <a:t>mape</a:t>
            </a:r>
            <a:r>
              <a:rPr lang="en-IN" dirty="0"/>
              <a:t> value – 39.03</a:t>
            </a:r>
          </a:p>
          <a:p>
            <a:r>
              <a:rPr lang="en-IN" dirty="0" err="1"/>
              <a:t>rmse</a:t>
            </a:r>
            <a:r>
              <a:rPr lang="en-IN" dirty="0"/>
              <a:t> value – 50.32</a:t>
            </a:r>
          </a:p>
        </p:txBody>
      </p:sp>
    </p:spTree>
    <p:extLst>
      <p:ext uri="{BB962C8B-B14F-4D97-AF65-F5344CB8AC3E}">
        <p14:creationId xmlns:p14="http://schemas.microsoft.com/office/powerpoint/2010/main" val="2873823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a:t>
            </a:r>
            <a:r>
              <a:rPr lang="en-IN" dirty="0" err="1"/>
              <a:t>Arima</a:t>
            </a:r>
            <a:endParaRPr lang="en-IN" dirty="0"/>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ARIMA is a very popular statistical method for time series forecasting. ARIMA models take into account the past values to predict the future values. There are three important parameters in ARIMA:</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 (past values used for forecasting the next value)</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q (past forecast errors used to predict the future values)</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d (order of differencing)</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Parameter tuning for ARIMA consumes a lot of time. So we will use auto ARIMA which automatically selects the best combination of (</a:t>
            </a:r>
            <a:r>
              <a:rPr lang="en-US" sz="2000" dirty="0" err="1">
                <a:latin typeface="Times New Roman" panose="02020603050405020304" pitchFamily="18" charset="0"/>
                <a:ea typeface="Cambria" panose="02040503050406030204" pitchFamily="18" charset="0"/>
                <a:cs typeface="Times New Roman" panose="02020603050405020304" pitchFamily="18" charset="0"/>
              </a:rPr>
              <a:t>p,q,d</a:t>
            </a:r>
            <a:r>
              <a:rPr lang="en-US" sz="2000" dirty="0">
                <a:latin typeface="Times New Roman" panose="02020603050405020304" pitchFamily="18" charset="0"/>
                <a:ea typeface="Cambria" panose="02040503050406030204" pitchFamily="18" charset="0"/>
                <a:cs typeface="Times New Roman" panose="02020603050405020304" pitchFamily="18" charset="0"/>
              </a:rPr>
              <a:t>) that provides the least error. </a:t>
            </a: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p:cNvSpPr>
            <a:spLocks noGrp="1"/>
          </p:cNvSpPr>
          <p:nvPr>
            <p:ph type="ftr" idx="11"/>
          </p:nvPr>
        </p:nvSpPr>
        <p:spPr/>
        <p:txBody>
          <a:bodyPr/>
          <a:lstStyle/>
          <a:p>
            <a:r>
              <a:rPr lang="en-US"/>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671308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52EB9A8-0470-41B2-AE73-82D0C392D740}"/>
              </a:ext>
            </a:extLst>
          </p:cNvPr>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a:extLst>
              <a:ext uri="{FF2B5EF4-FFF2-40B4-BE49-F238E27FC236}">
                <a16:creationId xmlns:a16="http://schemas.microsoft.com/office/drawing/2014/main" xmlns="" id="{304D5E87-6C3A-44B1-A695-3C20FB758B8B}"/>
              </a:ext>
            </a:extLst>
          </p:cNvPr>
          <p:cNvSpPr>
            <a:spLocks noGrp="1"/>
          </p:cNvSpPr>
          <p:nvPr>
            <p:ph type="ftr" idx="11"/>
          </p:nvPr>
        </p:nvSpPr>
        <p:spPr/>
        <p:txBody>
          <a:bodyPr/>
          <a:lstStyle/>
          <a:p>
            <a:r>
              <a:rPr lang="en-US"/>
              <a:t>STOCK MARKET FORECASTING USING TIME-SERIES ANALYSIS</a:t>
            </a:r>
          </a:p>
        </p:txBody>
      </p:sp>
      <p:sp>
        <p:nvSpPr>
          <p:cNvPr id="6" name="Slide Number Placeholder 5">
            <a:extLst>
              <a:ext uri="{FF2B5EF4-FFF2-40B4-BE49-F238E27FC236}">
                <a16:creationId xmlns:a16="http://schemas.microsoft.com/office/drawing/2014/main" xmlns="" id="{212A2EDE-4A7D-41D6-9912-041F92E1CC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pic>
        <p:nvPicPr>
          <p:cNvPr id="2" name="Picture 1">
            <a:extLst>
              <a:ext uri="{FF2B5EF4-FFF2-40B4-BE49-F238E27FC236}">
                <a16:creationId xmlns:a16="http://schemas.microsoft.com/office/drawing/2014/main" xmlns="" id="{CD79F8C4-C6F4-408B-B6A1-17D69B3B0C87}"/>
              </a:ext>
            </a:extLst>
          </p:cNvPr>
          <p:cNvPicPr>
            <a:picLocks noChangeAspect="1"/>
          </p:cNvPicPr>
          <p:nvPr/>
        </p:nvPicPr>
        <p:blipFill>
          <a:blip r:embed="rId2"/>
          <a:stretch>
            <a:fillRect/>
          </a:stretch>
        </p:blipFill>
        <p:spPr>
          <a:xfrm>
            <a:off x="0" y="1530517"/>
            <a:ext cx="9144000" cy="4560445"/>
          </a:xfrm>
          <a:prstGeom prst="rect">
            <a:avLst/>
          </a:prstGeom>
        </p:spPr>
      </p:pic>
      <p:sp>
        <p:nvSpPr>
          <p:cNvPr id="7" name="TextBox 6">
            <a:extLst>
              <a:ext uri="{FF2B5EF4-FFF2-40B4-BE49-F238E27FC236}">
                <a16:creationId xmlns:a16="http://schemas.microsoft.com/office/drawing/2014/main" xmlns="" id="{EFCF19CD-CE97-43E2-A20D-8FB23F30756E}"/>
              </a:ext>
            </a:extLst>
          </p:cNvPr>
          <p:cNvSpPr txBox="1"/>
          <p:nvPr/>
        </p:nvSpPr>
        <p:spPr>
          <a:xfrm>
            <a:off x="5788241" y="841160"/>
            <a:ext cx="3124940" cy="523220"/>
          </a:xfrm>
          <a:prstGeom prst="rect">
            <a:avLst/>
          </a:prstGeom>
          <a:noFill/>
        </p:spPr>
        <p:txBody>
          <a:bodyPr wrap="square" rtlCol="0">
            <a:spAutoFit/>
          </a:bodyPr>
          <a:lstStyle/>
          <a:p>
            <a:r>
              <a:rPr lang="en-IN" dirty="0" err="1"/>
              <a:t>mape</a:t>
            </a:r>
            <a:r>
              <a:rPr lang="en-IN" dirty="0"/>
              <a:t> value – 7.35 </a:t>
            </a:r>
          </a:p>
          <a:p>
            <a:r>
              <a:rPr lang="en-IN" dirty="0" err="1"/>
              <a:t>rmse</a:t>
            </a:r>
            <a:r>
              <a:rPr lang="en-IN" dirty="0"/>
              <a:t> value – 31.84</a:t>
            </a:r>
          </a:p>
        </p:txBody>
      </p:sp>
    </p:spTree>
    <p:extLst>
      <p:ext uri="{BB962C8B-B14F-4D97-AF65-F5344CB8AC3E}">
        <p14:creationId xmlns:p14="http://schemas.microsoft.com/office/powerpoint/2010/main" val="3058996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LSTM</a:t>
            </a:r>
            <a:endParaRPr lang="en-IN" dirty="0"/>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Long Short Term Memory (LSTM) are widely used for sequence prediction problems and have proven to be extremely effective. The reason they work so well is because LSTM is able to store past information that is important, and forget the information that is not. </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LSTM has three gates:</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input gate: The input gate adds information to the cell state</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forget gate: It removes the information that is no longer required by the model</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output gate: Output Gate at LSTM selects the information to be shown as output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p:cNvSpPr>
            <a:spLocks noGrp="1"/>
          </p:cNvSpPr>
          <p:nvPr>
            <p:ph type="ftr" idx="11"/>
          </p:nvPr>
        </p:nvSpPr>
        <p:spPr/>
        <p:txBody>
          <a:bodyPr/>
          <a:lstStyle/>
          <a:p>
            <a:r>
              <a:rPr lang="en-US"/>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352966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Synopsis</a:t>
            </a:r>
            <a:endParaRPr b="1" dirty="0">
              <a:latin typeface="Times New Roman"/>
              <a:ea typeface="Times New Roman"/>
              <a:cs typeface="Times New Roman"/>
              <a:sym typeface="Times New Roman"/>
            </a:endParaRPr>
          </a:p>
        </p:txBody>
      </p:sp>
      <p:sp>
        <p:nvSpPr>
          <p:cNvPr id="106" name="Google Shape;106;p15"/>
          <p:cNvSpPr txBox="1">
            <a:spLocks noGrp="1"/>
          </p:cNvSpPr>
          <p:nvPr>
            <p:ph type="body" idx="1"/>
          </p:nvPr>
        </p:nvSpPr>
        <p:spPr>
          <a:xfrm>
            <a:off x="457200" y="1232107"/>
            <a:ext cx="8229600" cy="4525963"/>
          </a:xfrm>
          <a:prstGeom prst="rect">
            <a:avLst/>
          </a:prstGeom>
          <a:noFill/>
          <a:ln>
            <a:noFill/>
          </a:ln>
        </p:spPr>
        <p:txBody>
          <a:bodyPr spcFirstLastPara="1" wrap="square" lIns="91425" tIns="45700" rIns="91425" bIns="45700" anchor="t" anchorCtr="0">
            <a:noAutofit/>
          </a:bodyPr>
          <a:lstStyle/>
          <a:p>
            <a:pPr marL="0" lvl="0" indent="0" algn="just">
              <a:spcBef>
                <a:spcPts val="1200"/>
              </a:spcBef>
              <a:buNone/>
            </a:pP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Predicting the Stock Market has been the bane and goal of investors since its existence. Everyday billions of dollars are traded on the exchange, and behind each dollar is an investor hoping to profit in one way or another. Entire companies rise and fall daily based on the behavior of the market. Should an investor be able to accurately predict market movements, it offers a tantalizing promises of wealth and influence. In the real world, the stock market predictions can be categorized in 2 parts, Fundamental Analysis and Technical Analysis.</a:t>
            </a:r>
          </a:p>
          <a:p>
            <a:pPr marL="0" lvl="0" indent="0" algn="just">
              <a:spcBef>
                <a:spcPts val="1200"/>
              </a:spcBef>
              <a:buNone/>
            </a:pP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In this undertaking, we will be creating a supervised machine learning model which will help us to somewhat predict the price value of stocks/security of a company i.e.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State Bank of India</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 to be specific. The Model will be using Time-Series Analysis, Time series is a set of observations or data points taken at specified time usually at equal intervals and it’s used to predict the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future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values based on the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previous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observed values.</a:t>
            </a:r>
          </a:p>
          <a:p>
            <a:pPr marL="342900" lvl="0" indent="-139700" algn="just" rtl="0">
              <a:lnSpc>
                <a:spcPct val="90000"/>
              </a:lnSpc>
              <a:spcBef>
                <a:spcPts val="2740"/>
              </a:spcBef>
              <a:spcAft>
                <a:spcPts val="0"/>
              </a:spcAft>
              <a:buClr>
                <a:schemeClr val="dk1"/>
              </a:buClr>
              <a:buSzPts val="3200"/>
              <a:buNone/>
            </a:pPr>
            <a:endParaRPr sz="24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07" name="Google Shape;10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04C6721-1F67-400E-861A-25BBCDCECF04}" type="datetime2">
              <a:rPr lang="en-US" smtClean="0"/>
              <a:t>Saturday, June 27, 2020</a:t>
            </a:fld>
            <a:endParaRPr dirty="0"/>
          </a:p>
        </p:txBody>
      </p:sp>
      <p:sp>
        <p:nvSpPr>
          <p:cNvPr id="108" name="Google Shape;10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Footer Placeholder 1"/>
          <p:cNvSpPr>
            <a:spLocks noGrp="1"/>
          </p:cNvSpPr>
          <p:nvPr>
            <p:ph type="ftr" idx="11"/>
          </p:nvPr>
        </p:nvSpPr>
        <p:spPr/>
        <p:txBody>
          <a:bodyPr/>
          <a:lstStyle/>
          <a:p>
            <a:r>
              <a:rPr lang="en-US"/>
              <a:t>STOCK MARKET FORECASTING USING TIME-SERIES ANALYSIS</a:t>
            </a:r>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52EB9A8-0470-41B2-AE73-82D0C392D740}"/>
              </a:ext>
            </a:extLst>
          </p:cNvPr>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a:extLst>
              <a:ext uri="{FF2B5EF4-FFF2-40B4-BE49-F238E27FC236}">
                <a16:creationId xmlns:a16="http://schemas.microsoft.com/office/drawing/2014/main" xmlns="" id="{304D5E87-6C3A-44B1-A695-3C20FB758B8B}"/>
              </a:ext>
            </a:extLst>
          </p:cNvPr>
          <p:cNvSpPr>
            <a:spLocks noGrp="1"/>
          </p:cNvSpPr>
          <p:nvPr>
            <p:ph type="ftr" idx="11"/>
          </p:nvPr>
        </p:nvSpPr>
        <p:spPr/>
        <p:txBody>
          <a:bodyPr/>
          <a:lstStyle/>
          <a:p>
            <a:r>
              <a:rPr lang="en-US"/>
              <a:t>STOCK MARKET FORECASTING USING TIME-SERIES ANALYSIS</a:t>
            </a:r>
          </a:p>
        </p:txBody>
      </p:sp>
      <p:sp>
        <p:nvSpPr>
          <p:cNvPr id="6" name="Slide Number Placeholder 5">
            <a:extLst>
              <a:ext uri="{FF2B5EF4-FFF2-40B4-BE49-F238E27FC236}">
                <a16:creationId xmlns:a16="http://schemas.microsoft.com/office/drawing/2014/main" xmlns="" id="{212A2EDE-4A7D-41D6-9912-041F92E1CC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pic>
        <p:nvPicPr>
          <p:cNvPr id="2" name="Picture 1">
            <a:extLst>
              <a:ext uri="{FF2B5EF4-FFF2-40B4-BE49-F238E27FC236}">
                <a16:creationId xmlns:a16="http://schemas.microsoft.com/office/drawing/2014/main" xmlns="" id="{8E5F76F3-950A-4AAC-A51E-177282A5E67D}"/>
              </a:ext>
            </a:extLst>
          </p:cNvPr>
          <p:cNvPicPr>
            <a:picLocks noChangeAspect="1"/>
          </p:cNvPicPr>
          <p:nvPr/>
        </p:nvPicPr>
        <p:blipFill>
          <a:blip r:embed="rId2"/>
          <a:stretch>
            <a:fillRect/>
          </a:stretch>
        </p:blipFill>
        <p:spPr>
          <a:xfrm>
            <a:off x="0" y="1453718"/>
            <a:ext cx="9144000" cy="4572000"/>
          </a:xfrm>
          <a:prstGeom prst="rect">
            <a:avLst/>
          </a:prstGeom>
        </p:spPr>
      </p:pic>
      <p:sp>
        <p:nvSpPr>
          <p:cNvPr id="3" name="TextBox 2">
            <a:extLst>
              <a:ext uri="{FF2B5EF4-FFF2-40B4-BE49-F238E27FC236}">
                <a16:creationId xmlns:a16="http://schemas.microsoft.com/office/drawing/2014/main" xmlns="" id="{A369D42A-5788-4A4D-ACF7-B1BC3A810566}"/>
              </a:ext>
            </a:extLst>
          </p:cNvPr>
          <p:cNvSpPr txBox="1"/>
          <p:nvPr/>
        </p:nvSpPr>
        <p:spPr>
          <a:xfrm>
            <a:off x="5788241" y="832282"/>
            <a:ext cx="3124940" cy="523220"/>
          </a:xfrm>
          <a:prstGeom prst="rect">
            <a:avLst/>
          </a:prstGeom>
          <a:noFill/>
        </p:spPr>
        <p:txBody>
          <a:bodyPr wrap="square" rtlCol="0">
            <a:spAutoFit/>
          </a:bodyPr>
          <a:lstStyle/>
          <a:p>
            <a:r>
              <a:rPr lang="en-IN" dirty="0" err="1"/>
              <a:t>mape</a:t>
            </a:r>
            <a:r>
              <a:rPr lang="en-IN" dirty="0"/>
              <a:t> value - 1.09 </a:t>
            </a:r>
          </a:p>
          <a:p>
            <a:r>
              <a:rPr lang="en-IN" dirty="0" err="1"/>
              <a:t>rmse</a:t>
            </a:r>
            <a:r>
              <a:rPr lang="en-IN" dirty="0"/>
              <a:t> value – 7.35</a:t>
            </a:r>
          </a:p>
        </p:txBody>
      </p:sp>
    </p:spTree>
    <p:extLst>
      <p:ext uri="{BB962C8B-B14F-4D97-AF65-F5344CB8AC3E}">
        <p14:creationId xmlns:p14="http://schemas.microsoft.com/office/powerpoint/2010/main" val="694437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A495A09-6D4D-4BDE-9F68-CCBFAA383DDA}"/>
              </a:ext>
            </a:extLst>
          </p:cNvPr>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a:extLst>
              <a:ext uri="{FF2B5EF4-FFF2-40B4-BE49-F238E27FC236}">
                <a16:creationId xmlns:a16="http://schemas.microsoft.com/office/drawing/2014/main" xmlns="" id="{A3B53E8C-2520-4BE2-9C79-40316322D431}"/>
              </a:ext>
            </a:extLst>
          </p:cNvPr>
          <p:cNvSpPr>
            <a:spLocks noGrp="1"/>
          </p:cNvSpPr>
          <p:nvPr>
            <p:ph type="ftr" idx="11"/>
          </p:nvPr>
        </p:nvSpPr>
        <p:spPr/>
        <p:txBody>
          <a:bodyPr/>
          <a:lstStyle/>
          <a:p>
            <a:r>
              <a:rPr lang="en-US"/>
              <a:t>STOCK MARKET FORECASTING USING TIME-SERIES ANALYSIS</a:t>
            </a:r>
          </a:p>
        </p:txBody>
      </p:sp>
      <p:sp>
        <p:nvSpPr>
          <p:cNvPr id="6" name="Slide Number Placeholder 5">
            <a:extLst>
              <a:ext uri="{FF2B5EF4-FFF2-40B4-BE49-F238E27FC236}">
                <a16:creationId xmlns:a16="http://schemas.microsoft.com/office/drawing/2014/main" xmlns="" id="{307089DC-1BD8-4B95-ABD7-604B6B851B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pic>
        <p:nvPicPr>
          <p:cNvPr id="7" name="Picture 6">
            <a:extLst>
              <a:ext uri="{FF2B5EF4-FFF2-40B4-BE49-F238E27FC236}">
                <a16:creationId xmlns:a16="http://schemas.microsoft.com/office/drawing/2014/main" xmlns="" id="{2A13CDC6-66AD-4745-B2E5-CD8786BFC52A}"/>
              </a:ext>
            </a:extLst>
          </p:cNvPr>
          <p:cNvPicPr>
            <a:picLocks noChangeAspect="1"/>
          </p:cNvPicPr>
          <p:nvPr/>
        </p:nvPicPr>
        <p:blipFill>
          <a:blip r:embed="rId2"/>
          <a:stretch>
            <a:fillRect/>
          </a:stretch>
        </p:blipFill>
        <p:spPr>
          <a:xfrm>
            <a:off x="1704975" y="2052129"/>
            <a:ext cx="5734050" cy="3943350"/>
          </a:xfrm>
          <a:prstGeom prst="rect">
            <a:avLst/>
          </a:prstGeom>
        </p:spPr>
      </p:pic>
      <p:sp>
        <p:nvSpPr>
          <p:cNvPr id="9" name="TextBox 8">
            <a:extLst>
              <a:ext uri="{FF2B5EF4-FFF2-40B4-BE49-F238E27FC236}">
                <a16:creationId xmlns:a16="http://schemas.microsoft.com/office/drawing/2014/main" xmlns="" id="{9A960277-0032-41DA-8080-F86300FC4ACD}"/>
              </a:ext>
            </a:extLst>
          </p:cNvPr>
          <p:cNvSpPr txBox="1"/>
          <p:nvPr/>
        </p:nvSpPr>
        <p:spPr>
          <a:xfrm>
            <a:off x="1411549" y="668599"/>
            <a:ext cx="6320902" cy="584775"/>
          </a:xfrm>
          <a:prstGeom prst="rect">
            <a:avLst/>
          </a:prstGeom>
          <a:noFill/>
        </p:spPr>
        <p:txBody>
          <a:bodyPr wrap="square" rtlCol="0">
            <a:spAutoFit/>
          </a:bodyPr>
          <a:lstStyle/>
          <a:p>
            <a:pPr algn="ctr"/>
            <a:r>
              <a:rPr lang="en-IN" sz="3200" b="1" u="sng" dirty="0"/>
              <a:t>Comparison </a:t>
            </a:r>
            <a:r>
              <a:rPr lang="en-IN" sz="3200" u="sng" dirty="0"/>
              <a:t>of </a:t>
            </a:r>
            <a:r>
              <a:rPr lang="en-IN" sz="3200" u="sng" dirty="0" err="1"/>
              <a:t>mape</a:t>
            </a:r>
            <a:r>
              <a:rPr lang="en-IN" sz="3200" u="sng" dirty="0"/>
              <a:t> values</a:t>
            </a:r>
            <a:endParaRPr lang="en-IN" sz="3200" b="1" u="sng" dirty="0"/>
          </a:p>
        </p:txBody>
      </p:sp>
    </p:spTree>
    <p:extLst>
      <p:ext uri="{BB962C8B-B14F-4D97-AF65-F5344CB8AC3E}">
        <p14:creationId xmlns:p14="http://schemas.microsoft.com/office/powerpoint/2010/main" val="2875255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2CBCBE-2603-4BB1-A24F-BD270AA14AC3}"/>
              </a:ext>
            </a:extLst>
          </p:cNvPr>
          <p:cNvSpPr>
            <a:spLocks noGrp="1"/>
          </p:cNvSpPr>
          <p:nvPr>
            <p:ph type="title"/>
          </p:nvPr>
        </p:nvSpPr>
        <p:spPr/>
        <p:txBody>
          <a:bodyPr/>
          <a:lstStyle/>
          <a:p>
            <a:r>
              <a:rPr lang="en-IN" sz="3200" b="1" u="sng" dirty="0"/>
              <a:t>Comparison </a:t>
            </a:r>
            <a:r>
              <a:rPr lang="en-IN" sz="3200" u="sng" dirty="0"/>
              <a:t>of rms values</a:t>
            </a:r>
            <a:endParaRPr lang="en-IN" sz="3200" dirty="0"/>
          </a:p>
        </p:txBody>
      </p:sp>
      <p:sp>
        <p:nvSpPr>
          <p:cNvPr id="4" name="Date Placeholder 3">
            <a:extLst>
              <a:ext uri="{FF2B5EF4-FFF2-40B4-BE49-F238E27FC236}">
                <a16:creationId xmlns:a16="http://schemas.microsoft.com/office/drawing/2014/main" xmlns="" id="{764165E5-F3BE-4A78-8EBF-B96ECF07FE22}"/>
              </a:ext>
            </a:extLst>
          </p:cNvPr>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a:extLst>
              <a:ext uri="{FF2B5EF4-FFF2-40B4-BE49-F238E27FC236}">
                <a16:creationId xmlns:a16="http://schemas.microsoft.com/office/drawing/2014/main" xmlns="" id="{D8630AC6-0EA6-4EA6-89DA-C3F024469D16}"/>
              </a:ext>
            </a:extLst>
          </p:cNvPr>
          <p:cNvSpPr>
            <a:spLocks noGrp="1"/>
          </p:cNvSpPr>
          <p:nvPr>
            <p:ph type="ftr" idx="11"/>
          </p:nvPr>
        </p:nvSpPr>
        <p:spPr/>
        <p:txBody>
          <a:bodyPr/>
          <a:lstStyle/>
          <a:p>
            <a:r>
              <a:rPr lang="en-US"/>
              <a:t>STOCK MARKET FORECASTING USING TIME-SERIES ANALYSIS</a:t>
            </a:r>
          </a:p>
        </p:txBody>
      </p:sp>
      <p:sp>
        <p:nvSpPr>
          <p:cNvPr id="6" name="Slide Number Placeholder 5">
            <a:extLst>
              <a:ext uri="{FF2B5EF4-FFF2-40B4-BE49-F238E27FC236}">
                <a16:creationId xmlns:a16="http://schemas.microsoft.com/office/drawing/2014/main" xmlns="" id="{BCC7718B-D45F-42DA-BEE9-0F955D7ACD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pic>
        <p:nvPicPr>
          <p:cNvPr id="7" name="Picture 6">
            <a:extLst>
              <a:ext uri="{FF2B5EF4-FFF2-40B4-BE49-F238E27FC236}">
                <a16:creationId xmlns:a16="http://schemas.microsoft.com/office/drawing/2014/main" xmlns="" id="{6F73F4D2-D72C-4341-85C3-52223D05BF98}"/>
              </a:ext>
            </a:extLst>
          </p:cNvPr>
          <p:cNvPicPr>
            <a:picLocks noChangeAspect="1"/>
          </p:cNvPicPr>
          <p:nvPr/>
        </p:nvPicPr>
        <p:blipFill>
          <a:blip r:embed="rId2"/>
          <a:stretch>
            <a:fillRect/>
          </a:stretch>
        </p:blipFill>
        <p:spPr>
          <a:xfrm>
            <a:off x="1766887" y="1608061"/>
            <a:ext cx="5610225" cy="4210050"/>
          </a:xfrm>
          <a:prstGeom prst="rect">
            <a:avLst/>
          </a:prstGeom>
        </p:spPr>
      </p:pic>
    </p:spTree>
    <p:extLst>
      <p:ext uri="{BB962C8B-B14F-4D97-AF65-F5344CB8AC3E}">
        <p14:creationId xmlns:p14="http://schemas.microsoft.com/office/powerpoint/2010/main" val="2577375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p:txBody>
      </p:sp>
      <p:sp>
        <p:nvSpPr>
          <p:cNvPr id="196" name="Google Shape;196;p25"/>
          <p:cNvSpPr txBox="1">
            <a:spLocks noGrp="1"/>
          </p:cNvSpPr>
          <p:nvPr>
            <p:ph type="body" idx="1"/>
          </p:nvPr>
        </p:nvSpPr>
        <p:spPr>
          <a:xfrm>
            <a:off x="457200" y="1425012"/>
            <a:ext cx="8229600" cy="4525963"/>
          </a:xfrm>
          <a:prstGeom prst="rect">
            <a:avLst/>
          </a:prstGeom>
          <a:noFill/>
          <a:ln>
            <a:noFill/>
          </a:ln>
        </p:spPr>
        <p:txBody>
          <a:bodyPr spcFirstLastPara="1" wrap="square" lIns="91425" tIns="45700" rIns="91425" bIns="45700" anchor="t" anchorCtr="0">
            <a:noAutofit/>
          </a:bodyPr>
          <a:lstStyle/>
          <a:p>
            <a:pPr lvl="0">
              <a:buFont typeface="+mj-lt"/>
              <a:buAutoNum type="arabicPeriod"/>
            </a:pPr>
            <a:r>
              <a:rPr lang="en-IN" sz="1400" dirty="0"/>
              <a:t>A 6 Step Field Guide for Building Machine Learning Projects by Daniel Bourke </a:t>
            </a:r>
          </a:p>
          <a:p>
            <a:pPr lvl="0">
              <a:buFont typeface="+mj-lt"/>
              <a:buAutoNum type="arabicPeriod"/>
            </a:pPr>
            <a:r>
              <a:rPr lang="en-IN" sz="1400" dirty="0"/>
              <a:t>Introduction to Time Series Forecasting With Python by Jason Brownlee</a:t>
            </a:r>
          </a:p>
          <a:p>
            <a:pPr lvl="0">
              <a:buFont typeface="+mj-lt"/>
              <a:buAutoNum type="arabicPeriod"/>
            </a:pPr>
            <a:r>
              <a:rPr lang="en-IN" sz="1400" dirty="0"/>
              <a:t>Contreras, 1. </a:t>
            </a:r>
            <a:r>
              <a:rPr lang="en-IN" sz="1400" dirty="0" err="1"/>
              <a:t>Espinola</a:t>
            </a:r>
            <a:r>
              <a:rPr lang="en-IN" sz="1400" dirty="0"/>
              <a:t>, </a:t>
            </a:r>
            <a:r>
              <a:rPr lang="en-IN" sz="1400" dirty="0" err="1"/>
              <a:t>R.NogaJes</a:t>
            </a:r>
            <a:r>
              <a:rPr lang="en-IN" sz="1400" dirty="0"/>
              <a:t>, F1.and </a:t>
            </a:r>
            <a:r>
              <a:rPr lang="en-IN" sz="1400" dirty="0" err="1"/>
              <a:t>conejo,AJ</a:t>
            </a:r>
            <a:r>
              <a:rPr lang="en-IN" sz="1400" dirty="0"/>
              <a:t>.(2003) "ARIMA models to predict next day electricity prices", IFEE transactions on power system, vo1.18, </a:t>
            </a:r>
            <a:r>
              <a:rPr lang="en-IN" sz="1400" dirty="0" err="1"/>
              <a:t>noJ,pp</a:t>
            </a:r>
            <a:r>
              <a:rPr lang="en-IN" sz="1400" dirty="0"/>
              <a:t>: I 014-1 020.</a:t>
            </a:r>
          </a:p>
          <a:p>
            <a:pPr lvl="0">
              <a:buFont typeface="+mj-lt"/>
              <a:buAutoNum type="arabicPeriod"/>
            </a:pPr>
            <a:r>
              <a:rPr lang="en-IN" sz="1400" dirty="0"/>
              <a:t>Kumar; K </a:t>
            </a:r>
            <a:r>
              <a:rPr lang="en-IN" sz="1400" dirty="0" err="1"/>
              <a:t>Yadav;A.KSingh</a:t>
            </a:r>
            <a:r>
              <a:rPr lang="en-IN" sz="1400" dirty="0"/>
              <a:t>, M.P; Hassan and </a:t>
            </a:r>
            <a:r>
              <a:rPr lang="en-IN" sz="1400" dirty="0" err="1"/>
              <a:t>H.Jain,V.K</a:t>
            </a:r>
            <a:r>
              <a:rPr lang="en-IN" sz="1400" dirty="0"/>
              <a:t>(2004)"Forecasting Daily Maximum Surface Ozone".</a:t>
            </a:r>
          </a:p>
          <a:p>
            <a:pPr lvl="0">
              <a:buFont typeface="+mj-lt"/>
              <a:buAutoNum type="arabicPeriod"/>
            </a:pPr>
            <a:r>
              <a:rPr lang="en-IN" sz="1400" dirty="0" err="1"/>
              <a:t>Tsitsika,E.V;Maravelias,C.D</a:t>
            </a:r>
            <a:r>
              <a:rPr lang="en-IN" sz="1400" dirty="0"/>
              <a:t>&amp; </a:t>
            </a:r>
            <a:r>
              <a:rPr lang="en-IN" sz="1400" dirty="0" err="1"/>
              <a:t>Haralatous,J</a:t>
            </a:r>
            <a:r>
              <a:rPr lang="en-IN" sz="1400" dirty="0"/>
              <a:t>. (2007)"Modelling and forecasting pelagic fish production using univariate and multivariate ARIMA models". Fisheries science volume 73,pp:979-988.</a:t>
            </a:r>
          </a:p>
          <a:p>
            <a:pPr lvl="0">
              <a:buFont typeface="+mj-lt"/>
              <a:buAutoNum type="arabicPeriod"/>
            </a:pPr>
            <a:r>
              <a:rPr lang="en-IN" sz="1400" dirty="0" err="1"/>
              <a:t>Datta</a:t>
            </a:r>
            <a:r>
              <a:rPr lang="en-IN" sz="1400" dirty="0"/>
              <a:t> K.(2011)"ARIMA forecasting of Inflation in the Bangladesh </a:t>
            </a:r>
            <a:r>
              <a:rPr lang="en-IN" sz="1400" dirty="0" err="1"/>
              <a:t>Economy",The</a:t>
            </a:r>
            <a:r>
              <a:rPr lang="en-IN" sz="1400" dirty="0"/>
              <a:t> IUP journal of bank management,voI.X,No.4,pp-7-15.</a:t>
            </a:r>
          </a:p>
          <a:p>
            <a:pPr lvl="0">
              <a:buFont typeface="+mj-lt"/>
              <a:buAutoNum type="arabicPeriod"/>
            </a:pPr>
            <a:r>
              <a:rPr lang="en-IN" sz="1400" dirty="0"/>
              <a:t>D. Banerjee, "Forecasting of Indian stock market using time-series ARIMA model," 2014 2nd International Conference on Business and</a:t>
            </a:r>
            <a:r>
              <a:rPr lang="en-IN" sz="1400" i="1" dirty="0"/>
              <a:t> </a:t>
            </a:r>
            <a:r>
              <a:rPr lang="en-IN" sz="1400" dirty="0"/>
              <a:t>Information Management (ICBIM), Durgapur, 2014, pp. 131-135, </a:t>
            </a:r>
            <a:r>
              <a:rPr lang="en-IN" sz="1400" dirty="0" err="1"/>
              <a:t>doi</a:t>
            </a:r>
            <a:r>
              <a:rPr lang="en-IN" sz="1400" dirty="0"/>
              <a:t>: 10.1109/ICBIM.2014.6970973.</a:t>
            </a:r>
          </a:p>
          <a:p>
            <a:pPr lvl="0">
              <a:buFont typeface="+mj-lt"/>
              <a:buAutoNum type="arabicPeriod"/>
            </a:pPr>
            <a:r>
              <a:rPr lang="en-IN" sz="1400" dirty="0"/>
              <a:t>“Introduction to Time Series Analysis and Forecasting” by Douglas C. Montgomery, Cheryl L. Jennings, and Murat </a:t>
            </a:r>
            <a:r>
              <a:rPr lang="en-IN" sz="1400" dirty="0" err="1"/>
              <a:t>Kulahci</a:t>
            </a:r>
            <a:endParaRPr lang="en-IN" sz="1400" dirty="0"/>
          </a:p>
          <a:p>
            <a:pPr lvl="0">
              <a:buFont typeface="+mj-lt"/>
              <a:buAutoNum type="arabicPeriod"/>
            </a:pPr>
            <a:r>
              <a:rPr lang="en-IN" sz="1400" dirty="0"/>
              <a:t>“Time Series Analysis: Forecasting and Control” by George E. P. Box, </a:t>
            </a:r>
            <a:r>
              <a:rPr lang="en-IN" sz="1400" dirty="0" err="1"/>
              <a:t>Gwilym</a:t>
            </a:r>
            <a:r>
              <a:rPr lang="en-IN" sz="1400" dirty="0"/>
              <a:t> M. Jenkins, Gregory C. </a:t>
            </a:r>
            <a:r>
              <a:rPr lang="en-IN" sz="1400" dirty="0" err="1"/>
              <a:t>Reinsel</a:t>
            </a:r>
            <a:r>
              <a:rPr lang="en-IN" sz="1400" dirty="0"/>
              <a:t>, and Greta M. </a:t>
            </a:r>
            <a:r>
              <a:rPr lang="en-IN" sz="1400" dirty="0" err="1"/>
              <a:t>Ljung</a:t>
            </a:r>
            <a:endParaRPr lang="en-IN" sz="1400" dirty="0"/>
          </a:p>
          <a:p>
            <a:pPr lvl="0">
              <a:buFont typeface="+mj-lt"/>
              <a:buAutoNum type="arabicPeriod"/>
            </a:pPr>
            <a:r>
              <a:rPr lang="en-IN" sz="1400" dirty="0"/>
              <a:t> Chris Chatfield, "The analysis of time series An introduction"</a:t>
            </a:r>
          </a:p>
          <a:p>
            <a:pPr marL="409575" algn="just">
              <a:spcBef>
                <a:spcPts val="210"/>
              </a:spcBef>
              <a:buSzPts val="1050"/>
              <a:buFont typeface="+mj-lt"/>
              <a:buAutoNum type="arabicPeriod"/>
            </a:pPr>
            <a:endParaRPr sz="14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97" name="Google Shape;19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98A49B2-32DD-4D93-BA2C-B53216BE7ADB}" type="datetime2">
              <a:rPr lang="en-US" smtClean="0"/>
              <a:t>Saturday, June 27, 2020</a:t>
            </a:fld>
            <a:endParaRPr/>
          </a:p>
        </p:txBody>
      </p:sp>
      <p:sp>
        <p:nvSpPr>
          <p:cNvPr id="198" name="Google Shape;19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2" name="Footer Placeholder 1"/>
          <p:cNvSpPr>
            <a:spLocks noGrp="1"/>
          </p:cNvSpPr>
          <p:nvPr>
            <p:ph type="ftr" idx="11"/>
          </p:nvPr>
        </p:nvSpPr>
        <p:spPr/>
        <p:txBody>
          <a:bodyPr/>
          <a:lstStyle/>
          <a:p>
            <a:r>
              <a:rPr lang="en-US"/>
              <a:t>STOCK MARKET FORECASTING USING TIME-SERIES ANALYSIS</a:t>
            </a:r>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ctrTitle"/>
          </p:nvPr>
        </p:nvSpPr>
        <p:spPr>
          <a:xfrm>
            <a:off x="1352145" y="2209800"/>
            <a:ext cx="6858000" cy="552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2880"/>
              <a:buFont typeface="Arabic Typesetting"/>
              <a:buNone/>
            </a:pPr>
            <a:r>
              <a:rPr lang="en-US" sz="2880" b="1">
                <a:solidFill>
                  <a:srgbClr val="C00000"/>
                </a:solidFill>
                <a:latin typeface="Arabic Typesetting"/>
                <a:ea typeface="Arabic Typesetting"/>
                <a:cs typeface="Arabic Typesetting"/>
                <a:sym typeface="Arabic Typesetting"/>
              </a:rPr>
              <a:t> </a:t>
            </a:r>
            <a:endParaRPr sz="2880" b="1">
              <a:solidFill>
                <a:srgbClr val="C00000"/>
              </a:solidFill>
              <a:latin typeface="Arabic Typesetting"/>
              <a:ea typeface="Arabic Typesetting"/>
              <a:cs typeface="Arabic Typesetting"/>
              <a:sym typeface="Arabic Typesetting"/>
            </a:endParaRPr>
          </a:p>
        </p:txBody>
      </p:sp>
      <p:sp>
        <p:nvSpPr>
          <p:cNvPr id="204" name="Google Shape;204;p26"/>
          <p:cNvSpPr txBox="1">
            <a:spLocks noGrp="1"/>
          </p:cNvSpPr>
          <p:nvPr>
            <p:ph type="subTitle" idx="1"/>
          </p:nvPr>
        </p:nvSpPr>
        <p:spPr>
          <a:xfrm>
            <a:off x="1447800" y="28956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5400"/>
              <a:buNone/>
            </a:pPr>
            <a:r>
              <a:rPr lang="en-US" sz="5400" b="1" dirty="0">
                <a:solidFill>
                  <a:schemeClr val="dk1"/>
                </a:solidFill>
                <a:latin typeface="Times New Roman"/>
                <a:ea typeface="Times New Roman"/>
                <a:cs typeface="Times New Roman"/>
                <a:sym typeface="Times New Roman"/>
              </a:rPr>
              <a:t>Thank you</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a:ea typeface="Times New Roman"/>
                <a:cs typeface="Times New Roman"/>
                <a:sym typeface="Times New Roman"/>
              </a:rPr>
              <a:t>Goal</a:t>
            </a:r>
            <a:endParaRPr b="1" dirty="0">
              <a:latin typeface="Times New Roman"/>
              <a:ea typeface="Times New Roman"/>
              <a:cs typeface="Times New Roman"/>
              <a:sym typeface="Times New Roman"/>
            </a:endParaRPr>
          </a:p>
        </p:txBody>
      </p:sp>
      <p:sp>
        <p:nvSpPr>
          <p:cNvPr id="115" name="Google Shape;115;p1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342900" algn="just">
              <a:lnSpc>
                <a:spcPct val="115000"/>
              </a:lnSpc>
              <a:spcBef>
                <a:spcPts val="1200"/>
              </a:spcBef>
              <a:spcAft>
                <a:spcPts val="1200"/>
              </a:spcAft>
            </a:pP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Chief goal of this project is to add to the academic understanding of stock market prediction. </a:t>
            </a:r>
          </a:p>
          <a:p>
            <a:pPr marL="342900" algn="just">
              <a:lnSpc>
                <a:spcPct val="115000"/>
              </a:lnSpc>
              <a:spcBef>
                <a:spcPts val="1200"/>
              </a:spcBef>
              <a:spcAft>
                <a:spcPts val="1200"/>
              </a:spcAft>
            </a:pP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This project will focus exclusively on predicting the daily trend (price movement) of individual stocks. </a:t>
            </a:r>
          </a:p>
          <a:p>
            <a:pPr marL="342900" algn="just">
              <a:lnSpc>
                <a:spcPct val="115000"/>
              </a:lnSpc>
              <a:spcBef>
                <a:spcPts val="1200"/>
              </a:spcBef>
              <a:spcAft>
                <a:spcPts val="1200"/>
              </a:spcAft>
            </a:pP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project will also analyze the accuracies of these predictions.</a:t>
            </a:r>
          </a:p>
          <a:p>
            <a:pPr marL="342900" algn="just">
              <a:lnSpc>
                <a:spcPct val="115000"/>
              </a:lnSpc>
              <a:spcBef>
                <a:spcPts val="1200"/>
              </a:spcBef>
              <a:spcAft>
                <a:spcPts val="1200"/>
              </a:spcAft>
            </a:pP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We will be comparing different time-series models with their error percentage in mind.</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6" name="Google Shape;116;p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17" name="Google Shape;117;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D40A27F-5B05-410B-95AF-5C878A6D7A95}" type="datetime2">
              <a:rPr lang="en-US" smtClean="0"/>
              <a:t>Saturday, June 27, 2020</a:t>
            </a:fld>
            <a:endParaRPr/>
          </a:p>
        </p:txBody>
      </p:sp>
      <p:sp>
        <p:nvSpPr>
          <p:cNvPr id="2" name="Footer Placeholder 1"/>
          <p:cNvSpPr>
            <a:spLocks noGrp="1"/>
          </p:cNvSpPr>
          <p:nvPr>
            <p:ph type="ftr" idx="11"/>
          </p:nvPr>
        </p:nvSpPr>
        <p:spPr/>
        <p:txBody>
          <a:bodyPr/>
          <a:lstStyle/>
          <a:p>
            <a:r>
              <a:rPr lang="en-US"/>
              <a:t>STOCK MARKET FORECASTING USING TIME-SERIES ANALYSIS</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a:t>
            </a:r>
          </a:p>
        </p:txBody>
      </p:sp>
      <p:sp>
        <p:nvSpPr>
          <p:cNvPr id="4" name="Date Placeholder 3"/>
          <p:cNvSpPr>
            <a:spLocks noGrp="1"/>
          </p:cNvSpPr>
          <p:nvPr>
            <p:ph type="dt" idx="10"/>
          </p:nvPr>
        </p:nvSpPr>
        <p:spPr/>
        <p:txBody>
          <a:bodyPr/>
          <a:lstStyle/>
          <a:p>
            <a:fld id="{E580708D-5BE8-485F-83A8-70647A23E1F7}" type="datetime2">
              <a:rPr lang="en-US" smtClean="0"/>
              <a:t>Saturday, June 27, 2020</a:t>
            </a:fld>
            <a:endParaRPr lang="en-US"/>
          </a:p>
        </p:txBody>
      </p:sp>
      <p:sp>
        <p:nvSpPr>
          <p:cNvPr id="5" name="Footer Placeholder 4"/>
          <p:cNvSpPr>
            <a:spLocks noGrp="1"/>
          </p:cNvSpPr>
          <p:nvPr>
            <p:ph type="ftr" idx="11"/>
          </p:nvPr>
        </p:nvSpPr>
        <p:spPr/>
        <p:txBody>
          <a:bodyPr/>
          <a:lstStyle/>
          <a:p>
            <a:r>
              <a:rPr lang="en-US"/>
              <a:t>STOCK MARKET FORECASTING USING TIME-SERIES ANALYSIS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7" name="Text Placeholder 2"/>
          <p:cNvSpPr>
            <a:spLocks noGrp="1"/>
          </p:cNvSpPr>
          <p:nvPr>
            <p:ph type="body" idx="1"/>
          </p:nvPr>
        </p:nvSpPr>
        <p:spPr>
          <a:xfrm>
            <a:off x="457200" y="1600200"/>
            <a:ext cx="8229600" cy="4525963"/>
          </a:xfrm>
        </p:spPr>
        <p:txBody>
          <a:bodyPr/>
          <a:lstStyle/>
          <a:p>
            <a:r>
              <a:rPr lang="en-IN" sz="1600" dirty="0">
                <a:latin typeface="Times New Roman" panose="02020603050405020304" pitchFamily="18" charset="0"/>
                <a:cs typeface="Times New Roman" panose="02020603050405020304" pitchFamily="18" charset="0"/>
              </a:rPr>
              <a:t>Contreras et al. [3] used ARIMA models to predict next day electricity prices; they have found two ARIMA models to predict hourly prices in the electricity markets of Spain and California. The Spanish model needs 5 hours to predict future prices as opposed to the 2 hours needed by the Californian model. </a:t>
            </a:r>
          </a:p>
          <a:p>
            <a:r>
              <a:rPr lang="en-IN" sz="1600" dirty="0">
                <a:latin typeface="Times New Roman" panose="02020603050405020304" pitchFamily="18" charset="0"/>
                <a:cs typeface="Times New Roman" panose="02020603050405020304" pitchFamily="18" charset="0"/>
              </a:rPr>
              <a:t>Kumar et al. [4] used ARIMA model to forecast daily maximum surface ozone concentrations in Brunei Darussalam. They have found that ARIMA (1,0,1) was suitable for the surface 03 data collected at the airport in Brunei Darussalam.</a:t>
            </a:r>
          </a:p>
          <a:p>
            <a:r>
              <a:rPr lang="en-IN" sz="1600" dirty="0" err="1">
                <a:latin typeface="Times New Roman" panose="02020603050405020304" pitchFamily="18" charset="0"/>
                <a:cs typeface="Times New Roman" panose="02020603050405020304" pitchFamily="18" charset="0"/>
              </a:rPr>
              <a:t>Tsitsika</a:t>
            </a:r>
            <a:r>
              <a:rPr lang="en-IN" sz="1600" dirty="0">
                <a:latin typeface="Times New Roman" panose="02020603050405020304" pitchFamily="18" charset="0"/>
                <a:cs typeface="Times New Roman" panose="02020603050405020304" pitchFamily="18" charset="0"/>
              </a:rPr>
              <a:t> et al. [5] used ARIMA model to forecast pelagic fish production. The final model selected were of the form AR[MA (1,0,1) and AR[MA (0,1,1 ).</a:t>
            </a:r>
          </a:p>
          <a:p>
            <a:r>
              <a:rPr lang="en-IN" sz="1600" dirty="0">
                <a:latin typeface="Times New Roman" panose="02020603050405020304" pitchFamily="18" charset="0"/>
                <a:cs typeface="Times New Roman" panose="02020603050405020304" pitchFamily="18" charset="0"/>
              </a:rPr>
              <a:t>Azad et al. [6] used ARIMA model in forecasting Exchange Rates of Bangladesh. By using Box-Jenkins methodology they tried to find out the best model for forecasting.</a:t>
            </a:r>
          </a:p>
          <a:p>
            <a:r>
              <a:rPr lang="en-IN" sz="1600" dirty="0" err="1">
                <a:latin typeface="Times New Roman" panose="02020603050405020304" pitchFamily="18" charset="0"/>
                <a:cs typeface="Times New Roman" panose="02020603050405020304" pitchFamily="18" charset="0"/>
              </a:rPr>
              <a:t>Debadrita</a:t>
            </a:r>
            <a:r>
              <a:rPr lang="en-IN" sz="1600" dirty="0">
                <a:latin typeface="Times New Roman" panose="02020603050405020304" pitchFamily="18" charset="0"/>
                <a:cs typeface="Times New Roman" panose="02020603050405020304" pitchFamily="18" charset="0"/>
              </a:rPr>
              <a:t> Banerjee et al.[7] has collected data on the monthly closing stock indices of </a:t>
            </a:r>
            <a:r>
              <a:rPr lang="en-IN" sz="1600" dirty="0" err="1">
                <a:latin typeface="Times New Roman" panose="02020603050405020304" pitchFamily="18" charset="0"/>
                <a:cs typeface="Times New Roman" panose="02020603050405020304" pitchFamily="18" charset="0"/>
              </a:rPr>
              <a:t>sensex</a:t>
            </a:r>
            <a:r>
              <a:rPr lang="en-IN" sz="1600" dirty="0">
                <a:latin typeface="Times New Roman" panose="02020603050405020304" pitchFamily="18" charset="0"/>
                <a:cs typeface="Times New Roman" panose="02020603050405020304" pitchFamily="18" charset="0"/>
              </a:rPr>
              <a:t> for six years(2007-2012) and based on these she has tried to develop an appropriate model which would help her to forecast the future unobserved values of the Indian stock market indices. This study offers an application of ARIMA model based on which she predicts the future stock indices which have a strong influence on the performance of the Indian economy. To establish the model she applied the validation technique with the observed data of </a:t>
            </a:r>
            <a:r>
              <a:rPr lang="en-IN" sz="1600" dirty="0" err="1">
                <a:latin typeface="Times New Roman" panose="02020603050405020304" pitchFamily="18" charset="0"/>
                <a:cs typeface="Times New Roman" panose="02020603050405020304" pitchFamily="18" charset="0"/>
              </a:rPr>
              <a:t>sensex</a:t>
            </a:r>
            <a:r>
              <a:rPr lang="en-IN" sz="1600" dirty="0">
                <a:latin typeface="Times New Roman" panose="02020603050405020304" pitchFamily="18" charset="0"/>
                <a:cs typeface="Times New Roman" panose="02020603050405020304" pitchFamily="18" charset="0"/>
              </a:rPr>
              <a:t> of 2013.</a:t>
            </a:r>
          </a:p>
        </p:txBody>
      </p:sp>
    </p:spTree>
    <p:extLst>
      <p:ext uri="{BB962C8B-B14F-4D97-AF65-F5344CB8AC3E}">
        <p14:creationId xmlns:p14="http://schemas.microsoft.com/office/powerpoint/2010/main" val="323926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284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4" name="Rounded Rectangle 3"/>
          <p:cNvSpPr/>
          <p:nvPr/>
        </p:nvSpPr>
        <p:spPr>
          <a:xfrm>
            <a:off x="3801717" y="1327749"/>
            <a:ext cx="851452" cy="3089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START</a:t>
            </a:r>
          </a:p>
        </p:txBody>
      </p:sp>
      <p:sp>
        <p:nvSpPr>
          <p:cNvPr id="5" name="Rectangle 4"/>
          <p:cNvSpPr/>
          <p:nvPr/>
        </p:nvSpPr>
        <p:spPr>
          <a:xfrm>
            <a:off x="1633327" y="2045131"/>
            <a:ext cx="2173357" cy="313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ORIGINAL DATASET</a:t>
            </a:r>
          </a:p>
        </p:txBody>
      </p:sp>
      <p:sp>
        <p:nvSpPr>
          <p:cNvPr id="15" name="Rectangle 14"/>
          <p:cNvSpPr/>
          <p:nvPr/>
        </p:nvSpPr>
        <p:spPr>
          <a:xfrm>
            <a:off x="1628360" y="2838332"/>
            <a:ext cx="2173357" cy="63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IDENTIFICATION</a:t>
            </a:r>
          </a:p>
        </p:txBody>
      </p:sp>
      <p:sp>
        <p:nvSpPr>
          <p:cNvPr id="19" name="Rectangle 18"/>
          <p:cNvSpPr/>
          <p:nvPr/>
        </p:nvSpPr>
        <p:spPr>
          <a:xfrm>
            <a:off x="4933120" y="3489240"/>
            <a:ext cx="2173357" cy="597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VISUALIZATION</a:t>
            </a:r>
          </a:p>
        </p:txBody>
      </p:sp>
      <p:sp>
        <p:nvSpPr>
          <p:cNvPr id="21" name="Rounded Rectangle 20"/>
          <p:cNvSpPr/>
          <p:nvPr/>
        </p:nvSpPr>
        <p:spPr>
          <a:xfrm>
            <a:off x="3801717" y="5599014"/>
            <a:ext cx="851452" cy="2851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END</a:t>
            </a:r>
          </a:p>
        </p:txBody>
      </p:sp>
      <p:cxnSp>
        <p:nvCxnSpPr>
          <p:cNvPr id="13" name="Elbow Connector 12"/>
          <p:cNvCxnSpPr>
            <a:stCxn id="4" idx="2"/>
            <a:endCxn id="5" idx="0"/>
          </p:cNvCxnSpPr>
          <p:nvPr/>
        </p:nvCxnSpPr>
        <p:spPr>
          <a:xfrm rot="5400000">
            <a:off x="3269534" y="1087221"/>
            <a:ext cx="408383" cy="1507437"/>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5" idx="2"/>
            <a:endCxn id="15" idx="0"/>
          </p:cNvCxnSpPr>
          <p:nvPr/>
        </p:nvCxnSpPr>
        <p:spPr>
          <a:xfrm flipH="1">
            <a:off x="2715039" y="2358728"/>
            <a:ext cx="4967" cy="4796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5" idx="2"/>
            <a:endCxn id="50" idx="0"/>
          </p:cNvCxnSpPr>
          <p:nvPr/>
        </p:nvCxnSpPr>
        <p:spPr>
          <a:xfrm>
            <a:off x="2715039" y="3476816"/>
            <a:ext cx="0" cy="483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Date Placeholder 44"/>
          <p:cNvSpPr>
            <a:spLocks noGrp="1"/>
          </p:cNvSpPr>
          <p:nvPr>
            <p:ph type="dt" idx="10"/>
          </p:nvPr>
        </p:nvSpPr>
        <p:spPr/>
        <p:txBody>
          <a:bodyPr/>
          <a:lstStyle/>
          <a:p>
            <a:fld id="{665D7C35-1955-4046-8E31-EC0C74B7F953}" type="datetime2">
              <a:rPr lang="en-US" smtClean="0"/>
              <a:t>Saturday, June 27, 2020</a:t>
            </a:fld>
            <a:endParaRPr lang="en-US"/>
          </a:p>
        </p:txBody>
      </p:sp>
      <p:sp>
        <p:nvSpPr>
          <p:cNvPr id="46" name="Slide Number Placeholder 4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47" name="Footer Placeholder 46"/>
          <p:cNvSpPr>
            <a:spLocks noGrp="1"/>
          </p:cNvSpPr>
          <p:nvPr>
            <p:ph type="ftr" idx="11"/>
          </p:nvPr>
        </p:nvSpPr>
        <p:spPr/>
        <p:txBody>
          <a:bodyPr/>
          <a:lstStyle/>
          <a:p>
            <a:r>
              <a:rPr lang="en-US"/>
              <a:t>STOCK MARKET FORECASTING USING TIME-SERIES ANALYSIS</a:t>
            </a:r>
            <a:endParaRPr lang="en-IN"/>
          </a:p>
        </p:txBody>
      </p:sp>
      <p:cxnSp>
        <p:nvCxnSpPr>
          <p:cNvPr id="16" name="Elbow Connector 15"/>
          <p:cNvCxnSpPr>
            <a:stCxn id="58" idx="3"/>
            <a:endCxn id="42" idx="1"/>
          </p:cNvCxnSpPr>
          <p:nvPr/>
        </p:nvCxnSpPr>
        <p:spPr>
          <a:xfrm flipV="1">
            <a:off x="3801717" y="2201930"/>
            <a:ext cx="1131403" cy="283190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4933120" y="2045131"/>
            <a:ext cx="2173357" cy="313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TESTING</a:t>
            </a:r>
          </a:p>
        </p:txBody>
      </p:sp>
      <p:sp>
        <p:nvSpPr>
          <p:cNvPr id="50" name="Rectangle 49"/>
          <p:cNvSpPr/>
          <p:nvPr/>
        </p:nvSpPr>
        <p:spPr>
          <a:xfrm>
            <a:off x="1628360" y="3960195"/>
            <a:ext cx="2173357" cy="393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BUILDING</a:t>
            </a:r>
          </a:p>
        </p:txBody>
      </p:sp>
      <p:sp>
        <p:nvSpPr>
          <p:cNvPr id="58" name="Rectangle 57"/>
          <p:cNvSpPr/>
          <p:nvPr/>
        </p:nvSpPr>
        <p:spPr>
          <a:xfrm>
            <a:off x="1628360" y="4837079"/>
            <a:ext cx="2173357" cy="393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MODELTRAINING</a:t>
            </a:r>
          </a:p>
        </p:txBody>
      </p:sp>
      <p:cxnSp>
        <p:nvCxnSpPr>
          <p:cNvPr id="63" name="Straight Arrow Connector 62"/>
          <p:cNvCxnSpPr>
            <a:stCxn id="50" idx="2"/>
            <a:endCxn id="58" idx="0"/>
          </p:cNvCxnSpPr>
          <p:nvPr/>
        </p:nvCxnSpPr>
        <p:spPr>
          <a:xfrm>
            <a:off x="2715039" y="4353700"/>
            <a:ext cx="0" cy="483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2" name="Rectangle 71"/>
          <p:cNvSpPr/>
          <p:nvPr/>
        </p:nvSpPr>
        <p:spPr>
          <a:xfrm>
            <a:off x="4933120" y="2767111"/>
            <a:ext cx="2173357" cy="313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ERROR CALCULATION</a:t>
            </a:r>
          </a:p>
        </p:txBody>
      </p:sp>
      <p:sp>
        <p:nvSpPr>
          <p:cNvPr id="78" name="Rectangle 77"/>
          <p:cNvSpPr/>
          <p:nvPr/>
        </p:nvSpPr>
        <p:spPr>
          <a:xfrm>
            <a:off x="4933120" y="4494827"/>
            <a:ext cx="2173357" cy="539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REPEAT WITH OTHER MODEL</a:t>
            </a:r>
          </a:p>
        </p:txBody>
      </p:sp>
      <p:cxnSp>
        <p:nvCxnSpPr>
          <p:cNvPr id="79" name="Elbow Connector 78"/>
          <p:cNvCxnSpPr>
            <a:stCxn id="78" idx="2"/>
            <a:endCxn id="21" idx="0"/>
          </p:cNvCxnSpPr>
          <p:nvPr/>
        </p:nvCxnSpPr>
        <p:spPr>
          <a:xfrm rot="5400000">
            <a:off x="4841030" y="4420245"/>
            <a:ext cx="565182" cy="179235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42" idx="2"/>
            <a:endCxn id="72" idx="0"/>
          </p:cNvCxnSpPr>
          <p:nvPr/>
        </p:nvCxnSpPr>
        <p:spPr>
          <a:xfrm>
            <a:off x="6019799" y="2358728"/>
            <a:ext cx="0" cy="4083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2" idx="2"/>
            <a:endCxn id="19" idx="0"/>
          </p:cNvCxnSpPr>
          <p:nvPr/>
        </p:nvCxnSpPr>
        <p:spPr>
          <a:xfrm>
            <a:off x="6019799" y="3080708"/>
            <a:ext cx="0" cy="4085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9" idx="2"/>
            <a:endCxn id="78" idx="0"/>
          </p:cNvCxnSpPr>
          <p:nvPr/>
        </p:nvCxnSpPr>
        <p:spPr>
          <a:xfrm>
            <a:off x="6019799" y="4086295"/>
            <a:ext cx="0" cy="4085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9375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123" name="Google Shape;12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B37C966-C8E3-49DC-8172-A8AC17B65342}" type="datetime2">
              <a:rPr lang="en-US" smtClean="0"/>
              <a:t>Saturday, June 27, 2020</a:t>
            </a:fld>
            <a:endParaRPr/>
          </a:p>
        </p:txBody>
      </p:sp>
      <p:sp>
        <p:nvSpPr>
          <p:cNvPr id="124" name="Google Shape;124;p17"/>
          <p:cNvSpPr txBox="1">
            <a:spLocks noGrp="1"/>
          </p:cNvSpPr>
          <p:nvPr>
            <p:ph type="sldNum" idx="12"/>
          </p:nvPr>
        </p:nvSpPr>
        <p:spPr>
          <a:xfrm>
            <a:off x="6858000" y="6356350"/>
            <a:ext cx="2070296" cy="28474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7</a:t>
            </a:fld>
            <a:endParaRPr dirty="0"/>
          </a:p>
        </p:txBody>
      </p:sp>
      <p:pic>
        <p:nvPicPr>
          <p:cNvPr id="9" name="Picture 8">
            <a:extLst>
              <a:ext uri="{FF2B5EF4-FFF2-40B4-BE49-F238E27FC236}">
                <a16:creationId xmlns:a16="http://schemas.microsoft.com/office/drawing/2014/main" xmlns="" id="{828A58BC-2B04-46A0-AD6B-BF5BF7161BAC}"/>
              </a:ext>
            </a:extLst>
          </p:cNvPr>
          <p:cNvPicPr/>
          <p:nvPr/>
        </p:nvPicPr>
        <p:blipFill>
          <a:blip r:embed="rId3"/>
          <a:stretch>
            <a:fillRect/>
          </a:stretch>
        </p:blipFill>
        <p:spPr>
          <a:xfrm>
            <a:off x="323557" y="2288685"/>
            <a:ext cx="8496886" cy="2280629"/>
          </a:xfrm>
          <a:prstGeom prst="rect">
            <a:avLst/>
          </a:prstGeom>
        </p:spPr>
      </p:pic>
      <p:sp>
        <p:nvSpPr>
          <p:cNvPr id="4" name="Rectangle 3">
            <a:extLst>
              <a:ext uri="{FF2B5EF4-FFF2-40B4-BE49-F238E27FC236}">
                <a16:creationId xmlns:a16="http://schemas.microsoft.com/office/drawing/2014/main" xmlns="" id="{5F850226-0815-4F52-8394-A84F3677BF4F}"/>
              </a:ext>
            </a:extLst>
          </p:cNvPr>
          <p:cNvSpPr/>
          <p:nvPr/>
        </p:nvSpPr>
        <p:spPr>
          <a:xfrm>
            <a:off x="1553817" y="4678893"/>
            <a:ext cx="6036365" cy="322845"/>
          </a:xfrm>
          <a:prstGeom prst="rect">
            <a:avLst/>
          </a:prstGeom>
        </p:spPr>
        <p:txBody>
          <a:bodyPr wrap="square">
            <a:spAutoFit/>
          </a:bodyPr>
          <a:lstStyle/>
          <a:p>
            <a:pPr marL="178435" indent="-6350" algn="ctr">
              <a:lnSpc>
                <a:spcPct val="107000"/>
              </a:lnSpc>
              <a:spcAft>
                <a:spcPts val="585"/>
              </a:spcAft>
            </a:pPr>
            <a:r>
              <a:rPr lang="en-GB" cap="small" dirty="0">
                <a:solidFill>
                  <a:srgbClr val="5A5A5A"/>
                </a:solidFill>
                <a:latin typeface="Times New Roman" panose="02020603050405020304" pitchFamily="18" charset="0"/>
                <a:ea typeface="Times New Roman" panose="02020603050405020304" pitchFamily="18" charset="0"/>
              </a:rPr>
              <a:t>FIGURE 1</a:t>
            </a:r>
            <a:r>
              <a:rPr lang="en-GB" cap="small" dirty="0">
                <a:solidFill>
                  <a:srgbClr val="5A5A5A"/>
                </a:solidFill>
                <a:latin typeface="Times New Roman" panose="02020603050405020304" pitchFamily="18" charset="0"/>
                <a:ea typeface="Arial" panose="020B0604020202020204" pitchFamily="34" charset="0"/>
              </a:rPr>
              <a:t>:</a:t>
            </a:r>
            <a:r>
              <a:rPr lang="en-GB" cap="small" dirty="0">
                <a:solidFill>
                  <a:srgbClr val="5A5A5A"/>
                </a:solidFill>
                <a:latin typeface="Times New Roman" panose="02020603050405020304" pitchFamily="18" charset="0"/>
                <a:ea typeface="Times New Roman" panose="02020603050405020304" pitchFamily="18" charset="0"/>
              </a:rPr>
              <a:t> -</a:t>
            </a:r>
            <a:r>
              <a:rPr lang="en-GB" cap="small" dirty="0">
                <a:solidFill>
                  <a:srgbClr val="5A5A5A"/>
                </a:solidFill>
                <a:latin typeface="Times New Roman" panose="02020603050405020304" pitchFamily="18" charset="0"/>
                <a:ea typeface="Arial" panose="020B0604020202020204" pitchFamily="34" charset="0"/>
              </a:rPr>
              <a:t> </a:t>
            </a:r>
            <a:r>
              <a:rPr lang="en-GB" cap="small" dirty="0">
                <a:solidFill>
                  <a:srgbClr val="5A5A5A"/>
                </a:solidFill>
                <a:latin typeface="Times New Roman" panose="02020603050405020304" pitchFamily="18" charset="0"/>
                <a:ea typeface="Times New Roman" panose="02020603050405020304" pitchFamily="18" charset="0"/>
              </a:rPr>
              <a:t>STEPS IN A FULL MACHINE LEARNING PROJECT </a:t>
            </a:r>
            <a:r>
              <a:rPr lang="en-GB" cap="small" baseline="30000" dirty="0">
                <a:solidFill>
                  <a:srgbClr val="5A5A5A"/>
                </a:solidFill>
                <a:latin typeface="Times New Roman" panose="02020603050405020304" pitchFamily="18" charset="0"/>
                <a:ea typeface="Times New Roman" panose="02020603050405020304" pitchFamily="18" charset="0"/>
              </a:rPr>
              <a:t>[1]</a:t>
            </a:r>
            <a:endParaRPr lang="en-IN" dirty="0">
              <a:latin typeface="Times New Roman" panose="02020603050405020304" pitchFamily="18" charset="0"/>
              <a:ea typeface="Times New Roman" panose="02020603050405020304" pitchFamily="18" charset="0"/>
            </a:endParaRPr>
          </a:p>
        </p:txBody>
      </p:sp>
      <p:sp>
        <p:nvSpPr>
          <p:cNvPr id="2" name="Footer Placeholder 1"/>
          <p:cNvSpPr>
            <a:spLocks noGrp="1"/>
          </p:cNvSpPr>
          <p:nvPr>
            <p:ph type="ftr" idx="11"/>
          </p:nvPr>
        </p:nvSpPr>
        <p:spPr/>
        <p:txBody>
          <a:bodyPr/>
          <a:lstStyle/>
          <a:p>
            <a:r>
              <a:rPr lang="en-US"/>
              <a:t>STOCK MARKET FORECASTING USING TIME-SERIES ANALYSIS</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Schedule</a:t>
            </a:r>
            <a:endParaRPr b="1" dirty="0">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533399" y="1370428"/>
            <a:ext cx="8229600" cy="4985921"/>
          </a:xfrm>
          <a:prstGeom prst="rect">
            <a:avLst/>
          </a:prstGeom>
          <a:noFill/>
          <a:ln>
            <a:noFill/>
          </a:ln>
        </p:spPr>
        <p:txBody>
          <a:bodyPr spcFirstLastPara="1" wrap="square" lIns="91425" tIns="45700" rIns="91425" bIns="45700" anchor="t" anchorCtr="0">
            <a:noAutofit/>
          </a:bodyPr>
          <a:lstStyle/>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Study of Basics of Time-Series Analysis and Fundamentals of Trading</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Collecting of Dataset and Data-set Pre-Processing &amp; Normalization</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Study of Different Time-Series Models and Selection of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Study of the Mathematical concepts behind the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Creation of Model using python and various python libraries as well as studying the various functions used in the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Training and Testing of the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Prediction of Stock Market Prices and Validation</a:t>
            </a:r>
          </a:p>
          <a:p>
            <a:pPr marL="590550" lvl="0" indent="-457200" algn="just">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Final Project Report and Submission</a:t>
            </a:r>
          </a:p>
        </p:txBody>
      </p:sp>
      <p:sp>
        <p:nvSpPr>
          <p:cNvPr id="141" name="Google Shape;14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25D89A6-5438-433F-B207-97557CB9BBF5}" type="datetime2">
              <a:rPr lang="en-US" smtClean="0"/>
              <a:t>Saturday, June 27, 2020</a:t>
            </a:fld>
            <a:endParaRPr/>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Footer Placeholder 1"/>
          <p:cNvSpPr>
            <a:spLocks noGrp="1"/>
          </p:cNvSpPr>
          <p:nvPr>
            <p:ph type="ftr" idx="11"/>
          </p:nvPr>
        </p:nvSpPr>
        <p:spPr/>
        <p:txBody>
          <a:bodyPr/>
          <a:lstStyle/>
          <a:p>
            <a:r>
              <a:rPr lang="en-US"/>
              <a:t>STOCK MARKET FORECASTING USING TIME-SERIES ANALYSIS</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Schedule(cont.)</a:t>
            </a:r>
            <a:endParaRPr b="1" dirty="0">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533399" y="1370429"/>
            <a:ext cx="8229600" cy="8382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800"/>
              <a:buNone/>
            </a:pPr>
            <a:r>
              <a:rPr lang="en-US" sz="2300" dirty="0">
                <a:latin typeface="Times New Roman" panose="02020603050405020304" pitchFamily="18" charset="0"/>
                <a:ea typeface="Cambria" panose="02040503050406030204" pitchFamily="18" charset="0"/>
                <a:cs typeface="Times New Roman" panose="02020603050405020304" pitchFamily="18" charset="0"/>
              </a:rPr>
              <a:t>A time frame indicating steps that will be required and the expected date when they will be completed.</a:t>
            </a:r>
            <a:endParaRPr sz="230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ts val="2800"/>
              <a:buNone/>
            </a:pPr>
            <a:endParaRPr sz="23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2580"/>
              </a:spcBef>
              <a:spcAft>
                <a:spcPts val="0"/>
              </a:spcAft>
              <a:buClr>
                <a:schemeClr val="dk1"/>
              </a:buClr>
              <a:buSzPts val="2400"/>
              <a:buNone/>
            </a:pPr>
            <a:endParaRPr sz="23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41" name="Google Shape;14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 June 2020</a:t>
            </a:r>
            <a:endParaRPr/>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 name="Picture 1"/>
          <p:cNvPicPr>
            <a:picLocks noChangeAspect="1"/>
          </p:cNvPicPr>
          <p:nvPr/>
        </p:nvPicPr>
        <p:blipFill>
          <a:blip r:embed="rId3"/>
          <a:stretch>
            <a:fillRect/>
          </a:stretch>
        </p:blipFill>
        <p:spPr>
          <a:xfrm>
            <a:off x="728870" y="2208629"/>
            <a:ext cx="7957930" cy="4147721"/>
          </a:xfrm>
          <a:prstGeom prst="rect">
            <a:avLst/>
          </a:prstGeom>
        </p:spPr>
      </p:pic>
    </p:spTree>
    <p:extLst>
      <p:ext uri="{BB962C8B-B14F-4D97-AF65-F5344CB8AC3E}">
        <p14:creationId xmlns:p14="http://schemas.microsoft.com/office/powerpoint/2010/main" val="342031743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1975</Words>
  <Application>Microsoft Office PowerPoint</Application>
  <PresentationFormat>On-screen Show (4:3)</PresentationFormat>
  <Paragraphs>253</Paragraphs>
  <Slides>34</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Arabic Typesetting</vt:lpstr>
      <vt:lpstr>Arial</vt:lpstr>
      <vt:lpstr>Calibri</vt:lpstr>
      <vt:lpstr>Cambria</vt:lpstr>
      <vt:lpstr>Georgia</vt:lpstr>
      <vt:lpstr>roboto</vt:lpstr>
      <vt:lpstr>Times New Roman</vt:lpstr>
      <vt:lpstr>Wingdings</vt:lpstr>
      <vt:lpstr>Office Theme</vt:lpstr>
      <vt:lpstr>STOCK MARKET FORECASTING (Using Time Series Analysis)</vt:lpstr>
      <vt:lpstr>Index</vt:lpstr>
      <vt:lpstr>Synopsis</vt:lpstr>
      <vt:lpstr>Goal</vt:lpstr>
      <vt:lpstr>Literature Review</vt:lpstr>
      <vt:lpstr>Methodology</vt:lpstr>
      <vt:lpstr>Methodology</vt:lpstr>
      <vt:lpstr>Schedule</vt:lpstr>
      <vt:lpstr>Schedule(cont.)</vt:lpstr>
      <vt:lpstr>Fundamentals of Trading</vt:lpstr>
      <vt:lpstr>Fundamentals of Trading</vt:lpstr>
      <vt:lpstr>Fundamentals of Trading</vt:lpstr>
      <vt:lpstr>Fundamentals of Trading</vt:lpstr>
      <vt:lpstr>Time Series Analysis      </vt:lpstr>
      <vt:lpstr>Auto-Correlation</vt:lpstr>
      <vt:lpstr>Seasonality</vt:lpstr>
      <vt:lpstr>Stationarity</vt:lpstr>
      <vt:lpstr>Modelling Time series</vt:lpstr>
      <vt:lpstr>Moving Average</vt:lpstr>
      <vt:lpstr>PowerPoint Presentation</vt:lpstr>
      <vt:lpstr>Linear Regression</vt:lpstr>
      <vt:lpstr>PowerPoint Presentation</vt:lpstr>
      <vt:lpstr>K-Nearest Neighbours</vt:lpstr>
      <vt:lpstr>PowerPoint Presentation</vt:lpstr>
      <vt:lpstr>Prophet</vt:lpstr>
      <vt:lpstr>PowerPoint Presentation</vt:lpstr>
      <vt:lpstr>Auto-Arima</vt:lpstr>
      <vt:lpstr>PowerPoint Presentation</vt:lpstr>
      <vt:lpstr>LSTM</vt:lpstr>
      <vt:lpstr>PowerPoint Presentation</vt:lpstr>
      <vt:lpstr>PowerPoint Presentation</vt:lpstr>
      <vt:lpstr>Comparison of rms values</vt:lpstr>
      <vt:lpstr>References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 PPT 2 - N201 | N204 | N205</dc:title>
  <dc:creator>Dipanshu Agarwal</dc:creator>
  <cp:lastModifiedBy>Microsoft account</cp:lastModifiedBy>
  <cp:revision>19</cp:revision>
  <dcterms:modified xsi:type="dcterms:W3CDTF">2020-06-27T06:50:18Z</dcterms:modified>
  <cp:contentStatus/>
</cp:coreProperties>
</file>