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3" y="0"/>
            <a:ext cx="5636107" cy="3686015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>
                    <a:lumMod val="75000"/>
                  </a:schemeClr>
                </a:solidFill>
              </a:rPr>
              <a:t>Data Analysis Project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D9B858-CA85-8FED-88A9-C03F50EAC5F0}"/>
              </a:ext>
            </a:extLst>
          </p:cNvPr>
          <p:cNvCxnSpPr/>
          <p:nvPr/>
        </p:nvCxnSpPr>
        <p:spPr>
          <a:xfrm>
            <a:off x="5427754" y="3893125"/>
            <a:ext cx="56361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074979-A717-4F2B-C6B4-D840B9A492F2}"/>
              </a:ext>
            </a:extLst>
          </p:cNvPr>
          <p:cNvCxnSpPr/>
          <p:nvPr/>
        </p:nvCxnSpPr>
        <p:spPr>
          <a:xfrm>
            <a:off x="5427753" y="4498924"/>
            <a:ext cx="56361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210548"/>
            <a:ext cx="3997121" cy="1589515"/>
          </a:xfrm>
        </p:spPr>
        <p:txBody>
          <a:bodyPr>
            <a:noAutofit/>
          </a:bodyPr>
          <a:lstStyle/>
          <a:p>
            <a:r>
              <a:rPr lang="en-US" sz="4400" dirty="0"/>
              <a:t>Hotel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117D41-9DD3-16FB-4E52-302FA7348828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2B58225-30F3-85E1-FD10-198C2EC253E0}"/>
              </a:ext>
            </a:extLst>
          </p:cNvPr>
          <p:cNvSpPr txBox="1">
            <a:spLocks/>
          </p:cNvSpPr>
          <p:nvPr/>
        </p:nvSpPr>
        <p:spPr>
          <a:xfrm>
            <a:off x="1066798" y="2604862"/>
            <a:ext cx="10058400" cy="16482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solidFill>
                  <a:srgbClr val="FFFFFF"/>
                </a:solidFill>
                <a:latin typeface="Arial Rounded MT Bold" panose="020F0704030504030204" pitchFamily="34" charset="0"/>
              </a:rPr>
              <a:t>Develop a database to analyze and visualize hotel booking data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2015AD-7E6E-854E-982D-40C6F56384C4}"/>
              </a:ext>
            </a:extLst>
          </p:cNvPr>
          <p:cNvGrpSpPr/>
          <p:nvPr/>
        </p:nvGrpSpPr>
        <p:grpSpPr>
          <a:xfrm>
            <a:off x="4295999" y="-2190525"/>
            <a:ext cx="3600000" cy="3600000"/>
            <a:chOff x="4295999" y="-2190525"/>
            <a:chExt cx="3600000" cy="3600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B3E72FD-4261-75AF-2FA8-D5CE702BF3A7}"/>
                </a:ext>
              </a:extLst>
            </p:cNvPr>
            <p:cNvSpPr/>
            <p:nvPr/>
          </p:nvSpPr>
          <p:spPr>
            <a:xfrm>
              <a:off x="4295999" y="-2190525"/>
              <a:ext cx="3600000" cy="3600000"/>
            </a:xfrm>
            <a:prstGeom prst="ellipse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03C35DDD-8BA8-71C3-4265-832C67FA04E3}"/>
                </a:ext>
              </a:extLst>
            </p:cNvPr>
            <p:cNvSpPr txBox="1">
              <a:spLocks/>
            </p:cNvSpPr>
            <p:nvPr/>
          </p:nvSpPr>
          <p:spPr>
            <a:xfrm>
              <a:off x="5102973" y="92255"/>
              <a:ext cx="1986049" cy="114300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400" b="1" dirty="0">
                  <a:solidFill>
                    <a:srgbClr val="FFFFFF"/>
                  </a:solidFill>
                </a:rPr>
                <a:t>GOAL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FE39D867-1F74-C1B7-54F3-50AE75284DE7}"/>
              </a:ext>
            </a:extLst>
          </p:cNvPr>
          <p:cNvSpPr/>
          <p:nvPr/>
        </p:nvSpPr>
        <p:spPr>
          <a:xfrm>
            <a:off x="0" y="6410325"/>
            <a:ext cx="12192000" cy="447675"/>
          </a:xfrm>
          <a:prstGeom prst="rect">
            <a:avLst/>
          </a:prstGeom>
          <a:solidFill>
            <a:srgbClr val="26262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16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1C8CF06-FC6D-EA84-06B7-20488D8B6AC3}"/>
              </a:ext>
            </a:extLst>
          </p:cNvPr>
          <p:cNvGrpSpPr/>
          <p:nvPr/>
        </p:nvGrpSpPr>
        <p:grpSpPr>
          <a:xfrm>
            <a:off x="200249" y="-2190525"/>
            <a:ext cx="3600000" cy="3600000"/>
            <a:chOff x="4295999" y="-2190525"/>
            <a:chExt cx="3600000" cy="3600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89B9CF6-7888-FCC1-0264-7D76CF2CD2C1}"/>
                </a:ext>
              </a:extLst>
            </p:cNvPr>
            <p:cNvSpPr/>
            <p:nvPr/>
          </p:nvSpPr>
          <p:spPr>
            <a:xfrm>
              <a:off x="4295999" y="-2190525"/>
              <a:ext cx="3600000" cy="3600000"/>
            </a:xfrm>
            <a:prstGeom prst="ellipse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8F8D98C5-EF33-4E28-7BBB-F715A7F20A99}"/>
                </a:ext>
              </a:extLst>
            </p:cNvPr>
            <p:cNvSpPr txBox="1">
              <a:spLocks/>
            </p:cNvSpPr>
            <p:nvPr/>
          </p:nvSpPr>
          <p:spPr>
            <a:xfrm>
              <a:off x="4519612" y="266475"/>
              <a:ext cx="3152774" cy="114300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rgbClr val="FFFFFF"/>
                  </a:solidFill>
                </a:rPr>
                <a:t>REQUIREMENTS</a:t>
              </a:r>
            </a:p>
          </p:txBody>
        </p:sp>
      </p:grpSp>
      <p:sp>
        <p:nvSpPr>
          <p:cNvPr id="10" name="Subtitle 2">
            <a:extLst>
              <a:ext uri="{FF2B5EF4-FFF2-40B4-BE49-F238E27FC236}">
                <a16:creationId xmlns:a16="http://schemas.microsoft.com/office/drawing/2014/main" id="{E223A21A-B0D0-6432-5C4F-758FE122C2B7}"/>
              </a:ext>
            </a:extLst>
          </p:cNvPr>
          <p:cNvSpPr txBox="1">
            <a:spLocks/>
          </p:cNvSpPr>
          <p:nvPr/>
        </p:nvSpPr>
        <p:spPr>
          <a:xfrm>
            <a:off x="3800249" y="128942"/>
            <a:ext cx="6991576" cy="158951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b="1" dirty="0">
                <a:latin typeface="Arial Rounded MT Bold" panose="020F0704030504030204" pitchFamily="34" charset="0"/>
              </a:rPr>
              <a:t>Building a visual data story or dashboard using </a:t>
            </a:r>
            <a:r>
              <a:rPr lang="en-US" sz="3200" b="1" dirty="0" err="1">
                <a:latin typeface="Arial Rounded MT Bold" panose="020F0704030504030204" pitchFamily="34" charset="0"/>
              </a:rPr>
              <a:t>PowerBI</a:t>
            </a:r>
            <a:r>
              <a:rPr lang="en-US" sz="3200" b="1" dirty="0">
                <a:latin typeface="Arial Rounded MT Bold" panose="020F0704030504030204" pitchFamily="34" charset="0"/>
              </a:rPr>
              <a:t> to present to the stakeholders.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704540-FE2F-0B0A-4976-281B5A56C021}"/>
              </a:ext>
            </a:extLst>
          </p:cNvPr>
          <p:cNvSpPr txBox="1"/>
          <p:nvPr/>
        </p:nvSpPr>
        <p:spPr>
          <a:xfrm>
            <a:off x="1190625" y="2762249"/>
            <a:ext cx="9963150" cy="2664000"/>
          </a:xfrm>
          <a:prstGeom prst="rect">
            <a:avLst/>
          </a:prstGeom>
          <a:noFill/>
        </p:spPr>
        <p:txBody>
          <a:bodyPr wrap="square" numCol="3" spcCol="360000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“Is our hotel revenue growing by year?”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We have two hotel types so it would be good to segment revenue by hotel type.</a:t>
            </a:r>
          </a:p>
          <a:p>
            <a:pPr algn="ctr"/>
            <a:r>
              <a:rPr lang="en-US" sz="2400" dirty="0">
                <a:solidFill>
                  <a:srgbClr val="00B0F0"/>
                </a:solidFill>
              </a:rPr>
              <a:t>“Should we increase our parking lot size?”</a:t>
            </a:r>
          </a:p>
          <a:p>
            <a:pPr algn="ctr"/>
            <a:endParaRPr lang="en-IN" sz="2400" dirty="0"/>
          </a:p>
          <a:p>
            <a:pPr algn="ctr"/>
            <a:r>
              <a:rPr lang="en-IN" sz="2400" dirty="0"/>
              <a:t>We want to understand if there is a trend in guest with personal cars.</a:t>
            </a:r>
          </a:p>
          <a:p>
            <a:pPr algn="ctr"/>
            <a:r>
              <a:rPr lang="en-IN" sz="2400" dirty="0">
                <a:solidFill>
                  <a:srgbClr val="00B0F0"/>
                </a:solidFill>
              </a:rPr>
              <a:t>“What trends can we see in the data?”</a:t>
            </a:r>
          </a:p>
          <a:p>
            <a:pPr algn="ctr"/>
            <a:endParaRPr lang="en-IN" sz="2400" dirty="0"/>
          </a:p>
          <a:p>
            <a:pPr algn="ctr"/>
            <a:r>
              <a:rPr lang="en-IN" sz="2400" dirty="0"/>
              <a:t>Focus on average daily rate and guests to explore seasonality.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CE2EEB-EB3B-F19C-546A-DB781ED213C5}"/>
              </a:ext>
            </a:extLst>
          </p:cNvPr>
          <p:cNvCxnSpPr/>
          <p:nvPr/>
        </p:nvCxnSpPr>
        <p:spPr>
          <a:xfrm>
            <a:off x="1314450" y="3767042"/>
            <a:ext cx="294322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17E2B-121E-FAA5-85E4-DE64C4A1FA6C}"/>
              </a:ext>
            </a:extLst>
          </p:cNvPr>
          <p:cNvCxnSpPr/>
          <p:nvPr/>
        </p:nvCxnSpPr>
        <p:spPr>
          <a:xfrm>
            <a:off x="4714875" y="3767042"/>
            <a:ext cx="294322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6B5C12A-848F-5819-57B8-51700F5E29AF}"/>
              </a:ext>
            </a:extLst>
          </p:cNvPr>
          <p:cNvCxnSpPr/>
          <p:nvPr/>
        </p:nvCxnSpPr>
        <p:spPr>
          <a:xfrm>
            <a:off x="8105775" y="3767042"/>
            <a:ext cx="294322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09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E223A21A-B0D0-6432-5C4F-758FE122C2B7}"/>
              </a:ext>
            </a:extLst>
          </p:cNvPr>
          <p:cNvSpPr txBox="1">
            <a:spLocks/>
          </p:cNvSpPr>
          <p:nvPr/>
        </p:nvSpPr>
        <p:spPr>
          <a:xfrm>
            <a:off x="1190624" y="653143"/>
            <a:ext cx="9963149" cy="106531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latin typeface="Arial Rounded MT Bold" panose="020F0704030504030204" pitchFamily="34" charset="0"/>
              </a:rPr>
              <a:t>Data Analysis Project Pipeline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704540-FE2F-0B0A-4976-281B5A56C021}"/>
              </a:ext>
            </a:extLst>
          </p:cNvPr>
          <p:cNvSpPr txBox="1"/>
          <p:nvPr/>
        </p:nvSpPr>
        <p:spPr>
          <a:xfrm>
            <a:off x="698240" y="2752919"/>
            <a:ext cx="10795519" cy="2862322"/>
          </a:xfrm>
          <a:prstGeom prst="rect">
            <a:avLst/>
          </a:prstGeom>
          <a:noFill/>
        </p:spPr>
        <p:txBody>
          <a:bodyPr wrap="square" numCol="5" spcCol="360000" rtlCol="0">
            <a:spAutoFit/>
          </a:bodyPr>
          <a:lstStyle/>
          <a:p>
            <a:pPr algn="ctr"/>
            <a:r>
              <a:rPr lang="en-US" sz="6600" b="1" dirty="0">
                <a:latin typeface="Arial Rounded MT Bold" panose="020F0704030504030204" pitchFamily="34" charset="0"/>
              </a:rPr>
              <a:t>1</a:t>
            </a:r>
          </a:p>
          <a:p>
            <a:pPr algn="ctr"/>
            <a:r>
              <a:rPr lang="en-US" sz="2400" dirty="0">
                <a:solidFill>
                  <a:srgbClr val="00B0F0"/>
                </a:solidFill>
              </a:rPr>
              <a:t>Build a Database</a:t>
            </a:r>
          </a:p>
          <a:p>
            <a:pPr algn="ctr"/>
            <a:endParaRPr lang="en-US" sz="2400" dirty="0">
              <a:solidFill>
                <a:srgbClr val="00B0F0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>
                <a:solidFill>
                  <a:srgbClr val="000000"/>
                </a:solidFill>
                <a:latin typeface="Arial Rounded MT Bold" panose="020F0704030504030204" pitchFamily="34" charset="0"/>
              </a:rPr>
              <a:t>2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algn="ctr"/>
            <a:r>
              <a:rPr lang="en-US" sz="2400" dirty="0">
                <a:solidFill>
                  <a:srgbClr val="00B0F0"/>
                </a:solidFill>
              </a:rPr>
              <a:t>Develop the SQL Query</a:t>
            </a:r>
            <a:endParaRPr lang="en-IN" sz="2400" dirty="0">
              <a:solidFill>
                <a:srgbClr val="00B0F0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600" b="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>
                <a:solidFill>
                  <a:srgbClr val="000000"/>
                </a:solidFill>
                <a:latin typeface="Arial Rounded MT Bold" panose="020F0704030504030204" pitchFamily="34" charset="0"/>
              </a:rPr>
              <a:t>3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algn="ctr"/>
            <a:r>
              <a:rPr lang="en-US" sz="2400" dirty="0">
                <a:solidFill>
                  <a:srgbClr val="00B0F0"/>
                </a:solidFill>
              </a:rPr>
              <a:t>Connect Power BI to the Database</a:t>
            </a:r>
          </a:p>
          <a:p>
            <a:pPr algn="ctr"/>
            <a:endParaRPr lang="en-US" sz="2400" dirty="0">
              <a:solidFill>
                <a:srgbClr val="00B0F0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>
                <a:solidFill>
                  <a:srgbClr val="000000"/>
                </a:solidFill>
                <a:latin typeface="Arial Rounded MT Bold" panose="020F0704030504030204" pitchFamily="34" charset="0"/>
              </a:rPr>
              <a:t>4</a:t>
            </a:r>
          </a:p>
          <a:p>
            <a:pPr algn="ctr"/>
            <a:r>
              <a:rPr lang="en-US" sz="2400" dirty="0">
                <a:solidFill>
                  <a:srgbClr val="00B0F0"/>
                </a:solidFill>
              </a:rPr>
              <a:t>Visualize</a:t>
            </a:r>
          </a:p>
          <a:p>
            <a:pPr algn="ctr"/>
            <a:endParaRPr lang="en-US" sz="2400" dirty="0">
              <a:solidFill>
                <a:srgbClr val="00B0F0"/>
              </a:solidFill>
            </a:endParaRPr>
          </a:p>
          <a:p>
            <a:pPr algn="ctr"/>
            <a:endParaRPr lang="en-US" sz="2400" dirty="0">
              <a:solidFill>
                <a:srgbClr val="00B0F0"/>
              </a:solidFill>
            </a:endParaRPr>
          </a:p>
          <a:p>
            <a:pPr algn="ctr"/>
            <a:endParaRPr lang="en-US" sz="2400" dirty="0">
              <a:solidFill>
                <a:srgbClr val="00B0F0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>
                <a:solidFill>
                  <a:srgbClr val="000000"/>
                </a:solidFill>
                <a:latin typeface="Arial Rounded MT Bold" panose="020F0704030504030204" pitchFamily="34" charset="0"/>
              </a:rPr>
              <a:t>5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algn="ctr"/>
            <a:r>
              <a:rPr lang="en-US" sz="2400" dirty="0">
                <a:solidFill>
                  <a:srgbClr val="00B0F0"/>
                </a:solidFill>
              </a:rPr>
              <a:t>Summarize Findings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CE2EEB-EB3B-F19C-546A-DB781ED213C5}"/>
              </a:ext>
            </a:extLst>
          </p:cNvPr>
          <p:cNvCxnSpPr>
            <a:cxnSpLocks/>
          </p:cNvCxnSpPr>
          <p:nvPr/>
        </p:nvCxnSpPr>
        <p:spPr>
          <a:xfrm>
            <a:off x="698240" y="3767042"/>
            <a:ext cx="182102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17E2B-121E-FAA5-85E4-DE64C4A1FA6C}"/>
              </a:ext>
            </a:extLst>
          </p:cNvPr>
          <p:cNvCxnSpPr>
            <a:cxnSpLocks/>
          </p:cNvCxnSpPr>
          <p:nvPr/>
        </p:nvCxnSpPr>
        <p:spPr>
          <a:xfrm>
            <a:off x="5159829" y="3767042"/>
            <a:ext cx="191277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6B5C12A-848F-5819-57B8-51700F5E29AF}"/>
              </a:ext>
            </a:extLst>
          </p:cNvPr>
          <p:cNvCxnSpPr>
            <a:cxnSpLocks/>
          </p:cNvCxnSpPr>
          <p:nvPr/>
        </p:nvCxnSpPr>
        <p:spPr>
          <a:xfrm>
            <a:off x="7489956" y="3767042"/>
            <a:ext cx="1644714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E88EBFA-DD2C-CA1C-BFC6-D432C47A0485}"/>
              </a:ext>
            </a:extLst>
          </p:cNvPr>
          <p:cNvCxnSpPr>
            <a:cxnSpLocks/>
          </p:cNvCxnSpPr>
          <p:nvPr/>
        </p:nvCxnSpPr>
        <p:spPr>
          <a:xfrm>
            <a:off x="2968689" y="3767627"/>
            <a:ext cx="182102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03EB57-6E50-B1A1-86EE-9C279CA092AC}"/>
              </a:ext>
            </a:extLst>
          </p:cNvPr>
          <p:cNvCxnSpPr>
            <a:cxnSpLocks/>
          </p:cNvCxnSpPr>
          <p:nvPr/>
        </p:nvCxnSpPr>
        <p:spPr>
          <a:xfrm>
            <a:off x="9667099" y="3767042"/>
            <a:ext cx="1644714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68198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{A1FB357B-C8A6-4FB4-BE99-A19FC0746FDA}tf56160789_win32</Template>
  <TotalTime>2037</TotalTime>
  <Words>154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 Rounded MT Bold</vt:lpstr>
      <vt:lpstr>Bookman Old Style</vt:lpstr>
      <vt:lpstr>Calibri</vt:lpstr>
      <vt:lpstr>Franklin Gothic Book</vt:lpstr>
      <vt:lpstr>Custom</vt:lpstr>
      <vt:lpstr>Data Analysis Project</vt:lpstr>
      <vt:lpstr>Your best quote that reflects your approach… “It’s one small step for man, one giant leap for mankind.”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Dipanshu Modi</dc:creator>
  <cp:lastModifiedBy>Dipanshu Modi</cp:lastModifiedBy>
  <cp:revision>2</cp:revision>
  <dcterms:created xsi:type="dcterms:W3CDTF">2025-05-11T10:39:17Z</dcterms:created>
  <dcterms:modified xsi:type="dcterms:W3CDTF">2025-05-31T08:34:02Z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