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AE610CC-4ED5-4AC6-AC2A-AA9C85504CB4}">
  <a:tblStyle styleId="{1AE610CC-4ED5-4AC6-AC2A-AA9C85504CB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12" name="Google Shape;11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74" name="Google Shape;174;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81" name="Google Shape;181;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88" name="Google Shape;188;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3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95" name="Google Shape;195;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3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02" name="Google Shape;202;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3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09" name="Google Shape;209;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3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16" name="Google Shape;216;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3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23" name="Google Shape;223;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4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30" name="Google Shape;230;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4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37" name="Google Shape;237;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18" name="Google Shape;11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4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44" name="Google Shape;244;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4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51" name="Google Shape;251;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4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58" name="Google Shape;258;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5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65" name="Google Shape;265;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5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73" name="Google Shape;273;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5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81" name="Google Shape;281;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5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89" name="Google Shape;289;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5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97" name="Google Shape;297;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6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04" name="Google Shape;304;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6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11" name="Google Shape;311;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25" name="Google Shape;12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6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18" name="Google Shape;318;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6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25" name="Google Shape;325;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6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33" name="Google Shape;333;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7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40" name="Google Shape;340;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32" name="Google Shape;132;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39" name="Google Shape;139;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46" name="Google Shape;14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53" name="Google Shape;153;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60" name="Google Shape;16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2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67" name="Google Shape;167;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 name="Google Shape;12;p2"/>
          <p:cNvSpPr txBox="1"/>
          <p:nvPr>
            <p:ph idx="1" type="subTitle"/>
          </p:nvPr>
        </p:nvSpPr>
        <p:spPr>
          <a:xfrm>
            <a:off x="457200" y="1604880"/>
            <a:ext cx="8226000" cy="3973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2" name="Google Shape;42;p11"/>
          <p:cNvSpPr txBox="1"/>
          <p:nvPr>
            <p:ph idx="1" type="body"/>
          </p:nvPr>
        </p:nvSpPr>
        <p:spPr>
          <a:xfrm>
            <a:off x="457200" y="16048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11"/>
          <p:cNvSpPr txBox="1"/>
          <p:nvPr>
            <p:ph idx="2"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6" name="Google Shape;46;p12"/>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4"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2" name="Google Shape;52;p13"/>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13"/>
          <p:cNvSpPr txBox="1"/>
          <p:nvPr>
            <p:ph idx="2"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4" name="Google Shape;54;p13"/>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5" name="Google Shape;65;p15"/>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9" name="Google Shape;69;p17"/>
          <p:cNvSpPr txBox="1"/>
          <p:nvPr>
            <p:ph idx="1" type="subTitle"/>
          </p:nvPr>
        </p:nvSpPr>
        <p:spPr>
          <a:xfrm>
            <a:off x="457200" y="1604880"/>
            <a:ext cx="8226000" cy="3973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2" name="Google Shape;72;p18"/>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3" name="Google Shape;73;p18"/>
          <p:cNvSpPr txBox="1"/>
          <p:nvPr>
            <p:ph idx="2"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457200" y="272880"/>
            <a:ext cx="8226000" cy="5291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0" name="Google Shape;80;p21"/>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1"/>
          <p:cNvSpPr txBox="1"/>
          <p:nvPr>
            <p:ph idx="2"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Google Shape;82;p21"/>
          <p:cNvSpPr txBox="1"/>
          <p:nvPr>
            <p:ph idx="3"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5" name="Google Shape;85;p22"/>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2"/>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Google Shape;87;p22"/>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0" name="Google Shape;90;p23"/>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Google Shape;91;p23"/>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2" name="Google Shape;92;p23"/>
          <p:cNvSpPr txBox="1"/>
          <p:nvPr>
            <p:ph idx="3"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5" name="Google Shape;95;p24"/>
          <p:cNvSpPr txBox="1"/>
          <p:nvPr>
            <p:ph idx="1" type="body"/>
          </p:nvPr>
        </p:nvSpPr>
        <p:spPr>
          <a:xfrm>
            <a:off x="457200" y="16048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4"/>
          <p:cNvSpPr txBox="1"/>
          <p:nvPr>
            <p:ph idx="2"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9" name="Google Shape;99;p25"/>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5"/>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Google Shape;101;p25"/>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25"/>
          <p:cNvSpPr txBox="1"/>
          <p:nvPr>
            <p:ph idx="4"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5" name="Google Shape;105;p26"/>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Google Shape;106;p26"/>
          <p:cNvSpPr txBox="1"/>
          <p:nvPr>
            <p:ph idx="2"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7" name="Google Shape;107;p26"/>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pic>
        <p:nvPicPr>
          <p:cNvPr id="108" name="Google Shape;108;p26"/>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6" name="Google Shape;16;p4"/>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9" name="Google Shape;19;p5"/>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 name="Google Shape;20;p5"/>
          <p:cNvSpPr txBox="1"/>
          <p:nvPr>
            <p:ph idx="2"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57200" y="272880"/>
            <a:ext cx="8226000" cy="5291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7" name="Google Shape;27;p8"/>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 name="Google Shape;28;p8"/>
          <p:cNvSpPr txBox="1"/>
          <p:nvPr>
            <p:ph idx="2"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3"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2" name="Google Shape;32;p9"/>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Google Shape;33;p9"/>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7" name="Google Shape;37;p10"/>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Google Shape;38;p10"/>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3"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440" y="0"/>
            <a:ext cx="9140400" cy="6856200"/>
          </a:xfrm>
          <a:prstGeom prst="rect">
            <a:avLst/>
          </a:prstGeom>
          <a:noFill/>
          <a:ln>
            <a:noFill/>
          </a:ln>
        </p:spPr>
      </p:pic>
      <p:sp>
        <p:nvSpPr>
          <p:cNvPr id="7" name="Google Shape;7;p1"/>
          <p:cNvSpPr txBox="1"/>
          <p:nvPr>
            <p:ph type="title"/>
          </p:nvPr>
        </p:nvSpPr>
        <p:spPr>
          <a:xfrm>
            <a:off x="311760" y="992880"/>
            <a:ext cx="8520120" cy="273672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472600" y="6217560"/>
            <a:ext cx="548280" cy="524520"/>
          </a:xfrm>
          <a:prstGeom prst="rect">
            <a:avLst/>
          </a:prstGeom>
          <a:noFill/>
          <a:ln>
            <a:noFill/>
          </a:ln>
        </p:spPr>
        <p:txBody>
          <a:bodyPr anchorCtr="0" anchor="ctr" bIns="101500" lIns="101500" spcFirstLastPara="1" rIns="101500" wrap="square" tIns="101500">
            <a:noAutofit/>
          </a:bodyPr>
          <a:lstStyle>
            <a:lvl1pPr indent="0" lvl="0" marL="0" marR="0" rtl="0" algn="l">
              <a:lnSpc>
                <a:spcPct val="100000"/>
              </a:lnSpc>
              <a:spcBef>
                <a:spcPts val="0"/>
              </a:spcBef>
              <a:buNone/>
              <a:defRPr b="0" i="0" sz="1500" u="none" cap="none" strike="noStrike">
                <a:solidFill>
                  <a:srgbClr val="000000"/>
                </a:solidFill>
                <a:latin typeface="Arial"/>
                <a:ea typeface="Arial"/>
                <a:cs typeface="Arial"/>
                <a:sym typeface="Arial"/>
              </a:defRPr>
            </a:lvl1pPr>
            <a:lvl2pPr indent="0" lvl="1" marL="0" marR="0" rtl="0" algn="l">
              <a:lnSpc>
                <a:spcPct val="100000"/>
              </a:lnSpc>
              <a:spcBef>
                <a:spcPts val="0"/>
              </a:spcBef>
              <a:buNone/>
              <a:defRPr b="0" i="0" sz="1500" u="none" cap="none" strike="noStrike">
                <a:solidFill>
                  <a:srgbClr val="000000"/>
                </a:solidFill>
                <a:latin typeface="Arial"/>
                <a:ea typeface="Arial"/>
                <a:cs typeface="Arial"/>
                <a:sym typeface="Arial"/>
              </a:defRPr>
            </a:lvl2pPr>
            <a:lvl3pPr indent="0" lvl="2" marL="0" marR="0" rtl="0" algn="l">
              <a:lnSpc>
                <a:spcPct val="100000"/>
              </a:lnSpc>
              <a:spcBef>
                <a:spcPts val="0"/>
              </a:spcBef>
              <a:buNone/>
              <a:defRPr b="0" i="0" sz="1500" u="none" cap="none" strike="noStrike">
                <a:solidFill>
                  <a:srgbClr val="000000"/>
                </a:solidFill>
                <a:latin typeface="Arial"/>
                <a:ea typeface="Arial"/>
                <a:cs typeface="Arial"/>
                <a:sym typeface="Arial"/>
              </a:defRPr>
            </a:lvl3pPr>
            <a:lvl4pPr indent="0" lvl="3" marL="0" marR="0" rtl="0" algn="l">
              <a:lnSpc>
                <a:spcPct val="100000"/>
              </a:lnSpc>
              <a:spcBef>
                <a:spcPts val="0"/>
              </a:spcBef>
              <a:buNone/>
              <a:defRPr b="0" i="0" sz="1500" u="none" cap="none" strike="noStrike">
                <a:solidFill>
                  <a:srgbClr val="000000"/>
                </a:solidFill>
                <a:latin typeface="Arial"/>
                <a:ea typeface="Arial"/>
                <a:cs typeface="Arial"/>
                <a:sym typeface="Arial"/>
              </a:defRPr>
            </a:lvl4pPr>
            <a:lvl5pPr indent="0" lvl="4" marL="0" marR="0" rtl="0" algn="l">
              <a:lnSpc>
                <a:spcPct val="100000"/>
              </a:lnSpc>
              <a:spcBef>
                <a:spcPts val="0"/>
              </a:spcBef>
              <a:buNone/>
              <a:defRPr b="0" i="0" sz="1500" u="none" cap="none" strike="noStrike">
                <a:solidFill>
                  <a:srgbClr val="000000"/>
                </a:solidFill>
                <a:latin typeface="Arial"/>
                <a:ea typeface="Arial"/>
                <a:cs typeface="Arial"/>
                <a:sym typeface="Arial"/>
              </a:defRPr>
            </a:lvl5pPr>
            <a:lvl6pPr indent="0" lvl="5" marL="0" marR="0" rtl="0" algn="l">
              <a:lnSpc>
                <a:spcPct val="100000"/>
              </a:lnSpc>
              <a:spcBef>
                <a:spcPts val="0"/>
              </a:spcBef>
              <a:buNone/>
              <a:defRPr b="0" i="0" sz="1500" u="none" cap="none" strike="noStrike">
                <a:solidFill>
                  <a:srgbClr val="000000"/>
                </a:solidFill>
                <a:latin typeface="Arial"/>
                <a:ea typeface="Arial"/>
                <a:cs typeface="Arial"/>
                <a:sym typeface="Arial"/>
              </a:defRPr>
            </a:lvl6pPr>
            <a:lvl7pPr indent="0" lvl="6" marL="0" marR="0" rtl="0" algn="l">
              <a:lnSpc>
                <a:spcPct val="100000"/>
              </a:lnSpc>
              <a:spcBef>
                <a:spcPts val="0"/>
              </a:spcBef>
              <a:buNone/>
              <a:defRPr b="0" i="0" sz="1500" u="none" cap="none" strike="noStrike">
                <a:solidFill>
                  <a:srgbClr val="000000"/>
                </a:solidFill>
                <a:latin typeface="Arial"/>
                <a:ea typeface="Arial"/>
                <a:cs typeface="Arial"/>
                <a:sym typeface="Arial"/>
              </a:defRPr>
            </a:lvl7pPr>
            <a:lvl8pPr indent="0" lvl="7" marL="0" marR="0" rtl="0" algn="l">
              <a:lnSpc>
                <a:spcPct val="100000"/>
              </a:lnSpc>
              <a:spcBef>
                <a:spcPts val="0"/>
              </a:spcBef>
              <a:buNone/>
              <a:defRPr b="0" i="0" sz="1500" u="none" cap="none" strike="noStrike">
                <a:solidFill>
                  <a:srgbClr val="000000"/>
                </a:solidFill>
                <a:latin typeface="Arial"/>
                <a:ea typeface="Arial"/>
                <a:cs typeface="Arial"/>
                <a:sym typeface="Arial"/>
              </a:defRPr>
            </a:lvl8pPr>
            <a:lvl9pPr indent="0" lvl="8" marL="0" marR="0" rtl="0" algn="l">
              <a:lnSpc>
                <a:spcPct val="100000"/>
              </a:lnSpc>
              <a:spcBef>
                <a:spcPts val="0"/>
              </a:spcBef>
              <a:buNone/>
              <a:defRPr b="0" i="0" sz="15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sz="1800"/>
          </a:p>
        </p:txBody>
      </p:sp>
      <p:sp>
        <p:nvSpPr>
          <p:cNvPr id="9" name="Google Shape;9;p1"/>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1">
            <a:alphaModFix/>
          </a:blip>
          <a:srcRect b="0" l="0" r="0" t="0"/>
          <a:stretch/>
        </p:blipFill>
        <p:spPr>
          <a:xfrm>
            <a:off x="1440" y="0"/>
            <a:ext cx="9140400" cy="6856200"/>
          </a:xfrm>
          <a:prstGeom prst="rect">
            <a:avLst/>
          </a:prstGeom>
          <a:noFill/>
          <a:ln>
            <a:noFill/>
          </a:ln>
        </p:spPr>
      </p:pic>
      <p:sp>
        <p:nvSpPr>
          <p:cNvPr id="58" name="Google Shape;58;p14"/>
          <p:cNvSpPr txBox="1"/>
          <p:nvPr>
            <p:ph type="title"/>
          </p:nvPr>
        </p:nvSpPr>
        <p:spPr>
          <a:xfrm>
            <a:off x="457200" y="272880"/>
            <a:ext cx="8226000" cy="1141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9" name="Google Shape;59;p14"/>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4"/>
          <p:cNvSpPr txBox="1"/>
          <p:nvPr>
            <p:ph idx="10" type="dt"/>
          </p:nvPr>
        </p:nvSpPr>
        <p:spPr>
          <a:xfrm>
            <a:off x="0" y="0"/>
            <a:ext cx="2999520" cy="29995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1" name="Google Shape;61;p14"/>
          <p:cNvSpPr txBox="1"/>
          <p:nvPr>
            <p:ph idx="11" type="ftr"/>
          </p:nvPr>
        </p:nvSpPr>
        <p:spPr>
          <a:xfrm>
            <a:off x="0" y="0"/>
            <a:ext cx="2999520" cy="29995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2" name="Google Shape;62;p14"/>
          <p:cNvSpPr txBox="1"/>
          <p:nvPr>
            <p:ph idx="12" type="sldNum"/>
          </p:nvPr>
        </p:nvSpPr>
        <p:spPr>
          <a:xfrm>
            <a:off x="0" y="0"/>
            <a:ext cx="2999520" cy="2999520"/>
          </a:xfrm>
          <a:prstGeom prst="rect">
            <a:avLst/>
          </a:prstGeom>
          <a:noFill/>
          <a:ln>
            <a:noFill/>
          </a:ln>
        </p:spPr>
        <p:txBody>
          <a:bodyPr anchorCtr="0" anchor="t" bIns="45700" lIns="91425" spcFirstLastPara="1" rIns="91425" wrap="square" tIns="45700">
            <a:noAutofit/>
          </a:bodyPr>
          <a:lstStyle>
            <a:lvl1pPr indent="0" lvl="0" marL="0" marR="0" rtl="0" algn="l">
              <a:lnSpc>
                <a:spcPct val="94000"/>
              </a:lnSpc>
              <a:spcBef>
                <a:spcPts val="0"/>
              </a:spcBef>
              <a:buNone/>
              <a:defRPr b="0" i="0" sz="1800" u="none" cap="none" strike="noStrike">
                <a:solidFill>
                  <a:srgbClr val="000000"/>
                </a:solidFill>
                <a:latin typeface="Arial"/>
                <a:ea typeface="Arial"/>
                <a:cs typeface="Arial"/>
                <a:sym typeface="Arial"/>
              </a:defRPr>
            </a:lvl1pPr>
            <a:lvl2pPr indent="0" lvl="1" marL="0" marR="0" rtl="0" algn="l">
              <a:lnSpc>
                <a:spcPct val="94000"/>
              </a:lnSpc>
              <a:spcBef>
                <a:spcPts val="0"/>
              </a:spcBef>
              <a:buNone/>
              <a:defRPr b="0" i="0" sz="1800" u="none" cap="none" strike="noStrike">
                <a:solidFill>
                  <a:srgbClr val="000000"/>
                </a:solidFill>
                <a:latin typeface="Arial"/>
                <a:ea typeface="Arial"/>
                <a:cs typeface="Arial"/>
                <a:sym typeface="Arial"/>
              </a:defRPr>
            </a:lvl2pPr>
            <a:lvl3pPr indent="0" lvl="2" marL="0" marR="0" rtl="0" algn="l">
              <a:lnSpc>
                <a:spcPct val="94000"/>
              </a:lnSpc>
              <a:spcBef>
                <a:spcPts val="0"/>
              </a:spcBef>
              <a:buNone/>
              <a:defRPr b="0" i="0" sz="1800" u="none" cap="none" strike="noStrike">
                <a:solidFill>
                  <a:srgbClr val="000000"/>
                </a:solidFill>
                <a:latin typeface="Arial"/>
                <a:ea typeface="Arial"/>
                <a:cs typeface="Arial"/>
                <a:sym typeface="Arial"/>
              </a:defRPr>
            </a:lvl3pPr>
            <a:lvl4pPr indent="0" lvl="3" marL="0" marR="0" rtl="0" algn="l">
              <a:lnSpc>
                <a:spcPct val="94000"/>
              </a:lnSpc>
              <a:spcBef>
                <a:spcPts val="0"/>
              </a:spcBef>
              <a:buNone/>
              <a:defRPr b="0" i="0" sz="1800" u="none" cap="none" strike="noStrike">
                <a:solidFill>
                  <a:srgbClr val="000000"/>
                </a:solidFill>
                <a:latin typeface="Arial"/>
                <a:ea typeface="Arial"/>
                <a:cs typeface="Arial"/>
                <a:sym typeface="Arial"/>
              </a:defRPr>
            </a:lvl4pPr>
            <a:lvl5pPr indent="0" lvl="4" marL="0" marR="0" rtl="0" algn="l">
              <a:lnSpc>
                <a:spcPct val="94000"/>
              </a:lnSpc>
              <a:spcBef>
                <a:spcPts val="0"/>
              </a:spcBef>
              <a:buNone/>
              <a:defRPr b="0" i="0" sz="1800" u="none" cap="none" strike="noStrike">
                <a:solidFill>
                  <a:srgbClr val="000000"/>
                </a:solidFill>
                <a:latin typeface="Arial"/>
                <a:ea typeface="Arial"/>
                <a:cs typeface="Arial"/>
                <a:sym typeface="Arial"/>
              </a:defRPr>
            </a:lvl5pPr>
            <a:lvl6pPr indent="0" lvl="5" marL="0" marR="0" rtl="0" algn="l">
              <a:lnSpc>
                <a:spcPct val="94000"/>
              </a:lnSpc>
              <a:spcBef>
                <a:spcPts val="0"/>
              </a:spcBef>
              <a:buNone/>
              <a:defRPr b="0" i="0" sz="1800" u="none" cap="none" strike="noStrike">
                <a:solidFill>
                  <a:srgbClr val="000000"/>
                </a:solidFill>
                <a:latin typeface="Arial"/>
                <a:ea typeface="Arial"/>
                <a:cs typeface="Arial"/>
                <a:sym typeface="Arial"/>
              </a:defRPr>
            </a:lvl6pPr>
            <a:lvl7pPr indent="0" lvl="6" marL="0" marR="0" rtl="0" algn="l">
              <a:lnSpc>
                <a:spcPct val="94000"/>
              </a:lnSpc>
              <a:spcBef>
                <a:spcPts val="0"/>
              </a:spcBef>
              <a:buNone/>
              <a:defRPr b="0" i="0" sz="1800" u="none" cap="none" strike="noStrike">
                <a:solidFill>
                  <a:srgbClr val="000000"/>
                </a:solidFill>
                <a:latin typeface="Arial"/>
                <a:ea typeface="Arial"/>
                <a:cs typeface="Arial"/>
                <a:sym typeface="Arial"/>
              </a:defRPr>
            </a:lvl7pPr>
            <a:lvl8pPr indent="0" lvl="7" marL="0" marR="0" rtl="0" algn="l">
              <a:lnSpc>
                <a:spcPct val="94000"/>
              </a:lnSpc>
              <a:spcBef>
                <a:spcPts val="0"/>
              </a:spcBef>
              <a:buNone/>
              <a:defRPr b="0" i="0" sz="1800" u="none" cap="none" strike="noStrike">
                <a:solidFill>
                  <a:srgbClr val="000000"/>
                </a:solidFill>
                <a:latin typeface="Arial"/>
                <a:ea typeface="Arial"/>
                <a:cs typeface="Arial"/>
                <a:sym typeface="Arial"/>
              </a:defRPr>
            </a:lvl8pPr>
            <a:lvl9pPr indent="0" lvl="8" marL="0" marR="0" rtl="0" algn="l">
              <a:lnSpc>
                <a:spcPct val="94000"/>
              </a:lnSpc>
              <a:spcBef>
                <a:spcPts val="0"/>
              </a:spcBef>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2571625"/>
            <a:ext cx="6400500" cy="898200"/>
          </a:xfrm>
          <a:prstGeom prst="rect">
            <a:avLst/>
          </a:prstGeom>
          <a:noFill/>
          <a:ln>
            <a:noFill/>
          </a:ln>
        </p:spPr>
        <p:txBody>
          <a:bodyPr anchorCtr="0" anchor="t" bIns="45700" lIns="91425" spcFirstLastPara="1" rIns="91425" wrap="square" tIns="45700">
            <a:noAutofit/>
          </a:bodyPr>
          <a:lstStyle/>
          <a:p>
            <a:pPr indent="0" lvl="0" marL="0" marR="0" rtl="0" algn="ctr">
              <a:lnSpc>
                <a:spcPct val="98000"/>
              </a:lnSpc>
              <a:spcBef>
                <a:spcPts val="0"/>
              </a:spcBef>
              <a:spcAft>
                <a:spcPts val="0"/>
              </a:spcAft>
              <a:buNone/>
            </a:pPr>
            <a:r>
              <a:rPr i="1" lang="en-IN" sz="3200">
                <a:latin typeface="Verdana"/>
                <a:ea typeface="Verdana"/>
                <a:cs typeface="Verdana"/>
                <a:sym typeface="Verdana"/>
              </a:rPr>
              <a:t>Introduction to Databases</a:t>
            </a:r>
            <a:endParaRPr i="1" sz="3200">
              <a:latin typeface="Verdana"/>
              <a:ea typeface="Verdana"/>
              <a:cs typeface="Verdana"/>
              <a:sym typeface="Verdana"/>
            </a:endParaRPr>
          </a:p>
          <a:p>
            <a:pPr indent="0" lvl="0" marL="0" marR="0" rtl="0" algn="ctr">
              <a:lnSpc>
                <a:spcPct val="98000"/>
              </a:lnSpc>
              <a:spcBef>
                <a:spcPts val="0"/>
              </a:spcBef>
              <a:spcAft>
                <a:spcPts val="0"/>
              </a:spcAft>
              <a:buNone/>
            </a:pPr>
            <a:r>
              <a:t/>
            </a:r>
            <a:endParaRPr i="1" sz="32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5" name="Shape 175"/>
        <p:cNvGrpSpPr/>
        <p:nvPr/>
      </p:nvGrpSpPr>
      <p:grpSpPr>
        <a:xfrm>
          <a:off x="0" y="0"/>
          <a:ext cx="0" cy="0"/>
          <a:chOff x="0" y="0"/>
          <a:chExt cx="0" cy="0"/>
        </a:xfrm>
      </p:grpSpPr>
      <p:sp>
        <p:nvSpPr>
          <p:cNvPr id="176" name="Google Shape;176;p36"/>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Insert query</a:t>
            </a:r>
            <a:endParaRPr b="0" i="0" sz="1800" u="none" cap="none" strike="noStrike"/>
          </a:p>
        </p:txBody>
      </p:sp>
      <p:sp>
        <p:nvSpPr>
          <p:cNvPr id="177" name="Google Shape;177;p36"/>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insert query is used to store data into a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INSERT INTO table_name (field1, field2, ... field N) values (value1, value2, ... value 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insert string values, you need to keep all values either into single quote or double quote.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insert into user (id, email, is_active, date_created) values (1,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 true, '2016-01-01 06:43:00');</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 name="Shape 182"/>
        <p:cNvGrpSpPr/>
        <p:nvPr/>
      </p:nvGrpSpPr>
      <p:grpSpPr>
        <a:xfrm>
          <a:off x="0" y="0"/>
          <a:ext cx="0" cy="0"/>
          <a:chOff x="0" y="0"/>
          <a:chExt cx="0" cy="0"/>
        </a:xfrm>
      </p:grpSpPr>
      <p:sp>
        <p:nvSpPr>
          <p:cNvPr id="183" name="Google Shape;183;p37"/>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Select query</a:t>
            </a:r>
            <a:endParaRPr b="0" i="0" sz="1800" u="none" cap="none" strike="noStrike"/>
          </a:p>
        </p:txBody>
      </p:sp>
      <p:sp>
        <p:nvSpPr>
          <p:cNvPr id="184" name="Google Shape;184;p37"/>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select query is used to get data from a table. It returns rows or some aggegated result depending upon the criteria that you have specified.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 from user;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Above query will return all records of table named with user.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used filters into select query you need to specify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 FROM table_name WHERE condition;</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 name="Shape 189"/>
        <p:cNvGrpSpPr/>
        <p:nvPr/>
      </p:nvGrpSpPr>
      <p:grpSpPr>
        <a:xfrm>
          <a:off x="0" y="0"/>
          <a:ext cx="0" cy="0"/>
          <a:chOff x="0" y="0"/>
          <a:chExt cx="0" cy="0"/>
        </a:xfrm>
      </p:grpSpPr>
      <p:sp>
        <p:nvSpPr>
          <p:cNvPr id="190" name="Google Shape;190;p38"/>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Where clause</a:t>
            </a:r>
            <a:endParaRPr b="0" i="0" sz="1800" u="none" cap="none" strike="noStrike"/>
          </a:p>
        </p:txBody>
      </p:sp>
      <p:sp>
        <p:nvSpPr>
          <p:cNvPr id="191" name="Google Shape;191;p38"/>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Syntax: SELECT * FROM table_name WHERE clause</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eg. select * from user where email_id = “</a:t>
            </a:r>
            <a:r>
              <a:rPr b="0" i="0" lang="en-IN" sz="1800" u="sng" cap="none" strike="noStrike">
                <a:solidFill>
                  <a:srgbClr val="CCCCFF"/>
                </a:solidFill>
                <a:latin typeface="Arial"/>
                <a:ea typeface="Arial"/>
                <a:cs typeface="Arial"/>
                <a:sym typeface="Arial"/>
              </a:rPr>
              <a:t>bootcamp@tothenew.com</a:t>
            </a:r>
            <a:r>
              <a:rPr b="0" i="0" lang="en-IN" sz="1800" u="none" cap="none" strike="noStrike">
                <a:solidFill>
                  <a:srgbClr val="000000"/>
                </a:solidFill>
                <a:latin typeface="Arial"/>
                <a:ea typeface="Arial"/>
                <a:cs typeface="Arial"/>
                <a:sym typeface="Arial"/>
              </a:rPr>
              <a:t>” and password = “12345”;</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Used to check equality</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&gt; Greater than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&gt;= Used to check database column value is greater than or equal from specified value</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&lt; Less than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&lt;= Less than or equal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BETWEEN .. AND .. Check whether a value is within a range of values</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In() Check whether a value in within a set of values</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IS NOT NULL Not null value test</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IS NULL Used to check null value</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LIKE Used to match pattern from string</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&lt;&gt; Not equal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NOT IN() Opposite of IN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NOT LIKE Opposite of like operator</a:t>
            </a:r>
            <a:endParaRPr b="0" i="0" sz="1800" u="none" cap="none" strike="noStrike"/>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sp>
        <p:nvSpPr>
          <p:cNvPr id="197" name="Google Shape;197;p39"/>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Multiple operators</a:t>
            </a:r>
            <a:endParaRPr b="0" i="0" sz="1800" u="none" cap="none" strike="noStrike"/>
          </a:p>
        </p:txBody>
      </p:sp>
      <p:sp>
        <p:nvSpPr>
          <p:cNvPr id="198" name="Google Shape;198;p39"/>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In database you can use multiple operators within a single where clause. These operators can be of 3 types.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AND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OR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AND is used to check multiple conditions in single time. If all specified conditions would be satisfied, then the query would return results.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eg: Select *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and password = “12345”</a:t>
            </a:r>
            <a:endParaRPr b="0" i="0" sz="1800" u="none" cap="none" strike="noStrike"/>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3" name="Shape 203"/>
        <p:cNvGrpSpPr/>
        <p:nvPr/>
      </p:nvGrpSpPr>
      <p:grpSpPr>
        <a:xfrm>
          <a:off x="0" y="0"/>
          <a:ext cx="0" cy="0"/>
          <a:chOff x="0" y="0"/>
          <a:chExt cx="0" cy="0"/>
        </a:xfrm>
      </p:grpSpPr>
      <p:sp>
        <p:nvSpPr>
          <p:cNvPr id="204" name="Google Shape;204;p40"/>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OR Example</a:t>
            </a:r>
            <a:endParaRPr b="0" i="0" sz="1800" u="none" cap="none" strike="noStrike"/>
          </a:p>
        </p:txBody>
      </p:sp>
      <p:sp>
        <p:nvSpPr>
          <p:cNvPr id="205" name="Google Shape;205;p40"/>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OR operator is used to check condition from using multiple operators. Query returns results whenever any one condition is satisfied.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eg.: SELECT *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or password = “123456”;</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Above query will return all result which are having either email id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or password 123456</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You can combine AND OR operators into single query to make complex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Select * from user where is_active = true OR (email_id=”</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AND password = “123456”);</a:t>
            </a:r>
            <a:endParaRPr b="0" i="0" sz="1800" u="none" cap="none" strike="noStrike"/>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0" name="Shape 210"/>
        <p:cNvGrpSpPr/>
        <p:nvPr/>
      </p:nvGrpSpPr>
      <p:grpSpPr>
        <a:xfrm>
          <a:off x="0" y="0"/>
          <a:ext cx="0" cy="0"/>
          <a:chOff x="0" y="0"/>
          <a:chExt cx="0" cy="0"/>
        </a:xfrm>
      </p:grpSpPr>
      <p:sp>
        <p:nvSpPr>
          <p:cNvPr id="211" name="Google Shape;211;p41"/>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Projection &amp; Limiting Records</a:t>
            </a:r>
            <a:endParaRPr b="0" i="0" sz="1800" u="none" cap="none" strike="noStrike"/>
          </a:p>
        </p:txBody>
      </p:sp>
      <p:sp>
        <p:nvSpPr>
          <p:cNvPr id="212" name="Google Shape;212;p41"/>
          <p:cNvSpPr/>
          <p:nvPr/>
        </p:nvSpPr>
        <p:spPr>
          <a:xfrm>
            <a:off x="220680" y="165564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By default mysql select query returns all records that are matching criteria. To fetch specified number of records, with specified fields you need to specify projection with limiting records.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field1, field2 .. fieldN FROM table_name WHERE clause order by field LIMIT offset, max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name from user where is_active = true order by name limit 1, 2</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Above query will return name of 2 active users starting from second position.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Here value of offset starts with 0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7" name="Shape 217"/>
        <p:cNvGrpSpPr/>
        <p:nvPr/>
      </p:nvGrpSpPr>
      <p:grpSpPr>
        <a:xfrm>
          <a:off x="0" y="0"/>
          <a:ext cx="0" cy="0"/>
          <a:chOff x="0" y="0"/>
          <a:chExt cx="0" cy="0"/>
        </a:xfrm>
      </p:grpSpPr>
      <p:sp>
        <p:nvSpPr>
          <p:cNvPr id="218" name="Google Shape;218;p42"/>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Update query</a:t>
            </a:r>
            <a:endParaRPr b="0" i="0" sz="1800" u="none" cap="none" strike="noStrike"/>
          </a:p>
        </p:txBody>
      </p:sp>
      <p:sp>
        <p:nvSpPr>
          <p:cNvPr id="219" name="Google Shape;219;p42"/>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Update query is used to update records into a database table. In this query you can update single record as well as multiple records depending upon the criteria specified.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UPDATE table_name SET field1=new_value1, field2=new_value2 .. fieldN=new_valueN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update user set is_active = false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In the where clause you can pass any combination as explained into previous select query option.</a:t>
            </a:r>
            <a:endParaRPr b="0" i="0" sz="1800" u="none" cap="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4" name="Shape 224"/>
        <p:cNvGrpSpPr/>
        <p:nvPr/>
      </p:nvGrpSpPr>
      <p:grpSpPr>
        <a:xfrm>
          <a:off x="0" y="0"/>
          <a:ext cx="0" cy="0"/>
          <a:chOff x="0" y="0"/>
          <a:chExt cx="0" cy="0"/>
        </a:xfrm>
      </p:grpSpPr>
      <p:sp>
        <p:nvSpPr>
          <p:cNvPr id="225" name="Google Shape;225;p43"/>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Delete Query</a:t>
            </a:r>
            <a:endParaRPr b="0" i="0" sz="1800" u="none" cap="none" strike="noStrike"/>
          </a:p>
        </p:txBody>
      </p:sp>
      <p:sp>
        <p:nvSpPr>
          <p:cNvPr id="226" name="Google Shape;226;p43"/>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Delete query is used to delete specified records from database table. You can delete multiple records from database table by single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DELETE FROM table_name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DELETE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If you do not specify email_id in where clause, then it will delete all records from database table. But in this case ID would not reset to 0.</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delete whole table you can use TRUNCATE command also.</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TRUNCATE table_name</a:t>
            </a:r>
            <a:endParaRPr b="0" i="0" sz="1800" u="none" cap="none" strike="noStrike"/>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1" name="Shape 231"/>
        <p:cNvGrpSpPr/>
        <p:nvPr/>
      </p:nvGrpSpPr>
      <p:grpSpPr>
        <a:xfrm>
          <a:off x="0" y="0"/>
          <a:ext cx="0" cy="0"/>
          <a:chOff x="0" y="0"/>
          <a:chExt cx="0" cy="0"/>
        </a:xfrm>
      </p:grpSpPr>
      <p:sp>
        <p:nvSpPr>
          <p:cNvPr id="232" name="Google Shape;232;p44"/>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Join Query</a:t>
            </a:r>
            <a:endParaRPr b="0" i="0" sz="1800" u="none" cap="none" strike="noStrike"/>
          </a:p>
        </p:txBody>
      </p:sp>
      <p:sp>
        <p:nvSpPr>
          <p:cNvPr id="233" name="Google Shape;233;p44"/>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Sometimes it is required to get data from multiple tables. Ti achieve this using multiple queries is not recommended. So MYSQL provide JOIN feayure. Join query is used to get data from multiple tables into single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use JOINS in SELECT, UPDATE as DELETE statements. There are four types of join available into MYSQL.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Inner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Left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Right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Outer Join</a:t>
            </a:r>
            <a:endParaRPr b="0" i="0" sz="1800" u="none" cap="none" strike="noStrike"/>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8" name="Shape 238"/>
        <p:cNvGrpSpPr/>
        <p:nvPr/>
      </p:nvGrpSpPr>
      <p:grpSpPr>
        <a:xfrm>
          <a:off x="0" y="0"/>
          <a:ext cx="0" cy="0"/>
          <a:chOff x="0" y="0"/>
          <a:chExt cx="0" cy="0"/>
        </a:xfrm>
      </p:grpSpPr>
      <p:sp>
        <p:nvSpPr>
          <p:cNvPr id="239" name="Google Shape;239;p45"/>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Inner Join</a:t>
            </a:r>
            <a:endParaRPr b="0" i="0" sz="1800" u="none" cap="none" strike="noStrike"/>
          </a:p>
        </p:txBody>
      </p:sp>
      <p:sp>
        <p:nvSpPr>
          <p:cNvPr id="240" name="Google Shape;240;p45"/>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Inn</a:t>
            </a:r>
            <a:r>
              <a:rPr b="0" i="0" lang="en-IN" sz="1800" u="none" cap="none" strike="noStrike">
                <a:solidFill>
                  <a:srgbClr val="000000"/>
                </a:solidFill>
                <a:latin typeface="Arial"/>
                <a:ea typeface="Arial"/>
                <a:cs typeface="Arial"/>
                <a:sym typeface="Arial"/>
              </a:rPr>
              <a:t>er join is used to get data from multiple tables only where same id is present into both tables.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Syntax: SELECT t1.*, t2.* FROM table_name1 t1 JOIN table_name2 t2 ON t1.id = t2.id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Suppose you have another table user_marks which contains user_id as foreign key and marks of student in each subject.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table user_marks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id bigint(20) NOT NULL AUTO_INCREMENT,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user_id bigint(20)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subject_name varchar(255)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date_created datetime default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marks int(10)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primary key (id)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b="0" i="0" sz="18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Google Shape;120;p28"/>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Agenda	</a:t>
            </a:r>
            <a:endParaRPr b="0" i="0" sz="1800" u="none" cap="none" strike="noStrike"/>
          </a:p>
        </p:txBody>
      </p:sp>
      <p:sp>
        <p:nvSpPr>
          <p:cNvPr id="121" name="Google Shape;121;p28"/>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RDBMS Terminology</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Normalization and Type of Sql statement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Create, delete database &amp;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Mysql query, projection, limiting &amp; ordering</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Update &amp; delete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Joins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Indexing – create, delete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Back-up &amp; Restore</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Google Shape;246;p46"/>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Inner Join Contd..</a:t>
            </a:r>
            <a:endParaRPr b="0" i="0" sz="1800" u="none" cap="none" strike="noStrike"/>
          </a:p>
        </p:txBody>
      </p:sp>
      <p:sp>
        <p:nvSpPr>
          <p:cNvPr id="247" name="Google Shape;247;p46"/>
          <p:cNvSpPr/>
          <p:nvPr/>
        </p:nvSpPr>
        <p:spPr>
          <a:xfrm>
            <a:off x="71280" y="1440000"/>
            <a:ext cx="921492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To get user's information with their marks you need to use INNER JOIN.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u.*, m.* FROM user u INNER JOIN user_marks m ON u.id =m.user_id;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 the above query you can use where clause, projection and limiting records concept as explained earlier.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In RDBMS concepts INNER JOIN is equivalent to c artesian product of two entities. </a:t>
            </a:r>
            <a:endParaRPr b="0" i="0" sz="1800" u="none" cap="none" strike="noStrike"/>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Google Shape;253;p47"/>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Left Join</a:t>
            </a:r>
            <a:endParaRPr b="0" i="0" sz="1800" u="none" cap="none" strike="noStrike"/>
          </a:p>
        </p:txBody>
      </p:sp>
      <p:sp>
        <p:nvSpPr>
          <p:cNvPr id="254" name="Google Shape;254;p47"/>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Left Join is used to get all records which are present into left side table. This join returns all results of inner join plus all records which doesn't have corresponding entry into right side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t1.*, t2.* from table_name t1 LEFT JOIN table_name t2 ON t1.id = t2.id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get all user's details which are either obtained marks into some subject or not.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SELECT u.*, m.* FROM user u LEFT JOIN user_marks m ON u.id = m.user_id;</a:t>
            </a:r>
            <a:endParaRPr b="0" i="0" sz="1800" u="none" cap="none" strike="noStrike"/>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9" name="Shape 259"/>
        <p:cNvGrpSpPr/>
        <p:nvPr/>
      </p:nvGrpSpPr>
      <p:grpSpPr>
        <a:xfrm>
          <a:off x="0" y="0"/>
          <a:ext cx="0" cy="0"/>
          <a:chOff x="0" y="0"/>
          <a:chExt cx="0" cy="0"/>
        </a:xfrm>
      </p:grpSpPr>
      <p:sp>
        <p:nvSpPr>
          <p:cNvPr id="260" name="Google Shape;260;p48"/>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Right Join</a:t>
            </a:r>
            <a:endParaRPr b="0" i="0" sz="1800" u="none" cap="none" strike="noStrike"/>
          </a:p>
        </p:txBody>
      </p:sp>
      <p:sp>
        <p:nvSpPr>
          <p:cNvPr id="261" name="Google Shape;261;p48"/>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Right Join is used to get all records which are present into right side table. This join returns all results of inner join plus all records which doesn't have corresponding entry into left side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t1.*, t2.* from table_name t1 RIGHT JOIN table_name t2 ON t1.id = t2.id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u.*, m.* FROM user u RIGHT JOIN user_marks m ON u.id = m.user_id;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When you perform left or right join then null values is printed in case no data available in right or left table.</a:t>
            </a:r>
            <a:endParaRPr b="0" i="0" sz="1800" u="none" cap="none" strike="noStrike"/>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6" name="Shape 266"/>
        <p:cNvGrpSpPr/>
        <p:nvPr/>
      </p:nvGrpSpPr>
      <p:grpSpPr>
        <a:xfrm>
          <a:off x="0" y="0"/>
          <a:ext cx="0" cy="0"/>
          <a:chOff x="0" y="0"/>
          <a:chExt cx="0" cy="0"/>
        </a:xfrm>
      </p:grpSpPr>
      <p:sp>
        <p:nvSpPr>
          <p:cNvPr id="267" name="Google Shape;267;p49"/>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Index</a:t>
            </a:r>
            <a:endParaRPr b="0" i="0" sz="1800" u="none" cap="none" strike="noStrike"/>
          </a:p>
        </p:txBody>
      </p:sp>
      <p:sp>
        <p:nvSpPr>
          <p:cNvPr id="268" name="Google Shape;268;p49"/>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Index in DBMS is used to increase the performance of select query. When you create an index on single or multiple column then a sorted list is maintained into database and query result is returned from that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ALTER TABLE table_name ADD INDEX index_name (column_list);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ALTER TABLE user ADD INDEX email_id (email_id);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Primary key and unique key are also part of index. Syntax to create these type of index is explained below:</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ADD PRIMARY KEY (column_list);</a:t>
            </a:r>
            <a:endParaRPr b="0" i="0" sz="1800" u="none" cap="none" strike="noStrike"/>
          </a:p>
        </p:txBody>
      </p:sp>
      <p:sp>
        <p:nvSpPr>
          <p:cNvPr id="269" name="Google Shape;269;p49"/>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4" name="Shape 274"/>
        <p:cNvGrpSpPr/>
        <p:nvPr/>
      </p:nvGrpSpPr>
      <p:grpSpPr>
        <a:xfrm>
          <a:off x="0" y="0"/>
          <a:ext cx="0" cy="0"/>
          <a:chOff x="0" y="0"/>
          <a:chExt cx="0" cy="0"/>
        </a:xfrm>
      </p:grpSpPr>
      <p:sp>
        <p:nvSpPr>
          <p:cNvPr id="275" name="Google Shape;275;p50"/>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Index Contd..</a:t>
            </a:r>
            <a:endParaRPr b="0" i="0" sz="1800" u="none" cap="none" strike="noStrike"/>
          </a:p>
        </p:txBody>
      </p:sp>
      <p:sp>
        <p:nvSpPr>
          <p:cNvPr id="276" name="Google Shape;276;p50"/>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ADD UNIQUE KEY (column_list);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compound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index my_idx on my_table(user_id, 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Drop Index :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DROP INDEX index_name;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Show indexes: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SHOW INDEX FROM table_name;</a:t>
            </a:r>
            <a:endParaRPr b="0" i="0" sz="1800" u="none" cap="none" strike="noStrike"/>
          </a:p>
        </p:txBody>
      </p:sp>
      <p:sp>
        <p:nvSpPr>
          <p:cNvPr id="277" name="Google Shape;277;p50"/>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51"/>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BackUp</a:t>
            </a:r>
            <a:endParaRPr b="0" i="0" sz="1800" u="none" cap="none" strike="noStrike"/>
          </a:p>
        </p:txBody>
      </p:sp>
      <p:sp>
        <p:nvSpPr>
          <p:cNvPr id="284" name="Google Shape;284;p51"/>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create backup of whole database into a single file by using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mysqldump -uUSERNAME -pPASSWORD DB_NAME &gt; file_name.txt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also specify table name to take backup of specific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export data/ specific columns into CSV format use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SELECT * FROM table_name INTO OUTFILE '/tmp/file_name.csv'</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FIELDS TERMINATED BY ',' ENCLOSED BY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LINES TERMINATED BY '\r\n';</a:t>
            </a:r>
            <a:endParaRPr b="0" i="0" sz="1800" u="none" cap="none" strike="noStrike"/>
          </a:p>
        </p:txBody>
      </p:sp>
      <p:sp>
        <p:nvSpPr>
          <p:cNvPr id="285" name="Google Shape;285;p51"/>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0" name="Shape 290"/>
        <p:cNvGrpSpPr/>
        <p:nvPr/>
      </p:nvGrpSpPr>
      <p:grpSpPr>
        <a:xfrm>
          <a:off x="0" y="0"/>
          <a:ext cx="0" cy="0"/>
          <a:chOff x="0" y="0"/>
          <a:chExt cx="0" cy="0"/>
        </a:xfrm>
      </p:grpSpPr>
      <p:sp>
        <p:nvSpPr>
          <p:cNvPr id="291" name="Google Shape;291;p52"/>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Restore</a:t>
            </a:r>
            <a:endParaRPr b="0" i="0" sz="1800" u="none" cap="none" strike="noStrike"/>
          </a:p>
        </p:txBody>
      </p:sp>
      <p:sp>
        <p:nvSpPr>
          <p:cNvPr id="292" name="Google Shape;292;p52"/>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create restore of whole database from a single file using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source filepath/filename.sql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OR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-uUSERNAME -pPASSWORD DB_NAME &lt; FILE_PATH_WITH_NAME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
        <p:nvSpPr>
          <p:cNvPr id="293" name="Google Shape;293;p52"/>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8" name="Shape 298"/>
        <p:cNvGrpSpPr/>
        <p:nvPr/>
      </p:nvGrpSpPr>
      <p:grpSpPr>
        <a:xfrm>
          <a:off x="0" y="0"/>
          <a:ext cx="0" cy="0"/>
          <a:chOff x="0" y="0"/>
          <a:chExt cx="0" cy="0"/>
        </a:xfrm>
      </p:grpSpPr>
      <p:sp>
        <p:nvSpPr>
          <p:cNvPr id="299" name="Google Shape;299;p53"/>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References</a:t>
            </a:r>
            <a:endParaRPr b="0" i="0" sz="1800" u="none" cap="none" strike="noStrike"/>
          </a:p>
        </p:txBody>
      </p:sp>
      <p:sp>
        <p:nvSpPr>
          <p:cNvPr id="300" name="Google Shape;300;p53"/>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MYSQL Online Documentation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http://dev.mysql.com/doc/refman/5.5/en/tutorial.html</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 Onlne Tutorials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http://www.tutorialspoint.com/mysql/</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Google Shape;306;p54"/>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a:t>
            </a:r>
            <a:endParaRPr b="0" i="0" sz="1800" u="none" cap="none" strike="noStrike"/>
          </a:p>
        </p:txBody>
      </p:sp>
      <p:sp>
        <p:nvSpPr>
          <p:cNvPr id="307" name="Google Shape;307;p54"/>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open-source document database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Schema Less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Written in C++</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performance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availability</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Easily scalable</a:t>
            </a:r>
            <a:endParaRPr b="0" i="0" sz="1800" u="none" cap="none" strike="noStrike"/>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2" name="Shape 312"/>
        <p:cNvGrpSpPr/>
        <p:nvPr/>
      </p:nvGrpSpPr>
      <p:grpSpPr>
        <a:xfrm>
          <a:off x="0" y="0"/>
          <a:ext cx="0" cy="0"/>
          <a:chOff x="0" y="0"/>
          <a:chExt cx="0" cy="0"/>
        </a:xfrm>
      </p:grpSpPr>
      <p:sp>
        <p:nvSpPr>
          <p:cNvPr id="313" name="Google Shape;313;p55"/>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a:t>
            </a:r>
            <a:endParaRPr b="0" i="0" sz="1800" u="none" cap="none" strike="noStrike"/>
          </a:p>
        </p:txBody>
      </p:sp>
      <p:sp>
        <p:nvSpPr>
          <p:cNvPr id="314" name="Google Shape;314;p55"/>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open-source document database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Schema Less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Written in C++</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performance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availability</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Easily scalable</a:t>
            </a:r>
            <a:endParaRPr b="0" i="0" sz="180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sp>
        <p:nvSpPr>
          <p:cNvPr id="127" name="Google Shape;127;p29"/>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Terminology	</a:t>
            </a:r>
            <a:endParaRPr b="0" i="0" sz="1800" u="none" cap="none" strike="noStrike"/>
          </a:p>
        </p:txBody>
      </p:sp>
      <p:sp>
        <p:nvSpPr>
          <p:cNvPr id="128" name="Google Shape;128;p29"/>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Database: collection of tables.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Table: Used to store/ club data same as excel sheet.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Row: is an collection of single entity attributes or group of related data.</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Column: data of one attribute 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Primary Key: Uniquely identify a row (entity) into table. Can not contain NULL.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Unique Key: Unique value among for whole table into same column. Can contain NULL.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9" name="Shape 319"/>
        <p:cNvGrpSpPr/>
        <p:nvPr/>
      </p:nvGrpSpPr>
      <p:grpSpPr>
        <a:xfrm>
          <a:off x="0" y="0"/>
          <a:ext cx="0" cy="0"/>
          <a:chOff x="0" y="0"/>
          <a:chExt cx="0" cy="0"/>
        </a:xfrm>
      </p:grpSpPr>
      <p:sp>
        <p:nvSpPr>
          <p:cNvPr id="320" name="Google Shape;320;p56"/>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Usecase MongoDB</a:t>
            </a:r>
            <a:endParaRPr b="0" i="0" sz="1800" u="none" cap="none" strike="noStrike"/>
          </a:p>
        </p:txBody>
      </p:sp>
      <p:sp>
        <p:nvSpPr>
          <p:cNvPr id="321" name="Google Shape;321;p56"/>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Take a example of facebook post which can contains following things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Post metadata -&gt; Text, written_by, date_time, images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Likes -&gt; user's name who liked post</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Comments -&gt; username, comment_text, date_time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In RDBMS to manage this you need to create multiple tables &amp; multiple queries while displaying posts. In MongoDB you can achieve this by one collection &amp; one query.</a:t>
            </a:r>
            <a:r>
              <a:rPr b="0" i="0" lang="en-IN" sz="2400" u="none" cap="none" strike="noStrike">
                <a:solidFill>
                  <a:srgbClr val="000000"/>
                </a:solidFill>
                <a:latin typeface="Calibri"/>
                <a:ea typeface="Calibri"/>
                <a:cs typeface="Calibri"/>
                <a:sym typeface="Calibri"/>
              </a:rPr>
              <a:t> </a:t>
            </a:r>
            <a:endParaRPr b="0" i="0" sz="1800" u="none" cap="none" strike="noStrike"/>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6" name="Shape 326"/>
        <p:cNvGrpSpPr/>
        <p:nvPr/>
      </p:nvGrpSpPr>
      <p:grpSpPr>
        <a:xfrm>
          <a:off x="0" y="0"/>
          <a:ext cx="0" cy="0"/>
          <a:chOff x="0" y="0"/>
          <a:chExt cx="0" cy="0"/>
        </a:xfrm>
      </p:grpSpPr>
      <p:sp>
        <p:nvSpPr>
          <p:cNvPr id="327" name="Google Shape;327;p57"/>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 Terminology</a:t>
            </a:r>
            <a:endParaRPr b="0" i="0" sz="1800" u="none" cap="none" strike="noStrike"/>
          </a:p>
        </p:txBody>
      </p:sp>
      <p:sp>
        <p:nvSpPr>
          <p:cNvPr id="328" name="Google Shape;328;p57"/>
          <p:cNvSpPr/>
          <p:nvPr/>
        </p:nvSpPr>
        <p:spPr>
          <a:xfrm>
            <a:off x="281160" y="144000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9" name="Google Shape;329;p57"/>
          <p:cNvGraphicFramePr/>
          <p:nvPr/>
        </p:nvGraphicFramePr>
        <p:xfrm>
          <a:off x="1634040" y="2022120"/>
          <a:ext cx="3000000" cy="3000000"/>
        </p:xfrm>
        <a:graphic>
          <a:graphicData uri="http://schemas.openxmlformats.org/drawingml/2006/table">
            <a:tbl>
              <a:tblPr>
                <a:noFill/>
                <a:tableStyleId>{1AE610CC-4ED5-4AC6-AC2A-AA9C85504CB4}</a:tableStyleId>
              </a:tblPr>
              <a:tblGrid>
                <a:gridCol w="2537650"/>
                <a:gridCol w="2538000"/>
              </a:tblGrid>
              <a:tr h="366125">
                <a:tc>
                  <a:txBody>
                    <a:bodyPr>
                      <a:noAutofit/>
                    </a:bodyPr>
                    <a:lstStyle/>
                    <a:p>
                      <a:pPr indent="0" lvl="0" marL="0" marR="0" rtl="0" algn="l">
                        <a:spcBef>
                          <a:spcPts val="0"/>
                        </a:spcBef>
                        <a:spcAft>
                          <a:spcPts val="0"/>
                        </a:spcAft>
                        <a:buNone/>
                      </a:pPr>
                      <a:r>
                        <a:rPr lang="en-IN" sz="1800" u="none" cap="none" strike="noStrike">
                          <a:latin typeface="Arial"/>
                          <a:ea typeface="Arial"/>
                          <a:cs typeface="Arial"/>
                          <a:sym typeface="Arial"/>
                        </a:rPr>
                        <a:t>RDBMS</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MongoDB</a:t>
                      </a:r>
                      <a:endParaRPr sz="1800"/>
                    </a:p>
                  </a:txBody>
                  <a:tcPr marT="45725" marB="45725" marR="91450" marL="91450"/>
                </a:tc>
              </a:tr>
              <a:tr h="216000">
                <a:tc>
                  <a:txBody>
                    <a:bodyPr>
                      <a:noAutofit/>
                    </a:bodyPr>
                    <a:lstStyle/>
                    <a:p>
                      <a:pPr indent="0" lvl="0" marL="0" marR="0" rtl="0" algn="l">
                        <a:spcBef>
                          <a:spcPts val="0"/>
                        </a:spcBef>
                        <a:spcAft>
                          <a:spcPts val="0"/>
                        </a:spcAft>
                        <a:buNone/>
                      </a:pPr>
                      <a:r>
                        <a:rPr lang="en-IN" sz="1800">
                          <a:latin typeface="Arial"/>
                          <a:ea typeface="Arial"/>
                          <a:cs typeface="Arial"/>
                          <a:sym typeface="Arial"/>
                        </a:rPr>
                        <a:t>Database</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Database</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Table</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Collection</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Row</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Document</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column</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Field</a:t>
                      </a:r>
                      <a:endParaRPr sz="1800"/>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4" name="Shape 334"/>
        <p:cNvGrpSpPr/>
        <p:nvPr/>
      </p:nvGrpSpPr>
      <p:grpSpPr>
        <a:xfrm>
          <a:off x="0" y="0"/>
          <a:ext cx="0" cy="0"/>
          <a:chOff x="0" y="0"/>
          <a:chExt cx="0" cy="0"/>
        </a:xfrm>
      </p:grpSpPr>
      <p:sp>
        <p:nvSpPr>
          <p:cNvPr id="335" name="Google Shape;335;p58"/>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 CRUD</a:t>
            </a:r>
            <a:endParaRPr b="0" i="0" sz="1800" u="none" cap="none" strike="noStrike"/>
          </a:p>
        </p:txBody>
      </p:sp>
      <p:sp>
        <p:nvSpPr>
          <p:cNvPr id="336" name="Google Shape;336;p58"/>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Create Database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use DATABASE_NAME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Show databases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show dbs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List Collection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show collections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Insert 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db.COLLECTION_NAME.insert(document)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List Documents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db.COLLECTION_NAME.find()</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Delete 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db.mycol.remove()</a:t>
            </a:r>
            <a:endParaRPr b="0" i="0" sz="1800" u="none" cap="none" strike="noStrike"/>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1" name="Shape 341"/>
        <p:cNvGrpSpPr/>
        <p:nvPr/>
      </p:nvGrpSpPr>
      <p:grpSpPr>
        <a:xfrm>
          <a:off x="0" y="0"/>
          <a:ext cx="0" cy="0"/>
          <a:chOff x="0" y="0"/>
          <a:chExt cx="0" cy="0"/>
        </a:xfrm>
      </p:grpSpPr>
      <p:sp>
        <p:nvSpPr>
          <p:cNvPr id="342" name="Google Shape;342;p59"/>
          <p:cNvSpPr/>
          <p:nvPr/>
        </p:nvSpPr>
        <p:spPr>
          <a:xfrm>
            <a:off x="291960" y="2735280"/>
            <a:ext cx="8564040" cy="345564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IN" sz="2400" u="none" cap="none" strike="noStrike">
                <a:solidFill>
                  <a:srgbClr val="000000"/>
                </a:solidFill>
                <a:latin typeface="Calibri"/>
                <a:ea typeface="Calibri"/>
                <a:cs typeface="Calibri"/>
                <a:sym typeface="Calibri"/>
              </a:rPr>
              <a:t>Questions?</a:t>
            </a:r>
            <a:endParaRPr b="0" i="0" sz="18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sp>
        <p:nvSpPr>
          <p:cNvPr id="134" name="Google Shape;134;p30"/>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Terminology Contd..	</a:t>
            </a:r>
            <a:endParaRPr b="0" i="0" sz="1800" u="none" cap="none" strike="noStrike"/>
          </a:p>
        </p:txBody>
      </p:sp>
      <p:sp>
        <p:nvSpPr>
          <p:cNvPr id="135" name="Google Shape;135;p30"/>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Foreign Key: A link between two tables.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Compound (Composite) Key: is a key that consists of multiple column.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Index: same as book index, used to increase performance of select queries.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0" name="Shape 140"/>
        <p:cNvGrpSpPr/>
        <p:nvPr/>
      </p:nvGrpSpPr>
      <p:grpSpPr>
        <a:xfrm>
          <a:off x="0" y="0"/>
          <a:ext cx="0" cy="0"/>
          <a:chOff x="0" y="0"/>
          <a:chExt cx="0" cy="0"/>
        </a:xfrm>
      </p:grpSpPr>
      <p:sp>
        <p:nvSpPr>
          <p:cNvPr id="141" name="Google Shape;141;p31"/>
          <p:cNvSpPr txBox="1"/>
          <p:nvPr/>
        </p:nvSpPr>
        <p:spPr>
          <a:xfrm>
            <a:off x="281160" y="507960"/>
            <a:ext cx="8564040" cy="74736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Normalization</a:t>
            </a:r>
            <a:endParaRPr b="0" i="0" sz="1800" u="none" cap="none" strike="noStrike"/>
          </a:p>
        </p:txBody>
      </p:sp>
      <p:sp>
        <p:nvSpPr>
          <p:cNvPr id="142" name="Google Shape;142;p31"/>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Normalization is a concept to break data into multiple table to reduce redundancy of it. It reduce the storage cost of data as well  as maintainablity also increases.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Google Shape;148;p32"/>
          <p:cNvSpPr txBox="1"/>
          <p:nvPr/>
        </p:nvSpPr>
        <p:spPr>
          <a:xfrm>
            <a:off x="281160" y="507960"/>
            <a:ext cx="8564040" cy="74736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SQL Statement</a:t>
            </a:r>
            <a:endParaRPr b="0" i="0" sz="1800" u="none" cap="none" strike="noStrike"/>
          </a:p>
        </p:txBody>
      </p:sp>
      <p:sp>
        <p:nvSpPr>
          <p:cNvPr id="149" name="Google Shape;149;p32"/>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DDL – Data Definition Language</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DDL is used to define the structure that holds the data. For example, Create, Alter, Drop and Truncate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DML– Data Manipulation Language</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DML is used for manipulation of the data itself. Typical operations are Insert, Delete, Update and retrieving the data from the table. Select statement is considered as a limited version of DML, since it can't change data in the database. But it can perform operations on data retrieved from DBMS, before the results are returned to the calling function.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DCL– Data Control Language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DCL is used to control the visibility of data like granting database access and set privileges to create tables etc. Example - Grant, Revoke access permission to the user to access data in database.</a:t>
            </a:r>
            <a:endParaRPr b="0" i="0" sz="180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 name="Shape 154"/>
        <p:cNvGrpSpPr/>
        <p:nvPr/>
      </p:nvGrpSpPr>
      <p:grpSpPr>
        <a:xfrm>
          <a:off x="0" y="0"/>
          <a:ext cx="0" cy="0"/>
          <a:chOff x="0" y="0"/>
          <a:chExt cx="0" cy="0"/>
        </a:xfrm>
      </p:grpSpPr>
      <p:sp>
        <p:nvSpPr>
          <p:cNvPr id="155" name="Google Shape;155;p33"/>
          <p:cNvSpPr txBox="1"/>
          <p:nvPr/>
        </p:nvSpPr>
        <p:spPr>
          <a:xfrm>
            <a:off x="281160" y="58428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Create, drop database</a:t>
            </a:r>
            <a:endParaRPr b="0" i="0" sz="1800" u="none" cap="none" strike="noStrike"/>
          </a:p>
        </p:txBody>
      </p:sp>
      <p:sp>
        <p:nvSpPr>
          <p:cNvPr id="156" name="Google Shape;156;p33"/>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create database into mysql, you need to execute CREATE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CREATE DATABASE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After creating the database you need to select it before using it.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use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drop database execute the DROP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DROP DATABASE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1" name="Shape 161"/>
        <p:cNvGrpSpPr/>
        <p:nvPr/>
      </p:nvGrpSpPr>
      <p:grpSpPr>
        <a:xfrm>
          <a:off x="0" y="0"/>
          <a:ext cx="0" cy="0"/>
          <a:chOff x="0" y="0"/>
          <a:chExt cx="0" cy="0"/>
        </a:xfrm>
      </p:grpSpPr>
      <p:sp>
        <p:nvSpPr>
          <p:cNvPr id="162" name="Google Shape;162;p34"/>
          <p:cNvSpPr txBox="1"/>
          <p:nvPr/>
        </p:nvSpPr>
        <p:spPr>
          <a:xfrm>
            <a:off x="281160" y="360360"/>
            <a:ext cx="8564040" cy="10458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Create table</a:t>
            </a:r>
            <a:endParaRPr b="0" i="0" sz="1800" u="none" cap="none" strike="noStrike"/>
          </a:p>
        </p:txBody>
      </p:sp>
      <p:sp>
        <p:nvSpPr>
          <p:cNvPr id="163" name="Google Shape;163;p34"/>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create table into selected database, you need to use CREATE TABLE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CREATE TABLE table_name (column_name column_type)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table user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id bigint(20) NOT NULL AUTO_INCREMENT,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email_id varchar(255)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is_active bit(1)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date_created datetime default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primary key (id)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b="0" i="0" sz="1800" u="none" cap="none" strike="no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8" name="Shape 168"/>
        <p:cNvGrpSpPr/>
        <p:nvPr/>
      </p:nvGrpSpPr>
      <p:grpSpPr>
        <a:xfrm>
          <a:off x="0" y="0"/>
          <a:ext cx="0" cy="0"/>
          <a:chOff x="0" y="0"/>
          <a:chExt cx="0" cy="0"/>
        </a:xfrm>
      </p:grpSpPr>
      <p:sp>
        <p:nvSpPr>
          <p:cNvPr id="169" name="Google Shape;169;p35"/>
          <p:cNvSpPr txBox="1"/>
          <p:nvPr/>
        </p:nvSpPr>
        <p:spPr>
          <a:xfrm>
            <a:off x="281160" y="58428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Drop table</a:t>
            </a:r>
            <a:endParaRPr b="0" i="0" sz="1800" u="none" cap="none" strike="noStrike"/>
          </a:p>
        </p:txBody>
      </p:sp>
      <p:sp>
        <p:nvSpPr>
          <p:cNvPr id="170" name="Google Shape;170;p35"/>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To drop a table you need to execute drop table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DROP TABLE table_name;</a:t>
            </a:r>
            <a:endParaRPr b="0" i="0" sz="180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