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6.xml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Tahoma-bold.fntdata"/><Relationship Id="rId14" Type="http://schemas.openxmlformats.org/officeDocument/2006/relationships/slide" Target="slides/slide10.xml"/><Relationship Id="rId36" Type="http://schemas.openxmlformats.org/officeDocument/2006/relationships/font" Target="fonts/Tahoma-regular.fntdata"/><Relationship Id="rId17" Type="http://schemas.openxmlformats.org/officeDocument/2006/relationships/slide" Target="slides/slide13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2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ed1cf9311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4ed1cf9311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ed1cf9311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4ed1cf9311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f1712da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f1712da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4f1712da9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f1712da9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f1712da9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4f1712da9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cd296b1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cd296b1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4cd296b14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cd296b14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cd296b14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4cd296b14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cd296b14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cd296b14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4cd296b14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cd296b14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cd296b14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4cd296b14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cd296b14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cd296b14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4cd296b148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cd296b14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cd296b14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4cd296b148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cd296b148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cd296b148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4cd296b148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cd296b14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cd296b14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4cd296b148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d296b14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d296b14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4cd296b148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cd296b148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cd296b148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4cd296b148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cd296b148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cd296b148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4cd296b148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f2c3b2d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f2c3b2d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4f2c3b2d8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f2c3b2d8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f2c3b2d8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4f2c3b2d8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036f61d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036f61d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036f61d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d1cf931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4ed1cf931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d1cf9311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4ed1cf9311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ed1cf9311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4ed1cf9311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ed1cf9311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4ed1cf9311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d1cf9311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4ed1cf9311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2336803" w="2336800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5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5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32" w="57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36" w="16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09" w="84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06" w="80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70" w="5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28" w="80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7" w="24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7" w="17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0" w="12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6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9" w="28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4" w="6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9" w="7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8" w="23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26" w="10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21" w="31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99" w="161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8" w="16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" w="8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7" w="5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5" w="9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1" w="8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7" w="1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4" w="7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35" w="30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6" w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4" w="10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5" w="11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288" w="319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71" w="60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78" w="45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8" w="10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7" w="9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40" w="36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22" w="18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58" w="34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23" w="12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5" w="9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7" w="9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1" w="4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6" w="5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8" w="6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1" w="9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29" w="17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9" w="19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4" w="13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5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9" w="5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8" w="8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29" w="18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7" w="21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86" w="88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46" w="46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8" w="8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9" w="10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7" w="5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04" w="22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2" w="138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3"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3" w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94" w="1631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5" w="27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7" w="11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8" w="5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9" w="12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3" w="2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33" w="48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1" w="19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55" w="66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6" w="8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4" w="11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5" w="9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20" w="56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5" w="19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5" w="21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9" w="22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27" w="33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73" w="110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31" w="72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4" w="13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49" w="35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7" w="7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13" w="66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4" w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44" w="80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33" w="82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6" w="4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7" w="13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6" w="11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23" w="47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7" w="6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7" w="19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9" w="6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430" w="1048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7" w="5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2" w="7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5" w="5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21" w="14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27" w="15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92" w="145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63" w="81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49" w="97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" w="13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5" w="9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34" w="55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1" w="31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7" w="27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9" w="10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45" w="47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32" w="53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22" w="31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40" w="41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4" w="14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9" w="10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33" w="51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5" w="14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51" w="136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21" w="24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8" w="22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24" w="26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7" w="9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69" w="86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43" w="56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7" w="17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3" w="14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9" w="37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0" w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6" w="9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7" w="9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97" w="227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6" w="5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53" w="243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432" w="474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8" w="23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9" w="12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60" w="52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28" w="61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29" w="37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23" w="13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3" w="17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5" w="22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7" w="7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24" w="12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6" w="6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0" w="7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22" w="13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3" w="8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5" w="9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3" w="17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0" w="16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4" w="8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5" w="17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1" w="13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0" w="12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3" w="27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5" w="36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8" w="7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0" w="19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1" w="16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5" w="10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6" w="13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675" w="416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b="1" lang="en-I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675" w="416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IN"/>
              <a:t>Introduction to CSS</a:t>
            </a:r>
            <a:endParaRPr/>
          </a:p>
        </p:txBody>
      </p:sp>
      <p:sp>
        <p:nvSpPr>
          <p:cNvPr id="340" name="Google Shape;340;p12"/>
          <p:cNvSpPr txBox="1"/>
          <p:nvPr/>
        </p:nvSpPr>
        <p:spPr>
          <a:xfrm>
            <a:off x="7176000" y="3753925"/>
            <a:ext cx="1742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Ambika Sharma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Priya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Word Spacing</a:t>
            </a:r>
            <a:endParaRPr/>
          </a:p>
        </p:txBody>
      </p:sp>
      <p:sp>
        <p:nvSpPr>
          <p:cNvPr id="394" name="Google Shape;394;p21"/>
          <p:cNvSpPr txBox="1"/>
          <p:nvPr>
            <p:ph idx="1" type="body"/>
          </p:nvPr>
        </p:nvSpPr>
        <p:spPr>
          <a:xfrm>
            <a:off x="288000" y="827400"/>
            <a:ext cx="81432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Word Spacing is used to define space between the words in text:</a:t>
            </a:r>
            <a:endParaRPr b="1"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word-spacing: 6px;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h3 {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	white-space: nowrap;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White Space is used to wrap text in a line so text never wrap to next line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Shadow</a:t>
            </a:r>
            <a:endParaRPr/>
          </a:p>
        </p:txBody>
      </p:sp>
      <p:sp>
        <p:nvSpPr>
          <p:cNvPr id="400" name="Google Shape;400;p22"/>
          <p:cNvSpPr txBox="1"/>
          <p:nvPr>
            <p:ph idx="1" type="body"/>
          </p:nvPr>
        </p:nvSpPr>
        <p:spPr>
          <a:xfrm>
            <a:off x="288000" y="1095350"/>
            <a:ext cx="81432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Text Shadow property add shadow to text:</a:t>
            </a:r>
            <a:endParaRPr b="1"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text-shadow</a:t>
            </a:r>
            <a:r>
              <a:rPr lang="en-IN" sz="1800"/>
              <a:t>: 3px 5px grey;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text-shadow: 3px 5px 10px red;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10px is to give the blur effect.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01" name="Google Shape;401;p22"/>
          <p:cNvCxnSpPr/>
          <p:nvPr/>
        </p:nvCxnSpPr>
        <p:spPr>
          <a:xfrm flipH="1">
            <a:off x="2464575" y="2500325"/>
            <a:ext cx="916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2"/>
          <p:cNvSpPr txBox="1"/>
          <p:nvPr/>
        </p:nvSpPr>
        <p:spPr>
          <a:xfrm>
            <a:off x="1452575" y="3012275"/>
            <a:ext cx="1654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38761D"/>
                </a:solidFill>
              </a:rPr>
              <a:t>Horizontal Shadow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03" name="Google Shape;403;p22"/>
          <p:cNvCxnSpPr/>
          <p:nvPr/>
        </p:nvCxnSpPr>
        <p:spPr>
          <a:xfrm>
            <a:off x="3881450" y="2536025"/>
            <a:ext cx="714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2"/>
          <p:cNvSpPr txBox="1"/>
          <p:nvPr/>
        </p:nvSpPr>
        <p:spPr>
          <a:xfrm>
            <a:off x="3429000" y="3048000"/>
            <a:ext cx="1488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38761D"/>
                </a:solidFill>
              </a:rPr>
              <a:t>Vertical Shadow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05" name="Google Shape;405;p22"/>
          <p:cNvCxnSpPr/>
          <p:nvPr/>
        </p:nvCxnSpPr>
        <p:spPr>
          <a:xfrm>
            <a:off x="4539175" y="2538175"/>
            <a:ext cx="9267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22"/>
          <p:cNvSpPr txBox="1"/>
          <p:nvPr/>
        </p:nvSpPr>
        <p:spPr>
          <a:xfrm>
            <a:off x="5277800" y="2941050"/>
            <a:ext cx="1654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38761D"/>
                </a:solidFill>
              </a:rPr>
              <a:t>Color of shadow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CSS: Semantics </a:t>
            </a:r>
            <a:endParaRPr/>
          </a:p>
        </p:txBody>
      </p:sp>
      <p:sp>
        <p:nvSpPr>
          <p:cNvPr id="413" name="Google Shape;413;p23"/>
          <p:cNvSpPr txBox="1"/>
          <p:nvPr>
            <p:ph idx="1" type="body"/>
          </p:nvPr>
        </p:nvSpPr>
        <p:spPr>
          <a:xfrm>
            <a:off x="835719" y="1352550"/>
            <a:ext cx="7393800" cy="333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Naming classes is probably the most important thing in CSS.There are two approaches for it:</a:t>
            </a:r>
            <a:endParaRPr b="1" sz="1800"/>
          </a:p>
        </p:txBody>
      </p:sp>
      <p:sp>
        <p:nvSpPr>
          <p:cNvPr id="414" name="Google Shape;414;p23"/>
          <p:cNvSpPr txBox="1"/>
          <p:nvPr>
            <p:ph idx="2" type="body"/>
          </p:nvPr>
        </p:nvSpPr>
        <p:spPr>
          <a:xfrm>
            <a:off x="835750" y="2039775"/>
            <a:ext cx="7393800" cy="20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Semantic : It do not convey styles</a:t>
            </a:r>
            <a:endParaRPr sz="1800"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Non-semantic: It gives an idea of what an element looks like but don’t convey what it represents.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Comparison</a:t>
            </a:r>
            <a:endParaRPr/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835702" y="1352550"/>
            <a:ext cx="3365700" cy="333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Semantic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class=”newsStand”&gt;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class=”importantLinks”&gt;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class=”title”&gt;&lt;/div&gt;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24"/>
          <p:cNvSpPr txBox="1"/>
          <p:nvPr>
            <p:ph idx="2" type="body"/>
          </p:nvPr>
        </p:nvSpPr>
        <p:spPr>
          <a:xfrm>
            <a:off x="4724400" y="1352550"/>
            <a:ext cx="3365700" cy="20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Non-semantic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class=”red pb-2”&gt;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class=”grid”&gt;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835721" y="1352550"/>
            <a:ext cx="7641900" cy="31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class=”grid clearfix”&gt;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	&lt;div class=”col pd20 mg10”&gt;Column 1&lt;/div&gt;</a:t>
            </a:r>
            <a:endParaRPr sz="1800"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class=”col pd20 mg10”&gt;Column 2</a:t>
            </a:r>
            <a:endParaRPr sz="1800"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&lt;/div&gt;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&lt;/div&gt;</a:t>
            </a:r>
            <a:endParaRPr sz="1800"/>
          </a:p>
        </p:txBody>
      </p:sp>
      <p:sp>
        <p:nvSpPr>
          <p:cNvPr id="430" name="Google Shape;430;p25"/>
          <p:cNvSpPr txBox="1"/>
          <p:nvPr>
            <p:ph idx="2" type="body"/>
          </p:nvPr>
        </p:nvSpPr>
        <p:spPr>
          <a:xfrm>
            <a:off x="917150" y="683275"/>
            <a:ext cx="6477900" cy="33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Non-semantic classes versus semantic classes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437" name="Google Shape;437;p26"/>
          <p:cNvSpPr txBox="1"/>
          <p:nvPr>
            <p:ph idx="1" type="body"/>
          </p:nvPr>
        </p:nvSpPr>
        <p:spPr>
          <a:xfrm>
            <a:off x="835722" y="1352550"/>
            <a:ext cx="8075700" cy="34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&lt;div class=”thing”&gt;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	&lt;div class=”thing thingA”&gt;&lt;/div&gt;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	&lt;div class=”thing thingB”&gt;&lt;/div&gt;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&lt;/div&gt;</a:t>
            </a:r>
            <a:endParaRPr sz="1800"/>
          </a:p>
        </p:txBody>
      </p:sp>
      <p:sp>
        <p:nvSpPr>
          <p:cNvPr id="438" name="Google Shape;438;p26"/>
          <p:cNvSpPr txBox="1"/>
          <p:nvPr>
            <p:ph idx="2" type="body"/>
          </p:nvPr>
        </p:nvSpPr>
        <p:spPr>
          <a:xfrm>
            <a:off x="835725" y="832000"/>
            <a:ext cx="78897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Non-semantic classes versus semantic classes</a:t>
            </a:r>
            <a:endParaRPr sz="1800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Final thought</a:t>
            </a:r>
            <a:endParaRPr/>
          </a:p>
        </p:txBody>
      </p:sp>
      <p:sp>
        <p:nvSpPr>
          <p:cNvPr id="445" name="Google Shape;445;p27"/>
          <p:cNvSpPr txBox="1"/>
          <p:nvPr>
            <p:ph idx="1" type="body"/>
          </p:nvPr>
        </p:nvSpPr>
        <p:spPr>
          <a:xfrm>
            <a:off x="213334" y="941411"/>
            <a:ext cx="8524500" cy="37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Maintainable CSS can be achieved  by using Semantic classes.Without them, everything else makes little sense.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Name something based on what it is.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52" name="Google Shape;452;p28"/>
          <p:cNvSpPr txBox="1"/>
          <p:nvPr>
            <p:ph idx="1" type="body"/>
          </p:nvPr>
        </p:nvSpPr>
        <p:spPr>
          <a:xfrm>
            <a:off x="300300" y="514425"/>
            <a:ext cx="9144000" cy="432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Color                                                    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Font family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Font style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Font size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Font weight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Letter spacing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Line height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Text align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Text decoration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Text indent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Text overflow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Text shadow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Word break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800"/>
              <a:t>Word spacing  and white space</a:t>
            </a:r>
            <a:endParaRPr b="1" sz="18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213333" y="941406"/>
            <a:ext cx="8673000" cy="39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font-family: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400"/>
              <a:t>font-family: "Source Sans Pro", "Arial", sans-serif;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400"/>
              <a:t>font-family: serif;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The list is prioritized from </a:t>
            </a:r>
            <a:r>
              <a:rPr b="1" lang="en-IN" sz="1800">
                <a:solidFill>
                  <a:srgbClr val="333333"/>
                </a:solidFill>
                <a:highlight>
                  <a:srgbClr val="FFFFFF"/>
                </a:highlight>
              </a:rPr>
              <a:t>left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 to </a:t>
            </a:r>
            <a:r>
              <a:rPr b="1" lang="en-IN" sz="1800">
                <a:solidFill>
                  <a:srgbClr val="333333"/>
                </a:solidFill>
                <a:highlight>
                  <a:srgbClr val="FFFFFF"/>
                </a:highlight>
              </a:rPr>
              <a:t>right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Default font-family is defined by browser preferences.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66" name="Google Shape;466;p30"/>
          <p:cNvSpPr txBox="1"/>
          <p:nvPr>
            <p:ph idx="1" type="body"/>
          </p:nvPr>
        </p:nvSpPr>
        <p:spPr>
          <a:xfrm>
            <a:off x="213334" y="941410"/>
            <a:ext cx="8611200" cy="38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font-size: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Defines the size of font.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font-size: 12px;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values in px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font-size: 1.2em;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The value is relative to parent’s font-size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font-size: 1.2rem;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/>
              <a:t>The value is relative to the root element’s font-size( which is the &lt;html&gt;)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346" name="Google Shape;346;p13"/>
          <p:cNvSpPr txBox="1"/>
          <p:nvPr>
            <p:ph idx="1" type="body"/>
          </p:nvPr>
        </p:nvSpPr>
        <p:spPr>
          <a:xfrm>
            <a:off x="289550" y="941425"/>
            <a:ext cx="84069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Text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Semantics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/>
              <a:t>CSS Typography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73" name="Google Shape;473;p31"/>
          <p:cNvSpPr txBox="1"/>
          <p:nvPr>
            <p:ph idx="1" type="body"/>
          </p:nvPr>
        </p:nvSpPr>
        <p:spPr>
          <a:xfrm>
            <a:off x="213334" y="941408"/>
            <a:ext cx="8561700" cy="387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Comparison</a:t>
            </a:r>
            <a:r>
              <a:rPr lang="en-IN" sz="1800"/>
              <a:t> b/w em and rem values</a:t>
            </a:r>
            <a:endParaRPr sz="1800"/>
          </a:p>
        </p:txBody>
      </p: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50" y="1793100"/>
            <a:ext cx="2538175" cy="2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763" y="1793100"/>
            <a:ext cx="35337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82" name="Google Shape;482;p32"/>
          <p:cNvSpPr txBox="1"/>
          <p:nvPr>
            <p:ph idx="1" type="body"/>
          </p:nvPr>
        </p:nvSpPr>
        <p:spPr>
          <a:xfrm>
            <a:off x="213333" y="941411"/>
            <a:ext cx="8697900" cy="379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font-style: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Defines how much text is slanted.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normal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italic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oblique (more slanted than italic)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font-style: normal;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89" name="Google Shape;489;p33"/>
          <p:cNvSpPr txBox="1"/>
          <p:nvPr>
            <p:ph idx="1" type="body"/>
          </p:nvPr>
        </p:nvSpPr>
        <p:spPr>
          <a:xfrm>
            <a:off x="213333" y="941409"/>
            <a:ext cx="87351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font-weight: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defines weight of text.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normal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bold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numeric values</a:t>
            </a:r>
            <a:endParaRPr sz="1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Thin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Extra Light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Light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Normal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Medium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600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Semi Bold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700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Bold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800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Extra Bold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Roboto"/>
              <a:buChar char="○"/>
            </a:pPr>
            <a:r>
              <a:rPr b="1" lang="en-I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900</a:t>
            </a:r>
            <a:r>
              <a:rPr lang="en-IN" sz="12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Ultra Bold</a:t>
            </a:r>
            <a:endParaRPr sz="120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496" name="Google Shape;496;p34"/>
          <p:cNvSpPr txBox="1"/>
          <p:nvPr>
            <p:ph idx="1" type="body"/>
          </p:nvPr>
        </p:nvSpPr>
        <p:spPr>
          <a:xfrm>
            <a:off x="213333" y="941409"/>
            <a:ext cx="8710200" cy="385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text-overflow: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Defines how the hidden text content behaves if it’s overflowing.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text-overflow:clip;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This is the default.Here, text content is clipped and not accessible.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text-overflow:ellipsis;</a:t>
            </a:r>
            <a:endParaRPr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/>
              <a:t>The overflow content is replaced by an ellipsis.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Typography</a:t>
            </a:r>
            <a:endParaRPr/>
          </a:p>
        </p:txBody>
      </p:sp>
      <p:sp>
        <p:nvSpPr>
          <p:cNvPr id="503" name="Google Shape;503;p35"/>
          <p:cNvSpPr txBox="1"/>
          <p:nvPr>
            <p:ph idx="1" type="body"/>
          </p:nvPr>
        </p:nvSpPr>
        <p:spPr>
          <a:xfrm>
            <a:off x="213333" y="941410"/>
            <a:ext cx="86856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IN" sz="1800"/>
              <a:t>word-break:</a:t>
            </a:r>
            <a:endParaRPr b="1" sz="18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Defines how words should break when reaching the end of a line.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word-break: normal;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Words with no space will </a:t>
            </a:r>
            <a:r>
              <a:rPr b="1" lang="en-IN" sz="1800">
                <a:solidFill>
                  <a:srgbClr val="333333"/>
                </a:solidFill>
                <a:highlight>
                  <a:srgbClr val="FFFFFF"/>
                </a:highlight>
              </a:rPr>
              <a:t>not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 break. Sequences of uninterrupted characters will be displayed on a single line.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word-break: break-all;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Words with no space will </a:t>
            </a:r>
            <a:r>
              <a:rPr b="1" lang="en-IN" sz="1800">
                <a:solidFill>
                  <a:srgbClr val="333333"/>
                </a:solidFill>
                <a:highlight>
                  <a:srgbClr val="FFFFFF"/>
                </a:highlight>
              </a:rPr>
              <a:t>break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 as soon as they reach the end of a line.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510" name="Google Shape;510;p36"/>
          <p:cNvSpPr txBox="1"/>
          <p:nvPr>
            <p:ph idx="1" type="body"/>
          </p:nvPr>
        </p:nvSpPr>
        <p:spPr>
          <a:xfrm>
            <a:off x="229200" y="978475"/>
            <a:ext cx="8685600" cy="36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Make a button with text “Show More” and underline it on hover.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write </a:t>
            </a:r>
            <a:r>
              <a:rPr b="1" lang="en-IN" sz="1800">
                <a:solidFill>
                  <a:srgbClr val="4D4D4D"/>
                </a:solidFill>
                <a:highlight>
                  <a:schemeClr val="lt1"/>
                </a:highlight>
              </a:rPr>
              <a:t>“Lorem Ipsum is simply dummy text of the printing and typesetting industry” 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and strike through it.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Use word-break properties inside a box with content so as to see the difference. Word can be “</a:t>
            </a:r>
            <a:r>
              <a:rPr b="1" lang="en-IN" sz="1800">
                <a:solidFill>
                  <a:srgbClr val="4D4D4D"/>
                </a:solidFill>
                <a:highlight>
                  <a:schemeClr val="lt1"/>
                </a:highlight>
              </a:rPr>
              <a:t>spectrophotofluorometrically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”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Use ellipsis to hide the content in a box.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661300" y="3690300"/>
            <a:ext cx="3887400" cy="42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Lorem ipsum dolo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consectet...</a:t>
            </a:r>
            <a:endParaRPr/>
          </a:p>
        </p:txBody>
      </p:sp>
      <p:sp>
        <p:nvSpPr>
          <p:cNvPr id="512" name="Google Shape;512;p36"/>
          <p:cNvSpPr txBox="1"/>
          <p:nvPr/>
        </p:nvSpPr>
        <p:spPr>
          <a:xfrm>
            <a:off x="4983175" y="3613200"/>
            <a:ext cx="3752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4D4D4D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Lorem ipsum dolor , consectetur adipiscing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519" name="Google Shape;519;p37"/>
          <p:cNvSpPr txBox="1"/>
          <p:nvPr>
            <p:ph idx="1" type="body"/>
          </p:nvPr>
        </p:nvSpPr>
        <p:spPr>
          <a:xfrm>
            <a:off x="213325" y="668624"/>
            <a:ext cx="8685600" cy="40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On a page with heading and para tags , use em values font size.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On a page with heading and para tags , use rem values font size.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rgbClr val="FFFFFF"/>
                </a:highlight>
              </a:rPr>
              <a:t>Use indentation 50px on a paragraph.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●"/>
            </a:pPr>
            <a:r>
              <a:rPr lang="en-IN" sz="1800">
                <a:solidFill>
                  <a:srgbClr val="4D4D4D"/>
                </a:solidFill>
                <a:highlight>
                  <a:schemeClr val="lt1"/>
                </a:highlight>
              </a:rPr>
              <a:t>Maintain a paragraph with text shadow </a:t>
            </a:r>
            <a:r>
              <a:rPr b="1" lang="en-IN" sz="1800">
                <a:solidFill>
                  <a:srgbClr val="4D4D4D"/>
                </a:solidFill>
                <a:highlight>
                  <a:schemeClr val="lt1"/>
                </a:highlight>
              </a:rPr>
              <a:t>#dedede</a:t>
            </a:r>
            <a:r>
              <a:rPr lang="en-IN" sz="1800">
                <a:solidFill>
                  <a:srgbClr val="4D4D4D"/>
                </a:solidFill>
                <a:highlight>
                  <a:schemeClr val="lt1"/>
                </a:highlight>
              </a:rPr>
              <a:t> also give the blur effect.</a:t>
            </a:r>
            <a:endParaRPr sz="18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Exercise</a:t>
            </a:r>
            <a:endParaRPr/>
          </a:p>
        </p:txBody>
      </p:sp>
      <p:sp>
        <p:nvSpPr>
          <p:cNvPr id="526" name="Google Shape;526;p38"/>
          <p:cNvSpPr txBox="1"/>
          <p:nvPr>
            <p:ph idx="1" type="body"/>
          </p:nvPr>
        </p:nvSpPr>
        <p:spPr>
          <a:xfrm>
            <a:off x="238900" y="744825"/>
            <a:ext cx="8586600" cy="40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400"/>
              <a:t>Practice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375" y="828600"/>
            <a:ext cx="1695451" cy="38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214325" y="1416850"/>
            <a:ext cx="83937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IN" sz="1800"/>
              <a:t>Syntax :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h2 {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	color: purple;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>
                <a:solidFill>
                  <a:srgbClr val="A64D79"/>
                </a:solidFill>
              </a:rPr>
              <a:t> </a:t>
            </a:r>
            <a:r>
              <a:rPr b="1" lang="en-IN" sz="2400">
                <a:solidFill>
                  <a:srgbClr val="741B47"/>
                </a:solidFill>
              </a:rPr>
              <a:t>My Heading is of purple color.</a:t>
            </a:r>
            <a:endParaRPr b="1" sz="2400">
              <a:solidFill>
                <a:srgbClr val="741B47"/>
              </a:solidFill>
            </a:endParaRPr>
          </a:p>
        </p:txBody>
      </p:sp>
      <p:sp>
        <p:nvSpPr>
          <p:cNvPr id="352" name="Google Shape;352;p1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Color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Types Of Color Specification</a:t>
            </a:r>
            <a:endParaRPr/>
          </a:p>
        </p:txBody>
      </p:sp>
      <p:sp>
        <p:nvSpPr>
          <p:cNvPr id="358" name="Google Shape;358;p15"/>
          <p:cNvSpPr txBox="1"/>
          <p:nvPr>
            <p:ph idx="1" type="body"/>
          </p:nvPr>
        </p:nvSpPr>
        <p:spPr>
          <a:xfrm>
            <a:off x="835725" y="1352550"/>
            <a:ext cx="7308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There are 3 ways of writing color in css:</a:t>
            </a:r>
            <a:endParaRPr sz="18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Color name {color: “green”;}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HEX Value  {color: “#008000”;}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RGB Value {color: “rgba(0, 128, 0, 1)”;}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Alignment</a:t>
            </a:r>
            <a:endParaRPr/>
          </a:p>
        </p:txBody>
      </p:sp>
      <p:sp>
        <p:nvSpPr>
          <p:cNvPr id="364" name="Google Shape;364;p16"/>
          <p:cNvSpPr txBox="1"/>
          <p:nvPr>
            <p:ph idx="1" type="body"/>
          </p:nvPr>
        </p:nvSpPr>
        <p:spPr>
          <a:xfrm>
            <a:off x="835725" y="1352550"/>
            <a:ext cx="7308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There are 4 ways of aligning text in css:</a:t>
            </a:r>
            <a:endParaRPr sz="18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p {text-align: left;}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p  {text-align: center;}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p {text-align:  right;}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p {text-align: justify;}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Decoration</a:t>
            </a:r>
            <a:endParaRPr/>
          </a:p>
        </p:txBody>
      </p:sp>
      <p:sp>
        <p:nvSpPr>
          <p:cNvPr id="370" name="Google Shape;370;p17"/>
          <p:cNvSpPr txBox="1"/>
          <p:nvPr>
            <p:ph idx="1" type="body"/>
          </p:nvPr>
        </p:nvSpPr>
        <p:spPr>
          <a:xfrm>
            <a:off x="835725" y="1352550"/>
            <a:ext cx="7308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There are 4 ways :</a:t>
            </a:r>
            <a:endParaRPr sz="18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h1</a:t>
            </a:r>
            <a:r>
              <a:rPr lang="en-IN" sz="1800"/>
              <a:t> {text-decoration: none;}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h2  {</a:t>
            </a:r>
            <a:r>
              <a:rPr lang="en-IN" sz="1800"/>
              <a:t>text-decoration</a:t>
            </a:r>
            <a:r>
              <a:rPr lang="en-IN" sz="1800"/>
              <a:t>: overline;}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h3 {</a:t>
            </a:r>
            <a:r>
              <a:rPr lang="en-IN" sz="1800"/>
              <a:t>text-decoration</a:t>
            </a:r>
            <a:r>
              <a:rPr lang="en-IN" sz="1800"/>
              <a:t>:  line-through;}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h4 {</a:t>
            </a:r>
            <a:r>
              <a:rPr lang="en-IN" sz="1800"/>
              <a:t>text-decoration</a:t>
            </a:r>
            <a:r>
              <a:rPr lang="en-IN" sz="1800"/>
              <a:t>: underline;}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Transform</a:t>
            </a:r>
            <a:endParaRPr/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835725" y="1352550"/>
            <a:ext cx="7308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800"/>
              <a:t>There are 3 ways :</a:t>
            </a:r>
            <a:endParaRPr sz="18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h1 {text-transform: uppercase;}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h2  {</a:t>
            </a:r>
            <a:r>
              <a:rPr lang="en-IN" sz="1800"/>
              <a:t>text-transform</a:t>
            </a:r>
            <a:r>
              <a:rPr lang="en-IN" sz="1800"/>
              <a:t>: lowercase;}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h3 {</a:t>
            </a:r>
            <a:r>
              <a:rPr lang="en-IN" sz="1800"/>
              <a:t>text-transform</a:t>
            </a:r>
            <a:r>
              <a:rPr lang="en-IN" sz="1800"/>
              <a:t>: capitalize;}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Indentation, Letter Spacing</a:t>
            </a:r>
            <a:endParaRPr/>
          </a:p>
        </p:txBody>
      </p:sp>
      <p:sp>
        <p:nvSpPr>
          <p:cNvPr id="382" name="Google Shape;382;p19"/>
          <p:cNvSpPr txBox="1"/>
          <p:nvPr>
            <p:ph idx="1" type="body"/>
          </p:nvPr>
        </p:nvSpPr>
        <p:spPr>
          <a:xfrm>
            <a:off x="776175" y="709625"/>
            <a:ext cx="73083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Text Indentation: </a:t>
            </a:r>
            <a:endParaRPr b="1" sz="18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</a:t>
            </a:r>
            <a:r>
              <a:rPr lang="en-IN" sz="1800"/>
              <a:t>text-indentation: 50px;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Letter Spacing: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/>
              <a:t>	letter-spacing: 5px;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h3 {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letter-spacing: 0.1em;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/>
              <a:t>}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Text Direction, Line Height</a:t>
            </a:r>
            <a:endParaRPr/>
          </a:p>
        </p:txBody>
      </p:sp>
      <p:sp>
        <p:nvSpPr>
          <p:cNvPr id="388" name="Google Shape;388;p20"/>
          <p:cNvSpPr txBox="1"/>
          <p:nvPr>
            <p:ph idx="1" type="body"/>
          </p:nvPr>
        </p:nvSpPr>
        <p:spPr>
          <a:xfrm>
            <a:off x="323725" y="721525"/>
            <a:ext cx="8143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Text Direction is used to change the direction of an element: </a:t>
            </a:r>
            <a:endParaRPr b="1" sz="18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direction</a:t>
            </a:r>
            <a:r>
              <a:rPr lang="en-IN" sz="1800"/>
              <a:t>: rtl;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Line Height is used to specify space between lines: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Syntax: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h2 {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	line-height: 16px;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}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Line height is related to font size.(DIY)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