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65" r:id="rId5"/>
    <p:sldId id="264" r:id="rId6"/>
    <p:sldId id="266" r:id="rId7"/>
    <p:sldId id="267" r:id="rId8"/>
    <p:sldId id="268" r:id="rId9"/>
    <p:sldId id="263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1D39821-00E6-457C-98F5-11FE6CE12DB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6306E21-1ECB-45FF-A970-F26E693CDE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12336"/>
            <a:ext cx="2971800" cy="182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err="1" smtClean="0">
                <a:latin typeface="Vivaldi" pitchFamily="66" charset="0"/>
              </a:rPr>
              <a:t>Sumaya</a:t>
            </a:r>
            <a:r>
              <a:rPr lang="en-US" sz="2400" i="1" dirty="0" smtClean="0">
                <a:latin typeface="Vivaldi" pitchFamily="66" charset="0"/>
              </a:rPr>
              <a:t> Islam</a:t>
            </a:r>
          </a:p>
          <a:p>
            <a:pPr>
              <a:lnSpc>
                <a:spcPct val="150000"/>
              </a:lnSpc>
            </a:pPr>
            <a:r>
              <a:rPr lang="en-US" sz="2400" i="1" dirty="0" err="1" smtClean="0">
                <a:latin typeface="Vivaldi" pitchFamily="66" charset="0"/>
              </a:rPr>
              <a:t>Dipanita</a:t>
            </a:r>
            <a:r>
              <a:rPr lang="en-US" sz="2400" i="1" dirty="0" smtClean="0">
                <a:latin typeface="Vivaldi" pitchFamily="66" charset="0"/>
              </a:rPr>
              <a:t> </a:t>
            </a:r>
            <a:r>
              <a:rPr lang="en-US" sz="2400" i="1" dirty="0" err="1" smtClean="0">
                <a:latin typeface="Vivaldi" pitchFamily="66" charset="0"/>
              </a:rPr>
              <a:t>Mondol</a:t>
            </a:r>
            <a:endParaRPr lang="en-US" sz="2400" i="1" dirty="0" smtClean="0">
              <a:latin typeface="Vivaldi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err="1" smtClean="0">
                <a:latin typeface="Vivaldi" pitchFamily="66" charset="0"/>
              </a:rPr>
              <a:t>Tushar</a:t>
            </a:r>
            <a:r>
              <a:rPr lang="en-US" sz="2400" i="1" dirty="0" smtClean="0">
                <a:latin typeface="Vivaldi" pitchFamily="66" charset="0"/>
              </a:rPr>
              <a:t> Ahmed </a:t>
            </a:r>
            <a:r>
              <a:rPr lang="en-US" sz="2400" i="1" dirty="0" err="1" smtClean="0">
                <a:latin typeface="Vivaldi" pitchFamily="66" charset="0"/>
              </a:rPr>
              <a:t>Nirma</a:t>
            </a:r>
            <a:endParaRPr lang="en-US" sz="2400" i="1" dirty="0">
              <a:latin typeface="Vivaldi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324600" cy="1828800"/>
          </a:xfrm>
        </p:spPr>
        <p:txBody>
          <a:bodyPr/>
          <a:lstStyle/>
          <a:p>
            <a:r>
              <a:rPr lang="en-US" dirty="0">
                <a:latin typeface="Bernard MT Condensed" pitchFamily="18" charset="0"/>
              </a:rPr>
              <a:t>Microprocessor, Embedded Systems and </a:t>
            </a:r>
            <a:r>
              <a:rPr lang="en-US" dirty="0" err="1">
                <a:latin typeface="Bernard MT Condensed" pitchFamily="18" charset="0"/>
              </a:rPr>
              <a:t>IoT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27740" y="3962400"/>
            <a:ext cx="19050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i="1" dirty="0" smtClean="0">
                <a:latin typeface="Vivaldi" pitchFamily="66" charset="0"/>
              </a:rPr>
              <a:t>201-15-13675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2140" y="3200399"/>
            <a:ext cx="4049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Vivaldi" pitchFamily="66" charset="0"/>
              </a:rPr>
              <a:t>Team Members</a:t>
            </a:r>
            <a:endParaRPr lang="en-US" sz="3200" b="1" dirty="0">
              <a:latin typeface="Vivaldi" pitchFamily="66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104736" y="4608663"/>
            <a:ext cx="1905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i="1" dirty="0" smtClean="0">
                <a:latin typeface="Vivaldi" pitchFamily="66" charset="0"/>
              </a:rPr>
              <a:t>201-15-13675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127740" y="5257799"/>
            <a:ext cx="1881996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i="1" dirty="0" smtClean="0">
                <a:latin typeface="Vivaldi" pitchFamily="66" charset="0"/>
              </a:rPr>
              <a:t>201-15-13701</a:t>
            </a:r>
            <a:endParaRPr lang="en-US" sz="2000" i="1" dirty="0">
              <a:latin typeface="Vivald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CHECK NUMBER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69867"/>
            <a:ext cx="33283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.MODEL SMALL</a:t>
            </a:r>
          </a:p>
          <a:p>
            <a:r>
              <a:rPr lang="en-US" sz="1200" dirty="0"/>
              <a:t>.STACK 100H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.DATA </a:t>
            </a:r>
          </a:p>
          <a:p>
            <a:r>
              <a:rPr lang="en-US" sz="1200" dirty="0"/>
              <a:t>a </a:t>
            </a:r>
            <a:r>
              <a:rPr lang="en-US" sz="1200" dirty="0" err="1"/>
              <a:t>dw</a:t>
            </a:r>
            <a:r>
              <a:rPr lang="en-US" sz="1200" dirty="0"/>
              <a:t> "positive$"</a:t>
            </a:r>
          </a:p>
          <a:p>
            <a:r>
              <a:rPr lang="en-US" sz="1200" dirty="0"/>
              <a:t>b </a:t>
            </a:r>
            <a:r>
              <a:rPr lang="en-US" sz="1200" dirty="0" err="1"/>
              <a:t>dw</a:t>
            </a:r>
            <a:r>
              <a:rPr lang="en-US" sz="1200" dirty="0"/>
              <a:t> "negative$"</a:t>
            </a:r>
          </a:p>
          <a:p>
            <a:r>
              <a:rPr lang="en-US" sz="1200" dirty="0"/>
              <a:t>c </a:t>
            </a:r>
            <a:r>
              <a:rPr lang="en-US" sz="1200" dirty="0" err="1"/>
              <a:t>dw</a:t>
            </a:r>
            <a:r>
              <a:rPr lang="en-US" sz="1200" dirty="0"/>
              <a:t> "zero$"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.CODE</a:t>
            </a:r>
          </a:p>
          <a:p>
            <a:r>
              <a:rPr lang="en-US" sz="1200" dirty="0"/>
              <a:t>MAIN PROC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mov</a:t>
            </a:r>
            <a:r>
              <a:rPr lang="en-US" sz="1200" dirty="0"/>
              <a:t> </a:t>
            </a:r>
            <a:r>
              <a:rPr lang="en-US" sz="1200" dirty="0" err="1"/>
              <a:t>ax,@data</a:t>
            </a:r>
            <a:endParaRPr lang="en-US" sz="1200" dirty="0"/>
          </a:p>
          <a:p>
            <a:r>
              <a:rPr lang="en-US" sz="1200" dirty="0"/>
              <a:t>     </a:t>
            </a:r>
            <a:r>
              <a:rPr lang="en-US" sz="1200" dirty="0" err="1"/>
              <a:t>mov</a:t>
            </a:r>
            <a:r>
              <a:rPr lang="en-US" sz="1200" dirty="0"/>
              <a:t> </a:t>
            </a:r>
            <a:r>
              <a:rPr lang="en-US" sz="1200" dirty="0" err="1"/>
              <a:t>ds,ax</a:t>
            </a:r>
            <a:endParaRPr lang="en-US" sz="1200" dirty="0"/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mov</a:t>
            </a:r>
            <a:r>
              <a:rPr lang="en-US" sz="1200" dirty="0"/>
              <a:t> AH,1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int</a:t>
            </a:r>
            <a:r>
              <a:rPr lang="en-US" sz="1200" dirty="0"/>
              <a:t> 21h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mov</a:t>
            </a:r>
            <a:r>
              <a:rPr lang="en-US" sz="1200" dirty="0"/>
              <a:t> BX,AX  </a:t>
            </a:r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cmp</a:t>
            </a:r>
            <a:r>
              <a:rPr lang="en-US" sz="1200" dirty="0"/>
              <a:t> BX,0</a:t>
            </a:r>
          </a:p>
          <a:p>
            <a:r>
              <a:rPr lang="en-US" sz="1200" dirty="0"/>
              <a:t>     JL NEGA </a:t>
            </a:r>
          </a:p>
          <a:p>
            <a:r>
              <a:rPr lang="en-US" sz="1200" dirty="0"/>
              <a:t>     JE ZERO</a:t>
            </a:r>
          </a:p>
          <a:p>
            <a:r>
              <a:rPr lang="en-US" sz="1200" dirty="0"/>
              <a:t>     JG POST</a:t>
            </a:r>
          </a:p>
          <a:p>
            <a:r>
              <a:rPr lang="en-US" sz="1200" dirty="0"/>
              <a:t>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9596" y="2269867"/>
            <a:ext cx="358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NEGA</a:t>
            </a:r>
            <a:r>
              <a:rPr lang="en-US" sz="1200" dirty="0"/>
              <a:t>:</a:t>
            </a:r>
          </a:p>
          <a:p>
            <a:r>
              <a:rPr lang="en-US" sz="1200" dirty="0"/>
              <a:t>     lea </a:t>
            </a:r>
            <a:r>
              <a:rPr lang="en-US" sz="1200" dirty="0" err="1"/>
              <a:t>dx,b</a:t>
            </a:r>
            <a:endParaRPr lang="en-US" sz="1200" dirty="0"/>
          </a:p>
          <a:p>
            <a:r>
              <a:rPr lang="en-US" sz="1200" dirty="0"/>
              <a:t>     </a:t>
            </a:r>
            <a:r>
              <a:rPr lang="en-US" sz="1200" dirty="0" err="1"/>
              <a:t>mov</a:t>
            </a:r>
            <a:r>
              <a:rPr lang="en-US" sz="1200" dirty="0"/>
              <a:t> ah,9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int</a:t>
            </a:r>
            <a:r>
              <a:rPr lang="en-US" sz="1200" dirty="0"/>
              <a:t> 21h  </a:t>
            </a:r>
          </a:p>
          <a:p>
            <a:r>
              <a:rPr lang="en-US" sz="1200" dirty="0"/>
              <a:t>     JMP exit   </a:t>
            </a:r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ZERO: </a:t>
            </a:r>
          </a:p>
          <a:p>
            <a:r>
              <a:rPr lang="en-US" sz="1200" dirty="0"/>
              <a:t>     lea </a:t>
            </a:r>
            <a:r>
              <a:rPr lang="en-US" sz="1200" dirty="0" err="1"/>
              <a:t>dx,c</a:t>
            </a:r>
            <a:endParaRPr lang="en-US" sz="1200" dirty="0"/>
          </a:p>
          <a:p>
            <a:r>
              <a:rPr lang="en-US" sz="1200" dirty="0"/>
              <a:t>     </a:t>
            </a:r>
            <a:r>
              <a:rPr lang="en-US" sz="1200" dirty="0" err="1"/>
              <a:t>mov</a:t>
            </a:r>
            <a:r>
              <a:rPr lang="en-US" sz="1200" dirty="0"/>
              <a:t> ah,9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int</a:t>
            </a:r>
            <a:r>
              <a:rPr lang="en-US" sz="1200" dirty="0"/>
              <a:t> 21h  </a:t>
            </a:r>
          </a:p>
          <a:p>
            <a:r>
              <a:rPr lang="en-US" sz="1200" dirty="0"/>
              <a:t>     JMP exit </a:t>
            </a:r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POST: </a:t>
            </a:r>
          </a:p>
          <a:p>
            <a:r>
              <a:rPr lang="en-US" sz="1200" dirty="0"/>
              <a:t>     lea </a:t>
            </a:r>
            <a:r>
              <a:rPr lang="en-US" sz="1200" dirty="0" err="1"/>
              <a:t>dx,a</a:t>
            </a:r>
            <a:endParaRPr lang="en-US" sz="1200" dirty="0"/>
          </a:p>
          <a:p>
            <a:r>
              <a:rPr lang="en-US" sz="1200" dirty="0"/>
              <a:t>     </a:t>
            </a:r>
            <a:r>
              <a:rPr lang="en-US" sz="1200" dirty="0" err="1"/>
              <a:t>mov</a:t>
            </a:r>
            <a:r>
              <a:rPr lang="en-US" sz="1200" dirty="0"/>
              <a:t> ah,9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int</a:t>
            </a:r>
            <a:r>
              <a:rPr lang="en-US" sz="1200" dirty="0"/>
              <a:t> 21h  </a:t>
            </a:r>
          </a:p>
          <a:p>
            <a:r>
              <a:rPr lang="en-US" sz="1200" dirty="0"/>
              <a:t>     JMP exit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 exit: </a:t>
            </a:r>
          </a:p>
          <a:p>
            <a:r>
              <a:rPr lang="en-US" sz="1200" dirty="0"/>
              <a:t>    MAIN ENDP</a:t>
            </a:r>
          </a:p>
          <a:p>
            <a:r>
              <a:rPr lang="en-US" sz="1200" dirty="0"/>
              <a:t>END MAIN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13849" y="2269867"/>
            <a:ext cx="0" cy="381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6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008829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latin typeface="Algerian" pitchFamily="82" charset="0"/>
              </a:rPr>
              <a:t>Sumaya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US" sz="6000" dirty="0" err="1" smtClean="0">
                <a:latin typeface="Algerian" pitchFamily="82" charset="0"/>
              </a:rPr>
              <a:t>islam’s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8100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latin typeface="Bernard MT Condensed" pitchFamily="18" charset="0"/>
              </a:rPr>
              <a:t>  STRING: LOWER CASE TO UPPER CASE</a:t>
            </a:r>
          </a:p>
          <a:p>
            <a:r>
              <a:rPr lang="en-US" sz="2800" dirty="0" smtClean="0">
                <a:latin typeface="Bernard MT Condensed" pitchFamily="18" charset="0"/>
              </a:rPr>
              <a:t>2.   FACTORIAL </a:t>
            </a:r>
            <a:endParaRPr lang="en-US" sz="2800" dirty="0">
              <a:latin typeface="Bernard MT Condense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18288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Part</a:t>
            </a: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STRING</a:t>
            </a:r>
            <a:r>
              <a:rPr lang="en-US" dirty="0"/>
              <a:t>: LOWER CASE TO UPPER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514600"/>
            <a:ext cx="31759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.MODEL SMALL</a:t>
            </a:r>
          </a:p>
          <a:p>
            <a:r>
              <a:rPr lang="en-US" sz="1200" dirty="0"/>
              <a:t>.STACK 100H</a:t>
            </a:r>
          </a:p>
          <a:p>
            <a:r>
              <a:rPr lang="en-US" sz="1200" dirty="0"/>
              <a:t>.CODE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MAIN PROC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MOV AH, 1       ;Input Function</a:t>
            </a:r>
          </a:p>
          <a:p>
            <a:r>
              <a:rPr lang="en-US" sz="1200" dirty="0"/>
              <a:t>    INT 21H           ;Interrupt</a:t>
            </a:r>
          </a:p>
          <a:p>
            <a:r>
              <a:rPr lang="en-US" sz="1200" dirty="0"/>
              <a:t>    MOV BL, AL     ;Putting input into BL for Output  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Sub BL, 32 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MOV AH, 2   </a:t>
            </a:r>
          </a:p>
          <a:p>
            <a:r>
              <a:rPr lang="en-US" sz="1200" dirty="0"/>
              <a:t>    MOV DL, 10      ;New line</a:t>
            </a:r>
          </a:p>
          <a:p>
            <a:r>
              <a:rPr lang="en-US" sz="1200" dirty="0"/>
              <a:t>    INT 21H</a:t>
            </a:r>
          </a:p>
          <a:p>
            <a:r>
              <a:rPr lang="en-US" sz="1200" dirty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2478657"/>
            <a:ext cx="31759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 </a:t>
            </a:r>
            <a:r>
              <a:rPr lang="en-US" sz="1200" dirty="0"/>
              <a:t>AH, 2            ;Output Function</a:t>
            </a:r>
          </a:p>
          <a:p>
            <a:r>
              <a:rPr lang="en-US" sz="1200" dirty="0"/>
              <a:t>    MOV DL, 13          ;OUTPUT</a:t>
            </a:r>
          </a:p>
          <a:p>
            <a:r>
              <a:rPr lang="en-US" sz="1200" dirty="0"/>
              <a:t>    INT 21H                ;Interrupt  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MOV AH, 2          ;Output Function</a:t>
            </a:r>
          </a:p>
          <a:p>
            <a:r>
              <a:rPr lang="en-US" sz="1200" dirty="0"/>
              <a:t>    MOV DL, BL        ;OUTPUT</a:t>
            </a:r>
          </a:p>
          <a:p>
            <a:r>
              <a:rPr lang="en-US" sz="1200" dirty="0"/>
              <a:t>    INT 21H              ;Interrupt</a:t>
            </a:r>
          </a:p>
          <a:p>
            <a:r>
              <a:rPr lang="en-US" sz="1200" dirty="0"/>
              <a:t>    EXIT:</a:t>
            </a:r>
          </a:p>
          <a:p>
            <a:r>
              <a:rPr lang="en-US" sz="1200" dirty="0"/>
              <a:t>    MOV AH, 4CH</a:t>
            </a:r>
          </a:p>
          <a:p>
            <a:r>
              <a:rPr lang="en-US" sz="1200" dirty="0"/>
              <a:t>    INT 21H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MAIN ENDP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END MAIN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2514600"/>
            <a:ext cx="0" cy="32316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FACTORIAL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438400"/>
            <a:ext cx="33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.MODEL SMALL</a:t>
            </a:r>
          </a:p>
          <a:p>
            <a:r>
              <a:rPr lang="en-US" sz="1200" dirty="0" smtClean="0"/>
              <a:t>.</a:t>
            </a:r>
            <a:r>
              <a:rPr lang="en-US" sz="1200" dirty="0"/>
              <a:t>STACK  100H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.DATA</a:t>
            </a:r>
          </a:p>
          <a:p>
            <a:r>
              <a:rPr lang="en-US" sz="1200" dirty="0"/>
              <a:t>a DW 3         </a:t>
            </a:r>
          </a:p>
          <a:p>
            <a:r>
              <a:rPr lang="en-US" sz="1200" dirty="0"/>
              <a:t>f DW 1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.CODE</a:t>
            </a:r>
          </a:p>
          <a:p>
            <a:r>
              <a:rPr lang="en-US" sz="1200" dirty="0"/>
              <a:t>MAIN PROC</a:t>
            </a:r>
          </a:p>
          <a:p>
            <a:r>
              <a:rPr lang="en-US" sz="1200" dirty="0"/>
              <a:t>    MOV Ax, @DATA</a:t>
            </a:r>
          </a:p>
          <a:p>
            <a:r>
              <a:rPr lang="en-US" sz="1200" dirty="0"/>
              <a:t>    MOV DS, AX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Mov</a:t>
            </a:r>
            <a:r>
              <a:rPr lang="en-US" sz="1200" dirty="0"/>
              <a:t> </a:t>
            </a:r>
            <a:r>
              <a:rPr lang="en-US" sz="1200" dirty="0" err="1"/>
              <a:t>Ax,f</a:t>
            </a:r>
            <a:r>
              <a:rPr lang="en-US" sz="1200" dirty="0"/>
              <a:t>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Mov</a:t>
            </a:r>
            <a:r>
              <a:rPr lang="en-US" sz="1200" dirty="0"/>
              <a:t> </a:t>
            </a:r>
            <a:r>
              <a:rPr lang="en-US" sz="1200" dirty="0" err="1"/>
              <a:t>Bx,a</a:t>
            </a:r>
            <a:endParaRPr lang="en-US" sz="1200" dirty="0"/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L: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Mul</a:t>
            </a:r>
            <a:r>
              <a:rPr lang="en-US" sz="1200" dirty="0"/>
              <a:t> </a:t>
            </a:r>
            <a:r>
              <a:rPr lang="en-US" sz="1200" dirty="0" err="1"/>
              <a:t>Bx</a:t>
            </a:r>
            <a:endParaRPr lang="en-US" sz="1200" dirty="0"/>
          </a:p>
          <a:p>
            <a:r>
              <a:rPr lang="en-US" sz="1200" dirty="0"/>
              <a:t>      Dec </a:t>
            </a:r>
            <a:r>
              <a:rPr lang="en-US" sz="1200" dirty="0" err="1"/>
              <a:t>Bx</a:t>
            </a:r>
            <a:endParaRPr lang="en-US" sz="1200" dirty="0"/>
          </a:p>
          <a:p>
            <a:r>
              <a:rPr lang="en-US" sz="1200" dirty="0"/>
              <a:t>      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2236619"/>
            <a:ext cx="30235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  </a:t>
            </a:r>
            <a:endParaRPr lang="en-US" sz="1000" dirty="0"/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</a:t>
            </a:r>
            <a:r>
              <a:rPr lang="en-US" sz="1200" dirty="0"/>
              <a:t>CMP </a:t>
            </a:r>
            <a:r>
              <a:rPr lang="en-US" sz="1200" dirty="0" err="1"/>
              <a:t>Bx</a:t>
            </a:r>
            <a:r>
              <a:rPr lang="en-US" sz="1200" dirty="0"/>
              <a:t>, 0</a:t>
            </a:r>
          </a:p>
          <a:p>
            <a:r>
              <a:rPr lang="en-US" sz="1200" dirty="0"/>
              <a:t>    JE else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Jmp</a:t>
            </a:r>
            <a:r>
              <a:rPr lang="en-US" sz="1200" dirty="0"/>
              <a:t> L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display: </a:t>
            </a:r>
          </a:p>
          <a:p>
            <a:r>
              <a:rPr lang="en-US" sz="1200" dirty="0"/>
              <a:t>         Add </a:t>
            </a:r>
            <a:r>
              <a:rPr lang="en-US" sz="1200" dirty="0" err="1"/>
              <a:t>Dx</a:t>
            </a:r>
            <a:r>
              <a:rPr lang="en-US" sz="1200" dirty="0"/>
              <a:t>, 48</a:t>
            </a:r>
          </a:p>
          <a:p>
            <a:r>
              <a:rPr lang="en-US" sz="1200" dirty="0"/>
              <a:t>         MOV AH,2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Int</a:t>
            </a:r>
            <a:r>
              <a:rPr lang="en-US" sz="1200" dirty="0"/>
              <a:t> 21h 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Jmp</a:t>
            </a:r>
            <a:r>
              <a:rPr lang="en-US" sz="1200" dirty="0"/>
              <a:t> </a:t>
            </a:r>
            <a:r>
              <a:rPr lang="en-US" sz="1200" dirty="0" err="1"/>
              <a:t>End_if</a:t>
            </a:r>
            <a:r>
              <a:rPr lang="en-US" sz="1200" dirty="0"/>
              <a:t> </a:t>
            </a:r>
          </a:p>
          <a:p>
            <a:r>
              <a:rPr lang="en-US" sz="1200" dirty="0"/>
              <a:t>         </a:t>
            </a:r>
          </a:p>
          <a:p>
            <a:r>
              <a:rPr lang="en-US" sz="1200" dirty="0"/>
              <a:t>    else: </a:t>
            </a:r>
          </a:p>
          <a:p>
            <a:r>
              <a:rPr lang="en-US" sz="1200" dirty="0"/>
              <a:t>        MOV </a:t>
            </a:r>
            <a:r>
              <a:rPr lang="en-US" sz="1200" dirty="0" err="1"/>
              <a:t>Dx,Ax</a:t>
            </a:r>
            <a:r>
              <a:rPr lang="en-US" sz="1200" dirty="0"/>
              <a:t>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jmp</a:t>
            </a:r>
            <a:r>
              <a:rPr lang="en-US" sz="1200" dirty="0"/>
              <a:t> display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END_if</a:t>
            </a:r>
            <a:r>
              <a:rPr lang="en-US" sz="1200" dirty="0"/>
              <a:t>:</a:t>
            </a:r>
          </a:p>
          <a:p>
            <a:r>
              <a:rPr lang="en-US" sz="1200" dirty="0"/>
              <a:t>       </a:t>
            </a:r>
          </a:p>
          <a:p>
            <a:r>
              <a:rPr lang="en-US" sz="1200" dirty="0"/>
              <a:t>       MAIN ENDP</a:t>
            </a:r>
          </a:p>
          <a:p>
            <a:r>
              <a:rPr lang="en-US" sz="1200" dirty="0"/>
              <a:t>   END MAIN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2590800"/>
            <a:ext cx="0" cy="3200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008829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latin typeface="Algerian" pitchFamily="82" charset="0"/>
              </a:rPr>
              <a:t>Dipanita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US" sz="6000" dirty="0" err="1" smtClean="0">
                <a:latin typeface="Algerian" pitchFamily="82" charset="0"/>
              </a:rPr>
              <a:t>Mondol’s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8100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latin typeface="Bernard MT Condensed" pitchFamily="18" charset="0"/>
              </a:rPr>
              <a:t>  STAR PATTERN</a:t>
            </a:r>
          </a:p>
          <a:p>
            <a:r>
              <a:rPr lang="en-US" sz="2800" dirty="0" smtClean="0">
                <a:latin typeface="Bernard MT Condensed" pitchFamily="18" charset="0"/>
              </a:rPr>
              <a:t>2.   EVEN AND ODD </a:t>
            </a:r>
            <a:endParaRPr lang="en-US" sz="2800" dirty="0">
              <a:latin typeface="Bernard MT Condense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18288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Part</a:t>
            </a: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STAR PATTERN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286000"/>
            <a:ext cx="332835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</a:t>
            </a:r>
            <a:r>
              <a:rPr lang="en-US" sz="1200" dirty="0"/>
              <a:t>MODEL SMALL</a:t>
            </a:r>
          </a:p>
          <a:p>
            <a:r>
              <a:rPr lang="en-US" sz="1200" dirty="0"/>
              <a:t>.STACK  50H</a:t>
            </a:r>
          </a:p>
          <a:p>
            <a:r>
              <a:rPr lang="en-US" sz="1200" dirty="0"/>
              <a:t>.DATA</a:t>
            </a:r>
          </a:p>
          <a:p>
            <a:r>
              <a:rPr lang="en-US" sz="1200" dirty="0"/>
              <a:t>    NL  DB  0DH, 0AH, '$'         ; NL = NEXT LINE</a:t>
            </a:r>
          </a:p>
          <a:p>
            <a:r>
              <a:rPr lang="en-US" sz="1200" dirty="0"/>
              <a:t>.CODE</a:t>
            </a:r>
          </a:p>
          <a:p>
            <a:r>
              <a:rPr lang="en-US" sz="1200" dirty="0"/>
              <a:t>MAIN PROC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 MOV AX, @DATA</a:t>
            </a:r>
          </a:p>
          <a:p>
            <a:r>
              <a:rPr lang="en-US" sz="1200" dirty="0"/>
              <a:t>    MOV DS, AX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 MOV CX, 3</a:t>
            </a:r>
          </a:p>
          <a:p>
            <a:r>
              <a:rPr lang="en-US" sz="1200" dirty="0"/>
              <a:t>    MOV BX, 1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 FOR_1:</a:t>
            </a:r>
          </a:p>
          <a:p>
            <a:r>
              <a:rPr lang="en-US" sz="1200" dirty="0"/>
              <a:t>        PUSH    CX</a:t>
            </a:r>
          </a:p>
          <a:p>
            <a:r>
              <a:rPr lang="en-US" sz="1200" dirty="0"/>
              <a:t>        MOV DL, 20H                ; 20H IS ASCII CODE FOR SPACE</a:t>
            </a:r>
          </a:p>
          <a:p>
            <a:r>
              <a:rPr lang="en-US" sz="1200" dirty="0"/>
              <a:t>        MOV AH, </a:t>
            </a:r>
            <a:r>
              <a:rPr lang="en-US" sz="1200" dirty="0" smtClean="0"/>
              <a:t>2</a:t>
            </a:r>
          </a:p>
          <a:p>
            <a:endParaRPr lang="en-US" sz="1200" dirty="0" smtClean="0"/>
          </a:p>
          <a:p>
            <a:r>
              <a:rPr lang="en-US" sz="1200" dirty="0" smtClean="0"/>
              <a:t> FOR_2:</a:t>
            </a:r>
          </a:p>
          <a:p>
            <a:r>
              <a:rPr lang="en-US" sz="1200" dirty="0" smtClean="0"/>
              <a:t>         INT 21H                     ; PRINTING SPACES</a:t>
            </a:r>
          </a:p>
          <a:p>
            <a:r>
              <a:rPr lang="en-US" sz="1200" dirty="0" smtClean="0"/>
              <a:t> </a:t>
            </a:r>
            <a:endParaRPr lang="en-US" sz="1200" dirty="0"/>
          </a:p>
          <a:p>
            <a:r>
              <a:rPr lang="en-US" sz="1200" dirty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2107721"/>
            <a:ext cx="3581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 </a:t>
            </a:r>
          </a:p>
          <a:p>
            <a:r>
              <a:rPr lang="en-US" sz="1200" dirty="0"/>
              <a:t>        LOOP    FOR_2</a:t>
            </a:r>
          </a:p>
          <a:p>
            <a:r>
              <a:rPr lang="en-US" sz="1200" dirty="0"/>
              <a:t>        MOV CX, BX</a:t>
            </a:r>
          </a:p>
          <a:p>
            <a:r>
              <a:rPr lang="en-US" sz="1200" dirty="0"/>
              <a:t>        MOV DL, '*'</a:t>
            </a:r>
          </a:p>
          <a:p>
            <a:r>
              <a:rPr lang="en-US" sz="1200" dirty="0"/>
              <a:t>        MOV AH, 2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FOR_3:</a:t>
            </a:r>
          </a:p>
          <a:p>
            <a:r>
              <a:rPr lang="en-US" sz="1200" dirty="0"/>
              <a:t>        INT     21H                       ; PRINTING STARS</a:t>
            </a:r>
          </a:p>
          <a:p>
            <a:r>
              <a:rPr lang="en-US" sz="1200" dirty="0"/>
              <a:t>        LOOP    FOR_3</a:t>
            </a:r>
          </a:p>
          <a:p>
            <a:r>
              <a:rPr lang="en-US" sz="1200" dirty="0"/>
              <a:t>        LEA DX, NL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     MOV AH, 9</a:t>
            </a:r>
          </a:p>
          <a:p>
            <a:r>
              <a:rPr lang="en-US" sz="1200" dirty="0"/>
              <a:t>        INT     21H                     ; MOVE CURSOR TO THE START OF NEXT LINE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     INC BX</a:t>
            </a:r>
          </a:p>
          <a:p>
            <a:r>
              <a:rPr lang="en-US" sz="1200" dirty="0"/>
              <a:t>        POP CX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 LOOP    FOR_1</a:t>
            </a:r>
          </a:p>
          <a:p>
            <a:r>
              <a:rPr lang="en-US" sz="1200" dirty="0"/>
              <a:t>    MOV AH, 4CH</a:t>
            </a:r>
          </a:p>
          <a:p>
            <a:r>
              <a:rPr lang="en-US" sz="1200" dirty="0"/>
              <a:t>    INT         21H</a:t>
            </a:r>
          </a:p>
          <a:p>
            <a:r>
              <a:rPr lang="en-US" sz="1200" dirty="0"/>
              <a:t>MAIN ENDP</a:t>
            </a:r>
          </a:p>
          <a:p>
            <a:r>
              <a:rPr lang="en-US" sz="1200" dirty="0"/>
              <a:t>    END MAIN</a:t>
            </a:r>
            <a:endParaRPr lang="en-US" sz="4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2286000"/>
            <a:ext cx="0" cy="3962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EVEN AND ODD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286000"/>
            <a:ext cx="33283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.MODEL SMALL</a:t>
            </a:r>
          </a:p>
          <a:p>
            <a:r>
              <a:rPr lang="en-US" sz="1200" dirty="0"/>
              <a:t>.STACK 100H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.DATA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msg</a:t>
            </a:r>
            <a:r>
              <a:rPr lang="en-US" sz="1200" dirty="0" smtClean="0"/>
              <a:t> </a:t>
            </a:r>
            <a:r>
              <a:rPr lang="en-US" sz="1200" dirty="0"/>
              <a:t>DB 10,13,'Enter number=$'</a:t>
            </a:r>
          </a:p>
          <a:p>
            <a:r>
              <a:rPr lang="en-US" sz="1200" dirty="0" smtClean="0"/>
              <a:t>   msg1 </a:t>
            </a:r>
            <a:r>
              <a:rPr lang="en-US" sz="1200" dirty="0"/>
              <a:t>DB 10,13,'Number is even$'</a:t>
            </a:r>
          </a:p>
          <a:p>
            <a:r>
              <a:rPr lang="en-US" sz="1200" dirty="0" smtClean="0"/>
              <a:t>   msg2 </a:t>
            </a:r>
            <a:r>
              <a:rPr lang="en-US" sz="1200" dirty="0"/>
              <a:t>DB 10,13,'Number is odd$'</a:t>
            </a:r>
          </a:p>
          <a:p>
            <a:r>
              <a:rPr lang="en-US" sz="1200" dirty="0" smtClean="0"/>
              <a:t>   msg3 </a:t>
            </a:r>
            <a:r>
              <a:rPr lang="en-US" sz="1200" dirty="0"/>
              <a:t>DB 10,13, 'Case </a:t>
            </a:r>
            <a:r>
              <a:rPr lang="en-US" sz="1200" dirty="0" err="1"/>
              <a:t>Convertion</a:t>
            </a:r>
            <a:r>
              <a:rPr lang="en-US" sz="1200" dirty="0"/>
              <a:t>=$'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.CODE</a:t>
            </a:r>
          </a:p>
          <a:p>
            <a:r>
              <a:rPr lang="en-US" sz="1200" dirty="0"/>
              <a:t>   MOV AX,@DATA</a:t>
            </a:r>
          </a:p>
          <a:p>
            <a:r>
              <a:rPr lang="en-US" sz="1200" dirty="0"/>
              <a:t>   MOV DS,AX</a:t>
            </a:r>
          </a:p>
          <a:p>
            <a:r>
              <a:rPr lang="en-US" sz="1200" dirty="0"/>
              <a:t>   lea DX, </a:t>
            </a:r>
            <a:r>
              <a:rPr lang="en-US" sz="1200" dirty="0" err="1"/>
              <a:t>msg</a:t>
            </a:r>
            <a:endParaRPr lang="en-US" sz="1200" dirty="0"/>
          </a:p>
          <a:p>
            <a:r>
              <a:rPr lang="en-US" sz="1200" dirty="0"/>
              <a:t>   MOV AH, 9</a:t>
            </a:r>
          </a:p>
          <a:p>
            <a:r>
              <a:rPr lang="en-US" sz="1200" dirty="0"/>
              <a:t>   INT 21H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MOV AH,1</a:t>
            </a:r>
          </a:p>
          <a:p>
            <a:r>
              <a:rPr lang="en-US" sz="1200" dirty="0"/>
              <a:t>   INT 21H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MOV BL,AL</a:t>
            </a:r>
          </a:p>
          <a:p>
            <a:r>
              <a:rPr lang="en-US" sz="1200" dirty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1960228"/>
            <a:ext cx="358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     CMP </a:t>
            </a:r>
            <a:r>
              <a:rPr lang="en-US" sz="1200" dirty="0"/>
              <a:t>BL,'9'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      </a:t>
            </a:r>
            <a:r>
              <a:rPr lang="en-US" sz="1200" dirty="0"/>
              <a:t>JA cc 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     SAR </a:t>
            </a:r>
            <a:r>
              <a:rPr lang="en-US" sz="1200" dirty="0"/>
              <a:t>bl,1  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      </a:t>
            </a:r>
            <a:r>
              <a:rPr lang="en-US" sz="1200" dirty="0"/>
              <a:t>JC odd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     lea </a:t>
            </a:r>
            <a:r>
              <a:rPr lang="en-US" sz="1200" dirty="0"/>
              <a:t>DX, msg1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      </a:t>
            </a:r>
            <a:r>
              <a:rPr lang="en-US" sz="1200" dirty="0"/>
              <a:t>MOV AH,9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/>
              <a:t>INT 21H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      </a:t>
            </a:r>
            <a:r>
              <a:rPr lang="en-US" sz="1200" dirty="0"/>
              <a:t>JMP exit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odd</a:t>
            </a:r>
            <a:r>
              <a:rPr lang="en-US" sz="1200" dirty="0"/>
              <a:t>: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     lea </a:t>
            </a:r>
            <a:r>
              <a:rPr lang="en-US" sz="1200" dirty="0"/>
              <a:t>DX, msg2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    MOV </a:t>
            </a:r>
            <a:r>
              <a:rPr lang="en-US" sz="1200" dirty="0"/>
              <a:t>AH, 9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    INT </a:t>
            </a:r>
            <a:r>
              <a:rPr lang="en-US" sz="1200" dirty="0"/>
              <a:t>21h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    JMP </a:t>
            </a:r>
            <a:r>
              <a:rPr lang="en-US" sz="1200" dirty="0"/>
              <a:t>exit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cc</a:t>
            </a:r>
            <a:r>
              <a:rPr lang="en-US" sz="1200" dirty="0"/>
              <a:t>:  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   lea </a:t>
            </a:r>
            <a:r>
              <a:rPr lang="en-US" sz="1200" dirty="0"/>
              <a:t>DX, msg3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dirty="0"/>
              <a:t>MOV AH, 9</a:t>
            </a:r>
          </a:p>
          <a:p>
            <a:r>
              <a:rPr lang="en-US" sz="1200" dirty="0"/>
              <a:t>     </a:t>
            </a:r>
            <a:r>
              <a:rPr lang="en-US" sz="1200" dirty="0" smtClean="0"/>
              <a:t> INT </a:t>
            </a:r>
            <a:r>
              <a:rPr lang="en-US" sz="1200" dirty="0"/>
              <a:t>21h  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  CMP </a:t>
            </a:r>
            <a:r>
              <a:rPr lang="en-US" sz="1200" dirty="0" err="1"/>
              <a:t>bl</a:t>
            </a:r>
            <a:r>
              <a:rPr lang="en-US" sz="1200" dirty="0"/>
              <a:t>,'A'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  JNLE </a:t>
            </a:r>
            <a:r>
              <a:rPr lang="en-US" sz="1200" dirty="0"/>
              <a:t>next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2286000"/>
            <a:ext cx="0" cy="3657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EVEN AND ODD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8804" y="2362200"/>
            <a:ext cx="33283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next:</a:t>
            </a:r>
          </a:p>
          <a:p>
            <a:r>
              <a:rPr lang="en-US" sz="1200" dirty="0" smtClean="0"/>
              <a:t>    CMP BL,'Z'</a:t>
            </a:r>
          </a:p>
          <a:p>
            <a:r>
              <a:rPr lang="en-US" sz="1200" dirty="0" smtClean="0"/>
              <a:t>    JNGE con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    JMP lower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con:</a:t>
            </a:r>
          </a:p>
          <a:p>
            <a:r>
              <a:rPr lang="en-US" sz="1200" dirty="0" smtClean="0"/>
              <a:t>     ADD BL, 32d</a:t>
            </a:r>
          </a:p>
          <a:p>
            <a:r>
              <a:rPr lang="en-US" sz="1200" dirty="0" smtClean="0"/>
              <a:t>     MOV DL, BL</a:t>
            </a:r>
          </a:p>
          <a:p>
            <a:r>
              <a:rPr lang="en-US" sz="1200" dirty="0" smtClean="0"/>
              <a:t>     MOV AH, 2</a:t>
            </a:r>
          </a:p>
          <a:p>
            <a:r>
              <a:rPr lang="en-US" sz="1200" dirty="0" smtClean="0"/>
              <a:t>     INT 21h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     JMP exit 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lower:</a:t>
            </a:r>
          </a:p>
          <a:p>
            <a:r>
              <a:rPr lang="en-US" sz="1200" dirty="0" smtClean="0"/>
              <a:t>      CMP </a:t>
            </a:r>
            <a:r>
              <a:rPr lang="en-US" sz="1200" dirty="0" err="1" smtClean="0"/>
              <a:t>BL,'a</a:t>
            </a:r>
            <a:r>
              <a:rPr lang="en-US" sz="1200" dirty="0" smtClean="0"/>
              <a:t>'</a:t>
            </a:r>
          </a:p>
          <a:p>
            <a:r>
              <a:rPr lang="en-US" sz="1200" dirty="0" smtClean="0"/>
              <a:t>      JNLE </a:t>
            </a:r>
            <a:r>
              <a:rPr lang="en-US" sz="1200" dirty="0" err="1" smtClean="0"/>
              <a:t>ln</a:t>
            </a:r>
            <a:endParaRPr lang="en-US" sz="1200" dirty="0" smtClean="0"/>
          </a:p>
          <a:p>
            <a:r>
              <a:rPr lang="en-US" sz="1200" dirty="0" smtClean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23622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ln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       CMP </a:t>
            </a:r>
            <a:r>
              <a:rPr lang="en-US" sz="1200" dirty="0" err="1" smtClean="0"/>
              <a:t>BL,'z</a:t>
            </a:r>
            <a:r>
              <a:rPr lang="en-US" sz="1200" dirty="0" smtClean="0"/>
              <a:t>'</a:t>
            </a:r>
          </a:p>
          <a:p>
            <a:r>
              <a:rPr lang="en-US" sz="1200" dirty="0" smtClean="0"/>
              <a:t>       JNGE </a:t>
            </a:r>
            <a:r>
              <a:rPr lang="en-US" sz="1200" dirty="0" err="1" smtClean="0"/>
              <a:t>conl</a:t>
            </a:r>
            <a:endParaRPr lang="en-US" sz="1200" dirty="0" smtClean="0"/>
          </a:p>
          <a:p>
            <a:r>
              <a:rPr lang="en-US" sz="1200" dirty="0" smtClean="0"/>
              <a:t> </a:t>
            </a:r>
          </a:p>
          <a:p>
            <a:r>
              <a:rPr lang="en-US" sz="1200" dirty="0" err="1" smtClean="0"/>
              <a:t>conl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      SUB BL,32d</a:t>
            </a:r>
          </a:p>
          <a:p>
            <a:r>
              <a:rPr lang="en-US" sz="1200" dirty="0" smtClean="0"/>
              <a:t>      MOV DL,BL</a:t>
            </a:r>
          </a:p>
          <a:p>
            <a:r>
              <a:rPr lang="en-US" sz="1200" dirty="0" smtClean="0"/>
              <a:t>      MOV AH,2</a:t>
            </a:r>
          </a:p>
          <a:p>
            <a:r>
              <a:rPr lang="en-US" sz="1200" dirty="0" smtClean="0"/>
              <a:t>      INT 21h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      JMP exit 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   exit:</a:t>
            </a:r>
          </a:p>
          <a:p>
            <a:r>
              <a:rPr lang="en-US" sz="1200" dirty="0" smtClean="0"/>
              <a:t>    .exit</a:t>
            </a:r>
          </a:p>
          <a:p>
            <a:r>
              <a:rPr lang="en-US" sz="1200" dirty="0" smtClean="0"/>
              <a:t>    End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2362200"/>
            <a:ext cx="0" cy="3581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8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008829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latin typeface="Algerian" pitchFamily="82" charset="0"/>
              </a:rPr>
              <a:t>Tushar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US" sz="6000" dirty="0" err="1" smtClean="0">
                <a:latin typeface="Algerian" pitchFamily="82" charset="0"/>
              </a:rPr>
              <a:t>ahmed’s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35814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latin typeface="Bernard MT Condensed" pitchFamily="18" charset="0"/>
              </a:rPr>
              <a:t>  CHECK NUMBER</a:t>
            </a:r>
            <a:endParaRPr lang="en-US" sz="2800" dirty="0">
              <a:latin typeface="Bernard MT Condense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1905000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Part</a:t>
            </a: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63</TotalTime>
  <Words>305</Words>
  <Application>Microsoft Office PowerPoint</Application>
  <PresentationFormat>On-screen Show (4:3)</PresentationFormat>
  <Paragraphs>264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Grid</vt:lpstr>
      <vt:lpstr>Microprocessor, Embedded Systems and IoT</vt:lpstr>
      <vt:lpstr>PowerPoint Presentation</vt:lpstr>
      <vt:lpstr>1. STRING: LOWER CASE TO UPPER CASE</vt:lpstr>
      <vt:lpstr>2. FACTORIAL</vt:lpstr>
      <vt:lpstr>PowerPoint Presentation</vt:lpstr>
      <vt:lpstr>2. STAR PATTERN</vt:lpstr>
      <vt:lpstr>2. EVEN AND ODD</vt:lpstr>
      <vt:lpstr>2. EVEN AND ODD</vt:lpstr>
      <vt:lpstr>PowerPoint Presentation</vt:lpstr>
      <vt:lpstr>2. CHECK NUMBER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Microprocessor, Embedded Systems and IoT</dc:title>
  <dc:creator>AR</dc:creator>
  <cp:lastModifiedBy>AR</cp:lastModifiedBy>
  <cp:revision>8</cp:revision>
  <dcterms:created xsi:type="dcterms:W3CDTF">2021-12-19T15:11:29Z</dcterms:created>
  <dcterms:modified xsi:type="dcterms:W3CDTF">2021-12-19T16:15:15Z</dcterms:modified>
</cp:coreProperties>
</file>