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5" r:id="rId1"/>
  </p:sldMasterIdLst>
  <p:notesMasterIdLst>
    <p:notesMasterId r:id="rId21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87" r:id="rId10"/>
    <p:sldId id="288" r:id="rId11"/>
    <p:sldId id="284" r:id="rId12"/>
    <p:sldId id="267" r:id="rId13"/>
    <p:sldId id="286" r:id="rId14"/>
    <p:sldId id="289" r:id="rId15"/>
    <p:sldId id="285" r:id="rId16"/>
    <p:sldId id="291" r:id="rId17"/>
    <p:sldId id="290" r:id="rId18"/>
    <p:sldId id="268" r:id="rId19"/>
    <p:sldId id="280" r:id="rId20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2"/>
      <p:bold r:id="rId23"/>
      <p: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Palatino Linotype" panose="02040502050505030304" pitchFamily="18" charset="0"/>
      <p:regular r:id="rId29"/>
      <p:bold r:id="rId30"/>
      <p:italic r:id="rId31"/>
      <p:boldItalic r:id="rId3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B2E96C-1D98-4852-8CD3-68497CC80777}">
  <a:tblStyle styleId="{55B2E96C-1D98-4852-8CD3-68497CC8077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8" autoAdjust="0"/>
  </p:normalViewPr>
  <p:slideViewPr>
    <p:cSldViewPr>
      <p:cViewPr>
        <p:scale>
          <a:sx n="77" d="100"/>
          <a:sy n="77" d="100"/>
        </p:scale>
        <p:origin x="-117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036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461A-250E-4A29-9E9B-599CA3838FA1}" type="datetime1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5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3600"/>
            </a:lvl1pPr>
            <a:lvl2pPr algn="ctr" rtl="0">
              <a:spcBef>
                <a:spcPts val="0"/>
              </a:spcBef>
              <a:buSzPct val="100000"/>
              <a:defRPr sz="3600"/>
            </a:lvl2pPr>
            <a:lvl3pPr algn="ctr" rtl="0">
              <a:spcBef>
                <a:spcPts val="0"/>
              </a:spcBef>
              <a:buSzPct val="100000"/>
              <a:defRPr sz="3600"/>
            </a:lvl3pPr>
            <a:lvl4pPr algn="ctr" rtl="0">
              <a:spcBef>
                <a:spcPts val="0"/>
              </a:spcBef>
              <a:buSzPct val="100000"/>
              <a:defRPr sz="3600"/>
            </a:lvl4pPr>
            <a:lvl5pPr algn="ctr" rtl="0">
              <a:spcBef>
                <a:spcPts val="0"/>
              </a:spcBef>
              <a:buSzPct val="100000"/>
              <a:defRPr sz="3600"/>
            </a:lvl5pPr>
            <a:lvl6pPr algn="ctr" rtl="0">
              <a:spcBef>
                <a:spcPts val="0"/>
              </a:spcBef>
              <a:buSzPct val="100000"/>
              <a:defRPr sz="3600"/>
            </a:lvl6pPr>
            <a:lvl7pPr algn="ctr" rtl="0">
              <a:spcBef>
                <a:spcPts val="0"/>
              </a:spcBef>
              <a:buSzPct val="100000"/>
              <a:defRPr sz="3600"/>
            </a:lvl7pPr>
            <a:lvl8pPr algn="ctr" rtl="0">
              <a:spcBef>
                <a:spcPts val="0"/>
              </a:spcBef>
              <a:buSzPct val="100000"/>
              <a:defRPr sz="3600"/>
            </a:lvl8pPr>
            <a:lvl9pPr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619700" y="3786746"/>
            <a:ext cx="59045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666666"/>
              </a:buClr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 rtl="0">
              <a:spcBef>
                <a:spcPts val="0"/>
              </a:spcBef>
              <a:buClr>
                <a:srgbClr val="666666"/>
              </a:buClr>
              <a:buSzPct val="100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highlight>
                  <a:srgbClr val="F3F3F3"/>
                </a:highlight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799" cy="4090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451075"/>
            <a:ext cx="8229600" cy="1016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highlight>
                  <a:srgbClr val="F3F3F3"/>
                </a:highlight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70211" y="1600200"/>
            <a:ext cx="3496500" cy="392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buSzPct val="100000"/>
              <a:defRPr sz="1800"/>
            </a:lvl4pPr>
            <a:lvl5pPr rtl="0">
              <a:spcBef>
                <a:spcPts val="0"/>
              </a:spcBef>
              <a:buSzPct val="100000"/>
              <a:defRPr sz="1800"/>
            </a:lvl5pPr>
            <a:lvl6pPr rtl="0">
              <a:spcBef>
                <a:spcPts val="0"/>
              </a:spcBef>
              <a:buSzPct val="100000"/>
              <a:defRPr sz="1800"/>
            </a:lvl6pPr>
            <a:lvl7pPr rtl="0">
              <a:spcBef>
                <a:spcPts val="0"/>
              </a:spcBef>
              <a:buSzPct val="100000"/>
              <a:defRPr sz="1800"/>
            </a:lvl7pPr>
            <a:lvl8pPr rtl="0">
              <a:spcBef>
                <a:spcPts val="0"/>
              </a:spcBef>
              <a:buSzPct val="100000"/>
              <a:defRPr sz="1800"/>
            </a:lvl8pPr>
            <a:lvl9pPr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77288" y="1600200"/>
            <a:ext cx="3496500" cy="392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buSzPct val="100000"/>
              <a:defRPr sz="1800"/>
            </a:lvl4pPr>
            <a:lvl5pPr rtl="0">
              <a:spcBef>
                <a:spcPts val="0"/>
              </a:spcBef>
              <a:buSzPct val="100000"/>
              <a:defRPr sz="1800"/>
            </a:lvl5pPr>
            <a:lvl6pPr rtl="0">
              <a:spcBef>
                <a:spcPts val="0"/>
              </a:spcBef>
              <a:buSzPct val="100000"/>
              <a:defRPr sz="1800"/>
            </a:lvl6pPr>
            <a:lvl7pPr rtl="0">
              <a:spcBef>
                <a:spcPts val="0"/>
              </a:spcBef>
              <a:buSzPct val="100000"/>
              <a:defRPr sz="1800"/>
            </a:lvl7pPr>
            <a:lvl8pPr rtl="0">
              <a:spcBef>
                <a:spcPts val="0"/>
              </a:spcBef>
              <a:buSzPct val="100000"/>
              <a:defRPr sz="1800"/>
            </a:lvl8pPr>
            <a:lvl9pPr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823242C-D747-4ADD-80D8-99421268E3A8}" type="datetime1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52500" y="428604"/>
            <a:ext cx="8791500" cy="1431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latin typeface="Garamond" pitchFamily="18" charset="0"/>
              </a:rPr>
              <a:t>Building </a:t>
            </a:r>
            <a:r>
              <a:rPr lang="en" sz="3000" smtClean="0">
                <a:latin typeface="Garamond" pitchFamily="18" charset="0"/>
              </a:rPr>
              <a:t>Tempo-HindiWordNet</a:t>
            </a:r>
            <a:r>
              <a:rPr lang="en" sz="3000" dirty="0">
                <a:latin typeface="Garamond" pitchFamily="18" charset="0"/>
              </a:rPr>
              <a:t>: A Resource for Temporal information access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96" y="2500306"/>
            <a:ext cx="45148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322" y="3000372"/>
            <a:ext cx="2702874" cy="24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C:\Users\Guest\Desktop\Dipawesh\110767-glowing-green-neon-icon-alphanumeric-plus-sig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571876"/>
            <a:ext cx="1143008" cy="135732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169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itchFamily="18" charset="0"/>
              </a:rPr>
              <a:t>Basic steps in both classification</a:t>
            </a:r>
            <a:endParaRPr lang="en-IN" sz="36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57232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aramond" pitchFamily="18" charset="0"/>
              </a:rPr>
              <a:t>Confidence based expansion </a:t>
            </a:r>
            <a:endParaRPr lang="en-IN" sz="2400" dirty="0">
              <a:latin typeface="Garamond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3352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2714620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Current seed word set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5786" y="3143248"/>
            <a:ext cx="200026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Garamond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3429000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Learn the classifier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6182" y="2857496"/>
            <a:ext cx="92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Apply model</a:t>
            </a:r>
          </a:p>
          <a:p>
            <a:r>
              <a:rPr lang="en-US" dirty="0" smtClean="0">
                <a:latin typeface="Garamond" pitchFamily="18" charset="0"/>
              </a:rPr>
              <a:t> on test set</a:t>
            </a:r>
            <a:endParaRPr lang="en-IN" dirty="0">
              <a:latin typeface="Garamond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607323" y="289321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5206" y="3571876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Obtain </a:t>
            </a:r>
          </a:p>
          <a:p>
            <a:r>
              <a:rPr lang="en-US" dirty="0" smtClean="0">
                <a:latin typeface="Garamond" pitchFamily="18" charset="0"/>
              </a:rPr>
              <a:t>prediction</a:t>
            </a:r>
            <a:endParaRPr lang="en-IN" dirty="0">
              <a:latin typeface="Garamond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214818"/>
            <a:ext cx="39290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Elbow Connector 30"/>
          <p:cNvCxnSpPr>
            <a:stCxn id="11" idx="3"/>
          </p:cNvCxnSpPr>
          <p:nvPr/>
        </p:nvCxnSpPr>
        <p:spPr>
          <a:xfrm flipV="1">
            <a:off x="2786050" y="2405049"/>
            <a:ext cx="1928826" cy="12025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357298"/>
            <a:ext cx="421484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Straight Arrow Connector 43"/>
          <p:cNvCxnSpPr/>
          <p:nvPr/>
        </p:nvCxnSpPr>
        <p:spPr>
          <a:xfrm rot="10800000" flipV="1">
            <a:off x="4500562" y="5500702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256"/>
            <a:ext cx="3352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2143108" y="535782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+</a:t>
            </a:r>
            <a:endParaRPr lang="en-IN" dirty="0">
              <a:latin typeface="Garamond" pitchFamily="18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5643578"/>
            <a:ext cx="4286281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5" y="5929330"/>
            <a:ext cx="428628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844" y="6286520"/>
            <a:ext cx="428628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44" y="6553200"/>
            <a:ext cx="428628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0" y="4214818"/>
            <a:ext cx="4500562" cy="2643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Garamond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00562" y="5572140"/>
            <a:ext cx="1000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Expanded </a:t>
            </a:r>
          </a:p>
          <a:p>
            <a:r>
              <a:rPr lang="en-US" dirty="0" smtClean="0">
                <a:latin typeface="Garamond" pitchFamily="18" charset="0"/>
              </a:rPr>
              <a:t>Train</a:t>
            </a:r>
          </a:p>
          <a:p>
            <a:r>
              <a:rPr lang="en-US" dirty="0" smtClean="0">
                <a:latin typeface="Garamond" pitchFamily="18" charset="0"/>
              </a:rPr>
              <a:t>set</a:t>
            </a:r>
            <a:endParaRPr lang="en-IN" dirty="0">
              <a:latin typeface="Garamond" pitchFamily="18" charset="0"/>
            </a:endParaRPr>
          </a:p>
        </p:txBody>
      </p:sp>
      <p:cxnSp>
        <p:nvCxnSpPr>
          <p:cNvPr id="59" name="Elbow Connector 58"/>
          <p:cNvCxnSpPr>
            <a:stCxn id="5125" idx="2"/>
            <a:endCxn id="5124" idx="0"/>
          </p:cNvCxnSpPr>
          <p:nvPr/>
        </p:nvCxnSpPr>
        <p:spPr>
          <a:xfrm rot="16200000" flipH="1">
            <a:off x="6643694" y="3679041"/>
            <a:ext cx="785818" cy="2857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20" grpId="0"/>
      <p:bldP spid="27" grpId="0"/>
      <p:bldP spid="54" grpId="0" animBg="1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0169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itchFamily="18" charset="0"/>
              </a:rPr>
              <a:t>Two step classification approach</a:t>
            </a:r>
            <a:endParaRPr lang="en-IN" sz="3600" dirty="0">
              <a:latin typeface="Garamond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43600" y="3749675"/>
            <a:ext cx="2843242" cy="1096963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17838" y="2286000"/>
            <a:ext cx="2835275" cy="822325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43240" y="1071546"/>
            <a:ext cx="2378075" cy="871526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5720" y="571480"/>
            <a:ext cx="6253163" cy="485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Step1 : </a:t>
            </a:r>
            <a:r>
              <a:rPr lang="en-US" sz="2600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Atemporal</a:t>
            </a:r>
            <a:r>
              <a:rPr lang="en-US" sz="26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-Temporal classification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4282" y="1142984"/>
            <a:ext cx="2560637" cy="889016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latin typeface="Garamond" pitchFamily="18" charset="0"/>
              <a:ea typeface="DejaVu Sans" charset="0"/>
              <a:cs typeface="DejaVu San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Select seed words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 representing temporality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&amp; </a:t>
            </a:r>
            <a:r>
              <a:rPr lang="en-US" dirty="0" err="1" smtClean="0">
                <a:latin typeface="Garamond" pitchFamily="18" charset="0"/>
                <a:ea typeface="DejaVu Sans" charset="0"/>
                <a:cs typeface="DejaVu Sans" charset="0"/>
              </a:rPr>
              <a:t>atemporality</a:t>
            </a:r>
            <a:endParaRPr lang="en-US" dirty="0" smtClean="0">
              <a:latin typeface="Garamond" pitchFamily="18" charset="0"/>
              <a:ea typeface="DejaVu Sans" charset="0"/>
              <a:cs typeface="DejaVu Sans" charset="0"/>
            </a:endParaRP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</a:t>
            </a: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14678" y="1071546"/>
            <a:ext cx="2117725" cy="6397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1. Divide whole Hindi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latin typeface="Garamond" pitchFamily="18" charset="0"/>
                <a:ea typeface="DejaVu Sans" charset="0"/>
                <a:cs typeface="DejaVu Sans" charset="0"/>
              </a:rPr>
              <a:t>wordnet</a:t>
            </a: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 in 10 folds to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prepare test set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2. Set </a:t>
            </a:r>
            <a:r>
              <a:rPr lang="en-US" dirty="0" err="1" smtClean="0">
                <a:latin typeface="Garamond" pitchFamily="18" charset="0"/>
                <a:ea typeface="DejaVu Sans" charset="0"/>
                <a:cs typeface="DejaVu Sans" charset="0"/>
              </a:rPr>
              <a:t>i</a:t>
            </a: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=1</a:t>
            </a:r>
            <a:endParaRPr lang="en-US" dirty="0"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357554" y="2357430"/>
            <a:ext cx="2530475" cy="639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Learn </a:t>
            </a: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classifier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on current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  set of seed words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73750" y="3786190"/>
            <a:ext cx="3270250" cy="9128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1. Test 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learned </a:t>
            </a: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lassifier on </a:t>
            </a:r>
            <a:r>
              <a:rPr lang="en-US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</a:t>
            </a:r>
            <a:r>
              <a:rPr lang="en-US" baseline="33000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th</a:t>
            </a:r>
            <a:endParaRPr lang="en-US" baseline="33000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fold of test set &amp; obtain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predictions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2. Increment </a:t>
            </a:r>
            <a:r>
              <a:rPr lang="en-US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by 1 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400801" y="2103438"/>
            <a:ext cx="1743100" cy="1309687"/>
          </a:xfrm>
          <a:prstGeom prst="diamond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072313" y="2468563"/>
            <a:ext cx="792162" cy="730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If i&lt;11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211763" y="5213351"/>
            <a:ext cx="4986337" cy="15017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No Of Temporal Instances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to be added(t1)= 15 % of total no. of Temporal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Instances in current seed word set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No Of </a:t>
            </a:r>
            <a:r>
              <a:rPr lang="en-US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Atemporal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Instances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to be added(t2)= 20 % of total no. of </a:t>
            </a:r>
            <a:r>
              <a:rPr lang="en-US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Atemporal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Instances in current seed word set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121275" y="5121276"/>
            <a:ext cx="3879881" cy="1593872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357290" y="5670550"/>
            <a:ext cx="4972050" cy="1187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Select t1 no temporal &amp; t2 no of </a:t>
            </a:r>
            <a:r>
              <a:rPr lang="en-US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atemporal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Instances 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on the basis of confidence based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Expansion 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ith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fold of Test set &amp; expand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Current seed word set with them.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357290" y="5486400"/>
            <a:ext cx="3575041" cy="122874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42910" y="2643182"/>
            <a:ext cx="1554162" cy="639762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073150" y="2744788"/>
            <a:ext cx="663575" cy="5476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Start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1285852" y="2000240"/>
            <a:ext cx="365125" cy="642942"/>
          </a:xfrm>
          <a:prstGeom prst="upArrow">
            <a:avLst>
              <a:gd name="adj1" fmla="val 50000"/>
              <a:gd name="adj2" fmla="val 3771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2786050" y="1371600"/>
            <a:ext cx="322275" cy="274638"/>
          </a:xfrm>
          <a:prstGeom prst="rightArrow">
            <a:avLst>
              <a:gd name="adj1" fmla="val 50000"/>
              <a:gd name="adj2" fmla="val 3323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215206" y="3429000"/>
            <a:ext cx="182563" cy="336550"/>
          </a:xfrm>
          <a:prstGeom prst="downArrow">
            <a:avLst>
              <a:gd name="adj1" fmla="val 50000"/>
              <a:gd name="adj2" fmla="val 4608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315200" y="4846638"/>
            <a:ext cx="274638" cy="274637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4937125" y="6126163"/>
            <a:ext cx="182563" cy="182562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8143900" y="2643182"/>
            <a:ext cx="365125" cy="182563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8501091" y="2500306"/>
            <a:ext cx="642909" cy="45720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Stop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8229600" y="2286000"/>
            <a:ext cx="471488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No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497763" y="3565525"/>
            <a:ext cx="18097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589838" y="3552825"/>
            <a:ext cx="18097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429520" y="3429000"/>
            <a:ext cx="534987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yes</a:t>
            </a:r>
          </a:p>
        </p:txBody>
      </p:sp>
      <p:sp>
        <p:nvSpPr>
          <p:cNvPr id="31" name="AutoShape 28"/>
          <p:cNvSpPr>
            <a:spLocks noChangeArrowheads="1"/>
          </p:cNvSpPr>
          <p:nvPr/>
        </p:nvSpPr>
        <p:spPr bwMode="auto">
          <a:xfrm>
            <a:off x="4022725" y="1982788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5853113" y="2560638"/>
            <a:ext cx="547687" cy="274637"/>
          </a:xfrm>
          <a:prstGeom prst="rightArrow">
            <a:avLst>
              <a:gd name="adj1" fmla="val 50000"/>
              <a:gd name="adj2" fmla="val 49856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auto">
          <a:xfrm>
            <a:off x="3786182" y="3108325"/>
            <a:ext cx="693743" cy="2392377"/>
          </a:xfrm>
          <a:prstGeom prst="upArrow">
            <a:avLst>
              <a:gd name="adj1" fmla="val 50000"/>
              <a:gd name="adj2" fmla="val 778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89850" y="384150"/>
            <a:ext cx="8364300" cy="6089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Garamond" pitchFamily="18" charset="0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07650" y="302100"/>
            <a:ext cx="8528700" cy="6253799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Garamond" pitchFamily="18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85720" y="191032"/>
            <a:ext cx="1503363" cy="485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Step 2  :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06493" y="-60329"/>
            <a:ext cx="6324600" cy="485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Past, present, future, neutral </a:t>
            </a:r>
            <a:endParaRPr lang="en-US" sz="3600" dirty="0" smtClean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classification</a:t>
            </a:r>
            <a:endParaRPr lang="en-US" sz="3600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42013" y="3786190"/>
            <a:ext cx="2559077" cy="1000132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90888" y="2454275"/>
            <a:ext cx="2835275" cy="822325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06738" y="1000108"/>
            <a:ext cx="3111500" cy="1143008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80975" y="1073150"/>
            <a:ext cx="2560638" cy="1096963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Select seed words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representing classes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Past, present, future,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neutral</a:t>
            </a: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214678" y="1000108"/>
            <a:ext cx="2117725" cy="6397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1. Extract instances classified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as temporal in step 1 to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prepare test set &amp; divide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resultant test set in 8 folds.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2. Set </a:t>
            </a:r>
            <a:r>
              <a:rPr lang="en-US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=1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382963" y="2560638"/>
            <a:ext cx="2530475" cy="6397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Train model on current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  set of seed words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965825" y="3841750"/>
            <a:ext cx="3270250" cy="91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1. Test trained model on </a:t>
            </a:r>
            <a:r>
              <a:rPr lang="en-US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</a:t>
            </a:r>
            <a:r>
              <a:rPr lang="en-US" baseline="33000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th</a:t>
            </a:r>
            <a:endParaRPr lang="en-US" baseline="33000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fold of test set &amp; obtain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predictions.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2. Increment </a:t>
            </a:r>
            <a:r>
              <a:rPr lang="en-US" dirty="0" err="1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by 1 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6399213" y="2170113"/>
            <a:ext cx="1530373" cy="1258887"/>
          </a:xfrm>
          <a:prstGeom prst="diamond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000892" y="2571744"/>
            <a:ext cx="684212" cy="730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If i&lt;9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214942" y="5143512"/>
            <a:ext cx="5006975" cy="157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No Of past(t1), present(t2), future(t3) Instances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to be added= 15 % of total no. of respective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classes Instances in current seed word set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No Of neutral Instances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to be added(t4)= 20 % of total no. of neutral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Instances in current seed word set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118100" y="5072074"/>
            <a:ext cx="3883056" cy="1643074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071538" y="5072074"/>
            <a:ext cx="4652962" cy="1462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Select t1, t2, t3 no past, present, future &amp; t4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no of neutral Instances on the basis of confidence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Garamond" pitchFamily="18" charset="0"/>
                <a:ea typeface="DejaVu Sans" charset="0"/>
                <a:cs typeface="DejaVu Sans" charset="0"/>
              </a:rPr>
              <a:t>Based expansion 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from </a:t>
            </a:r>
            <a:r>
              <a:rPr lang="en-US" dirty="0" err="1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ith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fold of  Test set &amp; expand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Current seed word set  with them.</a:t>
            </a: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928662" y="5000636"/>
            <a:ext cx="4006876" cy="1357322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638175" y="2720975"/>
            <a:ext cx="1554163" cy="639763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071563" y="2811463"/>
            <a:ext cx="663575" cy="5476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Start</a:t>
            </a: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1185863" y="2170113"/>
            <a:ext cx="365125" cy="550862"/>
          </a:xfrm>
          <a:prstGeom prst="upArrow">
            <a:avLst>
              <a:gd name="adj1" fmla="val 50000"/>
              <a:gd name="adj2" fmla="val 3771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2741613" y="1439863"/>
            <a:ext cx="365125" cy="274637"/>
          </a:xfrm>
          <a:prstGeom prst="rightArrow">
            <a:avLst>
              <a:gd name="adj1" fmla="val 50000"/>
              <a:gd name="adj2" fmla="val 3323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7072330" y="3429000"/>
            <a:ext cx="182562" cy="336550"/>
          </a:xfrm>
          <a:prstGeom prst="downArrow">
            <a:avLst>
              <a:gd name="adj1" fmla="val 50000"/>
              <a:gd name="adj2" fmla="val 46087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7313613" y="4786322"/>
            <a:ext cx="274637" cy="285752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4929190" y="5643578"/>
            <a:ext cx="182562" cy="182563"/>
          </a:xfrm>
          <a:prstGeom prst="leftArrow">
            <a:avLst>
              <a:gd name="adj1" fmla="val 50000"/>
              <a:gd name="adj2" fmla="val 25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6126163" y="2651125"/>
            <a:ext cx="271462" cy="36512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7929586" y="2714620"/>
            <a:ext cx="365125" cy="182562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8286776" y="2643182"/>
            <a:ext cx="571504" cy="45720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Stop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7858148" y="2357430"/>
            <a:ext cx="471487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No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496175" y="3633788"/>
            <a:ext cx="18097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7586663" y="3621088"/>
            <a:ext cx="18097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7586663" y="3468688"/>
            <a:ext cx="534987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yes</a:t>
            </a:r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4389438" y="2143116"/>
            <a:ext cx="365125" cy="312747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  <p:sp>
        <p:nvSpPr>
          <p:cNvPr id="37" name="AutoShape 31"/>
          <p:cNvSpPr>
            <a:spLocks noChangeArrowheads="1"/>
          </p:cNvSpPr>
          <p:nvPr/>
        </p:nvSpPr>
        <p:spPr bwMode="auto">
          <a:xfrm>
            <a:off x="4114800" y="3276600"/>
            <a:ext cx="639763" cy="1724036"/>
          </a:xfrm>
          <a:prstGeom prst="upArrow">
            <a:avLst>
              <a:gd name="adj1" fmla="val 50000"/>
              <a:gd name="adj2" fmla="val 86352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>
              <a:latin typeface="Garamond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71604" y="214290"/>
            <a:ext cx="5904599" cy="94300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itchFamily="18" charset="0"/>
              </a:rPr>
              <a:t>Results on training set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1214422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Garamond" pitchFamily="18" charset="0"/>
              </a:rPr>
              <a:t>i</a:t>
            </a:r>
            <a:r>
              <a:rPr lang="en-US" sz="2400" dirty="0" smtClean="0">
                <a:latin typeface="Garamond" pitchFamily="18" charset="0"/>
              </a:rPr>
              <a:t>. Two step classification approach</a:t>
            </a:r>
            <a:endParaRPr lang="en-IN" sz="2400" dirty="0">
              <a:latin typeface="Garamond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0100" y="2214554"/>
          <a:ext cx="6643735" cy="17527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8747"/>
                <a:gridCol w="1328747"/>
                <a:gridCol w="1328747"/>
                <a:gridCol w="1328747"/>
                <a:gridCol w="1328747"/>
              </a:tblGrid>
              <a:tr h="46234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Cycle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Cycle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Cycle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Cycle 4</a:t>
                      </a:r>
                      <a:endParaRPr lang="en-IN" dirty="0"/>
                    </a:p>
                  </a:txBody>
                  <a:tcPr/>
                </a:tc>
              </a:tr>
              <a:tr h="462341">
                <a:tc>
                  <a:txBody>
                    <a:bodyPr/>
                    <a:lstStyle/>
                    <a:p>
                      <a:r>
                        <a:rPr lang="en-US" dirty="0" smtClean="0"/>
                        <a:t> 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0.863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0.944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0.993</a:t>
                      </a:r>
                      <a:endParaRPr lang="en-IN" dirty="0"/>
                    </a:p>
                  </a:txBody>
                  <a:tcPr/>
                </a:tc>
              </a:tr>
              <a:tr h="327490">
                <a:tc>
                  <a:txBody>
                    <a:bodyPr/>
                    <a:lstStyle/>
                    <a:p>
                      <a:r>
                        <a:rPr lang="en-US" dirty="0" smtClean="0"/>
                        <a:t>   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0.845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0.934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0.993</a:t>
                      </a:r>
                      <a:endParaRPr lang="en-IN" dirty="0"/>
                    </a:p>
                  </a:txBody>
                  <a:tcPr/>
                </a:tc>
              </a:tr>
              <a:tr h="462341"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0.847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0.935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0.993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00100" y="4714884"/>
          <a:ext cx="6643735" cy="18573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8747"/>
                <a:gridCol w="1328747"/>
                <a:gridCol w="1328747"/>
                <a:gridCol w="1328747"/>
                <a:gridCol w="1328747"/>
              </a:tblGrid>
              <a:tr h="39943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Cycle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Cycle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Cycle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Cycle 4</a:t>
                      </a:r>
                      <a:endParaRPr lang="en-IN" dirty="0"/>
                    </a:p>
                  </a:txBody>
                  <a:tcPr/>
                </a:tc>
              </a:tr>
              <a:tr h="485983">
                <a:tc>
                  <a:txBody>
                    <a:bodyPr/>
                    <a:lstStyle/>
                    <a:p>
                      <a:r>
                        <a:rPr lang="en-US" dirty="0" smtClean="0"/>
                        <a:t> 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0.512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0.734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0.886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0.994</a:t>
                      </a:r>
                      <a:endParaRPr lang="en-IN" dirty="0"/>
                    </a:p>
                  </a:txBody>
                  <a:tcPr/>
                </a:tc>
              </a:tr>
              <a:tr h="485983">
                <a:tc>
                  <a:txBody>
                    <a:bodyPr/>
                    <a:lstStyle/>
                    <a:p>
                      <a:r>
                        <a:rPr lang="en-US" dirty="0" smtClean="0"/>
                        <a:t>   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0.536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0.743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0.887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0.944</a:t>
                      </a:r>
                      <a:endParaRPr lang="en-IN" dirty="0"/>
                    </a:p>
                  </a:txBody>
                  <a:tcPr/>
                </a:tc>
              </a:tr>
              <a:tr h="485983"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0.724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0.885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0.993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85852" y="1643050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of 1</a:t>
            </a:r>
            <a:r>
              <a:rPr lang="en-US" baseline="30000" dirty="0" smtClean="0"/>
              <a:t>st</a:t>
            </a:r>
            <a:r>
              <a:rPr lang="en-US" dirty="0" smtClean="0"/>
              <a:t> step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285852" y="4143380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of 2</a:t>
            </a:r>
            <a:r>
              <a:rPr lang="en-US" baseline="30000" dirty="0" smtClean="0"/>
              <a:t>nd</a:t>
            </a:r>
            <a:r>
              <a:rPr lang="en-US" dirty="0" smtClean="0"/>
              <a:t>  step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14290"/>
            <a:ext cx="5904599" cy="800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on training set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357298"/>
            <a:ext cx="494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ii. One step classification approach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2428868"/>
          <a:ext cx="6096000" cy="20740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7799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Cycle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Cycle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Cycle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Cycle 4</a:t>
                      </a:r>
                      <a:endParaRPr lang="en-IN" dirty="0"/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r>
                        <a:rPr lang="en-US" dirty="0" smtClean="0"/>
                        <a:t> 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0.611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0.879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0.993</a:t>
                      </a:r>
                      <a:endParaRPr lang="en-IN" dirty="0"/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r>
                        <a:rPr lang="en-US" dirty="0" smtClean="0"/>
                        <a:t>   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0.541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0.873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0.993</a:t>
                      </a:r>
                      <a:endParaRPr lang="en-IN" dirty="0"/>
                    </a:p>
                  </a:txBody>
                  <a:tcPr/>
                </a:tc>
              </a:tr>
              <a:tr h="477997"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0.566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0.867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0.993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115"/>
            <a:ext cx="8229600" cy="10169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itchFamily="18" charset="0"/>
              </a:rPr>
              <a:t>Results on Gold Standard test set</a:t>
            </a:r>
            <a:endParaRPr lang="en-IN" sz="3600" dirty="0">
              <a:latin typeface="Garamon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510" y="101923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sz="1800" dirty="0" smtClean="0">
                <a:latin typeface="Garamond" pitchFamily="18" charset="0"/>
              </a:rPr>
              <a:t>Two step classification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63660"/>
              </p:ext>
            </p:extLst>
          </p:nvPr>
        </p:nvGraphicFramePr>
        <p:xfrm>
          <a:off x="1115616" y="1844824"/>
          <a:ext cx="6624736" cy="16165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56184"/>
                <a:gridCol w="1656184"/>
                <a:gridCol w="1656184"/>
                <a:gridCol w="1656184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Recall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F-measure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Temporal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0.927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0.841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Atemporal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0.803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0.866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0.865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0.853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76646"/>
              </p:ext>
            </p:extLst>
          </p:nvPr>
        </p:nvGraphicFramePr>
        <p:xfrm>
          <a:off x="1259632" y="4293096"/>
          <a:ext cx="6696744" cy="2194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74186"/>
                <a:gridCol w="1674186"/>
                <a:gridCol w="1674186"/>
                <a:gridCol w="1674186"/>
              </a:tblGrid>
              <a:tr h="3351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F-measure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Past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0.117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0.1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0.108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Present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0.333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0.399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Future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0.333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0.285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Neutral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0.277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0.263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0.265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0.275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0.264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64240" y="139317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583547" y="387361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64704" y="620688"/>
            <a:ext cx="8229600" cy="1016999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ii. One step classification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38152"/>
              </p:ext>
            </p:extLst>
          </p:nvPr>
        </p:nvGraphicFramePr>
        <p:xfrm>
          <a:off x="827584" y="1916832"/>
          <a:ext cx="6888088" cy="2560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22022"/>
                <a:gridCol w="1722022"/>
                <a:gridCol w="1722022"/>
                <a:gridCol w="1722022"/>
              </a:tblGrid>
              <a:tr h="3351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F-measure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Past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/>
                        <a:t>0.267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smtClean="0"/>
                        <a:t>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/>
                        <a:t>0.228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Present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/>
                        <a:t>0.136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smtClean="0"/>
                        <a:t>0.15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/>
                        <a:t>0.142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Future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/>
                        <a:t>0.142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smtClean="0"/>
                        <a:t>0.05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/>
                        <a:t>0.073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Neutral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/>
                        <a:t>0.182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smtClean="0"/>
                        <a:t>0.1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/>
                        <a:t>0.129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Atemporal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/>
                        <a:t>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smtClean="0"/>
                        <a:t>0.6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/>
                        <a:t>0.533</a:t>
                      </a:r>
                      <a:endParaRPr lang="en-IN" dirty="0"/>
                    </a:p>
                  </a:txBody>
                  <a:tcPr/>
                </a:tc>
              </a:tr>
              <a:tr h="335125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</a:t>
                      </a:r>
                      <a:r>
                        <a:rPr lang="en-IN" dirty="0" err="1" smtClean="0"/>
                        <a:t>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0.241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0.22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0.230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6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Garamond" pitchFamily="18" charset="0"/>
              </a:rPr>
              <a:t>Conclusion</a:t>
            </a:r>
            <a:endParaRPr lang="en-IN" sz="36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071678"/>
            <a:ext cx="58579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We have developed two approaches to construct temporal resource for </a:t>
            </a:r>
            <a:r>
              <a:rPr lang="en-US" sz="2400" dirty="0">
                <a:latin typeface="Garamond" pitchFamily="18" charset="0"/>
              </a:rPr>
              <a:t>H</a:t>
            </a:r>
            <a:r>
              <a:rPr lang="en-US" sz="2400" dirty="0" smtClean="0">
                <a:latin typeface="Garamond" pitchFamily="18" charset="0"/>
              </a:rPr>
              <a:t>indi language.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We believe that this temporal resource will remove the need of presence of explicit </a:t>
            </a:r>
            <a:r>
              <a:rPr lang="en-US" sz="2400" dirty="0" err="1" smtClean="0">
                <a:latin typeface="Garamond" pitchFamily="18" charset="0"/>
              </a:rPr>
              <a:t>timexes</a:t>
            </a:r>
            <a:r>
              <a:rPr lang="en-US" sz="2400" dirty="0" smtClean="0">
                <a:latin typeface="Garamond" pitchFamily="18" charset="0"/>
              </a:rPr>
              <a:t> in order to identify presence of time in given context and facilitate research in temporal-IR.</a:t>
            </a:r>
            <a:endParaRPr lang="en-US" sz="2400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Garamond" panose="02020404030301010803" pitchFamily="18" charset="0"/>
              </a:rPr>
              <a:t>Future work</a:t>
            </a:r>
            <a:endParaRPr lang="en" sz="3600" dirty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988840"/>
            <a:ext cx="6824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Enhancement of expansion strategy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Incorporate dependency parser in expansion strategy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961119" y="2636912"/>
            <a:ext cx="5540375" cy="46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801825" y="2924944"/>
            <a:ext cx="5540375" cy="1046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latin typeface="Garamond" panose="02020404030301010803" pitchFamily="18" charset="0"/>
                <a:ea typeface="Playfair Display"/>
                <a:cs typeface="Playfair Display"/>
                <a:sym typeface="Playfair Display"/>
              </a:rPr>
              <a:t>Any questions?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4294967295"/>
          </p:nvPr>
        </p:nvSpPr>
        <p:spPr>
          <a:xfrm>
            <a:off x="0" y="4221163"/>
            <a:ext cx="5540375" cy="1341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lang="en" sz="1800" dirty="0"/>
          </a:p>
        </p:txBody>
      </p:sp>
      <p:grpSp>
        <p:nvGrpSpPr>
          <p:cNvPr id="273" name="Shape 273"/>
          <p:cNvGrpSpPr/>
          <p:nvPr/>
        </p:nvGrpSpPr>
        <p:grpSpPr>
          <a:xfrm>
            <a:off x="4182363" y="1513048"/>
            <a:ext cx="779197" cy="779197"/>
            <a:chOff x="1278900" y="2333250"/>
            <a:chExt cx="381175" cy="381175"/>
          </a:xfrm>
        </p:grpSpPr>
        <p:sp>
          <p:nvSpPr>
            <p:cNvPr id="274" name="Shape 27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50" y="3000200"/>
            <a:ext cx="45148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800001" y="1867337"/>
            <a:ext cx="2486248" cy="9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Garamond" pitchFamily="18" charset="0"/>
                <a:ea typeface="Playfair Display"/>
                <a:cs typeface="Playfair Display"/>
                <a:sym typeface="Playfair Display"/>
              </a:rPr>
              <a:t>Hindi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Garamond" pitchFamily="18" charset="0"/>
                <a:ea typeface="Playfair Display"/>
                <a:cs typeface="Playfair Display"/>
                <a:sym typeface="Playfair Display"/>
              </a:rPr>
              <a:t>Wordnet</a:t>
            </a:r>
          </a:p>
        </p:txBody>
      </p:sp>
      <p:cxnSp>
        <p:nvCxnSpPr>
          <p:cNvPr id="68" name="Shape 68"/>
          <p:cNvCxnSpPr/>
          <p:nvPr/>
        </p:nvCxnSpPr>
        <p:spPr>
          <a:xfrm rot="10800000" flipH="1">
            <a:off x="4493175" y="4507199"/>
            <a:ext cx="1251899" cy="13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9" name="Shape 69"/>
          <p:cNvCxnSpPr/>
          <p:nvPr/>
        </p:nvCxnSpPr>
        <p:spPr>
          <a:xfrm rot="10800000" flipH="1">
            <a:off x="4479250" y="5119074"/>
            <a:ext cx="1279800" cy="27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0" name="Shape 70"/>
          <p:cNvCxnSpPr/>
          <p:nvPr/>
        </p:nvCxnSpPr>
        <p:spPr>
          <a:xfrm rot="10800000" flipH="1">
            <a:off x="4674000" y="6148649"/>
            <a:ext cx="1015499" cy="13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1" name="Shape 71"/>
          <p:cNvSpPr txBox="1"/>
          <p:nvPr/>
        </p:nvSpPr>
        <p:spPr>
          <a:xfrm>
            <a:off x="5745075" y="4199675"/>
            <a:ext cx="1180200" cy="9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Garamond" pitchFamily="18" charset="0"/>
                <a:ea typeface="Playfair Display"/>
                <a:cs typeface="Playfair Display"/>
                <a:sym typeface="Playfair Display"/>
              </a:rPr>
              <a:t>Past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745075" y="4910500"/>
            <a:ext cx="1408799" cy="9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Garamond" pitchFamily="18" charset="0"/>
                <a:ea typeface="Playfair Display"/>
                <a:cs typeface="Playfair Display"/>
                <a:sym typeface="Playfair Display"/>
              </a:rPr>
              <a:t>Future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745075" y="5845300"/>
            <a:ext cx="1408799" cy="9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Garamond" pitchFamily="18" charset="0"/>
                <a:ea typeface="Playfair Display"/>
                <a:cs typeface="Playfair Display"/>
                <a:sym typeface="Playfair Display"/>
              </a:rPr>
              <a:t>Future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493175" y="1944750"/>
            <a:ext cx="604199" cy="9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Playfair Display"/>
                <a:ea typeface="Playfair Display"/>
                <a:cs typeface="Playfair Display"/>
                <a:sym typeface="Playfair Display"/>
              </a:rPr>
              <a:t>+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89500" y="1944750"/>
            <a:ext cx="2768700" cy="9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Garamond" pitchFamily="18" charset="0"/>
                <a:ea typeface="Playfair Display"/>
                <a:cs typeface="Playfair Display"/>
                <a:sym typeface="Playfair Display"/>
              </a:rPr>
              <a:t>Time annotation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Garamond" pitchFamily="18" charset="0"/>
                <a:ea typeface="Playfair Display"/>
                <a:cs typeface="Playfair Display"/>
                <a:sym typeface="Playfair Display"/>
              </a:rPr>
              <a:t> to each synset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7826200" y="3039025"/>
            <a:ext cx="26999" cy="1371599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7" name="Shape 77"/>
          <p:cNvSpPr txBox="1"/>
          <p:nvPr/>
        </p:nvSpPr>
        <p:spPr>
          <a:xfrm>
            <a:off x="6871475" y="4570100"/>
            <a:ext cx="2272525" cy="9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Garamond" pitchFamily="18" charset="0"/>
                <a:ea typeface="Playfair Display"/>
                <a:cs typeface="Playfair Display"/>
                <a:sym typeface="Playfair Display"/>
              </a:rPr>
              <a:t>Tempo-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Garamond" pitchFamily="18" charset="0"/>
                <a:ea typeface="Playfair Display"/>
                <a:cs typeface="Playfair Display"/>
                <a:sym typeface="Playfair Display"/>
              </a:rPr>
              <a:t> HindiWordnet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ctrTitle" idx="4294967295"/>
          </p:nvPr>
        </p:nvSpPr>
        <p:spPr>
          <a:xfrm>
            <a:off x="352425" y="93663"/>
            <a:ext cx="8791575" cy="1431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dirty="0">
                <a:latin typeface="Garamond" pitchFamily="18" charset="0"/>
              </a:rPr>
              <a:t>Problem Statement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72" grpId="0"/>
      <p:bldP spid="73" grpId="0"/>
      <p:bldP spid="74" grpId="0"/>
      <p:bldP spid="75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43240" y="642918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Garamond" pitchFamily="18" charset="0"/>
              </a:rPr>
              <a:t>Challenge</a:t>
            </a:r>
            <a:endParaRPr lang="en-IN" sz="3600" dirty="0">
              <a:solidFill>
                <a:schemeClr val="tx2"/>
              </a:solidFill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7781921" cy="470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357686" y="4000504"/>
            <a:ext cx="128588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4357686" y="5429264"/>
            <a:ext cx="128588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072198" y="4143380"/>
            <a:ext cx="85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aramond" pitchFamily="18" charset="0"/>
              </a:rPr>
              <a:t>Past</a:t>
            </a:r>
            <a:endParaRPr lang="en-IN" sz="3200" dirty="0"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2198" y="5429264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aramond" pitchFamily="18" charset="0"/>
              </a:rPr>
              <a:t>Future</a:t>
            </a:r>
            <a:endParaRPr lang="en-IN" sz="3200" dirty="0">
              <a:latin typeface="Garamond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42910" y="642918"/>
            <a:ext cx="5029200" cy="517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>
                <a:solidFill>
                  <a:schemeClr val="tx2"/>
                </a:solidFill>
                <a:latin typeface="Garamond" pitchFamily="18" charset="0"/>
                <a:ea typeface="DejaVu Sans" charset="0"/>
                <a:cs typeface="DejaVu Sans" charset="0"/>
              </a:rPr>
              <a:t>Temporal Information Retrieval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71472" y="1714488"/>
            <a:ext cx="4786314" cy="9286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0800" tIns="50400" rIns="100800" bIns="50400"/>
          <a:lstStyle/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 Document relevance</a:t>
            </a:r>
          </a:p>
          <a:p>
            <a:pP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  Time </a:t>
            </a:r>
            <a:r>
              <a:rPr lang="en-US" sz="2800" dirty="0" smtClean="0">
                <a:solidFill>
                  <a:srgbClr val="000000"/>
                </a:solidFill>
                <a:latin typeface="Garamond" pitchFamily="18" charset="0"/>
                <a:ea typeface="DejaVu Sans" charset="0"/>
                <a:cs typeface="DejaVu Sans" charset="0"/>
              </a:rPr>
              <a:t>relevance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>
                <a:latin typeface="Garamond" pitchFamily="18" charset="0"/>
                <a:ea typeface="DejaVu Sans" charset="0"/>
                <a:cs typeface="DejaVu Sans" charset="0"/>
              </a:rPr>
              <a:t>e.g.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latin typeface="Garamond" pitchFamily="18" charset="0"/>
                <a:ea typeface="DejaVu Sans" charset="0"/>
                <a:cs typeface="DejaVu Sans" charset="0"/>
              </a:rPr>
              <a:t>Query:</a:t>
            </a:r>
            <a:r>
              <a:rPr lang="en-US" sz="2800" dirty="0" smtClean="0">
                <a:latin typeface="Garamond" pitchFamily="18" charset="0"/>
                <a:ea typeface="DejaVu Sans" charset="0"/>
                <a:cs typeface="DejaVu Sans" charset="0"/>
              </a:rPr>
              <a:t> PM United Kingdom 2000</a:t>
            </a:r>
          </a:p>
          <a:p>
            <a:pPr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endParaRPr lang="en-US" sz="28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643050"/>
            <a:ext cx="3286148" cy="38179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8754" y="-20169"/>
            <a:ext cx="8229600" cy="10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3600" dirty="0" smtClean="0">
                <a:latin typeface="Garamond" pitchFamily="18" charset="0"/>
                <a:ea typeface="Droid Sans Fallback" charset="0"/>
                <a:cs typeface="Droid Sans Fallback" charset="0"/>
              </a:rPr>
              <a:t>     Is </a:t>
            </a:r>
            <a:r>
              <a:rPr lang="en-US" sz="3600" dirty="0" smtClean="0">
                <a:latin typeface="Garamond" pitchFamily="18" charset="0"/>
                <a:ea typeface="Droid Sans Fallback" charset="0"/>
                <a:cs typeface="Droid Sans Fallback" charset="0"/>
              </a:rPr>
              <a:t>time really so much important </a:t>
            </a:r>
            <a:r>
              <a:rPr lang="en-US" sz="3600" dirty="0">
                <a:latin typeface="Garamond" pitchFamily="18" charset="0"/>
                <a:ea typeface="Droid Sans Fallback" charset="0"/>
                <a:cs typeface="Droid Sans Fallback" charset="0"/>
              </a:rPr>
              <a:t>?</a:t>
            </a:r>
            <a:endParaRPr lang="en" sz="6000" i="1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00562" y="3286124"/>
            <a:ext cx="3496500" cy="392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12725" indent="-212725">
              <a:buSzPct val="45000"/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latin typeface="Garamond" pitchFamily="18" charset="0"/>
                <a:ea typeface="Droid Sans Fallback" charset="0"/>
                <a:cs typeface="Droid Sans Fallback" charset="0"/>
              </a:rPr>
              <a:t>Applications highlighting growing importance of time </a:t>
            </a:r>
          </a:p>
          <a:p>
            <a:pPr marL="212725" indent="-212725">
              <a:buSzPct val="45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. Recorded future</a:t>
            </a:r>
          </a:p>
          <a:p>
            <a:pPr marL="212725" indent="-212725">
              <a:buSzPct val="45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            ii. Yahoo's time explorer </a:t>
            </a:r>
          </a:p>
          <a:p>
            <a:pPr marL="212725" indent="-212725">
              <a:buSzPct val="45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           </a:t>
            </a:r>
            <a:r>
              <a:rPr lang="en-US" dirty="0" smtClean="0">
                <a:latin typeface="Garamond" pitchFamily="18" charset="0"/>
                <a:ea typeface="Droid Sans Fallback" charset="0"/>
                <a:cs typeface="Droid Sans Fallback" charset="0"/>
              </a:rPr>
              <a:t> iii. 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Google's </a:t>
            </a:r>
            <a:r>
              <a:rPr lang="en-US" dirty="0" err="1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Ngram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viewer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2"/>
          </p:nvPr>
        </p:nvSpPr>
        <p:spPr>
          <a:xfrm>
            <a:off x="785786" y="3286124"/>
            <a:ext cx="3496500" cy="3927600"/>
          </a:xfrm>
        </p:spPr>
        <p:txBody>
          <a:bodyPr>
            <a:normAutofit/>
          </a:bodyPr>
          <a:lstStyle/>
          <a:p>
            <a:pPr>
              <a:buClrTx/>
              <a:buSzPct val="45000"/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 Causes</a:t>
            </a:r>
          </a:p>
          <a:p>
            <a:pPr>
              <a:buSzPct val="45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sz="2000" dirty="0" smtClean="0">
                <a:latin typeface="Garamond" pitchFamily="18" charset="0"/>
                <a:ea typeface="Droid Sans Fallback" charset="0"/>
                <a:cs typeface="Droid Sans Fallback" charset="0"/>
              </a:rPr>
              <a:t>     </a:t>
            </a:r>
            <a:r>
              <a:rPr lang="en-US" sz="2000" dirty="0" err="1" smtClean="0">
                <a:latin typeface="Garamond" pitchFamily="18" charset="0"/>
                <a:ea typeface="Droid Sans Fallback" charset="0"/>
                <a:cs typeface="Droid Sans Fallback" charset="0"/>
              </a:rPr>
              <a:t>i</a:t>
            </a:r>
            <a:r>
              <a:rPr lang="en-US" sz="2000" dirty="0" smtClean="0">
                <a:latin typeface="Garamond" pitchFamily="18" charset="0"/>
                <a:ea typeface="Droid Sans Fallback" charset="0"/>
                <a:cs typeface="Droid Sans Fallback" charset="0"/>
              </a:rPr>
              <a:t>. 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Increase in availability of information</a:t>
            </a:r>
          </a:p>
          <a:p>
            <a:pPr>
              <a:buSzPct val="45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dirty="0" smtClean="0">
                <a:latin typeface="Garamond" pitchFamily="18" charset="0"/>
                <a:ea typeface="Droid Sans Fallback" charset="0"/>
                <a:cs typeface="Droid Sans Fallback" charset="0"/>
              </a:rPr>
              <a:t>     ii. Need to assess 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credibility of information</a:t>
            </a:r>
            <a:endParaRPr lang="en-US" dirty="0" smtClean="0">
              <a:latin typeface="Garamond" pitchFamily="18" charset="0"/>
              <a:ea typeface="Droid Sans Fallback" charset="0"/>
              <a:cs typeface="Droid Sans Fallback" charset="0"/>
            </a:endParaRPr>
          </a:p>
          <a:p>
            <a:pPr>
              <a:buSzPct val="45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    iii. Time is one of key five parameters to assess</a:t>
            </a:r>
            <a:r>
              <a:rPr lang="en-US" dirty="0" smtClean="0">
                <a:latin typeface="Garamond" pitchFamily="18" charset="0"/>
                <a:ea typeface="Droid Sans Fallback" charset="0"/>
                <a:cs typeface="Droid Sans Fallback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credibility of information</a:t>
            </a:r>
          </a:p>
          <a:p>
            <a:pPr>
              <a:buSzPct val="45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latin typeface="Garamond" pitchFamily="18" charset="0"/>
                <a:ea typeface="Droid Sans Fallback" charset="0"/>
                <a:cs typeface="Droid Sans Fallback" charset="0"/>
              </a:rPr>
              <a:t>    iv. Need for T-IR</a:t>
            </a:r>
          </a:p>
          <a:p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5143536" cy="201453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4000504"/>
            <a:ext cx="8001056" cy="5091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endParaRPr lang="en-US" dirty="0">
              <a:solidFill>
                <a:srgbClr val="000000"/>
              </a:solidFill>
              <a:latin typeface="Garamond" pitchFamily="18" charset="0"/>
              <a:ea typeface="DejaVu Sans" charset="0"/>
              <a:cs typeface="DejaVu Sans" charset="0"/>
            </a:endParaRPr>
          </a:p>
          <a:p>
            <a:pPr marL="212725" indent="-212725">
              <a:buSzPct val="45000"/>
              <a:buFont typeface="Wingdings" pitchFamily="2" charset="2"/>
              <a:buChar char="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endParaRPr lang="en-US" sz="2400" dirty="0">
              <a:solidFill>
                <a:srgbClr val="000000"/>
              </a:solidFill>
              <a:latin typeface="Garamond" pitchFamily="18" charset="0"/>
              <a:ea typeface="Droid Sans Fallback" charset="0"/>
              <a:cs typeface="Droid Sans Fallback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214422"/>
            <a:ext cx="2928957" cy="1857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2910" y="1214422"/>
            <a:ext cx="7459441" cy="4929222"/>
          </a:xfrm>
        </p:spPr>
        <p:txBody>
          <a:bodyPr>
            <a:normAutofit/>
          </a:bodyPr>
          <a:lstStyle/>
          <a:p>
            <a:r>
              <a:rPr lang="en-US" dirty="0" smtClean="0"/>
              <a:t> Absence of temporal lexical resource for Hindi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Absence of  techniques making use of time information present in language </a:t>
            </a:r>
          </a:p>
          <a:p>
            <a:endParaRPr lang="en-US" dirty="0" smtClean="0"/>
          </a:p>
          <a:p>
            <a:r>
              <a:rPr lang="en-US" dirty="0" smtClean="0"/>
              <a:t>Importance of Hindi in India</a:t>
            </a:r>
            <a:endParaRPr lang="en-IN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75856" y="471429"/>
            <a:ext cx="3249613" cy="700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dirty="0">
                <a:solidFill>
                  <a:schemeClr val="tx2"/>
                </a:solidFill>
                <a:latin typeface="Garamond" pitchFamily="18" charset="0"/>
                <a:ea typeface="DejaVu Sans" charset="0"/>
                <a:cs typeface="DejaVu Sans" charset="0"/>
              </a:rPr>
              <a:t>Motivation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14488"/>
            <a:ext cx="7407275" cy="264320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Garamond" pitchFamily="18" charset="0"/>
              </a:rPr>
              <a:t>Ultimate aim</a:t>
            </a:r>
            <a:endParaRPr lang="en-IN" sz="3600" dirty="0">
              <a:latin typeface="Garamond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2143116"/>
            <a:ext cx="819647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Remove the need of presence of explicit </a:t>
            </a:r>
            <a:r>
              <a:rPr lang="en-US" sz="2400" dirty="0" err="1" smtClean="0">
                <a:latin typeface="Garamond" pitchFamily="18" charset="0"/>
                <a:ea typeface="DejaVu Sans" charset="0"/>
                <a:cs typeface="DejaVu Sans" charset="0"/>
              </a:rPr>
              <a:t>timexes</a:t>
            </a:r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 in order to </a:t>
            </a:r>
          </a:p>
          <a:p>
            <a:pPr marL="400050" indent="-400050"/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     identify presence of time sense in context</a:t>
            </a:r>
          </a:p>
          <a:p>
            <a:pPr marL="400050" indent="-400050"/>
            <a:endParaRPr lang="en-US" sz="2400" dirty="0" smtClean="0">
              <a:latin typeface="Garamond" pitchFamily="18" charset="0"/>
            </a:endParaRPr>
          </a:p>
          <a:p>
            <a:pPr marL="400050" indent="-400050">
              <a:buAutoNum type="romanLcPeriod" startA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400" dirty="0">
                <a:latin typeface="Garamond" pitchFamily="18" charset="0"/>
                <a:ea typeface="DejaVu Sans" charset="0"/>
                <a:cs typeface="DejaVu Sans" charset="0"/>
              </a:rPr>
              <a:t>F</a:t>
            </a:r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acilitate </a:t>
            </a:r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research in T-IR &amp; may even give rise to new research </a:t>
            </a:r>
          </a:p>
          <a:p>
            <a:pPr marL="400050" indent="-4000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400" dirty="0" smtClean="0">
                <a:latin typeface="Garamond" pitchFamily="18" charset="0"/>
                <a:ea typeface="DejaVu Sans" charset="0"/>
                <a:cs typeface="DejaVu Sans" charset="0"/>
              </a:rPr>
              <a:t>     trends In Temporal information access </a:t>
            </a:r>
          </a:p>
          <a:p>
            <a:pPr marL="400050" indent="-400050"/>
            <a:endParaRPr lang="en-I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Methodology</a:t>
            </a:r>
            <a:endParaRPr lang="en-I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928802"/>
            <a:ext cx="806022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aramond" pitchFamily="18" charset="0"/>
              </a:rPr>
              <a:t>Two approaches </a:t>
            </a:r>
          </a:p>
          <a:p>
            <a:pPr marL="571500" indent="-571500"/>
            <a:endParaRPr lang="en-US" sz="2800" dirty="0" smtClean="0">
              <a:latin typeface="Garamond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Garamond" pitchFamily="18" charset="0"/>
              </a:rPr>
              <a:t>Two step classification</a:t>
            </a:r>
          </a:p>
          <a:p>
            <a:pPr marL="571500" lvl="1" indent="-571500"/>
            <a:r>
              <a:rPr lang="en-US" sz="2800" dirty="0" smtClean="0">
                <a:latin typeface="Garamond" pitchFamily="18" charset="0"/>
              </a:rPr>
              <a:t>       	Step 1 : Temporal-</a:t>
            </a:r>
            <a:r>
              <a:rPr lang="en-US" sz="2800" dirty="0" err="1" smtClean="0">
                <a:latin typeface="Garamond" pitchFamily="18" charset="0"/>
              </a:rPr>
              <a:t>Atemporal</a:t>
            </a:r>
            <a:r>
              <a:rPr lang="en-US" sz="2800" dirty="0" smtClean="0">
                <a:latin typeface="Garamond" pitchFamily="18" charset="0"/>
              </a:rPr>
              <a:t> classification</a:t>
            </a:r>
          </a:p>
          <a:p>
            <a:pPr marL="571500" lvl="1" indent="-571500"/>
            <a:r>
              <a:rPr lang="en-US" sz="2800" dirty="0" smtClean="0">
                <a:latin typeface="Garamond" pitchFamily="18" charset="0"/>
              </a:rPr>
              <a:t>          Step 2 :  Past, present, future, neutral classification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Garamond" pitchFamily="18" charset="0"/>
              </a:rPr>
              <a:t>One step classification</a:t>
            </a:r>
          </a:p>
          <a:p>
            <a:pPr marL="571500" indent="-571500"/>
            <a:r>
              <a:rPr lang="en-US" sz="2800" dirty="0" smtClean="0">
                <a:latin typeface="Garamond" pitchFamily="18" charset="0"/>
              </a:rPr>
              <a:t>          Step : Past, present, future, neutral, </a:t>
            </a:r>
            <a:r>
              <a:rPr lang="en-US" sz="2800" dirty="0" err="1" smtClean="0">
                <a:latin typeface="Garamond" pitchFamily="18" charset="0"/>
              </a:rPr>
              <a:t>aneutral</a:t>
            </a:r>
            <a:r>
              <a:rPr lang="en-US" sz="2800" dirty="0" smtClean="0">
                <a:latin typeface="Garamond" pitchFamily="18" charset="0"/>
              </a:rPr>
              <a:t> </a:t>
            </a:r>
          </a:p>
          <a:p>
            <a:pPr marL="571500" indent="-571500"/>
            <a:r>
              <a:rPr lang="en-US" sz="2800" dirty="0" smtClean="0">
                <a:latin typeface="Garamond" pitchFamily="18" charset="0"/>
              </a:rPr>
              <a:t>                    classification</a:t>
            </a:r>
          </a:p>
          <a:p>
            <a:pPr marL="571500" indent="-571500"/>
            <a:r>
              <a:rPr lang="en-US" sz="2800" dirty="0" smtClean="0">
                <a:latin typeface="Garamond" pitchFamily="18" charset="0"/>
              </a:rPr>
              <a:t>               </a:t>
            </a:r>
          </a:p>
          <a:p>
            <a:pPr marL="571500" indent="-571500"/>
            <a:r>
              <a:rPr lang="en-US" sz="2800" dirty="0" smtClean="0">
                <a:latin typeface="Garamond" pitchFamily="18" charset="0"/>
              </a:rPr>
              <a:t>               </a:t>
            </a:r>
          </a:p>
          <a:p>
            <a:pPr marL="571500" indent="-571500"/>
            <a:r>
              <a:rPr lang="en-US" sz="2800" dirty="0" smtClean="0">
                <a:latin typeface="Garamond" pitchFamily="18" charset="0"/>
              </a:rPr>
              <a:t>     </a:t>
            </a:r>
            <a:endParaRPr lang="en-IN" sz="2800" dirty="0">
              <a:latin typeface="Garamond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Basic steps in both </a:t>
            </a:r>
            <a:r>
              <a:rPr lang="en-US" sz="3600" dirty="0" smtClean="0"/>
              <a:t>classification approaches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43050"/>
            <a:ext cx="864050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Seed word set – Set consisting of words representing desired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</a:t>
            </a:r>
            <a:r>
              <a:rPr lang="en-US" sz="2400" dirty="0" smtClean="0"/>
              <a:t>classes </a:t>
            </a:r>
            <a:r>
              <a:rPr lang="en-US" sz="2400" dirty="0" smtClean="0"/>
              <a:t>( past, present, future, neutral</a:t>
            </a:r>
            <a:r>
              <a:rPr lang="en-US" sz="2400" dirty="0" smtClean="0"/>
              <a:t>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</a:t>
            </a:r>
            <a:r>
              <a:rPr lang="en-US" sz="2400" dirty="0" err="1" smtClean="0"/>
              <a:t>atemporal</a:t>
            </a:r>
            <a:r>
              <a:rPr lang="en-US" sz="2400" dirty="0" smtClean="0"/>
              <a:t>) </a:t>
            </a:r>
            <a:endParaRPr lang="en-IN" dirty="0" smtClean="0"/>
          </a:p>
          <a:p>
            <a:r>
              <a:rPr lang="en-US" dirty="0" smtClean="0"/>
              <a:t>e.g.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239" y="2852936"/>
            <a:ext cx="4500594" cy="352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620</TotalTime>
  <Words>945</Words>
  <Application>Microsoft Office PowerPoint</Application>
  <PresentationFormat>On-screen Show (4:3)</PresentationFormat>
  <Paragraphs>300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Playfair Display</vt:lpstr>
      <vt:lpstr>Wingdings</vt:lpstr>
      <vt:lpstr>Garamond</vt:lpstr>
      <vt:lpstr>Century Gothic</vt:lpstr>
      <vt:lpstr>DejaVu Sans</vt:lpstr>
      <vt:lpstr>Droid Sans Fallback</vt:lpstr>
      <vt:lpstr>Palatino Linotype</vt:lpstr>
      <vt:lpstr>Courier New</vt:lpstr>
      <vt:lpstr>Executive</vt:lpstr>
      <vt:lpstr>Building Tempo-HindiWordNet: A Resource for Temporal information access</vt:lpstr>
      <vt:lpstr>Problem Statement</vt:lpstr>
      <vt:lpstr>PowerPoint Presentation</vt:lpstr>
      <vt:lpstr>PowerPoint Presentation</vt:lpstr>
      <vt:lpstr>     Is time really so much important ?</vt:lpstr>
      <vt:lpstr>PowerPoint Presentation</vt:lpstr>
      <vt:lpstr>Ultimate aim</vt:lpstr>
      <vt:lpstr>Methodology</vt:lpstr>
      <vt:lpstr>Basic steps in both classification approaches</vt:lpstr>
      <vt:lpstr>Basic steps in both classification</vt:lpstr>
      <vt:lpstr>Two step classification approach</vt:lpstr>
      <vt:lpstr>PowerPoint Presentation</vt:lpstr>
      <vt:lpstr>Results on training set</vt:lpstr>
      <vt:lpstr>Results on training set</vt:lpstr>
      <vt:lpstr>Results on Gold Standard test set</vt:lpstr>
      <vt:lpstr>ii. One step classification</vt:lpstr>
      <vt:lpstr>Conclusion</vt:lpstr>
      <vt:lpstr>Future work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Tempo-HindiWorNet: A Resource for Temporal information access</dc:title>
  <dc:creator>Guest</dc:creator>
  <cp:lastModifiedBy>RSHARMA</cp:lastModifiedBy>
  <cp:revision>65</cp:revision>
  <dcterms:modified xsi:type="dcterms:W3CDTF">2015-11-30T20:32:40Z</dcterms:modified>
</cp:coreProperties>
</file>