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773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nish" initials="M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E9AC0"/>
    <a:srgbClr val="63AFE5"/>
    <a:srgbClr val="2D9F01"/>
    <a:srgbClr val="F2F2F2"/>
    <a:srgbClr val="D9D9D9"/>
    <a:srgbClr val="D8750D"/>
    <a:srgbClr val="319F01"/>
    <a:srgbClr val="6DF927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3C06B-ACF8-44F2-8BE7-33692F1A0863}" v="1" dt="2021-08-26T14:27:11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22" autoAdjust="0"/>
    <p:restoredTop sz="99877" autoAdjust="0"/>
  </p:normalViewPr>
  <p:slideViewPr>
    <p:cSldViewPr>
      <p:cViewPr varScale="1">
        <p:scale>
          <a:sx n="114" d="100"/>
          <a:sy n="114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lick, Dipayan (Cognizant)" userId="40ab190f-8961-42b2-aede-e674db7192a4" providerId="ADAL" clId="{7623C06B-ACF8-44F2-8BE7-33692F1A0863}"/>
    <pc:docChg chg="undo redo custSel modSld">
      <pc:chgData name="Mallick, Dipayan (Cognizant)" userId="40ab190f-8961-42b2-aede-e674db7192a4" providerId="ADAL" clId="{7623C06B-ACF8-44F2-8BE7-33692F1A0863}" dt="2021-08-26T15:26:06.901" v="784" actId="14100"/>
      <pc:docMkLst>
        <pc:docMk/>
      </pc:docMkLst>
      <pc:sldChg chg="addSp delSp modSp mod">
        <pc:chgData name="Mallick, Dipayan (Cognizant)" userId="40ab190f-8961-42b2-aede-e674db7192a4" providerId="ADAL" clId="{7623C06B-ACF8-44F2-8BE7-33692F1A0863}" dt="2021-08-26T15:26:06.901" v="784" actId="14100"/>
        <pc:sldMkLst>
          <pc:docMk/>
          <pc:sldMk cId="2127499287" sldId="773"/>
        </pc:sldMkLst>
        <pc:spChg chg="mod">
          <ac:chgData name="Mallick, Dipayan (Cognizant)" userId="40ab190f-8961-42b2-aede-e674db7192a4" providerId="ADAL" clId="{7623C06B-ACF8-44F2-8BE7-33692F1A0863}" dt="2021-08-26T15:05:39.780" v="773" actId="108"/>
          <ac:spMkLst>
            <pc:docMk/>
            <pc:sldMk cId="2127499287" sldId="773"/>
            <ac:spMk id="5" creationId="{00000000-0000-0000-0000-000000000000}"/>
          </ac:spMkLst>
        </pc:spChg>
        <pc:spChg chg="mod">
          <ac:chgData name="Mallick, Dipayan (Cognizant)" userId="40ab190f-8961-42b2-aede-e674db7192a4" providerId="ADAL" clId="{7623C06B-ACF8-44F2-8BE7-33692F1A0863}" dt="2021-08-26T14:58:58.350" v="771" actId="20577"/>
          <ac:spMkLst>
            <pc:docMk/>
            <pc:sldMk cId="2127499287" sldId="773"/>
            <ac:spMk id="7" creationId="{00000000-0000-0000-0000-000000000000}"/>
          </ac:spMkLst>
        </pc:spChg>
        <pc:spChg chg="mod">
          <ac:chgData name="Mallick, Dipayan (Cognizant)" userId="40ab190f-8961-42b2-aede-e674db7192a4" providerId="ADAL" clId="{7623C06B-ACF8-44F2-8BE7-33692F1A0863}" dt="2021-08-26T15:06:26.020" v="776" actId="108"/>
          <ac:spMkLst>
            <pc:docMk/>
            <pc:sldMk cId="2127499287" sldId="773"/>
            <ac:spMk id="8" creationId="{00000000-0000-0000-0000-000000000000}"/>
          </ac:spMkLst>
        </pc:spChg>
        <pc:spChg chg="mod">
          <ac:chgData name="Mallick, Dipayan (Cognizant)" userId="40ab190f-8961-42b2-aede-e674db7192a4" providerId="ADAL" clId="{7623C06B-ACF8-44F2-8BE7-33692F1A0863}" dt="2021-08-26T14:10:13.134" v="47" actId="20577"/>
          <ac:spMkLst>
            <pc:docMk/>
            <pc:sldMk cId="2127499287" sldId="773"/>
            <ac:spMk id="10" creationId="{14D7D3C0-B681-467D-8D9A-17A1D2554CC0}"/>
          </ac:spMkLst>
        </pc:spChg>
        <pc:picChg chg="del">
          <ac:chgData name="Mallick, Dipayan (Cognizant)" userId="40ab190f-8961-42b2-aede-e674db7192a4" providerId="ADAL" clId="{7623C06B-ACF8-44F2-8BE7-33692F1A0863}" dt="2021-08-26T14:05:40.559" v="0" actId="478"/>
          <ac:picMkLst>
            <pc:docMk/>
            <pc:sldMk cId="2127499287" sldId="773"/>
            <ac:picMk id="3" creationId="{00000000-0000-0000-0000-000000000000}"/>
          </ac:picMkLst>
        </pc:picChg>
        <pc:picChg chg="add mod">
          <ac:chgData name="Mallick, Dipayan (Cognizant)" userId="40ab190f-8961-42b2-aede-e674db7192a4" providerId="ADAL" clId="{7623C06B-ACF8-44F2-8BE7-33692F1A0863}" dt="2021-08-26T15:26:06.901" v="784" actId="14100"/>
          <ac:picMkLst>
            <pc:docMk/>
            <pc:sldMk cId="2127499287" sldId="773"/>
            <ac:picMk id="6" creationId="{EDD0198D-2686-4DD7-919A-24D817C4F14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2323CA-0310-415A-89A3-89082B4FD97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A27E23-ADB8-4EBC-B86C-E660056241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60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D1B976-CF76-424F-A94F-B6F0CF911957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0F4E99-49C6-4D9B-AC6F-6DE94D2BE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29559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Data_Squares_vect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2" b="34712"/>
          <a:stretch>
            <a:fillRect/>
          </a:stretch>
        </p:blipFill>
        <p:spPr bwMode="auto">
          <a:xfrm>
            <a:off x="5311775" y="1930400"/>
            <a:ext cx="38322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5334000" cy="1295400"/>
          </a:xfrm>
        </p:spPr>
        <p:txBody>
          <a:bodyPr anchor="ctr"/>
          <a:lstStyle>
            <a:lvl1pPr marL="0" indent="0">
              <a:defRPr sz="2400">
                <a:solidFill>
                  <a:srgbClr val="3E9AC0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90663"/>
            <a:ext cx="6400800" cy="1938337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85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Clients and Prospective Clients Folders\Cognizant\Cognizant Community US 2011\PPTs\PPT_Template_backgroun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019800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 anchor="ctr"/>
          <a:lstStyle>
            <a:lvl1pPr>
              <a:defRPr sz="3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55B738"/>
              </a:buClr>
              <a:buSzPct val="90000"/>
              <a:buFont typeface="Arial"/>
              <a:buChar char="•"/>
              <a:defRPr sz="2400"/>
            </a:lvl2pPr>
            <a:lvl3pPr>
              <a:buClr>
                <a:schemeClr val="bg2"/>
              </a:buClr>
              <a:buSzPct val="90000"/>
              <a:buFont typeface="Arial"/>
              <a:buChar char="•"/>
              <a:defRPr sz="2000"/>
            </a:lvl3pPr>
            <a:lvl4pPr>
              <a:buClr>
                <a:schemeClr val="bg2"/>
              </a:buClr>
              <a:buSzPct val="90000"/>
              <a:buFont typeface="Arial"/>
              <a:buChar char="•"/>
              <a:defRPr sz="1800"/>
            </a:lvl4pPr>
            <a:lvl5pPr>
              <a:buClr>
                <a:schemeClr val="bg2"/>
              </a:buClr>
              <a:buSzPct val="90000"/>
              <a:buFont typeface="Arial"/>
              <a:buChar char="•"/>
              <a:defRPr sz="1800"/>
            </a:lvl5pPr>
            <a:lvl6pPr>
              <a:buClr>
                <a:srgbClr val="55B738"/>
              </a:buClr>
              <a:buSzPct val="90000"/>
              <a:buFont typeface="Arial"/>
              <a:buChar char="•"/>
              <a:defRPr b="0" baseline="0">
                <a:solidFill>
                  <a:schemeClr val="tx1"/>
                </a:solidFill>
              </a:defRPr>
            </a:lvl6pPr>
            <a:lvl7pPr>
              <a:buClr>
                <a:schemeClr val="bg2"/>
              </a:buClr>
              <a:buSzPct val="90000"/>
              <a:buFont typeface="Arial"/>
              <a:buChar char="•"/>
              <a:defRPr sz="2000" b="0">
                <a:solidFill>
                  <a:schemeClr val="tx1"/>
                </a:solidFill>
              </a:defRPr>
            </a:lvl7pPr>
            <a:lvl8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8pPr>
            <a:lvl9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1143000" y="6286500"/>
            <a:ext cx="2590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     </a:t>
            </a:r>
            <a:r>
              <a:rPr lang="en-US" sz="900" b="1" dirty="0">
                <a:solidFill>
                  <a:srgbClr val="55B73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| 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©2013, Cognizant Internal Use Only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6800" y="6337827"/>
            <a:ext cx="381000" cy="228600"/>
          </a:xfrm>
        </p:spPr>
        <p:txBody>
          <a:bodyPr anchor="ctr" anchorCtr="0"/>
          <a:lstStyle>
            <a:lvl1pPr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F1074E-6530-4A3E-B343-D72124A3881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647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Picture 7" descr="Data_Squares_vect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7" r="36818" b="5598"/>
          <a:stretch>
            <a:fillRect/>
          </a:stretch>
        </p:blipFill>
        <p:spPr bwMode="auto">
          <a:xfrm>
            <a:off x="5334000" y="0"/>
            <a:ext cx="3810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Round Same Side Corner Rectangle 9"/>
          <p:cNvSpPr>
            <a:spLocks noChangeArrowheads="1"/>
          </p:cNvSpPr>
          <p:nvPr userDrawn="1"/>
        </p:nvSpPr>
        <p:spPr bwMode="auto">
          <a:xfrm rot="5400000">
            <a:off x="2514600" y="-381000"/>
            <a:ext cx="2362200" cy="7391400"/>
          </a:xfrm>
          <a:custGeom>
            <a:avLst/>
            <a:gdLst>
              <a:gd name="T0" fmla="*/ 2362200 w 2362200"/>
              <a:gd name="T1" fmla="*/ 3695700 h 7391400"/>
              <a:gd name="T2" fmla="*/ 1181100 w 2362200"/>
              <a:gd name="T3" fmla="*/ 7391400 h 7391400"/>
              <a:gd name="T4" fmla="*/ 0 w 2362200"/>
              <a:gd name="T5" fmla="*/ 3695700 h 7391400"/>
              <a:gd name="T6" fmla="*/ 1181100 w 2362200"/>
              <a:gd name="T7" fmla="*/ 0 h 7391400"/>
              <a:gd name="T8" fmla="*/ 0 60000 65536"/>
              <a:gd name="T9" fmla="*/ 1 60000 65536"/>
              <a:gd name="T10" fmla="*/ 2 60000 65536"/>
              <a:gd name="T11" fmla="*/ 3 60000 65536"/>
              <a:gd name="T12" fmla="*/ 115313 w 2362200"/>
              <a:gd name="T13" fmla="*/ 115313 h 7391400"/>
              <a:gd name="T14" fmla="*/ 2246887 w 2362200"/>
              <a:gd name="T15" fmla="*/ 7391400 h 739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2200" h="7391400">
                <a:moveTo>
                  <a:pt x="393708" y="0"/>
                </a:moveTo>
                <a:lnTo>
                  <a:pt x="1968492" y="0"/>
                </a:lnTo>
                <a:lnTo>
                  <a:pt x="1968491" y="0"/>
                </a:lnTo>
                <a:cubicBezTo>
                  <a:pt x="2185930" y="0"/>
                  <a:pt x="2362200" y="176269"/>
                  <a:pt x="2362200" y="393708"/>
                </a:cubicBezTo>
                <a:lnTo>
                  <a:pt x="2362200" y="7391400"/>
                </a:lnTo>
                <a:lnTo>
                  <a:pt x="0" y="7391400"/>
                </a:lnTo>
                <a:lnTo>
                  <a:pt x="0" y="393708"/>
                </a:lnTo>
                <a:cubicBezTo>
                  <a:pt x="0" y="176269"/>
                  <a:pt x="176269" y="0"/>
                  <a:pt x="393707" y="0"/>
                </a:cubicBezTo>
                <a:close/>
              </a:path>
            </a:pathLst>
          </a:custGeom>
          <a:gradFill rotWithShape="1">
            <a:gsLst>
              <a:gs pos="0">
                <a:srgbClr val="404040">
                  <a:alpha val="92999"/>
                </a:srgbClr>
              </a:gs>
              <a:gs pos="100000">
                <a:srgbClr val="000000">
                  <a:alpha val="92999"/>
                </a:srgbClr>
              </a:gs>
            </a:gsLst>
            <a:lin ang="300000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FFFFFF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5146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304800" y="6364287"/>
            <a:ext cx="2362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©2013,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Confidential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3368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10480" y="64008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©2013, Cognizant Confidential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6347802"/>
            <a:ext cx="1464733" cy="53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4732"/>
            <a:ext cx="8610600" cy="558800"/>
          </a:xfrm>
        </p:spPr>
        <p:txBody>
          <a:bodyPr/>
          <a:lstStyle>
            <a:lvl1pPr>
              <a:defRPr sz="2400">
                <a:solidFill>
                  <a:srgbClr val="3D97BB"/>
                </a:solidFill>
                <a:latin typeface="Oswald"/>
                <a:cs typeface="Oswa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4"/>
          <p:cNvSpPr txBox="1">
            <a:spLocks noGrp="1"/>
          </p:cNvSpPr>
          <p:nvPr userDrawn="1"/>
        </p:nvSpPr>
        <p:spPr bwMode="auto">
          <a:xfrm>
            <a:off x="107504" y="6477000"/>
            <a:ext cx="36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fld id="{E2FBC604-4833-4866-A349-A07DBB410626}" type="slidenum">
              <a:rPr lang="en-US" sz="900" b="0" i="0">
                <a:solidFill>
                  <a:srgbClr val="595959"/>
                </a:solidFill>
                <a:latin typeface="Oswald"/>
                <a:cs typeface="Oswald"/>
              </a:rPr>
              <a:pPr algn="ctr" eaLnBrk="0" hangingPunct="0">
                <a:defRPr/>
              </a:pPr>
              <a:t>‹#›</a:t>
            </a:fld>
            <a:endParaRPr lang="en-US" sz="900" b="0" i="0" dirty="0">
              <a:solidFill>
                <a:srgbClr val="595959"/>
              </a:solidFill>
              <a:latin typeface="Oswald"/>
              <a:cs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702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9AE3B-ECBF-4A8E-9945-F9DA0C096EB5}" type="slidenum">
              <a:rPr lang="en-US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2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82" r:id="rId4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5172"/>
            <a:ext cx="4374810" cy="34641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 defTabSz="762000" eaLnBrk="0" hangingPunct="0">
              <a:buSzPct val="75000"/>
              <a:buFont typeface="Wingdings" pitchFamily="2" charset="2"/>
              <a:buNone/>
            </a:pPr>
            <a:r>
              <a:rPr lang="en-US" sz="1000" b="1" dirty="0"/>
              <a:t>Profile 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US" sz="1000" dirty="0"/>
              <a:t>An “RHCE” and "Google Certified Associate Cloud Engineer" with good knowledge on “Kubernetes Administration”. A strongly skilled and experienced Linux and Datacenter consultant with 14 years of experience in managing multisite Datacenters in Europe and US </a:t>
            </a:r>
            <a:r>
              <a:rPr lang="en-GB" sz="1000" dirty="0"/>
              <a:t>. </a:t>
            </a:r>
            <a:endParaRPr lang="en-US" sz="1000" dirty="0"/>
          </a:p>
          <a:p>
            <a:pPr marL="171450" lvl="0" indent="-171450">
              <a:buFont typeface="Verdana" panose="020B0604030504040204" pitchFamily="34" charset="0"/>
              <a:buChar char="•"/>
            </a:pPr>
            <a:r>
              <a:rPr lang="en-GB" sz="1000" dirty="0"/>
              <a:t>Strong knowledge on GPC, </a:t>
            </a:r>
            <a:r>
              <a:rPr lang="en-US" sz="1000" dirty="0"/>
              <a:t>container Orchestration using Kubernetes/docker for managing Application Deployments, Multi node cluster and pods, RBAC and Network policies and Security.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US" sz="1000" dirty="0"/>
              <a:t>Knowledge on implementation Event driven autoscaling using KEDA for Horizontal Pod Autoscaler, Kubernetes on GKE and implementation of Istio as Service Mesh on Anthos hybrid cloud environment.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US" sz="1000" dirty="0"/>
              <a:t>DevOps based Operation using Puppet, Git, Ansible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US" sz="1000" dirty="0"/>
              <a:t>Programming experience with Shell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US" sz="1000" dirty="0"/>
              <a:t>Strong knowledge on RedHat Satellite Administration and implementation of cobbler service as kickstart environment and repository management</a:t>
            </a:r>
          </a:p>
          <a:p>
            <a:pPr marL="171450" indent="-171450">
              <a:buFont typeface="Verdana" panose="020B0604030504040204" pitchFamily="34" charset="0"/>
              <a:buChar char="•"/>
            </a:pPr>
            <a:r>
              <a:rPr lang="en-GB" sz="1000" dirty="0"/>
              <a:t>A continuous learner, to keep updated with the technology trends.</a:t>
            </a:r>
            <a:endParaRPr lang="en-US" sz="1000" dirty="0"/>
          </a:p>
          <a:p>
            <a:pPr marL="171450" indent="-171450">
              <a:buFont typeface="Verdana" panose="020B0604030504040204" pitchFamily="34" charset="0"/>
              <a:buChar char="•"/>
            </a:pPr>
            <a:endParaRPr lang="en-US" sz="1000" dirty="0"/>
          </a:p>
          <a:p>
            <a:pPr lvl="0"/>
            <a:endParaRPr lang="en-US" sz="10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74811" y="911322"/>
            <a:ext cx="4758459" cy="64800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80975" indent="-180975" algn="just" defTabSz="762000" eaLnBrk="0" hangingPunct="0">
              <a:buClr>
                <a:srgbClr val="88C8D5"/>
              </a:buClr>
              <a:buFont typeface="Wingdings" pitchFamily="2" charset="2"/>
              <a:buNone/>
            </a:pPr>
            <a:r>
              <a:rPr lang="en-GB" sz="1100" b="1" dirty="0"/>
              <a:t>Project Experience</a:t>
            </a:r>
            <a:r>
              <a:rPr lang="en-GB" sz="1200" b="1" dirty="0"/>
              <a:t>:</a:t>
            </a:r>
          </a:p>
          <a:p>
            <a:pPr marL="180975" indent="-180975" algn="just" defTabSz="762000" eaLnBrk="0" hangingPunct="0">
              <a:buClr>
                <a:srgbClr val="88C8D5"/>
              </a:buClr>
              <a:buFont typeface="Wingdings" pitchFamily="2" charset="2"/>
              <a:buNone/>
            </a:pPr>
            <a:endParaRPr lang="en-GB" sz="1200" b="1" dirty="0"/>
          </a:p>
          <a:p>
            <a:r>
              <a:rPr lang="en-GB" sz="900" b="1" dirty="0"/>
              <a:t>US and Europe Based Customer – </a:t>
            </a:r>
            <a:r>
              <a:rPr lang="en-GB" sz="900" dirty="0"/>
              <a:t># Transition and Migration of EOL Unix Devices. </a:t>
            </a:r>
            <a:endParaRPr lang="en-US" sz="900" dirty="0"/>
          </a:p>
          <a:p>
            <a:r>
              <a:rPr lang="en-US" sz="900" dirty="0"/>
              <a:t>• Provide Delivery and manage Operations on 11000+ </a:t>
            </a:r>
            <a:r>
              <a:rPr lang="en-US" sz="900" dirty="0" err="1"/>
              <a:t>unix</a:t>
            </a:r>
            <a:r>
              <a:rPr lang="en-US" sz="900" dirty="0"/>
              <a:t> devices, facilitate transformation programs on Hyperconverged platforms like Simplivity, Nutanix and Containerization of Middleware services built on Puppet/Jenkins/Ansible DevOps environment</a:t>
            </a:r>
          </a:p>
          <a:p>
            <a:r>
              <a:rPr lang="en-US" sz="900" dirty="0"/>
              <a:t>• Designed custom solution for FTP services on </a:t>
            </a:r>
            <a:r>
              <a:rPr lang="en-US" sz="900" dirty="0" err="1"/>
              <a:t>Redhat</a:t>
            </a:r>
            <a:r>
              <a:rPr lang="en-US" sz="900" dirty="0"/>
              <a:t> Cluster as replacement of NetApp 7 mode ftp service</a:t>
            </a:r>
          </a:p>
          <a:p>
            <a:r>
              <a:rPr lang="en-US" sz="900" dirty="0"/>
              <a:t>• Migrated 1300 of EOL servers from RHEL 6 to 7 with build automation using Puppet and Satellite</a:t>
            </a:r>
          </a:p>
          <a:p>
            <a:r>
              <a:rPr lang="en-US" sz="900" dirty="0"/>
              <a:t>• Creation Puppet modules and manifest for new releases for JVM deployment</a:t>
            </a:r>
          </a:p>
          <a:p>
            <a:r>
              <a:rPr lang="en-US" sz="900" dirty="0"/>
              <a:t>• Co-ordination and execution of RedHat Security Patching (RHSA)</a:t>
            </a:r>
          </a:p>
          <a:p>
            <a:r>
              <a:rPr lang="en-US" sz="900" dirty="0"/>
              <a:t>• Migration to Kubernetes environment Tomcat Application (UAT)</a:t>
            </a:r>
          </a:p>
          <a:p>
            <a:r>
              <a:rPr lang="en-US" sz="900" b="1" dirty="0"/>
              <a:t>Europe Based Customer </a:t>
            </a:r>
            <a:r>
              <a:rPr lang="en-US" sz="900" dirty="0"/>
              <a:t>– </a:t>
            </a:r>
            <a:r>
              <a:rPr lang="en-GB" sz="900" dirty="0"/>
              <a:t># Transition and end to end BAU operation for Linux environment as Onsite Unix SME</a:t>
            </a:r>
          </a:p>
          <a:p>
            <a:r>
              <a:rPr lang="en-GB" sz="900" dirty="0"/>
              <a:t>• OS Management (RHEL, Solaris and Ubuntu) for 1200 Servers</a:t>
            </a:r>
          </a:p>
          <a:p>
            <a:pPr lvl="0"/>
            <a:r>
              <a:rPr lang="en-GB" sz="900" dirty="0"/>
              <a:t>• Creation of project specific new build for RHEL 6 environment via Satellite and Puppet on different Hardware Platform like HP/Dell</a:t>
            </a:r>
          </a:p>
          <a:p>
            <a:pPr lvl="0"/>
            <a:r>
              <a:rPr lang="en-GB" sz="900" dirty="0"/>
              <a:t>• System Fault Tolerance Design, Business continuity and Disaster recovery planning.</a:t>
            </a:r>
          </a:p>
          <a:p>
            <a:pPr lvl="0"/>
            <a:r>
              <a:rPr lang="en-GB" sz="900" dirty="0"/>
              <a:t>• Performance tuning for Oracle RAC and Grid Servers</a:t>
            </a:r>
          </a:p>
          <a:p>
            <a:pPr lvl="0"/>
            <a:r>
              <a:rPr lang="en-GB" sz="900" dirty="0"/>
              <a:t>• Incident Management, Problem Management, Change Management from OS perspective</a:t>
            </a:r>
          </a:p>
          <a:p>
            <a:pPr lvl="0"/>
            <a:r>
              <a:rPr lang="en-GB" sz="900" dirty="0"/>
              <a:t>• Preparation of Audit report for Unix tower for SOX compliancy</a:t>
            </a:r>
          </a:p>
          <a:p>
            <a:pPr lvl="0"/>
            <a:r>
              <a:rPr lang="en-GB" sz="900" dirty="0"/>
              <a:t>• Co-ordinate replacement of faulty hardware</a:t>
            </a:r>
          </a:p>
          <a:p>
            <a:pPr lvl="0"/>
            <a:r>
              <a:rPr lang="en-US" sz="900" b="1" dirty="0"/>
              <a:t>Europe Based Customer –</a:t>
            </a:r>
            <a:r>
              <a:rPr lang="en-GB" sz="900" b="1" dirty="0"/>
              <a:t> </a:t>
            </a:r>
          </a:p>
          <a:p>
            <a:r>
              <a:rPr lang="en-US" sz="900" dirty="0"/>
              <a:t>• End to end coordination for RHEL Server and Patch Management Process for 500 servers as Onsite Unix SME. This includes Pre-Patching activity like listing of latest </a:t>
            </a:r>
            <a:r>
              <a:rPr lang="en-US" sz="900" dirty="0" err="1"/>
              <a:t>Erratas</a:t>
            </a:r>
            <a:r>
              <a:rPr lang="en-US" sz="900" dirty="0"/>
              <a:t> applicable to the environment as available on RHN and Post-Patching validation via Spacewalk and </a:t>
            </a:r>
            <a:r>
              <a:rPr lang="en-US" sz="900" dirty="0" err="1"/>
              <a:t>CFEngine</a:t>
            </a:r>
            <a:r>
              <a:rPr lang="en-US" sz="900" dirty="0"/>
              <a:t> Server.</a:t>
            </a:r>
          </a:p>
          <a:p>
            <a:r>
              <a:rPr lang="en-US" sz="900" dirty="0"/>
              <a:t>• Listing CVE’s applicable for the environment and identification of patches/</a:t>
            </a:r>
            <a:r>
              <a:rPr lang="en-US" sz="900" dirty="0" err="1"/>
              <a:t>Erratas</a:t>
            </a:r>
            <a:r>
              <a:rPr lang="en-US" sz="900" dirty="0"/>
              <a:t> applicable for the CVE’s.</a:t>
            </a:r>
          </a:p>
          <a:p>
            <a:r>
              <a:rPr lang="en-US" sz="900" dirty="0"/>
              <a:t>• Responsible of maintaining ITIL Processes including Patch management, Change Management, Incident management for </a:t>
            </a:r>
            <a:r>
              <a:rPr lang="en-US" sz="900" dirty="0" err="1"/>
              <a:t>linux</a:t>
            </a:r>
            <a:r>
              <a:rPr lang="en-US" sz="900" dirty="0"/>
              <a:t> Technology Tower. </a:t>
            </a:r>
          </a:p>
          <a:p>
            <a:r>
              <a:rPr lang="en-US" sz="900" dirty="0"/>
              <a:t>• Updation of RHEL Built to incorporate newly released patches in the image of Linux servers (Physical/VM), via automated script, to make new servers come as fully patched.</a:t>
            </a:r>
          </a:p>
          <a:p>
            <a:r>
              <a:rPr lang="en-US" sz="900" dirty="0"/>
              <a:t>• Implementation CSI Benchmark for Security (Operation and Security Guideline) of RHEL 5/6 Environment and creation of Built script in compliance with CSI Benchmark</a:t>
            </a:r>
          </a:p>
          <a:p>
            <a:r>
              <a:rPr lang="en-US" sz="900" dirty="0"/>
              <a:t>• Backup / restoration of VMs (Snapshot)</a:t>
            </a:r>
          </a:p>
          <a:p>
            <a:r>
              <a:rPr lang="en-US" sz="900" dirty="0"/>
              <a:t>• Implementation of NFS share On </a:t>
            </a:r>
            <a:r>
              <a:rPr lang="en-US" sz="900" dirty="0" err="1"/>
              <a:t>Netapp</a:t>
            </a:r>
            <a:r>
              <a:rPr lang="en-US" sz="900" dirty="0"/>
              <a:t> and </a:t>
            </a:r>
            <a:r>
              <a:rPr lang="en-US" sz="900" dirty="0" err="1"/>
              <a:t>linux</a:t>
            </a:r>
            <a:r>
              <a:rPr lang="en-US" sz="900" dirty="0"/>
              <a:t> </a:t>
            </a:r>
            <a:r>
              <a:rPr lang="en-US" sz="900" dirty="0" err="1"/>
              <a:t>nfs</a:t>
            </a:r>
            <a:r>
              <a:rPr lang="en-US" sz="900" dirty="0"/>
              <a:t> client configuration</a:t>
            </a:r>
          </a:p>
          <a:p>
            <a:r>
              <a:rPr lang="en-US" sz="900" dirty="0"/>
              <a:t>• Performance Tuning of Linux kernel for Oracle Database</a:t>
            </a:r>
          </a:p>
          <a:p>
            <a:pPr marL="180975" indent="-180975" defTabSz="762000" eaLnBrk="0" hangingPunct="0">
              <a:buClr>
                <a:srgbClr val="88C8D5"/>
              </a:buClr>
            </a:pPr>
            <a:endParaRPr lang="en-US" sz="900" dirty="0"/>
          </a:p>
          <a:p>
            <a:r>
              <a:rPr lang="en-US" sz="900" dirty="0"/>
              <a:t>.</a:t>
            </a:r>
          </a:p>
          <a:p>
            <a:r>
              <a:rPr lang="en-GB" sz="900" dirty="0"/>
              <a:t>                                  </a:t>
            </a:r>
          </a:p>
          <a:p>
            <a:pPr marL="180975" indent="-180975" defTabSz="762000" eaLnBrk="0" hangingPunct="0">
              <a:buClr>
                <a:srgbClr val="88C8D5"/>
              </a:buClr>
            </a:pPr>
            <a:endParaRPr lang="en-GB" sz="1200" b="1" dirty="0"/>
          </a:p>
          <a:p>
            <a:pPr marL="180975" indent="-180975" algn="just" defTabSz="762000" eaLnBrk="0" hangingPunct="0">
              <a:buClr>
                <a:srgbClr val="88C8D5"/>
              </a:buClr>
              <a:buFont typeface="Wingdings" pitchFamily="2" charset="2"/>
              <a:buNone/>
            </a:pPr>
            <a:endParaRPr lang="en-GB" sz="1200" b="1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" y="4351357"/>
            <a:ext cx="4374810" cy="30400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 eaLnBrk="0" hangingPunct="0">
              <a:buClr>
                <a:srgbClr val="88C8D5"/>
              </a:buClr>
              <a:defRPr/>
            </a:pPr>
            <a:r>
              <a:rPr lang="en-GB" sz="1100" b="1" dirty="0"/>
              <a:t>Technical Skills</a:t>
            </a:r>
          </a:p>
          <a:p>
            <a:pPr marL="342900" indent="-342900" defTabSz="762000" eaLnBrk="0" hangingPunct="0">
              <a:buClr>
                <a:srgbClr val="88C8D5"/>
              </a:buClr>
              <a:defRPr/>
            </a:pPr>
            <a:endParaRPr lang="en-GB" sz="1100" b="1" dirty="0"/>
          </a:p>
          <a:p>
            <a:pPr marL="342900" indent="-342900" defTabSz="762000" eaLnBrk="0" hangingPunct="0">
              <a:buClr>
                <a:srgbClr val="88C8D5"/>
              </a:buClr>
              <a:defRPr/>
            </a:pPr>
            <a:r>
              <a:rPr lang="en-GB" sz="1000" dirty="0">
                <a:cs typeface="Calibri" panose="020F0502020204030204" pitchFamily="34" charset="0"/>
              </a:rPr>
              <a:t>Cloud Expertise : GCP/Kubernetes on GKE/Anthos</a:t>
            </a:r>
          </a:p>
          <a:p>
            <a:pPr marL="342900" indent="-342900" defTabSz="762000" eaLnBrk="0" hangingPunct="0">
              <a:buClr>
                <a:srgbClr val="88C8D5"/>
              </a:buClr>
              <a:defRPr/>
            </a:pPr>
            <a:r>
              <a:rPr lang="en-GB" sz="1000" dirty="0">
                <a:cs typeface="Calibri" panose="020F0502020204030204" pitchFamily="34" charset="0"/>
              </a:rPr>
              <a:t>Scripting Languages: Shell, </a:t>
            </a:r>
            <a:r>
              <a:rPr lang="en-GB" sz="1000" dirty="0" err="1">
                <a:cs typeface="Calibri" panose="020F0502020204030204" pitchFamily="34" charset="0"/>
              </a:rPr>
              <a:t>Yaml</a:t>
            </a:r>
            <a:endParaRPr lang="en-GB" sz="1000" dirty="0">
              <a:cs typeface="Calibri" panose="020F0502020204030204" pitchFamily="34" charset="0"/>
            </a:endParaRPr>
          </a:p>
          <a:p>
            <a:pPr marL="342900" indent="-342900" defTabSz="762000" eaLnBrk="0" hangingPunct="0">
              <a:buClr>
                <a:srgbClr val="88C8D5"/>
              </a:buClr>
              <a:defRPr/>
            </a:pPr>
            <a:r>
              <a:rPr lang="en-GB" sz="1000" dirty="0">
                <a:cs typeface="Calibri" panose="020F0502020204030204" pitchFamily="34" charset="0"/>
              </a:rPr>
              <a:t>Operating System : </a:t>
            </a:r>
            <a:r>
              <a:rPr lang="en-GB" sz="1000" dirty="0" err="1">
                <a:cs typeface="Calibri" panose="020F0502020204030204" pitchFamily="34" charset="0"/>
              </a:rPr>
              <a:t>RHEL,Ubuntu</a:t>
            </a:r>
            <a:r>
              <a:rPr lang="en-GB" sz="1000" dirty="0">
                <a:cs typeface="Calibri" panose="020F0502020204030204" pitchFamily="34" charset="0"/>
              </a:rPr>
              <a:t>, Debian, Windows</a:t>
            </a:r>
          </a:p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GCP Services : </a:t>
            </a:r>
            <a:r>
              <a:rPr lang="en-GB" sz="1000" dirty="0"/>
              <a:t>Cloud Storage, VPC, Cloud VPN, Load balancer, 	  Monitoring and logging, Cloud SQL, Bigtable, 	  Auto Scaling</a:t>
            </a:r>
          </a:p>
          <a:p>
            <a:pPr lvl="0"/>
            <a:r>
              <a:rPr lang="en-GB" sz="1000" dirty="0"/>
              <a:t>                       </a:t>
            </a:r>
            <a:endParaRPr lang="en-GB" sz="1000" dirty="0">
              <a:cs typeface="Calibri" panose="020F0502020204030204" pitchFamily="34" charset="0"/>
            </a:endParaRPr>
          </a:p>
          <a:p>
            <a:pPr marL="190500" indent="-190500" defTabSz="762000" eaLnBrk="0" hangingPunct="0">
              <a:buClr>
                <a:srgbClr val="88C8D5"/>
              </a:buClr>
              <a:buFont typeface="Wingdings" pitchFamily="2" charset="2"/>
              <a:buNone/>
            </a:pPr>
            <a:r>
              <a:rPr lang="en-GB" sz="1100" b="1" dirty="0"/>
              <a:t>Education</a:t>
            </a:r>
          </a:p>
          <a:p>
            <a:pPr marL="190500" indent="-190500" defTabSz="762000" eaLnBrk="0" hangingPunct="0">
              <a:buFont typeface="Verdana" panose="020B0604030504040204" pitchFamily="34" charset="0"/>
              <a:buChar char="•"/>
            </a:pPr>
            <a:r>
              <a:rPr lang="en-GB" sz="1000" dirty="0"/>
              <a:t>Bachelor of Science (Physics Hons.)</a:t>
            </a:r>
          </a:p>
          <a:p>
            <a:pPr defTabSz="762000" eaLnBrk="0" hangingPunct="0"/>
            <a:r>
              <a:rPr lang="en-GB" sz="1000" b="1" dirty="0"/>
              <a:t>Certification</a:t>
            </a:r>
            <a:endParaRPr lang="en-US" sz="900" dirty="0"/>
          </a:p>
          <a:p>
            <a:pPr marL="190500" indent="-190500" defTabSz="762000" eaLnBrk="0" hangingPunct="0">
              <a:buFont typeface="Verdana" panose="020B0604030504040204" pitchFamily="34" charset="0"/>
              <a:buChar char="•"/>
            </a:pPr>
            <a:r>
              <a:rPr lang="en-US" sz="1000" dirty="0"/>
              <a:t>Google – Professional Cloud Engineer</a:t>
            </a:r>
          </a:p>
          <a:p>
            <a:pPr marL="190500" indent="-190500" defTabSz="762000" eaLnBrk="0" hangingPunct="0">
              <a:buFont typeface="Verdana" panose="020B0604030504040204" pitchFamily="34" charset="0"/>
              <a:buChar char="•"/>
            </a:pPr>
            <a:r>
              <a:rPr lang="en-US" sz="1000" dirty="0"/>
              <a:t>CKA – Certified Kubernetes Administrator.(In progress)</a:t>
            </a:r>
          </a:p>
          <a:p>
            <a:pPr marL="342900" indent="-342900" defTabSz="762000" eaLnBrk="0" hangingPunct="0">
              <a:buClr>
                <a:srgbClr val="88C8D5"/>
              </a:buClr>
              <a:defRPr/>
            </a:pPr>
            <a:endParaRPr lang="en-GB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77EDB-6B91-4C03-8415-57D95B38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160465" cy="91928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4D7D3C0-B681-467D-8D9A-17A1D255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4" y="9236"/>
            <a:ext cx="7983535" cy="900808"/>
          </a:xfrm>
          <a:prstGeom prst="rect">
            <a:avLst/>
          </a:prstGeom>
          <a:solidFill>
            <a:srgbClr val="00008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anchor="ctr"/>
          <a:lstStyle/>
          <a:p>
            <a:pPr marL="285750" indent="-285750" algn="ctr" defTabSz="762000" eaLnBrk="0" hangingPunct="0">
              <a:spcBef>
                <a:spcPts val="200"/>
              </a:spcBef>
              <a:spcAft>
                <a:spcPts val="100"/>
              </a:spcAft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Dipayan Mallick</a:t>
            </a:r>
          </a:p>
          <a:p>
            <a:pPr marL="285750" indent="-285750" algn="ctr" defTabSz="762000" eaLnBrk="0" hangingPunct="0">
              <a:spcBef>
                <a:spcPts val="2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GCP, Kubernetes Engineer</a:t>
            </a:r>
          </a:p>
          <a:p>
            <a:pPr marL="285750" indent="-285750" algn="ctr" defTabSz="762000" eaLnBrk="0" hangingPunct="0">
              <a:spcBef>
                <a:spcPts val="2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Mobile : +91 9330892318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 ID : 256823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9237"/>
            <a:ext cx="975388" cy="90080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DD0198D-2686-4DD7-919A-24D817C4F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07" y="7959"/>
            <a:ext cx="1002482" cy="9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9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loud viewpoint (2)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2">
    <a:dk1>
      <a:srgbClr val="000000"/>
    </a:dk1>
    <a:lt1>
      <a:srgbClr val="FFFFFF"/>
    </a:lt1>
    <a:dk2>
      <a:srgbClr val="3E9AC0"/>
    </a:dk2>
    <a:lt2>
      <a:srgbClr val="ADAFB2"/>
    </a:lt2>
    <a:accent1>
      <a:srgbClr val="63AFE5"/>
    </a:accent1>
    <a:accent2>
      <a:srgbClr val="134575"/>
    </a:accent2>
    <a:accent3>
      <a:srgbClr val="FFFFFF"/>
    </a:accent3>
    <a:accent4>
      <a:srgbClr val="000000"/>
    </a:accent4>
    <a:accent5>
      <a:srgbClr val="B7D4F0"/>
    </a:accent5>
    <a:accent6>
      <a:srgbClr val="103E69"/>
    </a:accent6>
    <a:hlink>
      <a:srgbClr val="1E7226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0ED21DC007E74E901223572AB00A52" ma:contentTypeVersion="0" ma:contentTypeDescription="Create a new document." ma:contentTypeScope="" ma:versionID="7ad299416343fcf25bcb4337e1defb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98A001-73A0-4508-B3BE-2DA6F3E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3503372-A1B0-4E89-98E2-A73538CF55D6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F4E4BE-B719-44F9-B739-B373642B7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62766</TotalTime>
  <Words>648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Oswald</vt:lpstr>
      <vt:lpstr>Verdana</vt:lpstr>
      <vt:lpstr>Wingdings</vt:lpstr>
      <vt:lpstr>cloud viewpoint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124856</dc:creator>
  <cp:lastModifiedBy>Mallick, Dipayan (Cognizant)</cp:lastModifiedBy>
  <cp:revision>2903</cp:revision>
  <cp:lastPrinted>2012-10-16T09:27:49Z</cp:lastPrinted>
  <dcterms:created xsi:type="dcterms:W3CDTF">2012-05-24T15:53:50Z</dcterms:created>
  <dcterms:modified xsi:type="dcterms:W3CDTF">2021-08-26T15:26:15Z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0x0101006C0ED21DC007E74E901223572AB00A52</vt:lpwstr>
  </property>
</Properties>
</file>