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5" r:id="rId8"/>
    <p:sldId id="262" r:id="rId9"/>
    <p:sldId id="263"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E4E8CF-86A7-7747-B84A-0E0F11E0D2BC}">
          <p14:sldIdLst>
            <p14:sldId id="256"/>
            <p14:sldId id="257"/>
            <p14:sldId id="258"/>
            <p14:sldId id="259"/>
            <p14:sldId id="260"/>
            <p14:sldId id="261"/>
            <p14:sldId id="265"/>
          </p14:sldIdLst>
        </p14:section>
        <p14:section name="Some Results" id="{D22E8CED-CDA1-774F-AB2E-91553D97190D}">
          <p14:sldIdLst>
            <p14:sldId id="262"/>
            <p14:sldId id="263"/>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731"/>
  </p:normalViewPr>
  <p:slideViewPr>
    <p:cSldViewPr snapToGrid="0">
      <p:cViewPr varScale="1">
        <p:scale>
          <a:sx n="142" d="100"/>
          <a:sy n="142" d="100"/>
        </p:scale>
        <p:origin x="12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816E-12AC-5528-A7A8-C532AFB05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90918B-F083-D73A-48D9-74C479A8DD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A3B18E-32A9-1C37-7F6E-21513B384906}"/>
              </a:ext>
            </a:extLst>
          </p:cNvPr>
          <p:cNvSpPr>
            <a:spLocks noGrp="1"/>
          </p:cNvSpPr>
          <p:nvPr>
            <p:ph type="dt" sz="half" idx="10"/>
          </p:nvPr>
        </p:nvSpPr>
        <p:spPr/>
        <p:txBody>
          <a:bodyPr/>
          <a:lstStyle/>
          <a:p>
            <a:fld id="{D6B6AB59-4BF5-3945-BEF3-0E0018AC9BBC}" type="datetimeFigureOut">
              <a:rPr lang="en-US" smtClean="0"/>
              <a:t>4/12/23</a:t>
            </a:fld>
            <a:endParaRPr lang="en-US"/>
          </a:p>
        </p:txBody>
      </p:sp>
      <p:sp>
        <p:nvSpPr>
          <p:cNvPr id="5" name="Footer Placeholder 4">
            <a:extLst>
              <a:ext uri="{FF2B5EF4-FFF2-40B4-BE49-F238E27FC236}">
                <a16:creationId xmlns:a16="http://schemas.microsoft.com/office/drawing/2014/main" id="{38B768E0-1E40-6190-D581-2947F6474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1EE8F-D8B0-451E-A455-8CEF23E791F8}"/>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1365835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7A6A-DEE7-4F45-5C66-BFA03FAB00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F24BD0-B2A9-A373-47A0-A50B6FC6B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B2995-8ACB-99A1-46D4-340E1F799993}"/>
              </a:ext>
            </a:extLst>
          </p:cNvPr>
          <p:cNvSpPr>
            <a:spLocks noGrp="1"/>
          </p:cNvSpPr>
          <p:nvPr>
            <p:ph type="dt" sz="half" idx="10"/>
          </p:nvPr>
        </p:nvSpPr>
        <p:spPr/>
        <p:txBody>
          <a:bodyPr/>
          <a:lstStyle/>
          <a:p>
            <a:fld id="{D6B6AB59-4BF5-3945-BEF3-0E0018AC9BBC}" type="datetimeFigureOut">
              <a:rPr lang="en-US" smtClean="0"/>
              <a:t>4/12/23</a:t>
            </a:fld>
            <a:endParaRPr lang="en-US"/>
          </a:p>
        </p:txBody>
      </p:sp>
      <p:sp>
        <p:nvSpPr>
          <p:cNvPr id="5" name="Footer Placeholder 4">
            <a:extLst>
              <a:ext uri="{FF2B5EF4-FFF2-40B4-BE49-F238E27FC236}">
                <a16:creationId xmlns:a16="http://schemas.microsoft.com/office/drawing/2014/main" id="{DA77086D-1F3E-ED9B-1249-D91ABED34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A14EE-7D27-E672-2CFC-525906A0EE64}"/>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594930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81206B-E013-28AE-A922-DDB4B84663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5CED88-6BD7-9277-53A1-F9AB714014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79DBE-92A9-A7BF-CA7D-6788F1ADEB0D}"/>
              </a:ext>
            </a:extLst>
          </p:cNvPr>
          <p:cNvSpPr>
            <a:spLocks noGrp="1"/>
          </p:cNvSpPr>
          <p:nvPr>
            <p:ph type="dt" sz="half" idx="10"/>
          </p:nvPr>
        </p:nvSpPr>
        <p:spPr/>
        <p:txBody>
          <a:bodyPr/>
          <a:lstStyle/>
          <a:p>
            <a:fld id="{D6B6AB59-4BF5-3945-BEF3-0E0018AC9BBC}" type="datetimeFigureOut">
              <a:rPr lang="en-US" smtClean="0"/>
              <a:t>4/12/23</a:t>
            </a:fld>
            <a:endParaRPr lang="en-US"/>
          </a:p>
        </p:txBody>
      </p:sp>
      <p:sp>
        <p:nvSpPr>
          <p:cNvPr id="5" name="Footer Placeholder 4">
            <a:extLst>
              <a:ext uri="{FF2B5EF4-FFF2-40B4-BE49-F238E27FC236}">
                <a16:creationId xmlns:a16="http://schemas.microsoft.com/office/drawing/2014/main" id="{7FD53DEE-7D05-9DC2-8BF3-347603F77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AC58D-8523-5343-D08C-59645D8EAC06}"/>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187844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06B7-0468-D6F1-55ED-151A94A70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17470-2882-CAEF-6E4D-6C7568823B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61767-BD32-FDB2-281A-57999F2E3FBF}"/>
              </a:ext>
            </a:extLst>
          </p:cNvPr>
          <p:cNvSpPr>
            <a:spLocks noGrp="1"/>
          </p:cNvSpPr>
          <p:nvPr>
            <p:ph type="dt" sz="half" idx="10"/>
          </p:nvPr>
        </p:nvSpPr>
        <p:spPr/>
        <p:txBody>
          <a:bodyPr/>
          <a:lstStyle/>
          <a:p>
            <a:fld id="{D6B6AB59-4BF5-3945-BEF3-0E0018AC9BBC}" type="datetimeFigureOut">
              <a:rPr lang="en-US" smtClean="0"/>
              <a:t>4/12/23</a:t>
            </a:fld>
            <a:endParaRPr lang="en-US"/>
          </a:p>
        </p:txBody>
      </p:sp>
      <p:sp>
        <p:nvSpPr>
          <p:cNvPr id="5" name="Footer Placeholder 4">
            <a:extLst>
              <a:ext uri="{FF2B5EF4-FFF2-40B4-BE49-F238E27FC236}">
                <a16:creationId xmlns:a16="http://schemas.microsoft.com/office/drawing/2014/main" id="{759DCDA3-BFC5-C0F0-448A-1775D462F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543BA-6C26-60E9-3A7A-0303D2B69527}"/>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39165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48F3-22CD-9FFB-D347-1F4F225E6E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32658E-2315-155B-B72D-9BFCA20A7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CCD1C6-B3C4-D62E-CFBE-FF7236DBFE02}"/>
              </a:ext>
            </a:extLst>
          </p:cNvPr>
          <p:cNvSpPr>
            <a:spLocks noGrp="1"/>
          </p:cNvSpPr>
          <p:nvPr>
            <p:ph type="dt" sz="half" idx="10"/>
          </p:nvPr>
        </p:nvSpPr>
        <p:spPr/>
        <p:txBody>
          <a:bodyPr/>
          <a:lstStyle/>
          <a:p>
            <a:fld id="{D6B6AB59-4BF5-3945-BEF3-0E0018AC9BBC}" type="datetimeFigureOut">
              <a:rPr lang="en-US" smtClean="0"/>
              <a:t>4/12/23</a:t>
            </a:fld>
            <a:endParaRPr lang="en-US"/>
          </a:p>
        </p:txBody>
      </p:sp>
      <p:sp>
        <p:nvSpPr>
          <p:cNvPr id="5" name="Footer Placeholder 4">
            <a:extLst>
              <a:ext uri="{FF2B5EF4-FFF2-40B4-BE49-F238E27FC236}">
                <a16:creationId xmlns:a16="http://schemas.microsoft.com/office/drawing/2014/main" id="{AD87CED6-919F-8961-A18D-8999D4D83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25643-65EE-10A1-F93D-167D1FE2C3DE}"/>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294650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55A40-BBA3-8E82-1D34-806D6395F9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66AF34-2BF8-CFE0-E13C-2776CCDB56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4AA79E-FCB2-14F8-2DEF-7260C0F742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0E283E-D1E9-7343-4605-B9235B45E2E1}"/>
              </a:ext>
            </a:extLst>
          </p:cNvPr>
          <p:cNvSpPr>
            <a:spLocks noGrp="1"/>
          </p:cNvSpPr>
          <p:nvPr>
            <p:ph type="dt" sz="half" idx="10"/>
          </p:nvPr>
        </p:nvSpPr>
        <p:spPr/>
        <p:txBody>
          <a:bodyPr/>
          <a:lstStyle/>
          <a:p>
            <a:fld id="{D6B6AB59-4BF5-3945-BEF3-0E0018AC9BBC}" type="datetimeFigureOut">
              <a:rPr lang="en-US" smtClean="0"/>
              <a:t>4/12/23</a:t>
            </a:fld>
            <a:endParaRPr lang="en-US"/>
          </a:p>
        </p:txBody>
      </p:sp>
      <p:sp>
        <p:nvSpPr>
          <p:cNvPr id="6" name="Footer Placeholder 5">
            <a:extLst>
              <a:ext uri="{FF2B5EF4-FFF2-40B4-BE49-F238E27FC236}">
                <a16:creationId xmlns:a16="http://schemas.microsoft.com/office/drawing/2014/main" id="{8DB30F88-61E5-EC4B-BCFC-E4E4C3509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3FF1D-0282-7C1F-7ECD-42A8B0349EF8}"/>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254129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379E-2B69-902A-1539-F078A5472D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A9BA45-6BBE-CEF7-67C7-3FF02148C1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317AF4-CB48-BF87-4AB8-17E2529F75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609519-F226-A743-6768-93D9CA0E55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5A9C82-69E0-0983-CCD8-692178D91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45BC12-2430-DBAF-DB7E-6F996BEB8B3F}"/>
              </a:ext>
            </a:extLst>
          </p:cNvPr>
          <p:cNvSpPr>
            <a:spLocks noGrp="1"/>
          </p:cNvSpPr>
          <p:nvPr>
            <p:ph type="dt" sz="half" idx="10"/>
          </p:nvPr>
        </p:nvSpPr>
        <p:spPr/>
        <p:txBody>
          <a:bodyPr/>
          <a:lstStyle/>
          <a:p>
            <a:fld id="{D6B6AB59-4BF5-3945-BEF3-0E0018AC9BBC}" type="datetimeFigureOut">
              <a:rPr lang="en-US" smtClean="0"/>
              <a:t>4/12/23</a:t>
            </a:fld>
            <a:endParaRPr lang="en-US"/>
          </a:p>
        </p:txBody>
      </p:sp>
      <p:sp>
        <p:nvSpPr>
          <p:cNvPr id="8" name="Footer Placeholder 7">
            <a:extLst>
              <a:ext uri="{FF2B5EF4-FFF2-40B4-BE49-F238E27FC236}">
                <a16:creationId xmlns:a16="http://schemas.microsoft.com/office/drawing/2014/main" id="{3EED33D4-9AB1-8FFE-29FB-B279EAFC7D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22AA22-FDAB-5AAD-5AAA-3ADCBDD01100}"/>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44562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47C1-359F-3F6D-EC43-B1F7D0D8BA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FA9B39-5F03-AECC-854C-688AFBA5DF6A}"/>
              </a:ext>
            </a:extLst>
          </p:cNvPr>
          <p:cNvSpPr>
            <a:spLocks noGrp="1"/>
          </p:cNvSpPr>
          <p:nvPr>
            <p:ph type="dt" sz="half" idx="10"/>
          </p:nvPr>
        </p:nvSpPr>
        <p:spPr/>
        <p:txBody>
          <a:bodyPr/>
          <a:lstStyle/>
          <a:p>
            <a:fld id="{D6B6AB59-4BF5-3945-BEF3-0E0018AC9BBC}" type="datetimeFigureOut">
              <a:rPr lang="en-US" smtClean="0"/>
              <a:t>4/12/23</a:t>
            </a:fld>
            <a:endParaRPr lang="en-US"/>
          </a:p>
        </p:txBody>
      </p:sp>
      <p:sp>
        <p:nvSpPr>
          <p:cNvPr id="4" name="Footer Placeholder 3">
            <a:extLst>
              <a:ext uri="{FF2B5EF4-FFF2-40B4-BE49-F238E27FC236}">
                <a16:creationId xmlns:a16="http://schemas.microsoft.com/office/drawing/2014/main" id="{06CB2EA8-8A8D-5EF2-FD24-329691232A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BBA9A4-5D44-DAC0-E639-47A49D5B74A3}"/>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13756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A318C0-2816-A6DE-5268-267927AA2268}"/>
              </a:ext>
            </a:extLst>
          </p:cNvPr>
          <p:cNvSpPr>
            <a:spLocks noGrp="1"/>
          </p:cNvSpPr>
          <p:nvPr>
            <p:ph type="dt" sz="half" idx="10"/>
          </p:nvPr>
        </p:nvSpPr>
        <p:spPr/>
        <p:txBody>
          <a:bodyPr/>
          <a:lstStyle/>
          <a:p>
            <a:fld id="{D6B6AB59-4BF5-3945-BEF3-0E0018AC9BBC}" type="datetimeFigureOut">
              <a:rPr lang="en-US" smtClean="0"/>
              <a:t>4/12/23</a:t>
            </a:fld>
            <a:endParaRPr lang="en-US"/>
          </a:p>
        </p:txBody>
      </p:sp>
      <p:sp>
        <p:nvSpPr>
          <p:cNvPr id="3" name="Footer Placeholder 2">
            <a:extLst>
              <a:ext uri="{FF2B5EF4-FFF2-40B4-BE49-F238E27FC236}">
                <a16:creationId xmlns:a16="http://schemas.microsoft.com/office/drawing/2014/main" id="{B859E84D-EF4B-B14A-8E68-A491F3B080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574C4C-BC95-CF7E-FA36-781760BF5C42}"/>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361118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C3FC-0775-BE3F-F565-3259CC580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5C7038-7F98-3A6D-C58B-1B3DA07F6B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BF534-1D0A-4681-7F41-C51966D0C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E38B0-56F6-D9F1-7DDF-34B19424F667}"/>
              </a:ext>
            </a:extLst>
          </p:cNvPr>
          <p:cNvSpPr>
            <a:spLocks noGrp="1"/>
          </p:cNvSpPr>
          <p:nvPr>
            <p:ph type="dt" sz="half" idx="10"/>
          </p:nvPr>
        </p:nvSpPr>
        <p:spPr/>
        <p:txBody>
          <a:bodyPr/>
          <a:lstStyle/>
          <a:p>
            <a:fld id="{D6B6AB59-4BF5-3945-BEF3-0E0018AC9BBC}" type="datetimeFigureOut">
              <a:rPr lang="en-US" smtClean="0"/>
              <a:t>4/12/23</a:t>
            </a:fld>
            <a:endParaRPr lang="en-US"/>
          </a:p>
        </p:txBody>
      </p:sp>
      <p:sp>
        <p:nvSpPr>
          <p:cNvPr id="6" name="Footer Placeholder 5">
            <a:extLst>
              <a:ext uri="{FF2B5EF4-FFF2-40B4-BE49-F238E27FC236}">
                <a16:creationId xmlns:a16="http://schemas.microsoft.com/office/drawing/2014/main" id="{B825543B-D953-EFEF-6450-112EF929F5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F5269-FAE4-42F6-4E42-FF3ABF3C09EA}"/>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334458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6247-6152-7053-57DE-4C870A916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EF24D1-7E61-1FA1-88E1-48535E477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7940C6-1A68-BDE7-0AD4-4EE88CB75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547486-0660-361E-6E22-B47A0A3AD6FF}"/>
              </a:ext>
            </a:extLst>
          </p:cNvPr>
          <p:cNvSpPr>
            <a:spLocks noGrp="1"/>
          </p:cNvSpPr>
          <p:nvPr>
            <p:ph type="dt" sz="half" idx="10"/>
          </p:nvPr>
        </p:nvSpPr>
        <p:spPr/>
        <p:txBody>
          <a:bodyPr/>
          <a:lstStyle/>
          <a:p>
            <a:fld id="{D6B6AB59-4BF5-3945-BEF3-0E0018AC9BBC}" type="datetimeFigureOut">
              <a:rPr lang="en-US" smtClean="0"/>
              <a:t>4/12/23</a:t>
            </a:fld>
            <a:endParaRPr lang="en-US"/>
          </a:p>
        </p:txBody>
      </p:sp>
      <p:sp>
        <p:nvSpPr>
          <p:cNvPr id="6" name="Footer Placeholder 5">
            <a:extLst>
              <a:ext uri="{FF2B5EF4-FFF2-40B4-BE49-F238E27FC236}">
                <a16:creationId xmlns:a16="http://schemas.microsoft.com/office/drawing/2014/main" id="{BD98E891-6652-509B-E53A-05CBC71EC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637CE-5657-E049-F56A-B5666C25DEBF}"/>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2518670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563A87-F29F-2F6B-FD2A-1EF3B7B9AC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686EC6-5053-B36E-5D0E-820F5245DA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55EA9-E29D-F362-3826-1C9EA95D8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6AB59-4BF5-3945-BEF3-0E0018AC9BBC}" type="datetimeFigureOut">
              <a:rPr lang="en-US" smtClean="0"/>
              <a:t>4/12/23</a:t>
            </a:fld>
            <a:endParaRPr lang="en-US"/>
          </a:p>
        </p:txBody>
      </p:sp>
      <p:sp>
        <p:nvSpPr>
          <p:cNvPr id="5" name="Footer Placeholder 4">
            <a:extLst>
              <a:ext uri="{FF2B5EF4-FFF2-40B4-BE49-F238E27FC236}">
                <a16:creationId xmlns:a16="http://schemas.microsoft.com/office/drawing/2014/main" id="{BA922608-3DCB-C8D6-863F-59EACC81A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6476F7-D180-65AE-710B-231B77CD04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97F72-EEE3-3341-A260-CE1B34443542}" type="slidenum">
              <a:rPr lang="en-US" smtClean="0"/>
              <a:t>‹#›</a:t>
            </a:fld>
            <a:endParaRPr lang="en-US"/>
          </a:p>
        </p:txBody>
      </p:sp>
    </p:spTree>
    <p:extLst>
      <p:ext uri="{BB962C8B-B14F-4D97-AF65-F5344CB8AC3E}">
        <p14:creationId xmlns:p14="http://schemas.microsoft.com/office/powerpoint/2010/main" val="3424482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FE18-6FF3-573F-38E9-B1E042F18CF4}"/>
              </a:ext>
            </a:extLst>
          </p:cNvPr>
          <p:cNvSpPr>
            <a:spLocks noGrp="1"/>
          </p:cNvSpPr>
          <p:nvPr>
            <p:ph type="ctrTitle"/>
          </p:nvPr>
        </p:nvSpPr>
        <p:spPr>
          <a:xfrm>
            <a:off x="1524000" y="1122363"/>
            <a:ext cx="9325232" cy="2387600"/>
          </a:xfrm>
        </p:spPr>
        <p:txBody>
          <a:bodyPr/>
          <a:lstStyle/>
          <a:p>
            <a:r>
              <a:rPr lang="en-US" dirty="0"/>
              <a:t>Modeling the State Transition</a:t>
            </a:r>
            <a:br>
              <a:rPr lang="en-US" dirty="0"/>
            </a:br>
            <a:r>
              <a:rPr lang="en-US" dirty="0"/>
              <a:t>in Heterogeneous System</a:t>
            </a:r>
          </a:p>
        </p:txBody>
      </p:sp>
    </p:spTree>
    <p:extLst>
      <p:ext uri="{BB962C8B-B14F-4D97-AF65-F5344CB8AC3E}">
        <p14:creationId xmlns:p14="http://schemas.microsoft.com/office/powerpoint/2010/main" val="2401375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7730-A684-F20F-3ED5-99E32A0B9531}"/>
              </a:ext>
            </a:extLst>
          </p:cNvPr>
          <p:cNvSpPr>
            <a:spLocks noGrp="1"/>
          </p:cNvSpPr>
          <p:nvPr>
            <p:ph type="title"/>
          </p:nvPr>
        </p:nvSpPr>
        <p:spPr/>
        <p:txBody>
          <a:bodyPr/>
          <a:lstStyle/>
          <a:p>
            <a:r>
              <a:rPr lang="en-US" dirty="0"/>
              <a:t>Introductory results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A6268B35-11EB-D917-D1A9-80318A4CAE74}"/>
              </a:ext>
            </a:extLst>
          </p:cNvPr>
          <p:cNvPicPr>
            <a:picLocks noGrp="1" noChangeAspect="1"/>
          </p:cNvPicPr>
          <p:nvPr>
            <p:ph idx="1"/>
          </p:nvPr>
        </p:nvPicPr>
        <p:blipFill>
          <a:blip r:embed="rId2"/>
          <a:stretch>
            <a:fillRect/>
          </a:stretch>
        </p:blipFill>
        <p:spPr>
          <a:xfrm>
            <a:off x="2178842" y="1825625"/>
            <a:ext cx="7834316" cy="4351338"/>
          </a:xfrm>
        </p:spPr>
      </p:pic>
    </p:spTree>
    <p:extLst>
      <p:ext uri="{BB962C8B-B14F-4D97-AF65-F5344CB8AC3E}">
        <p14:creationId xmlns:p14="http://schemas.microsoft.com/office/powerpoint/2010/main" val="3289268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55EA-F8E5-A096-985B-5B8B21DD11BD}"/>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6B3C36A0-A647-C042-2F0B-49109FF263F5}"/>
              </a:ext>
            </a:extLst>
          </p:cNvPr>
          <p:cNvSpPr>
            <a:spLocks noGrp="1"/>
          </p:cNvSpPr>
          <p:nvPr>
            <p:ph idx="1"/>
          </p:nvPr>
        </p:nvSpPr>
        <p:spPr/>
        <p:txBody>
          <a:bodyPr/>
          <a:lstStyle/>
          <a:p>
            <a:r>
              <a:rPr lang="en-US" dirty="0"/>
              <a:t>Does a simple one or multi-dimensional model a good fit for this problem</a:t>
            </a:r>
          </a:p>
          <a:p>
            <a:r>
              <a:rPr lang="en-US" dirty="0"/>
              <a:t>We are going to try a PD and PID controller system to see if we can set the utilization to certain levels say (0.8)</a:t>
            </a:r>
          </a:p>
          <a:p>
            <a:r>
              <a:rPr lang="en-US" dirty="0"/>
              <a:t>Then use the controller to ensure that the frequency levels are pushed up and down based on the direction. We can also utilize the velocity of change determine how many levels we should switch</a:t>
            </a:r>
          </a:p>
        </p:txBody>
      </p:sp>
    </p:spTree>
    <p:extLst>
      <p:ext uri="{BB962C8B-B14F-4D97-AF65-F5344CB8AC3E}">
        <p14:creationId xmlns:p14="http://schemas.microsoft.com/office/powerpoint/2010/main" val="575340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F659-3F33-C223-ADDC-8958E4A6AC5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AE83B8E5-A6A2-9BC5-0A8C-57823D8E14EA}"/>
              </a:ext>
            </a:extLst>
          </p:cNvPr>
          <p:cNvSpPr>
            <a:spLocks noGrp="1"/>
          </p:cNvSpPr>
          <p:nvPr>
            <p:ph idx="1"/>
          </p:nvPr>
        </p:nvSpPr>
        <p:spPr/>
        <p:txBody>
          <a:bodyPr/>
          <a:lstStyle/>
          <a:p>
            <a:r>
              <a:rPr lang="en-US" dirty="0"/>
              <a:t>Current state transition systems are based on heuristic</a:t>
            </a:r>
          </a:p>
          <a:p>
            <a:endParaRPr lang="en-US" dirty="0"/>
          </a:p>
          <a:p>
            <a:r>
              <a:rPr lang="en-US" dirty="0"/>
              <a:t>We need to design a mathematical model which captures relationship between resource usage ( which might serve as a proxy for performance) and frequency(which can be used to predict power)</a:t>
            </a:r>
          </a:p>
        </p:txBody>
      </p:sp>
    </p:spTree>
    <p:extLst>
      <p:ext uri="{BB962C8B-B14F-4D97-AF65-F5344CB8AC3E}">
        <p14:creationId xmlns:p14="http://schemas.microsoft.com/office/powerpoint/2010/main" val="2782086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2881-FC5B-D291-09FF-AC52BA291D43}"/>
              </a:ext>
            </a:extLst>
          </p:cNvPr>
          <p:cNvSpPr>
            <a:spLocks noGrp="1"/>
          </p:cNvSpPr>
          <p:nvPr>
            <p:ph type="title"/>
          </p:nvPr>
        </p:nvSpPr>
        <p:spPr/>
        <p:txBody>
          <a:bodyPr/>
          <a:lstStyle/>
          <a:p>
            <a:r>
              <a:rPr lang="en-US" dirty="0"/>
              <a:t>Key Question</a:t>
            </a:r>
          </a:p>
        </p:txBody>
      </p:sp>
      <p:sp>
        <p:nvSpPr>
          <p:cNvPr id="3" name="Content Placeholder 2">
            <a:extLst>
              <a:ext uri="{FF2B5EF4-FFF2-40B4-BE49-F238E27FC236}">
                <a16:creationId xmlns:a16="http://schemas.microsoft.com/office/drawing/2014/main" id="{A04CD468-AF97-9D53-02DE-B10BA164F02A}"/>
              </a:ext>
            </a:extLst>
          </p:cNvPr>
          <p:cNvSpPr>
            <a:spLocks noGrp="1"/>
          </p:cNvSpPr>
          <p:nvPr>
            <p:ph idx="1"/>
          </p:nvPr>
        </p:nvSpPr>
        <p:spPr/>
        <p:txBody>
          <a:bodyPr/>
          <a:lstStyle/>
          <a:p>
            <a:r>
              <a:rPr lang="en-US" dirty="0"/>
              <a:t>Characterizing the relationship</a:t>
            </a:r>
          </a:p>
          <a:p>
            <a:pPr lvl="1"/>
            <a:r>
              <a:rPr lang="en-US" dirty="0"/>
              <a:t>Does there exist a relationship between resource utilization and frequency</a:t>
            </a:r>
          </a:p>
          <a:p>
            <a:pPr lvl="1"/>
            <a:r>
              <a:rPr lang="en-US" dirty="0"/>
              <a:t>Does resource usage has any auto-correlation or seasonal behavior</a:t>
            </a:r>
          </a:p>
          <a:p>
            <a:pPr lvl="1"/>
            <a:r>
              <a:rPr lang="en-US" dirty="0"/>
              <a:t>Does external parameters impact the behavior</a:t>
            </a:r>
          </a:p>
        </p:txBody>
      </p:sp>
    </p:spTree>
    <p:extLst>
      <p:ext uri="{BB962C8B-B14F-4D97-AF65-F5344CB8AC3E}">
        <p14:creationId xmlns:p14="http://schemas.microsoft.com/office/powerpoint/2010/main" val="741535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0DA6-9F7A-8832-78F1-85B56FF34C4E}"/>
              </a:ext>
            </a:extLst>
          </p:cNvPr>
          <p:cNvSpPr>
            <a:spLocks noGrp="1"/>
          </p:cNvSpPr>
          <p:nvPr>
            <p:ph type="title"/>
          </p:nvPr>
        </p:nvSpPr>
        <p:spPr/>
        <p:txBody>
          <a:bodyPr/>
          <a:lstStyle/>
          <a:p>
            <a:r>
              <a:rPr lang="en-US" dirty="0"/>
              <a:t>Approach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2B6E94C-659A-AD30-9C30-224B0FD847D7}"/>
                  </a:ext>
                </a:extLst>
              </p:cNvPr>
              <p:cNvSpPr>
                <a:spLocks noGrp="1"/>
              </p:cNvSpPr>
              <p:nvPr>
                <p:ph idx="1"/>
              </p:nvPr>
            </p:nvSpPr>
            <p:spPr/>
            <p:txBody>
              <a:bodyPr/>
              <a:lstStyle/>
              <a:p>
                <a:pPr marL="0" indent="0">
                  <a:buNone/>
                </a:pPr>
                <a:r>
                  <a:rPr lang="en-US" dirty="0"/>
                  <a:t>Assume the the utilization follow an Auto regressive behavior with frequency and the control parameter</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𝑢𝑡𝑖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𝑢𝑡𝑖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m:t>
                          </m:r>
                        </m:sub>
                      </m:sSub>
                      <m:r>
                        <a:rPr lang="en-US" b="0" i="1" smtClean="0">
                          <a:latin typeface="Cambria Math" panose="02040503050406030204" pitchFamily="18" charset="0"/>
                        </a:rPr>
                        <m:t>𝑢𝑡𝑖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𝑖𝑛𝑝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2</m:t>
                          </m:r>
                        </m:sub>
                      </m:sSub>
                    </m:oMath>
                  </m:oMathPara>
                </a14:m>
                <a:endParaRPr lang="en-US" dirty="0"/>
              </a:p>
            </p:txBody>
          </p:sp>
        </mc:Choice>
        <mc:Fallback>
          <p:sp>
            <p:nvSpPr>
              <p:cNvPr id="3" name="Content Placeholder 2">
                <a:extLst>
                  <a:ext uri="{FF2B5EF4-FFF2-40B4-BE49-F238E27FC236}">
                    <a16:creationId xmlns:a16="http://schemas.microsoft.com/office/drawing/2014/main" id="{B2B6E94C-659A-AD30-9C30-224B0FD847D7}"/>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30796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1C82-0996-C432-6BCE-12B2945BE100}"/>
              </a:ext>
            </a:extLst>
          </p:cNvPr>
          <p:cNvSpPr>
            <a:spLocks noGrp="1"/>
          </p:cNvSpPr>
          <p:nvPr>
            <p:ph type="title"/>
          </p:nvPr>
        </p:nvSpPr>
        <p:spPr/>
        <p:txBody>
          <a:bodyPr/>
          <a:lstStyle/>
          <a:p>
            <a:pPr algn="ctr"/>
            <a:r>
              <a:rPr lang="en-US" dirty="0"/>
              <a:t>Data used for modeling</a:t>
            </a:r>
          </a:p>
        </p:txBody>
      </p:sp>
      <p:sp>
        <p:nvSpPr>
          <p:cNvPr id="3" name="Content Placeholder 2">
            <a:extLst>
              <a:ext uri="{FF2B5EF4-FFF2-40B4-BE49-F238E27FC236}">
                <a16:creationId xmlns:a16="http://schemas.microsoft.com/office/drawing/2014/main" id="{F3A48B08-DAD8-C81C-DB08-CDABC72CA534}"/>
              </a:ext>
            </a:extLst>
          </p:cNvPr>
          <p:cNvSpPr>
            <a:spLocks noGrp="1"/>
          </p:cNvSpPr>
          <p:nvPr>
            <p:ph idx="1"/>
          </p:nvPr>
        </p:nvSpPr>
        <p:spPr>
          <a:xfrm>
            <a:off x="838200" y="1825625"/>
            <a:ext cx="10515600" cy="1185430"/>
          </a:xfrm>
        </p:spPr>
        <p:txBody>
          <a:bodyPr/>
          <a:lstStyle/>
          <a:p>
            <a:r>
              <a:rPr lang="en-US" dirty="0"/>
              <a:t>We collected data by extracting the utilization and frequency of CPU and memory during a sample run with idle and heavy workload</a:t>
            </a:r>
          </a:p>
        </p:txBody>
      </p:sp>
      <p:pic>
        <p:nvPicPr>
          <p:cNvPr id="1028" name="Picture 4">
            <a:extLst>
              <a:ext uri="{FF2B5EF4-FFF2-40B4-BE49-F238E27FC236}">
                <a16:creationId xmlns:a16="http://schemas.microsoft.com/office/drawing/2014/main" id="{FFBA6F9D-1BD9-7365-8C3C-CE93D6ACD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46" y="3145993"/>
            <a:ext cx="5790114" cy="2985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ED867D3-5C4B-B5E5-FB03-4839E1B0C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363" y="3251200"/>
            <a:ext cx="5445871" cy="2880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082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076E-EC7A-110D-2383-1B18CDD2AF50}"/>
              </a:ext>
            </a:extLst>
          </p:cNvPr>
          <p:cNvSpPr>
            <a:spLocks noGrp="1"/>
          </p:cNvSpPr>
          <p:nvPr>
            <p:ph type="title"/>
          </p:nvPr>
        </p:nvSpPr>
        <p:spPr/>
        <p:txBody>
          <a:bodyPr/>
          <a:lstStyle/>
          <a:p>
            <a:pPr algn="ctr"/>
            <a:r>
              <a:rPr lang="en-US" dirty="0"/>
              <a:t>Data used for modeling</a:t>
            </a:r>
          </a:p>
        </p:txBody>
      </p:sp>
      <p:pic>
        <p:nvPicPr>
          <p:cNvPr id="2050" name="Picture 2">
            <a:extLst>
              <a:ext uri="{FF2B5EF4-FFF2-40B4-BE49-F238E27FC236}">
                <a16:creationId xmlns:a16="http://schemas.microsoft.com/office/drawing/2014/main" id="{31D05692-D545-0432-94ED-1B8CCA75B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20" y="2937163"/>
            <a:ext cx="5908350" cy="31431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91BAD26-0336-512C-16DA-42072F53C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118" y="2937163"/>
            <a:ext cx="5775882" cy="3072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17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662E-BB24-39FA-80DD-CD9E87045A83}"/>
              </a:ext>
            </a:extLst>
          </p:cNvPr>
          <p:cNvSpPr>
            <a:spLocks noGrp="1"/>
          </p:cNvSpPr>
          <p:nvPr>
            <p:ph type="title"/>
          </p:nvPr>
        </p:nvSpPr>
        <p:spPr/>
        <p:txBody>
          <a:bodyPr/>
          <a:lstStyle/>
          <a:p>
            <a:r>
              <a:rPr lang="en-US" dirty="0"/>
              <a:t>How are we modeling</a:t>
            </a:r>
          </a:p>
        </p:txBody>
      </p:sp>
      <p:sp>
        <p:nvSpPr>
          <p:cNvPr id="3" name="Content Placeholder 2">
            <a:extLst>
              <a:ext uri="{FF2B5EF4-FFF2-40B4-BE49-F238E27FC236}">
                <a16:creationId xmlns:a16="http://schemas.microsoft.com/office/drawing/2014/main" id="{9DAAC8C5-1096-C209-3D6A-2DB2B985B468}"/>
              </a:ext>
            </a:extLst>
          </p:cNvPr>
          <p:cNvSpPr>
            <a:spLocks noGrp="1"/>
          </p:cNvSpPr>
          <p:nvPr>
            <p:ph idx="1"/>
          </p:nvPr>
        </p:nvSpPr>
        <p:spPr/>
        <p:txBody>
          <a:bodyPr/>
          <a:lstStyle/>
          <a:p>
            <a:r>
              <a:rPr lang="en-US" dirty="0"/>
              <a:t>We are going to estimate various auto-correlation lags and moving average parameters to check if we get good model</a:t>
            </a:r>
          </a:p>
          <a:p>
            <a:endParaRPr lang="en-US" dirty="0"/>
          </a:p>
          <a:p>
            <a:endParaRPr lang="en-US" dirty="0"/>
          </a:p>
          <a:p>
            <a:r>
              <a:rPr lang="en-US" dirty="0"/>
              <a:t>Order = (</a:t>
            </a:r>
            <a:r>
              <a:rPr lang="en-US" dirty="0" err="1"/>
              <a:t>p,d,q</a:t>
            </a:r>
            <a:r>
              <a:rPr lang="en-US" dirty="0"/>
              <a:t>) </a:t>
            </a:r>
            <a:r>
              <a:rPr lang="en-US" dirty="0">
                <a:sym typeface="Wingdings" pitchFamily="2" charset="2"/>
              </a:rPr>
              <a:t> where p : auto-correlation lag, q = moving average of errors, d = order of differentiation for the data to be stationary over time</a:t>
            </a:r>
            <a:endParaRPr lang="en-US" dirty="0"/>
          </a:p>
        </p:txBody>
      </p:sp>
      <p:pic>
        <p:nvPicPr>
          <p:cNvPr id="4" name="Content Placeholder 6">
            <a:extLst>
              <a:ext uri="{FF2B5EF4-FFF2-40B4-BE49-F238E27FC236}">
                <a16:creationId xmlns:a16="http://schemas.microsoft.com/office/drawing/2014/main" id="{E2E657DC-F0E7-C9C4-222D-4CA8FC94A174}"/>
              </a:ext>
            </a:extLst>
          </p:cNvPr>
          <p:cNvPicPr>
            <a:picLocks noChangeAspect="1"/>
          </p:cNvPicPr>
          <p:nvPr/>
        </p:nvPicPr>
        <p:blipFill>
          <a:blip r:embed="rId2"/>
          <a:stretch>
            <a:fillRect/>
          </a:stretch>
        </p:blipFill>
        <p:spPr>
          <a:xfrm>
            <a:off x="1161473" y="2811535"/>
            <a:ext cx="8623300" cy="495300"/>
          </a:xfrm>
          <a:prstGeom prst="rect">
            <a:avLst/>
          </a:prstGeom>
        </p:spPr>
      </p:pic>
    </p:spTree>
    <p:extLst>
      <p:ext uri="{BB962C8B-B14F-4D97-AF65-F5344CB8AC3E}">
        <p14:creationId xmlns:p14="http://schemas.microsoft.com/office/powerpoint/2010/main" val="1887907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6AC-7029-A72B-F3D0-C7968D287445}"/>
              </a:ext>
            </a:extLst>
          </p:cNvPr>
          <p:cNvSpPr>
            <a:spLocks noGrp="1"/>
          </p:cNvSpPr>
          <p:nvPr>
            <p:ph type="title"/>
          </p:nvPr>
        </p:nvSpPr>
        <p:spPr/>
        <p:txBody>
          <a:bodyPr/>
          <a:lstStyle/>
          <a:p>
            <a:pPr algn="ctr"/>
            <a:r>
              <a:rPr lang="en-US" dirty="0"/>
              <a:t>Some introductory result</a:t>
            </a:r>
          </a:p>
        </p:txBody>
      </p:sp>
      <p:sp>
        <p:nvSpPr>
          <p:cNvPr id="3" name="Content Placeholder 2">
            <a:extLst>
              <a:ext uri="{FF2B5EF4-FFF2-40B4-BE49-F238E27FC236}">
                <a16:creationId xmlns:a16="http://schemas.microsoft.com/office/drawing/2014/main" id="{76101D1C-C407-1FC5-F504-93BB9AF4110B}"/>
              </a:ext>
            </a:extLst>
          </p:cNvPr>
          <p:cNvSpPr>
            <a:spLocks noGrp="1"/>
          </p:cNvSpPr>
          <p:nvPr>
            <p:ph idx="1"/>
          </p:nvPr>
        </p:nvSpPr>
        <p:spPr/>
        <p:txBody>
          <a:bodyPr/>
          <a:lstStyle/>
          <a:p>
            <a:endParaRPr lang="en-US" dirty="0"/>
          </a:p>
          <a:p>
            <a:endParaRPr lang="en-US" dirty="0"/>
          </a:p>
        </p:txBody>
      </p:sp>
      <p:pic>
        <p:nvPicPr>
          <p:cNvPr id="5" name="Picture 4" descr="A screenshot of a computer&#10;&#10;Description automatically generated with low confidence">
            <a:extLst>
              <a:ext uri="{FF2B5EF4-FFF2-40B4-BE49-F238E27FC236}">
                <a16:creationId xmlns:a16="http://schemas.microsoft.com/office/drawing/2014/main" id="{DEF96C1C-F728-C16B-7671-7A6589F65143}"/>
              </a:ext>
            </a:extLst>
          </p:cNvPr>
          <p:cNvPicPr>
            <a:picLocks noChangeAspect="1"/>
          </p:cNvPicPr>
          <p:nvPr/>
        </p:nvPicPr>
        <p:blipFill>
          <a:blip r:embed="rId2"/>
          <a:stretch>
            <a:fillRect/>
          </a:stretch>
        </p:blipFill>
        <p:spPr>
          <a:xfrm>
            <a:off x="2409264" y="2120275"/>
            <a:ext cx="7772400" cy="4262876"/>
          </a:xfrm>
          <a:prstGeom prst="rect">
            <a:avLst/>
          </a:prstGeom>
        </p:spPr>
      </p:pic>
    </p:spTree>
    <p:extLst>
      <p:ext uri="{BB962C8B-B14F-4D97-AF65-F5344CB8AC3E}">
        <p14:creationId xmlns:p14="http://schemas.microsoft.com/office/powerpoint/2010/main" val="269232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90EEE-3A3D-A038-4857-31BDA990461D}"/>
              </a:ext>
            </a:extLst>
          </p:cNvPr>
          <p:cNvSpPr>
            <a:spLocks noGrp="1"/>
          </p:cNvSpPr>
          <p:nvPr>
            <p:ph type="title"/>
          </p:nvPr>
        </p:nvSpPr>
        <p:spPr/>
        <p:txBody>
          <a:bodyPr/>
          <a:lstStyle/>
          <a:p>
            <a:r>
              <a:rPr lang="en-US" dirty="0"/>
              <a:t>Introductory Results</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1EF60470-88E2-7E8F-3479-21E2A5E4DC5C}"/>
              </a:ext>
            </a:extLst>
          </p:cNvPr>
          <p:cNvPicPr>
            <a:picLocks noGrp="1" noChangeAspect="1"/>
          </p:cNvPicPr>
          <p:nvPr>
            <p:ph idx="1"/>
          </p:nvPr>
        </p:nvPicPr>
        <p:blipFill>
          <a:blip r:embed="rId2"/>
          <a:stretch>
            <a:fillRect/>
          </a:stretch>
        </p:blipFill>
        <p:spPr>
          <a:xfrm>
            <a:off x="2351608" y="1825625"/>
            <a:ext cx="7488783" cy="4351338"/>
          </a:xfrm>
        </p:spPr>
      </p:pic>
    </p:spTree>
    <p:extLst>
      <p:ext uri="{BB962C8B-B14F-4D97-AF65-F5344CB8AC3E}">
        <p14:creationId xmlns:p14="http://schemas.microsoft.com/office/powerpoint/2010/main" val="2365487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291</Words>
  <Application>Microsoft Macintosh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Modeling the State Transition in Heterogeneous System</vt:lpstr>
      <vt:lpstr>Motivation</vt:lpstr>
      <vt:lpstr>Key Question</vt:lpstr>
      <vt:lpstr>Approach 1</vt:lpstr>
      <vt:lpstr>Data used for modeling</vt:lpstr>
      <vt:lpstr>Data used for modeling</vt:lpstr>
      <vt:lpstr>How are we modeling</vt:lpstr>
      <vt:lpstr>Some introductory result</vt:lpstr>
      <vt:lpstr>Introductory Results</vt:lpstr>
      <vt:lpstr>Introductory results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the State Transition in Heterogeneous System</dc:title>
  <dc:creator>Mukherjee, Dipayan</dc:creator>
  <cp:lastModifiedBy>Mukherjee, Dipayan</cp:lastModifiedBy>
  <cp:revision>1</cp:revision>
  <dcterms:created xsi:type="dcterms:W3CDTF">2023-04-12T18:02:11Z</dcterms:created>
  <dcterms:modified xsi:type="dcterms:W3CDTF">2023-04-12T18:48:35Z</dcterms:modified>
</cp:coreProperties>
</file>