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70" r:id="rId6"/>
    <p:sldId id="259" r:id="rId7"/>
    <p:sldId id="260" r:id="rId8"/>
    <p:sldId id="261" r:id="rId9"/>
    <p:sldId id="274" r:id="rId10"/>
    <p:sldId id="271" r:id="rId11"/>
    <p:sldId id="272" r:id="rId12"/>
    <p:sldId id="273" r:id="rId13"/>
    <p:sldId id="275" r:id="rId14"/>
    <p:sldId id="276" r:id="rId15"/>
    <p:sldId id="265" r:id="rId16"/>
    <p:sldId id="262" r:id="rId17"/>
    <p:sldId id="263" r:id="rId18"/>
    <p:sldId id="266" r:id="rId19"/>
    <p:sldId id="267" r:id="rId20"/>
    <p:sldId id="268"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8E4E8CF-86A7-7747-B84A-0E0F11E0D2BC}">
          <p14:sldIdLst>
            <p14:sldId id="256"/>
            <p14:sldId id="257"/>
            <p14:sldId id="258"/>
            <p14:sldId id="269"/>
            <p14:sldId id="270"/>
            <p14:sldId id="259"/>
          </p14:sldIdLst>
        </p14:section>
        <p14:section name="Data" id="{9B601334-B9E5-8E4C-BC00-C489C19B66CC}">
          <p14:sldIdLst>
            <p14:sldId id="260"/>
            <p14:sldId id="261"/>
            <p14:sldId id="274"/>
            <p14:sldId id="271"/>
            <p14:sldId id="272"/>
            <p14:sldId id="273"/>
          </p14:sldIdLst>
        </p14:section>
        <p14:section name="Analysis of Data" id="{3F843067-739D-1B41-9BE2-BEC52FDF115E}">
          <p14:sldIdLst>
            <p14:sldId id="275"/>
            <p14:sldId id="276"/>
          </p14:sldIdLst>
        </p14:section>
        <p14:section name="Some Results" id="{D22E8CED-CDA1-774F-AB2E-91553D97190D}">
          <p14:sldIdLst>
            <p14:sldId id="265"/>
            <p14:sldId id="262"/>
            <p14:sldId id="263"/>
            <p14:sldId id="266"/>
            <p14:sldId id="267"/>
            <p14:sldId id="268"/>
          </p14:sldIdLst>
        </p14:section>
        <p14:section name="Updated Method" id="{23A6401E-9B28-F841-964C-D63FFF1CB988}">
          <p14:sldIdLst>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p:restoredTop sz="94689"/>
  </p:normalViewPr>
  <p:slideViewPr>
    <p:cSldViewPr snapToGrid="0">
      <p:cViewPr varScale="1">
        <p:scale>
          <a:sx n="147" d="100"/>
          <a:sy n="147" d="100"/>
        </p:scale>
        <p:origin x="13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816E-12AC-5528-A7A8-C532AFB0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0918B-F083-D73A-48D9-74C479A8D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3B18E-32A9-1C37-7F6E-21513B384906}"/>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5" name="Footer Placeholder 4">
            <a:extLst>
              <a:ext uri="{FF2B5EF4-FFF2-40B4-BE49-F238E27FC236}">
                <a16:creationId xmlns:a16="http://schemas.microsoft.com/office/drawing/2014/main" id="{38B768E0-1E40-6190-D581-2947F647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1EE8F-D8B0-451E-A455-8CEF23E791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6583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7A6A-DEE7-4F45-5C66-BFA03FAB0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24BD0-B2A9-A373-47A0-A50B6FC6B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2995-8ACB-99A1-46D4-340E1F799993}"/>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5" name="Footer Placeholder 4">
            <a:extLst>
              <a:ext uri="{FF2B5EF4-FFF2-40B4-BE49-F238E27FC236}">
                <a16:creationId xmlns:a16="http://schemas.microsoft.com/office/drawing/2014/main" id="{DA77086D-1F3E-ED9B-1249-D91ABED3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14EE-7D27-E672-2CFC-525906A0EE64}"/>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59493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1206B-E013-28AE-A922-DDB4B8466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5CED88-6BD7-9277-53A1-F9AB7140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79DBE-92A9-A7BF-CA7D-6788F1ADEB0D}"/>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5" name="Footer Placeholder 4">
            <a:extLst>
              <a:ext uri="{FF2B5EF4-FFF2-40B4-BE49-F238E27FC236}">
                <a16:creationId xmlns:a16="http://schemas.microsoft.com/office/drawing/2014/main" id="{7FD53DEE-7D05-9DC2-8BF3-347603F77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C58D-8523-5343-D08C-59645D8EAC06}"/>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8784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06B7-0468-D6F1-55ED-151A94A70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7470-2882-CAEF-6E4D-6C7568823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61767-BD32-FDB2-281A-57999F2E3FBF}"/>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5" name="Footer Placeholder 4">
            <a:extLst>
              <a:ext uri="{FF2B5EF4-FFF2-40B4-BE49-F238E27FC236}">
                <a16:creationId xmlns:a16="http://schemas.microsoft.com/office/drawing/2014/main" id="{759DCDA3-BFC5-C0F0-448A-1775D462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543BA-6C26-60E9-3A7A-0303D2B69527}"/>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9165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48F3-22CD-9FFB-D347-1F4F225E6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2658E-2315-155B-B72D-9BFCA20A7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CD1C6-B3C4-D62E-CFBE-FF7236DBFE02}"/>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5" name="Footer Placeholder 4">
            <a:extLst>
              <a:ext uri="{FF2B5EF4-FFF2-40B4-BE49-F238E27FC236}">
                <a16:creationId xmlns:a16="http://schemas.microsoft.com/office/drawing/2014/main" id="{AD87CED6-919F-8961-A18D-8999D4D83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5643-65EE-10A1-F93D-167D1FE2C3DE}"/>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9465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5A40-BBA3-8E82-1D34-806D6395F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6AF34-2BF8-CFE0-E13C-2776CCDB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AA79E-FCB2-14F8-2DEF-7260C0F74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E283E-D1E9-7343-4605-B9235B45E2E1}"/>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6" name="Footer Placeholder 5">
            <a:extLst>
              <a:ext uri="{FF2B5EF4-FFF2-40B4-BE49-F238E27FC236}">
                <a16:creationId xmlns:a16="http://schemas.microsoft.com/office/drawing/2014/main" id="{8DB30F88-61E5-EC4B-BCFC-E4E4C3509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FF1D-0282-7C1F-7ECD-42A8B0349E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412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379E-2B69-902A-1539-F078A5472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9BA45-6BBE-CEF7-67C7-3FF02148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17AF4-CB48-BF87-4AB8-17E2529F7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09519-F226-A743-6768-93D9CA0E5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A9C82-69E0-0983-CCD8-692178D91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5BC12-2430-DBAF-DB7E-6F996BEB8B3F}"/>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8" name="Footer Placeholder 7">
            <a:extLst>
              <a:ext uri="{FF2B5EF4-FFF2-40B4-BE49-F238E27FC236}">
                <a16:creationId xmlns:a16="http://schemas.microsoft.com/office/drawing/2014/main" id="{3EED33D4-9AB1-8FFE-29FB-B279EAFC7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2AA22-FDAB-5AAD-5AAA-3ADCBDD01100}"/>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44562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47C1-359F-3F6D-EC43-B1F7D0D8B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A9B39-5F03-AECC-854C-688AFBA5DF6A}"/>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4" name="Footer Placeholder 3">
            <a:extLst>
              <a:ext uri="{FF2B5EF4-FFF2-40B4-BE49-F238E27FC236}">
                <a16:creationId xmlns:a16="http://schemas.microsoft.com/office/drawing/2014/main" id="{06CB2EA8-8A8D-5EF2-FD24-329691232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BA9A4-5D44-DAC0-E639-47A49D5B74A3}"/>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756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318C0-2816-A6DE-5268-267927AA2268}"/>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3" name="Footer Placeholder 2">
            <a:extLst>
              <a:ext uri="{FF2B5EF4-FFF2-40B4-BE49-F238E27FC236}">
                <a16:creationId xmlns:a16="http://schemas.microsoft.com/office/drawing/2014/main" id="{B859E84D-EF4B-B14A-8E68-A491F3B08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74C4C-BC95-CF7E-FA36-781760BF5C42}"/>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61118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C3FC-0775-BE3F-F565-3259CC580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C7038-7F98-3A6D-C58B-1B3DA07F6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BF534-1D0A-4681-7F41-C51966D0C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38B0-56F6-D9F1-7DDF-34B19424F667}"/>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6" name="Footer Placeholder 5">
            <a:extLst>
              <a:ext uri="{FF2B5EF4-FFF2-40B4-BE49-F238E27FC236}">
                <a16:creationId xmlns:a16="http://schemas.microsoft.com/office/drawing/2014/main" id="{B825543B-D953-EFEF-6450-112EF929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F5269-FAE4-42F6-4E42-FF3ABF3C09EA}"/>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34458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6247-6152-7053-57DE-4C870A916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EF24D1-7E61-1FA1-88E1-48535E477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940C6-1A68-BDE7-0AD4-4EE88CB7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47486-0660-361E-6E22-B47A0A3AD6FF}"/>
              </a:ext>
            </a:extLst>
          </p:cNvPr>
          <p:cNvSpPr>
            <a:spLocks noGrp="1"/>
          </p:cNvSpPr>
          <p:nvPr>
            <p:ph type="dt" sz="half" idx="10"/>
          </p:nvPr>
        </p:nvSpPr>
        <p:spPr/>
        <p:txBody>
          <a:bodyPr/>
          <a:lstStyle/>
          <a:p>
            <a:fld id="{D6B6AB59-4BF5-3945-BEF3-0E0018AC9BBC}" type="datetimeFigureOut">
              <a:rPr lang="en-US" smtClean="0"/>
              <a:t>6/28/23</a:t>
            </a:fld>
            <a:endParaRPr lang="en-US"/>
          </a:p>
        </p:txBody>
      </p:sp>
      <p:sp>
        <p:nvSpPr>
          <p:cNvPr id="6" name="Footer Placeholder 5">
            <a:extLst>
              <a:ext uri="{FF2B5EF4-FFF2-40B4-BE49-F238E27FC236}">
                <a16:creationId xmlns:a16="http://schemas.microsoft.com/office/drawing/2014/main" id="{BD98E891-6652-509B-E53A-05CBC71E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637CE-5657-E049-F56A-B5666C25DEBF}"/>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1867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63A87-F29F-2F6B-FD2A-1EF3B7B9A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86EC6-5053-B36E-5D0E-820F524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5EA9-E29D-F362-3826-1C9EA95D8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AB59-4BF5-3945-BEF3-0E0018AC9BBC}" type="datetimeFigureOut">
              <a:rPr lang="en-US" smtClean="0"/>
              <a:t>6/28/23</a:t>
            </a:fld>
            <a:endParaRPr lang="en-US"/>
          </a:p>
        </p:txBody>
      </p:sp>
      <p:sp>
        <p:nvSpPr>
          <p:cNvPr id="5" name="Footer Placeholder 4">
            <a:extLst>
              <a:ext uri="{FF2B5EF4-FFF2-40B4-BE49-F238E27FC236}">
                <a16:creationId xmlns:a16="http://schemas.microsoft.com/office/drawing/2014/main" id="{BA922608-3DCB-C8D6-863F-59EACC81A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476F7-D180-65AE-710B-231B77CD0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97F72-EEE3-3341-A260-CE1B34443542}" type="slidenum">
              <a:rPr lang="en-US" smtClean="0"/>
              <a:t>‹#›</a:t>
            </a:fld>
            <a:endParaRPr lang="en-US"/>
          </a:p>
        </p:txBody>
      </p:sp>
    </p:spTree>
    <p:extLst>
      <p:ext uri="{BB962C8B-B14F-4D97-AF65-F5344CB8AC3E}">
        <p14:creationId xmlns:p14="http://schemas.microsoft.com/office/powerpoint/2010/main" val="34244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FE18-6FF3-573F-38E9-B1E042F18CF4}"/>
              </a:ext>
            </a:extLst>
          </p:cNvPr>
          <p:cNvSpPr>
            <a:spLocks noGrp="1"/>
          </p:cNvSpPr>
          <p:nvPr>
            <p:ph type="ctrTitle"/>
          </p:nvPr>
        </p:nvSpPr>
        <p:spPr>
          <a:xfrm>
            <a:off x="1524000" y="1122363"/>
            <a:ext cx="9325232" cy="2387600"/>
          </a:xfrm>
        </p:spPr>
        <p:txBody>
          <a:bodyPr/>
          <a:lstStyle/>
          <a:p>
            <a:r>
              <a:rPr lang="en-US" dirty="0"/>
              <a:t>Modeling State Transition</a:t>
            </a:r>
            <a:br>
              <a:rPr lang="en-US" dirty="0"/>
            </a:br>
            <a:r>
              <a:rPr lang="en-US" dirty="0"/>
              <a:t>in Heterogeneous System</a:t>
            </a:r>
          </a:p>
        </p:txBody>
      </p:sp>
    </p:spTree>
    <p:extLst>
      <p:ext uri="{BB962C8B-B14F-4D97-AF65-F5344CB8AC3E}">
        <p14:creationId xmlns:p14="http://schemas.microsoft.com/office/powerpoint/2010/main" val="240137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17AC-4156-7733-BAD3-AAF4D21F09BB}"/>
              </a:ext>
            </a:extLst>
          </p:cNvPr>
          <p:cNvSpPr>
            <a:spLocks noGrp="1"/>
          </p:cNvSpPr>
          <p:nvPr>
            <p:ph type="title"/>
          </p:nvPr>
        </p:nvSpPr>
        <p:spPr>
          <a:xfrm>
            <a:off x="957943" y="142874"/>
            <a:ext cx="10515600" cy="1325563"/>
          </a:xfrm>
        </p:spPr>
        <p:txBody>
          <a:bodyPr/>
          <a:lstStyle/>
          <a:p>
            <a:r>
              <a:rPr lang="en-US" dirty="0"/>
              <a:t>Relationship between load and frequency</a:t>
            </a:r>
          </a:p>
        </p:txBody>
      </p:sp>
      <p:pic>
        <p:nvPicPr>
          <p:cNvPr id="1026" name="Picture 2">
            <a:extLst>
              <a:ext uri="{FF2B5EF4-FFF2-40B4-BE49-F238E27FC236}">
                <a16:creationId xmlns:a16="http://schemas.microsoft.com/office/drawing/2014/main" id="{09C724A7-508F-2D4B-B915-A387A1C25A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393" y="1623672"/>
            <a:ext cx="89027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D712AA-9B26-314E-D9CB-06D871E9262C}"/>
              </a:ext>
            </a:extLst>
          </p:cNvPr>
          <p:cNvSpPr txBox="1"/>
          <p:nvPr/>
        </p:nvSpPr>
        <p:spPr>
          <a:xfrm>
            <a:off x="4519411" y="5881007"/>
            <a:ext cx="5550795" cy="369332"/>
          </a:xfrm>
          <a:prstGeom prst="rect">
            <a:avLst/>
          </a:prstGeom>
          <a:noFill/>
        </p:spPr>
        <p:txBody>
          <a:bodyPr wrap="square" rtlCol="0">
            <a:spAutoFit/>
          </a:bodyPr>
          <a:lstStyle/>
          <a:p>
            <a:r>
              <a:rPr lang="en-US" dirty="0"/>
              <a:t>cpuF : blue , cpuScore : green</a:t>
            </a:r>
          </a:p>
        </p:txBody>
      </p:sp>
    </p:spTree>
    <p:extLst>
      <p:ext uri="{BB962C8B-B14F-4D97-AF65-F5344CB8AC3E}">
        <p14:creationId xmlns:p14="http://schemas.microsoft.com/office/powerpoint/2010/main" val="6280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536D-8A5B-6649-A7BE-97863BAF6B6D}"/>
              </a:ext>
            </a:extLst>
          </p:cNvPr>
          <p:cNvSpPr>
            <a:spLocks noGrp="1"/>
          </p:cNvSpPr>
          <p:nvPr>
            <p:ph type="title"/>
          </p:nvPr>
        </p:nvSpPr>
        <p:spPr/>
        <p:txBody>
          <a:bodyPr/>
          <a:lstStyle/>
          <a:p>
            <a:r>
              <a:rPr lang="en-US" dirty="0"/>
              <a:t>Relationship between load and frequency</a:t>
            </a:r>
          </a:p>
        </p:txBody>
      </p:sp>
      <p:pic>
        <p:nvPicPr>
          <p:cNvPr id="2050" name="Picture 2">
            <a:extLst>
              <a:ext uri="{FF2B5EF4-FFF2-40B4-BE49-F238E27FC236}">
                <a16:creationId xmlns:a16="http://schemas.microsoft.com/office/drawing/2014/main" id="{C90CB381-98EA-41C3-788F-66D342EF6E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86" y="1525702"/>
            <a:ext cx="87884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935981-EC59-8C47-A498-2C44AC9DD03A}"/>
              </a:ext>
            </a:extLst>
          </p:cNvPr>
          <p:cNvSpPr txBox="1"/>
          <p:nvPr/>
        </p:nvSpPr>
        <p:spPr>
          <a:xfrm>
            <a:off x="4519411" y="5881007"/>
            <a:ext cx="5550795" cy="369332"/>
          </a:xfrm>
          <a:prstGeom prst="rect">
            <a:avLst/>
          </a:prstGeom>
          <a:noFill/>
        </p:spPr>
        <p:txBody>
          <a:bodyPr wrap="square" rtlCol="0">
            <a:spAutoFit/>
          </a:bodyPr>
          <a:lstStyle/>
          <a:p>
            <a:r>
              <a:rPr lang="en-US" dirty="0" err="1"/>
              <a:t>memF</a:t>
            </a:r>
            <a:r>
              <a:rPr lang="en-US" dirty="0"/>
              <a:t> : blue , </a:t>
            </a:r>
            <a:r>
              <a:rPr lang="en-US" dirty="0" err="1"/>
              <a:t>memScore</a:t>
            </a:r>
            <a:r>
              <a:rPr lang="en-US" dirty="0"/>
              <a:t> : green</a:t>
            </a:r>
          </a:p>
        </p:txBody>
      </p:sp>
    </p:spTree>
    <p:extLst>
      <p:ext uri="{BB962C8B-B14F-4D97-AF65-F5344CB8AC3E}">
        <p14:creationId xmlns:p14="http://schemas.microsoft.com/office/powerpoint/2010/main" val="85975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97B5-0A98-D5C9-A496-882681288499}"/>
              </a:ext>
            </a:extLst>
          </p:cNvPr>
          <p:cNvSpPr>
            <a:spLocks noGrp="1"/>
          </p:cNvSpPr>
          <p:nvPr>
            <p:ph type="title"/>
          </p:nvPr>
        </p:nvSpPr>
        <p:spPr/>
        <p:txBody>
          <a:bodyPr/>
          <a:lstStyle/>
          <a:p>
            <a:r>
              <a:rPr lang="en-US" dirty="0"/>
              <a:t>Relationship between CPU and memory</a:t>
            </a:r>
          </a:p>
        </p:txBody>
      </p:sp>
      <p:pic>
        <p:nvPicPr>
          <p:cNvPr id="3074" name="Picture 2">
            <a:extLst>
              <a:ext uri="{FF2B5EF4-FFF2-40B4-BE49-F238E27FC236}">
                <a16:creationId xmlns:a16="http://schemas.microsoft.com/office/drawing/2014/main" id="{7CC5FA03-F201-CF2D-C2B7-4A78D812AB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4650" y="1950244"/>
            <a:ext cx="8902700" cy="410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4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139C-E069-2436-7643-D9819E93DBB0}"/>
              </a:ext>
            </a:extLst>
          </p:cNvPr>
          <p:cNvSpPr>
            <a:spLocks noGrp="1"/>
          </p:cNvSpPr>
          <p:nvPr>
            <p:ph type="title"/>
          </p:nvPr>
        </p:nvSpPr>
        <p:spPr/>
        <p:txBody>
          <a:bodyPr/>
          <a:lstStyle/>
          <a:p>
            <a:r>
              <a:rPr lang="en-US" dirty="0"/>
              <a:t>Autocorrelation of Frequency: CPU</a:t>
            </a:r>
          </a:p>
        </p:txBody>
      </p:sp>
      <p:pic>
        <p:nvPicPr>
          <p:cNvPr id="5122" name="Picture 2">
            <a:extLst>
              <a:ext uri="{FF2B5EF4-FFF2-40B4-BE49-F238E27FC236}">
                <a16:creationId xmlns:a16="http://schemas.microsoft.com/office/drawing/2014/main" id="{D067369C-645F-4F96-4AD5-AB573F8F2D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987" y="1825625"/>
            <a:ext cx="86900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29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1963-C8FD-835C-8FDD-7AAC71B77BAC}"/>
              </a:ext>
            </a:extLst>
          </p:cNvPr>
          <p:cNvSpPr>
            <a:spLocks noGrp="1"/>
          </p:cNvSpPr>
          <p:nvPr>
            <p:ph type="title"/>
          </p:nvPr>
        </p:nvSpPr>
        <p:spPr/>
        <p:txBody>
          <a:bodyPr/>
          <a:lstStyle/>
          <a:p>
            <a:r>
              <a:rPr lang="en-US" dirty="0"/>
              <a:t>Autocorrelation of Frequency Mem</a:t>
            </a:r>
          </a:p>
        </p:txBody>
      </p:sp>
      <p:pic>
        <p:nvPicPr>
          <p:cNvPr id="6146" name="Picture 2">
            <a:extLst>
              <a:ext uri="{FF2B5EF4-FFF2-40B4-BE49-F238E27FC236}">
                <a16:creationId xmlns:a16="http://schemas.microsoft.com/office/drawing/2014/main" id="{F9EB67D9-A2F8-A5FE-22F8-470C25680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987" y="1825625"/>
            <a:ext cx="86900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6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662E-BB24-39FA-80DD-CD9E87045A83}"/>
              </a:ext>
            </a:extLst>
          </p:cNvPr>
          <p:cNvSpPr>
            <a:spLocks noGrp="1"/>
          </p:cNvSpPr>
          <p:nvPr>
            <p:ph type="title"/>
          </p:nvPr>
        </p:nvSpPr>
        <p:spPr/>
        <p:txBody>
          <a:bodyPr/>
          <a:lstStyle/>
          <a:p>
            <a:r>
              <a:rPr lang="en-US" dirty="0"/>
              <a:t>How are we modeling</a:t>
            </a:r>
          </a:p>
        </p:txBody>
      </p:sp>
      <p:sp>
        <p:nvSpPr>
          <p:cNvPr id="3" name="Content Placeholder 2">
            <a:extLst>
              <a:ext uri="{FF2B5EF4-FFF2-40B4-BE49-F238E27FC236}">
                <a16:creationId xmlns:a16="http://schemas.microsoft.com/office/drawing/2014/main" id="{9DAAC8C5-1096-C209-3D6A-2DB2B985B468}"/>
              </a:ext>
            </a:extLst>
          </p:cNvPr>
          <p:cNvSpPr>
            <a:spLocks noGrp="1"/>
          </p:cNvSpPr>
          <p:nvPr>
            <p:ph idx="1"/>
          </p:nvPr>
        </p:nvSpPr>
        <p:spPr/>
        <p:txBody>
          <a:bodyPr/>
          <a:lstStyle/>
          <a:p>
            <a:r>
              <a:rPr lang="en-US" dirty="0"/>
              <a:t>We are going to estimate various auto-correlation lags and moving average parameters to check if we get good model</a:t>
            </a:r>
          </a:p>
          <a:p>
            <a:endParaRPr lang="en-US" dirty="0"/>
          </a:p>
          <a:p>
            <a:endParaRPr lang="en-US" dirty="0"/>
          </a:p>
          <a:p>
            <a:r>
              <a:rPr lang="en-US" dirty="0"/>
              <a:t>Order = (</a:t>
            </a:r>
            <a:r>
              <a:rPr lang="en-US" dirty="0" err="1"/>
              <a:t>p,d,q</a:t>
            </a:r>
            <a:r>
              <a:rPr lang="en-US" dirty="0"/>
              <a:t>) </a:t>
            </a:r>
            <a:r>
              <a:rPr lang="en-US" dirty="0">
                <a:sym typeface="Wingdings" pitchFamily="2" charset="2"/>
              </a:rPr>
              <a:t> where p : auto-correlation lag, q = moving average of errors, d = order of differentiation for the data to be stationary over time</a:t>
            </a:r>
            <a:endParaRPr lang="en-US" dirty="0"/>
          </a:p>
        </p:txBody>
      </p:sp>
      <p:pic>
        <p:nvPicPr>
          <p:cNvPr id="4" name="Content Placeholder 6">
            <a:extLst>
              <a:ext uri="{FF2B5EF4-FFF2-40B4-BE49-F238E27FC236}">
                <a16:creationId xmlns:a16="http://schemas.microsoft.com/office/drawing/2014/main" id="{E2E657DC-F0E7-C9C4-222D-4CA8FC94A174}"/>
              </a:ext>
            </a:extLst>
          </p:cNvPr>
          <p:cNvPicPr>
            <a:picLocks noChangeAspect="1"/>
          </p:cNvPicPr>
          <p:nvPr/>
        </p:nvPicPr>
        <p:blipFill>
          <a:blip r:embed="rId2"/>
          <a:stretch>
            <a:fillRect/>
          </a:stretch>
        </p:blipFill>
        <p:spPr>
          <a:xfrm>
            <a:off x="1161473" y="2811535"/>
            <a:ext cx="8623300" cy="495300"/>
          </a:xfrm>
          <a:prstGeom prst="rect">
            <a:avLst/>
          </a:prstGeom>
        </p:spPr>
      </p:pic>
    </p:spTree>
    <p:extLst>
      <p:ext uri="{BB962C8B-B14F-4D97-AF65-F5344CB8AC3E}">
        <p14:creationId xmlns:p14="http://schemas.microsoft.com/office/powerpoint/2010/main" val="188790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6AC-7029-A72B-F3D0-C7968D287445}"/>
              </a:ext>
            </a:extLst>
          </p:cNvPr>
          <p:cNvSpPr>
            <a:spLocks noGrp="1"/>
          </p:cNvSpPr>
          <p:nvPr>
            <p:ph type="title"/>
          </p:nvPr>
        </p:nvSpPr>
        <p:spPr/>
        <p:txBody>
          <a:bodyPr/>
          <a:lstStyle/>
          <a:p>
            <a:pPr algn="ctr"/>
            <a:r>
              <a:rPr lang="en-US" dirty="0"/>
              <a:t>Some introductory result</a:t>
            </a:r>
          </a:p>
        </p:txBody>
      </p:sp>
      <p:sp>
        <p:nvSpPr>
          <p:cNvPr id="3" name="Content Placeholder 2">
            <a:extLst>
              <a:ext uri="{FF2B5EF4-FFF2-40B4-BE49-F238E27FC236}">
                <a16:creationId xmlns:a16="http://schemas.microsoft.com/office/drawing/2014/main" id="{76101D1C-C407-1FC5-F504-93BB9AF4110B}"/>
              </a:ext>
            </a:extLst>
          </p:cNvPr>
          <p:cNvSpPr>
            <a:spLocks noGrp="1"/>
          </p:cNvSpPr>
          <p:nvPr>
            <p:ph idx="1"/>
          </p:nvPr>
        </p:nvSpPr>
        <p:spPr/>
        <p:txBody>
          <a:bodyPr/>
          <a:lstStyle/>
          <a:p>
            <a:endParaRPr lang="en-US" dirty="0"/>
          </a:p>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DEF96C1C-F728-C16B-7671-7A6589F65143}"/>
              </a:ext>
            </a:extLst>
          </p:cNvPr>
          <p:cNvPicPr>
            <a:picLocks noChangeAspect="1"/>
          </p:cNvPicPr>
          <p:nvPr/>
        </p:nvPicPr>
        <p:blipFill>
          <a:blip r:embed="rId2"/>
          <a:stretch>
            <a:fillRect/>
          </a:stretch>
        </p:blipFill>
        <p:spPr>
          <a:xfrm>
            <a:off x="2409264" y="2120275"/>
            <a:ext cx="7772400" cy="4262876"/>
          </a:xfrm>
          <a:prstGeom prst="rect">
            <a:avLst/>
          </a:prstGeom>
        </p:spPr>
      </p:pic>
    </p:spTree>
    <p:extLst>
      <p:ext uri="{BB962C8B-B14F-4D97-AF65-F5344CB8AC3E}">
        <p14:creationId xmlns:p14="http://schemas.microsoft.com/office/powerpoint/2010/main" val="269232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0EEE-3A3D-A038-4857-31BDA990461D}"/>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1EF60470-88E2-7E8F-3479-21E2A5E4DC5C}"/>
              </a:ext>
            </a:extLst>
          </p:cNvPr>
          <p:cNvPicPr>
            <a:picLocks noGrp="1" noChangeAspect="1"/>
          </p:cNvPicPr>
          <p:nvPr>
            <p:ph idx="1"/>
          </p:nvPr>
        </p:nvPicPr>
        <p:blipFill>
          <a:blip r:embed="rId2"/>
          <a:stretch>
            <a:fillRect/>
          </a:stretch>
        </p:blipFill>
        <p:spPr>
          <a:xfrm>
            <a:off x="2351608" y="1825625"/>
            <a:ext cx="7488783" cy="4351338"/>
          </a:xfrm>
        </p:spPr>
      </p:pic>
    </p:spTree>
    <p:extLst>
      <p:ext uri="{BB962C8B-B14F-4D97-AF65-F5344CB8AC3E}">
        <p14:creationId xmlns:p14="http://schemas.microsoft.com/office/powerpoint/2010/main" val="236548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7730-A684-F20F-3ED5-99E32A0B9531}"/>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6268B35-11EB-D917-D1A9-80318A4CAE74}"/>
              </a:ext>
            </a:extLst>
          </p:cNvPr>
          <p:cNvPicPr>
            <a:picLocks noGrp="1" noChangeAspect="1"/>
          </p:cNvPicPr>
          <p:nvPr>
            <p:ph idx="1"/>
          </p:nvPr>
        </p:nvPicPr>
        <p:blipFill>
          <a:blip r:embed="rId2"/>
          <a:stretch>
            <a:fillRect/>
          </a:stretch>
        </p:blipFill>
        <p:spPr>
          <a:xfrm>
            <a:off x="2178842" y="1825625"/>
            <a:ext cx="7834316" cy="4351338"/>
          </a:xfrm>
        </p:spPr>
      </p:pic>
    </p:spTree>
    <p:extLst>
      <p:ext uri="{BB962C8B-B14F-4D97-AF65-F5344CB8AC3E}">
        <p14:creationId xmlns:p14="http://schemas.microsoft.com/office/powerpoint/2010/main" val="328926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55EA-F8E5-A096-985B-5B8B21DD11B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B3C36A0-A647-C042-2F0B-49109FF263F5}"/>
              </a:ext>
            </a:extLst>
          </p:cNvPr>
          <p:cNvSpPr>
            <a:spLocks noGrp="1"/>
          </p:cNvSpPr>
          <p:nvPr>
            <p:ph idx="1"/>
          </p:nvPr>
        </p:nvSpPr>
        <p:spPr/>
        <p:txBody>
          <a:bodyPr/>
          <a:lstStyle/>
          <a:p>
            <a:r>
              <a:rPr lang="en-US" dirty="0"/>
              <a:t>Does a simple one or multi-dimensional model a good fit for this problem</a:t>
            </a:r>
          </a:p>
          <a:p>
            <a:r>
              <a:rPr lang="en-US" dirty="0"/>
              <a:t>We are going to try a PD and PID controller system to see if we can set the utilization to certain levels say (0.8)</a:t>
            </a:r>
          </a:p>
          <a:p>
            <a:r>
              <a:rPr lang="en-US" dirty="0"/>
              <a:t>Then use the controller to ensure that the frequency levels are pushed up and down based on the direction. We can also utilize the velocity of change determine how many levels we should switch</a:t>
            </a:r>
          </a:p>
        </p:txBody>
      </p:sp>
    </p:spTree>
    <p:extLst>
      <p:ext uri="{BB962C8B-B14F-4D97-AF65-F5344CB8AC3E}">
        <p14:creationId xmlns:p14="http://schemas.microsoft.com/office/powerpoint/2010/main" val="57534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F659-3F33-C223-ADDC-8958E4A6AC5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83B8E5-A6A2-9BC5-0A8C-57823D8E14EA}"/>
              </a:ext>
            </a:extLst>
          </p:cNvPr>
          <p:cNvSpPr>
            <a:spLocks noGrp="1"/>
          </p:cNvSpPr>
          <p:nvPr>
            <p:ph idx="1"/>
          </p:nvPr>
        </p:nvSpPr>
        <p:spPr/>
        <p:txBody>
          <a:bodyPr/>
          <a:lstStyle/>
          <a:p>
            <a:r>
              <a:rPr lang="en-US" dirty="0"/>
              <a:t>Current state transition systems are based on heuristic</a:t>
            </a:r>
          </a:p>
          <a:p>
            <a:endParaRPr lang="en-US" dirty="0"/>
          </a:p>
          <a:p>
            <a:r>
              <a:rPr lang="en-US" dirty="0"/>
              <a:t>We need to design a mathematical model which captures relationship between resource usage ( which might serve as a proxy for performance) and frequency(which can be used to predict power)</a:t>
            </a:r>
          </a:p>
        </p:txBody>
      </p:sp>
    </p:spTree>
    <p:extLst>
      <p:ext uri="{BB962C8B-B14F-4D97-AF65-F5344CB8AC3E}">
        <p14:creationId xmlns:p14="http://schemas.microsoft.com/office/powerpoint/2010/main" val="27820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7AB1-1A9A-D7BA-73DF-633E608F5D1B}"/>
              </a:ext>
            </a:extLst>
          </p:cNvPr>
          <p:cNvSpPr>
            <a:spLocks noGrp="1"/>
          </p:cNvSpPr>
          <p:nvPr>
            <p:ph type="title"/>
          </p:nvPr>
        </p:nvSpPr>
        <p:spPr/>
        <p:txBody>
          <a:bodyPr/>
          <a:lstStyle/>
          <a:p>
            <a:r>
              <a:rPr lang="en-US" dirty="0"/>
              <a:t>Updated Observations	</a:t>
            </a:r>
          </a:p>
        </p:txBody>
      </p:sp>
      <p:sp>
        <p:nvSpPr>
          <p:cNvPr id="3" name="Content Placeholder 2">
            <a:extLst>
              <a:ext uri="{FF2B5EF4-FFF2-40B4-BE49-F238E27FC236}">
                <a16:creationId xmlns:a16="http://schemas.microsoft.com/office/drawing/2014/main" id="{47767F94-1D84-833D-4192-9926C59FC966}"/>
              </a:ext>
            </a:extLst>
          </p:cNvPr>
          <p:cNvSpPr>
            <a:spLocks noGrp="1"/>
          </p:cNvSpPr>
          <p:nvPr>
            <p:ph idx="1"/>
          </p:nvPr>
        </p:nvSpPr>
        <p:spPr>
          <a:xfrm>
            <a:off x="838200" y="1825625"/>
            <a:ext cx="4528930" cy="4351338"/>
          </a:xfrm>
        </p:spPr>
        <p:txBody>
          <a:bodyPr/>
          <a:lstStyle/>
          <a:p>
            <a:r>
              <a:rPr lang="en-US" dirty="0"/>
              <a:t>If we switch the dependent variable to frequency and using the utilization as the controller, we see improved results based on the log-likelihood.</a:t>
            </a:r>
          </a:p>
        </p:txBody>
      </p:sp>
      <p:pic>
        <p:nvPicPr>
          <p:cNvPr id="5" name="Picture 4">
            <a:extLst>
              <a:ext uri="{FF2B5EF4-FFF2-40B4-BE49-F238E27FC236}">
                <a16:creationId xmlns:a16="http://schemas.microsoft.com/office/drawing/2014/main" id="{882D861B-E562-00EF-DAB8-B2E8CB0684CC}"/>
              </a:ext>
            </a:extLst>
          </p:cNvPr>
          <p:cNvPicPr>
            <a:picLocks noChangeAspect="1"/>
          </p:cNvPicPr>
          <p:nvPr/>
        </p:nvPicPr>
        <p:blipFill>
          <a:blip r:embed="rId2"/>
          <a:stretch>
            <a:fillRect/>
          </a:stretch>
        </p:blipFill>
        <p:spPr>
          <a:xfrm>
            <a:off x="5367130" y="1687513"/>
            <a:ext cx="6248400" cy="3911600"/>
          </a:xfrm>
          <a:prstGeom prst="rect">
            <a:avLst/>
          </a:prstGeom>
        </p:spPr>
      </p:pic>
    </p:spTree>
    <p:extLst>
      <p:ext uri="{BB962C8B-B14F-4D97-AF65-F5344CB8AC3E}">
        <p14:creationId xmlns:p14="http://schemas.microsoft.com/office/powerpoint/2010/main" val="160022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47DD-DA80-D803-D832-50893B1585A6}"/>
              </a:ext>
            </a:extLst>
          </p:cNvPr>
          <p:cNvSpPr>
            <a:spLocks noGrp="1"/>
          </p:cNvSpPr>
          <p:nvPr>
            <p:ph type="title"/>
          </p:nvPr>
        </p:nvSpPr>
        <p:spPr/>
        <p:txBody>
          <a:bodyPr/>
          <a:lstStyle/>
          <a:p>
            <a:r>
              <a:rPr lang="en-US" dirty="0"/>
              <a:t>Re-modeling our approach</a:t>
            </a:r>
          </a:p>
        </p:txBody>
      </p:sp>
      <p:sp>
        <p:nvSpPr>
          <p:cNvPr id="3" name="Content Placeholder 2">
            <a:extLst>
              <a:ext uri="{FF2B5EF4-FFF2-40B4-BE49-F238E27FC236}">
                <a16:creationId xmlns:a16="http://schemas.microsoft.com/office/drawing/2014/main" id="{58485C1B-88E2-0BE8-7B6B-03A3C6143D68}"/>
              </a:ext>
            </a:extLst>
          </p:cNvPr>
          <p:cNvSpPr>
            <a:spLocks noGrp="1"/>
          </p:cNvSpPr>
          <p:nvPr>
            <p:ph idx="1"/>
          </p:nvPr>
        </p:nvSpPr>
        <p:spPr/>
        <p:txBody>
          <a:bodyPr/>
          <a:lstStyle/>
          <a:p>
            <a:r>
              <a:rPr lang="en-US" dirty="0"/>
              <a:t>Use C-means clustering of the CPU load using the differential value</a:t>
            </a:r>
          </a:p>
          <a:p>
            <a:pPr lvl="1"/>
            <a:r>
              <a:rPr lang="en-US" dirty="0"/>
              <a:t>This allows us to create models for different type of load and create model for each of them</a:t>
            </a:r>
          </a:p>
          <a:p>
            <a:pPr lvl="1"/>
            <a:r>
              <a:rPr lang="en-US" dirty="0"/>
              <a:t>Use the observed values for creating state transitions</a:t>
            </a:r>
          </a:p>
          <a:p>
            <a:r>
              <a:rPr lang="en-US" dirty="0"/>
              <a:t>Use ARMA or Fuzzy logic to calculate the predicted value for each cluster</a:t>
            </a:r>
          </a:p>
          <a:p>
            <a:r>
              <a:rPr lang="en-US" dirty="0"/>
              <a:t>Use the probabilities for weighing the outcome and then create a average prediction values</a:t>
            </a:r>
          </a:p>
        </p:txBody>
      </p:sp>
    </p:spTree>
    <p:extLst>
      <p:ext uri="{BB962C8B-B14F-4D97-AF65-F5344CB8AC3E}">
        <p14:creationId xmlns:p14="http://schemas.microsoft.com/office/powerpoint/2010/main" val="61100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C090-DDE3-C8DA-BFF5-A615F10FAA3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20A78DF-E957-035A-741D-F5A66737CA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5558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881-FC5B-D291-09FF-AC52BA291D43}"/>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A04CD468-AF97-9D53-02DE-B10BA164F02A}"/>
              </a:ext>
            </a:extLst>
          </p:cNvPr>
          <p:cNvSpPr>
            <a:spLocks noGrp="1"/>
          </p:cNvSpPr>
          <p:nvPr>
            <p:ph idx="1"/>
          </p:nvPr>
        </p:nvSpPr>
        <p:spPr/>
        <p:txBody>
          <a:bodyPr/>
          <a:lstStyle/>
          <a:p>
            <a:r>
              <a:rPr lang="en-US" dirty="0"/>
              <a:t>Characterizing the relationship</a:t>
            </a:r>
          </a:p>
          <a:p>
            <a:pPr lvl="1"/>
            <a:r>
              <a:rPr lang="en-US" dirty="0"/>
              <a:t>Does there exist a relationship between resource utilization and frequency</a:t>
            </a:r>
          </a:p>
          <a:p>
            <a:pPr lvl="1"/>
            <a:r>
              <a:rPr lang="en-US" dirty="0"/>
              <a:t>Does resource usage has any auto-correlation or seasonal behavior</a:t>
            </a:r>
          </a:p>
          <a:p>
            <a:pPr lvl="1"/>
            <a:r>
              <a:rPr lang="en-US" dirty="0"/>
              <a:t>Does external parameters impact the behavior</a:t>
            </a:r>
          </a:p>
        </p:txBody>
      </p:sp>
    </p:spTree>
    <p:extLst>
      <p:ext uri="{BB962C8B-B14F-4D97-AF65-F5344CB8AC3E}">
        <p14:creationId xmlns:p14="http://schemas.microsoft.com/office/powerpoint/2010/main" val="74153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EF6B-BDFB-0D67-970B-E5B802DD0F5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404C2C3-32E3-72E0-298B-38352074F220}"/>
              </a:ext>
            </a:extLst>
          </p:cNvPr>
          <p:cNvSpPr>
            <a:spLocks noGrp="1"/>
          </p:cNvSpPr>
          <p:nvPr>
            <p:ph idx="1"/>
          </p:nvPr>
        </p:nvSpPr>
        <p:spPr/>
        <p:txBody>
          <a:bodyPr/>
          <a:lstStyle/>
          <a:p>
            <a:r>
              <a:rPr lang="en-US" dirty="0"/>
              <a:t>Characterize the state transition based on the interplay among different resources</a:t>
            </a:r>
          </a:p>
          <a:p>
            <a:r>
              <a:rPr lang="en-US" dirty="0"/>
              <a:t>Formal modeling helps us devise a metric which helps us to quantify and optimize the process</a:t>
            </a:r>
          </a:p>
        </p:txBody>
      </p:sp>
    </p:spTree>
    <p:extLst>
      <p:ext uri="{BB962C8B-B14F-4D97-AF65-F5344CB8AC3E}">
        <p14:creationId xmlns:p14="http://schemas.microsoft.com/office/powerpoint/2010/main" val="70671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153C-1EB0-5AD4-95FA-9D072B2989D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8C22A0C-42C7-C515-8487-AFA423CD1AD5}"/>
              </a:ext>
            </a:extLst>
          </p:cNvPr>
          <p:cNvSpPr>
            <a:spLocks noGrp="1"/>
          </p:cNvSpPr>
          <p:nvPr>
            <p:ph idx="1"/>
          </p:nvPr>
        </p:nvSpPr>
        <p:spPr/>
        <p:txBody>
          <a:bodyPr/>
          <a:lstStyle/>
          <a:p>
            <a:r>
              <a:rPr lang="en-US" dirty="0"/>
              <a:t>How efficient are the current state transition methods?</a:t>
            </a:r>
          </a:p>
          <a:p>
            <a:r>
              <a:rPr lang="en-US" dirty="0"/>
              <a:t>Can the current and past state and workload help predict the appropriate state?</a:t>
            </a:r>
          </a:p>
          <a:p>
            <a:r>
              <a:rPr lang="en-US" dirty="0"/>
              <a:t>Is the relationship among different parameters linear or non-linear?</a:t>
            </a:r>
          </a:p>
        </p:txBody>
      </p:sp>
    </p:spTree>
    <p:extLst>
      <p:ext uri="{BB962C8B-B14F-4D97-AF65-F5344CB8AC3E}">
        <p14:creationId xmlns:p14="http://schemas.microsoft.com/office/powerpoint/2010/main" val="168675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0DA6-9F7A-8832-78F1-85B56FF34C4E}"/>
              </a:ext>
            </a:extLst>
          </p:cNvPr>
          <p:cNvSpPr>
            <a:spLocks noGrp="1"/>
          </p:cNvSpPr>
          <p:nvPr>
            <p:ph type="title"/>
          </p:nvPr>
        </p:nvSpPr>
        <p:spPr/>
        <p:txBody>
          <a:bodyPr/>
          <a:lstStyle/>
          <a:p>
            <a:r>
              <a:rPr lang="en-US" dirty="0"/>
              <a:t>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6E94C-659A-AD30-9C30-224B0FD847D7}"/>
                  </a:ext>
                </a:extLst>
              </p:cNvPr>
              <p:cNvSpPr>
                <a:spLocks noGrp="1"/>
              </p:cNvSpPr>
              <p:nvPr>
                <p:ph idx="1"/>
              </p:nvPr>
            </p:nvSpPr>
            <p:spPr/>
            <p:txBody>
              <a:bodyPr/>
              <a:lstStyle/>
              <a:p>
                <a:pPr marL="0" indent="0">
                  <a:buNone/>
                </a:pPr>
                <a:r>
                  <a:rPr lang="en-US" dirty="0">
                    <a:sym typeface="Wingdings" pitchFamily="2" charset="2"/>
                  </a:rPr>
                  <a:t> ARMAX model</a:t>
                </a:r>
                <a:endParaRPr lang="en-US" dirty="0"/>
              </a:p>
              <a:p>
                <a:pPr marL="0" indent="0">
                  <a:buNone/>
                </a:pPr>
                <a:r>
                  <a:rPr lang="en-US" dirty="0"/>
                  <a:t>Assume auto regressive behavior for the frequency and the utilization</a:t>
                </a:r>
              </a:p>
              <a:p>
                <a:pPr marL="0" indent="0">
                  <a:buNone/>
                </a:pPr>
                <a:endParaRPr lang="en-US" dirty="0"/>
              </a:p>
              <a:p>
                <a14:m>
                  <m:oMath xmlns:m="http://schemas.openxmlformats.org/officeDocument/2006/math">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𝑖𝑛𝑝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a14:m>
                <a:endParaRPr lang="en-US" b="0" dirty="0"/>
              </a:p>
              <a:p>
                <a14:m>
                  <m:oMath xmlns:m="http://schemas.openxmlformats.org/officeDocument/2006/math">
                    <m:r>
                      <a:rPr lang="en-US" b="0" i="1" smtClean="0">
                        <a:latin typeface="Cambria Math" panose="02040503050406030204" pitchFamily="18" charset="0"/>
                      </a:rPr>
                      <m:t>𝑠𝑡𝑎𝑡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𝑠𝑡𝑎𝑡𝑒</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𝑠𝑡𝑎𝑡𝑒</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B2B6E94C-659A-AD30-9C30-224B0FD847D7}"/>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Tree>
    <p:extLst>
      <p:ext uri="{BB962C8B-B14F-4D97-AF65-F5344CB8AC3E}">
        <p14:creationId xmlns:p14="http://schemas.microsoft.com/office/powerpoint/2010/main" val="30796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1C82-0996-C432-6BCE-12B2945BE100}"/>
              </a:ext>
            </a:extLst>
          </p:cNvPr>
          <p:cNvSpPr>
            <a:spLocks noGrp="1"/>
          </p:cNvSpPr>
          <p:nvPr>
            <p:ph type="title"/>
          </p:nvPr>
        </p:nvSpPr>
        <p:spPr/>
        <p:txBody>
          <a:bodyPr/>
          <a:lstStyle/>
          <a:p>
            <a:pPr algn="ctr"/>
            <a:r>
              <a:rPr lang="en-US" dirty="0"/>
              <a:t>Data Coverage</a:t>
            </a:r>
          </a:p>
        </p:txBody>
      </p:sp>
      <p:sp>
        <p:nvSpPr>
          <p:cNvPr id="3" name="Content Placeholder 2">
            <a:extLst>
              <a:ext uri="{FF2B5EF4-FFF2-40B4-BE49-F238E27FC236}">
                <a16:creationId xmlns:a16="http://schemas.microsoft.com/office/drawing/2014/main" id="{F3A48B08-DAD8-C81C-DB08-CDABC72CA534}"/>
              </a:ext>
            </a:extLst>
          </p:cNvPr>
          <p:cNvSpPr>
            <a:spLocks noGrp="1"/>
          </p:cNvSpPr>
          <p:nvPr>
            <p:ph idx="1"/>
          </p:nvPr>
        </p:nvSpPr>
        <p:spPr>
          <a:xfrm>
            <a:off x="838200" y="1825625"/>
            <a:ext cx="10515600" cy="1185430"/>
          </a:xfrm>
        </p:spPr>
        <p:txBody>
          <a:bodyPr/>
          <a:lstStyle/>
          <a:p>
            <a:r>
              <a:rPr lang="en-US" dirty="0"/>
              <a:t>We collected data by extracting the utilization and frequency of CPU and memory during a sample run with idle and heavy workload</a:t>
            </a:r>
          </a:p>
        </p:txBody>
      </p:sp>
      <p:pic>
        <p:nvPicPr>
          <p:cNvPr id="1028" name="Picture 4">
            <a:extLst>
              <a:ext uri="{FF2B5EF4-FFF2-40B4-BE49-F238E27FC236}">
                <a16:creationId xmlns:a16="http://schemas.microsoft.com/office/drawing/2014/main" id="{FFBA6F9D-1BD9-7365-8C3C-CE93D6ACD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145993"/>
            <a:ext cx="5790114" cy="2985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D867D3-5C4B-B5E5-FB03-4839E1B0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363" y="3251200"/>
            <a:ext cx="5445871" cy="288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08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76E-EC7A-110D-2383-1B18CDD2AF50}"/>
              </a:ext>
            </a:extLst>
          </p:cNvPr>
          <p:cNvSpPr>
            <a:spLocks noGrp="1"/>
          </p:cNvSpPr>
          <p:nvPr>
            <p:ph type="title"/>
          </p:nvPr>
        </p:nvSpPr>
        <p:spPr/>
        <p:txBody>
          <a:bodyPr/>
          <a:lstStyle/>
          <a:p>
            <a:pPr algn="ctr"/>
            <a:r>
              <a:rPr lang="en-US" dirty="0"/>
              <a:t>Data Coverage</a:t>
            </a:r>
          </a:p>
        </p:txBody>
      </p:sp>
      <p:pic>
        <p:nvPicPr>
          <p:cNvPr id="2050" name="Picture 2">
            <a:extLst>
              <a:ext uri="{FF2B5EF4-FFF2-40B4-BE49-F238E27FC236}">
                <a16:creationId xmlns:a16="http://schemas.microsoft.com/office/drawing/2014/main" id="{31D05692-D545-0432-94ED-1B8CCA75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20" y="2937163"/>
            <a:ext cx="5908350" cy="314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1BAD26-0336-512C-16DA-42072F53C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118" y="2937163"/>
            <a:ext cx="5775882" cy="30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7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CDE0-DCF9-EF71-1B6C-D0E9E4D9F33F}"/>
              </a:ext>
            </a:extLst>
          </p:cNvPr>
          <p:cNvSpPr>
            <a:spLocks noGrp="1"/>
          </p:cNvSpPr>
          <p:nvPr>
            <p:ph type="title"/>
          </p:nvPr>
        </p:nvSpPr>
        <p:spPr/>
        <p:txBody>
          <a:bodyPr/>
          <a:lstStyle/>
          <a:p>
            <a:r>
              <a:rPr lang="en-US" dirty="0"/>
              <a:t>Timeline of load across the system</a:t>
            </a:r>
          </a:p>
        </p:txBody>
      </p:sp>
      <p:pic>
        <p:nvPicPr>
          <p:cNvPr id="4098" name="Picture 2">
            <a:extLst>
              <a:ext uri="{FF2B5EF4-FFF2-40B4-BE49-F238E27FC236}">
                <a16:creationId xmlns:a16="http://schemas.microsoft.com/office/drawing/2014/main" id="{EF56B79D-87FD-CE60-87AD-A2FE1AD4F7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800" y="1950244"/>
            <a:ext cx="87884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740A87-567A-4C78-5DD1-902385FA364A}"/>
              </a:ext>
            </a:extLst>
          </p:cNvPr>
          <p:cNvSpPr txBox="1"/>
          <p:nvPr/>
        </p:nvSpPr>
        <p:spPr>
          <a:xfrm>
            <a:off x="2975020" y="6362163"/>
            <a:ext cx="6658377" cy="369332"/>
          </a:xfrm>
          <a:prstGeom prst="rect">
            <a:avLst/>
          </a:prstGeom>
          <a:noFill/>
        </p:spPr>
        <p:txBody>
          <a:bodyPr wrap="square" rtlCol="0">
            <a:spAutoFit/>
          </a:bodyPr>
          <a:lstStyle/>
          <a:p>
            <a:r>
              <a:rPr lang="en-US" dirty="0"/>
              <a:t>Mem: Blue , CPU: green</a:t>
            </a:r>
          </a:p>
        </p:txBody>
      </p:sp>
    </p:spTree>
    <p:extLst>
      <p:ext uri="{BB962C8B-B14F-4D97-AF65-F5344CB8AC3E}">
        <p14:creationId xmlns:p14="http://schemas.microsoft.com/office/powerpoint/2010/main" val="65028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511</Words>
  <Application>Microsoft Macintosh PowerPoint</Application>
  <PresentationFormat>Widescreen</PresentationFormat>
  <Paragraphs>55</Paragraphs>
  <Slides>22</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Modeling State Transition in Heterogeneous System</vt:lpstr>
      <vt:lpstr>Motivation</vt:lpstr>
      <vt:lpstr>Key Question</vt:lpstr>
      <vt:lpstr>Motivation</vt:lpstr>
      <vt:lpstr>Research Question</vt:lpstr>
      <vt:lpstr>Approach</vt:lpstr>
      <vt:lpstr>Data Coverage</vt:lpstr>
      <vt:lpstr>Data Coverage</vt:lpstr>
      <vt:lpstr>Timeline of load across the system</vt:lpstr>
      <vt:lpstr>Relationship between load and frequency</vt:lpstr>
      <vt:lpstr>Relationship between load and frequency</vt:lpstr>
      <vt:lpstr>Relationship between CPU and memory</vt:lpstr>
      <vt:lpstr>Autocorrelation of Frequency: CPU</vt:lpstr>
      <vt:lpstr>Autocorrelation of Frequency Mem</vt:lpstr>
      <vt:lpstr>How are we modeling</vt:lpstr>
      <vt:lpstr>Some introductory result</vt:lpstr>
      <vt:lpstr>Introductory Results</vt:lpstr>
      <vt:lpstr>Introductory results</vt:lpstr>
      <vt:lpstr>Next Steps</vt:lpstr>
      <vt:lpstr>Updated Observations </vt:lpstr>
      <vt:lpstr>Re-modeling our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State Transition in Heterogeneous System</dc:title>
  <dc:creator>Mukherjee, Dipayan</dc:creator>
  <cp:lastModifiedBy>Mukherjee, Dipayan</cp:lastModifiedBy>
  <cp:revision>5</cp:revision>
  <dcterms:created xsi:type="dcterms:W3CDTF">2023-04-12T18:02:11Z</dcterms:created>
  <dcterms:modified xsi:type="dcterms:W3CDTF">2023-06-28T19:23:47Z</dcterms:modified>
</cp:coreProperties>
</file>