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62" r:id="rId5"/>
    <p:sldId id="264" r:id="rId6"/>
    <p:sldId id="266" r:id="rId7"/>
    <p:sldId id="260" r:id="rId8"/>
    <p:sldId id="261" r:id="rId9"/>
    <p:sldId id="267" r:id="rId10"/>
    <p:sldId id="268" r:id="rId11"/>
    <p:sldId id="269" r:id="rId12"/>
    <p:sldId id="270" r:id="rId13"/>
    <p:sldId id="272" r:id="rId14"/>
    <p:sldId id="273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89"/>
  </p:normalViewPr>
  <p:slideViewPr>
    <p:cSldViewPr snapToGrid="0">
      <p:cViewPr>
        <p:scale>
          <a:sx n="120" d="100"/>
          <a:sy n="120" d="100"/>
        </p:scale>
        <p:origin x="87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65BF-069B-6D0E-5900-EC941AA5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DE239-AF07-0F86-A7DF-3B850E5BC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0008-8EC9-4718-A7A1-D095AC46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AEA7-05DA-4099-D1CF-8E372A46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C1E26-27D6-3E44-0DEC-E0469875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9374-6508-1685-ADA9-A4D10DFE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97302-3209-8182-A237-964A8498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F386-6D58-1F23-5934-A0D1CC0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CA5D-F85B-8FCF-D043-3C8FFA96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E6E75-5469-CAF8-E75C-78F0C4B2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DF20D-1A3E-3D71-F360-EA5804F16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395B4-C999-A3CF-C026-6CE9E8936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FA11-6411-51AC-ED0F-F2F434DF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DE0E6-4404-D0F5-8A35-C39574CC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656D-1F12-3794-337C-A219267E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6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3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96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5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77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5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50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50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5FB6-D5FE-BAC1-AEBB-59B31297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8D9B-D040-CEDB-58BD-206A31E03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81A8-3269-0D4E-F2E7-F49820D9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25C8-2575-4975-C7F0-8E72BEE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5DDE-5C2F-CA26-C103-E0A7734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78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24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3CD4-B337-ECF1-5904-E855B43A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496C0-64DF-E0F2-F358-6C67E5C6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2ABA-F731-5FA2-AF6A-5D072446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2813-CB6D-0ECF-007F-10623D05F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ED46-ADBE-94ED-69D1-AA524D93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2FC2-5C05-8486-57FA-56561B890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682B-A515-DCF1-74EA-CE658D31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57DE9-58CA-CFCB-92EA-82E4BAEB7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838E5-A4CE-6FFE-70DC-D1AA1E8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093F7-5BA7-9C47-CEB9-AD55D61A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57CD9-A5C1-7D93-0FCC-07E74D69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AF81-1600-0819-1626-04C035CA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8F703-E268-86B1-58A4-511799A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7CD6D-51E3-ED1D-DFE3-C61E6EEA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EEA13-7761-E4FF-A50D-C609F04F6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3B98A-AD8B-D510-90F0-A4765B41F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9A32D-ADCD-79FA-C98C-AED90286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89D30-58A8-E669-3A3B-D46A19C9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E1232-7F7C-0FD7-902A-F2BA5FFD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EE01-60CF-BF81-2CF3-CCF353D7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3D54E4-BD7A-10D9-D74D-701A4CE9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BDB9B-DCDC-4688-9CBD-2CC51B29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D6174-C61F-2F45-F404-1CC0A247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2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BEA3F-188D-0026-30EE-05868CBB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06B5A-9CB5-7B24-B110-51FDF3666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C776-3A36-AAD6-BC15-0D1DC99F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6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B018-3DF1-5F20-9436-CB69C920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031A-7B40-7F18-5C0E-DF0F3D71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13C4F-8FF6-0AC5-ED18-13248CEF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3848-0C37-BD34-5D90-6213C412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88559-3905-82A6-10FA-F3914E04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741EC-1D23-110A-88BA-49528155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1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7800-D5A3-2034-F40E-6DCD9BD7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8C64E-8AF5-BC80-77A5-D4BF13A78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743E-0B5C-256F-B7CC-8FC39889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915D-A9E0-5948-5143-6B4ECE7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5CA0A-C4C4-9656-CE91-6633230F6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3FB9-1973-E232-24D3-3356DA70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0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166F4-5007-0A4D-5BCD-C86E4C06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C94B5-0599-1B94-1A4A-AD1D2021B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4550-D4C1-A756-29D5-D60E0C026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406E-70BD-4146-8928-FEDC5F091C7C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8BF3-8A68-A29C-F5B3-A782EADF6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B79-7965-504D-FDCC-C91278CB8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5208-C60A-5441-BBED-258347C30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7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2494E-5CFC-3DFD-AD0B-1766DF27D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414" y="1122363"/>
            <a:ext cx="10247586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eScope: A Resource Model Agnostic Power Prediction Tool for Mobile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706D3-61F0-1868-6D43-E6A2BFC9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920"/>
            <a:ext cx="9144000" cy="1655762"/>
          </a:xfrm>
        </p:spPr>
        <p:txBody>
          <a:bodyPr/>
          <a:lstStyle/>
          <a:p>
            <a:r>
              <a:rPr lang="en-US" dirty="0"/>
              <a:t>Atul Sandur, Dipayan Mukherjee, Pratik Lahiri, Kirill Mechitov, Gul Agha</a:t>
            </a:r>
          </a:p>
        </p:txBody>
      </p:sp>
    </p:spTree>
    <p:extLst>
      <p:ext uri="{BB962C8B-B14F-4D97-AF65-F5344CB8AC3E}">
        <p14:creationId xmlns:p14="http://schemas.microsoft.com/office/powerpoint/2010/main" val="185739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B092-A7F3-9113-ED54-E63A4A42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Models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FF608AB-E3A2-23AE-2FD9-E6CCD26CD2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81627" y="1680167"/>
            <a:ext cx="5130800" cy="32131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28014-58E6-C4A9-D8D3-C2F54FBD6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270" y="1680167"/>
            <a:ext cx="5181600" cy="4351338"/>
          </a:xfrm>
        </p:spPr>
        <p:txBody>
          <a:bodyPr/>
          <a:lstStyle/>
          <a:p>
            <a:r>
              <a:rPr lang="en-US" dirty="0"/>
              <a:t>Linear Models: Map execution segment</a:t>
            </a:r>
          </a:p>
          <a:p>
            <a:r>
              <a:rPr lang="en-US" dirty="0"/>
              <a:t>SVR: useful for large dimensional feature space</a:t>
            </a:r>
          </a:p>
          <a:p>
            <a:r>
              <a:rPr lang="en-US" dirty="0"/>
              <a:t>NN: Useful technique to learn from large amount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5D2A19-33AC-6CC5-A297-9B2F2B428B7D}"/>
              </a:ext>
            </a:extLst>
          </p:cNvPr>
          <p:cNvSpPr txBox="1"/>
          <p:nvPr/>
        </p:nvSpPr>
        <p:spPr>
          <a:xfrm>
            <a:off x="8123274" y="4742121"/>
            <a:ext cx="3306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training data for eScope </a:t>
            </a:r>
          </a:p>
        </p:txBody>
      </p:sp>
    </p:spTree>
    <p:extLst>
      <p:ext uri="{BB962C8B-B14F-4D97-AF65-F5344CB8AC3E}">
        <p14:creationId xmlns:p14="http://schemas.microsoft.com/office/powerpoint/2010/main" val="322648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D615E3-249B-A801-8CCC-E0589F26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0862AB4-93FD-22FE-816C-F3CCF7FDF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90" y="2061681"/>
            <a:ext cx="5977110" cy="311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12F220B-CF6A-E402-0D64-1465F2C8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190" y="2061681"/>
            <a:ext cx="4719404" cy="3391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A7CEF-B045-3246-0D42-1A877B75CB0C}"/>
              </a:ext>
            </a:extLst>
          </p:cNvPr>
          <p:cNvSpPr txBox="1"/>
          <p:nvPr/>
        </p:nvSpPr>
        <p:spPr>
          <a:xfrm>
            <a:off x="627321" y="5613991"/>
            <a:ext cx="482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Phases of execution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631D1-7B08-AB61-A894-48F51885CE51}"/>
              </a:ext>
            </a:extLst>
          </p:cNvPr>
          <p:cNvSpPr txBox="1"/>
          <p:nvPr/>
        </p:nvSpPr>
        <p:spPr>
          <a:xfrm>
            <a:off x="7616456" y="5613991"/>
            <a:ext cx="482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Modifying the runtime</a:t>
            </a:r>
          </a:p>
        </p:txBody>
      </p:sp>
    </p:spTree>
    <p:extLst>
      <p:ext uri="{BB962C8B-B14F-4D97-AF65-F5344CB8AC3E}">
        <p14:creationId xmlns:p14="http://schemas.microsoft.com/office/powerpoint/2010/main" val="168354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DAF2-E790-0EB8-3774-9BAA6A24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Feasibility of our approach</a:t>
            </a:r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F19AAFE4-246E-38FD-B30F-DF7FA4B9EB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4006" y="1897303"/>
            <a:ext cx="5950905" cy="305674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60C28-8D4D-D904-986B-D461986D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" y="1897303"/>
            <a:ext cx="5181600" cy="4351338"/>
          </a:xfrm>
        </p:spPr>
        <p:txBody>
          <a:bodyPr/>
          <a:lstStyle/>
          <a:p>
            <a:r>
              <a:rPr lang="en-US" dirty="0"/>
              <a:t>We observe different learning models have various overheads.</a:t>
            </a:r>
          </a:p>
          <a:p>
            <a:pPr lvl="1"/>
            <a:r>
              <a:rPr lang="en-US" dirty="0"/>
              <a:t>Linear has least overhead but can have lower accuracy</a:t>
            </a:r>
          </a:p>
          <a:p>
            <a:pPr lvl="1"/>
            <a:r>
              <a:rPr lang="en-US" dirty="0"/>
              <a:t>SVR has acceptable overhead but high accuracy</a:t>
            </a:r>
          </a:p>
          <a:p>
            <a:r>
              <a:rPr lang="en-US" dirty="0"/>
              <a:t>Other approaches are not feasible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0C2B6A-84FC-1112-F651-58AF69A6FA24}"/>
              </a:ext>
            </a:extLst>
          </p:cNvPr>
          <p:cNvSpPr txBox="1"/>
          <p:nvPr/>
        </p:nvSpPr>
        <p:spPr>
          <a:xfrm>
            <a:off x="8399721" y="5199321"/>
            <a:ext cx="312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Overhead of various approach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7BAC7C-4438-7AD2-8891-57447908CBB6}"/>
              </a:ext>
            </a:extLst>
          </p:cNvPr>
          <p:cNvCxnSpPr/>
          <p:nvPr/>
        </p:nvCxnSpPr>
        <p:spPr>
          <a:xfrm>
            <a:off x="8048847" y="3859619"/>
            <a:ext cx="0" cy="4678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D72D5D-2389-3602-3E54-4A2CAF0D2468}"/>
              </a:ext>
            </a:extLst>
          </p:cNvPr>
          <p:cNvCxnSpPr/>
          <p:nvPr/>
        </p:nvCxnSpPr>
        <p:spPr>
          <a:xfrm>
            <a:off x="9209459" y="3625703"/>
            <a:ext cx="0" cy="46783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68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9CBB41-BCBE-2A15-1D7B-799E1F3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related work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C71C3625-87B6-14FA-DC71-243124F0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19" y="1866900"/>
            <a:ext cx="5219700" cy="3124200"/>
          </a:xfrm>
        </p:spPr>
      </p:pic>
    </p:spTree>
    <p:extLst>
      <p:ext uri="{BB962C8B-B14F-4D97-AF65-F5344CB8AC3E}">
        <p14:creationId xmlns:p14="http://schemas.microsoft.com/office/powerpoint/2010/main" val="3765752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CC4C-F14F-5911-2598-C61EBF63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real-world application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DC64-2C63-4503-5E93-4A0813967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52854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Face recognizer:</a:t>
            </a:r>
          </a:p>
          <a:p>
            <a:r>
              <a:rPr lang="en-US" dirty="0"/>
              <a:t>Linear Approach: 3% error in power prediction</a:t>
            </a:r>
          </a:p>
          <a:p>
            <a:r>
              <a:rPr lang="en-US" dirty="0"/>
              <a:t>SVR Approach : 1.5% error in power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 conferencing application:</a:t>
            </a:r>
          </a:p>
          <a:p>
            <a:r>
              <a:rPr lang="en-US" dirty="0"/>
              <a:t>Linear Approach: 3.4% error in power prediction</a:t>
            </a:r>
          </a:p>
          <a:p>
            <a:r>
              <a:rPr lang="en-US" dirty="0"/>
              <a:t>SVR Approach : 3.6% error in power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eScope uses heuristic to choose SVR if it performs &gt; 15% than linear, to compensate for overhead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1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F65D-B024-9626-1038-960E704B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different modeling approach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13D66B42-4DA8-0BD7-591D-A89A0D722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3598" y="2129064"/>
            <a:ext cx="4512143" cy="2529996"/>
          </a:xfr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F5576AE0-1348-9831-4DA5-094C7FBE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38" y="2206284"/>
            <a:ext cx="4224003" cy="23755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D9805C-02BC-2700-BB96-4728CEFFE6E9}"/>
              </a:ext>
            </a:extLst>
          </p:cNvPr>
          <p:cNvSpPr txBox="1"/>
          <p:nvPr/>
        </p:nvSpPr>
        <p:spPr>
          <a:xfrm>
            <a:off x="1095153" y="4890977"/>
            <a:ext cx="356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gain of SVR relative to linear with increasing training 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71A62-57AF-4B4D-3BE8-2B33BC4B83F0}"/>
              </a:ext>
            </a:extLst>
          </p:cNvPr>
          <p:cNvSpPr txBox="1"/>
          <p:nvPr/>
        </p:nvSpPr>
        <p:spPr>
          <a:xfrm>
            <a:off x="7371906" y="4890977"/>
            <a:ext cx="3561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gain of SVR relative to linear with increased variation  between power state of an operator</a:t>
            </a:r>
          </a:p>
        </p:txBody>
      </p:sp>
    </p:spTree>
    <p:extLst>
      <p:ext uri="{BB962C8B-B14F-4D97-AF65-F5344CB8AC3E}">
        <p14:creationId xmlns:p14="http://schemas.microsoft.com/office/powerpoint/2010/main" val="331013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F665A9-9DF3-C02D-B239-C6FE5D2E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CB913-6014-295D-71BC-7BF3BFC03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approach provides a resource agnostic power modeling</a:t>
            </a:r>
          </a:p>
          <a:p>
            <a:r>
              <a:rPr lang="en-US" dirty="0"/>
              <a:t>It does a fine-grained power attribution based on  tracing in the runtime</a:t>
            </a:r>
          </a:p>
          <a:p>
            <a:r>
              <a:rPr lang="en-US" dirty="0"/>
              <a:t>It models the different power consumption based on execution time and power draw to estimate fine-grained prediction</a:t>
            </a:r>
          </a:p>
          <a:p>
            <a:r>
              <a:rPr lang="en-US" dirty="0"/>
              <a:t>We provide a 97% accuracy with low power overhead </a:t>
            </a:r>
          </a:p>
        </p:txBody>
      </p:sp>
    </p:spTree>
    <p:extLst>
      <p:ext uri="{BB962C8B-B14F-4D97-AF65-F5344CB8AC3E}">
        <p14:creationId xmlns:p14="http://schemas.microsoft.com/office/powerpoint/2010/main" val="253551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5B5-7FCE-DF39-A4B8-E7CEB57D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E6E4-E3F5-AA12-11E2-F76187F7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on Power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 of eScope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2363-9E03-3CC1-444E-876AFDDC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is mobile power important?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E7A6297A-9B24-8144-F963-5B99DB40EC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33217" y="1867611"/>
            <a:ext cx="5181600" cy="2974275"/>
          </a:xfrm>
        </p:spPr>
      </p:pic>
      <p:pic>
        <p:nvPicPr>
          <p:cNvPr id="1026" name="Picture 2" descr="Infographic: Battery Life Is A Key Feature For Mobile Devices | Statista">
            <a:extLst>
              <a:ext uri="{FF2B5EF4-FFF2-40B4-BE49-F238E27FC236}">
                <a16:creationId xmlns:a16="http://schemas.microsoft.com/office/drawing/2014/main" id="{34A96D73-1A1D-14A9-EE3B-C35FD6FD0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10" y="1758222"/>
            <a:ext cx="4278745" cy="30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15E73-1689-AE57-88BB-5190D826F04F}"/>
              </a:ext>
            </a:extLst>
          </p:cNvPr>
          <p:cNvSpPr txBox="1"/>
          <p:nvPr/>
        </p:nvSpPr>
        <p:spPr>
          <a:xfrm>
            <a:off x="625764" y="5301673"/>
            <a:ext cx="493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power consumption trend and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F90CD-E676-C136-EF25-AF1E34932D34}"/>
              </a:ext>
            </a:extLst>
          </p:cNvPr>
          <p:cNvSpPr txBox="1"/>
          <p:nvPr/>
        </p:nvSpPr>
        <p:spPr>
          <a:xfrm>
            <a:off x="7770090" y="5264728"/>
            <a:ext cx="3796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Importance of battery life for users</a:t>
            </a:r>
          </a:p>
        </p:txBody>
      </p:sp>
    </p:spTree>
    <p:extLst>
      <p:ext uri="{BB962C8B-B14F-4D97-AF65-F5344CB8AC3E}">
        <p14:creationId xmlns:p14="http://schemas.microsoft.com/office/powerpoint/2010/main" val="37940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D756-481D-E79A-45A0-802AC3BA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171090"/>
            <a:ext cx="10515600" cy="1325563"/>
          </a:xfrm>
        </p:spPr>
        <p:txBody>
          <a:bodyPr/>
          <a:lstStyle/>
          <a:p>
            <a:r>
              <a:rPr lang="en-US" dirty="0"/>
              <a:t>How prediction can improve power usage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1A3BA87-4DAD-6152-4EB6-E68FC151F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454" y="3260436"/>
            <a:ext cx="1126837" cy="1135780"/>
          </a:xfrm>
          <a:prstGeom prst="rect">
            <a:avLst/>
          </a:prstGeom>
        </p:spPr>
      </p:pic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7DCBFF1C-FAD0-E66F-5999-602BF0C26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2581" y="3260436"/>
            <a:ext cx="1325563" cy="13255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DE3B7B-62E4-8ACA-8AE7-2262D1064E89}"/>
              </a:ext>
            </a:extLst>
          </p:cNvPr>
          <p:cNvCxnSpPr>
            <a:cxnSpLocks/>
          </p:cNvCxnSpPr>
          <p:nvPr/>
        </p:nvCxnSpPr>
        <p:spPr>
          <a:xfrm>
            <a:off x="1865744" y="3856032"/>
            <a:ext cx="11268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76BDB62-2951-FD33-D2F9-BA62D2B383BB}"/>
              </a:ext>
            </a:extLst>
          </p:cNvPr>
          <p:cNvSpPr txBox="1"/>
          <p:nvPr/>
        </p:nvSpPr>
        <p:spPr>
          <a:xfrm>
            <a:off x="110836" y="4710545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Applications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67A50-671A-318F-695C-E59C14B49C68}"/>
              </a:ext>
            </a:extLst>
          </p:cNvPr>
          <p:cNvSpPr txBox="1"/>
          <p:nvPr/>
        </p:nvSpPr>
        <p:spPr>
          <a:xfrm>
            <a:off x="2992581" y="4701308"/>
            <a:ext cx="205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pic>
        <p:nvPicPr>
          <p:cNvPr id="2050" name="Picture 2" descr="Source code displayed in mobile application | Download Scientific Diagram">
            <a:extLst>
              <a:ext uri="{FF2B5EF4-FFF2-40B4-BE49-F238E27FC236}">
                <a16:creationId xmlns:a16="http://schemas.microsoft.com/office/drawing/2014/main" id="{EC143403-FF4F-92C3-200E-FF86E8046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163" y="1611962"/>
            <a:ext cx="1705176" cy="102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9,383 Facebook Logo Images, Stock Photos &amp; Vectors | Shutterstock">
            <a:extLst>
              <a:ext uri="{FF2B5EF4-FFF2-40B4-BE49-F238E27FC236}">
                <a16:creationId xmlns:a16="http://schemas.microsoft.com/office/drawing/2014/main" id="{6E15C5EB-31BD-0491-AA0E-9215CC34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592" y="1881048"/>
            <a:ext cx="1177370" cy="62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675721-DA41-0CC6-92F4-D434D28A4DDE}"/>
              </a:ext>
            </a:extLst>
          </p:cNvPr>
          <p:cNvCxnSpPr>
            <a:cxnSpLocks/>
            <a:stCxn id="2052" idx="3"/>
          </p:cNvCxnSpPr>
          <p:nvPr/>
        </p:nvCxnSpPr>
        <p:spPr>
          <a:xfrm flipV="1">
            <a:off x="6851962" y="1611962"/>
            <a:ext cx="633044" cy="580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04FF52-13A4-000B-E843-B55BBC61A94F}"/>
              </a:ext>
            </a:extLst>
          </p:cNvPr>
          <p:cNvCxnSpPr>
            <a:cxnSpLocks/>
            <a:stCxn id="2052" idx="3"/>
          </p:cNvCxnSpPr>
          <p:nvPr/>
        </p:nvCxnSpPr>
        <p:spPr>
          <a:xfrm>
            <a:off x="6851962" y="2192052"/>
            <a:ext cx="647965" cy="50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Magnifying glass with solid fill">
            <a:extLst>
              <a:ext uri="{FF2B5EF4-FFF2-40B4-BE49-F238E27FC236}">
                <a16:creationId xmlns:a16="http://schemas.microsoft.com/office/drawing/2014/main" id="{93E933CE-02F2-6A34-2629-8DAFAF78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39002" y="1240307"/>
            <a:ext cx="1858673" cy="18586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E44B7EB-574B-159C-8561-2DA531A19BAC}"/>
              </a:ext>
            </a:extLst>
          </p:cNvPr>
          <p:cNvSpPr txBox="1"/>
          <p:nvPr/>
        </p:nvSpPr>
        <p:spPr>
          <a:xfrm>
            <a:off x="5008417" y="257116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Application debugging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589BCF-4AEF-7C90-DCCB-F09C1D7A7D19}"/>
              </a:ext>
            </a:extLst>
          </p:cNvPr>
          <p:cNvCxnSpPr>
            <a:cxnSpLocks/>
          </p:cNvCxnSpPr>
          <p:nvPr/>
        </p:nvCxnSpPr>
        <p:spPr>
          <a:xfrm>
            <a:off x="4318144" y="3865268"/>
            <a:ext cx="6048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225890-30A7-D189-5C06-DE5F9C2B279C}"/>
              </a:ext>
            </a:extLst>
          </p:cNvPr>
          <p:cNvCxnSpPr>
            <a:cxnSpLocks/>
          </p:cNvCxnSpPr>
          <p:nvPr/>
        </p:nvCxnSpPr>
        <p:spPr>
          <a:xfrm>
            <a:off x="4950690" y="2281235"/>
            <a:ext cx="18473" cy="4036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BF8553-EEEA-9655-599C-6AA2EE4C448E}"/>
              </a:ext>
            </a:extLst>
          </p:cNvPr>
          <p:cNvCxnSpPr>
            <a:cxnSpLocks/>
          </p:cNvCxnSpPr>
          <p:nvPr/>
        </p:nvCxnSpPr>
        <p:spPr>
          <a:xfrm>
            <a:off x="4969163" y="2271849"/>
            <a:ext cx="637310" cy="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0C24B17-61A3-E456-AE7C-48525FB10698}"/>
              </a:ext>
            </a:extLst>
          </p:cNvPr>
          <p:cNvCxnSpPr>
            <a:cxnSpLocks/>
          </p:cNvCxnSpPr>
          <p:nvPr/>
        </p:nvCxnSpPr>
        <p:spPr>
          <a:xfrm>
            <a:off x="4969163" y="3615740"/>
            <a:ext cx="637310" cy="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Code Offloading Concept | Download Scientific Diagram">
            <a:extLst>
              <a:ext uri="{FF2B5EF4-FFF2-40B4-BE49-F238E27FC236}">
                <a16:creationId xmlns:a16="http://schemas.microsoft.com/office/drawing/2014/main" id="{82107671-8B7D-713D-8EF1-13EAD4B17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09" y="3077500"/>
            <a:ext cx="2418493" cy="131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F14FE2-1C00-82EB-9304-10406397815B}"/>
              </a:ext>
            </a:extLst>
          </p:cNvPr>
          <p:cNvSpPr txBox="1"/>
          <p:nvPr/>
        </p:nvSpPr>
        <p:spPr>
          <a:xfrm>
            <a:off x="4932218" y="3767924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Code Offloading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67A1E2-A293-DC98-D23C-236049DC1446}"/>
              </a:ext>
            </a:extLst>
          </p:cNvPr>
          <p:cNvCxnSpPr>
            <a:cxnSpLocks/>
          </p:cNvCxnSpPr>
          <p:nvPr/>
        </p:nvCxnSpPr>
        <p:spPr>
          <a:xfrm>
            <a:off x="4969163" y="5336146"/>
            <a:ext cx="637310" cy="9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 descr="Processor with solid fill">
            <a:extLst>
              <a:ext uri="{FF2B5EF4-FFF2-40B4-BE49-F238E27FC236}">
                <a16:creationId xmlns:a16="http://schemas.microsoft.com/office/drawing/2014/main" id="{F2D717F1-9160-47C5-CDA0-93A2CA84B7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4326" y="4878946"/>
            <a:ext cx="914400" cy="914400"/>
          </a:xfrm>
          <a:prstGeom prst="rect">
            <a:avLst/>
          </a:prstGeom>
        </p:spPr>
      </p:pic>
      <p:pic>
        <p:nvPicPr>
          <p:cNvPr id="2056" name="Picture 8" descr="Zoom Icon - Think Pink Foundation">
            <a:extLst>
              <a:ext uri="{FF2B5EF4-FFF2-40B4-BE49-F238E27FC236}">
                <a16:creationId xmlns:a16="http://schemas.microsoft.com/office/drawing/2014/main" id="{C5ED7D3E-484B-BBF2-923A-E85ACF24D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62" y="4864080"/>
            <a:ext cx="684363" cy="61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napchat - Apps on Google Play">
            <a:extLst>
              <a:ext uri="{FF2B5EF4-FFF2-40B4-BE49-F238E27FC236}">
                <a16:creationId xmlns:a16="http://schemas.microsoft.com/office/drawing/2014/main" id="{7D506728-06E8-0B31-4CDE-614C7801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95" y="5604553"/>
            <a:ext cx="619930" cy="61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F37332-FC6D-C2ED-F7B3-2DEA41BDB702}"/>
              </a:ext>
            </a:extLst>
          </p:cNvPr>
          <p:cNvCxnSpPr>
            <a:cxnSpLocks/>
          </p:cNvCxnSpPr>
          <p:nvPr/>
        </p:nvCxnSpPr>
        <p:spPr>
          <a:xfrm flipV="1">
            <a:off x="6743967" y="5079877"/>
            <a:ext cx="1005341" cy="24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50A39B-D892-5DCC-9BCE-85405F1470B6}"/>
              </a:ext>
            </a:extLst>
          </p:cNvPr>
          <p:cNvCxnSpPr>
            <a:cxnSpLocks/>
            <a:stCxn id="37" idx="3"/>
            <a:endCxn id="2058" idx="1"/>
          </p:cNvCxnSpPr>
          <p:nvPr/>
        </p:nvCxnSpPr>
        <p:spPr>
          <a:xfrm>
            <a:off x="6788726" y="5336146"/>
            <a:ext cx="886469" cy="5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43D5BEA-9BA4-FFF1-9EA7-F896EA6A5F06}"/>
              </a:ext>
            </a:extLst>
          </p:cNvPr>
          <p:cNvSpPr txBox="1"/>
          <p:nvPr/>
        </p:nvSpPr>
        <p:spPr>
          <a:xfrm>
            <a:off x="4919073" y="5656692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Sharing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A421-8D4A-9A38-7E0F-0B04465D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Measurement Methods</a:t>
            </a:r>
          </a:p>
        </p:txBody>
      </p:sp>
      <p:pic>
        <p:nvPicPr>
          <p:cNvPr id="3074" name="Picture 2" descr="High Voltage Power Monitor">
            <a:extLst>
              <a:ext uri="{FF2B5EF4-FFF2-40B4-BE49-F238E27FC236}">
                <a16:creationId xmlns:a16="http://schemas.microsoft.com/office/drawing/2014/main" id="{5B754AA1-C753-F5F6-5261-E69FABCD6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00" y="2506476"/>
            <a:ext cx="2295091" cy="184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s2786bg+ Ic Fuel Gauge Ocv-based 10-tdfn Hot Sale Original Supply - Buy  Ds2786bg+,Ic Fuel Gauge Ocv-based 10-tdfn,New &amp; Original Product on  Alibaba.com">
            <a:extLst>
              <a:ext uri="{FF2B5EF4-FFF2-40B4-BE49-F238E27FC236}">
                <a16:creationId xmlns:a16="http://schemas.microsoft.com/office/drawing/2014/main" id="{64B8D387-AF6E-4D96-0A43-7EA193B1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28" y="2377765"/>
            <a:ext cx="2330723" cy="210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 Things That Affect Your Charging Speed | EVgo">
            <a:extLst>
              <a:ext uri="{FF2B5EF4-FFF2-40B4-BE49-F238E27FC236}">
                <a16:creationId xmlns:a16="http://schemas.microsoft.com/office/drawing/2014/main" id="{19F5C8E2-DF6C-C620-9C69-466886981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38" y="2250337"/>
            <a:ext cx="3203762" cy="210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44A250-EDB8-4FB7-341C-C4633B1A6C06}"/>
              </a:ext>
            </a:extLst>
          </p:cNvPr>
          <p:cNvSpPr txBox="1"/>
          <p:nvPr/>
        </p:nvSpPr>
        <p:spPr>
          <a:xfrm>
            <a:off x="838200" y="469207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Monitors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2A46F-0CEB-5797-3A8C-5F8CA7749F4E}"/>
              </a:ext>
            </a:extLst>
          </p:cNvPr>
          <p:cNvSpPr txBox="1"/>
          <p:nvPr/>
        </p:nvSpPr>
        <p:spPr>
          <a:xfrm>
            <a:off x="5143500" y="4604328"/>
            <a:ext cx="233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Specialized Chip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E1146-DE7F-5236-1744-E335366FB978}"/>
              </a:ext>
            </a:extLst>
          </p:cNvPr>
          <p:cNvSpPr txBox="1"/>
          <p:nvPr/>
        </p:nvSpPr>
        <p:spPr>
          <a:xfrm>
            <a:off x="9198689" y="4558744"/>
            <a:ext cx="233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Battery SoC</a:t>
            </a:r>
          </a:p>
        </p:txBody>
      </p:sp>
    </p:spTree>
    <p:extLst>
      <p:ext uri="{BB962C8B-B14F-4D97-AF65-F5344CB8AC3E}">
        <p14:creationId xmlns:p14="http://schemas.microsoft.com/office/powerpoint/2010/main" val="46514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F75F-CFBF-4A78-B39D-49885981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Background: Modeling Methods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06E2EE-5F61-48AF-8647-5ACC2198B9B2}"/>
              </a:ext>
            </a:extLst>
          </p:cNvPr>
          <p:cNvSpPr/>
          <p:nvPr/>
        </p:nvSpPr>
        <p:spPr>
          <a:xfrm>
            <a:off x="5039032" y="1478691"/>
            <a:ext cx="2121242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Power monitoring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1EE92A-FEE9-4BDD-878E-5561EE582FAA}"/>
              </a:ext>
            </a:extLst>
          </p:cNvPr>
          <p:cNvSpPr/>
          <p:nvPr/>
        </p:nvSpPr>
        <p:spPr>
          <a:xfrm>
            <a:off x="1216275" y="2887427"/>
            <a:ext cx="2121242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Hardware modeling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CBBE7-76E1-46F1-B692-F81962DC633F}"/>
              </a:ext>
            </a:extLst>
          </p:cNvPr>
          <p:cNvSpPr/>
          <p:nvPr/>
        </p:nvSpPr>
        <p:spPr>
          <a:xfrm>
            <a:off x="4743930" y="2882776"/>
            <a:ext cx="3282470" cy="709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Hybrid (hardware + software) modeling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0A8137-6E33-4E66-97D5-D2AB06107B25}"/>
              </a:ext>
            </a:extLst>
          </p:cNvPr>
          <p:cNvSpPr txBox="1"/>
          <p:nvPr/>
        </p:nvSpPr>
        <p:spPr>
          <a:xfrm>
            <a:off x="103613" y="5188483"/>
            <a:ext cx="18885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MAUI (2010),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CloneCloud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Deep Compressive Offloading,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E80E3-EA84-4B1A-8630-2523DD498E03}"/>
              </a:ext>
            </a:extLst>
          </p:cNvPr>
          <p:cNvSpPr txBox="1"/>
          <p:nvPr/>
        </p:nvSpPr>
        <p:spPr>
          <a:xfrm>
            <a:off x="2189645" y="5175861"/>
            <a:ext cx="18885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PowerTutor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AppScope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...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FCCE9E-9A34-4B85-8E1A-AABFAE3350E1}"/>
              </a:ext>
            </a:extLst>
          </p:cNvPr>
          <p:cNvSpPr txBox="1"/>
          <p:nvPr/>
        </p:nvSpPr>
        <p:spPr>
          <a:xfrm>
            <a:off x="8208580" y="5167556"/>
            <a:ext cx="17649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NeuralPower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Eyeriss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4F173-06D8-4E4A-BFF8-BD42AEBCA8A0}"/>
              </a:ext>
            </a:extLst>
          </p:cNvPr>
          <p:cNvSpPr txBox="1"/>
          <p:nvPr/>
        </p:nvSpPr>
        <p:spPr>
          <a:xfrm>
            <a:off x="6121672" y="5242104"/>
            <a:ext cx="17649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RECON (METRICS '17), CAMEL (INFOCOM '20)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EB978-3736-4375-92EF-75ACED0E7C3C}"/>
              </a:ext>
            </a:extLst>
          </p:cNvPr>
          <p:cNvSpPr txBox="1"/>
          <p:nvPr/>
        </p:nvSpPr>
        <p:spPr>
          <a:xfrm>
            <a:off x="4153945" y="5200910"/>
            <a:ext cx="18885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PowerDial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(ASPLOS '11), ...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B41A0B-78B1-4302-BF31-951A3255BC02}"/>
              </a:ext>
            </a:extLst>
          </p:cNvPr>
          <p:cNvSpPr/>
          <p:nvPr/>
        </p:nvSpPr>
        <p:spPr>
          <a:xfrm>
            <a:off x="9240859" y="2879787"/>
            <a:ext cx="2121242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Software modeling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C5474F-1D36-41C0-9987-451E78CC301C}"/>
              </a:ext>
            </a:extLst>
          </p:cNvPr>
          <p:cNvSpPr/>
          <p:nvPr/>
        </p:nvSpPr>
        <p:spPr>
          <a:xfrm>
            <a:off x="147484" y="4429364"/>
            <a:ext cx="1986049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Code Offloading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2A173D-ADB5-4E31-B8F2-9811F9F525C0}"/>
              </a:ext>
            </a:extLst>
          </p:cNvPr>
          <p:cNvSpPr/>
          <p:nvPr/>
        </p:nvSpPr>
        <p:spPr>
          <a:xfrm>
            <a:off x="2142170" y="4431625"/>
            <a:ext cx="1986049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Energy Debugging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92130A-6D3D-4E73-82EF-31B04651B1BE}"/>
              </a:ext>
            </a:extLst>
          </p:cNvPr>
          <p:cNvSpPr/>
          <p:nvPr/>
        </p:nvSpPr>
        <p:spPr>
          <a:xfrm>
            <a:off x="8094340" y="4429364"/>
            <a:ext cx="1986049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Neural Networks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E86C9-5F54-4A02-9ECC-6562A21994B4}"/>
              </a:ext>
            </a:extLst>
          </p:cNvPr>
          <p:cNvSpPr/>
          <p:nvPr/>
        </p:nvSpPr>
        <p:spPr>
          <a:xfrm>
            <a:off x="6111159" y="4429364"/>
            <a:ext cx="1986049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Web Pages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8FE94B-E892-40EA-8174-730C305CCA25}"/>
              </a:ext>
            </a:extLst>
          </p:cNvPr>
          <p:cNvSpPr/>
          <p:nvPr/>
        </p:nvSpPr>
        <p:spPr>
          <a:xfrm>
            <a:off x="4126988" y="4427941"/>
            <a:ext cx="1986049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Approximate Computing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B0187-CE28-470A-9B25-2DED41520860}"/>
              </a:ext>
            </a:extLst>
          </p:cNvPr>
          <p:cNvSpPr/>
          <p:nvPr/>
        </p:nvSpPr>
        <p:spPr>
          <a:xfrm>
            <a:off x="10079723" y="4429364"/>
            <a:ext cx="1986049" cy="700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Neural Networks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C0F3D-4E38-4BC3-ACCF-240E44F7E489}"/>
              </a:ext>
            </a:extLst>
          </p:cNvPr>
          <p:cNvSpPr txBox="1"/>
          <p:nvPr/>
        </p:nvSpPr>
        <p:spPr>
          <a:xfrm>
            <a:off x="10082980" y="5240593"/>
            <a:ext cx="210410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Noiseout, Optimal Brain Damage, Han et al NIPS '15, Network Trimming,  ...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5BEA8-4F01-4E82-A5AB-4A59B655E86E}"/>
              </a:ext>
            </a:extLst>
          </p:cNvPr>
          <p:cNvCxnSpPr/>
          <p:nvPr/>
        </p:nvCxnSpPr>
        <p:spPr>
          <a:xfrm flipH="1">
            <a:off x="3333136" y="2234381"/>
            <a:ext cx="2834147" cy="631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54DA6-9ACF-4E8E-BC7B-DEF91E878523}"/>
              </a:ext>
            </a:extLst>
          </p:cNvPr>
          <p:cNvCxnSpPr>
            <a:cxnSpLocks/>
          </p:cNvCxnSpPr>
          <p:nvPr/>
        </p:nvCxnSpPr>
        <p:spPr>
          <a:xfrm flipH="1">
            <a:off x="6110748" y="2234381"/>
            <a:ext cx="19664" cy="59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80DCF-6027-4EA3-86CF-C09470AD23E0}"/>
              </a:ext>
            </a:extLst>
          </p:cNvPr>
          <p:cNvCxnSpPr>
            <a:cxnSpLocks/>
          </p:cNvCxnSpPr>
          <p:nvPr/>
        </p:nvCxnSpPr>
        <p:spPr>
          <a:xfrm>
            <a:off x="6105830" y="2234380"/>
            <a:ext cx="3065208" cy="59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48C482-2141-4E9E-B5B4-DFF6B723CE53}"/>
              </a:ext>
            </a:extLst>
          </p:cNvPr>
          <p:cNvCxnSpPr>
            <a:cxnSpLocks/>
          </p:cNvCxnSpPr>
          <p:nvPr/>
        </p:nvCxnSpPr>
        <p:spPr>
          <a:xfrm flipH="1">
            <a:off x="1280651" y="3549445"/>
            <a:ext cx="929147" cy="8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EA7162-0A15-4F9B-881C-C554DDC29A64}"/>
              </a:ext>
            </a:extLst>
          </p:cNvPr>
          <p:cNvCxnSpPr>
            <a:cxnSpLocks/>
          </p:cNvCxnSpPr>
          <p:nvPr/>
        </p:nvCxnSpPr>
        <p:spPr>
          <a:xfrm>
            <a:off x="2185218" y="3549446"/>
            <a:ext cx="828367" cy="84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A8C7E0-3BDF-4187-8A53-78803BFEDEF6}"/>
              </a:ext>
            </a:extLst>
          </p:cNvPr>
          <p:cNvCxnSpPr>
            <a:cxnSpLocks/>
          </p:cNvCxnSpPr>
          <p:nvPr/>
        </p:nvCxnSpPr>
        <p:spPr>
          <a:xfrm>
            <a:off x="6167282" y="3586315"/>
            <a:ext cx="828367" cy="803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44A2F3-82A6-4381-8807-376CC368686E}"/>
              </a:ext>
            </a:extLst>
          </p:cNvPr>
          <p:cNvCxnSpPr>
            <a:cxnSpLocks/>
          </p:cNvCxnSpPr>
          <p:nvPr/>
        </p:nvCxnSpPr>
        <p:spPr>
          <a:xfrm>
            <a:off x="10419733" y="3574024"/>
            <a:ext cx="607142" cy="816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B914E5-08E0-4126-B206-6D7E253E9DEB}"/>
              </a:ext>
            </a:extLst>
          </p:cNvPr>
          <p:cNvCxnSpPr>
            <a:cxnSpLocks/>
          </p:cNvCxnSpPr>
          <p:nvPr/>
        </p:nvCxnSpPr>
        <p:spPr>
          <a:xfrm flipH="1">
            <a:off x="5213553" y="3586315"/>
            <a:ext cx="929147" cy="840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D09A106-B8A4-4450-935E-415C622BEB2F}"/>
              </a:ext>
            </a:extLst>
          </p:cNvPr>
          <p:cNvCxnSpPr>
            <a:cxnSpLocks/>
          </p:cNvCxnSpPr>
          <p:nvPr/>
        </p:nvCxnSpPr>
        <p:spPr>
          <a:xfrm>
            <a:off x="6142699" y="3561735"/>
            <a:ext cx="2819401" cy="82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6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45A4-1852-7535-F7EF-9EE66D64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3E5B8-CAF3-E4A2-47A4-E4E789155DAA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Hardware models don't scale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require manual work for each new HW architecture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Software-only models may be inaccurate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lt"/>
                <a:cs typeface="Calibri" panose="020F0502020204030204"/>
              </a:rPr>
              <a:t>(under investigation)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different devices have different behavior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eScope: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Mostly software modeling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cs typeface="Calibri"/>
              </a:rPr>
              <a:t>Implicit learned hardware model (collect data on-device)</a:t>
            </a:r>
          </a:p>
        </p:txBody>
      </p:sp>
    </p:spTree>
    <p:extLst>
      <p:ext uri="{BB962C8B-B14F-4D97-AF65-F5344CB8AC3E}">
        <p14:creationId xmlns:p14="http://schemas.microsoft.com/office/powerpoint/2010/main" val="311129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1DE3-D93F-2AD3-355D-13928C1B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eScope: Overview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A1FC82-F469-63E5-0E1B-0309E3D36D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701" y="1814992"/>
            <a:ext cx="103004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D6ABD-6E41-4884-5A63-377F966C3B6B}"/>
              </a:ext>
            </a:extLst>
          </p:cNvPr>
          <p:cNvSpPr txBox="1"/>
          <p:nvPr/>
        </p:nvSpPr>
        <p:spPr>
          <a:xfrm>
            <a:off x="711867" y="3167390"/>
            <a:ext cx="10878879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Key Idea: Map application execution segment to  power drop</a:t>
            </a:r>
          </a:p>
        </p:txBody>
      </p:sp>
    </p:spTree>
    <p:extLst>
      <p:ext uri="{BB962C8B-B14F-4D97-AF65-F5344CB8AC3E}">
        <p14:creationId xmlns:p14="http://schemas.microsoft.com/office/powerpoint/2010/main" val="2821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197A-2807-82CC-8575-5DB8D947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B745-7EDE-3BDA-AC7C-22C823DFA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9047" cy="4351338"/>
          </a:xfrm>
        </p:spPr>
        <p:txBody>
          <a:bodyPr/>
          <a:lstStyle/>
          <a:p>
            <a:r>
              <a:rPr lang="en-US" dirty="0">
                <a:cs typeface="Calibri"/>
              </a:rPr>
              <a:t>Application model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DAG of stream of operations </a:t>
            </a:r>
          </a:p>
          <a:p>
            <a:pPr lvl="1"/>
            <a:r>
              <a:rPr lang="en-US" dirty="0">
                <a:cs typeface="Calibri"/>
              </a:rPr>
              <a:t>Each edge denotes data dependency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Power consumption model</a:t>
            </a:r>
            <a:endParaRPr lang="en-US" strike="sngStrike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Operators perform tasks based on app logic </a:t>
            </a:r>
          </a:p>
          <a:p>
            <a:pPr lvl="1"/>
            <a:r>
              <a:rPr lang="en-US" dirty="0">
                <a:cs typeface="Calibri"/>
              </a:rPr>
              <a:t>Map operator power by attributing power drop in SoC  to the active operators in the execution segment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E95F56-0A71-C561-7979-1EB963A2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781" y="1924493"/>
            <a:ext cx="4012019" cy="150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F789230-D509-9D88-36F3-F58A05E00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65" y="4040371"/>
            <a:ext cx="4438702" cy="167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93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484</Words>
  <Application>Microsoft Macintosh PowerPoint</Application>
  <PresentationFormat>Widescreen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1_office theme</vt:lpstr>
      <vt:lpstr>eScope: A Resource Model Agnostic Power Prediction Tool for Mobile Applications</vt:lpstr>
      <vt:lpstr>Outline</vt:lpstr>
      <vt:lpstr>Why is mobile power important?</vt:lpstr>
      <vt:lpstr>How prediction can improve power usage</vt:lpstr>
      <vt:lpstr>Background: Measurement Methods</vt:lpstr>
      <vt:lpstr>Background: Modeling Methods</vt:lpstr>
      <vt:lpstr>Limitations</vt:lpstr>
      <vt:lpstr>eScope: Overview</vt:lpstr>
      <vt:lpstr>Proposed Model</vt:lpstr>
      <vt:lpstr>Prediction Models</vt:lpstr>
      <vt:lpstr>Implementation</vt:lpstr>
      <vt:lpstr>Evaluation: Feasibility of our approach</vt:lpstr>
      <vt:lpstr>Comparison with related work</vt:lpstr>
      <vt:lpstr>Evaluation of real-world application</vt:lpstr>
      <vt:lpstr>Comparing different modeling 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eScope: A Resource Model Agnostic Power Prediction Tool for Mobile Applications</dc:title>
  <dc:creator>Mukherjee, Dipayan</dc:creator>
  <cp:lastModifiedBy>Mukherjee, Dipayan</cp:lastModifiedBy>
  <cp:revision>2</cp:revision>
  <dcterms:created xsi:type="dcterms:W3CDTF">2023-05-03T17:05:42Z</dcterms:created>
  <dcterms:modified xsi:type="dcterms:W3CDTF">2023-05-03T23:22:42Z</dcterms:modified>
</cp:coreProperties>
</file>