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regular.fntdata"/><Relationship Id="rId14" Type="http://schemas.openxmlformats.org/officeDocument/2006/relationships/slide" Target="slides/slide9.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f5deac6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ef5deac6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6a49ef4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6a49ef4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ef9455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ef9455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ef7d6c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ef7d6c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ef9455c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ef9455c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ef5deac6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ef5deac6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6a49ef4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6a49ef4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ef7d6c7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ef7d6c7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ef9455c1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ef9455c1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2"/>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2"/>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2"/>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859" y="-285600"/>
            <a:ext cx="2914800" cy="66864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3"/>
            <a:ext cx="3254100" cy="251550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sp>
      <p:sp>
        <p:nvSpPr>
          <p:cNvPr id="99" name="Google Shape;99;p10"/>
          <p:cNvSpPr txBox="1"/>
          <p:nvPr>
            <p:ph idx="1" type="body"/>
          </p:nvPr>
        </p:nvSpPr>
        <p:spPr>
          <a:xfrm>
            <a:off x="1941910" y="4025504"/>
            <a:ext cx="6686700" cy="3702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2"/>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7"/>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rm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658735" y="103825"/>
            <a:ext cx="6686400" cy="16971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n" sz="4200"/>
              <a:t>Automating containerized tracking app creation</a:t>
            </a:r>
            <a:endParaRPr sz="4000"/>
          </a:p>
          <a:p>
            <a:pPr indent="0" lvl="0" marL="0" rtl="0" algn="ctr">
              <a:spcBef>
                <a:spcPts val="0"/>
              </a:spcBef>
              <a:spcAft>
                <a:spcPts val="0"/>
              </a:spcAft>
              <a:buNone/>
            </a:pPr>
            <a:r>
              <a:rPr lang="en" sz="2800"/>
              <a:t>29</a:t>
            </a:r>
            <a:r>
              <a:rPr lang="en" sz="2800"/>
              <a:t>th July</a:t>
            </a:r>
            <a:endParaRPr sz="2800"/>
          </a:p>
        </p:txBody>
      </p:sp>
      <p:sp>
        <p:nvSpPr>
          <p:cNvPr id="165" name="Google Shape;165;p18"/>
          <p:cNvSpPr txBox="1"/>
          <p:nvPr>
            <p:ph idx="1" type="subTitle"/>
          </p:nvPr>
        </p:nvSpPr>
        <p:spPr>
          <a:xfrm>
            <a:off x="1786450" y="2210852"/>
            <a:ext cx="6686400" cy="1881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2500"/>
              <a:t>Mohammed Hashim M  </a:t>
            </a:r>
            <a:endParaRPr sz="2500"/>
          </a:p>
          <a:p>
            <a:pPr indent="0" lvl="0" marL="0" rtl="0" algn="l">
              <a:spcBef>
                <a:spcPts val="800"/>
              </a:spcBef>
              <a:spcAft>
                <a:spcPts val="0"/>
              </a:spcAft>
              <a:buClr>
                <a:schemeClr val="dk1"/>
              </a:buClr>
              <a:buSzPts val="1100"/>
              <a:buFont typeface="Arial"/>
              <a:buNone/>
            </a:pPr>
            <a:r>
              <a:rPr lang="en"/>
              <a:t>Chennai Mathematical Institute</a:t>
            </a:r>
            <a:endParaRPr/>
          </a:p>
          <a:p>
            <a:pPr indent="0" lvl="0" marL="0" rtl="0" algn="l">
              <a:spcBef>
                <a:spcPts val="800"/>
              </a:spcBef>
              <a:spcAft>
                <a:spcPts val="0"/>
              </a:spcAft>
              <a:buClr>
                <a:schemeClr val="dk1"/>
              </a:buClr>
              <a:buSzPts val="1100"/>
              <a:buFont typeface="Arial"/>
              <a:buNone/>
            </a:pPr>
            <a:r>
              <a:t/>
            </a:r>
            <a:endParaRPr/>
          </a:p>
          <a:p>
            <a:pPr indent="0" lvl="0" marL="0" rtl="0" algn="ctr">
              <a:spcBef>
                <a:spcPts val="800"/>
              </a:spcBef>
              <a:spcAft>
                <a:spcPts val="0"/>
              </a:spcAft>
              <a:buClr>
                <a:schemeClr val="dk1"/>
              </a:buClr>
              <a:buSzPts val="1100"/>
              <a:buFont typeface="Arial"/>
              <a:buNone/>
            </a:pPr>
            <a:r>
              <a:rPr lang="en" sz="1800"/>
              <a:t>internship@coriolis</a:t>
            </a:r>
            <a:endParaRPr sz="1800"/>
          </a:p>
        </p:txBody>
      </p:sp>
      <p:sp>
        <p:nvSpPr>
          <p:cNvPr id="166" name="Google Shape;166;p18"/>
          <p:cNvSpPr txBox="1"/>
          <p:nvPr/>
        </p:nvSpPr>
        <p:spPr>
          <a:xfrm>
            <a:off x="5412975" y="2380350"/>
            <a:ext cx="36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67" name="Google Shape;167;p18"/>
          <p:cNvSpPr txBox="1"/>
          <p:nvPr/>
        </p:nvSpPr>
        <p:spPr>
          <a:xfrm>
            <a:off x="5979725" y="2136600"/>
            <a:ext cx="3635700" cy="8877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Clr>
                <a:schemeClr val="dk1"/>
              </a:buClr>
              <a:buSzPts val="1100"/>
              <a:buFont typeface="Arial"/>
              <a:buNone/>
            </a:pPr>
            <a:r>
              <a:rPr lang="en" sz="2500">
                <a:solidFill>
                  <a:srgbClr val="595959"/>
                </a:solidFill>
                <a:latin typeface="Century Gothic"/>
                <a:ea typeface="Century Gothic"/>
                <a:cs typeface="Century Gothic"/>
                <a:sym typeface="Century Gothic"/>
              </a:rPr>
              <a:t>Dipayan Pal</a:t>
            </a:r>
            <a:endParaRPr sz="2500">
              <a:solidFill>
                <a:srgbClr val="595959"/>
              </a:solidFill>
              <a:latin typeface="Century Gothic"/>
              <a:ea typeface="Century Gothic"/>
              <a:cs typeface="Century Gothic"/>
              <a:sym typeface="Century Gothic"/>
            </a:endParaRPr>
          </a:p>
          <a:p>
            <a:pPr indent="0" lvl="0" marL="0" rtl="0" algn="l">
              <a:spcBef>
                <a:spcPts val="800"/>
              </a:spcBef>
              <a:spcAft>
                <a:spcPts val="0"/>
              </a:spcAft>
              <a:buClr>
                <a:schemeClr val="dk1"/>
              </a:buClr>
              <a:buSzPts val="1100"/>
              <a:buFont typeface="Arial"/>
              <a:buNone/>
            </a:pPr>
            <a:r>
              <a:rPr lang="en">
                <a:solidFill>
                  <a:srgbClr val="595959"/>
                </a:solidFill>
                <a:latin typeface="Century Gothic"/>
                <a:ea typeface="Century Gothic"/>
                <a:cs typeface="Century Gothic"/>
                <a:sym typeface="Century Gothic"/>
              </a:rPr>
              <a:t>IISER, Pune</a:t>
            </a:r>
            <a:endParaRPr sz="25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ctrTitle"/>
          </p:nvPr>
        </p:nvSpPr>
        <p:spPr>
          <a:xfrm>
            <a:off x="1739750" y="97000"/>
            <a:ext cx="6686400" cy="1307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Tools used</a:t>
            </a:r>
            <a:endParaRPr/>
          </a:p>
        </p:txBody>
      </p:sp>
      <p:sp>
        <p:nvSpPr>
          <p:cNvPr id="173" name="Google Shape;173;p19"/>
          <p:cNvSpPr txBox="1"/>
          <p:nvPr>
            <p:ph idx="1" type="subTitle"/>
          </p:nvPr>
        </p:nvSpPr>
        <p:spPr>
          <a:xfrm>
            <a:off x="1861075" y="1673158"/>
            <a:ext cx="6686400" cy="2364900"/>
          </a:xfrm>
          <a:prstGeom prst="rect">
            <a:avLst/>
          </a:prstGeom>
        </p:spPr>
        <p:txBody>
          <a:bodyPr anchorCtr="0" anchor="t" bIns="34275" lIns="68575" spcFirstLastPara="1" rIns="68575" wrap="square" tIns="34275">
            <a:normAutofit/>
          </a:bodyPr>
          <a:lstStyle/>
          <a:p>
            <a:pPr indent="-368300" lvl="0" marL="457200" rtl="0" algn="l">
              <a:spcBef>
                <a:spcPts val="800"/>
              </a:spcBef>
              <a:spcAft>
                <a:spcPts val="0"/>
              </a:spcAft>
              <a:buSzPts val="2200"/>
              <a:buChar char="●"/>
            </a:pPr>
            <a:r>
              <a:rPr lang="en" sz="2200"/>
              <a:t>Kubernetes</a:t>
            </a:r>
            <a:endParaRPr sz="2200"/>
          </a:p>
          <a:p>
            <a:pPr indent="-368300" lvl="0" marL="457200" rtl="0" algn="l">
              <a:spcBef>
                <a:spcPts val="0"/>
              </a:spcBef>
              <a:spcAft>
                <a:spcPts val="0"/>
              </a:spcAft>
              <a:buSzPts val="2200"/>
              <a:buChar char="●"/>
            </a:pPr>
            <a:r>
              <a:rPr lang="en" sz="2200"/>
              <a:t>Docker</a:t>
            </a:r>
            <a:endParaRPr sz="2200"/>
          </a:p>
          <a:p>
            <a:pPr indent="-368300" lvl="0" marL="457200" rtl="0" algn="l">
              <a:spcBef>
                <a:spcPts val="0"/>
              </a:spcBef>
              <a:spcAft>
                <a:spcPts val="0"/>
              </a:spcAft>
              <a:buSzPts val="2200"/>
              <a:buChar char="●"/>
            </a:pPr>
            <a:r>
              <a:rPr lang="en" sz="2200"/>
              <a:t>Ansible</a:t>
            </a:r>
            <a:endParaRPr sz="2200"/>
          </a:p>
          <a:p>
            <a:pPr indent="-368300" lvl="0" marL="457200" rtl="0" algn="l">
              <a:spcBef>
                <a:spcPts val="0"/>
              </a:spcBef>
              <a:spcAft>
                <a:spcPts val="0"/>
              </a:spcAft>
              <a:buSzPts val="2200"/>
              <a:buChar char="●"/>
            </a:pPr>
            <a:r>
              <a:rPr lang="en" sz="2200"/>
              <a:t>Spark</a:t>
            </a:r>
            <a:endParaRPr sz="2200"/>
          </a:p>
          <a:p>
            <a:pPr indent="-368300" lvl="0" marL="457200" rtl="0" algn="l">
              <a:spcBef>
                <a:spcPts val="0"/>
              </a:spcBef>
              <a:spcAft>
                <a:spcPts val="0"/>
              </a:spcAft>
              <a:buSzPts val="2200"/>
              <a:buChar char="●"/>
            </a:pPr>
            <a:r>
              <a:rPr lang="en" sz="2200"/>
              <a:t>CCTV cameras images</a:t>
            </a:r>
            <a:endParaRPr sz="2200"/>
          </a:p>
          <a:p>
            <a:pPr indent="-368300" lvl="0" marL="457200" rtl="0" algn="l">
              <a:spcBef>
                <a:spcPts val="0"/>
              </a:spcBef>
              <a:spcAft>
                <a:spcPts val="0"/>
              </a:spcAft>
              <a:buSzPts val="2200"/>
              <a:buChar char="●"/>
            </a:pPr>
            <a:r>
              <a:rPr lang="en" sz="2200"/>
              <a:t>Various deep learning models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420719" y="168682"/>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Statement</a:t>
            </a:r>
            <a:endParaRPr/>
          </a:p>
        </p:txBody>
      </p:sp>
      <p:sp>
        <p:nvSpPr>
          <p:cNvPr id="179" name="Google Shape;179;p20"/>
          <p:cNvSpPr txBox="1"/>
          <p:nvPr>
            <p:ph idx="1" type="body"/>
          </p:nvPr>
        </p:nvSpPr>
        <p:spPr>
          <a:xfrm>
            <a:off x="1482084" y="766125"/>
            <a:ext cx="6686700" cy="2833200"/>
          </a:xfrm>
          <a:prstGeom prst="rect">
            <a:avLst/>
          </a:prstGeom>
        </p:spPr>
        <p:txBody>
          <a:bodyPr anchorCtr="0" anchor="t" bIns="34275" lIns="68575" spcFirstLastPara="1" rIns="68575" wrap="square" tIns="34275">
            <a:normAutofit/>
          </a:bodyPr>
          <a:lstStyle/>
          <a:p>
            <a:pPr indent="-368300" lvl="0" marL="457200" rtl="0" algn="l">
              <a:spcBef>
                <a:spcPts val="800"/>
              </a:spcBef>
              <a:spcAft>
                <a:spcPts val="0"/>
              </a:spcAft>
              <a:buSzPts val="2200"/>
              <a:buChar char="🠶"/>
            </a:pPr>
            <a:r>
              <a:rPr b="1" lang="en" sz="2200"/>
              <a:t>Automating</a:t>
            </a:r>
            <a:r>
              <a:rPr lang="en" sz="2200"/>
              <a:t> the process of creating multi-container tracking software </a:t>
            </a:r>
            <a:r>
              <a:rPr b="1" lang="en" sz="2200"/>
              <a:t>end-to-end</a:t>
            </a:r>
            <a:r>
              <a:rPr lang="en" sz="2200"/>
              <a:t> and making the system </a:t>
            </a:r>
            <a:r>
              <a:rPr b="1" lang="en" sz="2200"/>
              <a:t>scalable</a:t>
            </a:r>
            <a:r>
              <a:rPr lang="en" sz="2200"/>
              <a:t> and </a:t>
            </a:r>
            <a:r>
              <a:rPr b="1" lang="en" sz="2200"/>
              <a:t>fault tolerant </a:t>
            </a:r>
            <a:r>
              <a:rPr lang="en" sz="2200"/>
              <a:t> </a:t>
            </a:r>
            <a:endParaRPr b="1"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506269" y="254208"/>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How we automated the kubernetes cluster creation?</a:t>
            </a:r>
            <a:endParaRPr/>
          </a:p>
        </p:txBody>
      </p:sp>
      <p:sp>
        <p:nvSpPr>
          <p:cNvPr id="185" name="Google Shape;185;p21"/>
          <p:cNvSpPr txBox="1"/>
          <p:nvPr>
            <p:ph idx="1" type="body"/>
          </p:nvPr>
        </p:nvSpPr>
        <p:spPr>
          <a:xfrm>
            <a:off x="1504784" y="1290100"/>
            <a:ext cx="6686700" cy="28332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Containers deployed using </a:t>
            </a:r>
            <a:r>
              <a:rPr b="1" lang="en" sz="2000"/>
              <a:t>Kubernetes</a:t>
            </a:r>
            <a:r>
              <a:rPr lang="en" sz="2000"/>
              <a:t>.</a:t>
            </a:r>
            <a:endParaRPr sz="2000"/>
          </a:p>
          <a:p>
            <a:pPr indent="-355600" lvl="0" marL="457200" rtl="0" algn="l">
              <a:spcBef>
                <a:spcPts val="0"/>
              </a:spcBef>
              <a:spcAft>
                <a:spcPts val="0"/>
              </a:spcAft>
              <a:buSzPts val="2000"/>
              <a:buChar char="●"/>
            </a:pPr>
            <a:r>
              <a:rPr lang="en" sz="2000"/>
              <a:t>Kubernetes cluster creation automated using </a:t>
            </a:r>
            <a:r>
              <a:rPr b="1" lang="en" sz="2000"/>
              <a:t>ansible</a:t>
            </a:r>
            <a:r>
              <a:rPr lang="en" sz="2000"/>
              <a:t>.</a:t>
            </a:r>
            <a:endParaRPr sz="2000"/>
          </a:p>
          <a:p>
            <a:pPr indent="-355600" lvl="0" marL="457200" rtl="0" algn="l">
              <a:spcBef>
                <a:spcPts val="0"/>
              </a:spcBef>
              <a:spcAft>
                <a:spcPts val="0"/>
              </a:spcAft>
              <a:buSzPts val="2000"/>
              <a:buChar char="●"/>
            </a:pPr>
            <a:r>
              <a:rPr lang="en" sz="2000"/>
              <a:t>Automation of Deployment of various containers also achieved through </a:t>
            </a:r>
            <a:r>
              <a:rPr b="1" lang="en" sz="2000"/>
              <a:t>ansible</a:t>
            </a:r>
            <a:r>
              <a:rPr lang="en" sz="2000"/>
              <a:t>.</a:t>
            </a:r>
            <a:endParaRPr sz="2000"/>
          </a:p>
          <a:p>
            <a:pPr indent="0" lvl="0" marL="91440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410044" y="104507"/>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Flowchart of the tracking app</a:t>
            </a:r>
            <a:endParaRPr/>
          </a:p>
        </p:txBody>
      </p:sp>
      <p:sp>
        <p:nvSpPr>
          <p:cNvPr id="191" name="Google Shape;191;p22"/>
          <p:cNvSpPr txBox="1"/>
          <p:nvPr>
            <p:ph idx="1" type="body"/>
          </p:nvPr>
        </p:nvSpPr>
        <p:spPr>
          <a:xfrm>
            <a:off x="1941909" y="1600200"/>
            <a:ext cx="6686700" cy="2833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92" name="Google Shape;192;p22"/>
          <p:cNvPicPr preferRelativeResize="0"/>
          <p:nvPr/>
        </p:nvPicPr>
        <p:blipFill rotWithShape="1">
          <a:blip r:embed="rId3">
            <a:alphaModFix/>
          </a:blip>
          <a:srcRect b="4744" l="4148" r="3259" t="14159"/>
          <a:stretch/>
        </p:blipFill>
        <p:spPr>
          <a:xfrm>
            <a:off x="1497575" y="703300"/>
            <a:ext cx="6972526" cy="3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794994" y="147282"/>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Containers deployed with their use</a:t>
            </a:r>
            <a:endParaRPr/>
          </a:p>
        </p:txBody>
      </p:sp>
      <p:sp>
        <p:nvSpPr>
          <p:cNvPr id="198" name="Google Shape;198;p23"/>
          <p:cNvSpPr txBox="1"/>
          <p:nvPr>
            <p:ph idx="1" type="body"/>
          </p:nvPr>
        </p:nvSpPr>
        <p:spPr>
          <a:xfrm>
            <a:off x="1955200" y="753850"/>
            <a:ext cx="6990000" cy="41733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lang="en" sz="1850"/>
              <a:t>• </a:t>
            </a:r>
            <a:r>
              <a:rPr b="1" lang="en" sz="1850"/>
              <a:t>Producers</a:t>
            </a:r>
            <a:r>
              <a:rPr lang="en" sz="1850"/>
              <a:t>: Producers take data coming from the cameras, perform some basic operations on the image and sends the data to Kafka broker.</a:t>
            </a:r>
            <a:endParaRPr sz="1850"/>
          </a:p>
          <a:p>
            <a:pPr indent="0" lvl="0" marL="0" rtl="0" algn="l">
              <a:spcBef>
                <a:spcPts val="800"/>
              </a:spcBef>
              <a:spcAft>
                <a:spcPts val="0"/>
              </a:spcAft>
              <a:buClr>
                <a:schemeClr val="dk1"/>
              </a:buClr>
              <a:buSzPts val="1100"/>
              <a:buFont typeface="Arial"/>
              <a:buNone/>
            </a:pPr>
            <a:r>
              <a:rPr lang="en" sz="1850"/>
              <a:t>• </a:t>
            </a:r>
            <a:r>
              <a:rPr b="1" lang="en" sz="1850"/>
              <a:t>Kafka and Zookeeper</a:t>
            </a:r>
            <a:r>
              <a:rPr lang="en" sz="1850"/>
              <a:t>: Kafka(along with zookeeper) is a distributed data store that is used for storing and retrieving streaming data.</a:t>
            </a:r>
            <a:endParaRPr sz="1850"/>
          </a:p>
          <a:p>
            <a:pPr indent="0" lvl="0" marL="0" rtl="0" algn="l">
              <a:spcBef>
                <a:spcPts val="800"/>
              </a:spcBef>
              <a:spcAft>
                <a:spcPts val="0"/>
              </a:spcAft>
              <a:buClr>
                <a:schemeClr val="dk1"/>
              </a:buClr>
              <a:buSzPts val="1100"/>
              <a:buFont typeface="Arial"/>
              <a:buNone/>
            </a:pPr>
            <a:r>
              <a:rPr lang="en" sz="1850"/>
              <a:t>• </a:t>
            </a:r>
            <a:r>
              <a:rPr b="1" lang="en" sz="1850"/>
              <a:t>Spark drivers and executors</a:t>
            </a:r>
            <a:r>
              <a:rPr lang="en" sz="1850"/>
              <a:t>: Spark runs various object detection and face detection deep learning algorithms. The various spark executors take data from kafka, perform the algorithms on those data(images) and send their output to the kafka broker.</a:t>
            </a:r>
            <a:endParaRPr sz="1850"/>
          </a:p>
          <a:p>
            <a:pPr indent="0" lvl="0" marL="0" rtl="0" algn="l">
              <a:spcBef>
                <a:spcPts val="800"/>
              </a:spcBef>
              <a:spcAft>
                <a:spcPts val="0"/>
              </a:spcAft>
              <a:buNone/>
            </a:pPr>
            <a:r>
              <a:t/>
            </a:r>
            <a:endParaRPr sz="2181"/>
          </a:p>
          <a:p>
            <a:pPr indent="0" lvl="0" marL="914400" rtl="0" algn="l">
              <a:spcBef>
                <a:spcPts val="800"/>
              </a:spcBef>
              <a:spcAft>
                <a:spcPts val="0"/>
              </a:spcAft>
              <a:buNone/>
            </a:pPr>
            <a:r>
              <a:t/>
            </a:r>
            <a:endParaRPr sz="2000"/>
          </a:p>
          <a:p>
            <a:pPr indent="0" lvl="0" marL="0" rtl="0" algn="r">
              <a:spcBef>
                <a:spcPts val="800"/>
              </a:spcBef>
              <a:spcAft>
                <a:spcPts val="0"/>
              </a:spcAft>
              <a:buNone/>
            </a:pPr>
            <a:r>
              <a:rPr lang="en"/>
              <a:t>cont.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0311719" y="3125707"/>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204" name="Google Shape;204;p24"/>
          <p:cNvSpPr txBox="1"/>
          <p:nvPr>
            <p:ph idx="1" type="body"/>
          </p:nvPr>
        </p:nvSpPr>
        <p:spPr>
          <a:xfrm>
            <a:off x="1953309" y="923150"/>
            <a:ext cx="6686700" cy="2833200"/>
          </a:xfrm>
          <a:prstGeom prst="rect">
            <a:avLst/>
          </a:prstGeom>
        </p:spPr>
        <p:txBody>
          <a:bodyPr anchorCtr="0" anchor="t" bIns="34275" lIns="68575" spcFirstLastPara="1" rIns="68575" wrap="square" tIns="34275">
            <a:normAutofit fontScale="70000" lnSpcReduction="20000"/>
          </a:bodyPr>
          <a:lstStyle/>
          <a:p>
            <a:pPr indent="0" lvl="0" marL="0" rtl="0" algn="l">
              <a:spcBef>
                <a:spcPts val="800"/>
              </a:spcBef>
              <a:spcAft>
                <a:spcPts val="0"/>
              </a:spcAft>
              <a:buClr>
                <a:schemeClr val="dk1"/>
              </a:buClr>
              <a:buSzPct val="43587"/>
              <a:buFont typeface="Arial"/>
              <a:buNone/>
            </a:pPr>
            <a:r>
              <a:rPr lang="en" sz="2523"/>
              <a:t>• </a:t>
            </a:r>
            <a:r>
              <a:rPr b="1" lang="en" sz="2523"/>
              <a:t>Consumer</a:t>
            </a:r>
            <a:r>
              <a:rPr lang="en" sz="2523"/>
              <a:t>: The consumer takes the output from object detection model and saves it to NFS disk.</a:t>
            </a:r>
            <a:endParaRPr sz="2523"/>
          </a:p>
          <a:p>
            <a:pPr indent="0" lvl="0" marL="0" rtl="0" algn="l">
              <a:spcBef>
                <a:spcPts val="800"/>
              </a:spcBef>
              <a:spcAft>
                <a:spcPts val="0"/>
              </a:spcAft>
              <a:buClr>
                <a:schemeClr val="dk1"/>
              </a:buClr>
              <a:buSzPct val="43587"/>
              <a:buFont typeface="Arial"/>
              <a:buNone/>
            </a:pPr>
            <a:r>
              <a:rPr lang="en" sz="2523"/>
              <a:t>• </a:t>
            </a:r>
            <a:r>
              <a:rPr b="1" lang="en" sz="2523"/>
              <a:t>Filebeat</a:t>
            </a:r>
            <a:r>
              <a:rPr lang="en" sz="2523"/>
              <a:t>: This tool sends the output the spark executors (Deep Learning Models) generate, which is is present in kafka broker to elasticsearch.</a:t>
            </a:r>
            <a:endParaRPr sz="2523"/>
          </a:p>
          <a:p>
            <a:pPr indent="0" lvl="0" marL="0" rtl="0" algn="l">
              <a:spcBef>
                <a:spcPts val="800"/>
              </a:spcBef>
              <a:spcAft>
                <a:spcPts val="0"/>
              </a:spcAft>
              <a:buClr>
                <a:schemeClr val="dk1"/>
              </a:buClr>
              <a:buSzPct val="43587"/>
              <a:buFont typeface="Arial"/>
              <a:buNone/>
            </a:pPr>
            <a:r>
              <a:rPr lang="en" sz="2523"/>
              <a:t>• </a:t>
            </a:r>
            <a:r>
              <a:rPr b="1" lang="en" sz="2523"/>
              <a:t>Elasticsearch</a:t>
            </a:r>
            <a:r>
              <a:rPr lang="en" sz="2523"/>
              <a:t>: Elasticsearch is a distributed search and analytics engine built on Apache Lucene. All the data that comes out of the ML models is saved in the elasticsearch database.</a:t>
            </a:r>
            <a:endParaRPr sz="2523"/>
          </a:p>
          <a:p>
            <a:pPr indent="0" lvl="0" marL="0" rtl="0" algn="l">
              <a:spcBef>
                <a:spcPts val="800"/>
              </a:spcBef>
              <a:spcAft>
                <a:spcPts val="0"/>
              </a:spcAft>
              <a:buClr>
                <a:schemeClr val="dk1"/>
              </a:buClr>
              <a:buSzPct val="43587"/>
              <a:buFont typeface="Arial"/>
              <a:buNone/>
            </a:pPr>
            <a:r>
              <a:rPr lang="en" sz="2523"/>
              <a:t>• </a:t>
            </a:r>
            <a:r>
              <a:rPr b="1" lang="en" sz="2523"/>
              <a:t>UI</a:t>
            </a:r>
            <a:r>
              <a:rPr lang="en" sz="2523"/>
              <a:t>: This is a user interface which displays images and result of Deep Learning model</a:t>
            </a:r>
            <a:r>
              <a:rPr lang="en" sz="2181"/>
              <a: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825769" y="232832"/>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ConfigMaps</a:t>
            </a:r>
            <a:endParaRPr/>
          </a:p>
        </p:txBody>
      </p:sp>
      <p:sp>
        <p:nvSpPr>
          <p:cNvPr id="210" name="Google Shape;210;p25"/>
          <p:cNvSpPr txBox="1"/>
          <p:nvPr>
            <p:ph idx="1" type="body"/>
          </p:nvPr>
        </p:nvSpPr>
        <p:spPr>
          <a:xfrm>
            <a:off x="1824284" y="1097625"/>
            <a:ext cx="6686700" cy="2833200"/>
          </a:xfrm>
          <a:prstGeom prst="rect">
            <a:avLst/>
          </a:prstGeom>
        </p:spPr>
        <p:txBody>
          <a:bodyPr anchorCtr="0" anchor="t" bIns="34275" lIns="68575" spcFirstLastPara="1" rIns="68575" wrap="square" tIns="34275">
            <a:normAutofit lnSpcReduction="10000"/>
          </a:bodyPr>
          <a:lstStyle/>
          <a:p>
            <a:pPr indent="-355600" lvl="0" marL="457200" rtl="0" algn="l">
              <a:spcBef>
                <a:spcPts val="800"/>
              </a:spcBef>
              <a:spcAft>
                <a:spcPts val="0"/>
              </a:spcAft>
              <a:buSzPts val="2000"/>
              <a:buChar char="●"/>
            </a:pPr>
            <a:r>
              <a:rPr lang="en" sz="2000"/>
              <a:t>API object used to store data key-value pairs</a:t>
            </a:r>
            <a:endParaRPr sz="2000"/>
          </a:p>
          <a:p>
            <a:pPr indent="-355600" lvl="0" marL="457200" rtl="0" algn="l">
              <a:spcBef>
                <a:spcPts val="0"/>
              </a:spcBef>
              <a:spcAft>
                <a:spcPts val="0"/>
              </a:spcAft>
              <a:buSzPts val="2000"/>
              <a:buChar char="●"/>
            </a:pPr>
            <a:r>
              <a:rPr lang="en" sz="2000"/>
              <a:t>Containers consume configmaps as environment variable.</a:t>
            </a:r>
            <a:endParaRPr sz="2000"/>
          </a:p>
          <a:p>
            <a:pPr indent="-355600" lvl="0" marL="457200" rtl="0" algn="l">
              <a:spcBef>
                <a:spcPts val="0"/>
              </a:spcBef>
              <a:spcAft>
                <a:spcPts val="0"/>
              </a:spcAft>
              <a:buSzPts val="2000"/>
              <a:buChar char="●"/>
            </a:pPr>
            <a:r>
              <a:rPr lang="en" sz="2000"/>
              <a:t>Created configmaps for spark driver and producer.</a:t>
            </a:r>
            <a:endParaRPr sz="2000"/>
          </a:p>
          <a:p>
            <a:pPr indent="-355600" lvl="0" marL="457200" rtl="0" algn="l">
              <a:spcBef>
                <a:spcPts val="0"/>
              </a:spcBef>
              <a:spcAft>
                <a:spcPts val="0"/>
              </a:spcAft>
              <a:buSzPts val="2000"/>
              <a:buChar char="●"/>
            </a:pPr>
            <a:r>
              <a:rPr lang="en" sz="2000"/>
              <a:t>Passed environment variables to the deployed containers using configmaps.</a:t>
            </a:r>
            <a:endParaRPr sz="2000"/>
          </a:p>
          <a:p>
            <a:pPr indent="0" lvl="0" marL="0" rtl="0" algn="l">
              <a:spcBef>
                <a:spcPts val="800"/>
              </a:spcBef>
              <a:spcAft>
                <a:spcPts val="0"/>
              </a:spcAft>
              <a:buNone/>
            </a:pPr>
            <a:r>
              <a:t/>
            </a:r>
            <a:endParaRPr sz="2000"/>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593719" y="211457"/>
            <a:ext cx="6683700" cy="96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Future Work</a:t>
            </a:r>
            <a:endParaRPr/>
          </a:p>
        </p:txBody>
      </p:sp>
      <p:sp>
        <p:nvSpPr>
          <p:cNvPr id="216" name="Google Shape;216;p26"/>
          <p:cNvSpPr txBox="1"/>
          <p:nvPr>
            <p:ph idx="1" type="body"/>
          </p:nvPr>
        </p:nvSpPr>
        <p:spPr>
          <a:xfrm>
            <a:off x="1536859" y="905150"/>
            <a:ext cx="6686700" cy="28332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Autoscaling</a:t>
            </a:r>
            <a:endParaRPr sz="2000"/>
          </a:p>
          <a:p>
            <a:pPr indent="-355600" lvl="0" marL="457200" rtl="0" algn="l">
              <a:spcBef>
                <a:spcPts val="0"/>
              </a:spcBef>
              <a:spcAft>
                <a:spcPts val="0"/>
              </a:spcAft>
              <a:buSzPts val="2000"/>
              <a:buChar char="●"/>
            </a:pPr>
            <a:r>
              <a:rPr lang="en" sz="2000"/>
              <a:t>Better face detection algorithms</a:t>
            </a:r>
            <a:endParaRPr sz="2000"/>
          </a:p>
          <a:p>
            <a:pPr indent="-355600" lvl="0" marL="457200" rtl="0" algn="l">
              <a:spcBef>
                <a:spcPts val="0"/>
              </a:spcBef>
              <a:spcAft>
                <a:spcPts val="0"/>
              </a:spcAft>
              <a:buSzPts val="2000"/>
              <a:buChar char="●"/>
            </a:pPr>
            <a:r>
              <a:rPr lang="en" sz="2000"/>
              <a:t>Making a face recognition application</a:t>
            </a:r>
            <a:endParaRPr sz="2000"/>
          </a:p>
          <a:p>
            <a:pPr indent="-355600" lvl="0" marL="457200" rtl="0" algn="l">
              <a:spcBef>
                <a:spcPts val="0"/>
              </a:spcBef>
              <a:spcAft>
                <a:spcPts val="0"/>
              </a:spcAft>
              <a:buSzPts val="2000"/>
              <a:buChar char="●"/>
            </a:pPr>
            <a:r>
              <a:rPr lang="en" sz="2000"/>
              <a:t>Making elasticsearch stateful</a:t>
            </a:r>
            <a:endParaRPr sz="2000"/>
          </a:p>
          <a:p>
            <a:pPr indent="-355600" lvl="0" marL="457200" rtl="0" algn="l">
              <a:spcBef>
                <a:spcPts val="0"/>
              </a:spcBef>
              <a:spcAft>
                <a:spcPts val="0"/>
              </a:spcAft>
              <a:buSzPts val="2000"/>
              <a:buChar char="🠶"/>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