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5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9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9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8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2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A413-284F-4423-9CFD-DE74C91628E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7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Metrics – Machine Learning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Diptangshu Banik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Area Under the Curve (AUC)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Used for binary classification </a:t>
            </a:r>
            <a:r>
              <a:rPr lang="en-US" dirty="0" smtClean="0"/>
              <a:t>problem and </a:t>
            </a:r>
            <a:r>
              <a:rPr lang="en-US" dirty="0" smtClean="0">
                <a:solidFill>
                  <a:srgbClr val="FF0000"/>
                </a:solidFill>
              </a:rPr>
              <a:t>quality</a:t>
            </a:r>
            <a:r>
              <a:rPr lang="en-US" dirty="0" smtClean="0"/>
              <a:t> check.</a:t>
            </a:r>
          </a:p>
          <a:p>
            <a:endParaRPr lang="en-US" dirty="0"/>
          </a:p>
          <a:p>
            <a:r>
              <a:rPr lang="en-US" dirty="0"/>
              <a:t>Recall/Sensitivity/True Positive </a:t>
            </a:r>
            <a:r>
              <a:rPr lang="en-US" dirty="0" smtClean="0"/>
              <a:t>Rate  </a:t>
            </a:r>
            <a:r>
              <a:rPr lang="en-US" dirty="0"/>
              <a:t>= </a:t>
            </a:r>
            <a:endParaRPr lang="en-US" sz="1000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True </a:t>
            </a:r>
            <a:r>
              <a:rPr lang="en-US" dirty="0"/>
              <a:t>positive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False Negative </a:t>
            </a:r>
            <a:r>
              <a:rPr lang="en-US" dirty="0"/>
              <a:t>+ </a:t>
            </a:r>
            <a:r>
              <a:rPr lang="en-US" dirty="0" smtClean="0"/>
              <a:t>True Positive</a:t>
            </a:r>
            <a:endParaRPr lang="en-US" dirty="0"/>
          </a:p>
          <a:p>
            <a:endParaRPr lang="en-US" dirty="0"/>
          </a:p>
          <a:p>
            <a:r>
              <a:rPr lang="en-US" dirty="0"/>
              <a:t>True Positive Rate is the fraction of relevant instances that have been retrieved over the total amount of relevant </a:t>
            </a:r>
            <a:r>
              <a:rPr lang="en-US" dirty="0" smtClean="0"/>
              <a:t>instances.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514600" y="42672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False Positive Rate  </a:t>
            </a:r>
            <a:r>
              <a:rPr lang="en-US" dirty="0" smtClean="0"/>
              <a:t>=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dirty="0"/>
              <a:t>False Positive </a:t>
            </a:r>
          </a:p>
          <a:p>
            <a:pPr marL="0" indent="0" algn="ctr">
              <a:buNone/>
            </a:pPr>
            <a:r>
              <a:rPr lang="en-US" dirty="0" smtClean="0"/>
              <a:t>False </a:t>
            </a:r>
            <a:r>
              <a:rPr lang="en-US" dirty="0"/>
              <a:t>Positive + </a:t>
            </a:r>
            <a:r>
              <a:rPr lang="en-US" dirty="0" smtClean="0"/>
              <a:t>True </a:t>
            </a:r>
            <a:r>
              <a:rPr lang="en-US" dirty="0"/>
              <a:t>Negative </a:t>
            </a:r>
          </a:p>
          <a:p>
            <a:endParaRPr lang="en-US" dirty="0"/>
          </a:p>
          <a:p>
            <a:r>
              <a:rPr lang="en-US" dirty="0"/>
              <a:t>False Positive Rate is the proportion of all Negative data points that are mistakenly predicted as positive, </a:t>
            </a:r>
            <a:r>
              <a:rPr lang="en-US" dirty="0" smtClean="0"/>
              <a:t>w.r.t. </a:t>
            </a:r>
            <a:r>
              <a:rPr lang="en-US" dirty="0"/>
              <a:t>all negative data points.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981200" y="2743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Area under the Curve (AUC) </a:t>
            </a:r>
            <a:r>
              <a:rPr lang="en-US" dirty="0"/>
              <a:t>= Area under the curve of the plot False Positive rates </a:t>
            </a:r>
            <a:r>
              <a:rPr lang="en-US" dirty="0" err="1"/>
              <a:t>vs</a:t>
            </a:r>
            <a:r>
              <a:rPr lang="en-US" dirty="0"/>
              <a:t> True Positive rates at different points [0,1].</a:t>
            </a:r>
          </a:p>
          <a:p>
            <a:endParaRPr lang="en-US" dirty="0"/>
          </a:p>
          <a:p>
            <a:r>
              <a:rPr lang="en-US" dirty="0"/>
              <a:t>The higher the value of our AUC curve, the better the performance of the model.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4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F1 Score :</a:t>
            </a:r>
          </a:p>
          <a:p>
            <a:r>
              <a:rPr lang="en-US" dirty="0"/>
              <a:t>It is the harmonic mean between precision and </a:t>
            </a:r>
            <a:r>
              <a:rPr lang="en-US" dirty="0" smtClean="0"/>
              <a:t>recall.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F1 = 	  2   * 			    1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			1		      1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			Precision		Recall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Very important measure for classification.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558145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58145" y="3962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24700" y="39624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us 10"/>
          <p:cNvSpPr/>
          <p:nvPr/>
        </p:nvSpPr>
        <p:spPr>
          <a:xfrm>
            <a:off x="6393873" y="3609108"/>
            <a:ext cx="568036" cy="48490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F1 is usually more useful than accuracy, especially if you have an uneven class distribution. </a:t>
            </a:r>
            <a:endParaRPr lang="en-US" dirty="0" smtClean="0"/>
          </a:p>
          <a:p>
            <a:r>
              <a:rPr lang="en-US" dirty="0" smtClean="0"/>
              <a:t>Accuracy </a:t>
            </a:r>
            <a:r>
              <a:rPr lang="en-US" dirty="0"/>
              <a:t>works best if false positives and false negatives have similar cost.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cost of false positives and false negatives are very different, it’s better to look at both Precision and </a:t>
            </a:r>
            <a:r>
              <a:rPr lang="en-US" dirty="0" smtClean="0"/>
              <a:t>Recall than the F1 score.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Overview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Used to determine the </a:t>
            </a:r>
            <a:r>
              <a:rPr lang="en-US" dirty="0" smtClean="0">
                <a:solidFill>
                  <a:srgbClr val="FF0000"/>
                </a:solidFill>
              </a:rPr>
              <a:t>performance</a:t>
            </a:r>
            <a:r>
              <a:rPr lang="en-US" dirty="0" smtClean="0"/>
              <a:t> of a model.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Classification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Regression</a:t>
            </a:r>
            <a:r>
              <a:rPr lang="en-US" dirty="0" smtClean="0"/>
              <a:t> has different sets of metrics.</a:t>
            </a:r>
          </a:p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metrics for Clustering </a:t>
            </a:r>
            <a:r>
              <a:rPr lang="en-US" dirty="0" smtClean="0"/>
              <a:t>as there is no Y label in this type of problems.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Classification metrics are based on how many predictions are </a:t>
            </a:r>
            <a:r>
              <a:rPr lang="en-US" dirty="0" smtClean="0">
                <a:solidFill>
                  <a:srgbClr val="FF0000"/>
                </a:solidFill>
              </a:rPr>
              <a:t>correct or incorrect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Regression metrics are based on how </a:t>
            </a:r>
            <a:r>
              <a:rPr lang="en-US" dirty="0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 is the predicted value from the actual value.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3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6517" cy="479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0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Classification Accuracy -: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when we say accuracy.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Classification </a:t>
            </a:r>
            <a:r>
              <a:rPr lang="en-US" dirty="0"/>
              <a:t>Accuracy 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 smtClean="0"/>
              <a:t>   	   No </a:t>
            </a:r>
            <a:r>
              <a:rPr lang="en-US" dirty="0"/>
              <a:t>of correct predictions </a:t>
            </a:r>
          </a:p>
          <a:p>
            <a:pPr marL="914400" lvl="2" indent="0">
              <a:buNone/>
            </a:pPr>
            <a:r>
              <a:rPr lang="en-US" dirty="0" smtClean="0"/>
              <a:t>			  Total </a:t>
            </a:r>
            <a:r>
              <a:rPr lang="en-US" dirty="0"/>
              <a:t>number of predictions made</a:t>
            </a:r>
          </a:p>
          <a:p>
            <a:endParaRPr lang="en-US" dirty="0"/>
          </a:p>
          <a:p>
            <a:r>
              <a:rPr lang="en-US" dirty="0"/>
              <a:t>Works well if there are equal number of samples belonging to each class.</a:t>
            </a:r>
          </a:p>
          <a:p>
            <a:endParaRPr lang="en-US" dirty="0"/>
          </a:p>
          <a:p>
            <a:r>
              <a:rPr lang="en-US" dirty="0"/>
              <a:t>Classification Accuracy is great, but gives us the false sense of achieving high </a:t>
            </a:r>
            <a:r>
              <a:rPr lang="en-US" dirty="0" smtClean="0"/>
              <a:t>accuracy, when  the classes are imbalanced.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114800" y="3200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Logarithmic loss 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Works well for multi-class classification</a:t>
            </a:r>
          </a:p>
          <a:p>
            <a:r>
              <a:rPr lang="en-US" dirty="0"/>
              <a:t>When working with Log Loss, the classifier must assign probability to each class for all the samples.</a:t>
            </a:r>
          </a:p>
          <a:p>
            <a:r>
              <a:rPr lang="en-US" dirty="0"/>
              <a:t>This varies from 0 to infinity  [0, ∞)</a:t>
            </a:r>
          </a:p>
          <a:p>
            <a:r>
              <a:rPr lang="en-US" dirty="0"/>
              <a:t>Log loss nearer to 0 indicates higher accuracy.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2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Confusion </a:t>
            </a:r>
            <a:r>
              <a:rPr lang="en-US" b="1" u="sng" dirty="0">
                <a:solidFill>
                  <a:srgbClr val="FF0000"/>
                </a:solidFill>
              </a:rPr>
              <a:t>Matrix </a:t>
            </a:r>
            <a:r>
              <a:rPr lang="en-US" b="1" u="sng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2247900"/>
            <a:ext cx="36766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11834"/>
              </p:ext>
            </p:extLst>
          </p:nvPr>
        </p:nvGraphicFramePr>
        <p:xfrm>
          <a:off x="7010400" y="1868678"/>
          <a:ext cx="1752600" cy="1179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7051"/>
                <a:gridCol w="795549"/>
              </a:tblGrid>
              <a:tr h="589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50800" marB="50800"/>
                </a:tc>
              </a:tr>
              <a:tr h="589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62424"/>
              </p:ext>
            </p:extLst>
          </p:nvPr>
        </p:nvGraphicFramePr>
        <p:xfrm>
          <a:off x="1981200" y="4400550"/>
          <a:ext cx="5105400" cy="1808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3962"/>
                <a:gridCol w="2721438"/>
              </a:tblGrid>
              <a:tr h="9044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True negative(TN)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Correct prediction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False Positive(FP)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Incorrectly predicted as positive.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50800" marB="50800"/>
                </a:tc>
              </a:tr>
              <a:tr h="9044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False Negative(FN)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Incorrectly predicted as –</a:t>
                      </a:r>
                      <a:r>
                        <a:rPr lang="en-US" sz="1100" dirty="0" err="1">
                          <a:effectLst/>
                        </a:rPr>
                        <a:t>ve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True Positive(TP)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Correct Prediction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98750" y="3376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There are 4 important terms 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True Positives </a:t>
            </a:r>
            <a:r>
              <a:rPr lang="en-US" dirty="0"/>
              <a:t>: The cases in which we predicted YES and the actual output was also YES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True Negatives </a:t>
            </a:r>
            <a:r>
              <a:rPr lang="en-US" dirty="0"/>
              <a:t>: The cases in which we predicted NO and the actual output was NO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False Positives </a:t>
            </a:r>
            <a:r>
              <a:rPr lang="en-US" dirty="0"/>
              <a:t>: The cases in which we predicted YES and the actual output was NO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False Negatives </a:t>
            </a:r>
            <a:r>
              <a:rPr lang="en-US" dirty="0"/>
              <a:t>: The cases in which we predicted NO and the actual output was YES.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0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Accuracy </a:t>
            </a:r>
            <a:r>
              <a:rPr lang="en-US" dirty="0"/>
              <a:t>=  </a:t>
            </a:r>
            <a:r>
              <a:rPr lang="en-US" dirty="0" smtClean="0"/>
              <a:t>  True </a:t>
            </a:r>
            <a:r>
              <a:rPr lang="en-US" dirty="0"/>
              <a:t>Positive + True </a:t>
            </a:r>
            <a:r>
              <a:rPr lang="en-US" dirty="0" smtClean="0"/>
              <a:t>Negative 			Total </a:t>
            </a:r>
            <a:r>
              <a:rPr lang="en-US" dirty="0"/>
              <a:t>number of </a:t>
            </a:r>
            <a:r>
              <a:rPr lang="en-US" dirty="0" smtClean="0"/>
              <a:t>samples</a:t>
            </a:r>
          </a:p>
          <a:p>
            <a:endParaRPr lang="en-US" dirty="0"/>
          </a:p>
          <a:p>
            <a:r>
              <a:rPr lang="en-US" dirty="0"/>
              <a:t>Precision = </a:t>
            </a:r>
            <a:r>
              <a:rPr lang="en-US" dirty="0" smtClean="0"/>
              <a:t>		  TP</a:t>
            </a:r>
          </a:p>
          <a:p>
            <a:pPr marL="0" indent="0" algn="ctr">
              <a:buNone/>
            </a:pPr>
            <a:r>
              <a:rPr lang="en-US" dirty="0" smtClean="0"/>
              <a:t>(TP+FP)</a:t>
            </a:r>
          </a:p>
          <a:p>
            <a:endParaRPr lang="en-US" dirty="0"/>
          </a:p>
          <a:p>
            <a:r>
              <a:rPr lang="en-US" dirty="0" smtClean="0"/>
              <a:t>Precision </a:t>
            </a:r>
            <a:r>
              <a:rPr lang="en-US" dirty="0"/>
              <a:t>– Accuracy of positive predictions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819400" y="25908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4191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436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Metrics – Machine Learning </vt:lpstr>
      <vt:lpstr>Overview</vt:lpstr>
      <vt:lpstr>PowerPoint Presentation</vt:lpstr>
      <vt:lpstr>PowerPoint Presentation</vt:lpstr>
      <vt:lpstr>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– Machine Learning</dc:title>
  <dc:creator>Banik, Diptangshu</dc:creator>
  <cp:lastModifiedBy>Banik, Diptangshu</cp:lastModifiedBy>
  <cp:revision>12</cp:revision>
  <dcterms:created xsi:type="dcterms:W3CDTF">2019-03-20T02:43:01Z</dcterms:created>
  <dcterms:modified xsi:type="dcterms:W3CDTF">2019-03-20T04:49:06Z</dcterms:modified>
</cp:coreProperties>
</file>