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7" r:id="rId9"/>
    <p:sldId id="268" r:id="rId10"/>
    <p:sldId id="271" r:id="rId11"/>
    <p:sldId id="272" r:id="rId12"/>
    <p:sldId id="273"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04A413-284F-4423-9CFD-DE74C91628E3}"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C4C65-78D9-4EB3-B7F7-EDCEF7EC942E}" type="slidenum">
              <a:rPr lang="en-US" smtClean="0"/>
              <a:t>‹#›</a:t>
            </a:fld>
            <a:endParaRPr lang="en-US"/>
          </a:p>
        </p:txBody>
      </p:sp>
    </p:spTree>
    <p:extLst>
      <p:ext uri="{BB962C8B-B14F-4D97-AF65-F5344CB8AC3E}">
        <p14:creationId xmlns:p14="http://schemas.microsoft.com/office/powerpoint/2010/main" val="1636955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4A413-284F-4423-9CFD-DE74C91628E3}"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C4C65-78D9-4EB3-B7F7-EDCEF7EC942E}" type="slidenum">
              <a:rPr lang="en-US" smtClean="0"/>
              <a:t>‹#›</a:t>
            </a:fld>
            <a:endParaRPr lang="en-US"/>
          </a:p>
        </p:txBody>
      </p:sp>
    </p:spTree>
    <p:extLst>
      <p:ext uri="{BB962C8B-B14F-4D97-AF65-F5344CB8AC3E}">
        <p14:creationId xmlns:p14="http://schemas.microsoft.com/office/powerpoint/2010/main" val="2306177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4A413-284F-4423-9CFD-DE74C91628E3}"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C4C65-78D9-4EB3-B7F7-EDCEF7EC942E}" type="slidenum">
              <a:rPr lang="en-US" smtClean="0"/>
              <a:t>‹#›</a:t>
            </a:fld>
            <a:endParaRPr lang="en-US"/>
          </a:p>
        </p:txBody>
      </p:sp>
    </p:spTree>
    <p:extLst>
      <p:ext uri="{BB962C8B-B14F-4D97-AF65-F5344CB8AC3E}">
        <p14:creationId xmlns:p14="http://schemas.microsoft.com/office/powerpoint/2010/main" val="802431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4A413-284F-4423-9CFD-DE74C91628E3}"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C4C65-78D9-4EB3-B7F7-EDCEF7EC942E}" type="slidenum">
              <a:rPr lang="en-US" smtClean="0"/>
              <a:t>‹#›</a:t>
            </a:fld>
            <a:endParaRPr lang="en-US"/>
          </a:p>
        </p:txBody>
      </p:sp>
    </p:spTree>
    <p:extLst>
      <p:ext uri="{BB962C8B-B14F-4D97-AF65-F5344CB8AC3E}">
        <p14:creationId xmlns:p14="http://schemas.microsoft.com/office/powerpoint/2010/main" val="320089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04A413-284F-4423-9CFD-DE74C91628E3}"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C4C65-78D9-4EB3-B7F7-EDCEF7EC942E}" type="slidenum">
              <a:rPr lang="en-US" smtClean="0"/>
              <a:t>‹#›</a:t>
            </a:fld>
            <a:endParaRPr lang="en-US"/>
          </a:p>
        </p:txBody>
      </p:sp>
    </p:spTree>
    <p:extLst>
      <p:ext uri="{BB962C8B-B14F-4D97-AF65-F5344CB8AC3E}">
        <p14:creationId xmlns:p14="http://schemas.microsoft.com/office/powerpoint/2010/main" val="376169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04A413-284F-4423-9CFD-DE74C91628E3}" type="datetimeFigureOut">
              <a:rPr lang="en-US" smtClean="0"/>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C4C65-78D9-4EB3-B7F7-EDCEF7EC942E}" type="slidenum">
              <a:rPr lang="en-US" smtClean="0"/>
              <a:t>‹#›</a:t>
            </a:fld>
            <a:endParaRPr lang="en-US"/>
          </a:p>
        </p:txBody>
      </p:sp>
    </p:spTree>
    <p:extLst>
      <p:ext uri="{BB962C8B-B14F-4D97-AF65-F5344CB8AC3E}">
        <p14:creationId xmlns:p14="http://schemas.microsoft.com/office/powerpoint/2010/main" val="2744581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04A413-284F-4423-9CFD-DE74C91628E3}" type="datetimeFigureOut">
              <a:rPr lang="en-US" smtClean="0"/>
              <a:t>3/22/2019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7C4C65-78D9-4EB3-B7F7-EDCEF7EC942E}" type="slidenum">
              <a:rPr lang="en-US" smtClean="0"/>
              <a:t>‹#›</a:t>
            </a:fld>
            <a:endParaRPr lang="en-US"/>
          </a:p>
        </p:txBody>
      </p:sp>
    </p:spTree>
    <p:extLst>
      <p:ext uri="{BB962C8B-B14F-4D97-AF65-F5344CB8AC3E}">
        <p14:creationId xmlns:p14="http://schemas.microsoft.com/office/powerpoint/2010/main" val="1522670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04A413-284F-4423-9CFD-DE74C91628E3}" type="datetimeFigureOut">
              <a:rPr lang="en-US" smtClean="0"/>
              <a:t>3/22/2019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7C4C65-78D9-4EB3-B7F7-EDCEF7EC942E}" type="slidenum">
              <a:rPr lang="en-US" smtClean="0"/>
              <a:t>‹#›</a:t>
            </a:fld>
            <a:endParaRPr lang="en-US"/>
          </a:p>
        </p:txBody>
      </p:sp>
    </p:spTree>
    <p:extLst>
      <p:ext uri="{BB962C8B-B14F-4D97-AF65-F5344CB8AC3E}">
        <p14:creationId xmlns:p14="http://schemas.microsoft.com/office/powerpoint/2010/main" val="2496581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04A413-284F-4423-9CFD-DE74C91628E3}" type="datetimeFigureOut">
              <a:rPr lang="en-US" smtClean="0"/>
              <a:t>3/22/2019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7C4C65-78D9-4EB3-B7F7-EDCEF7EC942E}" type="slidenum">
              <a:rPr lang="en-US" smtClean="0"/>
              <a:t>‹#›</a:t>
            </a:fld>
            <a:endParaRPr lang="en-US"/>
          </a:p>
        </p:txBody>
      </p:sp>
    </p:spTree>
    <p:extLst>
      <p:ext uri="{BB962C8B-B14F-4D97-AF65-F5344CB8AC3E}">
        <p14:creationId xmlns:p14="http://schemas.microsoft.com/office/powerpoint/2010/main" val="427300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04A413-284F-4423-9CFD-DE74C91628E3}" type="datetimeFigureOut">
              <a:rPr lang="en-US" smtClean="0"/>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C4C65-78D9-4EB3-B7F7-EDCEF7EC942E}" type="slidenum">
              <a:rPr lang="en-US" smtClean="0"/>
              <a:t>‹#›</a:t>
            </a:fld>
            <a:endParaRPr lang="en-US"/>
          </a:p>
        </p:txBody>
      </p:sp>
    </p:spTree>
    <p:extLst>
      <p:ext uri="{BB962C8B-B14F-4D97-AF65-F5344CB8AC3E}">
        <p14:creationId xmlns:p14="http://schemas.microsoft.com/office/powerpoint/2010/main" val="952559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04A413-284F-4423-9CFD-DE74C91628E3}" type="datetimeFigureOut">
              <a:rPr lang="en-US" smtClean="0"/>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C4C65-78D9-4EB3-B7F7-EDCEF7EC942E}" type="slidenum">
              <a:rPr lang="en-US" smtClean="0"/>
              <a:t>‹#›</a:t>
            </a:fld>
            <a:endParaRPr lang="en-US"/>
          </a:p>
        </p:txBody>
      </p:sp>
    </p:spTree>
    <p:extLst>
      <p:ext uri="{BB962C8B-B14F-4D97-AF65-F5344CB8AC3E}">
        <p14:creationId xmlns:p14="http://schemas.microsoft.com/office/powerpoint/2010/main" val="392282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04A413-284F-4423-9CFD-DE74C91628E3}" type="datetimeFigureOut">
              <a:rPr lang="en-US" smtClean="0"/>
              <a:t>3/22/2019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7C4C65-78D9-4EB3-B7F7-EDCEF7EC942E}" type="slidenum">
              <a:rPr lang="en-US" smtClean="0"/>
              <a:t>‹#›</a:t>
            </a:fld>
            <a:endParaRPr lang="en-US"/>
          </a:p>
        </p:txBody>
      </p:sp>
    </p:spTree>
    <p:extLst>
      <p:ext uri="{BB962C8B-B14F-4D97-AF65-F5344CB8AC3E}">
        <p14:creationId xmlns:p14="http://schemas.microsoft.com/office/powerpoint/2010/main" val="2923576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Metrics – Machine Learning</a:t>
            </a:r>
            <a:br>
              <a:rPr lang="en-US" dirty="0" smtClean="0"/>
            </a:br>
            <a:r>
              <a:rPr lang="en-US" dirty="0" smtClean="0"/>
              <a:t>Regression	</a:t>
            </a:r>
            <a:endParaRPr lang="en-US" dirty="0"/>
          </a:p>
        </p:txBody>
      </p:sp>
      <p:sp>
        <p:nvSpPr>
          <p:cNvPr id="3" name="Subtitle 2"/>
          <p:cNvSpPr>
            <a:spLocks noGrp="1"/>
          </p:cNvSpPr>
          <p:nvPr>
            <p:ph type="subTitle" idx="1"/>
          </p:nvPr>
        </p:nvSpPr>
        <p:spPr/>
        <p:txBody>
          <a:bodyPr/>
          <a:lstStyle/>
          <a:p>
            <a:r>
              <a:rPr lang="en-US" dirty="0" smtClean="0"/>
              <a:t>Diptangshu Banik</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981200" cy="140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004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solidFill>
                  <a:srgbClr val="FF0000"/>
                </a:solidFill>
              </a:rPr>
              <a:t>Relative Squared Error</a:t>
            </a:r>
          </a:p>
          <a:p>
            <a:pPr marL="400050" lvl="1" indent="0">
              <a:buNone/>
            </a:pPr>
            <a:r>
              <a:rPr lang="en-US" dirty="0"/>
              <a:t>Unlike RMSE, the relative squared error (RSE) can be compared between models whose errors are measured in the </a:t>
            </a:r>
            <a:r>
              <a:rPr lang="en-US" dirty="0" smtClean="0"/>
              <a:t>different </a:t>
            </a:r>
            <a:r>
              <a:rPr lang="en-US" dirty="0"/>
              <a:t>units</a:t>
            </a:r>
            <a:r>
              <a:rPr lang="en-US" dirty="0" smtClean="0"/>
              <a:t>.</a:t>
            </a:r>
          </a:p>
          <a:p>
            <a:pPr marL="400050" lvl="1" indent="0">
              <a:buNone/>
            </a:pPr>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981200" cy="140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886200"/>
            <a:ext cx="3305175" cy="1946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descr="https://www.saedsayad.com/images/actual_predict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5547333"/>
            <a:ext cx="1457325" cy="57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8970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solidFill>
                  <a:srgbClr val="FF0000"/>
                </a:solidFill>
              </a:rPr>
              <a:t>Relative Absolute Error</a:t>
            </a:r>
            <a:endParaRPr lang="en-US" dirty="0" smtClean="0">
              <a:solidFill>
                <a:srgbClr val="FF0000"/>
              </a:solidFill>
            </a:endParaRPr>
          </a:p>
          <a:p>
            <a:pPr marL="457200" lvl="1" indent="0">
              <a:buNone/>
            </a:pPr>
            <a:r>
              <a:rPr lang="en-US" dirty="0" smtClean="0"/>
              <a:t>Like </a:t>
            </a:r>
            <a:r>
              <a:rPr lang="en-US" dirty="0"/>
              <a:t>RSE , the relative absolute error (RAE) can be compared between models whose errors are measured in the different units</a:t>
            </a:r>
            <a:r>
              <a:rPr lang="en-US" dirty="0" smtClean="0"/>
              <a:t>.</a:t>
            </a:r>
          </a:p>
          <a:p>
            <a:pPr marL="457200" lvl="1" indent="0">
              <a:buNone/>
            </a:pPr>
            <a:endParaRPr lang="en-US" dirty="0"/>
          </a:p>
          <a:p>
            <a:pPr marL="457200" lvl="1" indent="0">
              <a:buNone/>
            </a:pPr>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981200" cy="140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525" y="3733799"/>
            <a:ext cx="3343275" cy="2180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1452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solidFill>
                  <a:srgbClr val="FF0000"/>
                </a:solidFill>
              </a:rPr>
              <a:t>Coefficient of </a:t>
            </a:r>
            <a:r>
              <a:rPr lang="en-US" dirty="0" smtClean="0">
                <a:solidFill>
                  <a:srgbClr val="FF0000"/>
                </a:solidFill>
              </a:rPr>
              <a:t>Determination </a:t>
            </a:r>
            <a:r>
              <a:rPr lang="en-US" dirty="0">
                <a:solidFill>
                  <a:srgbClr val="FF0000"/>
                </a:solidFill>
              </a:rPr>
              <a:t>(R</a:t>
            </a:r>
            <a:r>
              <a:rPr lang="en-US" baseline="30000" dirty="0">
                <a:solidFill>
                  <a:srgbClr val="FF0000"/>
                </a:solidFill>
              </a:rPr>
              <a:t>2</a:t>
            </a:r>
            <a:r>
              <a:rPr lang="en-US" dirty="0">
                <a:solidFill>
                  <a:srgbClr val="FF0000"/>
                </a:solidFill>
              </a:rPr>
              <a:t>)</a:t>
            </a:r>
          </a:p>
          <a:p>
            <a:pPr marL="457200" lvl="1" indent="0">
              <a:buNone/>
            </a:pPr>
            <a:endParaRPr lang="en-US" dirty="0" smtClean="0"/>
          </a:p>
          <a:p>
            <a:pPr marL="457200" lvl="1" indent="0">
              <a:buNone/>
            </a:pPr>
            <a:r>
              <a:rPr lang="en-US" dirty="0" smtClean="0"/>
              <a:t>The </a:t>
            </a:r>
            <a:r>
              <a:rPr lang="en-US" dirty="0"/>
              <a:t>coefficient of determination (</a:t>
            </a:r>
            <a:r>
              <a:rPr lang="en-US" b="1" dirty="0"/>
              <a:t>R</a:t>
            </a:r>
            <a:r>
              <a:rPr lang="en-US" b="1" baseline="30000" dirty="0"/>
              <a:t>2</a:t>
            </a:r>
            <a:r>
              <a:rPr lang="en-US" dirty="0"/>
              <a:t>) summarizes the explanatory power of the regression model and is computed from the sums-of-squares terms</a:t>
            </a:r>
            <a:r>
              <a:rPr lang="en-US" dirty="0" smtClean="0"/>
              <a:t>.</a:t>
            </a:r>
          </a:p>
          <a:p>
            <a:pPr marL="457200" lvl="1" indent="0">
              <a:buNone/>
            </a:pPr>
            <a:r>
              <a:rPr lang="en-US" dirty="0"/>
              <a:t>R</a:t>
            </a:r>
            <a:r>
              <a:rPr lang="en-US" baseline="30000" dirty="0"/>
              <a:t>2</a:t>
            </a:r>
            <a:r>
              <a:rPr lang="en-US" dirty="0"/>
              <a:t> describes the proportion of variance of the dependent variable explained by the regression model. If the regression model is “perfect”, SSE is zero, and R</a:t>
            </a:r>
            <a:r>
              <a:rPr lang="en-US" baseline="30000" dirty="0"/>
              <a:t>2</a:t>
            </a:r>
            <a:r>
              <a:rPr lang="en-US" dirty="0"/>
              <a:t> is 1. If the regression model is a total failure, SSE is equal to SST, no variance is explained by regression, and R</a:t>
            </a:r>
            <a:r>
              <a:rPr lang="en-US" baseline="30000" dirty="0"/>
              <a:t>2</a:t>
            </a:r>
            <a:r>
              <a:rPr lang="en-US" dirty="0"/>
              <a:t> is zero.</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981200" cy="140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8178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981200" cy="140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76400"/>
            <a:ext cx="7251416"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2486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solidFill>
                  <a:srgbClr val="FF0000"/>
                </a:solidFill>
              </a:rPr>
              <a:t>Overview</a:t>
            </a:r>
            <a:endParaRPr lang="en-US" u="sng"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smtClean="0"/>
          </a:p>
          <a:p>
            <a:r>
              <a:rPr lang="en-US" dirty="0" smtClean="0"/>
              <a:t>Used to determine the </a:t>
            </a:r>
            <a:r>
              <a:rPr lang="en-US" dirty="0" smtClean="0">
                <a:solidFill>
                  <a:srgbClr val="FF0000"/>
                </a:solidFill>
              </a:rPr>
              <a:t>performance</a:t>
            </a:r>
            <a:r>
              <a:rPr lang="en-US" dirty="0" smtClean="0"/>
              <a:t> of a model.</a:t>
            </a:r>
          </a:p>
          <a:p>
            <a:endParaRPr lang="en-US" dirty="0" smtClean="0"/>
          </a:p>
          <a:p>
            <a:r>
              <a:rPr lang="en-US" dirty="0" smtClean="0">
                <a:solidFill>
                  <a:srgbClr val="FF0000"/>
                </a:solidFill>
              </a:rPr>
              <a:t>Classification</a:t>
            </a:r>
            <a:r>
              <a:rPr lang="en-US" dirty="0" smtClean="0"/>
              <a:t> and </a:t>
            </a:r>
            <a:r>
              <a:rPr lang="en-US" dirty="0" smtClean="0">
                <a:solidFill>
                  <a:srgbClr val="FF0000"/>
                </a:solidFill>
              </a:rPr>
              <a:t>Regression</a:t>
            </a:r>
            <a:r>
              <a:rPr lang="en-US" dirty="0" smtClean="0"/>
              <a:t> has different sets of metrics.</a:t>
            </a:r>
          </a:p>
          <a:p>
            <a:endParaRPr lang="en-US" dirty="0" smtClean="0"/>
          </a:p>
          <a:p>
            <a:r>
              <a:rPr lang="en-US" dirty="0" smtClean="0"/>
              <a:t>There are </a:t>
            </a:r>
            <a:r>
              <a:rPr lang="en-US" dirty="0" smtClean="0">
                <a:solidFill>
                  <a:srgbClr val="FF0000"/>
                </a:solidFill>
              </a:rPr>
              <a:t>no</a:t>
            </a:r>
            <a:r>
              <a:rPr lang="en-US" dirty="0" smtClean="0"/>
              <a:t> </a:t>
            </a:r>
            <a:r>
              <a:rPr lang="en-US" dirty="0" smtClean="0">
                <a:solidFill>
                  <a:srgbClr val="FF0000"/>
                </a:solidFill>
              </a:rPr>
              <a:t>metrics for Clustering </a:t>
            </a:r>
            <a:r>
              <a:rPr lang="en-US" dirty="0" smtClean="0"/>
              <a:t>as there is no Y label in this type of problems.</a:t>
            </a:r>
          </a:p>
          <a:p>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981200" cy="140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470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Classification metrics are based on how many predictions are </a:t>
            </a:r>
            <a:r>
              <a:rPr lang="en-US" dirty="0" smtClean="0">
                <a:solidFill>
                  <a:srgbClr val="FF0000"/>
                </a:solidFill>
              </a:rPr>
              <a:t>correct or incorrect</a:t>
            </a:r>
            <a:r>
              <a:rPr lang="en-US" dirty="0" smtClean="0"/>
              <a:t>.</a:t>
            </a:r>
          </a:p>
          <a:p>
            <a:endParaRPr lang="en-US" dirty="0" smtClean="0"/>
          </a:p>
          <a:p>
            <a:r>
              <a:rPr lang="en-US" dirty="0" smtClean="0"/>
              <a:t>Regression metrics are based on how </a:t>
            </a:r>
            <a:r>
              <a:rPr lang="en-US" dirty="0" smtClean="0">
                <a:solidFill>
                  <a:srgbClr val="FF0000"/>
                </a:solidFill>
              </a:rPr>
              <a:t>close</a:t>
            </a:r>
            <a:r>
              <a:rPr lang="en-US" dirty="0" smtClean="0"/>
              <a:t> is the predicted value from the actual value.</a:t>
            </a:r>
          </a:p>
          <a:p>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981200" cy="140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5305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981200" cy="140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7926517" cy="479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9041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rgbClr val="FF0000"/>
                </a:solidFill>
              </a:rPr>
              <a:t>Mean Absolute Error </a:t>
            </a:r>
            <a:r>
              <a:rPr lang="en-US" dirty="0" smtClean="0">
                <a:solidFill>
                  <a:srgbClr val="FF0000"/>
                </a:solidFill>
              </a:rPr>
              <a:t>:</a:t>
            </a:r>
          </a:p>
          <a:p>
            <a:pPr marL="457200" lvl="1" indent="0">
              <a:buNone/>
            </a:pPr>
            <a:r>
              <a:rPr lang="en-US" dirty="0" smtClean="0"/>
              <a:t>Mean </a:t>
            </a:r>
            <a:r>
              <a:rPr lang="en-US" dirty="0"/>
              <a:t>Absolute Error is the average of the difference between the Original Values and the Predicted Values. It gives us the measure of how far the predictions were from the actual output. However, they don’t gives us any idea of the direction of the error i.e. whether we are under predicting the data or over predicting the data. </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981200" cy="140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9919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Mathematically, </a:t>
            </a:r>
          </a:p>
          <a:p>
            <a:endParaRPr lang="en-US" dirty="0"/>
          </a:p>
          <a:p>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981200" cy="140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971800"/>
            <a:ext cx="5170714"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8205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solidFill>
                  <a:srgbClr val="FF0000"/>
                </a:solidFill>
              </a:rPr>
              <a:t>Mean Absolute Error </a:t>
            </a:r>
            <a:r>
              <a:rPr lang="en-US" dirty="0" smtClean="0">
                <a:solidFill>
                  <a:srgbClr val="FF0000"/>
                </a:solidFill>
              </a:rPr>
              <a:t>:</a:t>
            </a:r>
          </a:p>
          <a:p>
            <a:pPr marL="0" indent="0">
              <a:buNone/>
            </a:pPr>
            <a:endParaRPr lang="en-US" dirty="0" smtClean="0">
              <a:solidFill>
                <a:srgbClr val="FF0000"/>
              </a:solidFill>
            </a:endParaRPr>
          </a:p>
          <a:p>
            <a:pPr marL="400050" lvl="1" indent="0">
              <a:buNone/>
            </a:pPr>
            <a:r>
              <a:rPr lang="en-US" dirty="0" smtClean="0"/>
              <a:t>MAE </a:t>
            </a:r>
            <a:r>
              <a:rPr lang="en-US" dirty="0"/>
              <a:t>is the average of the absolute difference between the predicted values and the observed values.</a:t>
            </a:r>
          </a:p>
          <a:p>
            <a:pPr marL="400050" lvl="1" indent="0">
              <a:buNone/>
            </a:pPr>
            <a:endParaRPr lang="en-US" dirty="0"/>
          </a:p>
          <a:p>
            <a:pPr marL="400050" lvl="1" indent="0">
              <a:buNone/>
            </a:pPr>
            <a:r>
              <a:rPr lang="en-US" dirty="0"/>
              <a:t>As we take square of the error,  the effect of larger errors become more pronounced then smaller error, hence the model can now focus more on the larger errors</a:t>
            </a:r>
            <a:r>
              <a:rPr lang="en-US" dirty="0" smtClean="0"/>
              <a:t>.</a:t>
            </a:r>
          </a:p>
          <a:p>
            <a:pPr marL="400050" lvl="1" indent="0">
              <a:buNone/>
            </a:pPr>
            <a:endParaRPr lang="en-US" dirty="0" smtClean="0"/>
          </a:p>
          <a:p>
            <a:pPr marL="400050" lvl="1" indent="0">
              <a:buNone/>
            </a:pPr>
            <a:r>
              <a:rPr lang="en-US" dirty="0" smtClean="0"/>
              <a:t>It </a:t>
            </a:r>
            <a:r>
              <a:rPr lang="en-US" dirty="0"/>
              <a:t>is a linear score. All individual differences are weighed equally in the average</a:t>
            </a:r>
            <a:r>
              <a:rPr lang="en-US" dirty="0" smtClean="0"/>
              <a:t>.</a:t>
            </a:r>
            <a:endParaRPr lang="en-US" dirty="0" smtClean="0"/>
          </a:p>
          <a:p>
            <a:endParaRPr lang="en-US" dirty="0"/>
          </a:p>
          <a:p>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981200" cy="140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4036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Mathematically,</a:t>
            </a:r>
          </a:p>
          <a:p>
            <a:pPr marL="0" indent="0">
              <a:buNone/>
            </a:pPr>
            <a:endParaRPr lang="en-US" dirty="0">
              <a:solidFill>
                <a:srgbClr val="FF0000"/>
              </a:solidFill>
            </a:endParaRPr>
          </a:p>
          <a:p>
            <a:pPr marL="0" indent="0">
              <a:buNone/>
            </a:pPr>
            <a:r>
              <a:rPr lang="en-US" dirty="0" smtClean="0">
                <a:solidFill>
                  <a:srgbClr val="FF0000"/>
                </a:solidFill>
              </a:rPr>
              <a:t>	</a:t>
            </a:r>
            <a:endParaRPr lang="en-US" dirty="0"/>
          </a:p>
          <a:p>
            <a:endParaRPr lang="en-US" dirty="0">
              <a:solidFill>
                <a:srgbClr val="FF0000"/>
              </a:solidFill>
            </a:endParaRPr>
          </a:p>
          <a:p>
            <a:pPr marL="0" indent="0">
              <a:buNone/>
            </a:pPr>
            <a:r>
              <a:rPr lang="en-US" dirty="0" smtClean="0"/>
              <a:t> </a:t>
            </a:r>
          </a:p>
          <a:p>
            <a:endParaRPr lang="en-US" dirty="0"/>
          </a:p>
          <a:p>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981200" cy="140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7345" y="3124200"/>
            <a:ext cx="5306786"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2078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rgbClr val="FF0000"/>
                </a:solidFill>
              </a:rPr>
              <a:t>Root Mean Square Error(RMSE Score</a:t>
            </a:r>
            <a:r>
              <a:rPr lang="en-US" dirty="0" smtClean="0">
                <a:solidFill>
                  <a:srgbClr val="FF0000"/>
                </a:solidFill>
              </a:rPr>
              <a:t>)</a:t>
            </a:r>
          </a:p>
          <a:p>
            <a:pPr marL="400050" lvl="1" indent="0">
              <a:buNone/>
            </a:pPr>
            <a:endParaRPr lang="en-US" dirty="0" smtClean="0"/>
          </a:p>
          <a:p>
            <a:pPr marL="400050" lvl="1" indent="0">
              <a:buNone/>
            </a:pPr>
            <a:r>
              <a:rPr lang="en-US" dirty="0" smtClean="0"/>
              <a:t>It </a:t>
            </a:r>
            <a:r>
              <a:rPr lang="en-US" dirty="0"/>
              <a:t>represents the sample standard deviation between the predicted values and the observed values</a:t>
            </a:r>
            <a:r>
              <a:rPr lang="en-US" dirty="0" smtClean="0"/>
              <a:t>.	</a:t>
            </a:r>
          </a:p>
          <a:p>
            <a:pPr marL="400050" lvl="1" indent="0">
              <a:buNone/>
            </a:pPr>
            <a:r>
              <a:rPr lang="en-US" dirty="0"/>
              <a:t>RMSE is a popular formula to measure the error rate of a regression model. However, it can only be compared between models whose errors are measured in the same units.</a:t>
            </a:r>
            <a:endParaRPr lang="en-US" dirty="0" smtClean="0">
              <a:solidFill>
                <a:srgbClr val="FF0000"/>
              </a:solidFill>
            </a:endParaRPr>
          </a:p>
          <a:p>
            <a:pPr marL="0" indent="0">
              <a:buNone/>
            </a:pPr>
            <a:endParaRPr lang="en-US" dirty="0" smtClean="0">
              <a:solidFill>
                <a:srgbClr val="FF0000"/>
              </a:solidFill>
            </a:endParaRPr>
          </a:p>
          <a:p>
            <a:pPr marL="0" indent="0">
              <a:buNone/>
            </a:pPr>
            <a:endParaRPr lang="en-US" dirty="0">
              <a:solidFill>
                <a:srgbClr val="FF0000"/>
              </a:solidFill>
            </a:endParaRPr>
          </a:p>
          <a:p>
            <a:pPr marL="0" indent="0">
              <a:buNone/>
            </a:pPr>
            <a:r>
              <a:rPr lang="en-US" dirty="0" smtClean="0">
                <a:solidFill>
                  <a:srgbClr val="FF0000"/>
                </a:solidFill>
              </a:rPr>
              <a:t>	</a:t>
            </a:r>
            <a:endParaRPr lang="en-US" dirty="0"/>
          </a:p>
          <a:p>
            <a:endParaRPr lang="en-US" dirty="0">
              <a:solidFill>
                <a:srgbClr val="FF0000"/>
              </a:solidFill>
            </a:endParaRPr>
          </a:p>
          <a:p>
            <a:pPr marL="0" indent="0">
              <a:buNone/>
            </a:pPr>
            <a:r>
              <a:rPr lang="en-US" dirty="0" smtClean="0"/>
              <a:t> </a:t>
            </a:r>
          </a:p>
          <a:p>
            <a:endParaRPr lang="en-US" dirty="0"/>
          </a:p>
          <a:p>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981200" cy="140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273" y="4429125"/>
            <a:ext cx="5068147"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88528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318</Words>
  <Application>Microsoft Office PowerPoint</Application>
  <PresentationFormat>On-screen Show (4:3)</PresentationFormat>
  <Paragraphs>49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Metrics – Machine Learning Regression </vt:lpstr>
      <vt:lpstr>Overview</vt:lpstr>
      <vt:lpstr>PowerPoint Presentation</vt:lpstr>
      <vt:lpstr>PowerPoint Presentation</vt:lpstr>
      <vt:lpstr>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Metrics – Machine Learning</dc:title>
  <dc:creator>Banik, Diptangshu</dc:creator>
  <cp:lastModifiedBy>Banik, Diptangshu</cp:lastModifiedBy>
  <cp:revision>23</cp:revision>
  <dcterms:created xsi:type="dcterms:W3CDTF">2019-03-20T02:43:01Z</dcterms:created>
  <dcterms:modified xsi:type="dcterms:W3CDTF">2019-03-22T08:20:26Z</dcterms:modified>
</cp:coreProperties>
</file>