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Natural Language Processing (NLP)</a:t>
            </a:r>
            <a:br>
              <a:rPr lang="en-US" dirty="0" smtClean="0"/>
            </a:br>
            <a:r>
              <a:rPr lang="en-US" dirty="0" smtClean="0"/>
              <a:t>Machine </a:t>
            </a:r>
            <a:r>
              <a:rPr lang="en-US" dirty="0"/>
              <a:t>Learning	</a:t>
            </a:r>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Diptangshu </a:t>
            </a:r>
            <a:r>
              <a:rPr lang="en-US" dirty="0"/>
              <a:t>Banik</a:t>
            </a:r>
          </a:p>
          <a:p>
            <a:pPr algn="r"/>
            <a:endParaRPr lang="en-US" sz="1800" dirty="0" smtClean="0">
              <a:solidFill>
                <a:srgbClr val="00B0F0"/>
              </a:solidFill>
            </a:endParaRPr>
          </a:p>
          <a:p>
            <a:pPr algn="r"/>
            <a:r>
              <a:rPr lang="en-US" sz="1800" dirty="0" smtClean="0">
                <a:solidFill>
                  <a:srgbClr val="00B0F0"/>
                </a:solidFill>
              </a:rPr>
              <a:t>Twitter</a:t>
            </a:r>
            <a:r>
              <a:rPr lang="en-US" sz="1800" dirty="0" smtClean="0"/>
              <a:t> @</a:t>
            </a:r>
            <a:r>
              <a:rPr lang="en-US" sz="1800" dirty="0" err="1" smtClean="0"/>
              <a:t>dipbanik</a:t>
            </a:r>
            <a:endParaRPr lang="en-US" sz="1800" dirty="0" smtClean="0"/>
          </a:p>
          <a:p>
            <a:pPr algn="r"/>
            <a:endParaRPr lang="en-US" sz="1800"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52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Stop Words</a:t>
            </a:r>
            <a:endParaRPr lang="en-US"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These are words which do not add any value to the text and are only used for stitching words together.</a:t>
            </a:r>
          </a:p>
          <a:p>
            <a:endParaRPr lang="en-US" dirty="0"/>
          </a:p>
          <a:p>
            <a:r>
              <a:rPr lang="en-US" dirty="0" smtClean="0"/>
              <a:t>Examples – for, the, a, an, of, it, . , ?, etc.</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754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Stemming</a:t>
            </a:r>
            <a:endParaRPr lang="en-US"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b="1" dirty="0"/>
              <a:t>Stemming</a:t>
            </a:r>
            <a:r>
              <a:rPr lang="en-US" dirty="0"/>
              <a:t> is the process of reducing a word to its word stem that affixes to suffixes and prefixes or to the roots of words known as a lemma.</a:t>
            </a:r>
            <a:endParaRPr lang="en-US" dirty="0" smtClean="0"/>
          </a:p>
          <a:p>
            <a:pPr marL="0" indent="0">
              <a:buNone/>
            </a:pPr>
            <a:endParaRPr lang="en-US" dirty="0" smtClean="0"/>
          </a:p>
          <a:p>
            <a:pPr marL="0" indent="0">
              <a:buNone/>
            </a:pPr>
            <a:r>
              <a:rPr lang="en-US" dirty="0" smtClean="0"/>
              <a:t>Love = love</a:t>
            </a:r>
            <a:endParaRPr lang="en-US" dirty="0"/>
          </a:p>
          <a:p>
            <a:pPr marL="0" indent="0">
              <a:buNone/>
            </a:pPr>
            <a:r>
              <a:rPr lang="en-US" dirty="0" smtClean="0"/>
              <a:t>Loved = love</a:t>
            </a:r>
          </a:p>
          <a:p>
            <a:pPr marL="0" indent="0">
              <a:buNone/>
            </a:pPr>
            <a:r>
              <a:rPr lang="en-US" dirty="0" smtClean="0"/>
              <a:t>Loving = love</a:t>
            </a:r>
          </a:p>
          <a:p>
            <a:pPr marL="0"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63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TF-IDF</a:t>
            </a:r>
            <a:endParaRPr lang="en-US" u="sng"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r>
              <a:rPr lang="en-US" dirty="0" smtClean="0"/>
              <a:t>T</a:t>
            </a:r>
            <a:r>
              <a:rPr lang="en-US" b="1" dirty="0" smtClean="0"/>
              <a:t>erm </a:t>
            </a:r>
            <a:r>
              <a:rPr lang="en-US" b="1" dirty="0"/>
              <a:t>frequency–inverse document </a:t>
            </a:r>
            <a:r>
              <a:rPr lang="en-US" b="1" dirty="0" smtClean="0"/>
              <a:t>frequency</a:t>
            </a:r>
            <a:endParaRPr lang="en-US" dirty="0"/>
          </a:p>
          <a:p>
            <a:pPr marL="0" indent="0">
              <a:buNone/>
            </a:pPr>
            <a:endParaRPr lang="en-US" dirty="0"/>
          </a:p>
          <a:p>
            <a:r>
              <a:rPr lang="en-US" sz="3100" dirty="0"/>
              <a:t>A </a:t>
            </a:r>
            <a:r>
              <a:rPr lang="en-US" sz="3100" dirty="0"/>
              <a:t>numerical statistic that is intended to reflect how important a word is to a document in a collection or corpus</a:t>
            </a:r>
            <a:r>
              <a:rPr lang="en-US" sz="3100" dirty="0" smtClean="0"/>
              <a:t>. </a:t>
            </a:r>
          </a:p>
          <a:p>
            <a:r>
              <a:rPr lang="en-US" sz="3100" dirty="0" smtClean="0"/>
              <a:t>Used </a:t>
            </a:r>
            <a:r>
              <a:rPr lang="en-US" sz="3100" dirty="0"/>
              <a:t>as a weighting factor in searches of information retrieval, text mining, and user modeling. </a:t>
            </a:r>
            <a:endParaRPr lang="en-US" sz="3100" dirty="0" smtClean="0"/>
          </a:p>
          <a:p>
            <a:r>
              <a:rPr lang="en-US" sz="3100" dirty="0" smtClean="0"/>
              <a:t>The </a:t>
            </a:r>
            <a:r>
              <a:rPr lang="en-US" sz="3100" dirty="0" err="1"/>
              <a:t>tf</a:t>
            </a:r>
            <a:r>
              <a:rPr lang="en-US" sz="3100" dirty="0"/>
              <a:t>–</a:t>
            </a:r>
            <a:r>
              <a:rPr lang="en-US" sz="3100" dirty="0" err="1"/>
              <a:t>idf</a:t>
            </a:r>
            <a:r>
              <a:rPr lang="en-US" sz="3100" dirty="0"/>
              <a:t> value increases proportionally to the number of times a word appears in the document and is offset by the number of documents in the corpus that contain the word, which helps to adjust for the fact that some words appear more frequently in general. </a:t>
            </a:r>
            <a:endParaRPr lang="en-US" sz="3100" dirty="0" smtClean="0"/>
          </a:p>
          <a:p>
            <a:r>
              <a:rPr lang="en-US" sz="3100" dirty="0" err="1" smtClean="0"/>
              <a:t>Tf</a:t>
            </a:r>
            <a:r>
              <a:rPr lang="en-US" sz="3100" dirty="0" smtClean="0"/>
              <a:t>–</a:t>
            </a:r>
            <a:r>
              <a:rPr lang="en-US" sz="3100" dirty="0" err="1" smtClean="0"/>
              <a:t>idf</a:t>
            </a:r>
            <a:r>
              <a:rPr lang="en-US" sz="3100" dirty="0" smtClean="0"/>
              <a:t> </a:t>
            </a:r>
            <a:r>
              <a:rPr lang="en-US" sz="3100" dirty="0"/>
              <a:t>is one of the most popular term-weighting schemes today; 83% of text-based recommender systems in digital libraries use </a:t>
            </a:r>
            <a:r>
              <a:rPr lang="en-US" sz="3100" dirty="0" err="1"/>
              <a:t>tf</a:t>
            </a:r>
            <a:r>
              <a:rPr lang="en-US" sz="3100" dirty="0"/>
              <a:t>–</a:t>
            </a:r>
            <a:r>
              <a:rPr lang="en-US" sz="3100" dirty="0" err="1"/>
              <a:t>idf</a:t>
            </a:r>
            <a:r>
              <a:rPr lang="en-US" sz="3100" dirty="0" smtClean="0"/>
              <a:t>.</a:t>
            </a:r>
            <a:endParaRPr lang="en-US" sz="31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291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rgbClr val="FF0000"/>
                </a:solidFill>
              </a:rPr>
              <a:t>Overview</a:t>
            </a:r>
            <a:endParaRPr lang="en-US" u="sng"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r>
              <a:rPr lang="en-US" dirty="0"/>
              <a:t>Natural Language Processing (or NLP) is applying Machine Learning models to text and language</a:t>
            </a:r>
            <a:r>
              <a:rPr lang="en-US" dirty="0" smtClean="0"/>
              <a:t>.</a:t>
            </a:r>
            <a:endParaRPr lang="en-US" dirty="0" smtClean="0"/>
          </a:p>
          <a:p>
            <a:endParaRPr lang="en-US" dirty="0" smtClean="0"/>
          </a:p>
          <a:p>
            <a:r>
              <a:rPr lang="en-US" dirty="0" smtClean="0">
                <a:solidFill>
                  <a:srgbClr val="FF0000"/>
                </a:solidFill>
              </a:rPr>
              <a:t>Sentiment Analysis </a:t>
            </a:r>
            <a:r>
              <a:rPr lang="en-US" dirty="0" smtClean="0"/>
              <a:t>– use </a:t>
            </a:r>
            <a:r>
              <a:rPr lang="en-US" dirty="0" smtClean="0"/>
              <a:t>text </a:t>
            </a:r>
            <a:r>
              <a:rPr lang="en-US" dirty="0"/>
              <a:t>review to predict if the review is a good one or a bad one.</a:t>
            </a:r>
            <a:endParaRPr lang="en-US" dirty="0" smtClean="0"/>
          </a:p>
          <a:p>
            <a:endParaRPr lang="en-US" dirty="0" smtClean="0"/>
          </a:p>
          <a:p>
            <a:r>
              <a:rPr lang="en-US" dirty="0"/>
              <a:t>predict some categories of the articles</a:t>
            </a:r>
            <a:r>
              <a:rPr lang="en-US" dirty="0" smtClean="0"/>
              <a:t>.</a:t>
            </a:r>
          </a:p>
          <a:p>
            <a:endParaRPr lang="en-US" dirty="0" smtClean="0"/>
          </a:p>
          <a:p>
            <a:r>
              <a:rPr lang="en-US" dirty="0" smtClean="0"/>
              <a:t>predict </a:t>
            </a:r>
            <a:r>
              <a:rPr lang="en-US" dirty="0"/>
              <a:t>the genre of the book</a:t>
            </a:r>
            <a:endParaRPr lang="en-US" dirty="0" smtClean="0"/>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021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u="sng"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r>
              <a:rPr lang="en-US" dirty="0" smtClean="0"/>
              <a:t>Use NLP </a:t>
            </a:r>
            <a:r>
              <a:rPr lang="en-US" dirty="0"/>
              <a:t>to build a machine translator or a speech recognition </a:t>
            </a:r>
            <a:r>
              <a:rPr lang="en-US" dirty="0" smtClean="0"/>
              <a:t>system</a:t>
            </a:r>
          </a:p>
          <a:p>
            <a:endParaRPr lang="en-US" dirty="0"/>
          </a:p>
          <a:p>
            <a:r>
              <a:rPr lang="en-US" dirty="0" smtClean="0"/>
              <a:t>Question Answering – </a:t>
            </a:r>
            <a:r>
              <a:rPr lang="en-US" dirty="0" err="1" smtClean="0"/>
              <a:t>Chatbots</a:t>
            </a:r>
            <a:endParaRPr lang="en-US" dirty="0" smtClean="0"/>
          </a:p>
          <a:p>
            <a:endParaRPr lang="en-US" dirty="0"/>
          </a:p>
          <a:p>
            <a:r>
              <a:rPr lang="en-US" dirty="0" smtClean="0"/>
              <a:t>Document </a:t>
            </a:r>
            <a:r>
              <a:rPr lang="en-US" dirty="0" err="1" smtClean="0"/>
              <a:t>Sumarization</a:t>
            </a:r>
            <a:endParaRPr lang="en-US" dirty="0" smtClean="0"/>
          </a:p>
          <a:p>
            <a:endParaRPr lang="en-US" dirty="0"/>
          </a:p>
          <a:p>
            <a:r>
              <a:rPr lang="en-US" dirty="0" smtClean="0"/>
              <a:t>Natural Language Understanding – LUIS, Google </a:t>
            </a:r>
            <a:r>
              <a:rPr lang="en-US" dirty="0" err="1" smtClean="0"/>
              <a:t>Dailogflow</a:t>
            </a:r>
            <a:r>
              <a:rPr lang="en-US" dirty="0" smtClean="0"/>
              <a:t>, Amazon </a:t>
            </a:r>
            <a:r>
              <a:rPr lang="en-US" dirty="0" err="1" smtClean="0"/>
              <a:t>Lex</a:t>
            </a:r>
            <a:r>
              <a:rPr lang="en-US" dirty="0"/>
              <a:t>.</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45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rgbClr val="FF0000"/>
                </a:solidFill>
              </a:rPr>
              <a:t>Python Libraries</a:t>
            </a:r>
            <a:endParaRPr lang="en-US" u="sng" dirty="0">
              <a:solidFill>
                <a:srgbClr val="FF0000"/>
              </a:solidFill>
            </a:endParaRPr>
          </a:p>
        </p:txBody>
      </p:sp>
      <p:sp>
        <p:nvSpPr>
          <p:cNvPr id="3" name="Content Placeholder 2"/>
          <p:cNvSpPr>
            <a:spLocks noGrp="1"/>
          </p:cNvSpPr>
          <p:nvPr>
            <p:ph idx="1"/>
          </p:nvPr>
        </p:nvSpPr>
        <p:spPr/>
        <p:txBody>
          <a:bodyPr>
            <a:normAutofit/>
          </a:bodyPr>
          <a:lstStyle/>
          <a:p>
            <a:endParaRPr lang="en-US" dirty="0" smtClean="0"/>
          </a:p>
          <a:p>
            <a:r>
              <a:rPr lang="en-US" dirty="0" smtClean="0"/>
              <a:t>Natural Language Toolkit – NLTK</a:t>
            </a:r>
          </a:p>
          <a:p>
            <a:r>
              <a:rPr lang="en-US" dirty="0" err="1" smtClean="0"/>
              <a:t>SpaCy</a:t>
            </a:r>
            <a:endParaRPr lang="en-US" dirty="0" smtClean="0"/>
          </a:p>
          <a:p>
            <a:r>
              <a:rPr lang="en-US" dirty="0" smtClean="0"/>
              <a:t>Stanford NLP</a:t>
            </a:r>
          </a:p>
          <a:p>
            <a:r>
              <a:rPr lang="en-US" dirty="0" err="1" smtClean="0"/>
              <a:t>OpenNLP</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294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err="1" smtClean="0">
                <a:solidFill>
                  <a:srgbClr val="FF0000"/>
                </a:solidFill>
              </a:rPr>
              <a:t>Algo</a:t>
            </a:r>
            <a:endParaRPr lang="en-US" u="sng" dirty="0">
              <a:solidFill>
                <a:srgbClr val="FF0000"/>
              </a:solidFill>
            </a:endParaRPr>
          </a:p>
        </p:txBody>
      </p:sp>
      <p:sp>
        <p:nvSpPr>
          <p:cNvPr id="3" name="Content Placeholder 2"/>
          <p:cNvSpPr>
            <a:spLocks noGrp="1"/>
          </p:cNvSpPr>
          <p:nvPr>
            <p:ph idx="1"/>
          </p:nvPr>
        </p:nvSpPr>
        <p:spPr/>
        <p:txBody>
          <a:bodyPr>
            <a:normAutofit fontScale="92500"/>
          </a:bodyPr>
          <a:lstStyle/>
          <a:p>
            <a:endParaRPr lang="en-US" dirty="0" smtClean="0"/>
          </a:p>
          <a:p>
            <a:r>
              <a:rPr lang="en-US" dirty="0" smtClean="0"/>
              <a:t>Most </a:t>
            </a:r>
            <a:r>
              <a:rPr lang="en-US" dirty="0"/>
              <a:t>of NLP algorithms are classification </a:t>
            </a:r>
            <a:r>
              <a:rPr lang="en-US" dirty="0" smtClean="0"/>
              <a:t>models</a:t>
            </a:r>
          </a:p>
          <a:p>
            <a:pPr lvl="1"/>
            <a:r>
              <a:rPr lang="en-US" dirty="0"/>
              <a:t>Logistic </a:t>
            </a:r>
            <a:r>
              <a:rPr lang="en-US" dirty="0" smtClean="0"/>
              <a:t>Regression</a:t>
            </a:r>
          </a:p>
          <a:p>
            <a:pPr lvl="1"/>
            <a:r>
              <a:rPr lang="en-US" dirty="0" smtClean="0"/>
              <a:t>Naive Bayes</a:t>
            </a:r>
          </a:p>
          <a:p>
            <a:pPr lvl="1"/>
            <a:r>
              <a:rPr lang="en-US" dirty="0" smtClean="0"/>
              <a:t>CART </a:t>
            </a:r>
            <a:r>
              <a:rPr lang="en-US" dirty="0"/>
              <a:t>which is a model based on decision </a:t>
            </a:r>
            <a:r>
              <a:rPr lang="en-US" dirty="0" smtClean="0"/>
              <a:t>trees</a:t>
            </a:r>
          </a:p>
          <a:p>
            <a:pPr lvl="1"/>
            <a:r>
              <a:rPr lang="en-US" dirty="0" smtClean="0"/>
              <a:t>Maximum </a:t>
            </a:r>
            <a:r>
              <a:rPr lang="en-US" dirty="0"/>
              <a:t>Entropy again related to Decision </a:t>
            </a:r>
            <a:r>
              <a:rPr lang="en-US" dirty="0" smtClean="0"/>
              <a:t>Trees</a:t>
            </a:r>
          </a:p>
          <a:p>
            <a:pPr lvl="1"/>
            <a:r>
              <a:rPr lang="en-US" dirty="0" smtClean="0"/>
              <a:t>Hidden </a:t>
            </a:r>
            <a:r>
              <a:rPr lang="en-US" dirty="0"/>
              <a:t>Markov Models which are models based on Markov </a:t>
            </a:r>
            <a:r>
              <a:rPr lang="en-US" dirty="0" smtClean="0"/>
              <a:t>processes</a:t>
            </a:r>
            <a:endParaRPr lang="en-US" dirty="0"/>
          </a:p>
          <a:p>
            <a:pPr lvl="1"/>
            <a:r>
              <a:rPr lang="en-US" dirty="0" smtClean="0"/>
              <a:t>C 5.0 – Decision Tree based model</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595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err="1" smtClean="0">
                <a:solidFill>
                  <a:srgbClr val="FF0000"/>
                </a:solidFill>
              </a:rPr>
              <a:t>Algo</a:t>
            </a:r>
            <a:endParaRPr lang="en-US" u="sng" dirty="0">
              <a:solidFill>
                <a:srgbClr val="FF0000"/>
              </a:solidFill>
            </a:endParaRPr>
          </a:p>
        </p:txBody>
      </p:sp>
      <p:sp>
        <p:nvSpPr>
          <p:cNvPr id="3" name="Content Placeholder 2"/>
          <p:cNvSpPr>
            <a:spLocks noGrp="1"/>
          </p:cNvSpPr>
          <p:nvPr>
            <p:ph idx="1"/>
          </p:nvPr>
        </p:nvSpPr>
        <p:spPr/>
        <p:txBody>
          <a:bodyPr>
            <a:normAutofit/>
          </a:bodyPr>
          <a:lstStyle/>
          <a:p>
            <a:endParaRPr lang="en-US" dirty="0"/>
          </a:p>
          <a:p>
            <a:r>
              <a:rPr lang="en-US" dirty="0" smtClean="0"/>
              <a:t>A </a:t>
            </a:r>
            <a:r>
              <a:rPr lang="en-US" dirty="0"/>
              <a:t>very well-known model in NLP is the </a:t>
            </a:r>
            <a:r>
              <a:rPr lang="en-US" dirty="0">
                <a:solidFill>
                  <a:srgbClr val="FF0000"/>
                </a:solidFill>
              </a:rPr>
              <a:t>Bag of Words</a:t>
            </a:r>
            <a:r>
              <a:rPr lang="en-US" dirty="0"/>
              <a:t> model. It is a model used to preprocess the texts to classify before fitting the classification algorithms on the observations containing the texts.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180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	</a:t>
            </a:r>
            <a:r>
              <a:rPr lang="en-US" u="sng" dirty="0" smtClean="0">
                <a:solidFill>
                  <a:srgbClr val="FF0000"/>
                </a:solidFill>
              </a:rPr>
              <a:t>Steps - Bag of Words</a:t>
            </a:r>
            <a:endParaRPr lang="en-US" u="sng" dirty="0">
              <a:solidFill>
                <a:srgbClr val="FF0000"/>
              </a:solidFill>
            </a:endParaRPr>
          </a:p>
        </p:txBody>
      </p:sp>
      <p:sp>
        <p:nvSpPr>
          <p:cNvPr id="3" name="Content Placeholder 2"/>
          <p:cNvSpPr>
            <a:spLocks noGrp="1"/>
          </p:cNvSpPr>
          <p:nvPr>
            <p:ph idx="1"/>
          </p:nvPr>
        </p:nvSpPr>
        <p:spPr/>
        <p:txBody>
          <a:bodyPr>
            <a:normAutofit/>
          </a:bodyPr>
          <a:lstStyle/>
          <a:p>
            <a:endParaRPr lang="en-US" dirty="0" smtClean="0"/>
          </a:p>
          <a:p>
            <a:r>
              <a:rPr lang="en-US" dirty="0" smtClean="0"/>
              <a:t>Clean </a:t>
            </a:r>
            <a:r>
              <a:rPr lang="en-US" dirty="0"/>
              <a:t>texts to prepare them for the Machine Learning </a:t>
            </a:r>
            <a:r>
              <a:rPr lang="en-US" dirty="0" smtClean="0"/>
              <a:t>models</a:t>
            </a:r>
          </a:p>
          <a:p>
            <a:endParaRPr lang="en-US" dirty="0"/>
          </a:p>
          <a:p>
            <a:r>
              <a:rPr lang="en-US" dirty="0"/>
              <a:t>Create a Bag of Words </a:t>
            </a:r>
            <a:r>
              <a:rPr lang="en-US" dirty="0" smtClean="0"/>
              <a:t>model</a:t>
            </a:r>
          </a:p>
          <a:p>
            <a:endParaRPr lang="en-US" dirty="0"/>
          </a:p>
          <a:p>
            <a:r>
              <a:rPr lang="en-US" dirty="0"/>
              <a:t>Apply Machine Learning models onto this Bag of Worlds model.</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561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smtClean="0">
                <a:solidFill>
                  <a:srgbClr val="FF0000"/>
                </a:solidFill>
              </a:rPr>
              <a:t>Parts of Speech Tagging		</a:t>
            </a:r>
            <a:endParaRPr lang="en-US"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dirty="0" smtClean="0"/>
              <a:t>Parts of Speech Tagging for a sentence</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81200"/>
            <a:ext cx="7754615"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661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smtClean="0">
                <a:solidFill>
                  <a:srgbClr val="FF0000"/>
                </a:solidFill>
              </a:rPr>
              <a:t>Parts of Speech Tagging		</a:t>
            </a:r>
            <a:endParaRPr lang="en-US" u="sng"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endParaRPr lang="en-US" dirty="0"/>
          </a:p>
          <a:p>
            <a:r>
              <a:rPr lang="en-US" dirty="0" smtClean="0"/>
              <a:t>Wikipedia </a:t>
            </a:r>
            <a:r>
              <a:rPr lang="en-US" dirty="0" err="1"/>
              <a:t>Desc</a:t>
            </a:r>
            <a:r>
              <a:rPr lang="en-US" dirty="0"/>
              <a:t> </a:t>
            </a:r>
            <a:r>
              <a:rPr lang="en-US" dirty="0" smtClean="0"/>
              <a:t>–</a:t>
            </a:r>
          </a:p>
          <a:p>
            <a:endParaRPr lang="en-US" dirty="0"/>
          </a:p>
          <a:p>
            <a:pPr marL="0" indent="0">
              <a:buNone/>
            </a:pPr>
            <a:r>
              <a:rPr lang="en-US" i="1" dirty="0" smtClean="0"/>
              <a:t>		Marking </a:t>
            </a:r>
            <a:r>
              <a:rPr lang="en-US" i="1" dirty="0"/>
              <a:t>up a word in a text (</a:t>
            </a:r>
            <a:r>
              <a:rPr lang="en-US" i="1" dirty="0">
                <a:solidFill>
                  <a:srgbClr val="FF0000"/>
                </a:solidFill>
              </a:rPr>
              <a:t>corpus</a:t>
            </a:r>
            <a:r>
              <a:rPr lang="en-US" i="1" dirty="0"/>
              <a:t>) as corresponding to a particular part of speech, based on both its definition and its context — i.e., its relationship with adjacent and related words in a phrase, sentence, or paragraph. A simplified form of this is commonly taught to school-age children, in the identification of words as nouns, verbs, adjectives, adverbs, etc.</a:t>
            </a:r>
            <a:endParaRPr lang="en-US" dirty="0"/>
          </a:p>
          <a:p>
            <a:endParaRPr lang="en-US" dirty="0"/>
          </a:p>
          <a:p>
            <a:endParaRPr lang="en-US" dirty="0"/>
          </a:p>
          <a:p>
            <a:pPr marL="0"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1200" cy="140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829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218</Words>
  <Application>Microsoft Office PowerPoint</Application>
  <PresentationFormat>On-screen Show (4:3)</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Natural Language Processing (NLP) Machine Learning </vt:lpstr>
      <vt:lpstr>Overview</vt:lpstr>
      <vt:lpstr>PowerPoint Presentation</vt:lpstr>
      <vt:lpstr>Python Libraries</vt:lpstr>
      <vt:lpstr>Algo</vt:lpstr>
      <vt:lpstr>Algo</vt:lpstr>
      <vt:lpstr> Steps - Bag of Words</vt:lpstr>
      <vt:lpstr>Parts of Speech Tagging  </vt:lpstr>
      <vt:lpstr>Parts of Speech Tagging  </vt:lpstr>
      <vt:lpstr>Stop Words</vt:lpstr>
      <vt:lpstr>Stemming</vt:lpstr>
      <vt:lpstr>TF-IDF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Machine Learning</dc:title>
  <dc:creator>Banik, Diptangshu</dc:creator>
  <cp:lastModifiedBy>Banik, Diptangshu</cp:lastModifiedBy>
  <cp:revision>9</cp:revision>
  <dcterms:created xsi:type="dcterms:W3CDTF">2006-08-16T00:00:00Z</dcterms:created>
  <dcterms:modified xsi:type="dcterms:W3CDTF">2019-04-02T22:24:13Z</dcterms:modified>
</cp:coreProperties>
</file>