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9" autoAdjust="0"/>
  </p:normalViewPr>
  <p:slideViewPr>
    <p:cSldViewPr>
      <p:cViewPr>
        <p:scale>
          <a:sx n="70" d="100"/>
          <a:sy n="70" d="100"/>
        </p:scale>
        <p:origin x="-228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A6C11-5985-4AAD-B094-F1EDFD266D1D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D4DF4-4203-4959-9EFF-7B0451B092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85CA-84B9-44A8-A9B5-F3A395FC6634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1613-4CD7-4B32-8F4E-816712FE58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990600"/>
            <a:ext cx="83058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PASSWORD </a:t>
            </a:r>
            <a:endParaRPr lang="en-US" sz="5400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5400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AUTHENTICATED </a:t>
            </a:r>
          </a:p>
          <a:p>
            <a:pPr algn="ctr"/>
            <a:r>
              <a:rPr lang="en-US" sz="5400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KEY</a:t>
            </a:r>
          </a:p>
          <a:p>
            <a:pPr algn="ctr"/>
            <a:r>
              <a:rPr lang="en-US" sz="5400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5400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EXCHANGE </a:t>
            </a:r>
            <a:endParaRPr lang="en-US" sz="5400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5400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BY </a:t>
            </a:r>
          </a:p>
          <a:p>
            <a:pPr algn="ctr"/>
            <a:r>
              <a:rPr lang="en-US" sz="5400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JUGGLING</a:t>
            </a:r>
            <a:endParaRPr lang="en-US" sz="5400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Two publicly known numbers: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 </a:t>
            </a:r>
            <a:r>
              <a:rPr lang="en-US" dirty="0" smtClean="0"/>
              <a:t>a prime number p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 </a:t>
            </a:r>
            <a:r>
              <a:rPr lang="en-US" dirty="0" smtClean="0"/>
              <a:t>an integer g that is a primitive root of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A selects a random integer X</a:t>
            </a:r>
            <a:r>
              <a:rPr lang="en-US" baseline="-25000" dirty="0" smtClean="0"/>
              <a:t>A</a:t>
            </a:r>
            <a:r>
              <a:rPr lang="en-US" dirty="0" smtClean="0"/>
              <a:t> &lt; p and computes Y</a:t>
            </a:r>
            <a:r>
              <a:rPr lang="en-US" baseline="-25000" dirty="0" smtClean="0"/>
              <a:t>A</a:t>
            </a:r>
            <a:r>
              <a:rPr lang="en-US" dirty="0" smtClean="0"/>
              <a:t> = g</a:t>
            </a:r>
            <a:r>
              <a:rPr lang="en-US" dirty="0" smtClean="0"/>
              <a:t> </a:t>
            </a:r>
            <a:r>
              <a:rPr lang="en-US" baseline="30000" dirty="0" smtClean="0"/>
              <a:t>XA</a:t>
            </a:r>
            <a:r>
              <a:rPr lang="en-US" dirty="0" smtClean="0"/>
              <a:t> 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B selects a random integer X</a:t>
            </a:r>
            <a:r>
              <a:rPr lang="en-US" baseline="-25000" dirty="0"/>
              <a:t>B</a:t>
            </a:r>
            <a:r>
              <a:rPr lang="en-US" dirty="0" smtClean="0"/>
              <a:t> &lt; p and computes Y</a:t>
            </a:r>
            <a:r>
              <a:rPr lang="en-US" baseline="-25000" dirty="0"/>
              <a:t>B</a:t>
            </a:r>
            <a:r>
              <a:rPr lang="en-US" dirty="0" smtClean="0"/>
              <a:t> = g </a:t>
            </a:r>
            <a:r>
              <a:rPr lang="en-US" baseline="30000" dirty="0" smtClean="0"/>
              <a:t>XB</a:t>
            </a:r>
            <a:r>
              <a:rPr lang="en-US" dirty="0" smtClean="0"/>
              <a:t> 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Each side keeps the X values private and makes Y value available publicly to the other side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A computes K = (Y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r>
              <a:rPr lang="en-US" baseline="30000" dirty="0" smtClean="0"/>
              <a:t> XA</a:t>
            </a:r>
            <a:r>
              <a:rPr lang="en-US" dirty="0"/>
              <a:t> </a:t>
            </a:r>
            <a:r>
              <a:rPr lang="en-US" dirty="0" smtClean="0"/>
              <a:t>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B computes K = (Y</a:t>
            </a:r>
            <a:r>
              <a:rPr lang="en-US" baseline="-25000" dirty="0"/>
              <a:t>A</a:t>
            </a:r>
            <a:r>
              <a:rPr lang="en-US" dirty="0" smtClean="0"/>
              <a:t>)</a:t>
            </a:r>
            <a:r>
              <a:rPr lang="en-US" baseline="30000" dirty="0" smtClean="0"/>
              <a:t> XB</a:t>
            </a:r>
            <a:r>
              <a:rPr lang="en-US" dirty="0" smtClean="0"/>
              <a:t> 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These two calculations produce the same results</a:t>
            </a:r>
            <a:endParaRPr lang="en-US" dirty="0" smtClean="0"/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endParaRPr lang="en-US" dirty="0" smtClean="0"/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endParaRPr lang="en-US" baseline="30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Man-in-the-Middle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5000" dirty="0" smtClean="0"/>
              <a:t>The </a:t>
            </a:r>
            <a:r>
              <a:rPr lang="en-US" sz="5000" dirty="0" err="1"/>
              <a:t>Diffie</a:t>
            </a:r>
            <a:r>
              <a:rPr lang="en-US" sz="5000" dirty="0"/>
              <a:t>-Hellman algorithm is insecure against the man-in-the-middle attack</a:t>
            </a:r>
            <a:r>
              <a:rPr lang="en-US" sz="50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5000" dirty="0"/>
              <a:t>The attack proceeds as follows</a:t>
            </a:r>
            <a:r>
              <a:rPr lang="en-US" sz="5000" dirty="0" smtClean="0"/>
              <a:t>:</a:t>
            </a:r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X prepares for attack by generating two random private keys </a:t>
            </a:r>
            <a:r>
              <a:rPr lang="en-IN" sz="4500" b="1" dirty="0"/>
              <a:t>c</a:t>
            </a:r>
            <a:r>
              <a:rPr lang="en-IN" sz="4500" dirty="0"/>
              <a:t> and </a:t>
            </a:r>
            <a:r>
              <a:rPr lang="en-IN" sz="4500" b="1" dirty="0"/>
              <a:t>d</a:t>
            </a:r>
            <a:r>
              <a:rPr lang="en-IN" sz="4500" dirty="0"/>
              <a:t> and compute corresponding public keys </a:t>
            </a:r>
            <a:r>
              <a:rPr lang="en-IN" sz="4500" b="1" dirty="0"/>
              <a:t>X</a:t>
            </a:r>
            <a:r>
              <a:rPr lang="en-IN" sz="4500" b="1" baseline="-25000" dirty="0"/>
              <a:t>C </a:t>
            </a:r>
            <a:r>
              <a:rPr lang="en-IN" sz="4500" b="1" dirty="0"/>
              <a:t>= </a:t>
            </a:r>
            <a:r>
              <a:rPr lang="en-IN" sz="4500" b="1" dirty="0" err="1"/>
              <a:t>g</a:t>
            </a:r>
            <a:r>
              <a:rPr lang="en-IN" sz="4500" b="1" baseline="30000" dirty="0" err="1"/>
              <a:t>c</a:t>
            </a:r>
            <a:r>
              <a:rPr lang="en-IN" sz="4500" b="1" baseline="30000" dirty="0"/>
              <a:t>  </a:t>
            </a:r>
            <a:r>
              <a:rPr lang="en-IN" sz="4500" b="1" dirty="0"/>
              <a:t>mod p</a:t>
            </a:r>
            <a:r>
              <a:rPr lang="en-IN" sz="4500" baseline="-25000" dirty="0"/>
              <a:t> </a:t>
            </a:r>
            <a:r>
              <a:rPr lang="en-IN" sz="4500" dirty="0"/>
              <a:t>and </a:t>
            </a:r>
            <a:r>
              <a:rPr lang="en-IN" sz="4500" b="1" dirty="0"/>
              <a:t>X</a:t>
            </a:r>
            <a:r>
              <a:rPr lang="en-IN" sz="4500" b="1" baseline="-25000" dirty="0"/>
              <a:t>D </a:t>
            </a:r>
            <a:r>
              <a:rPr lang="en-IN" sz="4500" b="1" dirty="0"/>
              <a:t>= </a:t>
            </a:r>
            <a:r>
              <a:rPr lang="en-IN" sz="4500" b="1" dirty="0" err="1"/>
              <a:t>g</a:t>
            </a:r>
            <a:r>
              <a:rPr lang="en-IN" sz="4500" b="1" baseline="30000" dirty="0" err="1"/>
              <a:t>d</a:t>
            </a:r>
            <a:r>
              <a:rPr lang="en-IN" sz="4500" b="1" baseline="30000" dirty="0"/>
              <a:t>  </a:t>
            </a:r>
            <a:r>
              <a:rPr lang="en-IN" sz="4500" b="1" dirty="0"/>
              <a:t>mod p</a:t>
            </a:r>
            <a:r>
              <a:rPr lang="en-IN" sz="4500" dirty="0"/>
              <a:t>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A transmits </a:t>
            </a:r>
            <a:r>
              <a:rPr lang="en-IN" sz="4500" b="1" dirty="0"/>
              <a:t>A</a:t>
            </a:r>
            <a:r>
              <a:rPr lang="en-IN" sz="4500" dirty="0"/>
              <a:t> to User B.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X intercepts </a:t>
            </a:r>
            <a:r>
              <a:rPr lang="en-IN" sz="4500" b="1" dirty="0"/>
              <a:t>A</a:t>
            </a:r>
            <a:r>
              <a:rPr lang="en-IN" sz="4500" dirty="0"/>
              <a:t> and transmits </a:t>
            </a:r>
            <a:r>
              <a:rPr lang="en-IN" sz="4500" b="1" dirty="0"/>
              <a:t>X</a:t>
            </a:r>
            <a:r>
              <a:rPr lang="en-IN" sz="4500" b="1" baseline="-25000" dirty="0"/>
              <a:t>C</a:t>
            </a:r>
            <a:r>
              <a:rPr lang="en-IN" sz="4500" baseline="-25000" dirty="0"/>
              <a:t> </a:t>
            </a:r>
            <a:r>
              <a:rPr lang="en-IN" sz="4500" dirty="0"/>
              <a:t>to User B. User X then also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A</a:t>
            </a:r>
            <a:r>
              <a:rPr lang="en-IN" sz="4500" b="1" dirty="0"/>
              <a:t> = (A)</a:t>
            </a:r>
            <a:r>
              <a:rPr lang="en-IN" sz="4500" b="1" baseline="30000" dirty="0"/>
              <a:t>d</a:t>
            </a:r>
            <a:r>
              <a:rPr lang="en-IN" sz="4500" b="1" dirty="0"/>
              <a:t> mod p.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B receives </a:t>
            </a:r>
            <a:r>
              <a:rPr lang="en-IN" sz="4500" b="1" dirty="0"/>
              <a:t>X</a:t>
            </a:r>
            <a:r>
              <a:rPr lang="en-IN" sz="4500" b="1" baseline="-25000" dirty="0"/>
              <a:t>C </a:t>
            </a:r>
            <a:r>
              <a:rPr lang="en-IN" sz="4500" dirty="0"/>
              <a:t>and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B </a:t>
            </a:r>
            <a:r>
              <a:rPr lang="en-IN" sz="4500" b="1" dirty="0"/>
              <a:t>= (X</a:t>
            </a:r>
            <a:r>
              <a:rPr lang="en-IN" sz="4500" b="1" baseline="-25000" dirty="0"/>
              <a:t>C</a:t>
            </a:r>
            <a:r>
              <a:rPr lang="en-IN" sz="4500" b="1" dirty="0"/>
              <a:t>)</a:t>
            </a:r>
            <a:r>
              <a:rPr lang="en-IN" sz="4500" b="1" baseline="30000" dirty="0"/>
              <a:t>b</a:t>
            </a:r>
            <a:r>
              <a:rPr lang="en-IN" sz="4500" b="1" dirty="0"/>
              <a:t> mod p</a:t>
            </a:r>
            <a:r>
              <a:rPr lang="en-IN" sz="4500" dirty="0"/>
              <a:t>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B transmits </a:t>
            </a:r>
            <a:r>
              <a:rPr lang="en-IN" sz="4500" b="1" dirty="0"/>
              <a:t>B</a:t>
            </a:r>
            <a:r>
              <a:rPr lang="en-IN" sz="4500" dirty="0"/>
              <a:t> to User A.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X intercepts </a:t>
            </a:r>
            <a:r>
              <a:rPr lang="en-IN" sz="4500" b="1" dirty="0"/>
              <a:t>B</a:t>
            </a:r>
            <a:r>
              <a:rPr lang="en-IN" sz="4500" dirty="0"/>
              <a:t> and transmits </a:t>
            </a:r>
            <a:r>
              <a:rPr lang="en-IN" sz="4500" b="1" dirty="0"/>
              <a:t>X</a:t>
            </a:r>
            <a:r>
              <a:rPr lang="en-IN" sz="4500" b="1" baseline="-25000" dirty="0"/>
              <a:t>D</a:t>
            </a:r>
            <a:r>
              <a:rPr lang="en-IN" sz="4500" baseline="-25000" dirty="0"/>
              <a:t> </a:t>
            </a:r>
            <a:r>
              <a:rPr lang="en-IN" sz="4500" dirty="0"/>
              <a:t>to User A. User X then also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B</a:t>
            </a:r>
            <a:r>
              <a:rPr lang="en-IN" sz="4500" b="1" dirty="0"/>
              <a:t> = (B)</a:t>
            </a:r>
            <a:r>
              <a:rPr lang="en-IN" sz="4500" b="1" baseline="30000" dirty="0"/>
              <a:t>c</a:t>
            </a:r>
            <a:r>
              <a:rPr lang="en-IN" sz="4500" b="1" dirty="0"/>
              <a:t> mod p.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A receives </a:t>
            </a:r>
            <a:r>
              <a:rPr lang="en-IN" sz="4500" b="1" dirty="0"/>
              <a:t>X</a:t>
            </a:r>
            <a:r>
              <a:rPr lang="en-IN" sz="4500" b="1" baseline="-25000" dirty="0"/>
              <a:t>D </a:t>
            </a:r>
            <a:r>
              <a:rPr lang="en-IN" sz="4500" dirty="0"/>
              <a:t>and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A </a:t>
            </a:r>
            <a:r>
              <a:rPr lang="en-IN" sz="4500" b="1" dirty="0"/>
              <a:t>= (X</a:t>
            </a:r>
            <a:r>
              <a:rPr lang="en-IN" sz="4500" b="1" baseline="-25000" dirty="0"/>
              <a:t>D</a:t>
            </a:r>
            <a:r>
              <a:rPr lang="en-IN" sz="4500" b="1" dirty="0"/>
              <a:t>)</a:t>
            </a:r>
            <a:r>
              <a:rPr lang="en-IN" sz="4500" b="1" baseline="30000" dirty="0"/>
              <a:t>a</a:t>
            </a:r>
            <a:r>
              <a:rPr lang="en-IN" sz="4500" b="1" dirty="0"/>
              <a:t> mod p</a:t>
            </a:r>
            <a:r>
              <a:rPr lang="en-IN" sz="4500" b="1" dirty="0" smtClean="0"/>
              <a:t>.</a:t>
            </a:r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endParaRPr lang="en-US" sz="4500" dirty="0" smtClean="0"/>
          </a:p>
          <a:p>
            <a:pPr marL="395288" lvl="1" indent="-341313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5000" dirty="0"/>
              <a:t>At this point User B and User A think that they share a secret key, but instead User B and User X share key </a:t>
            </a:r>
            <a:r>
              <a:rPr lang="en-US" sz="5000" b="1" dirty="0"/>
              <a:t>S</a:t>
            </a:r>
            <a:r>
              <a:rPr lang="en-US" sz="5000" b="1" baseline="-25000" dirty="0"/>
              <a:t>B </a:t>
            </a:r>
            <a:r>
              <a:rPr lang="en-US" sz="5000" dirty="0"/>
              <a:t>and User A and User X share secret key </a:t>
            </a:r>
            <a:r>
              <a:rPr lang="en-US" sz="5000" b="1" dirty="0"/>
              <a:t>S</a:t>
            </a:r>
            <a:r>
              <a:rPr lang="en-US" sz="5000" b="1" baseline="-25000" dirty="0"/>
              <a:t>A.</a:t>
            </a:r>
            <a:r>
              <a:rPr lang="en-US" sz="5000" b="1" dirty="0"/>
              <a:t> </a:t>
            </a:r>
            <a:r>
              <a:rPr lang="en-US" sz="5000" dirty="0"/>
              <a:t>Thus if User X wants then he can eavesdrop the conversation without altering it or he can modify the message going from User A to User B and vice versa</a:t>
            </a:r>
            <a:r>
              <a:rPr lang="en-US" sz="5000" dirty="0" smtClean="0"/>
              <a:t>.</a:t>
            </a:r>
            <a:endParaRPr lang="en-US" sz="5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MODEL OF THE NETWORK FOR KEY EXCHANGE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800" dirty="0"/>
              <a:t>We assume the key exchange is carried out over an unsecured network</a:t>
            </a:r>
            <a:r>
              <a:rPr lang="en-US" sz="28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800" dirty="0" smtClean="0"/>
              <a:t>The </a:t>
            </a:r>
            <a:r>
              <a:rPr lang="en-US" sz="2800" dirty="0"/>
              <a:t>security requirements that a PAKE protocol should </a:t>
            </a:r>
            <a:r>
              <a:rPr lang="en-US" sz="2800" dirty="0" smtClean="0"/>
              <a:t>fulfill.</a:t>
            </a:r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Off-line </a:t>
            </a:r>
            <a:r>
              <a:rPr lang="en-US" sz="2000" dirty="0"/>
              <a:t>dictionary attack </a:t>
            </a:r>
            <a:r>
              <a:rPr lang="en-US" sz="2000" dirty="0" smtClean="0"/>
              <a:t>resistance</a:t>
            </a:r>
            <a:endParaRPr lang="en-US" sz="2000" dirty="0"/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Forward secrecy</a:t>
            </a:r>
            <a:endParaRPr lang="en-US" sz="2000" dirty="0"/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Known-key</a:t>
            </a:r>
            <a:endParaRPr lang="en-US" sz="2000" dirty="0"/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On-line </a:t>
            </a:r>
            <a:r>
              <a:rPr lang="en-US" sz="2000" dirty="0"/>
              <a:t>dictionary attack resistance </a:t>
            </a:r>
            <a:endParaRPr lang="en-US" sz="2000" dirty="0" smtClean="0"/>
          </a:p>
          <a:p>
            <a:pPr marL="514350" indent="-514350"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sz="2800" dirty="0"/>
              <a:t>The scheme discussed here is a balanced Password Authenticated Key Exchange Scheme which is Password Authenticated Key Exchange by Juggling (J-PAKE).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PASSWORD AUTHETICATED KEY EXCHANGE BY JUGGLING </a:t>
            </a:r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/>
            </a:r>
            <a:b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endParaRPr lang="en-US" sz="6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AUTHETICATED KEY EXCHANGE BY JUGGLING</a:t>
            </a:r>
            <a:endParaRPr lang="en-US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In cryptography, the </a:t>
            </a:r>
            <a:r>
              <a:rPr lang="en-US" b="1" dirty="0"/>
              <a:t>Password Authenticated Key Exchange by Juggling</a:t>
            </a:r>
            <a:r>
              <a:rPr lang="en-US" dirty="0"/>
              <a:t> (or J-PAKE) is a password-authenticated key agreement protocol. 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Password-authenticated key agreement generally encompasses methods such as: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Balanced password-authenticated key exchange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Augmented password-authenticated key exchange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Password-authenticated key retrieval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Multi-server methods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Multi-party methods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J-PAKE achieves </a:t>
            </a:r>
            <a:r>
              <a:rPr lang="en-US" dirty="0" smtClean="0"/>
              <a:t>the </a:t>
            </a:r>
            <a:r>
              <a:rPr lang="en-US" dirty="0"/>
              <a:t>mutual authentication in two </a:t>
            </a:r>
            <a:r>
              <a:rPr lang="en-US" dirty="0" smtClean="0"/>
              <a:t>steps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Two </a:t>
            </a:r>
            <a:r>
              <a:rPr lang="en-US" dirty="0"/>
              <a:t>parties send ephemeral public keys to each </a:t>
            </a:r>
            <a:r>
              <a:rPr lang="en-US" dirty="0" smtClean="0"/>
              <a:t>other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They </a:t>
            </a:r>
            <a:r>
              <a:rPr lang="en-US" dirty="0"/>
              <a:t>encrypt the shared password by juggling the public keys in a verifiable </a:t>
            </a:r>
            <a:r>
              <a:rPr lang="en-US" dirty="0" smtClean="0"/>
              <a:t>way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AUTHETICATED KEY EXCHANGE BY JUGGLING(contd.)</a:t>
            </a:r>
            <a:b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selects two secret values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at random : x</a:t>
            </a:r>
            <a:r>
              <a:rPr lang="en-US" baseline="-25000" dirty="0"/>
              <a:t>1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baseline="30000" dirty="0"/>
              <a:t>*</a:t>
            </a:r>
            <a:r>
              <a:rPr lang="en-US" dirty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Bob selects two secret values x</a:t>
            </a:r>
            <a:r>
              <a:rPr lang="en-US" baseline="-25000" dirty="0"/>
              <a:t>3</a:t>
            </a:r>
            <a:r>
              <a:rPr lang="en-US" dirty="0"/>
              <a:t> and x</a:t>
            </a:r>
            <a:r>
              <a:rPr lang="en-US" baseline="-25000" dirty="0"/>
              <a:t>4</a:t>
            </a:r>
            <a:r>
              <a:rPr lang="en-US" dirty="0"/>
              <a:t> at random : x</a:t>
            </a:r>
            <a:r>
              <a:rPr lang="en-US" baseline="-25000" dirty="0"/>
              <a:t>3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 and x</a:t>
            </a:r>
            <a:r>
              <a:rPr lang="en-US" baseline="-25000" dirty="0"/>
              <a:t>4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baseline="30000" dirty="0"/>
              <a:t>*</a:t>
            </a:r>
            <a:r>
              <a:rPr lang="en-US" dirty="0"/>
              <a:t>. </a:t>
            </a:r>
            <a:endParaRPr lang="en-US" dirty="0" smtClean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q is </a:t>
            </a:r>
            <a:r>
              <a:rPr lang="en-US" dirty="0" smtClean="0"/>
              <a:t>prime.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b="1" dirty="0"/>
              <a:t>Step 1:</a:t>
            </a:r>
            <a:r>
              <a:rPr lang="en-US" dirty="0"/>
              <a:t> Alice sends out g</a:t>
            </a:r>
            <a:r>
              <a:rPr lang="en-US" baseline="30000" dirty="0"/>
              <a:t>x1</a:t>
            </a:r>
            <a:r>
              <a:rPr lang="en-US" dirty="0"/>
              <a:t>, g</a:t>
            </a:r>
            <a:r>
              <a:rPr lang="en-US" baseline="30000" dirty="0"/>
              <a:t>x2</a:t>
            </a:r>
            <a:r>
              <a:rPr lang="en-US" dirty="0"/>
              <a:t> and knowledge proofs for x1 and x2. </a:t>
            </a:r>
            <a:r>
              <a:rPr lang="en-US" dirty="0" smtClean="0"/>
              <a:t>		Similarly</a:t>
            </a:r>
            <a:r>
              <a:rPr lang="en-US" dirty="0"/>
              <a:t>, Bob sends out g</a:t>
            </a:r>
            <a:r>
              <a:rPr lang="en-US" baseline="30000" dirty="0"/>
              <a:t>x3</a:t>
            </a:r>
            <a:r>
              <a:rPr lang="en-US" dirty="0"/>
              <a:t>, g</a:t>
            </a:r>
            <a:r>
              <a:rPr lang="en-US" baseline="30000" dirty="0"/>
              <a:t>x4</a:t>
            </a:r>
            <a:r>
              <a:rPr lang="en-US" dirty="0"/>
              <a:t> and knowledge proofs for x3 and x4. 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dirty="0" smtClean="0"/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When this step finishes, Alice and Bob verify the received knowledge proofs, and also check g</a:t>
            </a:r>
            <a:r>
              <a:rPr lang="en-US" baseline="30000" dirty="0" smtClean="0"/>
              <a:t>x2</a:t>
            </a:r>
            <a:r>
              <a:rPr lang="en-US" dirty="0" smtClean="0"/>
              <a:t>, g</a:t>
            </a:r>
            <a:r>
              <a:rPr lang="en-US" baseline="30000" dirty="0" smtClean="0"/>
              <a:t>x4</a:t>
            </a:r>
            <a:r>
              <a:rPr lang="en-US" dirty="0" smtClean="0"/>
              <a:t> ≠ 1.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b="1" dirty="0"/>
              <a:t>Step 2: </a:t>
            </a:r>
            <a:r>
              <a:rPr lang="en-US" dirty="0"/>
              <a:t> Alice sends out A = g</a:t>
            </a:r>
            <a:r>
              <a:rPr lang="en-US" baseline="30000" dirty="0"/>
              <a:t>(x1+x3+x4).x2.s</a:t>
            </a:r>
            <a:r>
              <a:rPr lang="en-US" dirty="0"/>
              <a:t> and a knowledge proof for x2.s. </a:t>
            </a:r>
            <a:r>
              <a:rPr lang="en-US" dirty="0" smtClean="0"/>
              <a:t>	Similarly</a:t>
            </a:r>
            <a:r>
              <a:rPr lang="en-US" dirty="0"/>
              <a:t>, Bob sends out B =g</a:t>
            </a:r>
            <a:r>
              <a:rPr lang="en-US" baseline="30000" dirty="0"/>
              <a:t>(x1+x2+x3).x4.s</a:t>
            </a:r>
            <a:r>
              <a:rPr lang="en-US" dirty="0"/>
              <a:t> and a knowledge proof for </a:t>
            </a:r>
            <a:r>
              <a:rPr lang="en-US" dirty="0" smtClean="0"/>
              <a:t>	x4.s</a:t>
            </a:r>
            <a:r>
              <a:rPr lang="en-US" dirty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/>
              <a:t> 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When this step finishes, Alice computes K = (B/g</a:t>
            </a:r>
            <a:r>
              <a:rPr lang="en-US" baseline="30000" dirty="0"/>
              <a:t>x2.x4.s</a:t>
            </a:r>
            <a:r>
              <a:rPr lang="en-US" dirty="0"/>
              <a:t>)</a:t>
            </a:r>
            <a:r>
              <a:rPr lang="en-US" baseline="30000" dirty="0"/>
              <a:t>x2</a:t>
            </a:r>
            <a:r>
              <a:rPr lang="en-US" dirty="0"/>
              <a:t> = g</a:t>
            </a:r>
            <a:r>
              <a:rPr lang="en-US" baseline="30000" dirty="0"/>
              <a:t>(x1+x3).x2.x4.s</a:t>
            </a:r>
            <a:r>
              <a:rPr lang="en-US" dirty="0"/>
              <a:t>, and Bob computes K = (A/g</a:t>
            </a:r>
            <a:r>
              <a:rPr lang="en-US" baseline="30000" dirty="0"/>
              <a:t>x2.x4.s</a:t>
            </a:r>
            <a:r>
              <a:rPr lang="en-US" dirty="0"/>
              <a:t>)</a:t>
            </a:r>
            <a:r>
              <a:rPr lang="en-US" baseline="30000" dirty="0"/>
              <a:t>x4</a:t>
            </a:r>
            <a:r>
              <a:rPr lang="en-US" dirty="0"/>
              <a:t> = g</a:t>
            </a:r>
            <a:r>
              <a:rPr lang="en-US" baseline="30000" dirty="0"/>
              <a:t>(x1+x3).x2.x4.s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AUTHETICATED KEY EXCHANGE BY JUGGLING(contd.)</a:t>
            </a:r>
            <a:b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1:- </a:t>
            </a:r>
            <a:r>
              <a:rPr lang="en-US" sz="3400" dirty="0"/>
              <a:t>Under the Discrete Logarithm (DL) assumption, Bob cannot compute (x1 + x3 + x4</a:t>
            </a:r>
            <a:r>
              <a:rPr lang="en-US" sz="3400" dirty="0" smtClean="0"/>
              <a:t>).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2:- </a:t>
            </a:r>
            <a:r>
              <a:rPr lang="en-US" sz="3400" dirty="0"/>
              <a:t>Under the Decision </a:t>
            </a:r>
            <a:r>
              <a:rPr lang="en-US" sz="3400" dirty="0" err="1"/>
              <a:t>Diffie</a:t>
            </a:r>
            <a:r>
              <a:rPr lang="en-US" sz="3400" dirty="0"/>
              <a:t>-Hellman (DDH) assumption, Bob cannot distinguish Alice’s cipher text A =g</a:t>
            </a:r>
            <a:r>
              <a:rPr lang="en-US" sz="3400" baseline="30000" dirty="0"/>
              <a:t>(x1+x3+x4) ·x2·s</a:t>
            </a:r>
            <a:r>
              <a:rPr lang="en-US" sz="3400" dirty="0"/>
              <a:t> from a random element in the group</a:t>
            </a:r>
            <a:r>
              <a:rPr lang="en-US" sz="3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3:- </a:t>
            </a:r>
            <a:r>
              <a:rPr lang="en-US" sz="3400" dirty="0"/>
              <a:t>(Off-line dictionary attack resistance) Under the DDH assumption, the cipher texts A = g</a:t>
            </a:r>
            <a:r>
              <a:rPr lang="en-US" sz="3400" baseline="30000" dirty="0"/>
              <a:t>(x1+x3+x4) ·x2·s</a:t>
            </a:r>
            <a:r>
              <a:rPr lang="en-US" sz="3400" dirty="0"/>
              <a:t> and B = g</a:t>
            </a:r>
            <a:r>
              <a:rPr lang="en-US" sz="3400" baseline="30000" dirty="0"/>
              <a:t>(x1+x2+x3) ·x4·s</a:t>
            </a:r>
            <a:r>
              <a:rPr lang="en-US" sz="3400" dirty="0"/>
              <a:t> do not leak any information for password verification</a:t>
            </a:r>
            <a:r>
              <a:rPr lang="en-US" sz="3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4:- </a:t>
            </a:r>
            <a:r>
              <a:rPr lang="en-US" sz="3400" dirty="0"/>
              <a:t>(Forward secrecy) The past session keys derived from the protocol remain secure even when the secret s is later disclosed</a:t>
            </a:r>
            <a:r>
              <a:rPr lang="en-US" sz="3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5:- </a:t>
            </a:r>
            <a:r>
              <a:rPr lang="en-US" sz="3400" dirty="0"/>
              <a:t>(On-line dictionary attack resistance) An active attacker cannot compute the session key if he chose a value s’≠ 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34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5329" y="2967335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Introduction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Communication between a pair of users over a public unreliable channel with a secure session key.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e.g. </a:t>
            </a:r>
            <a:r>
              <a:rPr lang="en-US" sz="2000" dirty="0"/>
              <a:t>SIGMA protocol used as the basis for the signature-based modes of the Internet Key Exchange (IKE) </a:t>
            </a:r>
            <a:r>
              <a:rPr lang="en-US" sz="2000" dirty="0" smtClean="0"/>
              <a:t>protocol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/>
              <a:t>Password-Authenticated Key Exchange (PAKE) studies how to establish secure communication between two remote parties solely based on their shared password, without requiring a Public Key Infrastructure (PKI</a:t>
            </a:r>
            <a:r>
              <a:rPr lang="en-US" sz="2000" dirty="0" smtClean="0"/>
              <a:t>).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Passwords </a:t>
            </a:r>
            <a:r>
              <a:rPr lang="en-US" sz="2000" dirty="0"/>
              <a:t>are low-entropy secrets, and subject to dictionary </a:t>
            </a:r>
            <a:r>
              <a:rPr lang="en-US" sz="2000" dirty="0" smtClean="0"/>
              <a:t>attacks.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To protected </a:t>
            </a:r>
            <a:r>
              <a:rPr lang="en-US" sz="2000" dirty="0"/>
              <a:t>during </a:t>
            </a:r>
            <a:r>
              <a:rPr lang="en-US" sz="2000" dirty="0" smtClean="0"/>
              <a:t>transmission password is sent by the </a:t>
            </a:r>
            <a:r>
              <a:rPr lang="en-US" sz="2000" dirty="0"/>
              <a:t>widely deployed method </a:t>
            </a:r>
            <a:r>
              <a:rPr lang="en-US" sz="2000" dirty="0" smtClean="0"/>
              <a:t>known as SSL/TLS.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Drawback of </a:t>
            </a:r>
            <a:r>
              <a:rPr lang="en-US" sz="2000" dirty="0"/>
              <a:t>using SSL/TLS </a:t>
            </a:r>
            <a:r>
              <a:rPr lang="en-US" sz="2000" dirty="0" smtClean="0"/>
              <a:t>is that it is </a:t>
            </a:r>
            <a:r>
              <a:rPr lang="en-US" sz="2000" dirty="0"/>
              <a:t>subject to man-in-the-middle </a:t>
            </a:r>
            <a:r>
              <a:rPr lang="en-US" sz="2000" dirty="0" smtClean="0"/>
              <a:t>attacks.</a:t>
            </a:r>
            <a:endParaRPr lang="en-US" sz="20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/>
              <a:t>C</a:t>
            </a:r>
            <a:r>
              <a:rPr lang="en-US" sz="2000" dirty="0" smtClean="0"/>
              <a:t>ryptographically </a:t>
            </a:r>
            <a:r>
              <a:rPr lang="en-US" sz="2000" dirty="0"/>
              <a:t>secure private </a:t>
            </a:r>
            <a:r>
              <a:rPr lang="en-US" sz="2000" dirty="0" smtClean="0"/>
              <a:t>keys was </a:t>
            </a:r>
            <a:r>
              <a:rPr lang="en-US" sz="2000" dirty="0"/>
              <a:t>adopted by the UK National Grid Service (NGS) to authenticate </a:t>
            </a:r>
            <a:r>
              <a:rPr lang="en-US" sz="2000" dirty="0" smtClean="0"/>
              <a:t>users.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/>
              <a:t>Researchers have been actively exploring ways to perform password-based authentication without using PKIs or certificates – a research subject called the Password-Authenticated Key Exchange (PAKE).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800" dirty="0"/>
              <a:t>Two forms of PAKE are </a:t>
            </a:r>
            <a:r>
              <a:rPr lang="en-US" sz="1800" b="1" dirty="0"/>
              <a:t>Balanced</a:t>
            </a:r>
            <a:r>
              <a:rPr lang="en-US" sz="1800" dirty="0"/>
              <a:t> and </a:t>
            </a:r>
            <a:r>
              <a:rPr lang="en-US" sz="1800" b="1" dirty="0"/>
              <a:t>Augmented </a:t>
            </a:r>
            <a:r>
              <a:rPr lang="en-US" sz="1800" dirty="0" smtClean="0"/>
              <a:t>methods.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800" b="1" dirty="0"/>
              <a:t>Balanced</a:t>
            </a:r>
            <a:r>
              <a:rPr lang="en-US" sz="1800" dirty="0"/>
              <a:t> PAKE allows parties that use the same password to negotiate and authenticate a shared key</a:t>
            </a:r>
            <a:r>
              <a:rPr lang="en-US" sz="18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600" dirty="0"/>
              <a:t>Examples of </a:t>
            </a:r>
            <a:r>
              <a:rPr lang="en-US" sz="1600" b="1" dirty="0" smtClean="0"/>
              <a:t>Balanced</a:t>
            </a:r>
            <a:r>
              <a:rPr lang="en-US" sz="1600" dirty="0" smtClean="0"/>
              <a:t> PAKE</a:t>
            </a:r>
            <a:r>
              <a:rPr lang="en-US" sz="1600" dirty="0" smtClean="0"/>
              <a:t> </a:t>
            </a:r>
            <a:r>
              <a:rPr lang="en-US" sz="1600" dirty="0"/>
              <a:t>are</a:t>
            </a:r>
            <a:r>
              <a:rPr lang="en-US" sz="1800" dirty="0"/>
              <a:t>: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Encrypted Key Exchange(EKE)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PAK and PPK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SPEKE (Simple password exponential key exchange)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J-PAKE (Password Authenticated Key Exchange by </a:t>
            </a:r>
            <a:r>
              <a:rPr lang="en-US" sz="1600" dirty="0" smtClean="0"/>
              <a:t>Juggling)</a:t>
            </a:r>
          </a:p>
          <a:p>
            <a:pPr marL="395288" lvl="1" indent="-39528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1800" b="1" dirty="0" smtClean="0"/>
              <a:t>Augmented</a:t>
            </a:r>
            <a:r>
              <a:rPr lang="en-US" sz="1800" dirty="0" smtClean="0"/>
              <a:t> </a:t>
            </a:r>
            <a:r>
              <a:rPr lang="en-US" sz="1800" dirty="0"/>
              <a:t>PAKE is a variation applicable to client/server scenarios, in which an attacker must perform a successful brute-force attack in order to masquerade as the client using stolen server data.</a:t>
            </a:r>
          </a:p>
          <a:p>
            <a:r>
              <a:rPr lang="en-US" sz="1600" dirty="0"/>
              <a:t>Examples of </a:t>
            </a:r>
            <a:r>
              <a:rPr lang="en-US" sz="1600" b="1" dirty="0" smtClean="0"/>
              <a:t>Augmented</a:t>
            </a:r>
            <a:r>
              <a:rPr lang="en-US" sz="1600" dirty="0" smtClean="0"/>
              <a:t> PAKE </a:t>
            </a:r>
            <a:r>
              <a:rPr lang="en-US" sz="1600" dirty="0" smtClean="0"/>
              <a:t>:</a:t>
            </a:r>
            <a:endParaRPr lang="en-US" sz="1600" dirty="0"/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AMP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Augmented-EKE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B-SPEKE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PAK-Z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 smtClean="0"/>
              <a:t>SRP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authenticated key exchange (PAKE)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7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DIFFIE- HELLMAN KEY EXCHANGE</a:t>
            </a:r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The first published public-key algorithm appeared in the seminal paper by </a:t>
            </a:r>
            <a:r>
              <a:rPr lang="en-US" sz="2400" dirty="0" err="1"/>
              <a:t>Diffie</a:t>
            </a:r>
            <a:r>
              <a:rPr lang="en-US" sz="2400" dirty="0"/>
              <a:t> and Hellman that defined public-key cryptography and is generally referred to as </a:t>
            </a:r>
            <a:r>
              <a:rPr lang="en-US" sz="2400" dirty="0" err="1"/>
              <a:t>Diffie</a:t>
            </a:r>
            <a:r>
              <a:rPr lang="en-US" sz="2400" dirty="0"/>
              <a:t>-Hellman Key </a:t>
            </a:r>
            <a:r>
              <a:rPr lang="en-US" sz="2400" dirty="0" smtClean="0"/>
              <a:t>Exchange.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The purpose of this algorithm is to enable two users to securely exchange a key that can be used for subsequent encryption of messages</a:t>
            </a:r>
            <a:r>
              <a:rPr lang="en-US" sz="2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The </a:t>
            </a:r>
            <a:r>
              <a:rPr lang="en-US" sz="2400" dirty="0" err="1"/>
              <a:t>Diffie</a:t>
            </a:r>
            <a:r>
              <a:rPr lang="en-US" sz="2400" dirty="0"/>
              <a:t>-Hellman algorithm depends for its effectiveness on the difficulty of computing discrete logarithms</a:t>
            </a:r>
            <a:r>
              <a:rPr lang="en-US" sz="2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First we define a primitive root of a prime number </a:t>
            </a:r>
            <a:r>
              <a:rPr lang="en-US" sz="2400" i="1" dirty="0"/>
              <a:t>p</a:t>
            </a:r>
            <a:r>
              <a:rPr lang="en-US" sz="2400" dirty="0"/>
              <a:t> as one whose power modulo </a:t>
            </a:r>
            <a:r>
              <a:rPr lang="en-US" sz="2400" i="1" dirty="0"/>
              <a:t>p</a:t>
            </a:r>
            <a:r>
              <a:rPr lang="en-US" sz="2400" dirty="0"/>
              <a:t> generates all integers from 1 to </a:t>
            </a:r>
            <a:r>
              <a:rPr lang="en-US" sz="2400" i="1" dirty="0"/>
              <a:t>p</a:t>
            </a:r>
            <a:r>
              <a:rPr lang="en-US" sz="2400" dirty="0"/>
              <a:t>-1.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563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If </a:t>
            </a:r>
            <a:r>
              <a:rPr lang="en-US" i="1" dirty="0"/>
              <a:t>a</a:t>
            </a:r>
            <a:r>
              <a:rPr lang="en-US" dirty="0"/>
              <a:t> is a primitive root of a prime number </a:t>
            </a:r>
            <a:r>
              <a:rPr lang="en-US" i="1" dirty="0"/>
              <a:t>p</a:t>
            </a:r>
            <a:r>
              <a:rPr lang="en-US" dirty="0"/>
              <a:t> then the numbers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i="1" dirty="0" smtClean="0"/>
              <a:t>		a </a:t>
            </a:r>
            <a:r>
              <a:rPr lang="en-US" dirty="0"/>
              <a:t>mod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30000" dirty="0"/>
              <a:t>2</a:t>
            </a:r>
            <a:r>
              <a:rPr lang="en-US" dirty="0"/>
              <a:t> mod </a:t>
            </a:r>
            <a:r>
              <a:rPr lang="en-US" i="1" dirty="0"/>
              <a:t>p</a:t>
            </a:r>
            <a:r>
              <a:rPr lang="en-US" dirty="0"/>
              <a:t>,……, </a:t>
            </a:r>
            <a:r>
              <a:rPr lang="en-US" i="1" dirty="0"/>
              <a:t>a</a:t>
            </a:r>
            <a:r>
              <a:rPr lang="en-US" i="1" baseline="30000" dirty="0"/>
              <a:t>p-1</a:t>
            </a:r>
            <a:r>
              <a:rPr lang="en-US" baseline="30000" dirty="0"/>
              <a:t> </a:t>
            </a:r>
            <a:r>
              <a:rPr lang="en-US" dirty="0"/>
              <a:t>mod </a:t>
            </a:r>
            <a:r>
              <a:rPr lang="en-US" i="1" dirty="0"/>
              <a:t>p</a:t>
            </a: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/>
              <a:t> 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 smtClean="0"/>
              <a:t>	are </a:t>
            </a:r>
            <a:r>
              <a:rPr lang="en-US" dirty="0"/>
              <a:t>distinct and consists of integers 1 through </a:t>
            </a:r>
            <a:r>
              <a:rPr lang="en-US" i="1" dirty="0"/>
              <a:t>p</a:t>
            </a:r>
            <a:r>
              <a:rPr lang="en-US" dirty="0"/>
              <a:t>-1 in some permutation. 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For </a:t>
            </a:r>
            <a:r>
              <a:rPr lang="en-US" dirty="0"/>
              <a:t>any integer</a:t>
            </a:r>
            <a:r>
              <a:rPr lang="en-US" i="1" dirty="0"/>
              <a:t> b</a:t>
            </a:r>
            <a:r>
              <a:rPr lang="en-US" dirty="0"/>
              <a:t> and a prime root </a:t>
            </a:r>
            <a:r>
              <a:rPr lang="en-US" i="1" dirty="0"/>
              <a:t>a</a:t>
            </a:r>
            <a:r>
              <a:rPr lang="en-US" dirty="0"/>
              <a:t> of prime number </a:t>
            </a:r>
            <a:r>
              <a:rPr lang="en-US" i="1" dirty="0"/>
              <a:t>p</a:t>
            </a:r>
            <a:r>
              <a:rPr lang="en-US" dirty="0"/>
              <a:t>, we can find a unique exponent </a:t>
            </a:r>
            <a:r>
              <a:rPr lang="en-US" i="1" dirty="0" err="1"/>
              <a:t>i</a:t>
            </a:r>
            <a:r>
              <a:rPr lang="en-US" dirty="0"/>
              <a:t> such that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/>
              <a:t> 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i="1" dirty="0" smtClean="0"/>
              <a:t>			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err="1"/>
              <a:t>a</a:t>
            </a:r>
            <a:r>
              <a:rPr lang="en-US" i="1" baseline="30000" dirty="0" err="1"/>
              <a:t>i</a:t>
            </a:r>
            <a:r>
              <a:rPr lang="en-US" dirty="0"/>
              <a:t> mod </a:t>
            </a:r>
            <a:r>
              <a:rPr lang="en-US" i="1" dirty="0"/>
              <a:t>p</a:t>
            </a:r>
            <a:r>
              <a:rPr lang="en-US" dirty="0"/>
              <a:t>		where 0 ≤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dirty="0"/>
              <a:t> ≤ (</a:t>
            </a:r>
            <a:r>
              <a:rPr lang="en-US" i="1" dirty="0"/>
              <a:t>p</a:t>
            </a:r>
            <a:r>
              <a:rPr lang="en-US" dirty="0"/>
              <a:t>-1)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The exponent </a:t>
            </a:r>
            <a:r>
              <a:rPr lang="en-US" i="1" dirty="0" err="1"/>
              <a:t>i</a:t>
            </a:r>
            <a:r>
              <a:rPr lang="en-US" dirty="0"/>
              <a:t> is referred to as the discrete logarithm of </a:t>
            </a:r>
            <a:r>
              <a:rPr lang="en-US" i="1" dirty="0"/>
              <a:t>b</a:t>
            </a:r>
            <a:r>
              <a:rPr lang="en-US" dirty="0"/>
              <a:t> for the base </a:t>
            </a:r>
            <a:r>
              <a:rPr lang="en-US" i="1" dirty="0"/>
              <a:t>a</a:t>
            </a:r>
            <a:r>
              <a:rPr lang="en-US" dirty="0"/>
              <a:t>, mod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err="1"/>
              <a:t>Diffie</a:t>
            </a:r>
            <a:r>
              <a:rPr lang="en-US" dirty="0"/>
              <a:t>–Hellman establishes a shared secret that can be used for secret communications by exchanging data over a public network.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and Bob agree on a finite cyclic group </a:t>
            </a:r>
            <a:r>
              <a:rPr lang="en-US" i="1" dirty="0"/>
              <a:t>G </a:t>
            </a:r>
            <a:r>
              <a:rPr lang="en-US" dirty="0"/>
              <a:t>and a generating element </a:t>
            </a:r>
            <a:r>
              <a:rPr lang="en-US" i="1" dirty="0"/>
              <a:t>g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dirty="0"/>
              <a:t> (This is usually done long before the rest of the protocol; </a:t>
            </a:r>
            <a:r>
              <a:rPr lang="en-US" i="1" dirty="0"/>
              <a:t>g</a:t>
            </a:r>
            <a:r>
              <a:rPr lang="en-US" dirty="0"/>
              <a:t> is assumed to be known by all the attackers). We will write the group G multiplicatively</a:t>
            </a:r>
            <a:r>
              <a:rPr lang="en-US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picks a random natural number </a:t>
            </a:r>
            <a:r>
              <a:rPr lang="en-US" i="1" dirty="0"/>
              <a:t>a </a:t>
            </a:r>
            <a:r>
              <a:rPr lang="en-US" dirty="0"/>
              <a:t>and sends 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 to Bob</a:t>
            </a:r>
            <a:r>
              <a:rPr lang="en-US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Bob picks a random natural number </a:t>
            </a:r>
            <a:r>
              <a:rPr lang="en-US" i="1" dirty="0"/>
              <a:t>b </a:t>
            </a:r>
            <a:r>
              <a:rPr lang="en-US" dirty="0"/>
              <a:t>and sends 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i="1" dirty="0"/>
              <a:t> </a:t>
            </a:r>
            <a:r>
              <a:rPr lang="en-US" dirty="0"/>
              <a:t> to Alice</a:t>
            </a:r>
            <a:r>
              <a:rPr lang="en-US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computes (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dirty="0"/>
              <a:t>)</a:t>
            </a:r>
            <a:r>
              <a:rPr lang="en-US" i="1" baseline="30000" dirty="0"/>
              <a:t>a</a:t>
            </a:r>
            <a:r>
              <a:rPr lang="en-US" i="1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Bob computes (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)</a:t>
            </a:r>
            <a:r>
              <a:rPr lang="en-US" i="1" baseline="30000" dirty="0"/>
              <a:t>b</a:t>
            </a:r>
            <a:r>
              <a:rPr lang="en-US" i="1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i="1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Both Alice and Bob are now in possession of the group element </a:t>
            </a:r>
            <a:r>
              <a:rPr lang="en-US" i="1" dirty="0"/>
              <a:t>g</a:t>
            </a:r>
            <a:r>
              <a:rPr lang="en-US" i="1" baseline="30000" dirty="0"/>
              <a:t>ab</a:t>
            </a:r>
            <a:r>
              <a:rPr lang="en-US" dirty="0"/>
              <a:t>, which can serve as the shared secret key. The values of (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dirty="0"/>
              <a:t>)</a:t>
            </a:r>
            <a:r>
              <a:rPr lang="en-US" i="1" baseline="30000" dirty="0"/>
              <a:t>a</a:t>
            </a:r>
            <a:r>
              <a:rPr lang="en-US" i="1" dirty="0"/>
              <a:t> </a:t>
            </a:r>
            <a:r>
              <a:rPr lang="en-US" dirty="0"/>
              <a:t>and (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)</a:t>
            </a:r>
            <a:r>
              <a:rPr lang="en-US" i="1" baseline="30000" dirty="0"/>
              <a:t>b</a:t>
            </a:r>
            <a:r>
              <a:rPr lang="en-US" i="1" dirty="0"/>
              <a:t> </a:t>
            </a:r>
            <a:r>
              <a:rPr lang="en-US" dirty="0"/>
              <a:t>are the same because groups are power associative.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Description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72279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1205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Introduction</vt:lpstr>
      <vt:lpstr>Slide 4</vt:lpstr>
      <vt:lpstr>DIFFIE- HELLMAN KEY EXCHANGE </vt:lpstr>
      <vt:lpstr>Slide 6</vt:lpstr>
      <vt:lpstr>DIFFIE- HELLMAN KEY EXCHANGE(cntd.)</vt:lpstr>
      <vt:lpstr>DIFFIE- HELLMAN KEY EXCHANGE(cntd.) Description</vt:lpstr>
      <vt:lpstr>DIFFIE- HELLMAN KEY EXCHANGE(cntd.) Description</vt:lpstr>
      <vt:lpstr>DIFFIE- HELLMAN KEY EXCHANGE(cntd.) Algorithm</vt:lpstr>
      <vt:lpstr>DIFFIE- HELLMAN KEY EXCHANGE(cntd.) Man-in-the-Middle Attack</vt:lpstr>
      <vt:lpstr>MODEL OF THE NETWORK FOR KEY EXCHANGE</vt:lpstr>
      <vt:lpstr> PASSWORD AUTHETICATED KEY EXCHANGE BY JUGGLING  </vt:lpstr>
      <vt:lpstr>PASSWORD AUTHETICATED KEY EXCHANGE BY JUGGLING</vt:lpstr>
      <vt:lpstr>PASSWORD AUTHETICATED KEY EXCHANGE BY JUGGLING(contd.) Algorithm</vt:lpstr>
      <vt:lpstr>PASSWORD AUTHETICATED KEY EXCHANGE BY JUGGLING(contd.) Security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Dipendu</dc:creator>
  <cp:lastModifiedBy>Dipendu</cp:lastModifiedBy>
  <cp:revision>24</cp:revision>
  <dcterms:created xsi:type="dcterms:W3CDTF">2011-06-10T13:49:36Z</dcterms:created>
  <dcterms:modified xsi:type="dcterms:W3CDTF">2011-06-10T16:36:54Z</dcterms:modified>
</cp:coreProperties>
</file>