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9" autoAdjust="0"/>
  </p:normalViewPr>
  <p:slideViewPr>
    <p:cSldViewPr>
      <p:cViewPr>
        <p:scale>
          <a:sx n="70" d="100"/>
          <a:sy n="70" d="100"/>
        </p:scale>
        <p:origin x="-228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A6C11-5985-4AAD-B094-F1EDFD266D1D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D4DF4-4203-4959-9EFF-7B0451B092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C085CA-84B9-44A8-A9B5-F3A395FC6634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9A1613-4CD7-4B32-8F4E-816712FE58A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1000" y="990600"/>
            <a:ext cx="83058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 A S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W O R D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 U T H E N T I C A T E D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K E Y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 X C H A N G E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B Y </a:t>
            </a:r>
          </a:p>
          <a:p>
            <a:pPr algn="ctr"/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J U G </a:t>
            </a:r>
            <a:r>
              <a:rPr lang="en-US" sz="5400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G</a:t>
            </a:r>
            <a:r>
              <a:rPr lang="en-US" sz="5400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L I N G</a:t>
            </a:r>
            <a:endParaRPr lang="en-US" sz="54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publicly known numbers: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 prime number p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 </a:t>
            </a:r>
            <a:r>
              <a:rPr lang="en-US" dirty="0" smtClean="0"/>
              <a:t>an integer g that is a primitive root of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selects a random integer X</a:t>
            </a:r>
            <a:r>
              <a:rPr lang="en-US" baseline="-25000" dirty="0" smtClean="0"/>
              <a:t>A</a:t>
            </a:r>
            <a:r>
              <a:rPr lang="en-US" dirty="0" smtClean="0"/>
              <a:t> &lt; p and computes Y</a:t>
            </a:r>
            <a:r>
              <a:rPr lang="en-US" baseline="-25000" dirty="0" smtClean="0"/>
              <a:t>A</a:t>
            </a:r>
            <a:r>
              <a:rPr lang="en-US" dirty="0" smtClean="0"/>
              <a:t> = g </a:t>
            </a:r>
            <a:r>
              <a:rPr lang="en-US" baseline="30000" dirty="0" smtClean="0"/>
              <a:t>XA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selects a random integer X</a:t>
            </a:r>
            <a:r>
              <a:rPr lang="en-US" baseline="-25000" dirty="0"/>
              <a:t>B</a:t>
            </a:r>
            <a:r>
              <a:rPr lang="en-US" dirty="0" smtClean="0"/>
              <a:t> &lt; p and computes Y</a:t>
            </a:r>
            <a:r>
              <a:rPr lang="en-US" baseline="-25000" dirty="0"/>
              <a:t>B</a:t>
            </a:r>
            <a:r>
              <a:rPr lang="en-US" dirty="0" smtClean="0"/>
              <a:t> = g </a:t>
            </a:r>
            <a:r>
              <a:rPr lang="en-US" baseline="30000" dirty="0" smtClean="0"/>
              <a:t>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Each side keeps the X values private and makes Y value available publicly to the other side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A computes K = (Y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  <a:r>
              <a:rPr lang="en-US" baseline="30000" dirty="0" smtClean="0"/>
              <a:t> XA</a:t>
            </a:r>
            <a:r>
              <a:rPr lang="en-US" dirty="0"/>
              <a:t> </a:t>
            </a:r>
            <a:r>
              <a:rPr lang="en-US" dirty="0" smtClean="0"/>
              <a:t>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User B computes K = (Y</a:t>
            </a:r>
            <a:r>
              <a:rPr lang="en-US" baseline="-25000" dirty="0"/>
              <a:t>A</a:t>
            </a:r>
            <a:r>
              <a:rPr lang="en-US" dirty="0" smtClean="0"/>
              <a:t>)</a:t>
            </a:r>
            <a:r>
              <a:rPr lang="en-US" baseline="30000" dirty="0" smtClean="0"/>
              <a:t> XB</a:t>
            </a:r>
            <a:r>
              <a:rPr lang="en-US" dirty="0" smtClean="0"/>
              <a:t> mod p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dirty="0" smtClean="0"/>
              <a:t>These two calculations produce the same results</a:t>
            </a:r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dirty="0" smtClean="0"/>
          </a:p>
          <a:p>
            <a:pPr marL="401638" lvl="1" indent="-40163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Man-in-the-Middle Attack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0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 smtClean="0"/>
              <a:t>The </a:t>
            </a:r>
            <a:r>
              <a:rPr lang="en-US" sz="5000" dirty="0" err="1"/>
              <a:t>Diffie</a:t>
            </a:r>
            <a:r>
              <a:rPr lang="en-US" sz="5000" dirty="0"/>
              <a:t>-Hellman algorithm is insecure against the man-in-the-middle attack</a:t>
            </a:r>
            <a:r>
              <a:rPr lang="en-US" sz="50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5000" dirty="0"/>
              <a:t>The attack proceeds as follows</a:t>
            </a:r>
            <a:r>
              <a:rPr lang="en-US" sz="5000" dirty="0" smtClean="0"/>
              <a:t>: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prepares for attack by generating two random private keys </a:t>
            </a:r>
            <a:r>
              <a:rPr lang="en-IN" sz="4500" b="1" dirty="0"/>
              <a:t>c</a:t>
            </a:r>
            <a:r>
              <a:rPr lang="en-IN" sz="4500" dirty="0"/>
              <a:t> and </a:t>
            </a:r>
            <a:r>
              <a:rPr lang="en-IN" sz="4500" b="1" dirty="0"/>
              <a:t>d</a:t>
            </a:r>
            <a:r>
              <a:rPr lang="en-IN" sz="4500" dirty="0"/>
              <a:t> and compute corresponding public keys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c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baseline="-25000" dirty="0"/>
              <a:t> </a:t>
            </a:r>
            <a:r>
              <a:rPr lang="en-IN" sz="4500" dirty="0"/>
              <a:t>and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b="1" dirty="0"/>
              <a:t>= </a:t>
            </a:r>
            <a:r>
              <a:rPr lang="en-IN" sz="4500" b="1" dirty="0" err="1"/>
              <a:t>g</a:t>
            </a:r>
            <a:r>
              <a:rPr lang="en-IN" sz="4500" b="1" baseline="30000" dirty="0" err="1"/>
              <a:t>d</a:t>
            </a:r>
            <a:r>
              <a:rPr lang="en-IN" sz="4500" b="1" baseline="30000" dirty="0"/>
              <a:t>  </a:t>
            </a:r>
            <a:r>
              <a:rPr lang="en-IN" sz="4500" b="1" dirty="0"/>
              <a:t>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transmits </a:t>
            </a:r>
            <a:r>
              <a:rPr lang="en-IN" sz="4500" b="1" dirty="0"/>
              <a:t>A</a:t>
            </a:r>
            <a:r>
              <a:rPr lang="en-IN" sz="4500" dirty="0"/>
              <a:t> to User B.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A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C</a:t>
            </a:r>
            <a:r>
              <a:rPr lang="en-IN" sz="4500" baseline="-25000" dirty="0"/>
              <a:t> </a:t>
            </a:r>
            <a:r>
              <a:rPr lang="en-IN" sz="4500" dirty="0"/>
              <a:t>to User B.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</a:t>
            </a:r>
            <a:r>
              <a:rPr lang="en-IN" sz="4500" b="1" dirty="0"/>
              <a:t> = (A)</a:t>
            </a:r>
            <a:r>
              <a:rPr lang="en-IN" sz="4500" b="1" baseline="30000" dirty="0"/>
              <a:t>d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receives </a:t>
            </a:r>
            <a:r>
              <a:rPr lang="en-IN" sz="4500" b="1" dirty="0"/>
              <a:t>X</a:t>
            </a:r>
            <a:r>
              <a:rPr lang="en-IN" sz="4500" b="1" baseline="-25000" dirty="0"/>
              <a:t>C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 </a:t>
            </a:r>
            <a:r>
              <a:rPr lang="en-IN" sz="4500" b="1" dirty="0"/>
              <a:t>= (X</a:t>
            </a:r>
            <a:r>
              <a:rPr lang="en-IN" sz="4500" b="1" baseline="-25000" dirty="0"/>
              <a:t>C</a:t>
            </a:r>
            <a:r>
              <a:rPr lang="en-IN" sz="4500" b="1" dirty="0"/>
              <a:t>)</a:t>
            </a:r>
            <a:r>
              <a:rPr lang="en-IN" sz="4500" b="1" baseline="30000" dirty="0"/>
              <a:t>b</a:t>
            </a:r>
            <a:r>
              <a:rPr lang="en-IN" sz="4500" b="1" dirty="0"/>
              <a:t> mod p</a:t>
            </a:r>
            <a:r>
              <a:rPr lang="en-IN" sz="4500" dirty="0"/>
              <a:t>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B transmits </a:t>
            </a:r>
            <a:r>
              <a:rPr lang="en-IN" sz="4500" b="1" dirty="0"/>
              <a:t>B</a:t>
            </a:r>
            <a:r>
              <a:rPr lang="en-IN" sz="4500" dirty="0"/>
              <a:t> to User A.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X intercepts </a:t>
            </a:r>
            <a:r>
              <a:rPr lang="en-IN" sz="4500" b="1" dirty="0"/>
              <a:t>B</a:t>
            </a:r>
            <a:r>
              <a:rPr lang="en-IN" sz="4500" dirty="0"/>
              <a:t> and transmits </a:t>
            </a:r>
            <a:r>
              <a:rPr lang="en-IN" sz="4500" b="1" dirty="0"/>
              <a:t>X</a:t>
            </a:r>
            <a:r>
              <a:rPr lang="en-IN" sz="4500" b="1" baseline="-25000" dirty="0"/>
              <a:t>D</a:t>
            </a:r>
            <a:r>
              <a:rPr lang="en-IN" sz="4500" baseline="-25000" dirty="0"/>
              <a:t> </a:t>
            </a:r>
            <a:r>
              <a:rPr lang="en-IN" sz="4500" dirty="0"/>
              <a:t>to User A. User X then also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B</a:t>
            </a:r>
            <a:r>
              <a:rPr lang="en-IN" sz="4500" b="1" dirty="0"/>
              <a:t> = (B)</a:t>
            </a:r>
            <a:r>
              <a:rPr lang="en-IN" sz="4500" b="1" baseline="30000" dirty="0"/>
              <a:t>c</a:t>
            </a:r>
            <a:r>
              <a:rPr lang="en-IN" sz="4500" b="1" dirty="0"/>
              <a:t> mod p.</a:t>
            </a:r>
            <a:endParaRPr lang="en-US" sz="4500" dirty="0"/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r>
              <a:rPr lang="en-IN" sz="4500" dirty="0"/>
              <a:t>User A receives </a:t>
            </a:r>
            <a:r>
              <a:rPr lang="en-IN" sz="4500" b="1" dirty="0"/>
              <a:t>X</a:t>
            </a:r>
            <a:r>
              <a:rPr lang="en-IN" sz="4500" b="1" baseline="-25000" dirty="0"/>
              <a:t>D </a:t>
            </a:r>
            <a:r>
              <a:rPr lang="en-IN" sz="4500" dirty="0"/>
              <a:t>and calculates </a:t>
            </a:r>
            <a:r>
              <a:rPr lang="en-IN" sz="4500" b="1" dirty="0"/>
              <a:t>S</a:t>
            </a:r>
            <a:r>
              <a:rPr lang="en-IN" sz="4500" b="1" baseline="-25000" dirty="0"/>
              <a:t>A </a:t>
            </a:r>
            <a:r>
              <a:rPr lang="en-IN" sz="4500" b="1" dirty="0"/>
              <a:t>= (X</a:t>
            </a:r>
            <a:r>
              <a:rPr lang="en-IN" sz="4500" b="1" baseline="-25000" dirty="0"/>
              <a:t>D</a:t>
            </a:r>
            <a:r>
              <a:rPr lang="en-IN" sz="4500" b="1" dirty="0"/>
              <a:t>)</a:t>
            </a:r>
            <a:r>
              <a:rPr lang="en-IN" sz="4500" b="1" baseline="30000" dirty="0"/>
              <a:t>a</a:t>
            </a:r>
            <a:r>
              <a:rPr lang="en-IN" sz="4500" b="1" dirty="0"/>
              <a:t> mod p</a:t>
            </a:r>
            <a:r>
              <a:rPr lang="en-IN" sz="4500" b="1" dirty="0" smtClean="0"/>
              <a:t>.</a:t>
            </a:r>
          </a:p>
          <a:p>
            <a:pPr marL="1023938" lvl="0" indent="-396875">
              <a:buClr>
                <a:schemeClr val="accent3">
                  <a:lumMod val="75000"/>
                </a:schemeClr>
              </a:buClr>
              <a:buSzPct val="60000"/>
              <a:buFont typeface="+mj-lt"/>
              <a:buAutoNum type="arabicPeriod"/>
            </a:pPr>
            <a:endParaRPr lang="en-US" sz="4500" dirty="0" smtClean="0"/>
          </a:p>
          <a:p>
            <a:pPr marL="395288" lvl="1" indent="-341313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5000" dirty="0"/>
              <a:t>At this point User B and User A think that they share a secret key, but instead User B and User X share key </a:t>
            </a:r>
            <a:r>
              <a:rPr lang="en-US" sz="5000" b="1" dirty="0"/>
              <a:t>S</a:t>
            </a:r>
            <a:r>
              <a:rPr lang="en-US" sz="5000" b="1" baseline="-25000" dirty="0"/>
              <a:t>B </a:t>
            </a:r>
            <a:r>
              <a:rPr lang="en-US" sz="5000" dirty="0"/>
              <a:t>and User A and User X share secret key </a:t>
            </a:r>
            <a:r>
              <a:rPr lang="en-US" sz="5000" b="1" dirty="0"/>
              <a:t>S</a:t>
            </a:r>
            <a:r>
              <a:rPr lang="en-US" sz="5000" b="1" baseline="-25000" dirty="0"/>
              <a:t>A.</a:t>
            </a:r>
            <a:r>
              <a:rPr lang="en-US" sz="5000" b="1" dirty="0"/>
              <a:t> </a:t>
            </a:r>
            <a:r>
              <a:rPr lang="en-US" sz="5000" dirty="0"/>
              <a:t>Thus if User X wants then he can eavesdrop the conversation without altering it or he can modify the message going from User A to User B and vice versa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MODEL OF THE NETWORK FOR KEY EXCHANGE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/>
              <a:t>We assume the key exchange is carried out over an unsecured network</a:t>
            </a:r>
            <a:r>
              <a:rPr lang="en-US" sz="2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800" dirty="0" smtClean="0"/>
              <a:t>The </a:t>
            </a:r>
            <a:r>
              <a:rPr lang="en-US" sz="2800" dirty="0"/>
              <a:t>security requirements that a PAKE protocol should </a:t>
            </a:r>
            <a:r>
              <a:rPr lang="en-US" sz="2800" dirty="0" smtClean="0"/>
              <a:t>fulfill.</a:t>
            </a:r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Off-line </a:t>
            </a:r>
            <a:r>
              <a:rPr lang="en-US" sz="2000" dirty="0"/>
              <a:t>dictionary attack </a:t>
            </a:r>
            <a:r>
              <a:rPr lang="en-US" sz="2000" dirty="0" smtClean="0"/>
              <a:t>resistance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Forward secrecy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Known-key</a:t>
            </a:r>
            <a:endParaRPr lang="en-US" sz="2000" dirty="0"/>
          </a:p>
          <a:p>
            <a:pPr marL="977900" indent="-514350">
              <a:buClr>
                <a:schemeClr val="accent2">
                  <a:lumMod val="60000"/>
                  <a:lumOff val="40000"/>
                </a:schemeClr>
              </a:buClr>
              <a:buSzPct val="50000"/>
              <a:buFont typeface="+mj-lt"/>
              <a:buAutoNum type="arabicPeriod"/>
            </a:pPr>
            <a:r>
              <a:rPr lang="en-US" sz="2000" dirty="0" smtClean="0"/>
              <a:t>On-line </a:t>
            </a:r>
            <a:r>
              <a:rPr lang="en-US" sz="2000" dirty="0"/>
              <a:t>dictionary attack resistance </a:t>
            </a:r>
            <a:endParaRPr lang="en-US" sz="2000" dirty="0" smtClean="0"/>
          </a:p>
          <a:p>
            <a:pPr marL="514350" indent="-514350"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sz="2800" dirty="0"/>
              <a:t>The scheme discussed here is a balanced Password Authenticated Key Exchange Scheme which is Password Authenticated Key Exchange by Juggling (J-PAKE).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/>
            </a:r>
            <a:br>
              <a:rPr lang="en-US" sz="6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696177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PASSWORD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AUTHETICATED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KEY EXCHANGE </a:t>
            </a:r>
          </a:p>
          <a:p>
            <a:pPr algn="ctr"/>
            <a:r>
              <a:rPr lang="en-US" sz="5400" b="1" cap="none" spc="6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BY JUGGLING </a:t>
            </a:r>
            <a:endParaRPr lang="en-US" sz="5400" b="1" cap="none" spc="6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In cryptography, the </a:t>
            </a:r>
            <a:r>
              <a:rPr lang="en-US" b="1" dirty="0"/>
              <a:t>Password Authenticated Key Exchange by Juggling</a:t>
            </a:r>
            <a:r>
              <a:rPr lang="en-US" dirty="0"/>
              <a:t> (or J-PAKE) is a password-authenticated key agreement protocol.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agreement generally encompasses methods such as: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Balanced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Augmented password-authenticated key exchange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Password-authenticated key retrieval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Multi-server methods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Multi-party methods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J-PAKE achieves </a:t>
            </a:r>
            <a:r>
              <a:rPr lang="en-US" dirty="0" smtClean="0"/>
              <a:t>the </a:t>
            </a:r>
            <a:r>
              <a:rPr lang="en-US" dirty="0"/>
              <a:t>mutual authentication in two </a:t>
            </a:r>
            <a:r>
              <a:rPr lang="en-US" dirty="0" smtClean="0"/>
              <a:t>steps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Two </a:t>
            </a:r>
            <a:r>
              <a:rPr lang="en-US" dirty="0"/>
              <a:t>parties send ephemeral public keys to each </a:t>
            </a:r>
            <a:r>
              <a:rPr lang="en-US" dirty="0" smtClean="0"/>
              <a:t>other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They </a:t>
            </a:r>
            <a:r>
              <a:rPr lang="en-US" dirty="0"/>
              <a:t>encrypt the shared password by juggling the public keys in a verifiable </a:t>
            </a:r>
            <a:r>
              <a:rPr lang="en-US" dirty="0" smtClean="0"/>
              <a:t>way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764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selects two secret values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at random : x</a:t>
            </a:r>
            <a:r>
              <a:rPr lang="en-US" baseline="-25000" dirty="0"/>
              <a:t>1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selects two secret values x</a:t>
            </a:r>
            <a:r>
              <a:rPr lang="en-US" baseline="-25000" dirty="0"/>
              <a:t>3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at random : x</a:t>
            </a:r>
            <a:r>
              <a:rPr lang="en-US" baseline="-25000" dirty="0"/>
              <a:t>3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dirty="0"/>
              <a:t> and x</a:t>
            </a:r>
            <a:r>
              <a:rPr lang="en-US" baseline="-25000" dirty="0"/>
              <a:t>4</a:t>
            </a:r>
            <a:r>
              <a:rPr lang="en-US" dirty="0"/>
              <a:t> ЄR </a:t>
            </a:r>
            <a:r>
              <a:rPr lang="en-US" dirty="0" err="1"/>
              <a:t>Z</a:t>
            </a:r>
            <a:r>
              <a:rPr lang="en-US" baseline="-25000" dirty="0" err="1"/>
              <a:t>q</a:t>
            </a:r>
            <a:r>
              <a:rPr lang="en-US" baseline="30000" dirty="0"/>
              <a:t>*</a:t>
            </a:r>
            <a:r>
              <a:rPr lang="en-US" dirty="0"/>
              <a:t>. </a:t>
            </a:r>
            <a:endParaRPr lang="en-US" dirty="0" smtClean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q is </a:t>
            </a:r>
            <a:r>
              <a:rPr lang="en-US" dirty="0" smtClean="0"/>
              <a:t>prime.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1:</a:t>
            </a:r>
            <a:r>
              <a:rPr lang="en-US" dirty="0"/>
              <a:t> Alice sends out g</a:t>
            </a:r>
            <a:r>
              <a:rPr lang="en-US" baseline="30000" dirty="0"/>
              <a:t>x1</a:t>
            </a:r>
            <a:r>
              <a:rPr lang="en-US" dirty="0"/>
              <a:t>, g</a:t>
            </a:r>
            <a:r>
              <a:rPr lang="en-US" baseline="30000" dirty="0"/>
              <a:t>x2</a:t>
            </a:r>
            <a:r>
              <a:rPr lang="en-US" dirty="0"/>
              <a:t> and knowledge proofs for x1 and x2. </a:t>
            </a:r>
            <a:r>
              <a:rPr lang="en-US" dirty="0" smtClean="0"/>
              <a:t>		Similarly</a:t>
            </a:r>
            <a:r>
              <a:rPr lang="en-US" dirty="0"/>
              <a:t>, Bob sends out g</a:t>
            </a:r>
            <a:r>
              <a:rPr lang="en-US" baseline="30000" dirty="0"/>
              <a:t>x3</a:t>
            </a:r>
            <a:r>
              <a:rPr lang="en-US" dirty="0"/>
              <a:t>, g</a:t>
            </a:r>
            <a:r>
              <a:rPr lang="en-US" baseline="30000" dirty="0"/>
              <a:t>x4</a:t>
            </a:r>
            <a:r>
              <a:rPr lang="en-US" dirty="0"/>
              <a:t> and knowledge proofs for x3 and x4.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dirty="0" smtClean="0"/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When this step finishes, Alice and Bob verify the received knowledge proofs, and also check g</a:t>
            </a:r>
            <a:r>
              <a:rPr lang="en-US" baseline="30000" dirty="0" smtClean="0"/>
              <a:t>x2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≠ 1.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b="1" dirty="0"/>
              <a:t>Step 2: </a:t>
            </a:r>
            <a:r>
              <a:rPr lang="en-US" dirty="0"/>
              <a:t> Alice sends out A = g</a:t>
            </a:r>
            <a:r>
              <a:rPr lang="en-US" baseline="30000" dirty="0"/>
              <a:t>(x1+x3+x4).x2.s</a:t>
            </a:r>
            <a:r>
              <a:rPr lang="en-US" dirty="0"/>
              <a:t> and a knowledge proof for x2.s. </a:t>
            </a:r>
            <a:r>
              <a:rPr lang="en-US" dirty="0" smtClean="0"/>
              <a:t>	Similarly</a:t>
            </a:r>
            <a:r>
              <a:rPr lang="en-US" dirty="0"/>
              <a:t>, Bob sends out B =g</a:t>
            </a:r>
            <a:r>
              <a:rPr lang="en-US" baseline="30000" dirty="0"/>
              <a:t>(x1+x2+x3).x4.s</a:t>
            </a:r>
            <a:r>
              <a:rPr lang="en-US" dirty="0"/>
              <a:t> and a knowledge proof for </a:t>
            </a:r>
            <a:r>
              <a:rPr lang="en-US" dirty="0" smtClean="0"/>
              <a:t>	x4.s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When this step finishes, Alice computes K = (B/g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x2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, and Bob computes K = (A/g</a:t>
            </a:r>
            <a:r>
              <a:rPr lang="en-US" baseline="30000" dirty="0"/>
              <a:t>x2.x4.s</a:t>
            </a:r>
            <a:r>
              <a:rPr lang="en-US" dirty="0"/>
              <a:t>)</a:t>
            </a:r>
            <a:r>
              <a:rPr lang="en-US" baseline="30000" dirty="0"/>
              <a:t>x4</a:t>
            </a:r>
            <a:r>
              <a:rPr lang="en-US" dirty="0"/>
              <a:t> = g</a:t>
            </a:r>
            <a:r>
              <a:rPr lang="en-US" baseline="30000" dirty="0"/>
              <a:t>(x1+x3).x2.x4.s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06562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PASSWORD AUTHETICATED KEY EXCHANGE BY JUGGLING(contd.)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Security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495800"/>
          </a:xfrm>
        </p:spPr>
        <p:txBody>
          <a:bodyPr>
            <a:normAutofit fontScale="550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1:- </a:t>
            </a:r>
            <a:r>
              <a:rPr lang="en-US" sz="3400" dirty="0"/>
              <a:t>Under the Discrete Logarithm (DL) assumption, Bob cannot compute (x1 + x3 + x4</a:t>
            </a:r>
            <a:r>
              <a:rPr lang="en-US" sz="34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2:- </a:t>
            </a:r>
            <a:r>
              <a:rPr lang="en-US" sz="3400" dirty="0"/>
              <a:t>Under the Decision </a:t>
            </a:r>
            <a:r>
              <a:rPr lang="en-US" sz="3400" dirty="0" err="1"/>
              <a:t>Diffie</a:t>
            </a:r>
            <a:r>
              <a:rPr lang="en-US" sz="3400" dirty="0"/>
              <a:t>-Hellman (DDH) assumption, Bob cannot distinguish Alice’s cipher text A =g</a:t>
            </a:r>
            <a:r>
              <a:rPr lang="en-US" sz="3400" baseline="30000" dirty="0"/>
              <a:t>(x1+x3+x4) ·x2·s</a:t>
            </a:r>
            <a:r>
              <a:rPr lang="en-US" sz="3400" dirty="0"/>
              <a:t> from a random element in the group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3:- </a:t>
            </a:r>
            <a:r>
              <a:rPr lang="en-US" sz="3400" dirty="0"/>
              <a:t>(Off-line dictionary attack resistance) Under the DDH assumption, the cipher texts A = g</a:t>
            </a:r>
            <a:r>
              <a:rPr lang="en-US" sz="3400" baseline="30000" dirty="0"/>
              <a:t>(x1+x3+x4) ·x2·s</a:t>
            </a:r>
            <a:r>
              <a:rPr lang="en-US" sz="3400" dirty="0"/>
              <a:t> and B = g</a:t>
            </a:r>
            <a:r>
              <a:rPr lang="en-US" sz="3400" baseline="30000" dirty="0"/>
              <a:t>(x1+x2+x3) ·x4·s</a:t>
            </a:r>
            <a:r>
              <a:rPr lang="en-US" sz="3400" dirty="0"/>
              <a:t> do not leak any information for password verification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4:- </a:t>
            </a:r>
            <a:r>
              <a:rPr lang="en-US" sz="3400" dirty="0"/>
              <a:t>(Forward secrecy) The past session keys derived from the protocol remain secure even when the secret s is later disclosed</a:t>
            </a:r>
            <a:r>
              <a:rPr lang="en-US" sz="3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sz="3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3400" b="1" dirty="0"/>
              <a:t>Case 5:- </a:t>
            </a:r>
            <a:r>
              <a:rPr lang="en-US" sz="3400" dirty="0"/>
              <a:t>(On-line dictionary attack resistance) An active attacker cannot compute the session key if he chose a value s’≠ 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34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</a:rPr>
              <a:t>Implementation</a:t>
            </a:r>
            <a:endParaRPr lang="en-US" dirty="0">
              <a:solidFill>
                <a:schemeClr val="accent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990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SOFTWARES USED FOR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 smtClean="0"/>
              <a:t>O.S. : </a:t>
            </a:r>
            <a:r>
              <a:rPr lang="en-US" sz="4000" dirty="0" err="1" smtClean="0"/>
              <a:t>Mandriva</a:t>
            </a:r>
            <a:r>
              <a:rPr lang="en-US" sz="4000" dirty="0" smtClean="0"/>
              <a:t> Linux </a:t>
            </a:r>
            <a:r>
              <a:rPr lang="en-US" sz="4000" dirty="0" smtClean="0"/>
              <a:t>2010</a:t>
            </a:r>
          </a:p>
          <a:p>
            <a:pPr lvl="0">
              <a:buNone/>
            </a:pPr>
            <a:endParaRPr lang="en-US" sz="4000" dirty="0" smtClean="0"/>
          </a:p>
          <a:p>
            <a:r>
              <a:rPr lang="en-US" sz="4000" b="1" dirty="0" smtClean="0"/>
              <a:t>C compiler: </a:t>
            </a:r>
            <a:r>
              <a:rPr lang="en-US" sz="4000" dirty="0" smtClean="0"/>
              <a:t>Inbuilt C compiler in Linux</a:t>
            </a:r>
            <a:endParaRPr 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DIFFIE- HELLMAN KEY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EXCHANGE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/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user </a:t>
            </a:r>
            <a:r>
              <a:rPr lang="en-US" dirty="0" smtClean="0"/>
              <a:t>A and user </a:t>
            </a:r>
            <a:r>
              <a:rPr lang="en-US" dirty="0" smtClean="0"/>
              <a:t>Bob wants to </a:t>
            </a:r>
            <a:r>
              <a:rPr lang="en-US" dirty="0" smtClean="0"/>
              <a:t>interact </a:t>
            </a:r>
            <a:r>
              <a:rPr lang="en-US" dirty="0" smtClean="0"/>
              <a:t>among each </a:t>
            </a:r>
            <a:r>
              <a:rPr lang="en-US" dirty="0" smtClean="0"/>
              <a:t>other.</a:t>
            </a:r>
          </a:p>
          <a:p>
            <a:r>
              <a:rPr lang="en-US" dirty="0" smtClean="0"/>
              <a:t>Three main functions are used:-</a:t>
            </a:r>
          </a:p>
          <a:p>
            <a:pPr lvl="1"/>
            <a:r>
              <a:rPr lang="en-US" dirty="0" err="1" smtClean="0"/>
              <a:t>u</a:t>
            </a:r>
            <a:r>
              <a:rPr lang="en-US" dirty="0" err="1" smtClean="0"/>
              <a:t>ser_a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Enters private key ‘a’</a:t>
            </a:r>
          </a:p>
          <a:p>
            <a:pPr lvl="2"/>
            <a:r>
              <a:rPr lang="en-US" dirty="0" smtClean="0"/>
              <a:t>Generates public key ‘A’</a:t>
            </a:r>
          </a:p>
          <a:p>
            <a:pPr lvl="2"/>
            <a:r>
              <a:rPr lang="en-US" dirty="0" smtClean="0"/>
              <a:t>Generates common private key ‘S</a:t>
            </a:r>
            <a:r>
              <a:rPr lang="en-US" baseline="-25000" dirty="0" smtClean="0"/>
              <a:t>A</a:t>
            </a:r>
            <a:r>
              <a:rPr lang="en-US" dirty="0" smtClean="0"/>
              <a:t>’</a:t>
            </a:r>
          </a:p>
          <a:p>
            <a:pPr lvl="1"/>
            <a:r>
              <a:rPr lang="en-US" dirty="0" err="1" smtClean="0"/>
              <a:t>user_b</a:t>
            </a:r>
            <a:r>
              <a:rPr lang="en-US" dirty="0" smtClean="0"/>
              <a:t>():</a:t>
            </a:r>
          </a:p>
          <a:p>
            <a:pPr lvl="2"/>
            <a:r>
              <a:rPr lang="en-US" dirty="0" smtClean="0"/>
              <a:t>Enters private key </a:t>
            </a:r>
            <a:r>
              <a:rPr lang="en-US" dirty="0" smtClean="0"/>
              <a:t>‘b’</a:t>
            </a:r>
            <a:endParaRPr lang="en-US" dirty="0" smtClean="0"/>
          </a:p>
          <a:p>
            <a:pPr lvl="2"/>
            <a:r>
              <a:rPr lang="en-US" dirty="0" smtClean="0"/>
              <a:t>Generates public key </a:t>
            </a:r>
            <a:r>
              <a:rPr lang="en-US" dirty="0" smtClean="0"/>
              <a:t>‘B’</a:t>
            </a:r>
            <a:endParaRPr lang="en-US" dirty="0" smtClean="0"/>
          </a:p>
          <a:p>
            <a:pPr lvl="2"/>
            <a:r>
              <a:rPr lang="en-US" dirty="0" smtClean="0"/>
              <a:t>Generates common private key ‘</a:t>
            </a:r>
            <a:r>
              <a:rPr lang="en-US" dirty="0" smtClean="0"/>
              <a:t>S</a:t>
            </a:r>
            <a:r>
              <a:rPr lang="en-US" baseline="-25000" dirty="0" smtClean="0"/>
              <a:t>B</a:t>
            </a:r>
            <a:r>
              <a:rPr lang="en-US" dirty="0" smtClean="0"/>
              <a:t>’</a:t>
            </a:r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ttacker(): poses as user A to user B and user B to user 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7000" y="2971800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user Alice and Bob wants to interact among each other.</a:t>
            </a:r>
          </a:p>
          <a:p>
            <a:r>
              <a:rPr lang="en-US" dirty="0" err="1" smtClean="0"/>
              <a:t>genrand</a:t>
            </a:r>
            <a:r>
              <a:rPr lang="en-US" dirty="0" smtClean="0"/>
              <a:t>():</a:t>
            </a:r>
          </a:p>
          <a:p>
            <a:pPr lvl="1"/>
            <a:r>
              <a:rPr lang="en-US" dirty="0" smtClean="0"/>
              <a:t>Generates the shared key ‘Secret’ and both users keep them using.</a:t>
            </a:r>
          </a:p>
          <a:p>
            <a:r>
              <a:rPr lang="en-US" dirty="0" err="1" smtClean="0"/>
              <a:t>genknp</a:t>
            </a:r>
            <a:r>
              <a:rPr lang="en-US" dirty="0" smtClean="0"/>
              <a:t>(&amp;user)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Selects secret </a:t>
            </a:r>
            <a:r>
              <a:rPr lang="en-US" dirty="0" smtClean="0"/>
              <a:t>values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and x</a:t>
            </a:r>
            <a:r>
              <a:rPr lang="en-US" baseline="-25000" dirty="0" smtClean="0"/>
              <a:t>2</a:t>
            </a:r>
            <a:r>
              <a:rPr lang="en-US" dirty="0" smtClean="0"/>
              <a:t> for </a:t>
            </a:r>
            <a:r>
              <a:rPr lang="en-US" dirty="0" smtClean="0"/>
              <a:t>Alice</a:t>
            </a:r>
          </a:p>
          <a:p>
            <a:pPr lvl="1"/>
            <a:r>
              <a:rPr lang="en-US" dirty="0" smtClean="0"/>
              <a:t>Selects secret </a:t>
            </a:r>
            <a:r>
              <a:rPr lang="en-US" dirty="0" smtClean="0"/>
              <a:t>values 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smtClean="0"/>
              <a:t>and x</a:t>
            </a:r>
            <a:r>
              <a:rPr lang="en-US" baseline="-25000" dirty="0" smtClean="0"/>
              <a:t>4</a:t>
            </a:r>
            <a:r>
              <a:rPr lang="en-US" dirty="0" smtClean="0"/>
              <a:t> for </a:t>
            </a:r>
            <a:r>
              <a:rPr lang="en-US" dirty="0" smtClean="0"/>
              <a:t>Bob</a:t>
            </a:r>
          </a:p>
          <a:p>
            <a:pPr lvl="1"/>
            <a:r>
              <a:rPr lang="en-US" dirty="0" smtClean="0"/>
              <a:t>Where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3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</a:t>
            </a:r>
            <a:r>
              <a:rPr lang="en-US" dirty="0" smtClean="0"/>
              <a:t> Є</a:t>
            </a:r>
            <a:r>
              <a:rPr lang="en-US" baseline="-25000" dirty="0" smtClean="0"/>
              <a:t>R</a:t>
            </a:r>
            <a:r>
              <a:rPr lang="en-US" dirty="0" smtClean="0"/>
              <a:t> Z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q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,x</a:t>
            </a:r>
            <a:r>
              <a:rPr lang="en-US" baseline="-25000" dirty="0" smtClean="0"/>
              <a:t>4 </a:t>
            </a:r>
            <a:r>
              <a:rPr lang="en-US" dirty="0" smtClean="0"/>
              <a:t>≠ 0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sendstep1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Alice sends g</a:t>
            </a:r>
            <a:r>
              <a:rPr lang="en-US" baseline="30000" dirty="0" smtClean="0"/>
              <a:t>x1</a:t>
            </a:r>
            <a:r>
              <a:rPr lang="en-US" dirty="0" smtClean="0"/>
              <a:t>, g</a:t>
            </a:r>
            <a:r>
              <a:rPr lang="en-US" baseline="30000" dirty="0" smtClean="0"/>
              <a:t>x2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1</a:t>
            </a:r>
            <a:r>
              <a:rPr lang="en-US" dirty="0" smtClean="0"/>
              <a:t> and x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Bob sends g</a:t>
            </a:r>
            <a:r>
              <a:rPr lang="en-US" baseline="30000" dirty="0" smtClean="0"/>
              <a:t>x3</a:t>
            </a:r>
            <a:r>
              <a:rPr lang="en-US" dirty="0" smtClean="0"/>
              <a:t>, g</a:t>
            </a:r>
            <a:r>
              <a:rPr lang="en-US" baseline="30000" dirty="0" smtClean="0"/>
              <a:t>x4</a:t>
            </a:r>
            <a:r>
              <a:rPr lang="en-US" dirty="0" smtClean="0"/>
              <a:t> and knowledge proofs for x</a:t>
            </a:r>
            <a:r>
              <a:rPr lang="en-US" baseline="-25000" dirty="0" smtClean="0"/>
              <a:t>3</a:t>
            </a:r>
            <a:r>
              <a:rPr lang="en-US" dirty="0" smtClean="0"/>
              <a:t> and x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verifysendstep1 </a:t>
            </a:r>
            <a:r>
              <a:rPr lang="en-US" dirty="0" smtClean="0"/>
              <a:t>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 </a:t>
            </a:r>
            <a:r>
              <a:rPr lang="en-US" dirty="0" smtClean="0"/>
              <a:t>:</a:t>
            </a:r>
          </a:p>
          <a:p>
            <a:pPr marL="682625" lvl="3" indent="-287338">
              <a:buClr>
                <a:schemeClr val="accent1"/>
              </a:buClr>
              <a:buSzPct val="95000"/>
            </a:pPr>
            <a:r>
              <a:rPr lang="en-US" dirty="0" smtClean="0"/>
              <a:t>Verifies </a:t>
            </a:r>
            <a:r>
              <a:rPr lang="en-US" dirty="0" smtClean="0"/>
              <a:t>the received knowledge proofs, and also checks g</a:t>
            </a:r>
            <a:r>
              <a:rPr lang="en-US" baseline="30000" dirty="0" smtClean="0"/>
              <a:t>x2</a:t>
            </a:r>
            <a:r>
              <a:rPr lang="en-US" dirty="0" smtClean="0"/>
              <a:t> , g</a:t>
            </a:r>
            <a:r>
              <a:rPr lang="en-US" baseline="30000" dirty="0" smtClean="0"/>
              <a:t>x4</a:t>
            </a:r>
            <a:r>
              <a:rPr lang="en-US" dirty="0" smtClean="0"/>
              <a:t> ≠ </a:t>
            </a:r>
            <a:r>
              <a:rPr lang="en-US" dirty="0" smtClean="0"/>
              <a:t>1 , for </a:t>
            </a:r>
            <a:r>
              <a:rPr lang="en-US" dirty="0" smtClean="0"/>
              <a:t>Alice and </a:t>
            </a:r>
            <a:r>
              <a:rPr lang="en-US" dirty="0" smtClean="0"/>
              <a:t>Bob.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sendstep2 (&amp;from, &amp;to, &amp;</a:t>
            </a:r>
            <a:r>
              <a:rPr lang="en-US" dirty="0" err="1" smtClean="0"/>
              <a:t>param</a:t>
            </a:r>
            <a:r>
              <a:rPr lang="en-US" dirty="0" smtClean="0"/>
              <a:t>):</a:t>
            </a:r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Alice sends A=g</a:t>
            </a:r>
            <a:r>
              <a:rPr lang="en-US" baseline="30000" dirty="0" smtClean="0"/>
              <a:t>(x1+x3+x4)*x2*secret</a:t>
            </a:r>
            <a:r>
              <a:rPr lang="en-US" dirty="0" smtClean="0"/>
              <a:t> and knowledge proof x</a:t>
            </a:r>
            <a:r>
              <a:rPr lang="en-US" baseline="-25000" dirty="0" smtClean="0"/>
              <a:t>2</a:t>
            </a:r>
            <a:r>
              <a:rPr lang="en-US" dirty="0" smtClean="0"/>
              <a:t>*secret. </a:t>
            </a:r>
            <a:endParaRPr lang="en-US" dirty="0" smtClean="0"/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Bob </a:t>
            </a:r>
            <a:r>
              <a:rPr lang="en-US" dirty="0" smtClean="0"/>
              <a:t>sends B=g</a:t>
            </a:r>
            <a:r>
              <a:rPr lang="en-US" baseline="30000" dirty="0" smtClean="0"/>
              <a:t>(x1+x2+x3)*x4*secret</a:t>
            </a:r>
            <a:r>
              <a:rPr lang="en-US" dirty="0" smtClean="0"/>
              <a:t> and knowledge proof for x</a:t>
            </a:r>
            <a:r>
              <a:rPr lang="en-US" baseline="-25000" dirty="0" smtClean="0"/>
              <a:t>4</a:t>
            </a:r>
            <a:r>
              <a:rPr lang="en-US" dirty="0" smtClean="0"/>
              <a:t>*secret.</a:t>
            </a: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verifysendstep2 (&amp;</a:t>
            </a:r>
            <a:r>
              <a:rPr lang="en-US" dirty="0" err="1" smtClean="0"/>
              <a:t>from,&amp;to,&amp;param</a:t>
            </a:r>
            <a:r>
              <a:rPr lang="en-US" dirty="0" smtClean="0"/>
              <a:t>):</a:t>
            </a:r>
          </a:p>
          <a:p>
            <a:pPr marL="682625" lvl="2" indent="-287338">
              <a:buClr>
                <a:schemeClr val="accent1"/>
              </a:buClr>
              <a:buSzPct val="95000"/>
            </a:pPr>
            <a:r>
              <a:rPr lang="en-US" dirty="0" smtClean="0"/>
              <a:t>Verifies the received knowledge proofs</a:t>
            </a:r>
            <a:r>
              <a:rPr lang="en-US" dirty="0" smtClean="0"/>
              <a:t> </a:t>
            </a:r>
            <a:r>
              <a:rPr lang="en-US" dirty="0" smtClean="0"/>
              <a:t>the received knowledge </a:t>
            </a:r>
            <a:r>
              <a:rPr lang="en-US" dirty="0" smtClean="0"/>
              <a:t>proofs of Alice and Bob.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compute_key</a:t>
            </a:r>
            <a:r>
              <a:rPr lang="en-US" sz="2800" dirty="0" smtClean="0"/>
              <a:t> (&amp;user, &amp;</a:t>
            </a:r>
            <a:r>
              <a:rPr lang="en-US" sz="2800" dirty="0" err="1" smtClean="0"/>
              <a:t>param</a:t>
            </a:r>
            <a:r>
              <a:rPr lang="en-US" sz="2800" dirty="0" smtClean="0"/>
              <a:t>):</a:t>
            </a:r>
          </a:p>
          <a:p>
            <a:pPr lvl="1"/>
            <a:r>
              <a:rPr lang="en-US" sz="2800" dirty="0" smtClean="0"/>
              <a:t> Computes </a:t>
            </a:r>
            <a:r>
              <a:rPr lang="en-US" sz="2800" dirty="0" smtClean="0"/>
              <a:t>K=(B/g</a:t>
            </a:r>
            <a:r>
              <a:rPr lang="en-US" sz="2800" baseline="30000" dirty="0" smtClean="0"/>
              <a:t>x2*x4*secret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x2</a:t>
            </a:r>
            <a:r>
              <a:rPr lang="en-US" sz="2800" dirty="0" smtClean="0"/>
              <a:t>= g</a:t>
            </a:r>
            <a:r>
              <a:rPr lang="en-US" sz="2800" baseline="30000" dirty="0" smtClean="0"/>
              <a:t>(x1+x3)*x2*x4·secret</a:t>
            </a:r>
            <a:r>
              <a:rPr lang="en-US" sz="2800" dirty="0" smtClean="0"/>
              <a:t> for Alice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smtClean="0"/>
              <a:t>Computes </a:t>
            </a:r>
            <a:r>
              <a:rPr lang="en-US" sz="2800" dirty="0" smtClean="0"/>
              <a:t>K=(A/g</a:t>
            </a:r>
            <a:r>
              <a:rPr lang="en-US" sz="2800" baseline="30000" dirty="0" smtClean="0"/>
              <a:t>x2*x4*secret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x4</a:t>
            </a:r>
            <a:r>
              <a:rPr lang="en-US" sz="2800" dirty="0" smtClean="0"/>
              <a:t>= g</a:t>
            </a:r>
            <a:r>
              <a:rPr lang="en-US" sz="2800" baseline="30000" dirty="0" smtClean="0"/>
              <a:t>(x1+x3)*x2*x4·secret</a:t>
            </a:r>
            <a:r>
              <a:rPr lang="en-US" sz="2800" dirty="0" smtClean="0"/>
              <a:t> for Bob.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 smtClean="0"/>
              <a:t>hashing(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JPakeUser</a:t>
            </a:r>
            <a:r>
              <a:rPr lang="en-US" sz="2800" dirty="0" smtClean="0"/>
              <a:t> *user):</a:t>
            </a:r>
          </a:p>
          <a:p>
            <a:pPr marL="738188" lvl="2" indent="-342900">
              <a:buClr>
                <a:schemeClr val="accent1"/>
              </a:buClr>
              <a:buSzPct val="95000"/>
            </a:pPr>
            <a:r>
              <a:rPr lang="en-US" sz="2800" dirty="0" smtClean="0"/>
              <a:t>Performs hashing on the computed keys for the users and maps them in the hash table.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PASSWORD AUTHETICATED KEY EXCHANGE BY JUGGLING</a:t>
            </a:r>
            <a:b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Implementation (</a:t>
            </a:r>
            <a:r>
              <a:rPr lang="en-US" sz="4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cntd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000" dirty="0" smtClean="0"/>
              <a:t>The Following three functions are </a:t>
            </a:r>
            <a:r>
              <a:rPr lang="en-US" sz="2000" dirty="0" err="1" smtClean="0"/>
              <a:t>requird</a:t>
            </a:r>
            <a:r>
              <a:rPr lang="en-US" sz="2000" dirty="0" smtClean="0"/>
              <a:t> to calculate the knowledge proofs and </a:t>
            </a:r>
            <a:r>
              <a:rPr lang="en-US" sz="2000" dirty="0" err="1" smtClean="0"/>
              <a:t>verifing</a:t>
            </a:r>
            <a:r>
              <a:rPr lang="en-US" sz="2000" dirty="0" smtClean="0"/>
              <a:t> the sent knowledge proofs: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err="1" smtClean="0"/>
              <a:t>zkp</a:t>
            </a:r>
            <a:r>
              <a:rPr lang="en-US" sz="2000" dirty="0" smtClean="0"/>
              <a:t> (from, to, </a:t>
            </a:r>
            <a:r>
              <a:rPr lang="en-US" sz="2000" dirty="0" err="1" smtClean="0"/>
              <a:t>param</a:t>
            </a:r>
            <a:r>
              <a:rPr lang="en-US" sz="2000" dirty="0" smtClean="0"/>
              <a:t>, step number):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Invokes </a:t>
            </a:r>
            <a:r>
              <a:rPr lang="en-US" dirty="0" err="1" smtClean="0"/>
              <a:t>prover</a:t>
            </a:r>
            <a:r>
              <a:rPr lang="en-US" dirty="0" smtClean="0"/>
              <a:t> for calculating the </a:t>
            </a:r>
            <a:r>
              <a:rPr lang="en-US" dirty="0" err="1" smtClean="0"/>
              <a:t>knowlwdge</a:t>
            </a:r>
            <a:r>
              <a:rPr lang="en-US" dirty="0" smtClean="0"/>
              <a:t> proofs.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Invokes verifier for </a:t>
            </a:r>
            <a:r>
              <a:rPr lang="en-US" dirty="0" err="1" smtClean="0"/>
              <a:t>verifing</a:t>
            </a:r>
            <a:r>
              <a:rPr lang="en-US" dirty="0" smtClean="0"/>
              <a:t> the received </a:t>
            </a:r>
            <a:r>
              <a:rPr lang="en-US" dirty="0" err="1" smtClean="0"/>
              <a:t>knowlwdge</a:t>
            </a:r>
            <a:r>
              <a:rPr lang="en-US" dirty="0" smtClean="0"/>
              <a:t> proofs.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err="1" smtClean="0"/>
              <a:t>prover</a:t>
            </a:r>
            <a:r>
              <a:rPr lang="en-US" sz="2000" dirty="0" smtClean="0"/>
              <a:t> (from, to, </a:t>
            </a:r>
            <a:r>
              <a:rPr lang="en-US" sz="2000" dirty="0" err="1" smtClean="0"/>
              <a:t>param</a:t>
            </a:r>
            <a:r>
              <a:rPr lang="en-US" sz="2000" dirty="0" smtClean="0"/>
              <a:t>, step number, variable order): 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Generates a random number ‘r’ called the commitment and calculates  t=</a:t>
            </a:r>
            <a:r>
              <a:rPr lang="en-US" dirty="0" err="1" smtClean="0"/>
              <a:t>g</a:t>
            </a:r>
            <a:r>
              <a:rPr lang="en-US" baseline="30000" dirty="0" err="1" smtClean="0"/>
              <a:t>r</a:t>
            </a:r>
            <a:endParaRPr lang="en-US" dirty="0" smtClean="0"/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Receives a random number ‘c’ called the challenge from verifier.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Sends s=r + c * x</a:t>
            </a:r>
          </a:p>
          <a:p>
            <a:pPr marL="738188" lvl="2" indent="-273050">
              <a:buClr>
                <a:schemeClr val="accent1"/>
              </a:buClr>
              <a:buSzPct val="95000"/>
            </a:pPr>
            <a:r>
              <a:rPr lang="en-US" sz="2000" dirty="0" smtClean="0"/>
              <a:t>verifier(</a:t>
            </a:r>
            <a:r>
              <a:rPr lang="en-US" sz="2000" dirty="0" err="1" smtClean="0"/>
              <a:t>u,step</a:t>
            </a:r>
            <a:r>
              <a:rPr lang="en-US" sz="2000" dirty="0" smtClean="0"/>
              <a:t> </a:t>
            </a:r>
            <a:r>
              <a:rPr lang="en-US" sz="2000" dirty="0" err="1" smtClean="0"/>
              <a:t>number,variable</a:t>
            </a:r>
            <a:r>
              <a:rPr lang="en-US" sz="2000" dirty="0" smtClean="0"/>
              <a:t> </a:t>
            </a:r>
            <a:r>
              <a:rPr lang="en-US" sz="2000" dirty="0" err="1" smtClean="0"/>
              <a:t>order,generator,commitment,challenge,s,x</a:t>
            </a:r>
            <a:r>
              <a:rPr lang="en-US" sz="2000" dirty="0" smtClean="0"/>
              <a:t>) :</a:t>
            </a:r>
          </a:p>
          <a:p>
            <a:pPr marL="1012508" lvl="3" indent="-273050">
              <a:buClr>
                <a:schemeClr val="accent3">
                  <a:lumMod val="40000"/>
                  <a:lumOff val="60000"/>
                </a:schemeClr>
              </a:buClr>
              <a:buSzPct val="95000"/>
            </a:pPr>
            <a:r>
              <a:rPr lang="en-US" dirty="0" smtClean="0"/>
              <a:t>Verifies the sent knowledge proofs by checking if </a:t>
            </a:r>
            <a:r>
              <a:rPr lang="en-US" dirty="0" err="1" smtClean="0"/>
              <a:t>g</a:t>
            </a:r>
            <a:r>
              <a:rPr lang="en-US" baseline="30000" dirty="0" err="1" smtClean="0"/>
              <a:t>s</a:t>
            </a:r>
            <a:r>
              <a:rPr lang="en-US" dirty="0" smtClean="0"/>
              <a:t> = t*</a:t>
            </a:r>
            <a:r>
              <a:rPr lang="en-US" dirty="0" err="1" smtClean="0"/>
              <a:t>y</a:t>
            </a:r>
            <a:r>
              <a:rPr lang="en-US" baseline="30000" dirty="0" err="1" smtClean="0"/>
              <a:t>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CONCLUSION and 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References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Acknowledgement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4088"/>
            <a:ext cx="9144000" cy="743712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+mn-lt"/>
              </a:rPr>
              <a:t>Prepared and Presented by Students of</a:t>
            </a:r>
            <a:endParaRPr lang="en-US" sz="3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M.Sc</a:t>
            </a:r>
            <a:r>
              <a:rPr lang="en-US" dirty="0" smtClean="0"/>
              <a:t> Computer and Information Science 4</a:t>
            </a:r>
            <a:r>
              <a:rPr lang="en-US" baseline="30000" dirty="0" smtClean="0"/>
              <a:t>th</a:t>
            </a:r>
            <a:r>
              <a:rPr lang="en-US" dirty="0" smtClean="0"/>
              <a:t> Semester  of University of Science and Technology College, University of Calcutta</a:t>
            </a:r>
          </a:p>
          <a:p>
            <a:endParaRPr lang="en-US" dirty="0" smtClean="0"/>
          </a:p>
          <a:p>
            <a:pPr marL="1023938" indent="-630238"/>
            <a:r>
              <a:rPr lang="en-US" dirty="0" smtClean="0"/>
              <a:t>HIRAKJYOTI BANEERJEE</a:t>
            </a:r>
          </a:p>
          <a:p>
            <a:pPr marL="1719263" lvl="1" indent="-630238"/>
            <a:r>
              <a:rPr lang="en-US" dirty="0" smtClean="0"/>
              <a:t>Roll No. – 91-CIS-091012</a:t>
            </a:r>
          </a:p>
          <a:p>
            <a:pPr marL="1719263" lvl="1" indent="-630238"/>
            <a:r>
              <a:rPr lang="en-US" dirty="0" smtClean="0"/>
              <a:t>Registration No – </a:t>
            </a:r>
            <a:r>
              <a:rPr lang="en-US" dirty="0" smtClean="0"/>
              <a:t>0007312 </a:t>
            </a:r>
            <a:r>
              <a:rPr lang="en-US" dirty="0" smtClean="0"/>
              <a:t>of 2006-2007</a:t>
            </a:r>
          </a:p>
          <a:p>
            <a:pPr marL="1023938" indent="-630238"/>
            <a:endParaRPr lang="en-US" dirty="0" smtClean="0"/>
          </a:p>
          <a:p>
            <a:pPr marL="1023938" lvl="1" indent="-630238">
              <a:buClr>
                <a:schemeClr val="accent3"/>
              </a:buClr>
              <a:buSzPct val="95000"/>
            </a:pPr>
            <a:r>
              <a:rPr lang="en-US" dirty="0" smtClean="0"/>
              <a:t>DIPENDU GHOSH</a:t>
            </a:r>
          </a:p>
          <a:p>
            <a:pPr marL="1774825" lvl="1" indent="-630238"/>
            <a:r>
              <a:rPr lang="en-US" dirty="0" smtClean="0"/>
              <a:t>Roll </a:t>
            </a:r>
            <a:r>
              <a:rPr lang="en-US" dirty="0" smtClean="0"/>
              <a:t>No. – </a:t>
            </a:r>
            <a:r>
              <a:rPr lang="en-US" dirty="0" smtClean="0"/>
              <a:t>91-CIS-091007</a:t>
            </a:r>
            <a:endParaRPr lang="en-US" dirty="0" smtClean="0"/>
          </a:p>
          <a:p>
            <a:pPr marL="1774825" lvl="1" indent="-630238"/>
            <a:r>
              <a:rPr lang="en-US" dirty="0" smtClean="0"/>
              <a:t>Registration No – </a:t>
            </a:r>
            <a:r>
              <a:rPr lang="en-US" dirty="0" smtClean="0"/>
              <a:t>0000439 of 2006-2007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967335"/>
            <a:ext cx="8610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OffAxis1Right"/>
              <a:lightRig rig="glow" dir="t">
                <a:rot lat="0" lon="0" rev="3600000"/>
              </a:lightRig>
            </a:scene3d>
            <a:sp3d extrusionH="57150" prstMaterial="softEdge">
              <a:bevelT w="29210" h="16510" prst="convex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0000" endA="300" endPos="50000" dist="29997" dir="5400000" sy="-100000" algn="bl" rotWithShape="0"/>
                </a:effectLst>
              </a:rPr>
              <a:t>THANK YOU</a:t>
            </a:r>
            <a:endParaRPr lang="en-US" sz="5400" b="1" cap="none" spc="0" dirty="0">
              <a:ln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  <a:reflection blurRad="6350" stA="50000" endA="300" endPos="50000" dist="29997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Communication between a pair of users over a public unreliable channel with a secure session key.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e.g. </a:t>
            </a:r>
            <a:r>
              <a:rPr lang="en-US" sz="2000" dirty="0"/>
              <a:t>SIGMA protocol used as the basis for the signature-based modes of the Internet Key Exchange (IKE) </a:t>
            </a:r>
            <a:r>
              <a:rPr lang="en-US" sz="2000" dirty="0" smtClean="0"/>
              <a:t>protocol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Password-Authenticated Key Exchange (PAKE) studies how to establish secure communication between two remote parties solely based on their shared password, without requiring a Public Key Infrastructure (PKI</a:t>
            </a:r>
            <a:r>
              <a:rPr lang="en-US" sz="2000" dirty="0" smtClean="0"/>
              <a:t>).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Passwords </a:t>
            </a:r>
            <a:r>
              <a:rPr lang="en-US" sz="2000" dirty="0"/>
              <a:t>are low-entropy secrets, and subject to dictionary </a:t>
            </a:r>
            <a:r>
              <a:rPr lang="en-US" sz="2000" dirty="0" smtClean="0"/>
              <a:t>attacks.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To protected </a:t>
            </a:r>
            <a:r>
              <a:rPr lang="en-US" sz="2000" dirty="0"/>
              <a:t>during </a:t>
            </a:r>
            <a:r>
              <a:rPr lang="en-US" sz="2000" dirty="0" smtClean="0"/>
              <a:t>transmission password is sent by the </a:t>
            </a:r>
            <a:r>
              <a:rPr lang="en-US" sz="2000" dirty="0"/>
              <a:t>widely deployed method </a:t>
            </a:r>
            <a:r>
              <a:rPr lang="en-US" sz="2000" dirty="0" smtClean="0"/>
              <a:t>known as SSL/TLS.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 smtClean="0"/>
              <a:t>Drawback of </a:t>
            </a:r>
            <a:r>
              <a:rPr lang="en-US" sz="2000" dirty="0"/>
              <a:t>using SSL/TLS </a:t>
            </a:r>
            <a:r>
              <a:rPr lang="en-US" sz="2000" dirty="0" smtClean="0"/>
              <a:t>is that it is </a:t>
            </a:r>
            <a:r>
              <a:rPr lang="en-US" sz="2000" dirty="0"/>
              <a:t>subject to man-in-the-middle </a:t>
            </a:r>
            <a:r>
              <a:rPr lang="en-US" sz="2000" dirty="0" smtClean="0"/>
              <a:t>attacks.</a:t>
            </a:r>
            <a:endParaRPr lang="en-US" sz="2000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C</a:t>
            </a:r>
            <a:r>
              <a:rPr lang="en-US" sz="2000" dirty="0" smtClean="0"/>
              <a:t>ryptographically </a:t>
            </a:r>
            <a:r>
              <a:rPr lang="en-US" sz="2000" dirty="0"/>
              <a:t>secure private </a:t>
            </a:r>
            <a:r>
              <a:rPr lang="en-US" sz="2000" dirty="0" smtClean="0"/>
              <a:t>keys was </a:t>
            </a:r>
            <a:r>
              <a:rPr lang="en-US" sz="2000" dirty="0"/>
              <a:t>adopted by the UK National Grid Service (NGS) to authenticate </a:t>
            </a:r>
            <a:r>
              <a:rPr lang="en-US" sz="2000" dirty="0" smtClean="0"/>
              <a:t>users.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/>
              <a:t>Researchers have been actively exploring ways to perform password-based authentication without using PKIs or certificates – a research subject called the Password-Authenticated Key Exchange (PAKE).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dirty="0"/>
              <a:t>Two forms of PAKE are </a:t>
            </a:r>
            <a:r>
              <a:rPr lang="en-US" sz="1800" b="1" dirty="0"/>
              <a:t>Balanced</a:t>
            </a:r>
            <a:r>
              <a:rPr lang="en-US" sz="1800" dirty="0"/>
              <a:t> and </a:t>
            </a:r>
            <a:r>
              <a:rPr lang="en-US" sz="1800" b="1" dirty="0"/>
              <a:t>Augmented </a:t>
            </a:r>
            <a:r>
              <a:rPr lang="en-US" sz="1800" dirty="0" smtClean="0"/>
              <a:t>methods.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800" b="1" dirty="0"/>
              <a:t>Balanced</a:t>
            </a:r>
            <a:r>
              <a:rPr lang="en-US" sz="1800" dirty="0"/>
              <a:t> PAKE allows parties that use the same password to negotiate and authenticate a shared key</a:t>
            </a:r>
            <a:r>
              <a:rPr lang="en-US" sz="18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1600" dirty="0"/>
              <a:t>Examples of </a:t>
            </a:r>
            <a:r>
              <a:rPr lang="en-US" sz="1600" b="1" dirty="0" smtClean="0"/>
              <a:t>Balanced</a:t>
            </a:r>
            <a:r>
              <a:rPr lang="en-US" sz="1600" dirty="0" smtClean="0"/>
              <a:t> PAKE </a:t>
            </a:r>
            <a:r>
              <a:rPr lang="en-US" sz="1600" dirty="0"/>
              <a:t>are</a:t>
            </a:r>
            <a:r>
              <a:rPr lang="en-US" sz="1800" dirty="0"/>
              <a:t>: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Encrypted Key Exchange(EKE)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 and PPK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SPEKE (Simple password exponential key exchange)</a:t>
            </a:r>
          </a:p>
          <a:p>
            <a:pPr lvl="1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J-PAKE (Password Authenticated Key Exchange by </a:t>
            </a:r>
            <a:r>
              <a:rPr lang="en-US" sz="1600" dirty="0" smtClean="0"/>
              <a:t>Juggling)</a:t>
            </a:r>
          </a:p>
          <a:p>
            <a:pPr marL="395288" lvl="1" indent="-395288"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n-US" sz="1800" b="1" dirty="0" smtClean="0"/>
              <a:t>Augmented</a:t>
            </a:r>
            <a:r>
              <a:rPr lang="en-US" sz="1800" dirty="0" smtClean="0"/>
              <a:t> </a:t>
            </a:r>
            <a:r>
              <a:rPr lang="en-US" sz="1800" dirty="0"/>
              <a:t>PAKE is a variation applicable to client/server scenarios, in which an attacker must perform a successful brute-force attack in order to masquerade as the client using stolen server data.</a:t>
            </a:r>
          </a:p>
          <a:p>
            <a:r>
              <a:rPr lang="en-US" sz="1600" dirty="0"/>
              <a:t>Examples of </a:t>
            </a:r>
            <a:r>
              <a:rPr lang="en-US" sz="1600" b="1" dirty="0" smtClean="0"/>
              <a:t>Augmented</a:t>
            </a:r>
            <a:r>
              <a:rPr lang="en-US" sz="1600" dirty="0" smtClean="0"/>
              <a:t> PAKE :</a:t>
            </a:r>
            <a:endParaRPr lang="en-US" sz="1600" dirty="0"/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AMP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Augmented-EKE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B-SPEKE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/>
              <a:t>PAK-Z</a:t>
            </a:r>
          </a:p>
          <a:p>
            <a:pPr marL="736600" lvl="0" indent="-273050">
              <a:buClr>
                <a:schemeClr val="accent2">
                  <a:lumMod val="60000"/>
                  <a:lumOff val="40000"/>
                </a:schemeClr>
              </a:buClr>
              <a:buFont typeface="Courier New" pitchFamily="49" charset="0"/>
              <a:buChar char="o"/>
            </a:pPr>
            <a:r>
              <a:rPr lang="en-US" sz="1600" dirty="0" smtClean="0"/>
              <a:t>SRP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+mj-lt"/>
              </a:rPr>
              <a:t>Password authenticated key exchange (PAKE)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/>
            </a:r>
            <a:br>
              <a:rPr lang="en-US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2438400"/>
            <a:ext cx="71400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DIFFIE- HELLMAN KEY</a:t>
            </a:r>
          </a:p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EXCHANGE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first published public-key algorithm appeared in the seminal paper by </a:t>
            </a:r>
            <a:r>
              <a:rPr lang="en-US" sz="2400" dirty="0" err="1"/>
              <a:t>Diffie</a:t>
            </a:r>
            <a:r>
              <a:rPr lang="en-US" sz="2400" dirty="0"/>
              <a:t> and Hellman that defined public-key cryptography and is generally referred to as </a:t>
            </a:r>
            <a:r>
              <a:rPr lang="en-US" sz="2400" dirty="0" err="1"/>
              <a:t>Diffie</a:t>
            </a:r>
            <a:r>
              <a:rPr lang="en-US" sz="2400" dirty="0"/>
              <a:t>-Hellman Key </a:t>
            </a:r>
            <a:r>
              <a:rPr lang="en-US" sz="2400" dirty="0" smtClean="0"/>
              <a:t>Exchange.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purpose of this algorithm is to enable two users to securely exchange a key that can be used for subsequent encryption of messages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The Diffie-Hellman algorithm depends for its effectiveness on the difficulty of computing discrete logarithms</a:t>
            </a:r>
            <a:r>
              <a:rPr lang="en-US" sz="2400" dirty="0" smtClean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endParaRPr lang="en-US" sz="2400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400" dirty="0"/>
              <a:t>First we define a primitive root of a prime number </a:t>
            </a:r>
            <a:r>
              <a:rPr lang="en-US" sz="2400" i="1" dirty="0"/>
              <a:t>p</a:t>
            </a:r>
            <a:r>
              <a:rPr lang="en-US" sz="2400" dirty="0"/>
              <a:t> as one whose power modulo </a:t>
            </a:r>
            <a:r>
              <a:rPr lang="en-US" sz="2400" i="1" dirty="0"/>
              <a:t>p</a:t>
            </a:r>
            <a:r>
              <a:rPr lang="en-US" sz="2400" dirty="0"/>
              <a:t> generates all integers from 1 to </a:t>
            </a:r>
            <a:r>
              <a:rPr lang="en-US" sz="2400" i="1" dirty="0"/>
              <a:t>p</a:t>
            </a:r>
            <a:r>
              <a:rPr lang="en-US" sz="2400" dirty="0"/>
              <a:t>-1.</a:t>
            </a:r>
          </a:p>
        </p:txBody>
      </p:sp>
      <p:sp>
        <p:nvSpPr>
          <p:cNvPr id="5" name="Rectangle 4"/>
          <p:cNvSpPr/>
          <p:nvPr/>
        </p:nvSpPr>
        <p:spPr>
          <a:xfrm>
            <a:off x="994995" y="228600"/>
            <a:ext cx="7242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+mj-lt"/>
              </a:rPr>
              <a:t>DIFFIE- HELLMAN KEY EXCHANGE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 is a primitive root of a prime number </a:t>
            </a:r>
            <a:r>
              <a:rPr lang="en-US" i="1" dirty="0"/>
              <a:t>p</a:t>
            </a:r>
            <a:r>
              <a:rPr lang="en-US" dirty="0"/>
              <a:t> then the numbers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a </a:t>
            </a:r>
            <a:r>
              <a:rPr lang="en-US" dirty="0"/>
              <a:t>mod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,……, </a:t>
            </a:r>
            <a:r>
              <a:rPr lang="en-US" i="1" dirty="0"/>
              <a:t>a</a:t>
            </a:r>
            <a:r>
              <a:rPr lang="en-US" i="1" baseline="30000" dirty="0"/>
              <a:t>p-1</a:t>
            </a:r>
            <a:r>
              <a:rPr lang="en-US" baseline="30000" dirty="0"/>
              <a:t> </a:t>
            </a:r>
            <a:r>
              <a:rPr lang="en-US" dirty="0"/>
              <a:t>mod </a:t>
            </a:r>
            <a:r>
              <a:rPr lang="en-US" i="1" dirty="0"/>
              <a:t>p</a:t>
            </a: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 smtClean="0"/>
              <a:t>	are </a:t>
            </a:r>
            <a:r>
              <a:rPr lang="en-US" dirty="0"/>
              <a:t>distinct and consists of integers 1 through </a:t>
            </a:r>
            <a:r>
              <a:rPr lang="en-US" i="1" dirty="0"/>
              <a:t>p</a:t>
            </a:r>
            <a:r>
              <a:rPr lang="en-US" dirty="0"/>
              <a:t>-1 in some permutation. </a:t>
            </a: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smtClean="0"/>
              <a:t>For </a:t>
            </a:r>
            <a:r>
              <a:rPr lang="en-US" dirty="0"/>
              <a:t>any integer</a:t>
            </a:r>
            <a:r>
              <a:rPr lang="en-US" i="1" dirty="0"/>
              <a:t> b</a:t>
            </a:r>
            <a:r>
              <a:rPr lang="en-US" dirty="0"/>
              <a:t> and a prime root </a:t>
            </a:r>
            <a:r>
              <a:rPr lang="en-US" i="1" dirty="0"/>
              <a:t>a</a:t>
            </a:r>
            <a:r>
              <a:rPr lang="en-US" dirty="0"/>
              <a:t> of prime number </a:t>
            </a:r>
            <a:r>
              <a:rPr lang="en-US" i="1" dirty="0"/>
              <a:t>p</a:t>
            </a:r>
            <a:r>
              <a:rPr lang="en-US" dirty="0"/>
              <a:t>, we can find a unique exponent </a:t>
            </a:r>
            <a:r>
              <a:rPr lang="en-US" i="1" dirty="0" err="1"/>
              <a:t>i</a:t>
            </a:r>
            <a:r>
              <a:rPr lang="en-US" dirty="0"/>
              <a:t> such that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dirty="0"/>
              <a:t> 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None/>
            </a:pPr>
            <a:r>
              <a:rPr lang="en-US" i="1" dirty="0" smtClean="0"/>
              <a:t>			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err="1"/>
              <a:t>a</a:t>
            </a:r>
            <a:r>
              <a:rPr lang="en-US" i="1" baseline="30000" dirty="0" err="1"/>
              <a:t>i</a:t>
            </a:r>
            <a:r>
              <a:rPr lang="en-US" dirty="0"/>
              <a:t> mod </a:t>
            </a:r>
            <a:r>
              <a:rPr lang="en-US" i="1" dirty="0"/>
              <a:t>p</a:t>
            </a:r>
            <a:r>
              <a:rPr lang="en-US" dirty="0"/>
              <a:t>		where 0 ≤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dirty="0"/>
              <a:t> ≤ (</a:t>
            </a:r>
            <a:r>
              <a:rPr lang="en-US" i="1" dirty="0"/>
              <a:t>p</a:t>
            </a:r>
            <a:r>
              <a:rPr lang="en-US" dirty="0"/>
              <a:t>-1)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The exponent </a:t>
            </a:r>
            <a:r>
              <a:rPr lang="en-US" i="1" dirty="0" err="1"/>
              <a:t>i</a:t>
            </a:r>
            <a:r>
              <a:rPr lang="en-US" dirty="0"/>
              <a:t> is referred to as the discrete logarithm of </a:t>
            </a:r>
            <a:r>
              <a:rPr lang="en-US" i="1" dirty="0"/>
              <a:t>b</a:t>
            </a:r>
            <a:r>
              <a:rPr lang="en-US" dirty="0"/>
              <a:t> for the base </a:t>
            </a:r>
            <a:r>
              <a:rPr lang="en-US" i="1" dirty="0"/>
              <a:t>a</a:t>
            </a:r>
            <a:r>
              <a:rPr lang="en-US" dirty="0"/>
              <a:t>, mod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 err="1"/>
              <a:t>Diffie</a:t>
            </a:r>
            <a:r>
              <a:rPr lang="en-US" dirty="0"/>
              <a:t>–Hellman establishes a shared secret that can be used for secret communications by exchanging data over a public network.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and Bob agree on a finite cyclic group </a:t>
            </a:r>
            <a:r>
              <a:rPr lang="en-US" i="1" dirty="0"/>
              <a:t>G </a:t>
            </a:r>
            <a:r>
              <a:rPr lang="en-US" dirty="0"/>
              <a:t>and a generating element </a:t>
            </a:r>
            <a:r>
              <a:rPr lang="en-US" i="1" dirty="0"/>
              <a:t>g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dirty="0"/>
              <a:t> (This is usually done long before the rest of the protocol; </a:t>
            </a:r>
            <a:r>
              <a:rPr lang="en-US" i="1" dirty="0"/>
              <a:t>g</a:t>
            </a:r>
            <a:r>
              <a:rPr lang="en-US" dirty="0"/>
              <a:t> is assumed to be known by all the attackers). We will write the group G multiplicatively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picks a random natural number </a:t>
            </a:r>
            <a:r>
              <a:rPr lang="en-US" i="1" dirty="0"/>
              <a:t>a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 to Bob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picks a random natural number </a:t>
            </a:r>
            <a:r>
              <a:rPr lang="en-US" i="1" dirty="0"/>
              <a:t>b </a:t>
            </a:r>
            <a:r>
              <a:rPr lang="en-US" dirty="0"/>
              <a:t>and sends 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i="1" dirty="0"/>
              <a:t> </a:t>
            </a:r>
            <a:r>
              <a:rPr lang="en-US" dirty="0"/>
              <a:t> to Alice</a:t>
            </a:r>
            <a:r>
              <a:rPr lang="en-US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Alice computes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Bob computes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 smtClean="0"/>
              <a:t>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i="1" dirty="0" smtClean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dirty="0"/>
              <a:t>Both Alice and Bob are now in possession of the group element </a:t>
            </a:r>
            <a:r>
              <a:rPr lang="en-US" i="1" dirty="0"/>
              <a:t>g</a:t>
            </a:r>
            <a:r>
              <a:rPr lang="en-US" i="1" baseline="30000" dirty="0"/>
              <a:t>ab</a:t>
            </a:r>
            <a:r>
              <a:rPr lang="en-US" dirty="0"/>
              <a:t>, which can serve as the shared secret key. The values of (</a:t>
            </a:r>
            <a:r>
              <a:rPr lang="en-US" i="1" dirty="0" err="1"/>
              <a:t>g</a:t>
            </a:r>
            <a:r>
              <a:rPr lang="en-US" i="1" baseline="30000" dirty="0" err="1"/>
              <a:t>b</a:t>
            </a:r>
            <a:r>
              <a:rPr lang="en-US" dirty="0"/>
              <a:t>)</a:t>
            </a:r>
            <a:r>
              <a:rPr lang="en-US" i="1" baseline="30000" dirty="0"/>
              <a:t>a</a:t>
            </a:r>
            <a:r>
              <a:rPr lang="en-US" i="1" dirty="0"/>
              <a:t> </a:t>
            </a:r>
            <a:r>
              <a:rPr lang="en-US" dirty="0"/>
              <a:t>and (</a:t>
            </a:r>
            <a:r>
              <a:rPr lang="en-US" i="1" dirty="0" err="1"/>
              <a:t>g</a:t>
            </a:r>
            <a:r>
              <a:rPr lang="en-US" i="1" baseline="30000" dirty="0" err="1"/>
              <a:t>a</a:t>
            </a:r>
            <a:r>
              <a:rPr lang="en-US" dirty="0"/>
              <a:t>)</a:t>
            </a:r>
            <a:r>
              <a:rPr lang="en-US" i="1" baseline="30000" dirty="0"/>
              <a:t>b</a:t>
            </a:r>
            <a:r>
              <a:rPr lang="en-US" i="1" dirty="0"/>
              <a:t> </a:t>
            </a:r>
            <a:r>
              <a:rPr lang="en-US" dirty="0"/>
              <a:t>are the same because groups are power associative.</a:t>
            </a:r>
          </a:p>
          <a:p>
            <a:pPr lvl="0"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DIFFIE- HELLMAN KEY EXCHANGE(</a:t>
            </a:r>
            <a:r>
              <a:rPr lang="en-US" sz="4000" b="1" cap="none" spc="0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cntd</a:t>
            </a:r>
            <a: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.)</a:t>
            </a:r>
            <a:br>
              <a:rPr lang="en-US" sz="4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</a:b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Description</a:t>
            </a:r>
            <a:endParaRPr lang="en-US" sz="4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46461" y="1935163"/>
            <a:ext cx="7851078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264</TotalTime>
  <Words>1772</Words>
  <Application>Microsoft Office PowerPoint</Application>
  <PresentationFormat>On-screen Show (4:3)</PresentationFormat>
  <Paragraphs>204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Slide 1</vt:lpstr>
      <vt:lpstr>Slide 2</vt:lpstr>
      <vt:lpstr>Introduction</vt:lpstr>
      <vt:lpstr>Slide 4</vt:lpstr>
      <vt:lpstr> </vt:lpstr>
      <vt:lpstr>Slide 6</vt:lpstr>
      <vt:lpstr>DIFFIE- HELLMAN KEY EXCHANGE(cntd.)</vt:lpstr>
      <vt:lpstr>DIFFIE- HELLMAN KEY EXCHANGE(cntd.) Description</vt:lpstr>
      <vt:lpstr>DIFFIE- HELLMAN KEY EXCHANGE(cntd.) Description</vt:lpstr>
      <vt:lpstr>DIFFIE- HELLMAN KEY EXCHANGE(cntd.) Algorithm</vt:lpstr>
      <vt:lpstr>DIFFIE- HELLMAN KEY EXCHANGE(cntd.) Man-in-the-Middle Attack</vt:lpstr>
      <vt:lpstr>MODEL OF THE NETWORK FOR KEY EXCHANGE</vt:lpstr>
      <vt:lpstr>  </vt:lpstr>
      <vt:lpstr>PASSWORD AUTHETICATED KEY EXCHANGE BY JUGGLING</vt:lpstr>
      <vt:lpstr>PASSWORD AUTHETICATED KEY EXCHANGE BY JUGGLING(contd.) Algorithm</vt:lpstr>
      <vt:lpstr>PASSWORD AUTHETICATED KEY EXCHANGE BY JUGGLING(contd.) Security Analysis</vt:lpstr>
      <vt:lpstr>Implementation</vt:lpstr>
      <vt:lpstr>SOFTWARES USED FOR IMPLEMENTATION</vt:lpstr>
      <vt:lpstr>DIFFIE- HELLMAN KEY EXCHANGE Implementation</vt:lpstr>
      <vt:lpstr>PASSWORD AUTHETICATED KEY EXCHANGE BY JUGGLING Implementation</vt:lpstr>
      <vt:lpstr>PASSWORD AUTHETICATED KEY EXCHANGE BY JUGGLING Implementation (cntd.)</vt:lpstr>
      <vt:lpstr>PASSWORD AUTHETICATED KEY EXCHANGE BY JUGGLING Implementation (cntd.)</vt:lpstr>
      <vt:lpstr>PASSWORD AUTHETICATED KEY EXCHANGE BY JUGGLING Implementation (cntd.)</vt:lpstr>
      <vt:lpstr>Outputs</vt:lpstr>
      <vt:lpstr>CONCLUSION and FUTURE SCOPE</vt:lpstr>
      <vt:lpstr>References</vt:lpstr>
      <vt:lpstr>Acknowledgement</vt:lpstr>
      <vt:lpstr>Prepared and Presented by Students of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Dipendu</dc:creator>
  <cp:lastModifiedBy>Dipendu</cp:lastModifiedBy>
  <cp:revision>44</cp:revision>
  <dcterms:created xsi:type="dcterms:W3CDTF">2011-06-10T13:49:36Z</dcterms:created>
  <dcterms:modified xsi:type="dcterms:W3CDTF">2011-06-10T21:04:33Z</dcterms:modified>
</cp:coreProperties>
</file>