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34"/>
  </p:notesMasterIdLst>
  <p:sldIdLst>
    <p:sldId id="256" r:id="rId2"/>
    <p:sldId id="286" r:id="rId3"/>
    <p:sldId id="257" r:id="rId4"/>
    <p:sldId id="287" r:id="rId5"/>
    <p:sldId id="259" r:id="rId6"/>
    <p:sldId id="266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9" r:id="rId27"/>
    <p:sldId id="290" r:id="rId28"/>
    <p:sldId id="280" r:id="rId29"/>
    <p:sldId id="288" r:id="rId30"/>
    <p:sldId id="281" r:id="rId31"/>
    <p:sldId id="283" r:id="rId32"/>
    <p:sldId id="284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574" autoAdjust="0"/>
  </p:normalViewPr>
  <p:slideViewPr>
    <p:cSldViewPr>
      <p:cViewPr varScale="1">
        <p:scale>
          <a:sx n="59" d="100"/>
          <a:sy n="59" d="100"/>
        </p:scale>
        <p:origin x="-72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CACAD92-53AD-4786-9AE5-BB24A3E57DCC}" type="datetimeFigureOut">
              <a:rPr lang="en-US"/>
              <a:pPr>
                <a:defRPr/>
              </a:pPr>
              <a:t>6/17/2011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6A98D45-BAA9-4FE0-AD93-96307525A6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ECC448-3C5F-4EEE-9208-536F25E0941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I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1AE43F-1AF0-4A83-BBE3-72E930F2E19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I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AA82EB3-7A41-4ADD-B4A9-B94F2697AFA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I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F6C773-EC1A-4D24-917A-919DC446873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I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0A7A61-D324-4AD7-A44F-3B7275D4EBB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I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BB0607-F27F-4EC8-886F-A4AB149385D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I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BD37F7-DFEC-485C-A65A-E2160081526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I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AD5D34-7EDB-4567-B1F8-DE4062377EB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I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998858-3563-48E6-ADBE-D3E381CF7CE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I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2B6172-5D1C-43E1-8EFC-C5A14527D49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I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84264B-FBB3-4392-9A4D-5D858BE234B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03D3D3-F89E-4D30-AAA2-0F960366C93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I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96CD33-D83D-49E3-9BF4-830F4738FC8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I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69398-BEDC-46E6-AF82-65AF002D847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I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B8EDB2-57E6-4940-94AB-878A33884A0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I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83512E-79F1-4993-B337-DAB9462CCCE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I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0FFE25-6C97-42C6-9EAC-194AE87CB37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I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8E4500-FCD2-48EF-A7DF-59E34A4038B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A98D45-BAA9-4FE0-AD93-96307525A61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A98D45-BAA9-4FE0-AD93-96307525A61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I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D516A7-435A-4209-B155-64E0E80BCD21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A98D45-BAA9-4FE0-AD93-96307525A61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I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52E39F-04E5-44D1-BE84-090CDD9D653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I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8B90E3-D205-4221-A7E7-5473CCD2687C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I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3C8C7E-11C2-4B08-A5D1-17CAC4FA3FEF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I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F71E21-E268-4B0C-AA1C-10CA2FB23DE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I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DAAB6D-BFE3-4C02-A17C-4D347AAC2C8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I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8FC7F6-03E4-422F-A00D-BC0A3B8FE54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I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A4CC34-3963-4714-80AE-EFD1AEE0738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I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799CBA-19D1-43BF-B291-BD91C81F8AC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I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6F5B24-4D58-4FC4-9FC1-F86C2CC77AA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I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B99EBD-09D9-45D1-AC3F-63FD00E2CD9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16637185-DA9B-4738-8893-E429D714F347}" type="datetime1">
              <a:rPr lang="en-US" smtClean="0"/>
              <a:t>6/17/2011</a:t>
            </a:fld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66E8880-A0BC-430E-AEC4-CDA29DE62B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3221A-6170-40B0-B4F0-5B59322F59EB}" type="datetime1">
              <a:rPr lang="en-US" smtClean="0"/>
              <a:t>6/17/2011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110850-8CD7-4BA8-91A5-0B12E83F2F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FA9AF5-C2EE-479E-81B1-400E169EE70A}" type="datetime1">
              <a:rPr lang="en-US" smtClean="0"/>
              <a:t>6/17/2011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82DBE-1FFF-400F-904D-9DDFD5DB92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540699-0EEF-48F3-B4EE-C01C38891332}" type="datetime1">
              <a:rPr lang="en-US" smtClean="0"/>
              <a:t>6/17/2011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8AA58-8C8F-4D0A-81E7-A7CF348C1E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CA2466DF-4084-4901-9F31-02B318F652A3}" type="datetime1">
              <a:rPr lang="en-US" smtClean="0"/>
              <a:t>6/17/2011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F946669-D4FB-4BF9-B7FD-F6AF3E2EE1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0BDC3C-1F10-445E-8F11-12EF6EB95379}" type="datetime1">
              <a:rPr lang="en-US" smtClean="0"/>
              <a:t>6/17/2011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AA42B-7815-4E35-BB24-3A9A3C4BB1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7EA2D8C2-98C0-4BAF-AB9D-A6B19B68E80E}" type="datetime1">
              <a:rPr lang="en-US" smtClean="0"/>
              <a:t>6/17/2011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2F019D3-1F24-4ED6-9C0E-46548ACB62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9D6F2-DF7C-4945-BE54-540E33EF8CDF}" type="datetime1">
              <a:rPr lang="en-US" smtClean="0"/>
              <a:t>6/17/2011</a:t>
            </a:fld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15C122-8BA0-41DF-9BCE-403172A3E9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701BFA30-11E8-4987-A1E4-A6ED09C90975}" type="datetime1">
              <a:rPr lang="en-US" smtClean="0"/>
              <a:t>6/17/2011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3AC00BD-9D95-4987-BF17-87B699E4F1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0A4A8EF4-B48A-4962-92E6-CE38D7F7BE3A}" type="datetime1">
              <a:rPr lang="en-US" smtClean="0"/>
              <a:t>6/17/2011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0658BB7-EC97-49D7-800C-EF9300C5D6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864A652C-5A6F-4D78-BAC6-EB87DCD9C360}" type="datetime1">
              <a:rPr lang="en-US" smtClean="0"/>
              <a:t>6/17/2011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FCFC9F3-1E9D-4C18-B2B9-2221E4B9F9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9F437FB1-8845-4C3B-8503-8F73BCE4F1AB}" type="datetime1">
              <a:rPr lang="en-US" smtClean="0"/>
              <a:t>6/17/2011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79EA308F-7489-4366-BD2A-47C4CDA02D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67" r:id="rId2"/>
    <p:sldLayoutId id="2147483773" r:id="rId3"/>
    <p:sldLayoutId id="2147483768" r:id="rId4"/>
    <p:sldLayoutId id="2147483774" r:id="rId5"/>
    <p:sldLayoutId id="2147483769" r:id="rId6"/>
    <p:sldLayoutId id="2147483775" r:id="rId7"/>
    <p:sldLayoutId id="2147483776" r:id="rId8"/>
    <p:sldLayoutId id="2147483777" r:id="rId9"/>
    <p:sldLayoutId id="2147483770" r:id="rId10"/>
    <p:sldLayoutId id="21474837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006B8D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006B8D"/>
          </a:solidFill>
          <a:latin typeface="Gill Sans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006B8D"/>
          </a:solidFill>
          <a:latin typeface="Gill Sans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006B8D"/>
          </a:solidFill>
          <a:latin typeface="Gill Sans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006B8D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006B8D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006B8D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006B8D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006B8D"/>
          </a:solidFill>
          <a:latin typeface="Gill Sans MT" pitchFamily="34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1000" y="990600"/>
            <a:ext cx="8305800" cy="415498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+mn-lt"/>
                <a:cs typeface="+mn-cs"/>
              </a:rPr>
              <a:t>P A S S W O R D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+mn-lt"/>
                <a:cs typeface="+mn-cs"/>
              </a:rPr>
              <a:t>A U T H E N T I C A T E D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+mn-lt"/>
                <a:cs typeface="+mn-cs"/>
              </a:rPr>
              <a:t>K E Y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+mn-lt"/>
                <a:cs typeface="+mn-cs"/>
              </a:rPr>
              <a:t> E X C H A N G E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+mn-lt"/>
                <a:cs typeface="+mn-cs"/>
              </a:rPr>
              <a:t>B Y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+mn-lt"/>
                <a:cs typeface="+mn-cs"/>
              </a:rPr>
              <a:t>J U G G L I N 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8D6894-89E8-44E3-AE2A-407909AE9B7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pic>
        <p:nvPicPr>
          <p:cNvPr id="8197" name="Picture 5" descr="D:\Programs\Program\Programs\MSc_CompSc\4th_sem\project\Network Security\Password Sequrity\Dip\16-06-2011\Final Documentation\others\pwd_security_tips_Funzug.org_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9731421">
            <a:off x="452279" y="3251275"/>
            <a:ext cx="1752600" cy="13533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066800" y="1447800"/>
            <a:ext cx="8077200" cy="5105400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CDB9A0-3EB9-451F-BA25-32681765480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DIFFIE- HELLMAN KEY </a:t>
            </a:r>
            <a:r>
              <a:rPr lang="en-US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EXCHANGE</a:t>
            </a:r>
            <a:br>
              <a:rPr lang="en-US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</a:br>
            <a:r>
              <a:rPr lang="en-US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(</a:t>
            </a:r>
            <a:r>
              <a:rPr lang="en-US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contd</a:t>
            </a:r>
            <a:r>
              <a:rPr lang="en-US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.) Description</a:t>
            </a:r>
            <a:endParaRPr lang="en-US" sz="36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71600"/>
            <a:ext cx="8153400" cy="5105400"/>
          </a:xfrm>
        </p:spPr>
        <p:txBody>
          <a:bodyPr>
            <a:normAutofit fontScale="92500" lnSpcReduction="10000"/>
          </a:bodyPr>
          <a:lstStyle/>
          <a:p>
            <a:pPr marL="365760" indent="-283464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Two publicly known numbers:</a:t>
            </a:r>
          </a:p>
          <a:p>
            <a:pPr marL="640080" lvl="1" indent="-237744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Verdana"/>
              <a:buChar char="◦"/>
              <a:defRPr/>
            </a:pPr>
            <a:r>
              <a:rPr lang="en-US" dirty="0"/>
              <a:t> </a:t>
            </a:r>
            <a:r>
              <a:rPr lang="en-US" dirty="0" smtClean="0"/>
              <a:t>a prime number p</a:t>
            </a:r>
          </a:p>
          <a:p>
            <a:pPr marL="640080" lvl="1" indent="-237744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Verdana"/>
              <a:buChar char="◦"/>
              <a:defRPr/>
            </a:pPr>
            <a:r>
              <a:rPr lang="en-US" dirty="0"/>
              <a:t> </a:t>
            </a:r>
            <a:r>
              <a:rPr lang="en-US" dirty="0" smtClean="0"/>
              <a:t>an integer g that is a primitive root of p</a:t>
            </a:r>
          </a:p>
          <a:p>
            <a:pPr marL="401638" lvl="1" indent="-306388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User A selects a random integer X</a:t>
            </a:r>
            <a:r>
              <a:rPr lang="en-US" baseline="-25000" dirty="0" smtClean="0"/>
              <a:t>A</a:t>
            </a:r>
            <a:r>
              <a:rPr lang="en-US" dirty="0" smtClean="0"/>
              <a:t> &lt; p and computes Y</a:t>
            </a:r>
            <a:r>
              <a:rPr lang="en-US" baseline="-25000" dirty="0" smtClean="0"/>
              <a:t>A</a:t>
            </a:r>
            <a:r>
              <a:rPr lang="en-US" dirty="0" smtClean="0"/>
              <a:t> = g </a:t>
            </a:r>
            <a:r>
              <a:rPr lang="en-US" baseline="30000" dirty="0" smtClean="0"/>
              <a:t>XA</a:t>
            </a:r>
            <a:r>
              <a:rPr lang="en-US" dirty="0" smtClean="0"/>
              <a:t> mod p</a:t>
            </a:r>
          </a:p>
          <a:p>
            <a:pPr marL="401638" lvl="1" indent="-306388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User B selects a random integer X</a:t>
            </a:r>
            <a:r>
              <a:rPr lang="en-US" baseline="-25000" dirty="0"/>
              <a:t>B</a:t>
            </a:r>
            <a:r>
              <a:rPr lang="en-US" dirty="0" smtClean="0"/>
              <a:t> &lt; p and computes Y</a:t>
            </a:r>
            <a:r>
              <a:rPr lang="en-US" baseline="-25000" dirty="0"/>
              <a:t>B</a:t>
            </a:r>
            <a:r>
              <a:rPr lang="en-US" dirty="0" smtClean="0"/>
              <a:t> = g </a:t>
            </a:r>
            <a:r>
              <a:rPr lang="en-US" baseline="30000" dirty="0" smtClean="0"/>
              <a:t>XB</a:t>
            </a:r>
            <a:r>
              <a:rPr lang="en-US" dirty="0" smtClean="0"/>
              <a:t> mod p</a:t>
            </a:r>
          </a:p>
          <a:p>
            <a:pPr marL="401638" lvl="1" indent="-306388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Each side keeps the X values private and makes Y value available publicly to the other side</a:t>
            </a:r>
          </a:p>
          <a:p>
            <a:pPr marL="401638" lvl="1" indent="-306388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User A computes K = (Y</a:t>
            </a:r>
            <a:r>
              <a:rPr lang="en-US" baseline="-25000" dirty="0" smtClean="0"/>
              <a:t>B</a:t>
            </a:r>
            <a:r>
              <a:rPr lang="en-US" dirty="0" smtClean="0"/>
              <a:t>)</a:t>
            </a:r>
            <a:r>
              <a:rPr lang="en-US" baseline="30000" dirty="0" smtClean="0"/>
              <a:t> XA</a:t>
            </a:r>
            <a:r>
              <a:rPr lang="en-US" dirty="0"/>
              <a:t> </a:t>
            </a:r>
            <a:r>
              <a:rPr lang="en-US" dirty="0" smtClean="0"/>
              <a:t>mod p</a:t>
            </a:r>
          </a:p>
          <a:p>
            <a:pPr marL="401638" lvl="1" indent="-306388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User B computes K = (Y</a:t>
            </a:r>
            <a:r>
              <a:rPr lang="en-US" baseline="-25000" dirty="0"/>
              <a:t>A</a:t>
            </a:r>
            <a:r>
              <a:rPr lang="en-US" dirty="0" smtClean="0"/>
              <a:t>)</a:t>
            </a:r>
            <a:r>
              <a:rPr lang="en-US" baseline="30000" dirty="0" smtClean="0"/>
              <a:t> XB</a:t>
            </a:r>
            <a:r>
              <a:rPr lang="en-US" dirty="0" smtClean="0"/>
              <a:t> mod p</a:t>
            </a:r>
          </a:p>
          <a:p>
            <a:pPr marL="401638" lvl="1" indent="-306388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These two calculations produce the same results</a:t>
            </a:r>
          </a:p>
          <a:p>
            <a:pPr marL="401638" lvl="1" indent="-401638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401638" lvl="1" indent="-401638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/>
            </a:pPr>
            <a:endParaRPr lang="en-US" baseline="300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D8B2B2-633F-4C24-BC10-9C8A12D8D81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DIFFIE- HELLMAN KEY </a:t>
            </a:r>
            <a:r>
              <a:rPr lang="en-US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EXCHANGE</a:t>
            </a:r>
            <a:br>
              <a:rPr lang="en-US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</a:br>
            <a:r>
              <a:rPr lang="en-US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(</a:t>
            </a:r>
            <a:r>
              <a:rPr lang="en-US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contd</a:t>
            </a:r>
            <a:r>
              <a:rPr lang="en-US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.) Algorithm</a:t>
            </a:r>
            <a:endParaRPr lang="en-US" sz="36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71600"/>
            <a:ext cx="8153400" cy="5486400"/>
          </a:xfrm>
        </p:spPr>
        <p:txBody>
          <a:bodyPr>
            <a:noAutofit/>
          </a:bodyPr>
          <a:lstStyle/>
          <a:p>
            <a:pPr marL="365760" indent="-283464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Arial" pitchFamily="34" charset="0"/>
              <a:buChar char="•"/>
              <a:defRPr/>
            </a:pPr>
            <a:r>
              <a:rPr lang="en-US" sz="1600" dirty="0" smtClean="0"/>
              <a:t>The </a:t>
            </a:r>
            <a:r>
              <a:rPr lang="en-US" sz="1600" dirty="0"/>
              <a:t>Diffie-Hellman algorithm is insecure against the man-in-the-middle attack</a:t>
            </a:r>
            <a:r>
              <a:rPr lang="en-US" sz="1600" dirty="0" smtClean="0"/>
              <a:t>.</a:t>
            </a:r>
          </a:p>
          <a:p>
            <a:pPr marL="365760" indent="-283464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The attack proceeds as follows</a:t>
            </a:r>
            <a:r>
              <a:rPr lang="en-US" sz="1600" dirty="0" smtClean="0"/>
              <a:t>:</a:t>
            </a:r>
          </a:p>
          <a:p>
            <a:pPr marL="1023938" indent="-396875" eaLnBrk="1" fontAlgn="auto" hangingPunct="1"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60000"/>
              <a:buFont typeface="+mj-lt"/>
              <a:buAutoNum type="arabicPeriod"/>
              <a:defRPr/>
            </a:pPr>
            <a:r>
              <a:rPr lang="en-IN" sz="1600" dirty="0"/>
              <a:t>User X prepares for attack by generating two random private keys </a:t>
            </a:r>
            <a:r>
              <a:rPr lang="en-IN" sz="1600" b="1" dirty="0"/>
              <a:t>c</a:t>
            </a:r>
            <a:r>
              <a:rPr lang="en-IN" sz="1600" dirty="0"/>
              <a:t> and </a:t>
            </a:r>
            <a:r>
              <a:rPr lang="en-IN" sz="1600" b="1" dirty="0"/>
              <a:t>d</a:t>
            </a:r>
            <a:r>
              <a:rPr lang="en-IN" sz="1600" dirty="0"/>
              <a:t> and compute corresponding public keys </a:t>
            </a:r>
            <a:r>
              <a:rPr lang="en-IN" sz="1600" b="1" dirty="0"/>
              <a:t>X</a:t>
            </a:r>
            <a:r>
              <a:rPr lang="en-IN" sz="1600" b="1" baseline="-25000" dirty="0"/>
              <a:t>C </a:t>
            </a:r>
            <a:r>
              <a:rPr lang="en-IN" sz="1600" b="1" dirty="0"/>
              <a:t>= g</a:t>
            </a:r>
            <a:r>
              <a:rPr lang="en-IN" sz="1600" b="1" baseline="30000" dirty="0"/>
              <a:t>c  </a:t>
            </a:r>
            <a:r>
              <a:rPr lang="en-IN" sz="1600" b="1" dirty="0"/>
              <a:t>mod p</a:t>
            </a:r>
            <a:r>
              <a:rPr lang="en-IN" sz="1600" baseline="-25000" dirty="0"/>
              <a:t> </a:t>
            </a:r>
            <a:r>
              <a:rPr lang="en-IN" sz="1600" dirty="0"/>
              <a:t>and </a:t>
            </a:r>
            <a:r>
              <a:rPr lang="en-IN" sz="1600" b="1" dirty="0"/>
              <a:t>X</a:t>
            </a:r>
            <a:r>
              <a:rPr lang="en-IN" sz="1600" b="1" baseline="-25000" dirty="0"/>
              <a:t>D </a:t>
            </a:r>
            <a:r>
              <a:rPr lang="en-IN" sz="1600" b="1" dirty="0"/>
              <a:t>= g</a:t>
            </a:r>
            <a:r>
              <a:rPr lang="en-IN" sz="1600" b="1" baseline="30000" dirty="0"/>
              <a:t>d  </a:t>
            </a:r>
            <a:r>
              <a:rPr lang="en-IN" sz="1600" b="1" dirty="0"/>
              <a:t>mod p</a:t>
            </a:r>
            <a:r>
              <a:rPr lang="en-IN" sz="1600" dirty="0"/>
              <a:t>.</a:t>
            </a:r>
            <a:endParaRPr lang="en-US" sz="1600" dirty="0"/>
          </a:p>
          <a:p>
            <a:pPr marL="1023938" indent="-396875" eaLnBrk="1" fontAlgn="auto" hangingPunct="1"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60000"/>
              <a:buFont typeface="+mj-lt"/>
              <a:buAutoNum type="arabicPeriod"/>
              <a:defRPr/>
            </a:pPr>
            <a:r>
              <a:rPr lang="en-IN" sz="1600" dirty="0"/>
              <a:t>User A transmits </a:t>
            </a:r>
            <a:r>
              <a:rPr lang="en-IN" sz="1600" b="1" dirty="0"/>
              <a:t>A</a:t>
            </a:r>
            <a:r>
              <a:rPr lang="en-IN" sz="1600" dirty="0"/>
              <a:t> to User B.</a:t>
            </a:r>
            <a:endParaRPr lang="en-US" sz="1600" dirty="0"/>
          </a:p>
          <a:p>
            <a:pPr marL="1023938" indent="-396875" eaLnBrk="1" fontAlgn="auto" hangingPunct="1"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60000"/>
              <a:buFont typeface="+mj-lt"/>
              <a:buAutoNum type="arabicPeriod"/>
              <a:defRPr/>
            </a:pPr>
            <a:r>
              <a:rPr lang="en-IN" sz="1600" dirty="0"/>
              <a:t>User X intercepts </a:t>
            </a:r>
            <a:r>
              <a:rPr lang="en-IN" sz="1600" b="1" dirty="0"/>
              <a:t>A</a:t>
            </a:r>
            <a:r>
              <a:rPr lang="en-IN" sz="1600" dirty="0"/>
              <a:t> and transmits </a:t>
            </a:r>
            <a:r>
              <a:rPr lang="en-IN" sz="1600" b="1" dirty="0"/>
              <a:t>X</a:t>
            </a:r>
            <a:r>
              <a:rPr lang="en-IN" sz="1600" b="1" baseline="-25000" dirty="0"/>
              <a:t>C</a:t>
            </a:r>
            <a:r>
              <a:rPr lang="en-IN" sz="1600" baseline="-25000" dirty="0"/>
              <a:t> </a:t>
            </a:r>
            <a:r>
              <a:rPr lang="en-IN" sz="1600" dirty="0"/>
              <a:t>to User B. </a:t>
            </a:r>
            <a:r>
              <a:rPr lang="en-IN" sz="1600" dirty="0"/>
              <a:t>User X then also </a:t>
            </a:r>
            <a:r>
              <a:rPr lang="en-IN" sz="1600" dirty="0" smtClean="0"/>
              <a:t>calculates       </a:t>
            </a:r>
            <a:r>
              <a:rPr lang="en-IN" sz="1600" b="1" dirty="0"/>
              <a:t>S</a:t>
            </a:r>
            <a:r>
              <a:rPr lang="en-IN" sz="1600" b="1" baseline="-25000" dirty="0"/>
              <a:t>A</a:t>
            </a:r>
            <a:r>
              <a:rPr lang="en-IN" sz="1600" b="1" dirty="0"/>
              <a:t> = (A)</a:t>
            </a:r>
            <a:r>
              <a:rPr lang="en-IN" sz="1600" b="1" baseline="30000" dirty="0"/>
              <a:t>d</a:t>
            </a:r>
            <a:r>
              <a:rPr lang="en-IN" sz="1600" b="1" dirty="0"/>
              <a:t> mod p.</a:t>
            </a:r>
            <a:endParaRPr lang="en-US" sz="1600" dirty="0"/>
          </a:p>
          <a:p>
            <a:pPr marL="1023938" indent="-396875" eaLnBrk="1" fontAlgn="auto" hangingPunct="1"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60000"/>
              <a:buFont typeface="+mj-lt"/>
              <a:buAutoNum type="arabicPeriod"/>
              <a:defRPr/>
            </a:pPr>
            <a:r>
              <a:rPr lang="en-IN" sz="1600" dirty="0"/>
              <a:t>User B receives </a:t>
            </a:r>
            <a:r>
              <a:rPr lang="en-IN" sz="1600" b="1" dirty="0"/>
              <a:t>X</a:t>
            </a:r>
            <a:r>
              <a:rPr lang="en-IN" sz="1600" b="1" baseline="-25000" dirty="0"/>
              <a:t>C </a:t>
            </a:r>
            <a:r>
              <a:rPr lang="en-IN" sz="1600" dirty="0"/>
              <a:t>and calculates </a:t>
            </a:r>
            <a:r>
              <a:rPr lang="en-IN" sz="1600" b="1" dirty="0"/>
              <a:t>S</a:t>
            </a:r>
            <a:r>
              <a:rPr lang="en-IN" sz="1600" b="1" baseline="-25000" dirty="0"/>
              <a:t>B </a:t>
            </a:r>
            <a:r>
              <a:rPr lang="en-IN" sz="1600" b="1" dirty="0"/>
              <a:t>= (X</a:t>
            </a:r>
            <a:r>
              <a:rPr lang="en-IN" sz="1600" b="1" baseline="-25000" dirty="0"/>
              <a:t>C</a:t>
            </a:r>
            <a:r>
              <a:rPr lang="en-IN" sz="1600" b="1" dirty="0"/>
              <a:t>)</a:t>
            </a:r>
            <a:r>
              <a:rPr lang="en-IN" sz="1600" b="1" baseline="30000" dirty="0"/>
              <a:t>b</a:t>
            </a:r>
            <a:r>
              <a:rPr lang="en-IN" sz="1600" b="1" dirty="0"/>
              <a:t> mod p</a:t>
            </a:r>
            <a:r>
              <a:rPr lang="en-IN" sz="1600" dirty="0"/>
              <a:t>.</a:t>
            </a:r>
            <a:endParaRPr lang="en-US" sz="1600" dirty="0"/>
          </a:p>
          <a:p>
            <a:pPr marL="1023938" indent="-396875" eaLnBrk="1" fontAlgn="auto" hangingPunct="1"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60000"/>
              <a:buFont typeface="+mj-lt"/>
              <a:buAutoNum type="arabicPeriod"/>
              <a:defRPr/>
            </a:pPr>
            <a:r>
              <a:rPr lang="en-IN" sz="1600" dirty="0"/>
              <a:t>User B transmits </a:t>
            </a:r>
            <a:r>
              <a:rPr lang="en-IN" sz="1600" b="1" dirty="0"/>
              <a:t>B</a:t>
            </a:r>
            <a:r>
              <a:rPr lang="en-IN" sz="1600" dirty="0"/>
              <a:t> to User A.</a:t>
            </a:r>
            <a:endParaRPr lang="en-US" sz="1600" dirty="0"/>
          </a:p>
          <a:p>
            <a:pPr marL="1023938" indent="-396875" eaLnBrk="1" fontAlgn="auto" hangingPunct="1"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60000"/>
              <a:buFont typeface="+mj-lt"/>
              <a:buAutoNum type="arabicPeriod"/>
              <a:defRPr/>
            </a:pPr>
            <a:r>
              <a:rPr lang="en-IN" sz="1600" dirty="0"/>
              <a:t>User X intercepts </a:t>
            </a:r>
            <a:r>
              <a:rPr lang="en-IN" sz="1600" b="1" dirty="0"/>
              <a:t>B</a:t>
            </a:r>
            <a:r>
              <a:rPr lang="en-IN" sz="1600" dirty="0"/>
              <a:t> and transmits </a:t>
            </a:r>
            <a:r>
              <a:rPr lang="en-IN" sz="1600" b="1" dirty="0"/>
              <a:t>X</a:t>
            </a:r>
            <a:r>
              <a:rPr lang="en-IN" sz="1600" b="1" baseline="-25000" dirty="0"/>
              <a:t>D</a:t>
            </a:r>
            <a:r>
              <a:rPr lang="en-IN" sz="1600" baseline="-25000" dirty="0"/>
              <a:t> </a:t>
            </a:r>
            <a:r>
              <a:rPr lang="en-IN" sz="1600" dirty="0"/>
              <a:t>to User A. </a:t>
            </a:r>
            <a:r>
              <a:rPr lang="en-IN" sz="1600" dirty="0"/>
              <a:t>User X then also calculates </a:t>
            </a:r>
            <a:r>
              <a:rPr lang="en-IN" sz="1600" dirty="0" smtClean="0"/>
              <a:t>      </a:t>
            </a:r>
            <a:r>
              <a:rPr lang="en-IN" sz="1600" b="1" dirty="0" smtClean="0"/>
              <a:t>S</a:t>
            </a:r>
            <a:r>
              <a:rPr lang="en-IN" sz="1600" b="1" baseline="-25000" dirty="0" smtClean="0"/>
              <a:t>B</a:t>
            </a:r>
            <a:r>
              <a:rPr lang="en-IN" sz="1600" b="1" dirty="0" smtClean="0"/>
              <a:t> </a:t>
            </a:r>
            <a:r>
              <a:rPr lang="en-IN" sz="1600" b="1" dirty="0"/>
              <a:t>= (B)</a:t>
            </a:r>
            <a:r>
              <a:rPr lang="en-IN" sz="1600" b="1" baseline="30000" dirty="0"/>
              <a:t>c</a:t>
            </a:r>
            <a:r>
              <a:rPr lang="en-IN" sz="1600" b="1" dirty="0"/>
              <a:t> mod p.</a:t>
            </a:r>
            <a:endParaRPr lang="en-US" sz="1600" dirty="0"/>
          </a:p>
          <a:p>
            <a:pPr marL="1023938" indent="-396875" eaLnBrk="1" fontAlgn="auto" hangingPunct="1"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60000"/>
              <a:buFont typeface="+mj-lt"/>
              <a:buAutoNum type="arabicPeriod"/>
              <a:defRPr/>
            </a:pPr>
            <a:r>
              <a:rPr lang="en-IN" sz="1600" dirty="0"/>
              <a:t>User A receives </a:t>
            </a:r>
            <a:r>
              <a:rPr lang="en-IN" sz="1600" b="1" dirty="0"/>
              <a:t>X</a:t>
            </a:r>
            <a:r>
              <a:rPr lang="en-IN" sz="1600" b="1" baseline="-25000" dirty="0"/>
              <a:t>D </a:t>
            </a:r>
            <a:r>
              <a:rPr lang="en-IN" sz="1600" dirty="0"/>
              <a:t>and calculates </a:t>
            </a:r>
            <a:r>
              <a:rPr lang="en-IN" sz="1600" b="1" dirty="0"/>
              <a:t>S</a:t>
            </a:r>
            <a:r>
              <a:rPr lang="en-IN" sz="1600" b="1" baseline="-25000" dirty="0"/>
              <a:t>A </a:t>
            </a:r>
            <a:r>
              <a:rPr lang="en-IN" sz="1600" b="1" dirty="0"/>
              <a:t>= (X</a:t>
            </a:r>
            <a:r>
              <a:rPr lang="en-IN" sz="1600" b="1" baseline="-25000" dirty="0"/>
              <a:t>D</a:t>
            </a:r>
            <a:r>
              <a:rPr lang="en-IN" sz="1600" b="1" dirty="0"/>
              <a:t>)</a:t>
            </a:r>
            <a:r>
              <a:rPr lang="en-IN" sz="1600" b="1" baseline="30000" dirty="0"/>
              <a:t>a</a:t>
            </a:r>
            <a:r>
              <a:rPr lang="en-IN" sz="1600" b="1" dirty="0"/>
              <a:t> mod p</a:t>
            </a:r>
            <a:r>
              <a:rPr lang="en-IN" sz="1600" b="1" dirty="0" smtClean="0"/>
              <a:t>.</a:t>
            </a:r>
          </a:p>
          <a:p>
            <a:pPr marL="1023938" indent="-396875" eaLnBrk="1" fontAlgn="auto" hangingPunct="1"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60000"/>
              <a:buFont typeface="+mj-lt"/>
              <a:buAutoNum type="arabicPeriod"/>
              <a:defRPr/>
            </a:pPr>
            <a:endParaRPr lang="en-US" sz="1600" dirty="0" smtClean="0"/>
          </a:p>
          <a:p>
            <a:pPr marL="395288" lvl="1" indent="-341313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/>
            </a:pPr>
            <a:r>
              <a:rPr lang="en-US" sz="1600" dirty="0"/>
              <a:t>At this point User B and User A think that they share a secret key, but instead User B and User X share key </a:t>
            </a:r>
            <a:r>
              <a:rPr lang="en-US" sz="1600" b="1" dirty="0"/>
              <a:t>S</a:t>
            </a:r>
            <a:r>
              <a:rPr lang="en-US" sz="1600" b="1" baseline="-25000" dirty="0"/>
              <a:t>B </a:t>
            </a:r>
            <a:r>
              <a:rPr lang="en-US" sz="1600" dirty="0"/>
              <a:t>and User A and User X share secret key </a:t>
            </a:r>
            <a:r>
              <a:rPr lang="en-US" sz="1600" b="1" dirty="0"/>
              <a:t>S</a:t>
            </a:r>
            <a:r>
              <a:rPr lang="en-US" sz="1600" b="1" baseline="-25000" dirty="0"/>
              <a:t>A.</a:t>
            </a:r>
            <a:r>
              <a:rPr lang="en-US" sz="1600" b="1" dirty="0"/>
              <a:t> </a:t>
            </a:r>
            <a:r>
              <a:rPr lang="en-US" sz="1600" dirty="0"/>
              <a:t>Thus if User X wants then he can eavesdrop the conversation without altering it or he can modify the message going from User A to User B and vice versa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5A349A-A3BA-4810-883D-20096AA2FB3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12192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 fontAlgn="auto">
              <a:spcAft>
                <a:spcPts val="0"/>
              </a:spcAft>
              <a:defRPr/>
            </a:pPr>
            <a:r>
              <a:rPr kumimoji="0" lang="en-US" sz="3600" b="1" i="0" u="none" strike="noStrike" kern="1200" cap="none" spc="0" normalizeH="0" baseline="0" noProof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DIFFIE- HELLMAN KEY EXCHANGE</a:t>
            </a:r>
            <a:br>
              <a:rPr kumimoji="0" lang="en-US" sz="3600" b="1" i="0" u="none" strike="noStrike" kern="1200" cap="none" spc="0" normalizeH="0" baseline="0" noProof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3600" b="1" i="0" u="none" strike="noStrike" kern="1200" cap="none" spc="0" normalizeH="0" baseline="0" noProof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(contd.) </a:t>
            </a:r>
            <a:r>
              <a:rPr lang="en-US" sz="36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Man-in-the-Middle Attack</a:t>
            </a:r>
            <a:endParaRPr kumimoji="0" lang="en-US" sz="3600" b="1" i="0" u="none" strike="noStrike" kern="1200" cap="none" spc="0" normalizeH="0" baseline="0" noProof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MODEL OF THE NETWORK FOR KEY EXCHANGE</a:t>
            </a:r>
            <a:endParaRPr lang="en-US" sz="36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90600" y="1219200"/>
            <a:ext cx="8153400" cy="5638800"/>
          </a:xfrm>
        </p:spPr>
        <p:txBody>
          <a:bodyPr>
            <a:noAutofit/>
          </a:bodyPr>
          <a:lstStyle/>
          <a:p>
            <a:pPr marL="365760" indent="-283464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800" dirty="0"/>
              <a:t>We assume the key exchange is carried out over an unsecured network</a:t>
            </a:r>
            <a:r>
              <a:rPr lang="en-US" sz="2800" dirty="0" smtClean="0"/>
              <a:t>.</a:t>
            </a:r>
          </a:p>
          <a:p>
            <a:pPr marL="365760" indent="-283464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800" dirty="0" smtClean="0"/>
              <a:t>The </a:t>
            </a:r>
            <a:r>
              <a:rPr lang="en-US" sz="2800" dirty="0"/>
              <a:t>security requirements that a PAKE protocol should </a:t>
            </a:r>
            <a:r>
              <a:rPr lang="en-US" sz="2800" dirty="0" smtClean="0"/>
              <a:t>fulfill.</a:t>
            </a:r>
          </a:p>
          <a:p>
            <a:pPr marL="977900" indent="-514350" eaLnBrk="1" fontAlgn="auto" hangingPunct="1">
              <a:spcAft>
                <a:spcPts val="0"/>
              </a:spcAft>
              <a:buClr>
                <a:schemeClr val="accent2">
                  <a:lumMod val="60000"/>
                  <a:lumOff val="40000"/>
                </a:schemeClr>
              </a:buClr>
              <a:buSzPct val="50000"/>
              <a:buFont typeface="+mj-lt"/>
              <a:buAutoNum type="arabicPeriod"/>
              <a:defRPr/>
            </a:pPr>
            <a:r>
              <a:rPr lang="en-US" sz="2000" dirty="0" smtClean="0"/>
              <a:t>Off-line </a:t>
            </a:r>
            <a:r>
              <a:rPr lang="en-US" sz="2000" dirty="0"/>
              <a:t>dictionary attack </a:t>
            </a:r>
            <a:r>
              <a:rPr lang="en-US" sz="2000" dirty="0" smtClean="0"/>
              <a:t>resistance</a:t>
            </a:r>
            <a:endParaRPr lang="en-US" sz="2000" dirty="0"/>
          </a:p>
          <a:p>
            <a:pPr marL="977900" indent="-514350" eaLnBrk="1" fontAlgn="auto" hangingPunct="1">
              <a:spcAft>
                <a:spcPts val="0"/>
              </a:spcAft>
              <a:buClr>
                <a:schemeClr val="accent2">
                  <a:lumMod val="60000"/>
                  <a:lumOff val="40000"/>
                </a:schemeClr>
              </a:buClr>
              <a:buSzPct val="50000"/>
              <a:buFont typeface="+mj-lt"/>
              <a:buAutoNum type="arabicPeriod"/>
              <a:defRPr/>
            </a:pPr>
            <a:r>
              <a:rPr lang="en-US" sz="2000" dirty="0" smtClean="0"/>
              <a:t>Forward secrecy</a:t>
            </a:r>
            <a:endParaRPr lang="en-US" sz="2000" dirty="0"/>
          </a:p>
          <a:p>
            <a:pPr marL="977900" indent="-514350" eaLnBrk="1" fontAlgn="auto" hangingPunct="1">
              <a:spcAft>
                <a:spcPts val="0"/>
              </a:spcAft>
              <a:buClr>
                <a:schemeClr val="accent2">
                  <a:lumMod val="60000"/>
                  <a:lumOff val="40000"/>
                </a:schemeClr>
              </a:buClr>
              <a:buSzPct val="50000"/>
              <a:buFont typeface="+mj-lt"/>
              <a:buAutoNum type="arabicPeriod"/>
              <a:defRPr/>
            </a:pPr>
            <a:r>
              <a:rPr lang="en-US" sz="2000" dirty="0" smtClean="0"/>
              <a:t>Known-key</a:t>
            </a:r>
            <a:endParaRPr lang="en-US" sz="2000" dirty="0"/>
          </a:p>
          <a:p>
            <a:pPr marL="977900" indent="-514350" eaLnBrk="1" fontAlgn="auto" hangingPunct="1">
              <a:spcAft>
                <a:spcPts val="0"/>
              </a:spcAft>
              <a:buClr>
                <a:schemeClr val="accent2">
                  <a:lumMod val="60000"/>
                  <a:lumOff val="40000"/>
                </a:schemeClr>
              </a:buClr>
              <a:buSzPct val="50000"/>
              <a:buFont typeface="+mj-lt"/>
              <a:buAutoNum type="arabicPeriod"/>
              <a:defRPr/>
            </a:pPr>
            <a:r>
              <a:rPr lang="en-US" sz="2000" dirty="0" smtClean="0"/>
              <a:t>On-line </a:t>
            </a:r>
            <a:r>
              <a:rPr lang="en-US" sz="2000" dirty="0"/>
              <a:t>dictionary attack resistance </a:t>
            </a:r>
            <a:endParaRPr lang="en-US" sz="2000" dirty="0" smtClean="0"/>
          </a:p>
          <a:p>
            <a:pPr marL="514350" indent="-514350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800" dirty="0"/>
              <a:t>The scheme discussed here is a balanced Password Authenticated Key Exchange Scheme which is Password Authenticated Key Exchange by Juggling (J-PAKE).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BD2EEB-BE9B-478B-975B-EAF4506F36C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023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b="1" dirty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6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/>
            </a:r>
            <a:br>
              <a:rPr lang="en-US" sz="6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</a:br>
            <a:endParaRPr lang="en-US" sz="6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81200" y="1295400"/>
            <a:ext cx="6009145" cy="42473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+mn-lt"/>
                <a:cs typeface="+mn-cs"/>
              </a:rPr>
              <a:t>PASSWORD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+mn-lt"/>
                <a:cs typeface="+mn-cs"/>
              </a:rPr>
              <a:t>AUTHETICATED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+mn-lt"/>
                <a:cs typeface="+mn-cs"/>
              </a:rPr>
              <a:t> KEY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+mn-lt"/>
                <a:cs typeface="+mn-cs"/>
              </a:rPr>
              <a:t>EXCHANGE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+mn-lt"/>
                <a:cs typeface="+mn-cs"/>
              </a:rPr>
              <a:t>BY JUGGLING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C457DA-7004-49BC-84A3-8177B2BAC7B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PASSWORD AUTHETICATED KEY EXCHANGE BY JUGGLING</a:t>
            </a:r>
            <a:endParaRPr lang="en-US" sz="36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8153400" cy="5410200"/>
          </a:xfrm>
        </p:spPr>
        <p:txBody>
          <a:bodyPr>
            <a:normAutofit fontScale="70000" lnSpcReduction="20000"/>
          </a:bodyPr>
          <a:lstStyle/>
          <a:p>
            <a:pPr marL="365760" indent="-283464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 2"/>
              <a:buChar char=""/>
              <a:defRPr/>
            </a:pPr>
            <a:r>
              <a:rPr lang="en-US" dirty="0"/>
              <a:t>In cryptography, the </a:t>
            </a:r>
            <a:r>
              <a:rPr lang="en-US" b="1" dirty="0"/>
              <a:t>Password Authenticated Key Exchange by Juggling</a:t>
            </a:r>
            <a:r>
              <a:rPr lang="en-US" dirty="0"/>
              <a:t> (or J-PAKE) is a password-authenticated key agreement protocol. </a:t>
            </a:r>
            <a:endParaRPr lang="en-US" dirty="0" smtClean="0"/>
          </a:p>
          <a:p>
            <a:pPr marL="365760" indent="-283464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 2"/>
              <a:buChar char=""/>
              <a:defRPr/>
            </a:pPr>
            <a:endParaRPr lang="en-US" dirty="0" smtClean="0"/>
          </a:p>
          <a:p>
            <a:pPr marL="365760" indent="-283464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 2"/>
              <a:buChar char=""/>
              <a:defRPr/>
            </a:pPr>
            <a:r>
              <a:rPr lang="en-US" dirty="0"/>
              <a:t>Password-authenticated key agreement generally encompasses methods such as:</a:t>
            </a:r>
          </a:p>
          <a:p>
            <a:pPr marL="640080" lvl="1" indent="-237744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Verdana"/>
              <a:buChar char="◦"/>
              <a:defRPr/>
            </a:pPr>
            <a:r>
              <a:rPr lang="en-US" dirty="0"/>
              <a:t>Balanced password-authenticated key exchange</a:t>
            </a:r>
          </a:p>
          <a:p>
            <a:pPr marL="640080" lvl="1" indent="-237744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Verdana"/>
              <a:buChar char="◦"/>
              <a:defRPr/>
            </a:pPr>
            <a:r>
              <a:rPr lang="en-US" dirty="0"/>
              <a:t>Augmented password-authenticated key exchange</a:t>
            </a:r>
          </a:p>
          <a:p>
            <a:pPr marL="640080" lvl="1" indent="-237744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Verdana"/>
              <a:buChar char="◦"/>
              <a:defRPr/>
            </a:pPr>
            <a:r>
              <a:rPr lang="en-US" dirty="0"/>
              <a:t>Password-authenticated key retrieval</a:t>
            </a:r>
          </a:p>
          <a:p>
            <a:pPr marL="640080" lvl="1" indent="-237744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Verdana"/>
              <a:buChar char="◦"/>
              <a:defRPr/>
            </a:pPr>
            <a:r>
              <a:rPr lang="en-US" dirty="0"/>
              <a:t>Multi-server methods</a:t>
            </a:r>
          </a:p>
          <a:p>
            <a:pPr marL="640080" lvl="1" indent="-237744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Verdana"/>
              <a:buChar char="◦"/>
              <a:defRPr/>
            </a:pPr>
            <a:r>
              <a:rPr lang="en-US" dirty="0"/>
              <a:t>Multi-party </a:t>
            </a:r>
            <a:r>
              <a:rPr lang="en-US" dirty="0" smtClean="0"/>
              <a:t>methods</a:t>
            </a:r>
          </a:p>
          <a:p>
            <a:pPr marL="640080" lvl="1" indent="-237744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Verdana"/>
              <a:buChar char="◦"/>
              <a:defRPr/>
            </a:pPr>
            <a:endParaRPr lang="en-US" dirty="0"/>
          </a:p>
          <a:p>
            <a:pPr marL="365760" indent="-283464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 2"/>
              <a:buChar char=""/>
              <a:defRPr/>
            </a:pPr>
            <a:r>
              <a:rPr lang="en-US" dirty="0"/>
              <a:t>J-PAKE achieves </a:t>
            </a:r>
            <a:r>
              <a:rPr lang="en-US" dirty="0" smtClean="0"/>
              <a:t>the </a:t>
            </a:r>
            <a:r>
              <a:rPr lang="en-US" dirty="0"/>
              <a:t>mutual authentication in two </a:t>
            </a:r>
            <a:r>
              <a:rPr lang="en-US" dirty="0" smtClean="0"/>
              <a:t>steps</a:t>
            </a:r>
          </a:p>
          <a:p>
            <a:pPr marL="640080" lvl="1" indent="-237744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Verdana"/>
              <a:buChar char="◦"/>
              <a:defRPr/>
            </a:pPr>
            <a:r>
              <a:rPr lang="en-US" dirty="0" smtClean="0"/>
              <a:t>Two </a:t>
            </a:r>
            <a:r>
              <a:rPr lang="en-US" dirty="0"/>
              <a:t>parties send ephemeral public keys to each </a:t>
            </a:r>
            <a:r>
              <a:rPr lang="en-US" dirty="0" smtClean="0"/>
              <a:t>other</a:t>
            </a:r>
          </a:p>
          <a:p>
            <a:pPr marL="640080" lvl="1" indent="-237744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Verdana"/>
              <a:buChar char="◦"/>
              <a:defRPr/>
            </a:pPr>
            <a:r>
              <a:rPr lang="en-US" dirty="0" smtClean="0"/>
              <a:t>They </a:t>
            </a:r>
            <a:r>
              <a:rPr lang="en-US" dirty="0"/>
              <a:t>encrypt the shared password by juggling the public keys in a verifiable </a:t>
            </a:r>
            <a:r>
              <a:rPr lang="en-US" dirty="0" smtClean="0"/>
              <a:t>way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8F753-50C3-4875-B16C-14F228C0761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28800"/>
            <a:ext cx="8153400" cy="5029200"/>
          </a:xfrm>
        </p:spPr>
        <p:txBody>
          <a:bodyPr>
            <a:noAutofit/>
          </a:bodyPr>
          <a:lstStyle/>
          <a:p>
            <a:pPr marL="365760" indent="-283464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 2"/>
              <a:buChar char=""/>
              <a:defRPr/>
            </a:pPr>
            <a:r>
              <a:rPr lang="en-US" sz="1800" dirty="0"/>
              <a:t>Alice selects two secret values x</a:t>
            </a:r>
            <a:r>
              <a:rPr lang="en-US" sz="1800" baseline="-25000" dirty="0"/>
              <a:t>1</a:t>
            </a:r>
            <a:r>
              <a:rPr lang="en-US" sz="1800" dirty="0"/>
              <a:t> and x</a:t>
            </a:r>
            <a:r>
              <a:rPr lang="en-US" sz="1800" baseline="-25000" dirty="0"/>
              <a:t>2</a:t>
            </a:r>
            <a:r>
              <a:rPr lang="en-US" sz="1800" dirty="0"/>
              <a:t> at random : x</a:t>
            </a:r>
            <a:r>
              <a:rPr lang="en-US" sz="1800" baseline="-25000" dirty="0"/>
              <a:t>1</a:t>
            </a:r>
            <a:r>
              <a:rPr lang="en-US" sz="1800" dirty="0"/>
              <a:t> ЄR Z</a:t>
            </a:r>
            <a:r>
              <a:rPr lang="en-US" sz="1800" baseline="-25000" dirty="0"/>
              <a:t>q</a:t>
            </a:r>
            <a:r>
              <a:rPr lang="en-US" sz="1800" dirty="0"/>
              <a:t> and x</a:t>
            </a:r>
            <a:r>
              <a:rPr lang="en-US" sz="1800" baseline="-25000" dirty="0"/>
              <a:t>2</a:t>
            </a:r>
            <a:r>
              <a:rPr lang="en-US" sz="1800" dirty="0"/>
              <a:t> ЄR Z</a:t>
            </a:r>
            <a:r>
              <a:rPr lang="en-US" sz="1800" baseline="-25000" dirty="0"/>
              <a:t>q</a:t>
            </a:r>
            <a:r>
              <a:rPr lang="en-US" sz="1800" baseline="30000" dirty="0"/>
              <a:t>*</a:t>
            </a:r>
            <a:r>
              <a:rPr lang="en-US" sz="1800" dirty="0"/>
              <a:t>.</a:t>
            </a:r>
          </a:p>
          <a:p>
            <a:pPr marL="365760" indent="-283464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 2"/>
              <a:buChar char=""/>
              <a:defRPr/>
            </a:pPr>
            <a:r>
              <a:rPr lang="en-US" sz="1800" dirty="0"/>
              <a:t>Bob selects two secret values x</a:t>
            </a:r>
            <a:r>
              <a:rPr lang="en-US" sz="1800" baseline="-25000" dirty="0"/>
              <a:t>3</a:t>
            </a:r>
            <a:r>
              <a:rPr lang="en-US" sz="1800" dirty="0"/>
              <a:t> and x</a:t>
            </a:r>
            <a:r>
              <a:rPr lang="en-US" sz="1800" baseline="-25000" dirty="0"/>
              <a:t>4</a:t>
            </a:r>
            <a:r>
              <a:rPr lang="en-US" sz="1800" dirty="0"/>
              <a:t> at random : x</a:t>
            </a:r>
            <a:r>
              <a:rPr lang="en-US" sz="1800" baseline="-25000" dirty="0"/>
              <a:t>3</a:t>
            </a:r>
            <a:r>
              <a:rPr lang="en-US" sz="1800" dirty="0"/>
              <a:t> ЄR Z</a:t>
            </a:r>
            <a:r>
              <a:rPr lang="en-US" sz="1800" baseline="-25000" dirty="0"/>
              <a:t>q</a:t>
            </a:r>
            <a:r>
              <a:rPr lang="en-US" sz="1800" dirty="0"/>
              <a:t> and x</a:t>
            </a:r>
            <a:r>
              <a:rPr lang="en-US" sz="1800" baseline="-25000" dirty="0"/>
              <a:t>4</a:t>
            </a:r>
            <a:r>
              <a:rPr lang="en-US" sz="1800" dirty="0"/>
              <a:t> ЄR Z</a:t>
            </a:r>
            <a:r>
              <a:rPr lang="en-US" sz="1800" baseline="-25000" dirty="0"/>
              <a:t>q</a:t>
            </a:r>
            <a:r>
              <a:rPr lang="en-US" sz="1800" baseline="30000" dirty="0"/>
              <a:t>*</a:t>
            </a:r>
            <a:r>
              <a:rPr lang="en-US" sz="1800" dirty="0"/>
              <a:t>. </a:t>
            </a:r>
            <a:endParaRPr lang="en-US" sz="1800" dirty="0" smtClean="0"/>
          </a:p>
          <a:p>
            <a:pPr marL="365760" indent="-283464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 2"/>
              <a:buChar char=""/>
              <a:defRPr/>
            </a:pPr>
            <a:r>
              <a:rPr lang="en-US" sz="1800" dirty="0"/>
              <a:t>q is </a:t>
            </a:r>
            <a:r>
              <a:rPr lang="en-US" sz="1800" dirty="0" smtClean="0"/>
              <a:t>prime.</a:t>
            </a:r>
          </a:p>
          <a:p>
            <a:pPr marL="365760" indent="-283464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 2"/>
              <a:buChar char=""/>
              <a:defRPr/>
            </a:pPr>
            <a:r>
              <a:rPr lang="en-US" sz="1800" b="1" dirty="0"/>
              <a:t>Step 1:</a:t>
            </a:r>
            <a:r>
              <a:rPr lang="en-US" sz="1800" dirty="0"/>
              <a:t> Alice sends out g</a:t>
            </a:r>
            <a:r>
              <a:rPr lang="en-US" sz="1800" baseline="30000" dirty="0"/>
              <a:t>x1</a:t>
            </a:r>
            <a:r>
              <a:rPr lang="en-US" sz="1800" dirty="0"/>
              <a:t>, g</a:t>
            </a:r>
            <a:r>
              <a:rPr lang="en-US" sz="1800" baseline="30000" dirty="0"/>
              <a:t>x2</a:t>
            </a:r>
            <a:r>
              <a:rPr lang="en-US" sz="1800" dirty="0"/>
              <a:t> and knowledge proofs for x1 and x2. </a:t>
            </a:r>
            <a:r>
              <a:rPr lang="en-US" sz="1800" dirty="0" smtClean="0"/>
              <a:t>		Similarly</a:t>
            </a:r>
            <a:r>
              <a:rPr lang="en-US" sz="1800" dirty="0"/>
              <a:t>, Bob sends out g</a:t>
            </a:r>
            <a:r>
              <a:rPr lang="en-US" sz="1800" baseline="30000" dirty="0"/>
              <a:t>x3</a:t>
            </a:r>
            <a:r>
              <a:rPr lang="en-US" sz="1800" dirty="0"/>
              <a:t>, g</a:t>
            </a:r>
            <a:r>
              <a:rPr lang="en-US" sz="1800" baseline="30000" dirty="0"/>
              <a:t>x4</a:t>
            </a:r>
            <a:r>
              <a:rPr lang="en-US" sz="1800" dirty="0"/>
              <a:t> and knowledge proofs for x3 and x4. </a:t>
            </a:r>
            <a:endParaRPr lang="en-US" sz="1800" dirty="0" smtClean="0"/>
          </a:p>
          <a:p>
            <a:pPr marL="365760" indent="-283464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 2"/>
              <a:buNone/>
              <a:defRPr/>
            </a:pPr>
            <a:endParaRPr lang="en-US" sz="1800" dirty="0" smtClean="0"/>
          </a:p>
          <a:p>
            <a:pPr marL="640080" lvl="1" indent="-237744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Verdana"/>
              <a:buChar char="◦"/>
              <a:defRPr/>
            </a:pPr>
            <a:r>
              <a:rPr lang="en-US" sz="1800" dirty="0" smtClean="0"/>
              <a:t>When this step finishes, Alice and Bob verify the received knowledge proofs, and also check g</a:t>
            </a:r>
            <a:r>
              <a:rPr lang="en-US" sz="1800" baseline="30000" dirty="0" smtClean="0"/>
              <a:t>x2</a:t>
            </a:r>
            <a:r>
              <a:rPr lang="en-US" sz="1800" dirty="0" smtClean="0"/>
              <a:t>, g</a:t>
            </a:r>
            <a:r>
              <a:rPr lang="en-US" sz="1800" baseline="30000" dirty="0" smtClean="0"/>
              <a:t>x4</a:t>
            </a:r>
            <a:r>
              <a:rPr lang="en-US" sz="1800" dirty="0" smtClean="0"/>
              <a:t> ≠ 1.</a:t>
            </a:r>
          </a:p>
          <a:p>
            <a:pPr marL="365760" indent="-283464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 2"/>
              <a:buChar char=""/>
              <a:defRPr/>
            </a:pPr>
            <a:endParaRPr lang="en-US" sz="1800" dirty="0"/>
          </a:p>
          <a:p>
            <a:pPr marL="365760" indent="-283464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 2"/>
              <a:buChar char=""/>
              <a:defRPr/>
            </a:pPr>
            <a:r>
              <a:rPr lang="en-US" sz="1800" b="1" dirty="0"/>
              <a:t>Step 2: </a:t>
            </a:r>
            <a:r>
              <a:rPr lang="en-US" sz="1800" dirty="0"/>
              <a:t> Alice sends out A = g</a:t>
            </a:r>
            <a:r>
              <a:rPr lang="en-US" sz="1800" baseline="30000" dirty="0"/>
              <a:t>(x1+x3+x4).x2.s</a:t>
            </a:r>
            <a:r>
              <a:rPr lang="en-US" sz="1800" dirty="0"/>
              <a:t> and a knowledge proof for x2.s. </a:t>
            </a:r>
            <a:r>
              <a:rPr lang="en-US" sz="1800" dirty="0" smtClean="0"/>
              <a:t>	Similarly</a:t>
            </a:r>
            <a:r>
              <a:rPr lang="en-US" sz="1800" dirty="0"/>
              <a:t>, Bob sends out B =g</a:t>
            </a:r>
            <a:r>
              <a:rPr lang="en-US" sz="1800" baseline="30000" dirty="0"/>
              <a:t>(x1+x2+x3).x4.s</a:t>
            </a:r>
            <a:r>
              <a:rPr lang="en-US" sz="1800" dirty="0"/>
              <a:t> and a knowledge proof for </a:t>
            </a:r>
            <a:r>
              <a:rPr lang="en-US" sz="1800" dirty="0" smtClean="0"/>
              <a:t>	x4.s</a:t>
            </a:r>
            <a:r>
              <a:rPr lang="en-US" sz="1800" dirty="0"/>
              <a:t>.</a:t>
            </a:r>
          </a:p>
          <a:p>
            <a:pPr marL="365760" indent="-283464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 2"/>
              <a:buNone/>
              <a:defRPr/>
            </a:pPr>
            <a:r>
              <a:rPr lang="en-US" sz="1800" dirty="0"/>
              <a:t> </a:t>
            </a:r>
          </a:p>
          <a:p>
            <a:pPr marL="640080" lvl="1" indent="-237744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Verdana"/>
              <a:buChar char="◦"/>
              <a:defRPr/>
            </a:pPr>
            <a:r>
              <a:rPr lang="en-US" sz="1800" dirty="0"/>
              <a:t>When this step finishes, Alice computes K = (B/g</a:t>
            </a:r>
            <a:r>
              <a:rPr lang="en-US" sz="1800" baseline="30000" dirty="0"/>
              <a:t>x2.x4.s</a:t>
            </a:r>
            <a:r>
              <a:rPr lang="en-US" sz="1800" dirty="0"/>
              <a:t>)</a:t>
            </a:r>
            <a:r>
              <a:rPr lang="en-US" sz="1800" baseline="30000" dirty="0"/>
              <a:t>x2</a:t>
            </a:r>
            <a:r>
              <a:rPr lang="en-US" sz="1800" dirty="0"/>
              <a:t> = g</a:t>
            </a:r>
            <a:r>
              <a:rPr lang="en-US" sz="1800" baseline="30000" dirty="0"/>
              <a:t>(x1+x3).x2.x4.s</a:t>
            </a:r>
            <a:r>
              <a:rPr lang="en-US" sz="1800" dirty="0"/>
              <a:t>, and Bob computes K = (A/g</a:t>
            </a:r>
            <a:r>
              <a:rPr lang="en-US" sz="1800" baseline="30000" dirty="0"/>
              <a:t>x2.x4.s</a:t>
            </a:r>
            <a:r>
              <a:rPr lang="en-US" sz="1800" dirty="0"/>
              <a:t>)</a:t>
            </a:r>
            <a:r>
              <a:rPr lang="en-US" sz="1800" baseline="30000" dirty="0"/>
              <a:t>x4</a:t>
            </a:r>
            <a:r>
              <a:rPr lang="en-US" sz="1800" dirty="0"/>
              <a:t> = g</a:t>
            </a:r>
            <a:r>
              <a:rPr lang="en-US" sz="1800" baseline="30000" dirty="0"/>
              <a:t>(x1+x3).x2.x4.s</a:t>
            </a:r>
            <a:r>
              <a:rPr lang="en-US" sz="1800" dirty="0"/>
              <a:t>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D99C5-7000-434B-9EBF-AAD2A0D8E01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9144000" cy="1752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PASSWORD AUTHETICATED KEY EXCHANGE BY JUGGLING</a:t>
            </a:r>
          </a:p>
          <a:p>
            <a:pPr lvl="0" algn="ctr" fontAlgn="auto">
              <a:spcAft>
                <a:spcPts val="0"/>
              </a:spcAft>
              <a:defRPr/>
            </a:pPr>
            <a:r>
              <a:rPr lang="en-US" sz="36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(contd</a:t>
            </a:r>
            <a:r>
              <a:rPr lang="en-US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.) Algorithm</a:t>
            </a:r>
            <a:endParaRPr kumimoji="0" lang="en-US" sz="3600" b="1" i="0" u="none" strike="noStrike" kern="1200" cap="none" spc="0" normalizeH="0" baseline="0" noProof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905000"/>
            <a:ext cx="8153400" cy="4953000"/>
          </a:xfrm>
        </p:spPr>
        <p:txBody>
          <a:bodyPr>
            <a:normAutofit fontScale="62500" lnSpcReduction="20000"/>
          </a:bodyPr>
          <a:lstStyle/>
          <a:p>
            <a:pPr marL="365760" indent="-283464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 2"/>
              <a:buChar char=""/>
              <a:defRPr/>
            </a:pPr>
            <a:r>
              <a:rPr lang="en-US" sz="3400" b="1" dirty="0"/>
              <a:t>Case 1:- </a:t>
            </a:r>
            <a:r>
              <a:rPr lang="en-US" sz="3400" dirty="0"/>
              <a:t>Under the Discrete Logarithm (DL) assumption, Bob cannot compute (x1 + x3 + x4</a:t>
            </a:r>
            <a:r>
              <a:rPr lang="en-US" sz="3400" dirty="0" smtClean="0"/>
              <a:t>).</a:t>
            </a:r>
          </a:p>
          <a:p>
            <a:pPr marL="365760" indent="-283464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 2"/>
              <a:buChar char=""/>
              <a:defRPr/>
            </a:pPr>
            <a:endParaRPr lang="en-US" sz="3400" dirty="0" smtClean="0"/>
          </a:p>
          <a:p>
            <a:pPr marL="365760" indent="-283464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 2"/>
              <a:buChar char=""/>
              <a:defRPr/>
            </a:pPr>
            <a:r>
              <a:rPr lang="en-US" sz="3400" b="1" dirty="0"/>
              <a:t>Case 2:- </a:t>
            </a:r>
            <a:r>
              <a:rPr lang="en-US" sz="3400" dirty="0"/>
              <a:t>Under the Decision Diffie-Hellman (DDH) assumption, Bob cannot distinguish Alice’s cipher text A =g</a:t>
            </a:r>
            <a:r>
              <a:rPr lang="en-US" sz="3400" baseline="30000" dirty="0"/>
              <a:t>(x1+x3+x4) ·x2·s</a:t>
            </a:r>
            <a:r>
              <a:rPr lang="en-US" sz="3400" dirty="0"/>
              <a:t> from a random element in the group</a:t>
            </a:r>
            <a:r>
              <a:rPr lang="en-US" sz="3400" dirty="0" smtClean="0"/>
              <a:t>.</a:t>
            </a:r>
          </a:p>
          <a:p>
            <a:pPr marL="365760" indent="-283464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 2"/>
              <a:buChar char=""/>
              <a:defRPr/>
            </a:pPr>
            <a:endParaRPr lang="en-US" sz="3400" dirty="0" smtClean="0"/>
          </a:p>
          <a:p>
            <a:pPr marL="365760" indent="-283464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 2"/>
              <a:buChar char=""/>
              <a:defRPr/>
            </a:pPr>
            <a:r>
              <a:rPr lang="en-US" sz="3400" b="1" dirty="0"/>
              <a:t>Case 3:- </a:t>
            </a:r>
            <a:r>
              <a:rPr lang="en-US" sz="3400" dirty="0"/>
              <a:t>(Off-line dictionary attack resistance) Under the DDH assumption, the cipher texts A = g</a:t>
            </a:r>
            <a:r>
              <a:rPr lang="en-US" sz="3400" baseline="30000" dirty="0"/>
              <a:t>(x1+x3+x4) ·x2·s</a:t>
            </a:r>
            <a:r>
              <a:rPr lang="en-US" sz="3400" dirty="0"/>
              <a:t> and B = g</a:t>
            </a:r>
            <a:r>
              <a:rPr lang="en-US" sz="3400" baseline="30000" dirty="0"/>
              <a:t>(x1+x2+x3) ·x4·s</a:t>
            </a:r>
            <a:r>
              <a:rPr lang="en-US" sz="3400" dirty="0"/>
              <a:t> do not leak any information for password verification</a:t>
            </a:r>
            <a:r>
              <a:rPr lang="en-US" sz="3400" dirty="0" smtClean="0"/>
              <a:t>.</a:t>
            </a:r>
          </a:p>
          <a:p>
            <a:pPr marL="365760" indent="-283464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 2"/>
              <a:buChar char=""/>
              <a:defRPr/>
            </a:pPr>
            <a:endParaRPr lang="en-US" sz="3400" dirty="0"/>
          </a:p>
          <a:p>
            <a:pPr marL="365760" indent="-283464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 2"/>
              <a:buChar char=""/>
              <a:defRPr/>
            </a:pPr>
            <a:r>
              <a:rPr lang="en-US" sz="3400" b="1" dirty="0"/>
              <a:t>Case 4:- </a:t>
            </a:r>
            <a:r>
              <a:rPr lang="en-US" sz="3400" dirty="0"/>
              <a:t>(Forward secrecy) The past session keys derived from the protocol remain secure even when the secret s is later disclosed</a:t>
            </a:r>
            <a:r>
              <a:rPr lang="en-US" sz="3400" dirty="0" smtClean="0"/>
              <a:t>.</a:t>
            </a:r>
          </a:p>
          <a:p>
            <a:pPr marL="365760" indent="-283464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 2"/>
              <a:buChar char=""/>
              <a:defRPr/>
            </a:pPr>
            <a:endParaRPr lang="en-US" sz="3400" dirty="0" smtClean="0"/>
          </a:p>
          <a:p>
            <a:pPr marL="365760" indent="-283464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 2"/>
              <a:buChar char=""/>
              <a:defRPr/>
            </a:pPr>
            <a:r>
              <a:rPr lang="en-US" sz="3400" b="1" dirty="0"/>
              <a:t>Case 5:- </a:t>
            </a:r>
            <a:r>
              <a:rPr lang="en-US" sz="3400" dirty="0"/>
              <a:t>(On-line dictionary attack resistance) An active attacker cannot compute the session key if he chose a value s’≠ s.</a:t>
            </a:r>
          </a:p>
          <a:p>
            <a:pPr marL="365760" indent="-283464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 2"/>
              <a:buNone/>
              <a:defRPr/>
            </a:pPr>
            <a:endParaRPr lang="en-US" sz="3400" dirty="0"/>
          </a:p>
          <a:p>
            <a:pPr marL="365760" indent="-283464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 2"/>
              <a:buChar char=""/>
              <a:defRPr/>
            </a:pPr>
            <a:endParaRPr lang="en-US" dirty="0"/>
          </a:p>
          <a:p>
            <a:pPr marL="365760" indent="-283464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CF978F-F9FD-4402-AE58-55B619B77F8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9144000" cy="1752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PASSWORD AUTHETICATED KEY EXCHANGE BY JUGGLING</a:t>
            </a:r>
          </a:p>
          <a:p>
            <a:pPr lvl="0" algn="ctr" fontAlgn="auto">
              <a:spcAft>
                <a:spcPts val="0"/>
              </a:spcAft>
              <a:defRPr/>
            </a:pPr>
            <a:r>
              <a:rPr lang="en-US" sz="36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(contd</a:t>
            </a:r>
            <a:r>
              <a:rPr lang="en-US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.) </a:t>
            </a:r>
            <a:r>
              <a:rPr lang="en-US" sz="36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Security Analysis</a:t>
            </a:r>
            <a:endParaRPr kumimoji="0" lang="en-US" sz="3600" b="1" i="0" u="none" strike="noStrike" kern="1200" cap="none" spc="0" normalizeH="0" baseline="0" noProof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0668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5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+mn-lt"/>
              </a:rPr>
              <a:t>Implementation</a:t>
            </a:r>
            <a:endParaRPr lang="en-US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60000" endA="900" endPos="58000" dir="5400000" sy="-100000" algn="bl" rotWithShape="0"/>
              </a:effectLst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F8AF1F-62F6-4446-9C11-4704E2445CB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SOFTWARES USED FOR IMPLEMENTATION</a:t>
            </a:r>
            <a:endParaRPr lang="en-US" sz="36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8153400" cy="5410200"/>
          </a:xfrm>
        </p:spPr>
        <p:txBody>
          <a:bodyPr/>
          <a:lstStyle/>
          <a:p>
            <a:pPr eaLnBrk="1" hangingPunct="1"/>
            <a:r>
              <a:rPr lang="en-US" sz="4000" b="1" dirty="0" smtClean="0"/>
              <a:t>O.S. : </a:t>
            </a:r>
            <a:r>
              <a:rPr lang="en-US" sz="4000" dirty="0" err="1" smtClean="0"/>
              <a:t>Mandriva</a:t>
            </a:r>
            <a:r>
              <a:rPr lang="en-US" sz="4000" dirty="0" smtClean="0"/>
              <a:t> Linux 2010</a:t>
            </a:r>
          </a:p>
          <a:p>
            <a:pPr eaLnBrk="1" hangingPunct="1">
              <a:buFont typeface="Wingdings 2" pitchFamily="18" charset="2"/>
              <a:buNone/>
            </a:pPr>
            <a:endParaRPr lang="en-US" sz="4000" dirty="0" smtClean="0"/>
          </a:p>
          <a:p>
            <a:pPr eaLnBrk="1" hangingPunct="1"/>
            <a:r>
              <a:rPr lang="en-US" sz="4000" b="1" dirty="0" smtClean="0"/>
              <a:t>C compiler: </a:t>
            </a:r>
            <a:r>
              <a:rPr lang="en-US" sz="4000" dirty="0" err="1" smtClean="0"/>
              <a:t>gcc</a:t>
            </a:r>
            <a:r>
              <a:rPr lang="en-US" sz="4000" dirty="0" smtClean="0"/>
              <a:t> </a:t>
            </a:r>
            <a:r>
              <a:rPr lang="en-US" sz="4000" dirty="0" smtClean="0"/>
              <a:t>compiler </a:t>
            </a:r>
            <a:r>
              <a:rPr lang="en-US" sz="4000" dirty="0" smtClean="0"/>
              <a:t>of Linux</a:t>
            </a:r>
            <a:endParaRPr lang="en-US" sz="40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9751CC-416B-430D-91BD-66D449A9320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00912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n-lt"/>
              </a:rPr>
              <a:t>PREPARED AND PRESENTED </a:t>
            </a:r>
            <a:r>
              <a:rPr lang="en-US" sz="3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n-lt"/>
              </a:rPr>
              <a:t>BY STUDENTS </a:t>
            </a:r>
            <a:r>
              <a:rPr lang="en-US" sz="3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n-lt"/>
              </a:rPr>
              <a:t>OF</a:t>
            </a:r>
            <a:endParaRPr lang="en-US" sz="32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8153400" cy="4800600"/>
          </a:xfrm>
        </p:spPr>
        <p:txBody>
          <a:bodyPr>
            <a:normAutofit fontScale="77500" lnSpcReduction="2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M.Sc. Computer and Information Science 4</a:t>
            </a:r>
            <a:r>
              <a:rPr lang="en-US" baseline="30000" dirty="0" smtClean="0"/>
              <a:t>th</a:t>
            </a:r>
            <a:r>
              <a:rPr lang="en-US" dirty="0" smtClean="0"/>
              <a:t> Semester  of University of Science and Technology College, University of Calcutta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1023938" indent="-630238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HIRAKJYOTI BANEERJEE</a:t>
            </a:r>
          </a:p>
          <a:p>
            <a:pPr marL="1719263" lvl="1" indent="-630238" eaLnBrk="1" fontAlgn="auto" hangingPunct="1">
              <a:spcAft>
                <a:spcPts val="0"/>
              </a:spcAft>
              <a:buSzPct val="60000"/>
              <a:buFont typeface="Courier New" pitchFamily="49" charset="0"/>
              <a:buChar char="o"/>
              <a:defRPr/>
            </a:pPr>
            <a:r>
              <a:rPr lang="en-US" dirty="0" smtClean="0"/>
              <a:t>Roll No. – 91-CIS-091012</a:t>
            </a:r>
          </a:p>
          <a:p>
            <a:pPr marL="1719263" lvl="1" indent="-630238" eaLnBrk="1" fontAlgn="auto" hangingPunct="1">
              <a:spcAft>
                <a:spcPts val="0"/>
              </a:spcAft>
              <a:buSzPct val="60000"/>
              <a:buFont typeface="Courier New" pitchFamily="49" charset="0"/>
              <a:buChar char="o"/>
              <a:defRPr/>
            </a:pPr>
            <a:r>
              <a:rPr lang="en-US" dirty="0" smtClean="0"/>
              <a:t>Registration No – 0007312 of 2006-2007</a:t>
            </a:r>
          </a:p>
          <a:p>
            <a:pPr marL="1023938" lvl="1" indent="-630238" eaLnBrk="1" fontAlgn="auto" hangingPunct="1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1023938" lvl="1" indent="-630238" eaLnBrk="1" fontAlgn="auto" hangingPunct="1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DIPENDU GHOSH</a:t>
            </a:r>
          </a:p>
          <a:p>
            <a:pPr marL="1774825" lvl="1" indent="-630238" eaLnBrk="1" fontAlgn="auto" hangingPunct="1">
              <a:spcAft>
                <a:spcPts val="0"/>
              </a:spcAft>
              <a:buSzPct val="60000"/>
              <a:buFont typeface="Courier New" pitchFamily="49" charset="0"/>
              <a:buChar char="o"/>
              <a:defRPr/>
            </a:pPr>
            <a:r>
              <a:rPr lang="en-US" dirty="0" smtClean="0"/>
              <a:t>Roll No. – 91-CIS-091007</a:t>
            </a:r>
          </a:p>
          <a:p>
            <a:pPr marL="1774825" lvl="1" indent="-630238" eaLnBrk="1" fontAlgn="auto" hangingPunct="1">
              <a:spcAft>
                <a:spcPts val="0"/>
              </a:spcAft>
              <a:buSzPct val="60000"/>
              <a:buFont typeface="Courier New" pitchFamily="49" charset="0"/>
              <a:buChar char="o"/>
              <a:defRPr/>
            </a:pPr>
            <a:r>
              <a:rPr lang="en-US" dirty="0" smtClean="0"/>
              <a:t>Registration No – 0000439 of 2006-2007</a:t>
            </a:r>
          </a:p>
          <a:p>
            <a:pPr marL="1774825" lvl="1" indent="-630238" eaLnBrk="1" fontAlgn="auto" hangingPunct="1">
              <a:spcAft>
                <a:spcPts val="0"/>
              </a:spcAft>
              <a:buFont typeface="Verdana"/>
              <a:buNone/>
              <a:defRPr/>
            </a:pPr>
            <a:endParaRPr lang="en-US" dirty="0" smtClean="0"/>
          </a:p>
          <a:p>
            <a:pPr marL="640080" lvl="1" indent="-237744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Under the Supervision of: </a:t>
            </a:r>
            <a:r>
              <a:rPr lang="en-US" b="1" dirty="0" smtClean="0"/>
              <a:t>Prof. </a:t>
            </a:r>
            <a:r>
              <a:rPr lang="en-US" b="1" dirty="0" smtClean="0"/>
              <a:t>DEVADATTA  </a:t>
            </a:r>
            <a:r>
              <a:rPr lang="en-US" b="1" dirty="0" smtClean="0"/>
              <a:t>SINHA</a:t>
            </a:r>
            <a:endParaRPr lang="en-US" b="1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9EB25D-1CA5-4EDA-B73B-B1BC18BEB19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DIFFIE- HELLMAN KEY EXCHANGE</a:t>
            </a:r>
            <a:br>
              <a:rPr lang="en-US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</a:br>
            <a:r>
              <a:rPr lang="en-US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Implementation</a:t>
            </a:r>
            <a:endParaRPr lang="en-US" sz="36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95400"/>
            <a:ext cx="8153400" cy="5562600"/>
          </a:xfrm>
        </p:spPr>
        <p:txBody>
          <a:bodyPr>
            <a:normAutofit fontScale="92500" lnSpcReduction="1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Suppose user A and user Bob wants to interact among each other.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Three main functions are used:-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err="1" smtClean="0"/>
              <a:t>user_a</a:t>
            </a:r>
            <a:r>
              <a:rPr lang="en-US" dirty="0" smtClean="0"/>
              <a:t>():</a:t>
            </a:r>
          </a:p>
          <a:p>
            <a:pPr marL="886968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Enters private key ‘a’</a:t>
            </a:r>
          </a:p>
          <a:p>
            <a:pPr marL="886968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Generates public key ‘A’</a:t>
            </a:r>
          </a:p>
          <a:p>
            <a:pPr marL="886968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Generates common private key ‘S</a:t>
            </a:r>
            <a:r>
              <a:rPr lang="en-US" baseline="-25000" dirty="0" smtClean="0"/>
              <a:t>A</a:t>
            </a:r>
            <a:r>
              <a:rPr lang="en-US" dirty="0" smtClean="0"/>
              <a:t>’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err="1" smtClean="0"/>
              <a:t>user_b</a:t>
            </a:r>
            <a:r>
              <a:rPr lang="en-US" dirty="0" smtClean="0"/>
              <a:t>():</a:t>
            </a:r>
          </a:p>
          <a:p>
            <a:pPr marL="886968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Enters private key ‘b’</a:t>
            </a:r>
          </a:p>
          <a:p>
            <a:pPr marL="886968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Generates public key ‘B’</a:t>
            </a:r>
          </a:p>
          <a:p>
            <a:pPr marL="886968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Generates common private key ‘S</a:t>
            </a:r>
            <a:r>
              <a:rPr lang="en-US" baseline="-25000" dirty="0" smtClean="0"/>
              <a:t>B</a:t>
            </a:r>
            <a:r>
              <a:rPr lang="en-US" dirty="0" smtClean="0"/>
              <a:t>’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attacker(): poses as user A to user B and user B to user 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04B6A0-0227-478C-9816-0095F0929D7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764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PASSWORD AUTHETICATED KEY EXCHANGE BY JUGGLING</a:t>
            </a:r>
            <a:br>
              <a:rPr lang="en-US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</a:br>
            <a:r>
              <a:rPr lang="en-US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Implementation</a:t>
            </a:r>
            <a:endParaRPr lang="en-US" sz="36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76400"/>
            <a:ext cx="8153400" cy="5181600"/>
          </a:xfrm>
        </p:spPr>
        <p:txBody>
          <a:bodyPr>
            <a:normAutofit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Suppose user Alice and Bob wants to interact among each other.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 smtClean="0"/>
              <a:t>genrand</a:t>
            </a:r>
            <a:r>
              <a:rPr lang="en-US" dirty="0" smtClean="0"/>
              <a:t>():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Generates the shared key ‘Secret’ and both users keep them using.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 smtClean="0"/>
              <a:t>genknp</a:t>
            </a:r>
            <a:r>
              <a:rPr lang="en-US" dirty="0" smtClean="0"/>
              <a:t>(&amp;user) :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Selects secret values x</a:t>
            </a:r>
            <a:r>
              <a:rPr lang="en-US" baseline="-25000" dirty="0" smtClean="0"/>
              <a:t>1</a:t>
            </a:r>
            <a:r>
              <a:rPr lang="en-US" dirty="0" smtClean="0"/>
              <a:t> and x</a:t>
            </a:r>
            <a:r>
              <a:rPr lang="en-US" baseline="-25000" dirty="0" smtClean="0"/>
              <a:t>2</a:t>
            </a:r>
            <a:r>
              <a:rPr lang="en-US" dirty="0" smtClean="0"/>
              <a:t> for Alice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Selects secret values x</a:t>
            </a:r>
            <a:r>
              <a:rPr lang="en-US" baseline="-25000" dirty="0" smtClean="0"/>
              <a:t>3</a:t>
            </a:r>
            <a:r>
              <a:rPr lang="en-US" dirty="0" smtClean="0"/>
              <a:t> and x</a:t>
            </a:r>
            <a:r>
              <a:rPr lang="en-US" baseline="-25000" dirty="0" smtClean="0"/>
              <a:t>4</a:t>
            </a:r>
            <a:r>
              <a:rPr lang="en-US" dirty="0" smtClean="0"/>
              <a:t> for Bob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Where x</a:t>
            </a:r>
            <a:r>
              <a:rPr lang="en-US" baseline="-25000" dirty="0" smtClean="0"/>
              <a:t>1</a:t>
            </a:r>
            <a:r>
              <a:rPr lang="en-US" dirty="0" smtClean="0"/>
              <a:t>,x</a:t>
            </a:r>
            <a:r>
              <a:rPr lang="en-US" baseline="-25000" dirty="0" smtClean="0"/>
              <a:t>3</a:t>
            </a:r>
            <a:r>
              <a:rPr lang="en-US" dirty="0" smtClean="0"/>
              <a:t> Є</a:t>
            </a:r>
            <a:r>
              <a:rPr lang="en-US" baseline="-25000" dirty="0" smtClean="0"/>
              <a:t>R</a:t>
            </a:r>
            <a:r>
              <a:rPr lang="en-US" dirty="0" smtClean="0"/>
              <a:t> </a:t>
            </a:r>
            <a:r>
              <a:rPr lang="en-US" dirty="0" err="1" smtClean="0"/>
              <a:t>Z</a:t>
            </a:r>
            <a:r>
              <a:rPr lang="en-US" baseline="-25000" dirty="0" err="1" smtClean="0"/>
              <a:t>q</a:t>
            </a:r>
            <a:r>
              <a:rPr lang="en-US" dirty="0" smtClean="0"/>
              <a:t> and x</a:t>
            </a:r>
            <a:r>
              <a:rPr lang="en-US" baseline="-25000" dirty="0" smtClean="0"/>
              <a:t>2</a:t>
            </a:r>
            <a:r>
              <a:rPr lang="en-US" dirty="0" smtClean="0"/>
              <a:t>,x</a:t>
            </a:r>
            <a:r>
              <a:rPr lang="en-US" baseline="-25000" dirty="0" smtClean="0"/>
              <a:t>4</a:t>
            </a:r>
            <a:r>
              <a:rPr lang="en-US" dirty="0" smtClean="0"/>
              <a:t> Є</a:t>
            </a:r>
            <a:r>
              <a:rPr lang="en-US" baseline="-25000" dirty="0" smtClean="0"/>
              <a:t>R</a:t>
            </a:r>
            <a:r>
              <a:rPr lang="en-US" dirty="0" smtClean="0"/>
              <a:t> Z</a:t>
            </a:r>
            <a:r>
              <a:rPr lang="en-US" baseline="30000" dirty="0" smtClean="0"/>
              <a:t>*</a:t>
            </a:r>
            <a:r>
              <a:rPr lang="en-US" baseline="-25000" dirty="0" smtClean="0"/>
              <a:t>q</a:t>
            </a:r>
            <a:r>
              <a:rPr lang="en-US" dirty="0" smtClean="0"/>
              <a:t> and x</a:t>
            </a:r>
            <a:r>
              <a:rPr lang="en-US" baseline="-25000" dirty="0" smtClean="0"/>
              <a:t>2</a:t>
            </a:r>
            <a:r>
              <a:rPr lang="en-US" dirty="0" smtClean="0"/>
              <a:t>,x</a:t>
            </a:r>
            <a:r>
              <a:rPr lang="en-US" baseline="-25000" dirty="0" smtClean="0"/>
              <a:t>4 </a:t>
            </a:r>
            <a:r>
              <a:rPr lang="en-US" dirty="0" smtClean="0"/>
              <a:t>≠ 0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3F71BB-228D-4B12-BBB3-708D76A3F4E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28800"/>
            <a:ext cx="8153400" cy="5029199"/>
          </a:xfrm>
        </p:spPr>
        <p:txBody>
          <a:bodyPr>
            <a:normAutofit fontScale="92500" lnSpcReduction="20000"/>
          </a:bodyPr>
          <a:lstStyle/>
          <a:p>
            <a:pPr marL="273050" indent="-1778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sendstep1 (&amp;from, &amp;to, &amp;</a:t>
            </a:r>
            <a:r>
              <a:rPr lang="en-US" dirty="0" err="1" smtClean="0"/>
              <a:t>param</a:t>
            </a:r>
            <a:r>
              <a:rPr lang="en-US" dirty="0" smtClean="0"/>
              <a:t>) :</a:t>
            </a:r>
          </a:p>
          <a:p>
            <a:pPr marL="640080" lvl="1" indent="-237744" eaLnBrk="1" fontAlgn="auto" hangingPunct="1">
              <a:spcAft>
                <a:spcPts val="0"/>
              </a:spcAft>
              <a:buSzPct val="60000"/>
              <a:buFont typeface="Courier New" pitchFamily="49" charset="0"/>
              <a:buChar char="o"/>
              <a:defRPr/>
            </a:pPr>
            <a:r>
              <a:rPr lang="en-US" dirty="0" smtClean="0"/>
              <a:t>Alice sends g</a:t>
            </a:r>
            <a:r>
              <a:rPr lang="en-US" baseline="30000" dirty="0" smtClean="0"/>
              <a:t>x1</a:t>
            </a:r>
            <a:r>
              <a:rPr lang="en-US" dirty="0" smtClean="0"/>
              <a:t>, g</a:t>
            </a:r>
            <a:r>
              <a:rPr lang="en-US" baseline="30000" dirty="0" smtClean="0"/>
              <a:t>x2</a:t>
            </a:r>
            <a:r>
              <a:rPr lang="en-US" dirty="0" smtClean="0"/>
              <a:t> and knowledge proofs for x</a:t>
            </a:r>
            <a:r>
              <a:rPr lang="en-US" baseline="-25000" dirty="0" smtClean="0"/>
              <a:t>1</a:t>
            </a:r>
            <a:r>
              <a:rPr lang="en-US" dirty="0" smtClean="0"/>
              <a:t> and x</a:t>
            </a:r>
            <a:r>
              <a:rPr lang="en-US" baseline="-25000" dirty="0" smtClean="0"/>
              <a:t>2</a:t>
            </a:r>
            <a:r>
              <a:rPr lang="en-US" dirty="0" smtClean="0"/>
              <a:t>.</a:t>
            </a:r>
          </a:p>
          <a:p>
            <a:pPr marL="640080" lvl="1" indent="-237744" eaLnBrk="1" fontAlgn="auto" hangingPunct="1">
              <a:spcAft>
                <a:spcPts val="0"/>
              </a:spcAft>
              <a:buSzPct val="60000"/>
              <a:buFont typeface="Courier New" pitchFamily="49" charset="0"/>
              <a:buChar char="o"/>
              <a:defRPr/>
            </a:pPr>
            <a:r>
              <a:rPr lang="en-US" dirty="0" smtClean="0"/>
              <a:t>Bob sends g</a:t>
            </a:r>
            <a:r>
              <a:rPr lang="en-US" baseline="30000" dirty="0" smtClean="0"/>
              <a:t>x3</a:t>
            </a:r>
            <a:r>
              <a:rPr lang="en-US" dirty="0" smtClean="0"/>
              <a:t>, g</a:t>
            </a:r>
            <a:r>
              <a:rPr lang="en-US" baseline="30000" dirty="0" smtClean="0"/>
              <a:t>x4</a:t>
            </a:r>
            <a:r>
              <a:rPr lang="en-US" dirty="0" smtClean="0"/>
              <a:t> and knowledge proofs for x</a:t>
            </a:r>
            <a:r>
              <a:rPr lang="en-US" baseline="-25000" dirty="0" smtClean="0"/>
              <a:t>3</a:t>
            </a:r>
            <a:r>
              <a:rPr lang="en-US" dirty="0" smtClean="0"/>
              <a:t> and x</a:t>
            </a:r>
            <a:r>
              <a:rPr lang="en-US" baseline="-25000" dirty="0" smtClean="0"/>
              <a:t>4</a:t>
            </a:r>
            <a:r>
              <a:rPr lang="en-US" dirty="0" smtClean="0"/>
              <a:t>.</a:t>
            </a:r>
          </a:p>
          <a:p>
            <a:pPr marL="273050" lvl="1" indent="-177800" eaLnBrk="1" fontAlgn="auto" hangingPunct="1">
              <a:spcAft>
                <a:spcPts val="0"/>
              </a:spcAft>
              <a:buSzPct val="95000"/>
              <a:buFont typeface="Arial" pitchFamily="34" charset="0"/>
              <a:buChar char="•"/>
              <a:defRPr/>
            </a:pPr>
            <a:r>
              <a:rPr lang="en-US" dirty="0" smtClean="0"/>
              <a:t>verifysendstep1 (&amp;</a:t>
            </a:r>
            <a:r>
              <a:rPr lang="en-US" dirty="0" err="1" smtClean="0"/>
              <a:t>from,&amp;to,&amp;param</a:t>
            </a:r>
            <a:r>
              <a:rPr lang="en-US" dirty="0" smtClean="0"/>
              <a:t>) :</a:t>
            </a:r>
          </a:p>
          <a:p>
            <a:pPr marL="682625" lvl="3" indent="-287338" eaLnBrk="1" fontAlgn="auto" hangingPunct="1">
              <a:spcAft>
                <a:spcPts val="0"/>
              </a:spcAft>
              <a:buClr>
                <a:schemeClr val="accent1"/>
              </a:buClr>
              <a:buSzPct val="80000"/>
              <a:buFont typeface="Courier New" pitchFamily="49" charset="0"/>
              <a:buChar char="o"/>
              <a:defRPr/>
            </a:pPr>
            <a:r>
              <a:rPr lang="en-US" dirty="0" smtClean="0"/>
              <a:t>Verifies the received knowledge proofs, and also checks g</a:t>
            </a:r>
            <a:r>
              <a:rPr lang="en-US" baseline="30000" dirty="0" smtClean="0"/>
              <a:t>x2</a:t>
            </a:r>
            <a:r>
              <a:rPr lang="en-US" dirty="0" smtClean="0"/>
              <a:t> , g</a:t>
            </a:r>
            <a:r>
              <a:rPr lang="en-US" baseline="30000" dirty="0" smtClean="0"/>
              <a:t>x4</a:t>
            </a:r>
            <a:r>
              <a:rPr lang="en-US" dirty="0" smtClean="0"/>
              <a:t> ≠ 1 , for Alice and Bob.</a:t>
            </a:r>
          </a:p>
          <a:p>
            <a:pPr marL="273050" lvl="1" indent="-177800" eaLnBrk="1" fontAlgn="auto" hangingPunct="1">
              <a:spcAft>
                <a:spcPts val="0"/>
              </a:spcAft>
              <a:buSzPct val="95000"/>
              <a:buFont typeface="Arial" pitchFamily="34" charset="0"/>
              <a:buChar char="•"/>
              <a:defRPr/>
            </a:pPr>
            <a:r>
              <a:rPr lang="en-US" dirty="0" smtClean="0"/>
              <a:t>sendstep2 (&amp;from, &amp;to, &amp;</a:t>
            </a:r>
            <a:r>
              <a:rPr lang="en-US" dirty="0" err="1" smtClean="0"/>
              <a:t>param</a:t>
            </a:r>
            <a:r>
              <a:rPr lang="en-US" dirty="0" smtClean="0"/>
              <a:t>):</a:t>
            </a:r>
          </a:p>
          <a:p>
            <a:pPr marL="682625" lvl="2" indent="-287338" eaLnBrk="1" fontAlgn="auto" hangingPunct="1">
              <a:spcAft>
                <a:spcPts val="0"/>
              </a:spcAft>
              <a:buClr>
                <a:schemeClr val="accent1"/>
              </a:buClr>
              <a:buSzPct val="80000"/>
              <a:buFont typeface="Courier New" pitchFamily="49" charset="0"/>
              <a:buChar char="o"/>
              <a:defRPr/>
            </a:pPr>
            <a:r>
              <a:rPr lang="en-US" dirty="0" smtClean="0"/>
              <a:t>Alice sends A=g</a:t>
            </a:r>
            <a:r>
              <a:rPr lang="en-US" baseline="30000" dirty="0" smtClean="0"/>
              <a:t>(x1+x3+x4)*x2*secret</a:t>
            </a:r>
            <a:r>
              <a:rPr lang="en-US" dirty="0" smtClean="0"/>
              <a:t> and knowledge proof x</a:t>
            </a:r>
            <a:r>
              <a:rPr lang="en-US" baseline="-25000" dirty="0" smtClean="0"/>
              <a:t>2</a:t>
            </a:r>
            <a:r>
              <a:rPr lang="en-US" dirty="0" smtClean="0"/>
              <a:t>*secret. </a:t>
            </a:r>
          </a:p>
          <a:p>
            <a:pPr marL="682625" lvl="2" indent="-287338" eaLnBrk="1" fontAlgn="auto" hangingPunct="1">
              <a:spcAft>
                <a:spcPts val="0"/>
              </a:spcAft>
              <a:buClr>
                <a:schemeClr val="accent1"/>
              </a:buClr>
              <a:buSzPct val="80000"/>
              <a:buFont typeface="Courier New" pitchFamily="49" charset="0"/>
              <a:buChar char="o"/>
              <a:defRPr/>
            </a:pPr>
            <a:r>
              <a:rPr lang="en-US" dirty="0" smtClean="0"/>
              <a:t>Bob sends B=g</a:t>
            </a:r>
            <a:r>
              <a:rPr lang="en-US" baseline="30000" dirty="0" smtClean="0"/>
              <a:t>(x1+x2+x3)*x4*secret</a:t>
            </a:r>
            <a:r>
              <a:rPr lang="en-US" dirty="0" smtClean="0"/>
              <a:t> and knowledge proof for x</a:t>
            </a:r>
            <a:r>
              <a:rPr lang="en-US" baseline="-25000" dirty="0" smtClean="0"/>
              <a:t>4</a:t>
            </a:r>
            <a:r>
              <a:rPr lang="en-US" dirty="0" smtClean="0"/>
              <a:t>*secret.</a:t>
            </a:r>
          </a:p>
          <a:p>
            <a:pPr marL="273050" lvl="1" indent="-177800" eaLnBrk="1" fontAlgn="auto" hangingPunct="1">
              <a:spcAft>
                <a:spcPts val="0"/>
              </a:spcAft>
              <a:buSzPct val="95000"/>
              <a:buFont typeface="Arial" pitchFamily="34" charset="0"/>
              <a:buChar char="•"/>
              <a:defRPr/>
            </a:pPr>
            <a:r>
              <a:rPr lang="en-US" dirty="0" smtClean="0"/>
              <a:t>verifysendstep2 (&amp;</a:t>
            </a:r>
            <a:r>
              <a:rPr lang="en-US" dirty="0" err="1" smtClean="0"/>
              <a:t>from,&amp;to,&amp;param</a:t>
            </a:r>
            <a:r>
              <a:rPr lang="en-US" dirty="0" smtClean="0"/>
              <a:t>):</a:t>
            </a:r>
          </a:p>
          <a:p>
            <a:pPr marL="682625" lvl="2" indent="-287338" eaLnBrk="1" fontAlgn="auto" hangingPunct="1">
              <a:spcAft>
                <a:spcPts val="0"/>
              </a:spcAft>
              <a:buClr>
                <a:schemeClr val="accent1"/>
              </a:buClr>
              <a:buSzPct val="80000"/>
              <a:buFont typeface="Courier New" pitchFamily="49" charset="0"/>
              <a:buChar char="o"/>
              <a:defRPr/>
            </a:pPr>
            <a:r>
              <a:rPr lang="en-US" dirty="0" smtClean="0"/>
              <a:t>Verifies the received knowledge proofs the received knowledge proofs of Alice and Bob.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BB7713-4543-45CB-A113-5D9EE9A1900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764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PASSWORD AUTHETICATED KEY EXCHANGE BY JUGGLING</a:t>
            </a:r>
            <a:br>
              <a:rPr lang="en-US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</a:br>
            <a:r>
              <a:rPr lang="en-US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(contd.) Implementation</a:t>
            </a:r>
            <a:endParaRPr lang="en-US" sz="36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28800"/>
            <a:ext cx="8153400" cy="5029200"/>
          </a:xfrm>
        </p:spPr>
        <p:txBody>
          <a:bodyPr>
            <a:noAutofit/>
          </a:bodyPr>
          <a:lstStyle/>
          <a:p>
            <a:pPr marL="273050" indent="-1778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compute_key</a:t>
            </a:r>
            <a:r>
              <a:rPr lang="en-US" dirty="0" smtClean="0"/>
              <a:t> (&amp;user, &amp;</a:t>
            </a:r>
            <a:r>
              <a:rPr lang="en-US" dirty="0" err="1" smtClean="0"/>
              <a:t>param</a:t>
            </a:r>
            <a:r>
              <a:rPr lang="en-US" dirty="0" smtClean="0"/>
              <a:t>):</a:t>
            </a:r>
          </a:p>
          <a:p>
            <a:pPr marL="640080" lvl="1" indent="-237744" eaLnBrk="1" fontAlgn="auto" hangingPunct="1">
              <a:spcAft>
                <a:spcPts val="0"/>
              </a:spcAft>
              <a:buSzPct val="60000"/>
              <a:buFont typeface="Courier New" pitchFamily="49" charset="0"/>
              <a:buChar char="o"/>
              <a:defRPr/>
            </a:pPr>
            <a:r>
              <a:rPr lang="en-US" sz="3200" dirty="0" smtClean="0"/>
              <a:t> Computes K=(B/g</a:t>
            </a:r>
            <a:r>
              <a:rPr lang="en-US" sz="3200" baseline="30000" dirty="0" smtClean="0"/>
              <a:t>x2*x4*secret</a:t>
            </a:r>
            <a:r>
              <a:rPr lang="en-US" sz="3200" dirty="0" smtClean="0"/>
              <a:t>)</a:t>
            </a:r>
            <a:r>
              <a:rPr lang="en-US" sz="3200" baseline="30000" dirty="0" smtClean="0"/>
              <a:t>x2</a:t>
            </a:r>
            <a:r>
              <a:rPr lang="en-US" sz="3200" dirty="0" smtClean="0"/>
              <a:t>= g</a:t>
            </a:r>
            <a:r>
              <a:rPr lang="en-US" sz="3200" baseline="30000" dirty="0" smtClean="0"/>
              <a:t>(x1+x3)*x2*x4·secret</a:t>
            </a:r>
            <a:r>
              <a:rPr lang="en-US" sz="3200" dirty="0" smtClean="0"/>
              <a:t> for Alice</a:t>
            </a:r>
          </a:p>
          <a:p>
            <a:pPr marL="640080" lvl="1" indent="-237744" eaLnBrk="1" fontAlgn="auto" hangingPunct="1">
              <a:spcAft>
                <a:spcPts val="0"/>
              </a:spcAft>
              <a:buSzPct val="60000"/>
              <a:buFont typeface="Courier New" pitchFamily="49" charset="0"/>
              <a:buChar char="o"/>
              <a:defRPr/>
            </a:pPr>
            <a:r>
              <a:rPr lang="en-US" sz="3200" dirty="0" smtClean="0"/>
              <a:t> Computes K=(A/g</a:t>
            </a:r>
            <a:r>
              <a:rPr lang="en-US" sz="3200" baseline="30000" dirty="0" smtClean="0"/>
              <a:t>x2*x4*secret</a:t>
            </a:r>
            <a:r>
              <a:rPr lang="en-US" sz="3200" dirty="0" smtClean="0"/>
              <a:t>)</a:t>
            </a:r>
            <a:r>
              <a:rPr lang="en-US" sz="3200" baseline="30000" dirty="0" smtClean="0"/>
              <a:t>x4</a:t>
            </a:r>
            <a:r>
              <a:rPr lang="en-US" sz="3200" dirty="0" smtClean="0"/>
              <a:t>= g</a:t>
            </a:r>
            <a:r>
              <a:rPr lang="en-US" sz="3200" baseline="30000" dirty="0" smtClean="0"/>
              <a:t>(x1+x3)*x2*x4·secret</a:t>
            </a:r>
            <a:r>
              <a:rPr lang="en-US" sz="3200" dirty="0" smtClean="0"/>
              <a:t> for Bob.</a:t>
            </a:r>
          </a:p>
          <a:p>
            <a:pPr marL="273050" lvl="1" indent="-177800" eaLnBrk="1" fontAlgn="auto" hangingPunct="1">
              <a:spcAft>
                <a:spcPts val="0"/>
              </a:spcAft>
              <a:buSzPct val="95000"/>
              <a:buFont typeface="Arial" pitchFamily="34" charset="0"/>
              <a:buChar char="•"/>
              <a:defRPr/>
            </a:pPr>
            <a:r>
              <a:rPr lang="en-US" sz="3200" dirty="0" smtClean="0"/>
              <a:t>hashing(</a:t>
            </a:r>
            <a:r>
              <a:rPr lang="en-US" sz="3200" dirty="0" err="1" smtClean="0"/>
              <a:t>struct</a:t>
            </a:r>
            <a:r>
              <a:rPr lang="en-US" sz="3200" dirty="0" smtClean="0"/>
              <a:t> </a:t>
            </a:r>
            <a:r>
              <a:rPr lang="en-US" sz="3200" dirty="0" err="1" smtClean="0"/>
              <a:t>JPakeUser</a:t>
            </a:r>
            <a:r>
              <a:rPr lang="en-US" sz="3200" dirty="0" smtClean="0"/>
              <a:t> *user):</a:t>
            </a:r>
          </a:p>
          <a:p>
            <a:pPr marL="738188" lvl="2" indent="-342900" eaLnBrk="1" fontAlgn="auto" hangingPunct="1">
              <a:spcAft>
                <a:spcPts val="0"/>
              </a:spcAft>
              <a:buClr>
                <a:schemeClr val="accent1"/>
              </a:buClr>
              <a:buSzPct val="60000"/>
              <a:buFont typeface="Courier New" pitchFamily="49" charset="0"/>
              <a:buChar char="o"/>
              <a:defRPr/>
            </a:pPr>
            <a:r>
              <a:rPr lang="en-US" sz="3200" dirty="0" smtClean="0"/>
              <a:t>Performs hashing on the computed keys for the users and maps them in the hash table</a:t>
            </a:r>
            <a:r>
              <a:rPr lang="en-US" sz="3200" dirty="0" smtClean="0"/>
              <a:t>.</a:t>
            </a:r>
            <a:endParaRPr lang="en-US" sz="32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1AED2A-4FB3-4BAA-9ABE-EAC8E9290E8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764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PASSWORD AUTHETICATED KEY EXCHANGE BY JUGGLING</a:t>
            </a:r>
            <a:br>
              <a:rPr lang="en-US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</a:br>
            <a:r>
              <a:rPr lang="en-US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Implementation </a:t>
            </a:r>
            <a:r>
              <a:rPr lang="en-US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(contd</a:t>
            </a:r>
            <a:r>
              <a:rPr lang="en-US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.)</a:t>
            </a:r>
            <a:endParaRPr lang="en-US" sz="36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752600"/>
            <a:ext cx="8153400" cy="5105400"/>
          </a:xfrm>
        </p:spPr>
        <p:txBody>
          <a:bodyPr>
            <a:noAutofit/>
          </a:bodyPr>
          <a:lstStyle/>
          <a:p>
            <a:pPr marL="274320" lvl="1" indent="-274320" eaLnBrk="1" fontAlgn="auto" hangingPunct="1">
              <a:spcAft>
                <a:spcPts val="0"/>
              </a:spcAft>
              <a:buClr>
                <a:schemeClr val="accent3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100" dirty="0" smtClean="0"/>
              <a:t>The Following three functions are </a:t>
            </a:r>
            <a:r>
              <a:rPr lang="en-US" sz="2100" dirty="0" err="1" smtClean="0"/>
              <a:t>requird</a:t>
            </a:r>
            <a:r>
              <a:rPr lang="en-US" sz="2100" dirty="0" smtClean="0"/>
              <a:t> to calculate the knowledge proofs and </a:t>
            </a:r>
            <a:r>
              <a:rPr lang="en-US" sz="2100" dirty="0" err="1" smtClean="0"/>
              <a:t>verifing</a:t>
            </a:r>
            <a:r>
              <a:rPr lang="en-US" sz="2100" dirty="0" smtClean="0"/>
              <a:t> the sent knowledge proofs:</a:t>
            </a:r>
          </a:p>
          <a:p>
            <a:pPr marL="738188" lvl="2" indent="-273050" eaLnBrk="1" fontAlgn="auto" hangingPunct="1">
              <a:spcAft>
                <a:spcPts val="0"/>
              </a:spcAft>
              <a:buClr>
                <a:schemeClr val="accent1"/>
              </a:buClr>
              <a:buSzPct val="95000"/>
              <a:buFont typeface="Wingdings 2"/>
              <a:buChar char=""/>
              <a:defRPr/>
            </a:pPr>
            <a:r>
              <a:rPr lang="en-US" sz="2100" dirty="0" err="1" smtClean="0"/>
              <a:t>zkp</a:t>
            </a:r>
            <a:r>
              <a:rPr lang="en-US" sz="2100" dirty="0" smtClean="0"/>
              <a:t> (from, to, </a:t>
            </a:r>
            <a:r>
              <a:rPr lang="en-US" sz="2100" dirty="0" err="1" smtClean="0"/>
              <a:t>param</a:t>
            </a:r>
            <a:r>
              <a:rPr lang="en-US" sz="2100" dirty="0" smtClean="0"/>
              <a:t>, step number):</a:t>
            </a:r>
          </a:p>
          <a:p>
            <a:pPr marL="1012508" lvl="3" indent="-273050" eaLnBrk="1" fontAlgn="auto" hangingPunct="1">
              <a:spcAft>
                <a:spcPts val="0"/>
              </a:spcAft>
              <a:buClr>
                <a:schemeClr val="accent3">
                  <a:lumMod val="40000"/>
                  <a:lumOff val="60000"/>
                </a:schemeClr>
              </a:buClr>
              <a:buSzPct val="95000"/>
              <a:buFont typeface="Wingdings 2"/>
              <a:buChar char=""/>
              <a:defRPr/>
            </a:pPr>
            <a:r>
              <a:rPr lang="en-US" sz="2100" dirty="0" smtClean="0"/>
              <a:t>Invokes </a:t>
            </a:r>
            <a:r>
              <a:rPr lang="en-US" sz="2100" dirty="0" err="1" smtClean="0"/>
              <a:t>prover</a:t>
            </a:r>
            <a:r>
              <a:rPr lang="en-US" sz="2100" dirty="0" smtClean="0"/>
              <a:t> for calculating the </a:t>
            </a:r>
            <a:r>
              <a:rPr lang="en-US" sz="2100" dirty="0" err="1" smtClean="0"/>
              <a:t>knowlwdge</a:t>
            </a:r>
            <a:r>
              <a:rPr lang="en-US" sz="2100" dirty="0" smtClean="0"/>
              <a:t> proofs.</a:t>
            </a:r>
          </a:p>
          <a:p>
            <a:pPr marL="1012508" lvl="3" indent="-273050" eaLnBrk="1" fontAlgn="auto" hangingPunct="1">
              <a:spcAft>
                <a:spcPts val="0"/>
              </a:spcAft>
              <a:buClr>
                <a:schemeClr val="accent3">
                  <a:lumMod val="40000"/>
                  <a:lumOff val="60000"/>
                </a:schemeClr>
              </a:buClr>
              <a:buSzPct val="95000"/>
              <a:buFont typeface="Wingdings 2"/>
              <a:buChar char=""/>
              <a:defRPr/>
            </a:pPr>
            <a:r>
              <a:rPr lang="en-US" sz="2100" dirty="0" smtClean="0"/>
              <a:t>Invokes verifier for </a:t>
            </a:r>
            <a:r>
              <a:rPr lang="en-US" sz="2100" dirty="0" err="1" smtClean="0"/>
              <a:t>verifing</a:t>
            </a:r>
            <a:r>
              <a:rPr lang="en-US" sz="2100" dirty="0" smtClean="0"/>
              <a:t> the received </a:t>
            </a:r>
            <a:r>
              <a:rPr lang="en-US" sz="2100" dirty="0" err="1" smtClean="0"/>
              <a:t>knowlwdge</a:t>
            </a:r>
            <a:r>
              <a:rPr lang="en-US" sz="2100" dirty="0" smtClean="0"/>
              <a:t> proofs.</a:t>
            </a:r>
          </a:p>
          <a:p>
            <a:pPr marL="738188" lvl="2" indent="-273050" eaLnBrk="1" fontAlgn="auto" hangingPunct="1">
              <a:spcAft>
                <a:spcPts val="0"/>
              </a:spcAft>
              <a:buClr>
                <a:schemeClr val="accent1"/>
              </a:buClr>
              <a:buSzPct val="95000"/>
              <a:buFont typeface="Wingdings 2"/>
              <a:buChar char=""/>
              <a:defRPr/>
            </a:pPr>
            <a:r>
              <a:rPr lang="en-US" sz="2100" dirty="0" err="1" smtClean="0"/>
              <a:t>prover</a:t>
            </a:r>
            <a:r>
              <a:rPr lang="en-US" sz="2100" dirty="0" smtClean="0"/>
              <a:t> (from, to, </a:t>
            </a:r>
            <a:r>
              <a:rPr lang="en-US" sz="2100" dirty="0" err="1" smtClean="0"/>
              <a:t>param</a:t>
            </a:r>
            <a:r>
              <a:rPr lang="en-US" sz="2100" dirty="0" smtClean="0"/>
              <a:t>, step number, variable order): </a:t>
            </a:r>
          </a:p>
          <a:p>
            <a:pPr marL="1012508" lvl="3" indent="-273050" eaLnBrk="1" fontAlgn="auto" hangingPunct="1">
              <a:spcAft>
                <a:spcPts val="0"/>
              </a:spcAft>
              <a:buClr>
                <a:schemeClr val="accent3">
                  <a:lumMod val="40000"/>
                  <a:lumOff val="60000"/>
                </a:schemeClr>
              </a:buClr>
              <a:buSzPct val="95000"/>
              <a:buFont typeface="Wingdings 2"/>
              <a:buChar char=""/>
              <a:defRPr/>
            </a:pPr>
            <a:r>
              <a:rPr lang="en-US" sz="2100" dirty="0" smtClean="0"/>
              <a:t>Generates a random number ‘r’ called the commitment and calculates  t=</a:t>
            </a:r>
            <a:r>
              <a:rPr lang="en-US" sz="2100" dirty="0" err="1" smtClean="0"/>
              <a:t>g</a:t>
            </a:r>
            <a:r>
              <a:rPr lang="en-US" sz="2100" baseline="30000" dirty="0" err="1" smtClean="0"/>
              <a:t>r</a:t>
            </a:r>
            <a:endParaRPr lang="en-US" sz="2100" dirty="0" smtClean="0"/>
          </a:p>
          <a:p>
            <a:pPr marL="1012508" lvl="3" indent="-273050" eaLnBrk="1" fontAlgn="auto" hangingPunct="1">
              <a:spcAft>
                <a:spcPts val="0"/>
              </a:spcAft>
              <a:buClr>
                <a:schemeClr val="accent3">
                  <a:lumMod val="40000"/>
                  <a:lumOff val="60000"/>
                </a:schemeClr>
              </a:buClr>
              <a:buSzPct val="95000"/>
              <a:buFont typeface="Wingdings 2"/>
              <a:buChar char=""/>
              <a:defRPr/>
            </a:pPr>
            <a:r>
              <a:rPr lang="en-US" sz="2100" dirty="0" smtClean="0"/>
              <a:t>Receives a random number ‘c’ called the challenge from verifier.</a:t>
            </a:r>
          </a:p>
          <a:p>
            <a:pPr marL="1012508" lvl="3" indent="-273050" eaLnBrk="1" fontAlgn="auto" hangingPunct="1">
              <a:spcAft>
                <a:spcPts val="0"/>
              </a:spcAft>
              <a:buClr>
                <a:schemeClr val="accent3">
                  <a:lumMod val="40000"/>
                  <a:lumOff val="60000"/>
                </a:schemeClr>
              </a:buClr>
              <a:buSzPct val="95000"/>
              <a:buFont typeface="Wingdings 2"/>
              <a:buChar char=""/>
              <a:defRPr/>
            </a:pPr>
            <a:r>
              <a:rPr lang="en-US" sz="2100" dirty="0" smtClean="0"/>
              <a:t>Sends s=r + c * x</a:t>
            </a:r>
          </a:p>
          <a:p>
            <a:pPr marL="738188" lvl="2" indent="-273050" eaLnBrk="1" fontAlgn="auto" hangingPunct="1">
              <a:spcAft>
                <a:spcPts val="0"/>
              </a:spcAft>
              <a:buClr>
                <a:schemeClr val="accent1"/>
              </a:buClr>
              <a:buSzPct val="95000"/>
              <a:buFont typeface="Wingdings 2"/>
              <a:buChar char=""/>
              <a:defRPr/>
            </a:pPr>
            <a:r>
              <a:rPr lang="en-US" sz="2100" dirty="0" smtClean="0"/>
              <a:t>verifier(</a:t>
            </a:r>
            <a:r>
              <a:rPr lang="en-US" sz="2100" dirty="0" err="1" smtClean="0"/>
              <a:t>u,step</a:t>
            </a:r>
            <a:r>
              <a:rPr lang="en-US" sz="2100" dirty="0" smtClean="0"/>
              <a:t> </a:t>
            </a:r>
            <a:r>
              <a:rPr lang="en-US" sz="2100" dirty="0" err="1" smtClean="0"/>
              <a:t>number,variable</a:t>
            </a:r>
            <a:r>
              <a:rPr lang="en-US" sz="2100" dirty="0" smtClean="0"/>
              <a:t> </a:t>
            </a:r>
            <a:r>
              <a:rPr lang="en-US" sz="2100" dirty="0" err="1" smtClean="0"/>
              <a:t>order,generator,commitment,challenge,s,x</a:t>
            </a:r>
            <a:r>
              <a:rPr lang="en-US" sz="2100" dirty="0" smtClean="0"/>
              <a:t>) :</a:t>
            </a:r>
          </a:p>
          <a:p>
            <a:pPr marL="1012508" lvl="3" indent="-273050" eaLnBrk="1" fontAlgn="auto" hangingPunct="1">
              <a:spcAft>
                <a:spcPts val="0"/>
              </a:spcAft>
              <a:buClr>
                <a:schemeClr val="accent3">
                  <a:lumMod val="40000"/>
                  <a:lumOff val="60000"/>
                </a:schemeClr>
              </a:buClr>
              <a:buSzPct val="95000"/>
              <a:buFont typeface="Wingdings 2"/>
              <a:buChar char=""/>
              <a:defRPr/>
            </a:pPr>
            <a:r>
              <a:rPr lang="en-US" sz="2100" dirty="0" smtClean="0"/>
              <a:t>Verifies the sent knowledge proofs by checking if </a:t>
            </a:r>
            <a:r>
              <a:rPr lang="en-US" sz="2100" dirty="0" err="1" smtClean="0"/>
              <a:t>g</a:t>
            </a:r>
            <a:r>
              <a:rPr lang="en-US" sz="2100" baseline="30000" dirty="0" err="1" smtClean="0"/>
              <a:t>s</a:t>
            </a:r>
            <a:r>
              <a:rPr lang="en-US" sz="2100" dirty="0" smtClean="0"/>
              <a:t> = </a:t>
            </a:r>
            <a:r>
              <a:rPr lang="en-US" sz="2100" dirty="0" smtClean="0"/>
              <a:t>t*</a:t>
            </a:r>
            <a:r>
              <a:rPr lang="en-US" sz="2100" dirty="0" err="1" smtClean="0"/>
              <a:t>y</a:t>
            </a:r>
            <a:r>
              <a:rPr lang="en-US" sz="2100" baseline="30000" dirty="0" err="1" smtClean="0"/>
              <a:t>c</a:t>
            </a:r>
            <a:endParaRPr lang="en-US" sz="21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FC9657-DE4D-4BEA-AB23-D53AA197133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764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PASSWORD AUTHETICATED KEY EXCHANGE BY JUGGLING</a:t>
            </a:r>
            <a:br>
              <a:rPr lang="en-US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</a:br>
            <a:r>
              <a:rPr lang="en-US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Implementation </a:t>
            </a:r>
            <a:r>
              <a:rPr lang="en-US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(contd</a:t>
            </a:r>
            <a:r>
              <a:rPr lang="en-US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.)</a:t>
            </a:r>
            <a:endParaRPr lang="en-US" sz="36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67512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OUTPUTS</a:t>
            </a:r>
            <a:endParaRPr lang="en-US" sz="36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pic>
        <p:nvPicPr>
          <p:cNvPr id="8" name="Content Placeholder 7" descr="dhk1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762000"/>
            <a:ext cx="9144000" cy="6096000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4C04E-5A78-41F9-A833-F366F4EBF2B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dhk2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762000"/>
            <a:ext cx="9144000" cy="60960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B8AA58-8C8F-4D0A-81E7-A7CF348C1E03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67512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OUTPUTS</a:t>
            </a:r>
            <a:endParaRPr lang="en-US" sz="36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jpak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762000"/>
            <a:ext cx="9144000" cy="60960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B8AA58-8C8F-4D0A-81E7-A7CF348C1E03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67512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OUTPUTS</a:t>
            </a:r>
            <a:endParaRPr lang="en-US" sz="36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CONCLUSION</a:t>
            </a:r>
            <a:endParaRPr lang="en-US" sz="48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990600" y="1295400"/>
            <a:ext cx="8153400" cy="5562600"/>
          </a:xfrm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3C4B37-EB72-42F7-962D-DD95C1FE889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8362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FUTURE SCOPE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143000"/>
            <a:ext cx="8153400" cy="5715000"/>
          </a:xfrm>
        </p:spPr>
        <p:txBody>
          <a:bodyPr/>
          <a:lstStyle/>
          <a:p>
            <a:pPr lvl="0"/>
            <a:r>
              <a:rPr lang="en-IN" dirty="0" smtClean="0"/>
              <a:t>Here we have programmed only a simulated environment. So we didn’t compute keys which have huge number of digits. </a:t>
            </a:r>
          </a:p>
          <a:p>
            <a:pPr lvl="0"/>
            <a:r>
              <a:rPr lang="en-IN" dirty="0" smtClean="0"/>
              <a:t>In future we need to implement password authenticated key exchange by juggling in a real-world networked environment. </a:t>
            </a:r>
          </a:p>
          <a:p>
            <a:pPr lvl="0"/>
            <a:r>
              <a:rPr lang="en-IN" dirty="0" smtClean="0"/>
              <a:t>We also need to show by implementing certain cases that a network with J-PAKE implemented on it is secure against an attacker.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B8AA58-8C8F-4D0A-81E7-A7CF348C1E03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8400" y="2743200"/>
            <a:ext cx="44724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+mn-lt"/>
                <a:cs typeface="+mn-cs"/>
              </a:rPr>
              <a:t>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9A3E58-F0B3-4BC5-A971-612E4BA1198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10245" name="Picture 5" descr="D:\Programs\Program\Programs\MSc_CompSc\4th_sem\project\Network Security\Password Sequrity\Dip\16-06-2011\Final Documentation\others\images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453325">
            <a:off x="4803218" y="4651940"/>
            <a:ext cx="1830318" cy="1830318"/>
          </a:xfrm>
          <a:prstGeom prst="rect">
            <a:avLst/>
          </a:prstGeom>
          <a:noFill/>
        </p:spPr>
      </p:pic>
      <p:pic>
        <p:nvPicPr>
          <p:cNvPr id="10246" name="Picture 6" descr="D:\Programs\Program\Programs\MSc_CompSc\4th_sem\project\Network Security\Password Sequrity\Dip\16-06-2011\Final Documentation\others\images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9537404">
            <a:off x="1678053" y="513460"/>
            <a:ext cx="2290164" cy="1524000"/>
          </a:xfrm>
          <a:prstGeom prst="rect">
            <a:avLst/>
          </a:prstGeom>
          <a:noFill/>
        </p:spPr>
      </p:pic>
      <p:pic>
        <p:nvPicPr>
          <p:cNvPr id="10247" name="Picture 7" descr="D:\Programs\Program\Programs\MSc_CompSc\4th_sem\project\Network Security\Password Sequrity\Dip\16-06-2011\Final Documentation\others\images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2149877">
            <a:off x="660020" y="3907407"/>
            <a:ext cx="2108723" cy="1403259"/>
          </a:xfrm>
          <a:prstGeom prst="rect">
            <a:avLst/>
          </a:prstGeom>
          <a:noFill/>
        </p:spPr>
      </p:pic>
      <p:pic>
        <p:nvPicPr>
          <p:cNvPr id="10248" name="Picture 8" descr="D:\Programs\Program\Programs\MSc_CompSc\4th_sem\project\Network Security\Password Sequrity\Dip\16-06-2011\Final Documentation\others\images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3119844">
            <a:off x="6222515" y="1591218"/>
            <a:ext cx="2076450" cy="1133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3712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n-lt"/>
              </a:rPr>
              <a:t>REFERENCES</a:t>
            </a:r>
            <a:endParaRPr lang="en-US" sz="36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+mn-lt"/>
            </a:endParaRP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990600" y="685800"/>
            <a:ext cx="8153400" cy="6172200"/>
          </a:xfrm>
          <a:ln>
            <a:solidFill>
              <a:schemeClr val="bg1"/>
            </a:solidFill>
          </a:ln>
        </p:spPr>
        <p:txBody>
          <a:bodyPr numCol="2"/>
          <a:lstStyle/>
          <a:p>
            <a:pPr lvl="0"/>
            <a:r>
              <a:rPr lang="en-US" sz="2000" dirty="0" smtClean="0"/>
              <a:t>Simple Password-Based Encrypted Key Exchange Protocols</a:t>
            </a:r>
            <a:endParaRPr lang="en-IN" sz="2000" dirty="0" smtClean="0"/>
          </a:p>
          <a:p>
            <a:r>
              <a:rPr lang="en-US" sz="2000" dirty="0" smtClean="0"/>
              <a:t>By Michel </a:t>
            </a:r>
            <a:r>
              <a:rPr lang="en-US" sz="2000" dirty="0" err="1" smtClean="0"/>
              <a:t>Abdalla</a:t>
            </a:r>
            <a:r>
              <a:rPr lang="en-US" sz="2000" dirty="0" smtClean="0"/>
              <a:t> and David </a:t>
            </a:r>
            <a:r>
              <a:rPr lang="en-US" sz="2000" dirty="0" err="1" smtClean="0"/>
              <a:t>Pointcheval</a:t>
            </a:r>
            <a:endParaRPr lang="en-IN" sz="2000" dirty="0" smtClean="0"/>
          </a:p>
          <a:p>
            <a:pPr lvl="0"/>
            <a:r>
              <a:rPr lang="en-US" sz="2000" dirty="0" smtClean="0"/>
              <a:t>Password Authenticated Key Exchange by Juggling</a:t>
            </a:r>
            <a:endParaRPr lang="en-IN" sz="2000" dirty="0" smtClean="0"/>
          </a:p>
          <a:p>
            <a:r>
              <a:rPr lang="en-US" sz="2000" dirty="0" smtClean="0"/>
              <a:t>By </a:t>
            </a:r>
            <a:r>
              <a:rPr lang="en-US" sz="2000" dirty="0" err="1" smtClean="0"/>
              <a:t>Feng</a:t>
            </a:r>
            <a:r>
              <a:rPr lang="en-US" sz="2000" dirty="0" smtClean="0"/>
              <a:t> </a:t>
            </a:r>
            <a:r>
              <a:rPr lang="en-US" sz="2000" dirty="0" err="1" smtClean="0"/>
              <a:t>Hao</a:t>
            </a:r>
            <a:r>
              <a:rPr lang="en-US" sz="2000" dirty="0" smtClean="0"/>
              <a:t> from Center for Computational Science, University College London</a:t>
            </a:r>
            <a:endParaRPr lang="en-IN" sz="2000" dirty="0" smtClean="0"/>
          </a:p>
          <a:p>
            <a:r>
              <a:rPr lang="en-US" sz="2000" dirty="0" smtClean="0"/>
              <a:t>And Peter Ryan from School Of Computing Science, University of Newcastle upon </a:t>
            </a:r>
            <a:r>
              <a:rPr lang="en-US" sz="2000" dirty="0" smtClean="0"/>
              <a:t>Tyne</a:t>
            </a:r>
            <a:endParaRPr lang="en-IN" sz="2000" dirty="0" smtClean="0"/>
          </a:p>
          <a:p>
            <a:pPr lvl="0"/>
            <a:r>
              <a:rPr lang="en-US" sz="2000" dirty="0" smtClean="0"/>
              <a:t>Cryptography and Network Security Principles and Practices, 4th Ed  </a:t>
            </a:r>
            <a:endParaRPr lang="en-IN" sz="2000" dirty="0" smtClean="0"/>
          </a:p>
          <a:p>
            <a:r>
              <a:rPr lang="en-US" sz="2000" dirty="0" smtClean="0"/>
              <a:t>By William </a:t>
            </a:r>
            <a:r>
              <a:rPr lang="en-US" sz="2000" dirty="0" smtClean="0"/>
              <a:t>Stallings</a:t>
            </a:r>
            <a:endParaRPr lang="en-IN" sz="2000" dirty="0" smtClean="0"/>
          </a:p>
          <a:p>
            <a:pPr lvl="0"/>
            <a:r>
              <a:rPr lang="en-US" sz="2000" u="sng" dirty="0" smtClean="0">
                <a:solidFill>
                  <a:srgbClr val="7030A0"/>
                </a:solidFill>
              </a:rPr>
              <a:t>http://</a:t>
            </a:r>
            <a:r>
              <a:rPr lang="en-US" sz="2000" u="sng" dirty="0" smtClean="0">
                <a:solidFill>
                  <a:srgbClr val="7030A0"/>
                </a:solidFill>
              </a:rPr>
              <a:t>en.wikipedia.org/wiki/Schnorr_signature</a:t>
            </a:r>
            <a:endParaRPr lang="en-IN" sz="2000" dirty="0" smtClean="0">
              <a:solidFill>
                <a:srgbClr val="7030A0"/>
              </a:solidFill>
            </a:endParaRPr>
          </a:p>
          <a:p>
            <a:pPr lvl="0"/>
            <a:r>
              <a:rPr lang="en-US" sz="2000" u="sng" dirty="0" smtClean="0">
                <a:solidFill>
                  <a:srgbClr val="7030A0"/>
                </a:solidFill>
              </a:rPr>
              <a:t>http://</a:t>
            </a:r>
            <a:r>
              <a:rPr lang="en-US" sz="2000" u="sng" dirty="0" smtClean="0">
                <a:solidFill>
                  <a:srgbClr val="7030A0"/>
                </a:solidFill>
              </a:rPr>
              <a:t>en.wikipedia.org/wiki/Diffie-Hellman_key_exchange</a:t>
            </a:r>
            <a:endParaRPr lang="en-IN" sz="2000" dirty="0" smtClean="0">
              <a:solidFill>
                <a:srgbClr val="7030A0"/>
              </a:solidFill>
            </a:endParaRPr>
          </a:p>
          <a:p>
            <a:pPr lvl="0"/>
            <a:r>
              <a:rPr lang="en-US" sz="2000" u="sng" dirty="0" smtClean="0">
                <a:solidFill>
                  <a:srgbClr val="7030A0"/>
                </a:solidFill>
              </a:rPr>
              <a:t>http</a:t>
            </a:r>
            <a:r>
              <a:rPr lang="en-US" sz="2000" u="sng" dirty="0" smtClean="0">
                <a:solidFill>
                  <a:srgbClr val="7030A0"/>
                </a:solidFill>
              </a:rPr>
              <a:t>://en.wikipedia.org/wiki/Schnorr_group</a:t>
            </a:r>
            <a:r>
              <a:rPr lang="en-US" sz="2000" dirty="0" smtClean="0">
                <a:solidFill>
                  <a:srgbClr val="7030A0"/>
                </a:solidFill>
              </a:rPr>
              <a:t> </a:t>
            </a:r>
            <a:endParaRPr lang="en-IN" sz="2000" dirty="0" smtClean="0">
              <a:solidFill>
                <a:srgbClr val="7030A0"/>
              </a:solidFill>
            </a:endParaRPr>
          </a:p>
          <a:p>
            <a:pPr lvl="0"/>
            <a:r>
              <a:rPr lang="en-US" sz="2000" u="sng" dirty="0" smtClean="0">
                <a:solidFill>
                  <a:srgbClr val="7030A0"/>
                </a:solidFill>
              </a:rPr>
              <a:t>http://</a:t>
            </a:r>
            <a:r>
              <a:rPr lang="en-US" sz="2000" u="sng" dirty="0" smtClean="0">
                <a:solidFill>
                  <a:srgbClr val="7030A0"/>
                </a:solidFill>
              </a:rPr>
              <a:t>en.wikipedia.org/wiki/Cyclic_group</a:t>
            </a:r>
            <a:endParaRPr lang="en-IN" sz="2000" dirty="0" smtClean="0">
              <a:solidFill>
                <a:srgbClr val="7030A0"/>
              </a:solidFill>
            </a:endParaRPr>
          </a:p>
          <a:p>
            <a:pPr lvl="0"/>
            <a:r>
              <a:rPr lang="en-US" sz="2000" u="sng" dirty="0" smtClean="0">
                <a:solidFill>
                  <a:srgbClr val="7030A0"/>
                </a:solidFill>
              </a:rPr>
              <a:t>http://</a:t>
            </a:r>
            <a:r>
              <a:rPr lang="en-US" sz="2000" u="sng" dirty="0" smtClean="0">
                <a:solidFill>
                  <a:srgbClr val="7030A0"/>
                </a:solidFill>
              </a:rPr>
              <a:t>en.wikipedia.org/wiki/Proof_of_knowledge</a:t>
            </a:r>
            <a:endParaRPr lang="en-IN" sz="2000" dirty="0" smtClean="0">
              <a:solidFill>
                <a:srgbClr val="7030A0"/>
              </a:solidFill>
            </a:endParaRPr>
          </a:p>
          <a:p>
            <a:pPr lvl="0"/>
            <a:r>
              <a:rPr lang="en-US" sz="2000" u="sng" dirty="0" smtClean="0">
                <a:solidFill>
                  <a:srgbClr val="7030A0"/>
                </a:solidFill>
              </a:rPr>
              <a:t>http://</a:t>
            </a:r>
            <a:r>
              <a:rPr lang="en-US" sz="2000" u="sng" dirty="0" smtClean="0">
                <a:solidFill>
                  <a:srgbClr val="7030A0"/>
                </a:solidFill>
              </a:rPr>
              <a:t>en.wikipedia.org/wiki/PAKE</a:t>
            </a:r>
            <a:endParaRPr lang="en-IN" sz="2000" dirty="0" smtClean="0">
              <a:solidFill>
                <a:srgbClr val="7030A0"/>
              </a:solidFill>
            </a:endParaRPr>
          </a:p>
          <a:p>
            <a:pPr lvl="0"/>
            <a:r>
              <a:rPr lang="en-US" sz="2000" u="sng" dirty="0" smtClean="0">
                <a:solidFill>
                  <a:srgbClr val="7030A0"/>
                </a:solidFill>
              </a:rPr>
              <a:t>http://</a:t>
            </a:r>
            <a:r>
              <a:rPr lang="en-US" sz="2000" u="sng" dirty="0" smtClean="0">
                <a:solidFill>
                  <a:srgbClr val="7030A0"/>
                </a:solidFill>
              </a:rPr>
              <a:t>en.wikipedia.org/wiki/J-PAKE</a:t>
            </a:r>
            <a:endParaRPr lang="en-IN" sz="2000" dirty="0" smtClean="0">
              <a:solidFill>
                <a:srgbClr val="7030A0"/>
              </a:solidFill>
            </a:endParaRPr>
          </a:p>
          <a:p>
            <a:pPr lvl="0"/>
            <a:r>
              <a:rPr lang="en-US" sz="2000" u="sng" dirty="0" smtClean="0">
                <a:solidFill>
                  <a:srgbClr val="7030A0"/>
                </a:solidFill>
              </a:rPr>
              <a:t>http://www.lix.polytechnique.fr/~</a:t>
            </a:r>
            <a:r>
              <a:rPr lang="en-US" sz="2000" u="sng" dirty="0" smtClean="0">
                <a:solidFill>
                  <a:srgbClr val="7030A0"/>
                </a:solidFill>
              </a:rPr>
              <a:t>liberti/public/computing/prog/c/C/FUNCTIONS/rand.html</a:t>
            </a:r>
            <a:endParaRPr lang="en-IN" sz="2000" dirty="0" smtClean="0">
              <a:solidFill>
                <a:srgbClr val="7030A0"/>
              </a:solidFill>
            </a:endParaRPr>
          </a:p>
          <a:p>
            <a:pPr lvl="0"/>
            <a:r>
              <a:rPr lang="en-US" sz="2000" u="sng" dirty="0" smtClean="0">
                <a:solidFill>
                  <a:srgbClr val="7030A0"/>
                </a:solidFill>
              </a:rPr>
              <a:t>http://www.dreamincode.net/forums/topic/12660-use-of-rand-function</a:t>
            </a:r>
            <a:r>
              <a:rPr lang="en-US" sz="2000" u="sng" dirty="0" smtClean="0">
                <a:solidFill>
                  <a:srgbClr val="7030A0"/>
                </a:solidFill>
              </a:rPr>
              <a:t>/</a:t>
            </a:r>
            <a:endParaRPr lang="en-IN" sz="2000" dirty="0" smtClean="0">
              <a:solidFill>
                <a:srgbClr val="7030A0"/>
              </a:solidFill>
            </a:endParaRPr>
          </a:p>
          <a:p>
            <a:pPr lvl="0"/>
            <a:r>
              <a:rPr lang="en-US" sz="2000" u="sng" dirty="0" smtClean="0">
                <a:solidFill>
                  <a:srgbClr val="7030A0"/>
                </a:solidFill>
              </a:rPr>
              <a:t>http://</a:t>
            </a:r>
            <a:r>
              <a:rPr lang="en-US" sz="2000" u="sng" dirty="0" smtClean="0">
                <a:solidFill>
                  <a:srgbClr val="7030A0"/>
                </a:solidFill>
              </a:rPr>
              <a:t>pubs.opengroup.org/onlinepubs/009695399/functions/rand.html</a:t>
            </a:r>
            <a:endParaRPr lang="en-IN" sz="2000" dirty="0" smtClean="0">
              <a:solidFill>
                <a:srgbClr val="7030A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163FC8-F092-4C8B-92D1-BB3EB4077512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n-lt"/>
              </a:rPr>
              <a:t>ACKNOWLEDGEMENT</a:t>
            </a:r>
            <a:endParaRPr lang="en-US" sz="32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+mn-lt"/>
            </a:endParaRP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29650" cy="51816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Our sincere thanks to :</a:t>
            </a:r>
          </a:p>
          <a:p>
            <a:pPr lvl="1" eaLnBrk="1" hangingPunct="1"/>
            <a:r>
              <a:rPr lang="en-US" sz="2400" dirty="0" smtClean="0"/>
              <a:t>Prof. </a:t>
            </a:r>
            <a:r>
              <a:rPr lang="en-US" sz="2400" dirty="0" err="1" smtClean="0"/>
              <a:t>Devadatta</a:t>
            </a:r>
            <a:r>
              <a:rPr lang="en-US" sz="2400" dirty="0" smtClean="0"/>
              <a:t> </a:t>
            </a:r>
            <a:r>
              <a:rPr lang="en-US" sz="2400" dirty="0" err="1" smtClean="0"/>
              <a:t>Sinha</a:t>
            </a:r>
            <a:r>
              <a:rPr lang="en-US" sz="2400" dirty="0" smtClean="0"/>
              <a:t> (Project Guide)</a:t>
            </a:r>
            <a:r>
              <a:rPr lang="en-US" sz="2000" dirty="0" smtClean="0"/>
              <a:t>,</a:t>
            </a:r>
          </a:p>
          <a:p>
            <a:pPr lvl="1" eaLnBrk="1" hangingPunct="1"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	Department </a:t>
            </a:r>
            <a:r>
              <a:rPr lang="en-US" sz="2000" dirty="0" smtClean="0"/>
              <a:t>of Computer Science and Engineering, </a:t>
            </a:r>
            <a:endParaRPr lang="en-US" sz="2000" dirty="0" smtClean="0"/>
          </a:p>
          <a:p>
            <a:pPr lvl="1" eaLnBrk="1" hangingPunct="1">
              <a:buNone/>
            </a:pPr>
            <a:r>
              <a:rPr lang="en-US" sz="2000" dirty="0" smtClean="0"/>
              <a:t>		University </a:t>
            </a:r>
            <a:r>
              <a:rPr lang="en-US" sz="2000" dirty="0" smtClean="0"/>
              <a:t>College of Science and Technology , </a:t>
            </a:r>
          </a:p>
          <a:p>
            <a:pPr lvl="1" eaLnBrk="1" hangingPunct="1">
              <a:buNone/>
            </a:pPr>
            <a:r>
              <a:rPr lang="en-US" sz="2000" dirty="0" smtClean="0"/>
              <a:t>		University </a:t>
            </a:r>
            <a:r>
              <a:rPr lang="en-US" sz="2000" dirty="0" smtClean="0"/>
              <a:t>of </a:t>
            </a:r>
            <a:r>
              <a:rPr lang="en-US" sz="2000" dirty="0" smtClean="0"/>
              <a:t>Calcutta</a:t>
            </a:r>
          </a:p>
          <a:p>
            <a:pPr lvl="1" eaLnBrk="1" hangingPunct="1"/>
            <a:r>
              <a:rPr lang="en-US" sz="2400" dirty="0" err="1" smtClean="0"/>
              <a:t>Prof.Nabendu</a:t>
            </a:r>
            <a:r>
              <a:rPr lang="en-US" sz="2400" dirty="0" smtClean="0"/>
              <a:t> </a:t>
            </a:r>
            <a:r>
              <a:rPr lang="en-US" sz="2400" dirty="0" err="1" smtClean="0"/>
              <a:t>Chaki</a:t>
            </a:r>
            <a:r>
              <a:rPr lang="en-US" sz="2000" dirty="0" smtClean="0"/>
              <a:t>,</a:t>
            </a:r>
          </a:p>
          <a:p>
            <a:pPr lvl="2" eaLnBrk="1" hangingPunct="1">
              <a:buNone/>
            </a:pPr>
            <a:r>
              <a:rPr lang="en-US" sz="2000" dirty="0" smtClean="0"/>
              <a:t>	Chairman,</a:t>
            </a:r>
          </a:p>
          <a:p>
            <a:pPr lvl="2" eaLnBrk="1" hangingPunct="1">
              <a:buNone/>
            </a:pPr>
            <a:r>
              <a:rPr lang="en-US" sz="2000" dirty="0" smtClean="0"/>
              <a:t>	Board of Post Graduate Studies,</a:t>
            </a:r>
          </a:p>
          <a:p>
            <a:pPr lvl="2" eaLnBrk="1" hangingPunct="1">
              <a:buNone/>
            </a:pPr>
            <a:r>
              <a:rPr lang="en-US" sz="2000" dirty="0" smtClean="0"/>
              <a:t>	Department of Computer Science and Engineering, University College of Science and Technology,</a:t>
            </a:r>
          </a:p>
          <a:p>
            <a:pPr lvl="2" eaLnBrk="1" hangingPunct="1">
              <a:buNone/>
            </a:pPr>
            <a:r>
              <a:rPr lang="en-US" sz="2000" dirty="0" smtClean="0"/>
              <a:t>	University of Calcutta</a:t>
            </a:r>
            <a:endParaRPr lang="en-US" sz="2000" dirty="0" smtClean="0"/>
          </a:p>
          <a:p>
            <a:pPr lvl="1" eaLnBrk="1" hangingPunct="1"/>
            <a:r>
              <a:rPr lang="en-US" sz="2400" dirty="0" smtClean="0"/>
              <a:t>Library of </a:t>
            </a:r>
            <a:r>
              <a:rPr lang="en-US" sz="2400" dirty="0" smtClean="0"/>
              <a:t>Department of Computer Science and Engineering</a:t>
            </a:r>
            <a:r>
              <a:rPr lang="en-US" sz="2000" dirty="0" smtClean="0"/>
              <a:t>, 	University College of Science and Technology,</a:t>
            </a:r>
          </a:p>
          <a:p>
            <a:pPr lvl="2" eaLnBrk="1" hangingPunct="1">
              <a:buNone/>
            </a:pPr>
            <a:r>
              <a:rPr lang="en-US" sz="2000" dirty="0" smtClean="0"/>
              <a:t>	University of Calcutta</a:t>
            </a:r>
            <a:endParaRPr lang="en-US" sz="20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96E603-3422-42BA-A2DB-1C433BD68DD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967335"/>
            <a:ext cx="8610600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+mn-lt"/>
                <a:cs typeface="+mn-cs"/>
              </a:rPr>
              <a:t>THANK YOU !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691C1C-79E0-4FAC-8BF6-C6F47CEE985E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238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Introduction</a:t>
            </a:r>
            <a:endParaRPr lang="en-US" sz="48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066800"/>
            <a:ext cx="8153400" cy="5486400"/>
          </a:xfrm>
        </p:spPr>
        <p:txBody>
          <a:bodyPr>
            <a:noAutofit/>
          </a:bodyPr>
          <a:lstStyle/>
          <a:p>
            <a:pPr marL="365760" indent="-283464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 2"/>
              <a:buChar char=""/>
              <a:defRPr/>
            </a:pPr>
            <a:r>
              <a:rPr lang="en-US" sz="1900" dirty="0" smtClean="0"/>
              <a:t>Communication between a pair of users over a public unreliable channel with a secure session key.</a:t>
            </a:r>
          </a:p>
          <a:p>
            <a:pPr marL="365760" indent="-283464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 2"/>
              <a:buChar char=""/>
              <a:defRPr/>
            </a:pPr>
            <a:r>
              <a:rPr lang="en-US" sz="1900" dirty="0" smtClean="0"/>
              <a:t>e.g. SIGMA protocol used as the basis for the signature-based modes of the Internet Key Exchange (IKE) protocol</a:t>
            </a:r>
          </a:p>
          <a:p>
            <a:pPr marL="365760" indent="-283464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 2"/>
              <a:buChar char=""/>
              <a:defRPr/>
            </a:pPr>
            <a:r>
              <a:rPr lang="en-US" sz="1900" dirty="0" smtClean="0"/>
              <a:t>Password-Authenticated Key Exchange (PAKE) studies how to establish secure communication between two remote parties solely based on their shared password, without requiring a Public Key Infrastructure (PKI).</a:t>
            </a:r>
          </a:p>
          <a:p>
            <a:pPr marL="365760" indent="-283464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 2"/>
              <a:buChar char=""/>
              <a:defRPr/>
            </a:pPr>
            <a:r>
              <a:rPr lang="en-US" sz="1900" dirty="0" smtClean="0"/>
              <a:t>Passwords are low-entropy secrets, and subject to dictionary attacks.</a:t>
            </a:r>
          </a:p>
          <a:p>
            <a:pPr marL="365760" indent="-283464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 2"/>
              <a:buChar char=""/>
              <a:defRPr/>
            </a:pPr>
            <a:r>
              <a:rPr lang="en-US" sz="1900" dirty="0" smtClean="0"/>
              <a:t>To protected during transmission password is sent by the widely deployed method known as SSL/TLS.</a:t>
            </a:r>
          </a:p>
          <a:p>
            <a:pPr marL="365760" indent="-283464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 2"/>
              <a:buChar char=""/>
              <a:defRPr/>
            </a:pPr>
            <a:r>
              <a:rPr lang="en-US" sz="1900" dirty="0" smtClean="0"/>
              <a:t>Drawback of using SSL/TLS is that it is subject to man-in-the-middle attacks.</a:t>
            </a:r>
          </a:p>
          <a:p>
            <a:pPr marL="365760" indent="-283464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 2"/>
              <a:buChar char=""/>
              <a:defRPr/>
            </a:pPr>
            <a:r>
              <a:rPr lang="en-US" sz="1900" dirty="0" smtClean="0"/>
              <a:t>Cryptographically secure private keys was adopted by the UK National Grid Service (NGS) to authenticate users.</a:t>
            </a:r>
          </a:p>
          <a:p>
            <a:pPr marL="365760" indent="-283464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 2"/>
              <a:buChar char=""/>
              <a:defRPr/>
            </a:pPr>
            <a:r>
              <a:rPr lang="en-US" sz="1900" dirty="0" smtClean="0"/>
              <a:t>Researchers have been actively exploring ways to perform password-based authentication without using PKIs or certificates – a research subject called the Password-Authenticated Key Exchange (PAKE</a:t>
            </a:r>
            <a:r>
              <a:rPr lang="en-US" sz="1900" dirty="0" smtClean="0"/>
              <a:t>).</a:t>
            </a:r>
            <a:endParaRPr lang="en-US" sz="19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8B6091-6390-47D7-BD78-9A7B01380C7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95400"/>
            <a:ext cx="8153400" cy="5410200"/>
          </a:xfrm>
        </p:spPr>
        <p:txBody>
          <a:bodyPr>
            <a:noAutofit/>
          </a:bodyPr>
          <a:lstStyle/>
          <a:p>
            <a:pPr marL="365760" indent="-283464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 2"/>
              <a:buChar char=""/>
              <a:defRPr/>
            </a:pPr>
            <a:r>
              <a:rPr lang="en-US" sz="1600" dirty="0"/>
              <a:t>Two forms of PAKE are </a:t>
            </a:r>
            <a:r>
              <a:rPr lang="en-US" sz="1600" b="1" dirty="0"/>
              <a:t>Balanced</a:t>
            </a:r>
            <a:r>
              <a:rPr lang="en-US" sz="1600" dirty="0"/>
              <a:t> and </a:t>
            </a:r>
            <a:r>
              <a:rPr lang="en-US" sz="1600" b="1" dirty="0"/>
              <a:t>Augmented </a:t>
            </a:r>
            <a:r>
              <a:rPr lang="en-US" sz="1600" dirty="0" smtClean="0"/>
              <a:t>methods.</a:t>
            </a:r>
          </a:p>
          <a:p>
            <a:pPr marL="365760" indent="-283464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 2"/>
              <a:buChar char=""/>
              <a:defRPr/>
            </a:pPr>
            <a:r>
              <a:rPr lang="en-US" sz="1600" b="1" dirty="0"/>
              <a:t>Balanced</a:t>
            </a:r>
            <a:r>
              <a:rPr lang="en-US" sz="1600" dirty="0"/>
              <a:t> PAKE allows parties that use the same password to negotiate and authenticate a shared key</a:t>
            </a:r>
            <a:r>
              <a:rPr lang="en-US" sz="1600" dirty="0" smtClean="0"/>
              <a:t>.</a:t>
            </a:r>
          </a:p>
          <a:p>
            <a:pPr marL="365760" indent="-283464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 2"/>
              <a:buChar char=""/>
              <a:defRPr/>
            </a:pPr>
            <a:r>
              <a:rPr lang="en-US" sz="1600" dirty="0"/>
              <a:t>Examples of </a:t>
            </a:r>
            <a:r>
              <a:rPr lang="en-US" sz="1600" b="1" dirty="0" smtClean="0"/>
              <a:t>Balanced</a:t>
            </a:r>
            <a:r>
              <a:rPr lang="en-US" sz="1600" dirty="0" smtClean="0"/>
              <a:t> PAKE </a:t>
            </a:r>
            <a:r>
              <a:rPr lang="en-US" sz="1600" dirty="0"/>
              <a:t>are:</a:t>
            </a:r>
          </a:p>
          <a:p>
            <a:pPr marL="640080" lvl="1" indent="-237744" eaLnBrk="1" fontAlgn="auto" hangingPunct="1">
              <a:spcAft>
                <a:spcPts val="0"/>
              </a:spcAft>
              <a:buClr>
                <a:schemeClr val="accent2">
                  <a:lumMod val="60000"/>
                  <a:lumOff val="40000"/>
                </a:schemeClr>
              </a:buClr>
              <a:buFont typeface="Courier New" pitchFamily="49" charset="0"/>
              <a:buChar char="o"/>
              <a:defRPr/>
            </a:pPr>
            <a:r>
              <a:rPr lang="en-US" sz="1600" dirty="0"/>
              <a:t>Encrypted Key Exchange(EKE)</a:t>
            </a:r>
          </a:p>
          <a:p>
            <a:pPr marL="640080" lvl="1" indent="-237744" eaLnBrk="1" fontAlgn="auto" hangingPunct="1">
              <a:spcAft>
                <a:spcPts val="0"/>
              </a:spcAft>
              <a:buClr>
                <a:schemeClr val="accent2">
                  <a:lumMod val="60000"/>
                  <a:lumOff val="40000"/>
                </a:schemeClr>
              </a:buClr>
              <a:buFont typeface="Courier New" pitchFamily="49" charset="0"/>
              <a:buChar char="o"/>
              <a:defRPr/>
            </a:pPr>
            <a:r>
              <a:rPr lang="en-US" sz="1600" dirty="0"/>
              <a:t>PAK and PPK</a:t>
            </a:r>
          </a:p>
          <a:p>
            <a:pPr marL="640080" lvl="1" indent="-237744" eaLnBrk="1" fontAlgn="auto" hangingPunct="1">
              <a:spcAft>
                <a:spcPts val="0"/>
              </a:spcAft>
              <a:buClr>
                <a:schemeClr val="accent2">
                  <a:lumMod val="60000"/>
                  <a:lumOff val="40000"/>
                </a:schemeClr>
              </a:buClr>
              <a:buFont typeface="Courier New" pitchFamily="49" charset="0"/>
              <a:buChar char="o"/>
              <a:defRPr/>
            </a:pPr>
            <a:r>
              <a:rPr lang="en-US" sz="1600" dirty="0"/>
              <a:t>SPEKE (Simple password exponential key exchange)</a:t>
            </a:r>
          </a:p>
          <a:p>
            <a:pPr marL="640080" lvl="1" indent="-237744" eaLnBrk="1" fontAlgn="auto" hangingPunct="1">
              <a:spcAft>
                <a:spcPts val="0"/>
              </a:spcAft>
              <a:buClr>
                <a:schemeClr val="accent2">
                  <a:lumMod val="60000"/>
                  <a:lumOff val="40000"/>
                </a:schemeClr>
              </a:buClr>
              <a:buFont typeface="Courier New" pitchFamily="49" charset="0"/>
              <a:buChar char="o"/>
              <a:defRPr/>
            </a:pPr>
            <a:r>
              <a:rPr lang="en-US" sz="1600" dirty="0"/>
              <a:t>J-PAKE (Password Authenticated Key Exchange by </a:t>
            </a:r>
            <a:r>
              <a:rPr lang="en-US" sz="1600" dirty="0" smtClean="0"/>
              <a:t>Juggling)</a:t>
            </a:r>
          </a:p>
          <a:p>
            <a:pPr marL="395288" lvl="1" indent="-300038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/>
            </a:pPr>
            <a:r>
              <a:rPr lang="en-US" sz="1600" b="1" dirty="0" smtClean="0"/>
              <a:t>Augmented</a:t>
            </a:r>
            <a:r>
              <a:rPr lang="en-US" sz="1600" dirty="0" smtClean="0"/>
              <a:t> </a:t>
            </a:r>
            <a:r>
              <a:rPr lang="en-US" sz="1600" dirty="0"/>
              <a:t>PAKE is a variation applicable to client/server scenarios, in which an attacker must perform a successful brute-force attack in order to masquerade as the client using stolen server data.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1600" dirty="0"/>
              <a:t>Examples of </a:t>
            </a:r>
            <a:r>
              <a:rPr lang="en-US" sz="1600" b="1" dirty="0" smtClean="0"/>
              <a:t>Augmented</a:t>
            </a:r>
            <a:r>
              <a:rPr lang="en-US" sz="1600" dirty="0" smtClean="0"/>
              <a:t> PAKE :</a:t>
            </a:r>
            <a:endParaRPr lang="en-US" sz="1600" dirty="0"/>
          </a:p>
          <a:p>
            <a:pPr marL="736600" indent="-273050" eaLnBrk="1" fontAlgn="auto" hangingPunct="1">
              <a:spcAft>
                <a:spcPts val="0"/>
              </a:spcAft>
              <a:buClr>
                <a:schemeClr val="accent2">
                  <a:lumMod val="60000"/>
                  <a:lumOff val="40000"/>
                </a:schemeClr>
              </a:buClr>
              <a:buFont typeface="Courier New" pitchFamily="49" charset="0"/>
              <a:buChar char="o"/>
              <a:defRPr/>
            </a:pPr>
            <a:r>
              <a:rPr lang="en-US" sz="1600" dirty="0"/>
              <a:t>AMP</a:t>
            </a:r>
          </a:p>
          <a:p>
            <a:pPr marL="736600" indent="-273050" eaLnBrk="1" fontAlgn="auto" hangingPunct="1">
              <a:spcAft>
                <a:spcPts val="0"/>
              </a:spcAft>
              <a:buClr>
                <a:schemeClr val="accent2">
                  <a:lumMod val="60000"/>
                  <a:lumOff val="40000"/>
                </a:schemeClr>
              </a:buClr>
              <a:buFont typeface="Courier New" pitchFamily="49" charset="0"/>
              <a:buChar char="o"/>
              <a:defRPr/>
            </a:pPr>
            <a:r>
              <a:rPr lang="en-US" sz="1600" dirty="0"/>
              <a:t>Augmented-EKE</a:t>
            </a:r>
          </a:p>
          <a:p>
            <a:pPr marL="736600" indent="-273050" eaLnBrk="1" fontAlgn="auto" hangingPunct="1">
              <a:spcAft>
                <a:spcPts val="0"/>
              </a:spcAft>
              <a:buClr>
                <a:schemeClr val="accent2">
                  <a:lumMod val="60000"/>
                  <a:lumOff val="40000"/>
                </a:schemeClr>
              </a:buClr>
              <a:buFont typeface="Courier New" pitchFamily="49" charset="0"/>
              <a:buChar char="o"/>
              <a:defRPr/>
            </a:pPr>
            <a:r>
              <a:rPr lang="en-US" sz="1600" dirty="0"/>
              <a:t>B-SPEKE</a:t>
            </a:r>
          </a:p>
          <a:p>
            <a:pPr marL="736600" indent="-273050" eaLnBrk="1" fontAlgn="auto" hangingPunct="1">
              <a:spcAft>
                <a:spcPts val="0"/>
              </a:spcAft>
              <a:buClr>
                <a:schemeClr val="accent2">
                  <a:lumMod val="60000"/>
                  <a:lumOff val="40000"/>
                </a:schemeClr>
              </a:buClr>
              <a:buFont typeface="Courier New" pitchFamily="49" charset="0"/>
              <a:buChar char="o"/>
              <a:defRPr/>
            </a:pPr>
            <a:r>
              <a:rPr lang="en-US" sz="1600" dirty="0"/>
              <a:t>PAK-Z</a:t>
            </a:r>
          </a:p>
          <a:p>
            <a:pPr marL="736600" indent="-273050" eaLnBrk="1" fontAlgn="auto" hangingPunct="1">
              <a:spcAft>
                <a:spcPts val="0"/>
              </a:spcAft>
              <a:buClr>
                <a:schemeClr val="accent2">
                  <a:lumMod val="60000"/>
                  <a:lumOff val="40000"/>
                </a:schemeClr>
              </a:buClr>
              <a:buFont typeface="Courier New" pitchFamily="49" charset="0"/>
              <a:buChar char="o"/>
              <a:defRPr/>
            </a:pPr>
            <a:r>
              <a:rPr lang="en-US" sz="1600" dirty="0" smtClean="0"/>
              <a:t>SRP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9144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j-lt"/>
                <a:cs typeface="+mn-cs"/>
              </a:rPr>
              <a:t>Password authenticated key exchange (PAKE)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D90DFD-4613-4F17-B8B7-3B5143F4358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486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/>
            </a:r>
            <a:b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2133600"/>
            <a:ext cx="812754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+mn-lt"/>
                <a:cs typeface="+mn-cs"/>
              </a:rPr>
              <a:t>DIFFIE- HELLMAN KEY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+mn-lt"/>
                <a:cs typeface="+mn-cs"/>
              </a:rPr>
              <a:t> EXCHANGE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26F11D-5675-431C-8C99-53220824A96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14400"/>
            <a:ext cx="8153400" cy="5943600"/>
          </a:xfrm>
        </p:spPr>
        <p:txBody>
          <a:bodyPr>
            <a:noAutofit/>
          </a:bodyPr>
          <a:lstStyle/>
          <a:p>
            <a:pPr marL="365760" indent="-283464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 2"/>
              <a:buChar char=""/>
              <a:defRPr/>
            </a:pPr>
            <a:r>
              <a:rPr lang="en-US" sz="2400" dirty="0"/>
              <a:t>The first published public-key algorithm appeared in the seminal paper by Diffie and Hellman that defined public-key cryptography and is generally referred to as Diffie-Hellman Key </a:t>
            </a:r>
            <a:r>
              <a:rPr lang="en-US" sz="2400" dirty="0" smtClean="0"/>
              <a:t>Exchange.</a:t>
            </a:r>
          </a:p>
          <a:p>
            <a:pPr marL="365760" indent="-283464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 2"/>
              <a:buNone/>
              <a:defRPr/>
            </a:pPr>
            <a:endParaRPr lang="en-US" sz="2400" dirty="0" smtClean="0"/>
          </a:p>
          <a:p>
            <a:pPr marL="365760" indent="-283464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 2"/>
              <a:buChar char=""/>
              <a:defRPr/>
            </a:pPr>
            <a:r>
              <a:rPr lang="en-US" sz="2400" dirty="0"/>
              <a:t>The purpose of this algorithm is to enable two users to securely exchange a key that can be used for subsequent encryption of messages</a:t>
            </a:r>
            <a:r>
              <a:rPr lang="en-US" sz="2400" dirty="0" smtClean="0"/>
              <a:t>.</a:t>
            </a:r>
          </a:p>
          <a:p>
            <a:pPr marL="365760" indent="-283464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 2"/>
              <a:buNone/>
              <a:defRPr/>
            </a:pPr>
            <a:endParaRPr lang="en-US" sz="2400" dirty="0" smtClean="0"/>
          </a:p>
          <a:p>
            <a:pPr marL="365760" indent="-283464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 2"/>
              <a:buChar char=""/>
              <a:defRPr/>
            </a:pPr>
            <a:r>
              <a:rPr lang="en-US" sz="2400" dirty="0"/>
              <a:t>The Diffie-Hellman algorithm depends for its effectiveness on the difficulty of computing discrete logarithms</a:t>
            </a:r>
            <a:r>
              <a:rPr lang="en-US" sz="2400" dirty="0" smtClean="0"/>
              <a:t>.</a:t>
            </a:r>
          </a:p>
          <a:p>
            <a:pPr marL="365760" indent="-283464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 2"/>
              <a:buNone/>
              <a:defRPr/>
            </a:pPr>
            <a:endParaRPr lang="en-US" sz="2400" dirty="0" smtClean="0"/>
          </a:p>
          <a:p>
            <a:pPr marL="365760" indent="-283464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 2"/>
              <a:buChar char=""/>
              <a:defRPr/>
            </a:pPr>
            <a:r>
              <a:rPr lang="en-US" sz="2400" dirty="0"/>
              <a:t>First we define a primitive root of a prime number </a:t>
            </a:r>
            <a:r>
              <a:rPr lang="en-US" sz="2400" i="1" dirty="0"/>
              <a:t>p</a:t>
            </a:r>
            <a:r>
              <a:rPr lang="en-US" sz="2400" dirty="0"/>
              <a:t> as one whose power modulo </a:t>
            </a:r>
            <a:r>
              <a:rPr lang="en-US" sz="2400" i="1" dirty="0"/>
              <a:t>p</a:t>
            </a:r>
            <a:r>
              <a:rPr lang="en-US" sz="2400" dirty="0"/>
              <a:t> generates all integers from 1 to </a:t>
            </a:r>
            <a:r>
              <a:rPr lang="en-US" sz="2400" i="1" dirty="0"/>
              <a:t>p</a:t>
            </a:r>
            <a:r>
              <a:rPr lang="en-US" sz="2400" dirty="0"/>
              <a:t>-1.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j-lt"/>
                <a:cs typeface="+mn-cs"/>
              </a:rPr>
              <a:t>DIFFIE- HELLMAN KEY EXCHANGE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E8A35F-355A-42BF-A874-8D78F806543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DIFFIE- HELLMAN </a:t>
            </a:r>
            <a:r>
              <a:rPr lang="en-US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KEY EXCHANGE (contd</a:t>
            </a:r>
            <a:r>
              <a:rPr lang="en-US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.)</a:t>
            </a:r>
            <a:endParaRPr lang="en-US" sz="36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71600"/>
            <a:ext cx="8153400" cy="5257800"/>
          </a:xfrm>
        </p:spPr>
        <p:txBody>
          <a:bodyPr>
            <a:noAutofit/>
          </a:bodyPr>
          <a:lstStyle/>
          <a:p>
            <a:pPr marL="365760" indent="-283464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 2"/>
              <a:buChar char=""/>
              <a:defRPr/>
            </a:pPr>
            <a:r>
              <a:rPr lang="en-US" sz="1900" dirty="0" smtClean="0"/>
              <a:t>If </a:t>
            </a:r>
            <a:r>
              <a:rPr lang="en-US" sz="1900" i="1" dirty="0"/>
              <a:t>a</a:t>
            </a:r>
            <a:r>
              <a:rPr lang="en-US" sz="1900" dirty="0"/>
              <a:t> is a primitive root of a prime number </a:t>
            </a:r>
            <a:r>
              <a:rPr lang="en-US" sz="1900" i="1" dirty="0"/>
              <a:t>p</a:t>
            </a:r>
            <a:r>
              <a:rPr lang="en-US" sz="1900" dirty="0"/>
              <a:t> then the numbers</a:t>
            </a:r>
          </a:p>
          <a:p>
            <a:pPr marL="365760" indent="-283464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 2"/>
              <a:buChar char=""/>
              <a:defRPr/>
            </a:pPr>
            <a:endParaRPr lang="en-US" sz="1900" dirty="0"/>
          </a:p>
          <a:p>
            <a:pPr marL="365760" indent="-283464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 2"/>
              <a:buNone/>
              <a:defRPr/>
            </a:pPr>
            <a:r>
              <a:rPr lang="en-US" sz="1900" i="1" dirty="0" smtClean="0"/>
              <a:t>		a </a:t>
            </a:r>
            <a:r>
              <a:rPr lang="en-US" sz="1900" dirty="0"/>
              <a:t>mod </a:t>
            </a:r>
            <a:r>
              <a:rPr lang="en-US" sz="1900" i="1" dirty="0"/>
              <a:t>p</a:t>
            </a:r>
            <a:r>
              <a:rPr lang="en-US" sz="1900" dirty="0"/>
              <a:t>, </a:t>
            </a:r>
            <a:r>
              <a:rPr lang="en-US" sz="1900" i="1" dirty="0"/>
              <a:t>a</a:t>
            </a:r>
            <a:r>
              <a:rPr lang="en-US" sz="1900" i="1" baseline="30000" dirty="0"/>
              <a:t>2</a:t>
            </a:r>
            <a:r>
              <a:rPr lang="en-US" sz="1900" dirty="0"/>
              <a:t> mod </a:t>
            </a:r>
            <a:r>
              <a:rPr lang="en-US" sz="1900" i="1" dirty="0"/>
              <a:t>p</a:t>
            </a:r>
            <a:r>
              <a:rPr lang="en-US" sz="1900" dirty="0"/>
              <a:t>,……, </a:t>
            </a:r>
            <a:r>
              <a:rPr lang="en-US" sz="1900" i="1" dirty="0"/>
              <a:t>a</a:t>
            </a:r>
            <a:r>
              <a:rPr lang="en-US" sz="1900" i="1" baseline="30000" dirty="0"/>
              <a:t>p-1</a:t>
            </a:r>
            <a:r>
              <a:rPr lang="en-US" sz="1900" baseline="30000" dirty="0"/>
              <a:t> </a:t>
            </a:r>
            <a:r>
              <a:rPr lang="en-US" sz="1900" dirty="0"/>
              <a:t>mod </a:t>
            </a:r>
            <a:r>
              <a:rPr lang="en-US" sz="1900" i="1" dirty="0"/>
              <a:t>p</a:t>
            </a:r>
            <a:endParaRPr lang="en-US" sz="1900" dirty="0"/>
          </a:p>
          <a:p>
            <a:pPr marL="365760" indent="-283464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 2"/>
              <a:buNone/>
              <a:defRPr/>
            </a:pPr>
            <a:r>
              <a:rPr lang="en-US" sz="1900" dirty="0"/>
              <a:t> </a:t>
            </a:r>
          </a:p>
          <a:p>
            <a:pPr marL="365760" indent="-283464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 2"/>
              <a:buNone/>
              <a:defRPr/>
            </a:pPr>
            <a:r>
              <a:rPr lang="en-US" sz="1900" dirty="0" smtClean="0"/>
              <a:t>	are </a:t>
            </a:r>
            <a:r>
              <a:rPr lang="en-US" sz="1900" dirty="0"/>
              <a:t>distinct and consists of integers 1 through </a:t>
            </a:r>
            <a:r>
              <a:rPr lang="en-US" sz="1900" i="1" dirty="0"/>
              <a:t>p</a:t>
            </a:r>
            <a:r>
              <a:rPr lang="en-US" sz="1900" dirty="0"/>
              <a:t>-1 in some permutation. </a:t>
            </a:r>
            <a:endParaRPr lang="en-US" sz="1900" dirty="0" smtClean="0"/>
          </a:p>
          <a:p>
            <a:pPr marL="365760" indent="-283464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 2"/>
              <a:buChar char=""/>
              <a:defRPr/>
            </a:pPr>
            <a:r>
              <a:rPr lang="en-US" sz="1900" dirty="0" smtClean="0"/>
              <a:t>For </a:t>
            </a:r>
            <a:r>
              <a:rPr lang="en-US" sz="1900" dirty="0"/>
              <a:t>any integer</a:t>
            </a:r>
            <a:r>
              <a:rPr lang="en-US" sz="1900" i="1" dirty="0"/>
              <a:t> b</a:t>
            </a:r>
            <a:r>
              <a:rPr lang="en-US" sz="1900" dirty="0"/>
              <a:t> and a prime root </a:t>
            </a:r>
            <a:r>
              <a:rPr lang="en-US" sz="1900" i="1" dirty="0"/>
              <a:t>a</a:t>
            </a:r>
            <a:r>
              <a:rPr lang="en-US" sz="1900" dirty="0"/>
              <a:t> of prime number </a:t>
            </a:r>
            <a:r>
              <a:rPr lang="en-US" sz="1900" i="1" dirty="0"/>
              <a:t>p</a:t>
            </a:r>
            <a:r>
              <a:rPr lang="en-US" sz="1900" dirty="0"/>
              <a:t>, we can find a unique exponent </a:t>
            </a:r>
            <a:r>
              <a:rPr lang="en-US" sz="1900" i="1" dirty="0"/>
              <a:t>i</a:t>
            </a:r>
            <a:r>
              <a:rPr lang="en-US" sz="1900" dirty="0"/>
              <a:t> such that </a:t>
            </a:r>
          </a:p>
          <a:p>
            <a:pPr marL="365760" indent="-283464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 2"/>
              <a:buNone/>
              <a:defRPr/>
            </a:pPr>
            <a:r>
              <a:rPr lang="en-US" sz="1900" dirty="0"/>
              <a:t> </a:t>
            </a:r>
          </a:p>
          <a:p>
            <a:pPr marL="365760" indent="-283464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 2"/>
              <a:buNone/>
              <a:defRPr/>
            </a:pPr>
            <a:r>
              <a:rPr lang="en-US" sz="1900" i="1" dirty="0" smtClean="0"/>
              <a:t>			b</a:t>
            </a:r>
            <a:r>
              <a:rPr lang="en-US" sz="1900" dirty="0" smtClean="0"/>
              <a:t> </a:t>
            </a:r>
            <a:r>
              <a:rPr lang="en-US" sz="1900" dirty="0"/>
              <a:t>= </a:t>
            </a:r>
            <a:r>
              <a:rPr lang="en-US" sz="1900" i="1" dirty="0" err="1"/>
              <a:t>a</a:t>
            </a:r>
            <a:r>
              <a:rPr lang="en-US" sz="1900" i="1" baseline="30000" dirty="0" err="1"/>
              <a:t>i</a:t>
            </a:r>
            <a:r>
              <a:rPr lang="en-US" sz="1900" dirty="0"/>
              <a:t> mod </a:t>
            </a:r>
            <a:r>
              <a:rPr lang="en-US" sz="1900" i="1" dirty="0"/>
              <a:t>p</a:t>
            </a:r>
            <a:r>
              <a:rPr lang="en-US" sz="1900" dirty="0"/>
              <a:t>		where 0 ≤</a:t>
            </a:r>
            <a:r>
              <a:rPr lang="en-US" sz="1900" i="1" dirty="0"/>
              <a:t> </a:t>
            </a:r>
            <a:r>
              <a:rPr lang="en-US" sz="1900" i="1" dirty="0" err="1"/>
              <a:t>i</a:t>
            </a:r>
            <a:r>
              <a:rPr lang="en-US" sz="1900" dirty="0"/>
              <a:t> ≤ (</a:t>
            </a:r>
            <a:r>
              <a:rPr lang="en-US" sz="1900" i="1" dirty="0"/>
              <a:t>p</a:t>
            </a:r>
            <a:r>
              <a:rPr lang="en-US" sz="1900" dirty="0"/>
              <a:t>-1)</a:t>
            </a:r>
          </a:p>
          <a:p>
            <a:pPr marL="365760" indent="-283464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 2"/>
              <a:buChar char=""/>
              <a:defRPr/>
            </a:pPr>
            <a:endParaRPr lang="en-US" sz="1900" dirty="0"/>
          </a:p>
          <a:p>
            <a:pPr marL="365760" indent="-283464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 2"/>
              <a:buChar char=""/>
              <a:defRPr/>
            </a:pPr>
            <a:r>
              <a:rPr lang="en-US" sz="1900" dirty="0"/>
              <a:t>The exponent </a:t>
            </a:r>
            <a:r>
              <a:rPr lang="en-US" sz="1900" i="1" dirty="0" err="1"/>
              <a:t>i</a:t>
            </a:r>
            <a:r>
              <a:rPr lang="en-US" sz="1900" dirty="0"/>
              <a:t> is referred to as the discrete logarithm of </a:t>
            </a:r>
            <a:r>
              <a:rPr lang="en-US" sz="1900" i="1" dirty="0"/>
              <a:t>b</a:t>
            </a:r>
            <a:r>
              <a:rPr lang="en-US" sz="1900" dirty="0"/>
              <a:t> for the base </a:t>
            </a:r>
            <a:r>
              <a:rPr lang="en-US" sz="1900" i="1" dirty="0"/>
              <a:t>a</a:t>
            </a:r>
            <a:r>
              <a:rPr lang="en-US" sz="1900" dirty="0"/>
              <a:t>, mod </a:t>
            </a:r>
            <a:r>
              <a:rPr lang="en-US" sz="1900" i="1" dirty="0"/>
              <a:t>p</a:t>
            </a:r>
            <a:r>
              <a:rPr lang="en-US" sz="1900" dirty="0"/>
              <a:t>.</a:t>
            </a:r>
          </a:p>
          <a:p>
            <a:pPr marL="365760" indent="-283464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 2"/>
              <a:buChar char=""/>
              <a:defRPr/>
            </a:pPr>
            <a:endParaRPr lang="en-US" sz="1900" dirty="0" smtClean="0"/>
          </a:p>
          <a:p>
            <a:pPr marL="365760" indent="-283464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 2"/>
              <a:buChar char=""/>
              <a:defRPr/>
            </a:pPr>
            <a:r>
              <a:rPr lang="en-US" sz="1900" dirty="0" err="1"/>
              <a:t>Diffie</a:t>
            </a:r>
            <a:r>
              <a:rPr lang="en-US" sz="1900" dirty="0"/>
              <a:t>–Hellman establishes a shared secret that can be used for secret communications by exchanging data over a public network.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34854C-3831-4FB0-8B86-0544DEF9119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DIFFIE- HELLMAN KEY </a:t>
            </a:r>
            <a:r>
              <a:rPr lang="en-US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EXCHANGE</a:t>
            </a:r>
            <a:br>
              <a:rPr lang="en-US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</a:br>
            <a:r>
              <a:rPr lang="en-US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(</a:t>
            </a:r>
            <a:r>
              <a:rPr lang="en-US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contd</a:t>
            </a:r>
            <a:r>
              <a:rPr lang="en-US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.) Description</a:t>
            </a:r>
            <a:endParaRPr lang="en-US" sz="36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71600"/>
            <a:ext cx="8153400" cy="5181600"/>
          </a:xfrm>
        </p:spPr>
        <p:txBody>
          <a:bodyPr>
            <a:normAutofit fontScale="70000" lnSpcReduction="20000"/>
          </a:bodyPr>
          <a:lstStyle/>
          <a:p>
            <a:pPr marL="365760" indent="-283464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 2"/>
              <a:buChar char=""/>
              <a:defRPr/>
            </a:pPr>
            <a:r>
              <a:rPr lang="en-US" dirty="0"/>
              <a:t>Alice and Bob agree on a finite cyclic group </a:t>
            </a:r>
            <a:r>
              <a:rPr lang="en-US" i="1" dirty="0"/>
              <a:t>G </a:t>
            </a:r>
            <a:r>
              <a:rPr lang="en-US" dirty="0"/>
              <a:t>and a generating element </a:t>
            </a:r>
            <a:r>
              <a:rPr lang="en-US" i="1" dirty="0"/>
              <a:t>g </a:t>
            </a:r>
            <a:r>
              <a:rPr lang="en-US" dirty="0"/>
              <a:t>in </a:t>
            </a:r>
            <a:r>
              <a:rPr lang="en-US" i="1" dirty="0"/>
              <a:t>G</a:t>
            </a:r>
            <a:r>
              <a:rPr lang="en-US" dirty="0"/>
              <a:t> (This is usually done long before the rest of the protocol; </a:t>
            </a:r>
            <a:r>
              <a:rPr lang="en-US" i="1" dirty="0"/>
              <a:t>g</a:t>
            </a:r>
            <a:r>
              <a:rPr lang="en-US" dirty="0"/>
              <a:t> is assumed to be known by all the attackers). We will write the group G multiplicatively</a:t>
            </a:r>
            <a:r>
              <a:rPr lang="en-US" dirty="0" smtClean="0"/>
              <a:t>.</a:t>
            </a:r>
          </a:p>
          <a:p>
            <a:pPr marL="365760" indent="-283464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 2"/>
              <a:buChar char=""/>
              <a:defRPr/>
            </a:pPr>
            <a:endParaRPr lang="en-US" dirty="0"/>
          </a:p>
          <a:p>
            <a:pPr marL="365760" indent="-283464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 2"/>
              <a:buChar char=""/>
              <a:defRPr/>
            </a:pPr>
            <a:r>
              <a:rPr lang="en-US" dirty="0"/>
              <a:t>Alice picks a random natural number </a:t>
            </a:r>
            <a:r>
              <a:rPr lang="en-US" i="1" dirty="0"/>
              <a:t>a </a:t>
            </a:r>
            <a:r>
              <a:rPr lang="en-US" dirty="0"/>
              <a:t>and sends </a:t>
            </a:r>
            <a:r>
              <a:rPr lang="en-US" i="1" dirty="0" err="1"/>
              <a:t>g</a:t>
            </a:r>
            <a:r>
              <a:rPr lang="en-US" i="1" baseline="30000" dirty="0" err="1"/>
              <a:t>a</a:t>
            </a:r>
            <a:r>
              <a:rPr lang="en-US" dirty="0"/>
              <a:t> to Bob</a:t>
            </a:r>
            <a:r>
              <a:rPr lang="en-US" dirty="0" smtClean="0"/>
              <a:t>.</a:t>
            </a:r>
          </a:p>
          <a:p>
            <a:pPr marL="365760" indent="-283464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 2"/>
              <a:buChar char=""/>
              <a:defRPr/>
            </a:pPr>
            <a:endParaRPr lang="en-US" dirty="0"/>
          </a:p>
          <a:p>
            <a:pPr marL="365760" indent="-283464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 2"/>
              <a:buChar char=""/>
              <a:defRPr/>
            </a:pPr>
            <a:r>
              <a:rPr lang="en-US" dirty="0"/>
              <a:t>Bob picks a random natural number </a:t>
            </a:r>
            <a:r>
              <a:rPr lang="en-US" i="1" dirty="0"/>
              <a:t>b </a:t>
            </a:r>
            <a:r>
              <a:rPr lang="en-US" dirty="0"/>
              <a:t>and sends </a:t>
            </a:r>
            <a:r>
              <a:rPr lang="en-US" i="1" dirty="0" err="1"/>
              <a:t>g</a:t>
            </a:r>
            <a:r>
              <a:rPr lang="en-US" i="1" baseline="30000" dirty="0" err="1"/>
              <a:t>b</a:t>
            </a:r>
            <a:r>
              <a:rPr lang="en-US" i="1" dirty="0"/>
              <a:t> </a:t>
            </a:r>
            <a:r>
              <a:rPr lang="en-US" dirty="0"/>
              <a:t> to Alice</a:t>
            </a:r>
            <a:r>
              <a:rPr lang="en-US" dirty="0" smtClean="0"/>
              <a:t>.</a:t>
            </a:r>
          </a:p>
          <a:p>
            <a:pPr marL="365760" indent="-283464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 2"/>
              <a:buChar char=""/>
              <a:defRPr/>
            </a:pPr>
            <a:endParaRPr lang="en-US" dirty="0"/>
          </a:p>
          <a:p>
            <a:pPr marL="365760" indent="-283464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 2"/>
              <a:buChar char=""/>
              <a:defRPr/>
            </a:pPr>
            <a:r>
              <a:rPr lang="en-US" dirty="0"/>
              <a:t>Alice computes (</a:t>
            </a:r>
            <a:r>
              <a:rPr lang="en-US" i="1" dirty="0" err="1"/>
              <a:t>g</a:t>
            </a:r>
            <a:r>
              <a:rPr lang="en-US" i="1" baseline="30000" dirty="0" err="1"/>
              <a:t>b</a:t>
            </a:r>
            <a:r>
              <a:rPr lang="en-US" dirty="0"/>
              <a:t>)</a:t>
            </a:r>
            <a:r>
              <a:rPr lang="en-US" i="1" baseline="30000" dirty="0"/>
              <a:t>a</a:t>
            </a:r>
            <a:r>
              <a:rPr lang="en-US" i="1" dirty="0" smtClean="0"/>
              <a:t>.</a:t>
            </a:r>
          </a:p>
          <a:p>
            <a:pPr marL="365760" indent="-283464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 2"/>
              <a:buChar char=""/>
              <a:defRPr/>
            </a:pPr>
            <a:endParaRPr lang="en-US" dirty="0"/>
          </a:p>
          <a:p>
            <a:pPr marL="365760" indent="-283464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 2"/>
              <a:buChar char=""/>
              <a:defRPr/>
            </a:pPr>
            <a:r>
              <a:rPr lang="en-US" dirty="0"/>
              <a:t>Bob computes (</a:t>
            </a:r>
            <a:r>
              <a:rPr lang="en-US" i="1" dirty="0" err="1"/>
              <a:t>g</a:t>
            </a:r>
            <a:r>
              <a:rPr lang="en-US" i="1" baseline="30000" dirty="0" err="1"/>
              <a:t>a</a:t>
            </a:r>
            <a:r>
              <a:rPr lang="en-US" dirty="0"/>
              <a:t>)</a:t>
            </a:r>
            <a:r>
              <a:rPr lang="en-US" i="1" baseline="30000" dirty="0"/>
              <a:t>b</a:t>
            </a:r>
            <a:r>
              <a:rPr lang="en-US" i="1" dirty="0" smtClean="0"/>
              <a:t>.</a:t>
            </a:r>
          </a:p>
          <a:p>
            <a:pPr marL="365760" indent="-283464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 2"/>
              <a:buChar char=""/>
              <a:defRPr/>
            </a:pPr>
            <a:endParaRPr lang="en-US" i="1" dirty="0" smtClean="0"/>
          </a:p>
          <a:p>
            <a:pPr marL="365760" indent="-283464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 2"/>
              <a:buChar char=""/>
              <a:defRPr/>
            </a:pPr>
            <a:r>
              <a:rPr lang="en-US" dirty="0"/>
              <a:t>Both Alice and Bob are now in possession of the group element </a:t>
            </a:r>
            <a:r>
              <a:rPr lang="en-US" i="1" dirty="0"/>
              <a:t>g</a:t>
            </a:r>
            <a:r>
              <a:rPr lang="en-US" i="1" baseline="30000" dirty="0"/>
              <a:t>ab</a:t>
            </a:r>
            <a:r>
              <a:rPr lang="en-US" dirty="0"/>
              <a:t>, which can serve as the shared secret key. The values of (</a:t>
            </a:r>
            <a:r>
              <a:rPr lang="en-US" i="1" dirty="0" err="1"/>
              <a:t>g</a:t>
            </a:r>
            <a:r>
              <a:rPr lang="en-US" i="1" baseline="30000" dirty="0" err="1"/>
              <a:t>b</a:t>
            </a:r>
            <a:r>
              <a:rPr lang="en-US" dirty="0"/>
              <a:t>)</a:t>
            </a:r>
            <a:r>
              <a:rPr lang="en-US" i="1" baseline="30000" dirty="0"/>
              <a:t>a</a:t>
            </a:r>
            <a:r>
              <a:rPr lang="en-US" i="1" dirty="0"/>
              <a:t> </a:t>
            </a:r>
            <a:r>
              <a:rPr lang="en-US" dirty="0"/>
              <a:t>and (</a:t>
            </a:r>
            <a:r>
              <a:rPr lang="en-US" i="1" dirty="0" err="1"/>
              <a:t>g</a:t>
            </a:r>
            <a:r>
              <a:rPr lang="en-US" i="1" baseline="30000" dirty="0" err="1"/>
              <a:t>a</a:t>
            </a:r>
            <a:r>
              <a:rPr lang="en-US" dirty="0"/>
              <a:t>)</a:t>
            </a:r>
            <a:r>
              <a:rPr lang="en-US" i="1" baseline="30000" dirty="0"/>
              <a:t>b</a:t>
            </a:r>
            <a:r>
              <a:rPr lang="en-US" i="1" dirty="0"/>
              <a:t> </a:t>
            </a:r>
            <a:r>
              <a:rPr lang="en-US" dirty="0"/>
              <a:t>are the same because groups are power associative</a:t>
            </a:r>
            <a:r>
              <a:rPr lang="en-US" dirty="0" smtClean="0"/>
              <a:t>.</a:t>
            </a:r>
            <a:endParaRPr lang="en-US" dirty="0"/>
          </a:p>
          <a:p>
            <a:pPr marL="365760" indent="-283464" eaLnBrk="1" fontAlgn="auto" hangingPunct="1"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19FC63-C1B2-48EA-B422-898EAA5DD66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429</TotalTime>
  <Words>2017</Words>
  <Application>Microsoft Office PowerPoint</Application>
  <PresentationFormat>On-screen Show (4:3)</PresentationFormat>
  <Paragraphs>310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Gill Sans MT</vt:lpstr>
      <vt:lpstr>Wingdings 2</vt:lpstr>
      <vt:lpstr>Verdana</vt:lpstr>
      <vt:lpstr>Calibri</vt:lpstr>
      <vt:lpstr>Courier New</vt:lpstr>
      <vt:lpstr>Solstice</vt:lpstr>
      <vt:lpstr>Slide 1</vt:lpstr>
      <vt:lpstr>PREPARED AND PRESENTED BY STUDENTS OF</vt:lpstr>
      <vt:lpstr>Slide 3</vt:lpstr>
      <vt:lpstr>Introduction</vt:lpstr>
      <vt:lpstr>Slide 5</vt:lpstr>
      <vt:lpstr> </vt:lpstr>
      <vt:lpstr>Slide 7</vt:lpstr>
      <vt:lpstr>DIFFIE- HELLMAN KEY EXCHANGE (contd.)</vt:lpstr>
      <vt:lpstr>DIFFIE- HELLMAN KEY EXCHANGE (contd.) Description</vt:lpstr>
      <vt:lpstr>DIFFIE- HELLMAN KEY EXCHANGE (contd.) Description</vt:lpstr>
      <vt:lpstr>DIFFIE- HELLMAN KEY EXCHANGE (contd.) Algorithm</vt:lpstr>
      <vt:lpstr>Slide 12</vt:lpstr>
      <vt:lpstr>MODEL OF THE NETWORK FOR KEY EXCHANGE</vt:lpstr>
      <vt:lpstr>  </vt:lpstr>
      <vt:lpstr>PASSWORD AUTHETICATED KEY EXCHANGE BY JUGGLING</vt:lpstr>
      <vt:lpstr>Slide 16</vt:lpstr>
      <vt:lpstr>Slide 17</vt:lpstr>
      <vt:lpstr>Implementation</vt:lpstr>
      <vt:lpstr>SOFTWARES USED FOR IMPLEMENTATION</vt:lpstr>
      <vt:lpstr>DIFFIE- HELLMAN KEY EXCHANGE Implementation</vt:lpstr>
      <vt:lpstr>PASSWORD AUTHETICATED KEY EXCHANGE BY JUGGLING Implementation</vt:lpstr>
      <vt:lpstr>PASSWORD AUTHETICATED KEY EXCHANGE BY JUGGLING (contd.) Implementation</vt:lpstr>
      <vt:lpstr>PASSWORD AUTHETICATED KEY EXCHANGE BY JUGGLING Implementation (contd.)</vt:lpstr>
      <vt:lpstr>PASSWORD AUTHETICATED KEY EXCHANGE BY JUGGLING Implementation (contd.)</vt:lpstr>
      <vt:lpstr>OUTPUTS</vt:lpstr>
      <vt:lpstr>OUTPUTS</vt:lpstr>
      <vt:lpstr>OUTPUTS</vt:lpstr>
      <vt:lpstr>CONCLUSION</vt:lpstr>
      <vt:lpstr>FUTURE SCOPE</vt:lpstr>
      <vt:lpstr>REFERENCES</vt:lpstr>
      <vt:lpstr>ACKNOWLEDGEMENT</vt:lpstr>
      <vt:lpstr>Slide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Dipendu</dc:creator>
  <cp:lastModifiedBy>UDNEPID</cp:lastModifiedBy>
  <cp:revision>75</cp:revision>
  <dcterms:created xsi:type="dcterms:W3CDTF">2011-06-10T13:49:36Z</dcterms:created>
  <dcterms:modified xsi:type="dcterms:W3CDTF">2011-06-17T17:32:14Z</dcterms:modified>
</cp:coreProperties>
</file>