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37"/>
  </p:notesMasterIdLst>
  <p:sldIdLst>
    <p:sldId id="256" r:id="rId2"/>
    <p:sldId id="257" r:id="rId3"/>
    <p:sldId id="258" r:id="rId4"/>
    <p:sldId id="259" r:id="rId5"/>
    <p:sldId id="260" r:id="rId6"/>
    <p:sldId id="261" r:id="rId7"/>
    <p:sldId id="262" r:id="rId8"/>
    <p:sldId id="263" r:id="rId9"/>
    <p:sldId id="286" r:id="rId10"/>
    <p:sldId id="266" r:id="rId11"/>
    <p:sldId id="287" r:id="rId12"/>
    <p:sldId id="268" r:id="rId13"/>
    <p:sldId id="269" r:id="rId14"/>
    <p:sldId id="270" r:id="rId15"/>
    <p:sldId id="271" r:id="rId16"/>
    <p:sldId id="272" r:id="rId17"/>
    <p:sldId id="288" r:id="rId18"/>
    <p:sldId id="273" r:id="rId19"/>
    <p:sldId id="274" r:id="rId20"/>
    <p:sldId id="275" r:id="rId21"/>
    <p:sldId id="289" r:id="rId22"/>
    <p:sldId id="276" r:id="rId23"/>
    <p:sldId id="277" r:id="rId24"/>
    <p:sldId id="278" r:id="rId25"/>
    <p:sldId id="290" r:id="rId26"/>
    <p:sldId id="279" r:id="rId27"/>
    <p:sldId id="280" r:id="rId28"/>
    <p:sldId id="291" r:id="rId29"/>
    <p:sldId id="281" r:id="rId30"/>
    <p:sldId id="282" r:id="rId31"/>
    <p:sldId id="283" r:id="rId32"/>
    <p:sldId id="285" r:id="rId33"/>
    <p:sldId id="294" r:id="rId34"/>
    <p:sldId id="292" r:id="rId35"/>
    <p:sldId id="293"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8778" autoAdjust="0"/>
  </p:normalViewPr>
  <p:slideViewPr>
    <p:cSldViewPr>
      <p:cViewPr>
        <p:scale>
          <a:sx n="60" d="100"/>
          <a:sy n="60" d="100"/>
        </p:scale>
        <p:origin x="-690"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B6B2F34-D04B-48FA-A06D-F72FDDFE35A1}" type="datetimeFigureOut">
              <a:rPr lang="en-US"/>
              <a:pPr>
                <a:defRPr/>
              </a:pPr>
              <a:t>6/15/2011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AB0D1B1-953D-4B22-90A6-9D9C21DA8E3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AA8FA8-D8B8-4FDE-9477-43C93BC780E7}"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16224B5E-1CDE-4A8C-8F09-03C2B201E1F4}"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7FB51E71-BCC0-4C52-B331-E387152453D9}"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B2CD0B43-4F1F-48EC-8919-EC4E9C3624F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2BF10E4B-30AA-4729-89B8-BB9E1C14E6D5}"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ADDEB092-D2F2-4852-B890-36B770A199F9}"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0A80D088-A409-4AA0-9E8F-03CC1E588715}"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35A45047-03CB-4045-B10E-D95517FABA1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C8B4A143-DDF0-4D65-9E94-7603305BE69E}"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CD5013C6-23F5-4F78-9753-1DF753CC7C16}"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3DC87C7D-470B-432F-A83B-F0007EC1A764}"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806D3D9F-161D-4A77-A2E8-F583EE85086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8F8D3156-03A3-44D7-A30B-329D685DB729}"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44F56301-B901-4BDD-BD3B-7E61914AA23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5085B784-5757-45FC-837E-D430229EB69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3B1EC79E-FD27-42D2-9A67-D35B2FA4D2D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5CEE4B7D-526E-4D45-BC87-911EFDA83E2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3A250CC8-D27D-44C1-B09B-F9E51DF617F5}"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DA4F9FA3-FC0B-4501-996A-F0F013695A5E}"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07E55B12-1997-46CF-A454-B248CB9E1F85}"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B160F161-3331-436B-8758-BF404828837B}"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45BC382A-CE16-4F73-9AE5-7A595308E1AB}"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8B73581E-6ADE-44C3-B220-74BD4DD05D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DF4B7034-8B70-4F3F-9C5C-FE11E4BA25F5}"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CA73DF62-28F4-47C1-BCEE-F8B84EB3E9E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0B466715-2DF1-4658-B31A-0A44F823173E}"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CB2BCE41-CCEA-4A63-8051-4BA8FDC466E6}"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C02FE81D-5F18-4617-81D5-22C8F21D8000}"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D9AB3C99-94A8-41AE-BAC4-50984DE40EFC}" type="slidenum">
              <a:rPr lang="en-US" smtClean="0"/>
              <a:pPr>
                <a:defRPr/>
              </a:pPr>
              <a:t>35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DA363630-BE4B-4A1D-A2BD-4D628207F75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DE5299BA-F2AE-4E79-A64F-F50875442391}"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9927DF5C-C2C0-49AD-B498-57F420C28ADB}"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EDEBA430-AFDB-48F7-B0A0-91C614DC8F27}"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377CC690-1975-4E93-9AA8-6D6C1DCC2CC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67D17A42-C032-4DE7-AD9E-B110CF4EE7CB}"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C109B18F-CA4A-4AD8-A123-3360B16FD886}" type="datetime1">
              <a:rPr lang="en-US"/>
              <a:pPr>
                <a:defRPr/>
              </a:pPr>
              <a:t>6/15/2011</a:t>
            </a:fld>
            <a:endParaRPr lang="en-US" dirty="0"/>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578ACE2-C0FD-42E5-BB30-94FD627409C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66E1523-4793-43A7-B663-D62A024E57F5}" type="datetime1">
              <a:rPr lang="en-US"/>
              <a:pPr>
                <a:defRPr/>
              </a:pPr>
              <a:t>6/15/2011</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2175AC2-FB34-4C0B-A70B-94845ABABB5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00B67B3-61D5-4279-AFE0-3C0175C19DEB}" type="datetime1">
              <a:rPr lang="en-US"/>
              <a:pPr>
                <a:defRPr/>
              </a:pPr>
              <a:t>6/15/2011</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03B86A3-BFB2-41BC-8058-32E99FC81F8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EBC8FB6-4005-4A8D-BF47-1C52EC744DE7}" type="datetime1">
              <a:rPr lang="en-US"/>
              <a:pPr>
                <a:defRPr/>
              </a:pPr>
              <a:t>6/15/2011</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D47B2AD-9D91-44DB-BE67-0DA5FCACEC3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57F35005-098E-4D6D-BF44-0E68AE7CFABC}" type="datetime1">
              <a:rPr lang="en-US"/>
              <a:pPr>
                <a:defRPr/>
              </a:pPr>
              <a:t>6/15/2011</a:t>
            </a:fld>
            <a:endParaRPr lang="en-US" dirty="0"/>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8CB763D1-1E86-431A-80A2-0C3AD93568E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83A00A9-B9F0-40F6-9EDC-8CB6EAC35AD6}" type="datetime1">
              <a:rPr lang="en-US"/>
              <a:pPr>
                <a:defRPr/>
              </a:pPr>
              <a:t>6/15/2011</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29C7763-DB99-47C3-9EC8-35F3221D758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29A5BF4-A4CC-41A2-81E7-C51BA2102843}" type="datetime1">
              <a:rPr lang="en-US"/>
              <a:pPr>
                <a:defRPr/>
              </a:pPr>
              <a:t>6/15/2011</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960C226-EC79-4128-A1F6-BC058374E5E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8BD9195-BB49-478C-86EB-639ED26BFDFF}" type="datetime1">
              <a:rPr lang="en-US"/>
              <a:pPr>
                <a:defRPr/>
              </a:pPr>
              <a:t>6/15/2011</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C5DE876C-6163-4239-8885-F19412F6C78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5DB66B4-FCEE-4972-B8E6-EB4F31D3DA88}" type="datetime1">
              <a:rPr lang="en-US"/>
              <a:pPr>
                <a:defRPr/>
              </a:pPr>
              <a:t>6/15/2011</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47A95252-91AD-4F98-B9C0-3C2226C10C1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230486E3-0D22-4123-BDCB-EEE7715E1031}" type="datetime1">
              <a:rPr lang="en-US"/>
              <a:pPr>
                <a:defRPr/>
              </a:pPr>
              <a:t>6/15/2011</a:t>
            </a:fld>
            <a:endParaRPr lang="en-US" dirty="0"/>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F2765DC1-C85E-4F6B-A32E-493C73FD8CD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2D7C71F-C5C6-41F3-B2D8-88E0803D6129}" type="datetime1">
              <a:rPr lang="en-US"/>
              <a:pPr>
                <a:defRPr/>
              </a:pPr>
              <a:t>6/15/2011</a:t>
            </a:fld>
            <a:endParaRPr lang="en-US" dirty="0"/>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D3291B8E-7B5C-45E7-884E-F1525E93CE8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cs typeface="+mn-cs"/>
              </a:defRPr>
            </a:lvl1pPr>
          </a:lstStyle>
          <a:p>
            <a:pPr>
              <a:defRPr/>
            </a:pPr>
            <a:fld id="{D42B3092-B061-4420-8397-A7EA4F763BA7}" type="datetime1">
              <a:rPr lang="en-US"/>
              <a:pPr>
                <a:defRPr/>
              </a:pPr>
              <a:t>6/15/2011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1AB340DF-ACF2-43A0-974A-82E62F1F2D0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38" r:id="rId2"/>
    <p:sldLayoutId id="2147483746" r:id="rId3"/>
    <p:sldLayoutId id="2147483739" r:id="rId4"/>
    <p:sldLayoutId id="2147483740" r:id="rId5"/>
    <p:sldLayoutId id="2147483741" r:id="rId6"/>
    <p:sldLayoutId id="2147483742" r:id="rId7"/>
    <p:sldLayoutId id="2147483747" r:id="rId8"/>
    <p:sldLayoutId id="2147483748" r:id="rId9"/>
    <p:sldLayoutId id="2147483743" r:id="rId10"/>
    <p:sldLayoutId id="2147483744"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Sequence_assembly"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en.wikipedia.org/wiki/Sequence_alignmen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4495800"/>
          </a:xfrm>
        </p:spPr>
        <p:txBody>
          <a:bodyPr>
            <a:noAutofit/>
            <a:scene3d>
              <a:camera prst="orthographicFront"/>
              <a:lightRig rig="freezing" dir="t">
                <a:rot lat="0" lon="0" rev="5640000"/>
              </a:lightRig>
            </a:scene3d>
            <a:sp3d extrusionH="57150" prstMaterial="flat">
              <a:bevelT w="69850" h="38100" prst="cross"/>
              <a:contourClr>
                <a:schemeClr val="tx2"/>
              </a:contourClr>
            </a:sp3d>
          </a:bodyPr>
          <a:lstStyle/>
          <a:p>
            <a:pPr fontAlgn="auto">
              <a:spcAft>
                <a:spcPts val="0"/>
              </a:spcAft>
              <a:defRPr/>
            </a:pPr>
            <a: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B I O L O G I C A L </a:t>
            </a:r>
            <a:b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br>
            <a: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S E Q U E N C E</a:t>
            </a:r>
            <a:b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br>
            <a: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 A S </a:t>
            </a:r>
            <a:r>
              <a:rPr sz="6000" spc="300" err="1"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S</a:t>
            </a:r>
            <a: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 E M B L Y </a:t>
            </a:r>
            <a:b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br>
            <a: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A N D </a:t>
            </a:r>
            <a:b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br>
            <a:r>
              <a:rPr sz="6000" spc="300" smtClean="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rPr>
              <a:t>A L IG N M E N T</a:t>
            </a:r>
            <a:endParaRPr sz="6000" spc="300">
              <a:ln w="11430" cmpd="sng">
                <a:solidFill>
                  <a:srgbClr val="7030A0"/>
                </a:solidFill>
                <a:prstDash val="solid"/>
                <a:miter lim="800000"/>
              </a:ln>
              <a:solidFill>
                <a:schemeClr val="accent6">
                  <a:lumMod val="60000"/>
                  <a:lumOff val="40000"/>
                </a:schemeClr>
              </a:solidFill>
              <a:effectLst>
                <a:reflection blurRad="6350" stA="60000" endA="900" endPos="580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19912"/>
          </a:xfrm>
        </p:spPr>
        <p:txBody>
          <a:bodyPr>
            <a:norm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EULER SEQUENCE ASSEMBLY </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74F715A0-F97F-4D93-A9E9-23F10F13CE37}" type="slidenum">
              <a:rPr lang="en-US"/>
              <a:pPr>
                <a:defRPr/>
              </a:pPr>
              <a:t>10</a:t>
            </a:fld>
            <a:endParaRPr lang="en-US" dirty="0"/>
          </a:p>
        </p:txBody>
      </p:sp>
      <p:sp>
        <p:nvSpPr>
          <p:cNvPr id="3" name="Content Placeholder 2"/>
          <p:cNvSpPr>
            <a:spLocks noGrp="1"/>
          </p:cNvSpPr>
          <p:nvPr>
            <p:ph sz="quarter" idx="1"/>
          </p:nvPr>
        </p:nvSpPr>
        <p:spPr>
          <a:xfrm>
            <a:off x="304800" y="1143000"/>
            <a:ext cx="8534400" cy="5486400"/>
          </a:xfrm>
        </p:spPr>
        <p:txBody>
          <a:bodyPr>
            <a:noAutofit/>
          </a:bodyPr>
          <a:lstStyle/>
          <a:p>
            <a:pPr marL="274320" indent="-274320" algn="just" fontAlgn="auto">
              <a:spcBef>
                <a:spcPts val="580"/>
              </a:spcBef>
              <a:spcAft>
                <a:spcPts val="0"/>
              </a:spcAft>
              <a:buClr>
                <a:schemeClr val="accent3"/>
              </a:buClr>
              <a:buFont typeface="Wingdings 2"/>
              <a:buChar char=""/>
              <a:defRPr/>
            </a:pPr>
            <a:r>
              <a:rPr lang="en-US" sz="2200" dirty="0" smtClean="0"/>
              <a:t>The Euler sequence assembly approach was proposed by Pavel A. Pevzner (Pavel et al., 2001).</a:t>
            </a:r>
          </a:p>
          <a:p>
            <a:pPr marL="274320" indent="-274320" algn="just" fontAlgn="auto">
              <a:spcBef>
                <a:spcPts val="580"/>
              </a:spcBef>
              <a:spcAft>
                <a:spcPts val="0"/>
              </a:spcAft>
              <a:buClr>
                <a:schemeClr val="accent3"/>
              </a:buClr>
              <a:buFont typeface="Wingdings 2"/>
              <a:buChar char=""/>
              <a:defRPr/>
            </a:pPr>
            <a:r>
              <a:rPr lang="en-US" sz="2200" dirty="0" smtClean="0"/>
              <a:t>In the Euler sequence assembly approach, tuples are the minimal units to be assembled, rather than the reads.</a:t>
            </a:r>
          </a:p>
          <a:p>
            <a:pPr marL="274320" indent="-274320" algn="just" fontAlgn="auto">
              <a:spcBef>
                <a:spcPts val="580"/>
              </a:spcBef>
              <a:spcAft>
                <a:spcPts val="0"/>
              </a:spcAft>
              <a:buClr>
                <a:schemeClr val="accent3"/>
              </a:buClr>
              <a:buFont typeface="Wingdings 2"/>
              <a:buChar char=""/>
              <a:defRPr/>
            </a:pPr>
            <a:r>
              <a:rPr lang="en-US" sz="2200" dirty="0" smtClean="0">
                <a:solidFill>
                  <a:schemeClr val="accent4">
                    <a:lumMod val="75000"/>
                  </a:schemeClr>
                </a:solidFill>
              </a:rPr>
              <a:t>Tuples</a:t>
            </a:r>
            <a:r>
              <a:rPr lang="en-US" sz="2200" dirty="0" smtClean="0"/>
              <a:t> are generated from reads. Tuples from one read are all the substrings of that read with the same length.</a:t>
            </a:r>
          </a:p>
          <a:p>
            <a:pPr marL="274320" indent="-274320" algn="just" fontAlgn="auto">
              <a:spcBef>
                <a:spcPts val="580"/>
              </a:spcBef>
              <a:spcAft>
                <a:spcPts val="0"/>
              </a:spcAft>
              <a:buClr>
                <a:schemeClr val="accent3"/>
              </a:buClr>
              <a:buFont typeface="Wingdings 2"/>
              <a:buChar char=""/>
              <a:defRPr/>
            </a:pPr>
            <a:r>
              <a:rPr lang="en-US" sz="2200" dirty="0" smtClean="0"/>
              <a:t>All the tuples generated form a </a:t>
            </a:r>
            <a:r>
              <a:rPr lang="en-US" sz="2200" dirty="0" smtClean="0">
                <a:solidFill>
                  <a:schemeClr val="accent4">
                    <a:lumMod val="75000"/>
                  </a:schemeClr>
                </a:solidFill>
              </a:rPr>
              <a:t>debruijn graph</a:t>
            </a:r>
            <a:r>
              <a:rPr lang="en-US" sz="2200" dirty="0" smtClean="0"/>
              <a:t>.</a:t>
            </a:r>
          </a:p>
          <a:p>
            <a:pPr marL="274320" indent="-274320" algn="just" fontAlgn="auto">
              <a:spcBef>
                <a:spcPts val="580"/>
              </a:spcBef>
              <a:spcAft>
                <a:spcPts val="0"/>
              </a:spcAft>
              <a:buClr>
                <a:schemeClr val="accent3"/>
              </a:buClr>
              <a:buFont typeface="Wingdings 2"/>
              <a:buChar char=""/>
              <a:defRPr/>
            </a:pPr>
            <a:r>
              <a:rPr lang="en-US" sz="2200" dirty="0" smtClean="0"/>
              <a:t>The vertices of the graph are the tuples.</a:t>
            </a:r>
          </a:p>
          <a:p>
            <a:pPr marL="274320" indent="-274320" algn="just" fontAlgn="auto">
              <a:spcBef>
                <a:spcPts val="580"/>
              </a:spcBef>
              <a:spcAft>
                <a:spcPts val="0"/>
              </a:spcAft>
              <a:buClr>
                <a:schemeClr val="accent3"/>
              </a:buClr>
              <a:buFont typeface="Wingdings 2"/>
              <a:buChar char=""/>
              <a:defRPr/>
            </a:pPr>
            <a:r>
              <a:rPr lang="en-US" sz="2200" dirty="0" smtClean="0"/>
              <a:t>Supposing the length of a tuple is </a:t>
            </a:r>
            <a:r>
              <a:rPr lang="en-US" sz="2200" i="1" dirty="0" smtClean="0"/>
              <a:t>l</a:t>
            </a:r>
            <a:r>
              <a:rPr lang="en-US" sz="2200" dirty="0" smtClean="0"/>
              <a:t>, if the last </a:t>
            </a:r>
            <a:r>
              <a:rPr lang="en-US" sz="2200" i="1" dirty="0" smtClean="0"/>
              <a:t>l-1 </a:t>
            </a:r>
            <a:r>
              <a:rPr lang="en-US" sz="2200" dirty="0" smtClean="0"/>
              <a:t>nucleotide acids of one tuple are the same as the first </a:t>
            </a:r>
            <a:r>
              <a:rPr lang="en-US" sz="2200" i="1" dirty="0" smtClean="0"/>
              <a:t>l-1 </a:t>
            </a:r>
            <a:r>
              <a:rPr lang="en-US" sz="2200" dirty="0" smtClean="0"/>
              <a:t>nucleotide acids of another tuple, there will be a directed edge in the graph which connects these two adjacent tuples.</a:t>
            </a:r>
          </a:p>
          <a:p>
            <a:pPr marL="274320" indent="-274320" algn="just" fontAlgn="auto">
              <a:spcBef>
                <a:spcPts val="580"/>
              </a:spcBef>
              <a:spcAft>
                <a:spcPts val="0"/>
              </a:spcAft>
              <a:buClr>
                <a:schemeClr val="accent3"/>
              </a:buClr>
              <a:buFont typeface="Wingdings 2"/>
              <a:buChar char=""/>
              <a:defRPr/>
            </a:pPr>
            <a:r>
              <a:rPr lang="en-US" sz="2200" dirty="0" smtClean="0"/>
              <a:t>The Euler assembly approach is to find all the Euler paths in the graph.</a:t>
            </a:r>
          </a:p>
          <a:p>
            <a:pPr marL="274320" indent="-274320" algn="just" fontAlgn="auto">
              <a:spcBef>
                <a:spcPts val="580"/>
              </a:spcBef>
              <a:spcAft>
                <a:spcPts val="0"/>
              </a:spcAft>
              <a:buClr>
                <a:schemeClr val="accent3"/>
              </a:buClr>
              <a:buFont typeface="Wingdings 2"/>
              <a:buChar char=""/>
              <a:defRPr/>
            </a:pPr>
            <a:r>
              <a:rPr lang="en-US" sz="2200" dirty="0" smtClean="0"/>
              <a:t>The core of the Euler approach is the consistency analysis rule which solves the problems of path selection for branches when looking for Euler paths in a graph.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43000"/>
            <a:ext cx="8305800" cy="3429000"/>
          </a:xfrm>
        </p:spPr>
        <p:txBody>
          <a:bodyPr>
            <a:noAutofit/>
          </a:bodyPr>
          <a:lstStyle/>
          <a:p>
            <a:pPr algn="ctr" fontAlgn="auto">
              <a:spcAft>
                <a:spcPts val="0"/>
              </a:spcAft>
              <a:defRPr/>
            </a:pP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PESA SEQUENCE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ASSEMBLY ALGORITHM</a:t>
            </a:r>
            <a:endParaRPr lang="en-US" sz="5400" b="1" dirty="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pPr>
              <a:defRPr/>
            </a:pPr>
            <a:fld id="{D3E97001-0FF1-4187-8A9B-C7114F99EEFC}"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325562"/>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8D7F42F6-6D9D-4F1F-8CDA-8996C3AE6AE6}" type="slidenum">
              <a:rPr lang="en-US"/>
              <a:pPr>
                <a:defRPr/>
              </a:pPr>
              <a:t>12</a:t>
            </a:fld>
            <a:endParaRPr lang="en-US" dirty="0"/>
          </a:p>
        </p:txBody>
      </p:sp>
      <p:sp>
        <p:nvSpPr>
          <p:cNvPr id="3" name="Content Placeholder 2"/>
          <p:cNvSpPr>
            <a:spLocks noGrp="1"/>
          </p:cNvSpPr>
          <p:nvPr>
            <p:ph sz="quarter" idx="1"/>
          </p:nvPr>
        </p:nvSpPr>
        <p:spPr>
          <a:xfrm>
            <a:off x="457200" y="1935163"/>
            <a:ext cx="8229600" cy="4618037"/>
          </a:xfrm>
        </p:spPr>
        <p:txBody>
          <a:bodyPr>
            <a:normAutofit lnSpcReduction="10000"/>
          </a:bodyPr>
          <a:lstStyle/>
          <a:p>
            <a:pPr marL="274320" indent="-274320" algn="just" fontAlgn="auto">
              <a:spcBef>
                <a:spcPts val="580"/>
              </a:spcBef>
              <a:spcAft>
                <a:spcPts val="0"/>
              </a:spcAft>
              <a:buClr>
                <a:schemeClr val="accent3"/>
              </a:buClr>
              <a:buFont typeface="Wingdings 2"/>
              <a:buChar char=""/>
              <a:defRPr/>
            </a:pPr>
            <a:r>
              <a:rPr lang="en-US" sz="2800" dirty="0" smtClean="0"/>
              <a:t>The PESA (Parallel Euler Sequence Assembly) proposes an effective parallelization of the Euler sequence assembly approach that includes data distribution and computation distribution.</a:t>
            </a:r>
          </a:p>
          <a:p>
            <a:pPr marL="274320" indent="-274320" algn="just" fontAlgn="auto">
              <a:spcBef>
                <a:spcPts val="580"/>
              </a:spcBef>
              <a:spcAft>
                <a:spcPts val="0"/>
              </a:spcAft>
              <a:buClr>
                <a:schemeClr val="accent3"/>
              </a:buClr>
              <a:buFont typeface="Wingdings 2"/>
              <a:buChar char=""/>
              <a:defRPr/>
            </a:pPr>
            <a:r>
              <a:rPr lang="en-US" sz="2800" dirty="0" smtClean="0"/>
              <a:t>Tuples are generated from all the reads and stored in a distributed hash table.</a:t>
            </a:r>
          </a:p>
          <a:p>
            <a:pPr marL="274320" indent="-274320" algn="just" fontAlgn="auto">
              <a:spcBef>
                <a:spcPts val="580"/>
              </a:spcBef>
              <a:spcAft>
                <a:spcPts val="0"/>
              </a:spcAft>
              <a:buClr>
                <a:schemeClr val="accent3"/>
              </a:buClr>
              <a:buFont typeface="Wingdings 2"/>
              <a:buChar char=""/>
              <a:defRPr/>
            </a:pPr>
            <a:r>
              <a:rPr lang="en-US" sz="2800" dirty="0" smtClean="0"/>
              <a:t>This table is evenly distributed over multiple computing nodes, and each node is responsible for its own part of the hash table.</a:t>
            </a:r>
          </a:p>
          <a:p>
            <a:pPr marL="274320" indent="-274320" algn="just" fontAlgn="auto">
              <a:spcBef>
                <a:spcPts val="580"/>
              </a:spcBef>
              <a:spcAft>
                <a:spcPts val="0"/>
              </a:spcAft>
              <a:buClr>
                <a:schemeClr val="accent3"/>
              </a:buClr>
              <a:buFont typeface="Wingdings 2"/>
              <a:buChar char=""/>
              <a:defRPr/>
            </a:pPr>
            <a:r>
              <a:rPr lang="en-US" sz="2800" dirty="0" smtClean="0"/>
              <a:t>We use the </a:t>
            </a:r>
            <a:r>
              <a:rPr lang="en-US" sz="2800" dirty="0" smtClean="0">
                <a:solidFill>
                  <a:schemeClr val="accent4">
                    <a:lumMod val="75000"/>
                  </a:schemeClr>
                </a:solidFill>
              </a:rPr>
              <a:t>djb2 hash algorithm </a:t>
            </a:r>
            <a:r>
              <a:rPr lang="en-US" sz="2800" dirty="0" smtClean="0"/>
              <a:t>to calculate the hash values for all tuple strings.</a:t>
            </a:r>
          </a:p>
          <a:p>
            <a:pPr marL="274320" indent="-274320" fontAlgn="auto">
              <a:spcBef>
                <a:spcPts val="580"/>
              </a:spcBef>
              <a:spcAft>
                <a:spcPts val="0"/>
              </a:spcAft>
              <a:buClr>
                <a:schemeClr val="accent3"/>
              </a:buClr>
              <a:buFont typeface="Wingdings 2"/>
              <a:buNone/>
              <a:defRPr/>
            </a:pPr>
            <a:endParaRPr lang="en-US" sz="2200" dirty="0" smtClean="0"/>
          </a:p>
          <a:p>
            <a:pPr marL="274320" indent="-274320" fontAlgn="auto">
              <a:spcBef>
                <a:spcPts val="580"/>
              </a:spcBef>
              <a:spcAft>
                <a:spcPts val="0"/>
              </a:spcAft>
              <a:buClr>
                <a:schemeClr val="accent3"/>
              </a:buClr>
              <a:buFont typeface="Wingdings 2"/>
              <a:buChar char=""/>
              <a:defRPr/>
            </a:pP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01762"/>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4E6D4841-E547-4C88-AF11-B191AFAAD8B1}" type="slidenum">
              <a:rPr lang="en-US"/>
              <a:pPr>
                <a:defRPr/>
              </a:pPr>
              <a:t>13</a:t>
            </a:fld>
            <a:endParaRPr lang="en-US" dirty="0"/>
          </a:p>
        </p:txBody>
      </p:sp>
      <p:sp>
        <p:nvSpPr>
          <p:cNvPr id="3" name="Content Placeholder 2"/>
          <p:cNvSpPr>
            <a:spLocks noGrp="1"/>
          </p:cNvSpPr>
          <p:nvPr>
            <p:ph sz="quarter" idx="1"/>
          </p:nvPr>
        </p:nvSpPr>
        <p:spPr>
          <a:xfrm>
            <a:off x="457200" y="1935163"/>
            <a:ext cx="8229600" cy="4618037"/>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200" dirty="0" smtClean="0"/>
              <a:t>Given a tuple string </a:t>
            </a:r>
            <a:r>
              <a:rPr lang="en-US" sz="2200" i="1" dirty="0" smtClean="0"/>
              <a:t>s, </a:t>
            </a:r>
            <a:r>
              <a:rPr lang="en-US" sz="2200" dirty="0" smtClean="0"/>
              <a:t>we calculate its hash value </a:t>
            </a:r>
            <a:r>
              <a:rPr lang="en-US" sz="2200" i="1" dirty="0" smtClean="0"/>
              <a:t>h</a:t>
            </a:r>
            <a:r>
              <a:rPr lang="en-US" sz="2200" dirty="0" smtClean="0"/>
              <a:t> = djb2(</a:t>
            </a:r>
            <a:r>
              <a:rPr lang="en-US" sz="2200" i="1" dirty="0" smtClean="0"/>
              <a:t>s</a:t>
            </a:r>
            <a:r>
              <a:rPr lang="en-US" sz="2200" dirty="0" smtClean="0"/>
              <a:t>).</a:t>
            </a:r>
          </a:p>
          <a:p>
            <a:pPr marL="274320" indent="-274320" algn="just" fontAlgn="auto">
              <a:spcBef>
                <a:spcPts val="580"/>
              </a:spcBef>
              <a:spcAft>
                <a:spcPts val="0"/>
              </a:spcAft>
              <a:buClr>
                <a:schemeClr val="accent3"/>
              </a:buClr>
              <a:buFont typeface="Wingdings 2"/>
              <a:buChar char=""/>
              <a:defRPr/>
            </a:pPr>
            <a:r>
              <a:rPr lang="en-US" sz="2200" dirty="0" smtClean="0"/>
              <a:t>Supposing the number of computing nodes is </a:t>
            </a:r>
            <a:r>
              <a:rPr lang="en-US" sz="2200" i="1" dirty="0" smtClean="0"/>
              <a:t>p </a:t>
            </a:r>
            <a:r>
              <a:rPr lang="en-US" sz="2200" dirty="0" smtClean="0"/>
              <a:t>and the size of the hash table is </a:t>
            </a:r>
            <a:r>
              <a:rPr lang="en-US" sz="2200" i="1" dirty="0" smtClean="0"/>
              <a:t>t;</a:t>
            </a:r>
          </a:p>
          <a:p>
            <a:pPr marL="274320" indent="-274320" algn="just" fontAlgn="auto">
              <a:spcBef>
                <a:spcPts val="580"/>
              </a:spcBef>
              <a:spcAft>
                <a:spcPts val="0"/>
              </a:spcAft>
              <a:buClr>
                <a:schemeClr val="accent3"/>
              </a:buClr>
              <a:buFont typeface="Wingdings 2"/>
              <a:buChar char=""/>
              <a:defRPr/>
            </a:pPr>
            <a:r>
              <a:rPr lang="en-US" sz="2200" dirty="0" smtClean="0"/>
              <a:t>The size of the partial hash table on each node is </a:t>
            </a:r>
            <a:r>
              <a:rPr lang="en-US" sz="2200" i="1" dirty="0" smtClean="0"/>
              <a:t>t/p.</a:t>
            </a:r>
          </a:p>
          <a:p>
            <a:pPr marL="274320" indent="-274320" algn="just" fontAlgn="auto">
              <a:spcBef>
                <a:spcPts val="580"/>
              </a:spcBef>
              <a:spcAft>
                <a:spcPts val="0"/>
              </a:spcAft>
              <a:buClr>
                <a:schemeClr val="accent3"/>
              </a:buClr>
              <a:buFont typeface="Wingdings 2"/>
              <a:buChar char=""/>
              <a:defRPr/>
            </a:pPr>
            <a:r>
              <a:rPr lang="en-US" sz="2200" dirty="0" smtClean="0"/>
              <a:t>The number of the computing node to which </a:t>
            </a:r>
            <a:r>
              <a:rPr lang="en-US" sz="2200" i="1" dirty="0" smtClean="0"/>
              <a:t>s </a:t>
            </a:r>
            <a:r>
              <a:rPr lang="en-US" sz="2200" dirty="0" smtClean="0"/>
              <a:t>will be assigned is</a:t>
            </a:r>
            <a:r>
              <a:rPr lang="en-US" sz="2200" i="1" dirty="0" smtClean="0"/>
              <a:t> h%(t/p).</a:t>
            </a:r>
          </a:p>
          <a:p>
            <a:pPr marL="274320" indent="-274320" algn="just" fontAlgn="auto">
              <a:spcBef>
                <a:spcPts val="580"/>
              </a:spcBef>
              <a:spcAft>
                <a:spcPts val="0"/>
              </a:spcAft>
              <a:buClr>
                <a:schemeClr val="accent3"/>
              </a:buClr>
              <a:buFont typeface="Wingdings 2"/>
              <a:buChar char=""/>
              <a:defRPr/>
            </a:pPr>
            <a:r>
              <a:rPr lang="en-US" sz="2200" dirty="0" smtClean="0"/>
              <a:t>Each tuple will be stored in the corresponding partial hash table on some computing node.</a:t>
            </a:r>
          </a:p>
          <a:p>
            <a:pPr marL="274320" indent="-274320" algn="just" fontAlgn="auto">
              <a:spcBef>
                <a:spcPts val="580"/>
              </a:spcBef>
              <a:spcAft>
                <a:spcPts val="0"/>
              </a:spcAft>
              <a:buClr>
                <a:schemeClr val="accent3"/>
              </a:buClr>
              <a:buFont typeface="Wingdings 2"/>
              <a:buChar char=""/>
              <a:defRPr/>
            </a:pPr>
            <a:r>
              <a:rPr lang="en-US" sz="2200" dirty="0" smtClean="0"/>
              <a:t>After storing all the tuples in the hash table, we need to calculate the multiplicity of each tuple, which will determine how many times the tuple will appear in the final contigs.</a:t>
            </a:r>
          </a:p>
          <a:p>
            <a:pPr marL="274320" indent="-274320" fontAlgn="auto">
              <a:spcBef>
                <a:spcPts val="580"/>
              </a:spcBef>
              <a:spcAft>
                <a:spcPts val="0"/>
              </a:spcAft>
              <a:buClr>
                <a:schemeClr val="accent3"/>
              </a:buClr>
              <a:buFont typeface="Wingdings 2"/>
              <a:buChar char=""/>
              <a:defRPr/>
            </a:pPr>
            <a:r>
              <a:rPr lang="en-US" sz="2200" dirty="0" smtClean="0"/>
              <a:t>Only  when the number of times that each tuple is visited equals its multiplicity will the assembly finish.</a:t>
            </a:r>
          </a:p>
          <a:p>
            <a:pPr marL="274320" indent="-274320" fontAlgn="auto">
              <a:spcBef>
                <a:spcPts val="580"/>
              </a:spcBef>
              <a:spcAft>
                <a:spcPts val="0"/>
              </a:spcAft>
              <a:buClr>
                <a:schemeClr val="accent3"/>
              </a:buClr>
              <a:buFont typeface="Wingdings 2"/>
              <a:buChar char=""/>
              <a:defRPr/>
            </a:pPr>
            <a:endParaRPr lang="en-US" sz="2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325562"/>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740D9AB0-CD47-4FA6-BC94-AA46913A5166}" type="slidenum">
              <a:rPr lang="en-US"/>
              <a:pPr>
                <a:defRPr/>
              </a:pPr>
              <a:t>14</a:t>
            </a:fld>
            <a:endParaRPr lang="en-US" dirty="0"/>
          </a:p>
        </p:txBody>
      </p:sp>
      <p:sp>
        <p:nvSpPr>
          <p:cNvPr id="3" name="Content Placeholder 2"/>
          <p:cNvSpPr>
            <a:spLocks noGrp="1"/>
          </p:cNvSpPr>
          <p:nvPr>
            <p:ph sz="quarter" idx="1"/>
          </p:nvPr>
        </p:nvSpPr>
        <p:spPr>
          <a:xfrm>
            <a:off x="381000" y="1524000"/>
            <a:ext cx="8382000" cy="5029200"/>
          </a:xfrm>
        </p:spPr>
        <p:txBody>
          <a:bodyPr>
            <a:noAutofit/>
          </a:bodyPr>
          <a:lstStyle/>
          <a:p>
            <a:pPr marL="91440" indent="-274320" fontAlgn="auto">
              <a:spcBef>
                <a:spcPts val="580"/>
              </a:spcBef>
              <a:spcAft>
                <a:spcPts val="0"/>
              </a:spcAft>
              <a:buClr>
                <a:schemeClr val="accent3"/>
              </a:buClr>
              <a:buFont typeface="Wingdings 2"/>
              <a:buChar char=""/>
              <a:defRPr/>
            </a:pPr>
            <a:r>
              <a:rPr lang="en-US" sz="2200" dirty="0" smtClean="0"/>
              <a:t>The parallel assembly algorithm is described as follows:</a:t>
            </a:r>
          </a:p>
          <a:p>
            <a:pPr marL="91440" indent="-274320" fontAlgn="auto">
              <a:spcBef>
                <a:spcPts val="580"/>
              </a:spcBef>
              <a:spcAft>
                <a:spcPts val="0"/>
              </a:spcAft>
              <a:buClr>
                <a:schemeClr val="accent3"/>
              </a:buClr>
              <a:buFont typeface="Wingdings 2"/>
              <a:buChar char=""/>
              <a:defRPr/>
            </a:pPr>
            <a:r>
              <a:rPr lang="en-US" sz="2200" i="1" dirty="0" smtClean="0"/>
              <a:t>Input: </a:t>
            </a:r>
            <a:r>
              <a:rPr lang="en-US" sz="2200" dirty="0" smtClean="0"/>
              <a:t>hash table and reads</a:t>
            </a:r>
          </a:p>
          <a:p>
            <a:pPr marL="91440" indent="-274320" fontAlgn="auto">
              <a:spcBef>
                <a:spcPts val="580"/>
              </a:spcBef>
              <a:spcAft>
                <a:spcPts val="0"/>
              </a:spcAft>
              <a:buClr>
                <a:schemeClr val="accent3"/>
              </a:buClr>
              <a:buFont typeface="Wingdings 2"/>
              <a:buChar char=""/>
              <a:defRPr/>
            </a:pPr>
            <a:r>
              <a:rPr lang="en-US" sz="2200" i="1" dirty="0" smtClean="0"/>
              <a:t>Output: </a:t>
            </a:r>
            <a:r>
              <a:rPr lang="en-US" sz="2200" dirty="0" smtClean="0"/>
              <a:t>contigs</a:t>
            </a:r>
          </a:p>
          <a:p>
            <a:pPr marL="457200" indent="-457200" algn="just" fontAlgn="auto">
              <a:spcBef>
                <a:spcPts val="580"/>
              </a:spcBef>
              <a:spcAft>
                <a:spcPts val="0"/>
              </a:spcAft>
              <a:buClr>
                <a:schemeClr val="accent3"/>
              </a:buClr>
              <a:buFont typeface="Wingdings 2"/>
              <a:buNone/>
              <a:defRPr/>
            </a:pPr>
            <a:r>
              <a:rPr lang="en-US" sz="2200" dirty="0" smtClean="0"/>
              <a:t>	</a:t>
            </a:r>
            <a:r>
              <a:rPr lang="en-US" sz="2100" b="1" i="1" dirty="0" smtClean="0">
                <a:solidFill>
                  <a:schemeClr val="accent4">
                    <a:lumMod val="75000"/>
                  </a:schemeClr>
                </a:solidFill>
              </a:rPr>
              <a:t>1.</a:t>
            </a:r>
            <a:r>
              <a:rPr lang="en-US" sz="2100" i="1" dirty="0" smtClean="0"/>
              <a:t>Take the first tuple t from the local hash table whose counter is bigger than   0. t is an initial contig.</a:t>
            </a:r>
          </a:p>
          <a:p>
            <a:pPr marL="274320" indent="-274320" algn="just" fontAlgn="auto">
              <a:spcBef>
                <a:spcPts val="580"/>
              </a:spcBef>
              <a:spcAft>
                <a:spcPts val="0"/>
              </a:spcAft>
              <a:buClr>
                <a:schemeClr val="accent3"/>
              </a:buClr>
              <a:buFont typeface="Wingdings 2"/>
              <a:buNone/>
              <a:defRPr/>
            </a:pPr>
            <a:r>
              <a:rPr lang="en-US" sz="2100" b="1" i="1" dirty="0" smtClean="0">
                <a:solidFill>
                  <a:schemeClr val="accent4">
                    <a:lumMod val="75000"/>
                  </a:schemeClr>
                </a:solidFill>
              </a:rPr>
              <a:t>	    2. </a:t>
            </a:r>
            <a:r>
              <a:rPr lang="en-US" sz="2100" i="1" dirty="0" smtClean="0"/>
              <a:t>Look for tuples adjacent to t on the right. If there is only one such tuple,      and this tuple is on the same computing node, join the tuple directly to t. If this tuple is on some other computing node, this computing node will communicate with the remote computing node to request this tuple. If the counter of this tuple is bigger than 1, it can be joined into the current contig. It is the responsibility of the remote computing node to decrease the counter for this tuple by 1. If the number of tuples adjacent to t is more than 1, apply a consistency analysis rule to determine if there exists one, and only one, tuple that can be joined to the contig. If so, join the tuple to the current contig if it is located on the same computing node. If it is located on another computing node, communicate with that node to join the tuple with the current contig, if possible.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5E58ED30-BD0E-4AA2-A3D9-D2EB5B5252FA}" type="slidenum">
              <a:rPr lang="en-US"/>
              <a:pPr>
                <a:defRPr/>
              </a:pPr>
              <a:t>15</a:t>
            </a:fld>
            <a:endParaRPr lang="en-US" dirty="0"/>
          </a:p>
        </p:txBody>
      </p:sp>
      <p:sp>
        <p:nvSpPr>
          <p:cNvPr id="3" name="Content Placeholder 2"/>
          <p:cNvSpPr>
            <a:spLocks noGrp="1"/>
          </p:cNvSpPr>
          <p:nvPr>
            <p:ph sz="quarter" idx="1"/>
          </p:nvPr>
        </p:nvSpPr>
        <p:spPr>
          <a:xfrm>
            <a:off x="457200" y="1935163"/>
            <a:ext cx="8229600" cy="4618037"/>
          </a:xfrm>
        </p:spPr>
        <p:txBody>
          <a:bodyPr>
            <a:normAutofit/>
          </a:bodyPr>
          <a:lstStyle/>
          <a:p>
            <a:pPr marL="274320" indent="-274320" algn="just" fontAlgn="auto">
              <a:spcBef>
                <a:spcPts val="580"/>
              </a:spcBef>
              <a:spcAft>
                <a:spcPts val="0"/>
              </a:spcAft>
              <a:buClr>
                <a:schemeClr val="accent3"/>
              </a:buClr>
              <a:buFont typeface="Wingdings 2"/>
              <a:buNone/>
              <a:defRPr/>
            </a:pPr>
            <a:r>
              <a:rPr lang="en-US" sz="1600" dirty="0" smtClean="0"/>
              <a:t>	</a:t>
            </a:r>
            <a:r>
              <a:rPr lang="en-US" sz="2100" i="1" dirty="0" smtClean="0">
                <a:solidFill>
                  <a:schemeClr val="accent4">
                    <a:lumMod val="75000"/>
                  </a:schemeClr>
                </a:solidFill>
              </a:rPr>
              <a:t>3. </a:t>
            </a:r>
            <a:r>
              <a:rPr lang="en-US" sz="2100" i="1" dirty="0" smtClean="0"/>
              <a:t>Check if there are requests from other computing nodes and serve them if found.</a:t>
            </a:r>
          </a:p>
          <a:p>
            <a:pPr marL="274320" indent="-274320" algn="just" fontAlgn="auto">
              <a:spcBef>
                <a:spcPts val="580"/>
              </a:spcBef>
              <a:spcAft>
                <a:spcPts val="0"/>
              </a:spcAft>
              <a:buClr>
                <a:schemeClr val="accent3"/>
              </a:buClr>
              <a:buFont typeface="Wingdings 2"/>
              <a:buNone/>
              <a:defRPr/>
            </a:pPr>
            <a:r>
              <a:rPr lang="en-US" sz="2100" i="1" dirty="0" smtClean="0"/>
              <a:t>	</a:t>
            </a:r>
            <a:r>
              <a:rPr lang="en-US" sz="2100" i="1" dirty="0" smtClean="0">
                <a:solidFill>
                  <a:schemeClr val="accent4">
                    <a:lumMod val="75000"/>
                  </a:schemeClr>
                </a:solidFill>
              </a:rPr>
              <a:t>4. </a:t>
            </a:r>
            <a:r>
              <a:rPr lang="en-US" sz="2100" i="1" dirty="0" smtClean="0"/>
              <a:t>Repeat (2) and (3) until the current contig cannot be extended any longer to the right because of no more tuples being available, counters of adjacent tuples becoming 0, or consistency analysis failing to determine which path the current contig should follow.</a:t>
            </a:r>
          </a:p>
          <a:p>
            <a:pPr marL="274320" indent="-274320" algn="just" fontAlgn="auto">
              <a:spcBef>
                <a:spcPts val="580"/>
              </a:spcBef>
              <a:spcAft>
                <a:spcPts val="0"/>
              </a:spcAft>
              <a:buClr>
                <a:schemeClr val="accent3"/>
              </a:buClr>
              <a:buFont typeface="Wingdings 2"/>
              <a:buNone/>
              <a:defRPr/>
            </a:pPr>
            <a:r>
              <a:rPr lang="en-US" sz="2100" i="1" dirty="0" smtClean="0">
                <a:solidFill>
                  <a:schemeClr val="accent4">
                    <a:lumMod val="75000"/>
                  </a:schemeClr>
                </a:solidFill>
              </a:rPr>
              <a:t>	5. </a:t>
            </a:r>
            <a:r>
              <a:rPr lang="en-US" sz="2100" i="1" dirty="0" smtClean="0"/>
              <a:t>Look for tuples adjacent to t on the left, and deal with these tuples in the same way as described in (2), (3), and (4).</a:t>
            </a:r>
          </a:p>
          <a:p>
            <a:pPr marL="274320" indent="-274320" algn="just" fontAlgn="auto">
              <a:spcBef>
                <a:spcPts val="580"/>
              </a:spcBef>
              <a:spcAft>
                <a:spcPts val="0"/>
              </a:spcAft>
              <a:buClr>
                <a:schemeClr val="accent3"/>
              </a:buClr>
              <a:buFont typeface="Wingdings 2"/>
              <a:buNone/>
              <a:defRPr/>
            </a:pPr>
            <a:r>
              <a:rPr lang="en-US" sz="2100" i="1" dirty="0" smtClean="0">
                <a:solidFill>
                  <a:schemeClr val="accent4">
                    <a:lumMod val="75000"/>
                  </a:schemeClr>
                </a:solidFill>
              </a:rPr>
              <a:t>	6. </a:t>
            </a:r>
            <a:r>
              <a:rPr lang="en-US" sz="2100" i="1" dirty="0" smtClean="0"/>
              <a:t>If there are tuples in the local hash table whose counters are bigger than 0, go to (1). Otherwise, the assembly process on this computing node finishes and the contigs generated will be sent to the master computing node.</a:t>
            </a:r>
          </a:p>
          <a:p>
            <a:pPr marL="274320" indent="-274320" algn="just" fontAlgn="auto">
              <a:spcBef>
                <a:spcPts val="580"/>
              </a:spcBef>
              <a:spcAft>
                <a:spcPts val="0"/>
              </a:spcAft>
              <a:buClr>
                <a:schemeClr val="accent3"/>
              </a:buClr>
              <a:buFont typeface="Wingdings 2"/>
              <a:buNone/>
              <a:defRPr/>
            </a:pPr>
            <a:r>
              <a:rPr lang="en-US" sz="2100" i="1" dirty="0" smtClean="0">
                <a:solidFill>
                  <a:schemeClr val="accent4">
                    <a:lumMod val="75000"/>
                  </a:schemeClr>
                </a:solidFill>
              </a:rPr>
              <a:t>	7. </a:t>
            </a:r>
            <a:r>
              <a:rPr lang="en-US" sz="2100" i="1" dirty="0" smtClean="0"/>
              <a:t>The master computing node merges the contigs from all the nodes into the final contigs.</a:t>
            </a:r>
          </a:p>
          <a:p>
            <a:pPr marL="274320" indent="-274320" fontAlgn="auto">
              <a:spcBef>
                <a:spcPts val="580"/>
              </a:spcBef>
              <a:spcAft>
                <a:spcPts val="0"/>
              </a:spcAft>
              <a:buClr>
                <a:schemeClr val="accent3"/>
              </a:buClr>
              <a:buFont typeface="Wingdings 2"/>
              <a:buChar char=""/>
              <a:defRPr/>
            </a:pPr>
            <a:r>
              <a:rPr lang="en-US" sz="2100" i="1" dirty="0" smtClean="0"/>
              <a:t>The counter </a:t>
            </a:r>
            <a:r>
              <a:rPr lang="en-US" sz="2100" dirty="0" smtClean="0"/>
              <a:t>for each tuple is initialized to be the multiplicity of the tuple, which describes how many times the tuple will appear in the final assembly result.</a:t>
            </a:r>
            <a:endParaRPr lang="en-US" sz="2100" dirty="0" smtClean="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01762"/>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PAIRWISE SEQUENCE ALIGNMENT</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9F881B62-A5CB-45B7-9D0A-ED0A3B93B449}" type="slidenum">
              <a:rPr lang="en-US"/>
              <a:pPr>
                <a:defRPr/>
              </a:pPr>
              <a:t>16</a:t>
            </a:fld>
            <a:endParaRPr lang="en-US" dirty="0"/>
          </a:p>
        </p:txBody>
      </p:sp>
      <p:sp>
        <p:nvSpPr>
          <p:cNvPr id="21508" name="Content Placeholder 2"/>
          <p:cNvSpPr>
            <a:spLocks noGrp="1"/>
          </p:cNvSpPr>
          <p:nvPr>
            <p:ph sz="quarter" idx="1"/>
          </p:nvPr>
        </p:nvSpPr>
        <p:spPr>
          <a:xfrm>
            <a:off x="762000" y="1828800"/>
            <a:ext cx="7772400" cy="4572000"/>
          </a:xfrm>
        </p:spPr>
        <p:txBody>
          <a:bodyPr/>
          <a:lstStyle/>
          <a:p>
            <a:pPr marL="514350" indent="-514350"/>
            <a:r>
              <a:rPr lang="en-US" sz="3600" smtClean="0"/>
              <a:t>The Large-Scale Sequence Alignment Algorithms are of two types:</a:t>
            </a:r>
          </a:p>
          <a:p>
            <a:pPr marL="514350" indent="-514350">
              <a:buFont typeface="Wingdings 2" pitchFamily="18" charset="2"/>
              <a:buNone/>
            </a:pPr>
            <a:r>
              <a:rPr lang="en-US" sz="3600" smtClean="0"/>
              <a:t>	(a) </a:t>
            </a:r>
            <a:r>
              <a:rPr lang="en-US" sz="3600" b="1" smtClean="0"/>
              <a:t>Pairwise Sequence Alignment.</a:t>
            </a:r>
          </a:p>
          <a:p>
            <a:pPr marL="514350" indent="-514350">
              <a:buFont typeface="Wingdings 2" pitchFamily="18" charset="2"/>
              <a:buNone/>
            </a:pPr>
            <a:r>
              <a:rPr lang="en-US" sz="3600" smtClean="0"/>
              <a:t>	(b)</a:t>
            </a:r>
            <a:r>
              <a:rPr lang="en-US" sz="3600" b="1" smtClean="0"/>
              <a:t> Large Smith-Waterman Pairwise Sequence  Alignment.</a:t>
            </a:r>
          </a:p>
          <a:p>
            <a:pPr marL="514350" indent="-514350">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1981200"/>
            <a:ext cx="8305800" cy="2514600"/>
          </a:xfrm>
        </p:spPr>
        <p:txBody>
          <a:bodyPr>
            <a:noAutofit/>
          </a:bodyPr>
          <a:lstStyle/>
          <a:p>
            <a:pPr algn="ctr" fontAlgn="auto">
              <a:spcAft>
                <a:spcPts val="0"/>
              </a:spcAft>
              <a:defRPr/>
            </a:pP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PAIRWISE SEQUENCE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ALIGNMENT</a:t>
            </a:r>
            <a:endParaRPr lang="en-US" sz="5400"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pPr>
              <a:defRPr/>
            </a:pPr>
            <a:fld id="{56224181-530B-48C7-8CF5-D79EBD1E833A}" type="slidenum">
              <a:rPr lang="en-US"/>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Autofit/>
          </a:bodyPr>
          <a:lstStyle/>
          <a:p>
            <a:pPr algn="ctr" fontAlgn="auto">
              <a:spcAft>
                <a:spcPts val="0"/>
              </a:spcAft>
              <a:defRPr/>
            </a:pPr>
            <a:r>
              <a:rPr lang="en-US" sz="44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a:t>
            </a:r>
            <a:endParaRPr lang="en-US" sz="44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E87BA6C3-8E35-4F12-BA41-DB8F0988771B}" type="slidenum">
              <a:rPr lang="en-US"/>
              <a:pPr>
                <a:defRPr/>
              </a:pPr>
              <a:t>18</a:t>
            </a:fld>
            <a:endParaRPr lang="en-US" dirty="0"/>
          </a:p>
        </p:txBody>
      </p:sp>
      <p:sp>
        <p:nvSpPr>
          <p:cNvPr id="23556" name="Content Placeholder 2"/>
          <p:cNvSpPr>
            <a:spLocks noGrp="1"/>
          </p:cNvSpPr>
          <p:nvPr>
            <p:ph sz="quarter" idx="1"/>
          </p:nvPr>
        </p:nvSpPr>
        <p:spPr>
          <a:xfrm>
            <a:off x="457200" y="1600200"/>
            <a:ext cx="8229600" cy="4724400"/>
          </a:xfrm>
        </p:spPr>
        <p:txBody>
          <a:bodyPr/>
          <a:lstStyle/>
          <a:p>
            <a:pPr algn="just"/>
            <a:r>
              <a:rPr lang="en-US" sz="2800" smtClean="0"/>
              <a:t>A pairwise sequence alignment is a scheme of writing one sequence on top of another, where the residues in one position are deemed to have a common evolutionary origin.</a:t>
            </a:r>
          </a:p>
          <a:p>
            <a:pPr algn="just"/>
            <a:r>
              <a:rPr lang="en-US" sz="2800" smtClean="0"/>
              <a:t>If the same letter occurs in both sequences, then this position has been conserved in evolution.</a:t>
            </a:r>
          </a:p>
          <a:p>
            <a:pPr algn="just"/>
            <a:r>
              <a:rPr lang="en-US" sz="2800" smtClean="0"/>
              <a:t>If the letters differ, it is assumed that the two derive from an ancestral letter (which could be one of the two or neither).</a:t>
            </a:r>
          </a:p>
          <a:p>
            <a:pPr algn="just"/>
            <a:r>
              <a:rPr lang="en-US" sz="2800" smtClean="0"/>
              <a:t>Homologous sequences may have different lengths, though, which is generally explained through insertions or deletions in sequences.</a:t>
            </a:r>
          </a:p>
          <a:p>
            <a:pPr algn="just"/>
            <a:endParaRPr 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636C67E1-F252-41D5-B0B0-A401802C4DD4}" type="slidenum">
              <a:rPr lang="en-US"/>
              <a:pPr>
                <a:defRPr/>
              </a:pPr>
              <a:t>19</a:t>
            </a:fld>
            <a:endParaRPr lang="en-US" dirty="0"/>
          </a:p>
        </p:txBody>
      </p:sp>
      <p:sp>
        <p:nvSpPr>
          <p:cNvPr id="3" name="Content Placeholder 2"/>
          <p:cNvSpPr>
            <a:spLocks noGrp="1"/>
          </p:cNvSpPr>
          <p:nvPr>
            <p:ph sz="quarter" idx="1"/>
          </p:nvPr>
        </p:nvSpPr>
        <p:spPr>
          <a:xfrm>
            <a:off x="533400" y="1752600"/>
            <a:ext cx="8229600" cy="4800600"/>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200" dirty="0" smtClean="0"/>
              <a:t>The distance between the two sequences  (which are written one on top of another) is defined by assigning a ‘0’ to a match, some negative number to a mismatch, and a larger negative number to an insertion/deletion.</a:t>
            </a:r>
          </a:p>
          <a:p>
            <a:pPr marL="274320" indent="-274320" algn="just" fontAlgn="auto">
              <a:spcBef>
                <a:spcPts val="580"/>
              </a:spcBef>
              <a:spcAft>
                <a:spcPts val="0"/>
              </a:spcAft>
              <a:buClr>
                <a:schemeClr val="accent3"/>
              </a:buClr>
              <a:buFont typeface="Wingdings 2"/>
              <a:buChar char=""/>
              <a:defRPr/>
            </a:pPr>
            <a:r>
              <a:rPr lang="en-US" sz="2200" dirty="0" smtClean="0"/>
              <a:t>By adding these values along an alignment, one obtains a score for this alignment.</a:t>
            </a:r>
          </a:p>
          <a:p>
            <a:pPr marL="274320" indent="-274320" algn="just" fontAlgn="auto">
              <a:spcBef>
                <a:spcPts val="580"/>
              </a:spcBef>
              <a:spcAft>
                <a:spcPts val="0"/>
              </a:spcAft>
              <a:buClr>
                <a:schemeClr val="accent3"/>
              </a:buClr>
              <a:buFont typeface="Wingdings 2"/>
              <a:buChar char=""/>
              <a:defRPr/>
            </a:pPr>
            <a:r>
              <a:rPr lang="en-US" sz="2200" dirty="0" smtClean="0"/>
              <a:t>A distance function for two sequences can be defined by looking for the alignment that yields the minimum score.</a:t>
            </a:r>
          </a:p>
          <a:p>
            <a:pPr marL="274320" indent="-274320" algn="just" fontAlgn="auto">
              <a:spcBef>
                <a:spcPts val="580"/>
              </a:spcBef>
              <a:spcAft>
                <a:spcPts val="0"/>
              </a:spcAft>
              <a:buClr>
                <a:schemeClr val="accent3"/>
              </a:buClr>
              <a:buFont typeface="Wingdings 2"/>
              <a:buChar char=""/>
              <a:defRPr/>
            </a:pPr>
            <a:r>
              <a:rPr lang="en-US" sz="2200" dirty="0" smtClean="0"/>
              <a:t>One may either assign a distance or a similarity function to an alignment.</a:t>
            </a:r>
          </a:p>
          <a:p>
            <a:pPr marL="274320" indent="-274320" algn="just" fontAlgn="auto">
              <a:spcBef>
                <a:spcPts val="580"/>
              </a:spcBef>
              <a:spcAft>
                <a:spcPts val="0"/>
              </a:spcAft>
              <a:buClr>
                <a:schemeClr val="accent3"/>
              </a:buClr>
              <a:buFont typeface="Wingdings 2"/>
              <a:buChar char=""/>
              <a:defRPr/>
            </a:pPr>
            <a:r>
              <a:rPr lang="en-US" sz="2200" dirty="0" smtClean="0"/>
              <a:t>The difference lies in the interpretation of values. While a distance function will define negative values for mismatches or gaps and then aim at minimizing this distance. The similarity function will give high values to matches and low values to gaps and then maximize the resulting score.</a:t>
            </a:r>
          </a:p>
          <a:p>
            <a:pPr marL="274320" indent="-274320" fontAlgn="auto">
              <a:spcBef>
                <a:spcPts val="580"/>
              </a:spcBef>
              <a:spcAft>
                <a:spcPts val="0"/>
              </a:spcAft>
              <a:buClr>
                <a:schemeClr val="accent3"/>
              </a:buClr>
              <a:buFont typeface="Wingdings 2"/>
              <a:buChar char=""/>
              <a:defRPr/>
            </a:pP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772400" cy="1143000"/>
          </a:xfrm>
        </p:spPr>
        <p:txBody>
          <a:bodyPr>
            <a:norm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01A9A169-4B4D-4519-9CE5-6C5D44E681A3}" type="slidenum">
              <a:rPr lang="en-US"/>
              <a:pPr>
                <a:defRPr/>
              </a:pPr>
              <a:t>2</a:t>
            </a:fld>
            <a:endParaRPr lang="en-US" dirty="0"/>
          </a:p>
        </p:txBody>
      </p:sp>
      <p:sp>
        <p:nvSpPr>
          <p:cNvPr id="7172" name="Content Placeholder 2"/>
          <p:cNvSpPr>
            <a:spLocks noGrp="1"/>
          </p:cNvSpPr>
          <p:nvPr>
            <p:ph sz="quarter" idx="1"/>
          </p:nvPr>
        </p:nvSpPr>
        <p:spPr>
          <a:xfrm>
            <a:off x="457200" y="2209800"/>
            <a:ext cx="8229600" cy="4114800"/>
          </a:xfrm>
        </p:spPr>
        <p:txBody>
          <a:bodyPr/>
          <a:lstStyle/>
          <a:p>
            <a:pPr algn="just"/>
            <a:r>
              <a:rPr lang="en-US" sz="2400" smtClean="0"/>
              <a:t>Computing technologies have played an increasingly important role in biology since the launch of Human Genome Project (Carol and Robert,1996).</a:t>
            </a:r>
          </a:p>
          <a:p>
            <a:pPr algn="just"/>
            <a:r>
              <a:rPr lang="en-US" sz="2400" smtClean="0"/>
              <a:t>Parallel computing, which acts as an effective way to speed up biological computing, has been used in many biological applications.</a:t>
            </a:r>
          </a:p>
          <a:p>
            <a:pPr algn="just"/>
            <a:r>
              <a:rPr lang="en-US" sz="2400" smtClean="0"/>
              <a:t>Sequence assembly and sequence alignment are the most computing intensive parts of biological computing.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E9C0658A-7E14-4C8C-8D9C-5571F50AB6F7}" type="slidenum">
              <a:rPr lang="en-US"/>
              <a:pPr>
                <a:defRPr/>
              </a:pPr>
              <a:t>20</a:t>
            </a:fld>
            <a:endParaRPr lang="en-US" dirty="0"/>
          </a:p>
        </p:txBody>
      </p:sp>
      <p:sp>
        <p:nvSpPr>
          <p:cNvPr id="25604" name="Content Placeholder 2"/>
          <p:cNvSpPr>
            <a:spLocks noGrp="1"/>
          </p:cNvSpPr>
          <p:nvPr>
            <p:ph sz="quarter" idx="1"/>
          </p:nvPr>
        </p:nvSpPr>
        <p:spPr>
          <a:xfrm>
            <a:off x="457200" y="1981200"/>
            <a:ext cx="8229600" cy="4876800"/>
          </a:xfrm>
        </p:spPr>
        <p:txBody>
          <a:bodyPr/>
          <a:lstStyle/>
          <a:p>
            <a:pPr algn="just"/>
            <a:r>
              <a:rPr lang="en-US" sz="2000" dirty="0" smtClean="0"/>
              <a:t>The Smith-Waterman algorithm is the optimal algorithm for </a:t>
            </a:r>
            <a:r>
              <a:rPr lang="en-US" sz="2000" dirty="0" err="1" smtClean="0"/>
              <a:t>pairwise</a:t>
            </a:r>
            <a:r>
              <a:rPr lang="en-US" sz="2000" dirty="0" smtClean="0"/>
              <a:t> biological sequence alignment. Two sequences to be compared are placed on the top and at the left of a similarity matrix SM, and each element of SM is calculated using equation:</a:t>
            </a:r>
          </a:p>
          <a:p>
            <a:pPr algn="just">
              <a:spcBef>
                <a:spcPct val="0"/>
              </a:spcBef>
              <a:buFont typeface="Wingdings 2" pitchFamily="18" charset="2"/>
              <a:buNone/>
            </a:pPr>
            <a:r>
              <a:rPr lang="en-US" sz="2000" dirty="0" smtClean="0"/>
              <a:t>				</a:t>
            </a:r>
          </a:p>
          <a:p>
            <a:pPr algn="just">
              <a:spcBef>
                <a:spcPct val="0"/>
              </a:spcBef>
              <a:buFont typeface="Wingdings 2" pitchFamily="18" charset="2"/>
              <a:buNone/>
            </a:pPr>
            <a:r>
              <a:rPr lang="en-US" sz="2000" dirty="0" smtClean="0"/>
              <a:t>				</a:t>
            </a:r>
            <a:r>
              <a:rPr lang="en-US" sz="2000" dirty="0" smtClean="0"/>
              <a:t>	</a:t>
            </a:r>
            <a:r>
              <a:rPr lang="en-US" sz="2000" dirty="0" smtClean="0"/>
              <a:t>			</a:t>
            </a:r>
          </a:p>
          <a:p>
            <a:pPr algn="just">
              <a:spcBef>
                <a:spcPct val="0"/>
              </a:spcBef>
              <a:buFont typeface="Wingdings 2" pitchFamily="18" charset="2"/>
              <a:buNone/>
            </a:pPr>
            <a:r>
              <a:rPr lang="en-US" sz="2000" dirty="0" smtClean="0"/>
              <a:t>				</a:t>
            </a:r>
            <a:r>
              <a:rPr lang="en-US" sz="2000" dirty="0" smtClean="0"/>
              <a:t>	</a:t>
            </a:r>
          </a:p>
          <a:p>
            <a:pPr algn="just">
              <a:spcBef>
                <a:spcPct val="0"/>
              </a:spcBef>
              <a:buFont typeface="Wingdings 2" pitchFamily="18" charset="2"/>
              <a:buNone/>
            </a:pPr>
            <a:endParaRPr lang="en-US" sz="2000" dirty="0" smtClean="0"/>
          </a:p>
          <a:p>
            <a:pPr algn="just">
              <a:spcBef>
                <a:spcPct val="0"/>
              </a:spcBef>
              <a:buFont typeface="Wingdings 2" pitchFamily="18" charset="2"/>
              <a:buNone/>
            </a:pPr>
            <a:endParaRPr lang="en-US" sz="2000" dirty="0" smtClean="0"/>
          </a:p>
          <a:p>
            <a:pPr algn="just">
              <a:spcBef>
                <a:spcPct val="0"/>
              </a:spcBef>
              <a:buFont typeface="Wingdings 2" pitchFamily="18" charset="2"/>
              <a:buNone/>
            </a:pPr>
            <a:endParaRPr lang="en-US" sz="2000" dirty="0" smtClean="0"/>
          </a:p>
          <a:p>
            <a:pPr algn="just">
              <a:spcBef>
                <a:spcPct val="0"/>
              </a:spcBef>
              <a:buFont typeface="Wingdings 2" pitchFamily="18" charset="2"/>
              <a:buNone/>
            </a:pPr>
            <a:endParaRPr lang="en-US" sz="2000" dirty="0" smtClean="0"/>
          </a:p>
          <a:p>
            <a:r>
              <a:rPr lang="en-US" sz="2000" dirty="0" smtClean="0"/>
              <a:t>The value of one element of SM is determined by the left, left upper and</a:t>
            </a:r>
            <a:r>
              <a:rPr lang="en-US" sz="2000" i="1" dirty="0" smtClean="0"/>
              <a:t> </a:t>
            </a:r>
            <a:r>
              <a:rPr lang="en-US" sz="2000" dirty="0" smtClean="0"/>
              <a:t>upper, elements.</a:t>
            </a:r>
          </a:p>
          <a:p>
            <a:r>
              <a:rPr lang="en-US" sz="2000" i="1" dirty="0" err="1" smtClean="0"/>
              <a:t>gp</a:t>
            </a:r>
            <a:r>
              <a:rPr lang="en-US" sz="2000" i="1" dirty="0" smtClean="0"/>
              <a:t> </a:t>
            </a:r>
            <a:r>
              <a:rPr lang="en-US" sz="2000" dirty="0" smtClean="0"/>
              <a:t>is the gap penalty for inserting a space into the sequence</a:t>
            </a:r>
          </a:p>
          <a:p>
            <a:r>
              <a:rPr lang="en-US" sz="2000" i="1" dirty="0" err="1" smtClean="0"/>
              <a:t>ss</a:t>
            </a:r>
            <a:r>
              <a:rPr lang="en-US" sz="2000" i="1" dirty="0" smtClean="0"/>
              <a:t> </a:t>
            </a:r>
            <a:r>
              <a:rPr lang="en-US" sz="2000" dirty="0" smtClean="0"/>
              <a:t>is the value obtained by comparing two letters</a:t>
            </a:r>
            <a:r>
              <a:rPr lang="en-US" sz="2000" i="1" dirty="0" smtClean="0"/>
              <a:t>.</a:t>
            </a:r>
          </a:p>
        </p:txBody>
      </p:sp>
      <p:sp>
        <p:nvSpPr>
          <p:cNvPr id="5" name="Left Brace 4"/>
          <p:cNvSpPr/>
          <p:nvPr/>
        </p:nvSpPr>
        <p:spPr>
          <a:xfrm>
            <a:off x="3886200" y="2971800"/>
            <a:ext cx="304800" cy="2057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 name="TextBox 5"/>
          <p:cNvSpPr txBox="1"/>
          <p:nvPr/>
        </p:nvSpPr>
        <p:spPr>
          <a:xfrm>
            <a:off x="4495800" y="2971800"/>
            <a:ext cx="2286000" cy="2031325"/>
          </a:xfrm>
          <a:prstGeom prst="rect">
            <a:avLst/>
          </a:prstGeom>
          <a:noFill/>
        </p:spPr>
        <p:txBody>
          <a:bodyPr wrap="square" rtlCol="0">
            <a:spAutoFit/>
          </a:bodyPr>
          <a:lstStyle/>
          <a:p>
            <a:pPr algn="just"/>
            <a:r>
              <a:rPr lang="en-US" dirty="0" smtClean="0">
                <a:latin typeface="+mn-lt"/>
              </a:rPr>
              <a:t>SM[ </a:t>
            </a:r>
            <a:r>
              <a:rPr lang="en-US" dirty="0" err="1" smtClean="0">
                <a:latin typeface="+mn-lt"/>
              </a:rPr>
              <a:t>i</a:t>
            </a:r>
            <a:r>
              <a:rPr lang="en-US" dirty="0" smtClean="0">
                <a:latin typeface="+mn-lt"/>
              </a:rPr>
              <a:t> , j-1 ] + </a:t>
            </a:r>
            <a:r>
              <a:rPr lang="en-US" dirty="0" err="1" smtClean="0">
                <a:latin typeface="+mn-lt"/>
              </a:rPr>
              <a:t>gp</a:t>
            </a:r>
            <a:endParaRPr lang="en-US" dirty="0" smtClean="0">
              <a:latin typeface="+mn-lt"/>
            </a:endParaRPr>
          </a:p>
          <a:p>
            <a:pPr algn="just"/>
            <a:endParaRPr lang="en-US" dirty="0" smtClean="0">
              <a:latin typeface="+mn-lt"/>
            </a:endParaRPr>
          </a:p>
          <a:p>
            <a:pPr algn="just"/>
            <a:r>
              <a:rPr lang="en-US" dirty="0" smtClean="0">
                <a:latin typeface="+mn-lt"/>
              </a:rPr>
              <a:t>SM[ i-1 , j-1 ] + </a:t>
            </a:r>
            <a:r>
              <a:rPr lang="en-US" dirty="0" err="1" smtClean="0">
                <a:latin typeface="+mn-lt"/>
              </a:rPr>
              <a:t>ss</a:t>
            </a:r>
            <a:endParaRPr lang="en-US" dirty="0" smtClean="0">
              <a:latin typeface="+mn-lt"/>
            </a:endParaRPr>
          </a:p>
          <a:p>
            <a:pPr algn="just"/>
            <a:endParaRPr lang="en-US" dirty="0" smtClean="0">
              <a:latin typeface="+mn-lt"/>
            </a:endParaRPr>
          </a:p>
          <a:p>
            <a:pPr algn="just"/>
            <a:r>
              <a:rPr lang="en-US" dirty="0" smtClean="0">
                <a:latin typeface="+mn-lt"/>
              </a:rPr>
              <a:t>SM[ i-1 , j ] + </a:t>
            </a:r>
            <a:r>
              <a:rPr lang="en-US" dirty="0" err="1" smtClean="0">
                <a:latin typeface="+mn-lt"/>
              </a:rPr>
              <a:t>gp</a:t>
            </a:r>
            <a:endParaRPr lang="en-US" dirty="0" smtClean="0">
              <a:latin typeface="+mn-lt"/>
            </a:endParaRPr>
          </a:p>
          <a:p>
            <a:pPr algn="just"/>
            <a:endParaRPr lang="en-US" dirty="0" smtClean="0">
              <a:latin typeface="+mn-lt"/>
            </a:endParaRPr>
          </a:p>
          <a:p>
            <a:pPr algn="just"/>
            <a:r>
              <a:rPr lang="en-US" dirty="0" smtClean="0">
                <a:latin typeface="+mn-lt"/>
              </a:rPr>
              <a:t>0</a:t>
            </a:r>
          </a:p>
        </p:txBody>
      </p:sp>
      <p:sp>
        <p:nvSpPr>
          <p:cNvPr id="7" name="TextBox 6"/>
          <p:cNvSpPr txBox="1"/>
          <p:nvPr/>
        </p:nvSpPr>
        <p:spPr>
          <a:xfrm>
            <a:off x="1295400" y="3810000"/>
            <a:ext cx="2123082" cy="369332"/>
          </a:xfrm>
          <a:prstGeom prst="rect">
            <a:avLst/>
          </a:prstGeom>
          <a:noFill/>
        </p:spPr>
        <p:txBody>
          <a:bodyPr wrap="square" rtlCol="0">
            <a:spAutoFit/>
          </a:bodyPr>
          <a:lstStyle/>
          <a:p>
            <a:r>
              <a:rPr lang="en-US" dirty="0" smtClean="0">
                <a:latin typeface="+mn-lt"/>
              </a:rPr>
              <a:t>SM[ </a:t>
            </a:r>
            <a:r>
              <a:rPr lang="en-US" dirty="0" err="1" smtClean="0">
                <a:latin typeface="+mn-lt"/>
              </a:rPr>
              <a:t>i</a:t>
            </a:r>
            <a:r>
              <a:rPr lang="en-US" dirty="0" smtClean="0">
                <a:latin typeface="+mn-lt"/>
              </a:rPr>
              <a:t> , j ]    =       MAX</a:t>
            </a:r>
            <a:endParaRPr lang="en-IN"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19400"/>
            <a:ext cx="8305800" cy="2438400"/>
          </a:xfrm>
        </p:spPr>
        <p:txBody>
          <a:bodyPr>
            <a:normAutofit fontScale="90000"/>
          </a:bodyPr>
          <a:lstStyle/>
          <a:p>
            <a:pPr algn="ctr" fontAlgn="auto">
              <a:spcAft>
                <a:spcPts val="0"/>
              </a:spcAft>
              <a:defRPr/>
            </a:pP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LARGE SMITH-WATERMAN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PAIRWISE SEQUENCE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pPr>
              <a:defRPr/>
            </a:pPr>
            <a:fld id="{4F2836BC-6766-4E5E-86DF-61B38A7B19BC}"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pPr algn="ctr" fontAlgn="auto">
              <a:spcAft>
                <a:spcPts val="0"/>
              </a:spcAft>
              <a:defRPr/>
            </a:pPr>
            <a:r>
              <a:rPr lang="en-US" sz="44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a:t>
            </a:r>
            <a:endParaRPr lang="en-US" sz="44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C2B7498C-B606-463F-9A53-4EE46A42C6DD}" type="slidenum">
              <a:rPr lang="en-US"/>
              <a:pPr>
                <a:defRPr/>
              </a:pPr>
              <a:t>22</a:t>
            </a:fld>
            <a:endParaRPr lang="en-US" dirty="0"/>
          </a:p>
        </p:txBody>
      </p:sp>
      <p:sp>
        <p:nvSpPr>
          <p:cNvPr id="27652" name="Content Placeholder 2"/>
          <p:cNvSpPr>
            <a:spLocks noGrp="1"/>
          </p:cNvSpPr>
          <p:nvPr>
            <p:ph sz="quarter" idx="1"/>
          </p:nvPr>
        </p:nvSpPr>
        <p:spPr>
          <a:xfrm>
            <a:off x="457200" y="2239963"/>
            <a:ext cx="8229600" cy="4618037"/>
          </a:xfrm>
        </p:spPr>
        <p:txBody>
          <a:bodyPr/>
          <a:lstStyle/>
          <a:p>
            <a:pPr algn="just"/>
            <a:r>
              <a:rPr lang="en-US" sz="2400" smtClean="0"/>
              <a:t>The approach here is to parallelize the pairwise sequence alignment by distributing the computations along the diagonals of the similarity matrix because the computation of the elements along one diagonal is independent of that along other.</a:t>
            </a:r>
          </a:p>
          <a:p>
            <a:pPr algn="just"/>
            <a:r>
              <a:rPr lang="en-US" sz="2400" smtClean="0"/>
              <a:t>But there is dependency between neighboring diagonals because the calculation of one element value relies on the values of its left, left upper and upper elements.</a:t>
            </a:r>
          </a:p>
          <a:p>
            <a:r>
              <a:rPr lang="en-US" sz="2400" smtClean="0"/>
              <a:t>So the parallel alignment is executed in a wavefront way, computing first the values along the first diagonal in parallel, then along the second diagonal in parallel, and so forth, through the last diagonal in parallel.</a:t>
            </a:r>
          </a:p>
          <a:p>
            <a:endParaRPr lang="en-US" sz="21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no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 (contd.)</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B0637988-471D-4799-8980-9FF0F6E99DCB}" type="slidenum">
              <a:rPr lang="en-US"/>
              <a:pPr>
                <a:defRPr/>
              </a:pPr>
              <a:t>23</a:t>
            </a:fld>
            <a:endParaRPr lang="en-US" dirty="0"/>
          </a:p>
        </p:txBody>
      </p:sp>
      <p:sp>
        <p:nvSpPr>
          <p:cNvPr id="28676" name="Content Placeholder 2"/>
          <p:cNvSpPr>
            <a:spLocks noGrp="1"/>
          </p:cNvSpPr>
          <p:nvPr>
            <p:ph sz="quarter" idx="1"/>
          </p:nvPr>
        </p:nvSpPr>
        <p:spPr>
          <a:xfrm>
            <a:off x="457200" y="2362200"/>
            <a:ext cx="8229600" cy="3962400"/>
          </a:xfrm>
        </p:spPr>
        <p:txBody>
          <a:bodyPr/>
          <a:lstStyle/>
          <a:p>
            <a:pPr algn="just"/>
            <a:r>
              <a:rPr lang="en-US" sz="2400" smtClean="0"/>
              <a:t>While the parallel calculation goes on, selection for the element with the highest score is also conducted, so that only the elements in the last diagonal are required to be remembered. This greatly reduces the memory requirement.</a:t>
            </a:r>
          </a:p>
          <a:p>
            <a:pPr algn="just"/>
            <a:r>
              <a:rPr lang="en-US" sz="2400" smtClean="0"/>
              <a:t>The computing granularity can be changed to achieve the best performance according to the size of the similarity matrix and number of computing nodes available.</a:t>
            </a:r>
          </a:p>
          <a:p>
            <a:pPr algn="just"/>
            <a:r>
              <a:rPr lang="en-US" sz="2400" smtClean="0"/>
              <a:t>Larger granularity will reduce the communication overhead; this will improve the performance but, at the same time, it is more likely to incur load imbalance, which will degrade performance.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49362"/>
          </a:xfrm>
        </p:spPr>
        <p:txBody>
          <a:bodyPr>
            <a:noAutofit/>
          </a:bodyPr>
          <a:lstStyle/>
          <a:p>
            <a:pPr algn="ctr" fontAlgn="auto">
              <a:spcAft>
                <a:spcPts val="0"/>
              </a:spcAft>
              <a:defRPr/>
            </a:pP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MULTIPLE SEQUENCE ALIGNMENT</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6E26393F-C7D0-45CC-88FB-2826AF42667B}" type="slidenum">
              <a:rPr lang="en-US"/>
              <a:pPr>
                <a:defRPr/>
              </a:pPr>
              <a:t>24</a:t>
            </a:fld>
            <a:endParaRPr lang="en-US" dirty="0"/>
          </a:p>
        </p:txBody>
      </p:sp>
      <p:sp>
        <p:nvSpPr>
          <p:cNvPr id="29700" name="Content Placeholder 2"/>
          <p:cNvSpPr>
            <a:spLocks noGrp="1"/>
          </p:cNvSpPr>
          <p:nvPr>
            <p:ph sz="quarter" idx="1"/>
          </p:nvPr>
        </p:nvSpPr>
        <p:spPr>
          <a:xfrm>
            <a:off x="457200" y="1676400"/>
            <a:ext cx="8229600" cy="4525963"/>
          </a:xfrm>
        </p:spPr>
        <p:txBody>
          <a:bodyPr/>
          <a:lstStyle/>
          <a:p>
            <a:r>
              <a:rPr lang="en-US" sz="3600" smtClean="0"/>
              <a:t>The </a:t>
            </a:r>
            <a:r>
              <a:rPr lang="en-US" sz="3600" b="1" smtClean="0"/>
              <a:t>Large-Scale Multiple Sequence Alignment </a:t>
            </a:r>
            <a:r>
              <a:rPr lang="en-US" sz="3600" smtClean="0"/>
              <a:t>algorithms are of two types:</a:t>
            </a:r>
          </a:p>
          <a:p>
            <a:pPr>
              <a:buFont typeface="Wingdings 2" pitchFamily="18" charset="2"/>
              <a:buNone/>
            </a:pPr>
            <a:r>
              <a:rPr lang="en-US" sz="3600" smtClean="0"/>
              <a:t>		(a) </a:t>
            </a:r>
            <a:r>
              <a:rPr lang="en-US" sz="3600" b="1" smtClean="0"/>
              <a:t>Multiple Sequence Alignment</a:t>
            </a:r>
          </a:p>
          <a:p>
            <a:pPr>
              <a:buFont typeface="Wingdings 2" pitchFamily="18" charset="2"/>
              <a:buNone/>
            </a:pPr>
            <a:r>
              <a:rPr lang="en-US" sz="3600" b="1" smtClean="0"/>
              <a:t>		</a:t>
            </a:r>
            <a:r>
              <a:rPr lang="en-US" sz="3600" smtClean="0"/>
              <a:t>(b) </a:t>
            </a:r>
            <a:r>
              <a:rPr lang="en-US" sz="3600" b="1" smtClean="0"/>
              <a:t>Large-Scale Clustal W Multiple  			Sequence Alignment</a:t>
            </a:r>
            <a:endParaRPr lang="en-US" sz="3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590800"/>
            <a:ext cx="8305800" cy="1752600"/>
          </a:xfrm>
        </p:spPr>
        <p:txBody>
          <a:bodyPr>
            <a:noAutofit/>
          </a:bodyPr>
          <a:lstStyle/>
          <a:p>
            <a:pPr algn="ctr" fontAlgn="auto">
              <a:spcAft>
                <a:spcPts val="0"/>
              </a:spcAft>
              <a:defRPr/>
            </a:pP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MULTIPLE SEQUENCE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ALIGNMENT</a:t>
            </a:r>
            <a:endParaRPr lang="en-US" sz="5400" b="1" dirty="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pPr>
              <a:defRPr/>
            </a:pPr>
            <a:fld id="{758A78E5-7929-4A10-9622-60D084A01A5C}"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2513C805-A8D1-4D8F-AE11-433625A687BF}" type="slidenum">
              <a:rPr lang="en-US"/>
              <a:pPr>
                <a:defRPr/>
              </a:pPr>
              <a:t>26</a:t>
            </a:fld>
            <a:endParaRPr lang="en-US" dirty="0"/>
          </a:p>
        </p:txBody>
      </p:sp>
      <p:sp>
        <p:nvSpPr>
          <p:cNvPr id="31748" name="Content Placeholder 2"/>
          <p:cNvSpPr>
            <a:spLocks noGrp="1"/>
          </p:cNvSpPr>
          <p:nvPr>
            <p:ph sz="quarter" idx="1"/>
          </p:nvPr>
        </p:nvSpPr>
        <p:spPr>
          <a:xfrm>
            <a:off x="457200" y="1600200"/>
            <a:ext cx="8229600" cy="4724400"/>
          </a:xfrm>
        </p:spPr>
        <p:txBody>
          <a:bodyPr/>
          <a:lstStyle/>
          <a:p>
            <a:pPr algn="just"/>
            <a:r>
              <a:rPr lang="en-US" sz="2400" smtClean="0"/>
              <a:t>The aim of multiple alignment is to find the sites that are homologous in all the sequences.</a:t>
            </a:r>
          </a:p>
          <a:p>
            <a:pPr algn="just"/>
            <a:r>
              <a:rPr lang="en-US" sz="2400" smtClean="0"/>
              <a:t>Most of the methods are based on a concept called progressive alignment.</a:t>
            </a:r>
          </a:p>
          <a:p>
            <a:pPr algn="just"/>
            <a:r>
              <a:rPr lang="en-US" sz="2400" smtClean="0"/>
              <a:t>The methods work by constructing successive pairwise alignments; initially, two sequences are selected and aligned by pairwise methods, and the alignment is fixed.</a:t>
            </a:r>
          </a:p>
          <a:p>
            <a:pPr algn="just"/>
            <a:r>
              <a:rPr lang="en-US" sz="2400" smtClean="0"/>
              <a:t>Then, a third sequence is selected and aligned with the first alignment, and this procedure is repeated until all sequences are aligned.</a:t>
            </a:r>
          </a:p>
          <a:p>
            <a:pPr algn="just"/>
            <a:r>
              <a:rPr lang="en-US" sz="2400" smtClean="0"/>
              <a:t>Most methods use a “guide tree” to determine the order in which to add sequences.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pPr algn="ctr" fontAlgn="auto">
              <a:spcAft>
                <a:spcPts val="0"/>
              </a:spcAft>
              <a:defRPr/>
            </a:pPr>
            <a:r>
              <a:rPr lang="en-US" sz="44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ALIGNMENT(contd.)</a:t>
            </a:r>
            <a:endPar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322E1C89-2325-465E-80A5-74B9B3D47BEE}" type="slidenum">
              <a:rPr lang="en-US"/>
              <a:pPr>
                <a:defRPr/>
              </a:pPr>
              <a:t>27</a:t>
            </a:fld>
            <a:endParaRPr lang="en-US" dirty="0"/>
          </a:p>
        </p:txBody>
      </p:sp>
      <p:sp>
        <p:nvSpPr>
          <p:cNvPr id="3" name="Content Placeholder 2"/>
          <p:cNvSpPr>
            <a:spLocks noGrp="1"/>
          </p:cNvSpPr>
          <p:nvPr>
            <p:ph sz="quarter" idx="1"/>
          </p:nvPr>
        </p:nvSpPr>
        <p:spPr>
          <a:xfrm>
            <a:off x="457200" y="2057400"/>
            <a:ext cx="8229600" cy="4800600"/>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400" dirty="0" smtClean="0"/>
              <a:t>Clustal W is one of the most widely used multiple sequence alignment programs.</a:t>
            </a:r>
          </a:p>
          <a:p>
            <a:pPr marL="274320" indent="-274320" algn="just" fontAlgn="auto">
              <a:spcBef>
                <a:spcPts val="580"/>
              </a:spcBef>
              <a:spcAft>
                <a:spcPts val="0"/>
              </a:spcAft>
              <a:buClr>
                <a:schemeClr val="accent3"/>
              </a:buClr>
              <a:buFont typeface="Wingdings 2"/>
              <a:buChar char=""/>
              <a:defRPr/>
            </a:pPr>
            <a:r>
              <a:rPr lang="en-US" sz="2400" dirty="0" smtClean="0"/>
              <a:t>It performs well with protein and protein-coding DNA sequences but is less suited to sequences like rRNA sequences.</a:t>
            </a:r>
          </a:p>
          <a:p>
            <a:pPr marL="274320" indent="-274320" algn="just" fontAlgn="auto">
              <a:spcBef>
                <a:spcPts val="580"/>
              </a:spcBef>
              <a:spcAft>
                <a:spcPts val="0"/>
              </a:spcAft>
              <a:buClr>
                <a:schemeClr val="accent3"/>
              </a:buClr>
              <a:buFont typeface="Wingdings 2"/>
              <a:buChar char=""/>
              <a:defRPr/>
            </a:pPr>
            <a:r>
              <a:rPr lang="en-US" sz="2400" dirty="0" smtClean="0"/>
              <a:t>The algorithm proceeds as follows:</a:t>
            </a:r>
          </a:p>
          <a:p>
            <a:pPr marL="274320" indent="-274320" fontAlgn="auto">
              <a:spcBef>
                <a:spcPts val="580"/>
              </a:spcBef>
              <a:spcAft>
                <a:spcPts val="0"/>
              </a:spcAft>
              <a:buClr>
                <a:schemeClr val="accent3"/>
              </a:buClr>
              <a:buFont typeface="Wingdings 2"/>
              <a:buNone/>
              <a:defRPr/>
            </a:pPr>
            <a:r>
              <a:rPr lang="en-US" sz="2400" dirty="0" smtClean="0">
                <a:solidFill>
                  <a:schemeClr val="accent4">
                    <a:lumMod val="75000"/>
                  </a:schemeClr>
                </a:solidFill>
              </a:rPr>
              <a:t>		1. </a:t>
            </a:r>
            <a:r>
              <a:rPr lang="en-US" sz="2400" i="1" dirty="0" smtClean="0"/>
              <a:t>Construct a distance matrix of all the n(n-1) sequence pairs.</a:t>
            </a:r>
          </a:p>
          <a:p>
            <a:pPr marL="274320" indent="-274320" fontAlgn="auto">
              <a:spcBef>
                <a:spcPts val="580"/>
              </a:spcBef>
              <a:spcAft>
                <a:spcPts val="0"/>
              </a:spcAft>
              <a:buClr>
                <a:schemeClr val="accent3"/>
              </a:buClr>
              <a:buFont typeface="Wingdings 2"/>
              <a:buNone/>
              <a:defRPr/>
            </a:pPr>
            <a:r>
              <a:rPr lang="en-US" sz="2400" i="1" dirty="0" smtClean="0">
                <a:solidFill>
                  <a:schemeClr val="accent4">
                    <a:lumMod val="75000"/>
                  </a:schemeClr>
                </a:solidFill>
              </a:rPr>
              <a:t>		2. </a:t>
            </a:r>
            <a:r>
              <a:rPr lang="en-US" sz="2400" i="1" dirty="0" smtClean="0"/>
              <a:t>Construct a guide tree by the neighbor-joining method based on the </a:t>
            </a:r>
            <a:r>
              <a:rPr lang="en-US" sz="2400" i="1" dirty="0" smtClean="0"/>
              <a:t>	distances  </a:t>
            </a:r>
            <a:r>
              <a:rPr lang="en-US" sz="2400" i="1" dirty="0" smtClean="0"/>
              <a:t>from the </a:t>
            </a:r>
            <a:r>
              <a:rPr lang="en-US" sz="2400" i="1" dirty="0" smtClean="0"/>
              <a:t>previous </a:t>
            </a:r>
            <a:r>
              <a:rPr lang="en-US" sz="2400" i="1" dirty="0" smtClean="0"/>
              <a:t>step.</a:t>
            </a:r>
            <a:endParaRPr lang="en-US" sz="2400" i="1" dirty="0" smtClean="0"/>
          </a:p>
          <a:p>
            <a:pPr marL="274320" indent="-274320" fontAlgn="auto">
              <a:spcBef>
                <a:spcPts val="580"/>
              </a:spcBef>
              <a:spcAft>
                <a:spcPts val="0"/>
              </a:spcAft>
              <a:buClr>
                <a:schemeClr val="accent3"/>
              </a:buClr>
              <a:buFont typeface="Wingdings 2"/>
              <a:buNone/>
              <a:defRPr/>
            </a:pPr>
            <a:r>
              <a:rPr lang="en-US" sz="2400" i="1" dirty="0" smtClean="0">
                <a:solidFill>
                  <a:schemeClr val="accent4">
                    <a:lumMod val="75000"/>
                  </a:schemeClr>
                </a:solidFill>
              </a:rPr>
              <a:t>		3. </a:t>
            </a:r>
            <a:r>
              <a:rPr lang="en-US" sz="2400" i="1" dirty="0" smtClean="0"/>
              <a:t>Progressively align sequences at the nodes in order of decreasing </a:t>
            </a:r>
            <a:r>
              <a:rPr lang="en-US" sz="2400" i="1" dirty="0" smtClean="0"/>
              <a:t>	similarity</a:t>
            </a:r>
            <a:r>
              <a:rPr lang="en-US" sz="2400" i="1" dirty="0" smtClean="0"/>
              <a:t>, using sequence-sequence, sequence-alignment, and </a:t>
            </a:r>
            <a:r>
              <a:rPr lang="en-US" sz="2400" i="1" dirty="0" smtClean="0"/>
              <a:t>alignment-	alignment </a:t>
            </a:r>
            <a:r>
              <a:rPr lang="en-US" sz="2400" i="1" dirty="0" smtClean="0"/>
              <a:t>alignments.</a:t>
            </a:r>
            <a:endParaRPr lang="en-US" sz="2400" i="1" dirty="0" smtClean="0"/>
          </a:p>
          <a:p>
            <a:pPr marL="274320" indent="-274320" fontAlgn="auto">
              <a:spcBef>
                <a:spcPts val="580"/>
              </a:spcBef>
              <a:spcAft>
                <a:spcPts val="0"/>
              </a:spcAft>
              <a:buClr>
                <a:schemeClr val="accent3"/>
              </a:buClr>
              <a:buFont typeface="Wingdings 2"/>
              <a:buNone/>
              <a:defRPr/>
            </a:pPr>
            <a:endParaRPr lang="en-US" sz="2400" dirty="0" smtClean="0"/>
          </a:p>
          <a:p>
            <a:pPr marL="274320" indent="-274320" fontAlgn="auto">
              <a:spcBef>
                <a:spcPts val="580"/>
              </a:spcBef>
              <a:spcAft>
                <a:spcPts val="0"/>
              </a:spcAft>
              <a:buClr>
                <a:schemeClr val="accent3"/>
              </a:buClr>
              <a:buFont typeface="Wingdings 2"/>
              <a:buNone/>
              <a:defRPr/>
            </a:pP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24200"/>
            <a:ext cx="8305800" cy="2209800"/>
          </a:xfrm>
        </p:spPr>
        <p:txBody>
          <a:bodyPr>
            <a:normAutofit fontScale="90000"/>
          </a:bodyPr>
          <a:lstStyle/>
          <a:p>
            <a:pPr algn="ctr" fontAlgn="auto">
              <a:spcAft>
                <a:spcPts val="0"/>
              </a:spcAft>
              <a:defRPr/>
            </a:pP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LARGE-SCALE CLUSTAL W</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MULTIPLE SEQUENCE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br>
            <a:r>
              <a:rPr lang="en-US" sz="54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pPr>
              <a:defRPr/>
            </a:pPr>
            <a:fld id="{DEB52EF4-11E2-4F94-A5D7-C337A0CD393F}"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59F82993-50A6-47FE-9576-751305775676}" type="slidenum">
              <a:rPr lang="en-US"/>
              <a:pPr>
                <a:defRPr/>
              </a:pPr>
              <a:t>29</a:t>
            </a:fld>
            <a:endParaRPr lang="en-US" dirty="0"/>
          </a:p>
        </p:txBody>
      </p:sp>
      <p:sp>
        <p:nvSpPr>
          <p:cNvPr id="3" name="Content Placeholder 2"/>
          <p:cNvSpPr>
            <a:spLocks noGrp="1"/>
          </p:cNvSpPr>
          <p:nvPr>
            <p:ph sz="quarter" idx="1"/>
          </p:nvPr>
        </p:nvSpPr>
        <p:spPr>
          <a:xfrm>
            <a:off x="457200" y="2239963"/>
            <a:ext cx="8229600" cy="4618037"/>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400" dirty="0" smtClean="0"/>
              <a:t>The parallelization of Clustal W is conducted in all its three stages.</a:t>
            </a:r>
          </a:p>
          <a:p>
            <a:pPr marL="274320" indent="-274320" algn="just" fontAlgn="auto">
              <a:spcBef>
                <a:spcPts val="580"/>
              </a:spcBef>
              <a:spcAft>
                <a:spcPts val="0"/>
              </a:spcAft>
              <a:buClr>
                <a:schemeClr val="accent3"/>
              </a:buClr>
              <a:buFont typeface="Wingdings 2"/>
              <a:buChar char=""/>
              <a:defRPr/>
            </a:pPr>
            <a:r>
              <a:rPr lang="en-US" sz="2400" dirty="0" smtClean="0"/>
              <a:t>In the </a:t>
            </a:r>
            <a:r>
              <a:rPr lang="en-US" sz="2400" dirty="0" smtClean="0">
                <a:solidFill>
                  <a:schemeClr val="accent4">
                    <a:lumMod val="75000"/>
                  </a:schemeClr>
                </a:solidFill>
              </a:rPr>
              <a:t>first stage </a:t>
            </a:r>
            <a:r>
              <a:rPr lang="en-US" sz="2400" dirty="0" smtClean="0"/>
              <a:t>we have two levels of parallelization.</a:t>
            </a:r>
          </a:p>
          <a:p>
            <a:pPr marL="274320" indent="-274320" algn="just" fontAlgn="auto">
              <a:spcBef>
                <a:spcPts val="580"/>
              </a:spcBef>
              <a:spcAft>
                <a:spcPts val="0"/>
              </a:spcAft>
              <a:buClr>
                <a:schemeClr val="accent3"/>
              </a:buClr>
              <a:buFont typeface="Wingdings 2"/>
              <a:buChar char=""/>
              <a:defRPr/>
            </a:pPr>
            <a:r>
              <a:rPr lang="en-US" sz="2400" dirty="0" smtClean="0"/>
              <a:t>The first level of parallelization lies in the calculation conducted on the whole </a:t>
            </a:r>
            <a:r>
              <a:rPr lang="en-US" sz="2400" i="1" dirty="0" smtClean="0"/>
              <a:t>n(n-1) </a:t>
            </a:r>
            <a:r>
              <a:rPr lang="en-US" sz="2400" dirty="0" smtClean="0"/>
              <a:t>pairs of sequences.</a:t>
            </a:r>
          </a:p>
          <a:p>
            <a:pPr marL="274320" indent="-274320" algn="just" fontAlgn="auto">
              <a:spcBef>
                <a:spcPts val="580"/>
              </a:spcBef>
              <a:spcAft>
                <a:spcPts val="0"/>
              </a:spcAft>
              <a:buClr>
                <a:schemeClr val="accent3"/>
              </a:buClr>
              <a:buFont typeface="Wingdings 2"/>
              <a:buChar char=""/>
              <a:defRPr/>
            </a:pPr>
            <a:r>
              <a:rPr lang="en-US" sz="2400" dirty="0" smtClean="0"/>
              <a:t>The second level of parallelization lies in the pairwise sequence alignment.</a:t>
            </a:r>
          </a:p>
          <a:p>
            <a:pPr marL="274320" indent="-274320" algn="just" fontAlgn="auto">
              <a:spcBef>
                <a:spcPts val="580"/>
              </a:spcBef>
              <a:spcAft>
                <a:spcPts val="0"/>
              </a:spcAft>
              <a:buClr>
                <a:schemeClr val="accent3"/>
              </a:buClr>
              <a:buFont typeface="Wingdings 2"/>
              <a:buChar char=""/>
              <a:defRPr/>
            </a:pPr>
            <a:r>
              <a:rPr lang="en-US" sz="2400" dirty="0" smtClean="0"/>
              <a:t>For </a:t>
            </a:r>
            <a:r>
              <a:rPr lang="en-US" sz="2400" dirty="0" smtClean="0"/>
              <a:t>the </a:t>
            </a:r>
            <a:r>
              <a:rPr lang="en-US" sz="2400" dirty="0" smtClean="0">
                <a:solidFill>
                  <a:schemeClr val="accent4">
                    <a:lumMod val="75000"/>
                  </a:schemeClr>
                </a:solidFill>
              </a:rPr>
              <a:t>second stage</a:t>
            </a:r>
            <a:r>
              <a:rPr lang="en-US" sz="2400" dirty="0" smtClean="0"/>
              <a:t>, the calculation of the minimal value of each row in the distance matrix can be parallelized.</a:t>
            </a:r>
            <a:endParaRPr lang="en-US" sz="2400" dirty="0" smtClean="0"/>
          </a:p>
          <a:p>
            <a:pPr marL="274320" indent="-274320" algn="just" fontAlgn="auto">
              <a:spcBef>
                <a:spcPts val="580"/>
              </a:spcBef>
              <a:spcAft>
                <a:spcPts val="0"/>
              </a:spcAft>
              <a:buClr>
                <a:schemeClr val="accent3"/>
              </a:buClr>
              <a:buFont typeface="Wingdings 2"/>
              <a:buChar char=""/>
              <a:defRPr/>
            </a:pPr>
            <a:r>
              <a:rPr lang="en-US" sz="2400" dirty="0" smtClean="0"/>
              <a:t>Finally, for the </a:t>
            </a:r>
            <a:r>
              <a:rPr lang="en-US" sz="2400" dirty="0" smtClean="0">
                <a:solidFill>
                  <a:schemeClr val="accent4">
                    <a:lumMod val="75000"/>
                  </a:schemeClr>
                </a:solidFill>
              </a:rPr>
              <a:t>third stage</a:t>
            </a:r>
            <a:r>
              <a:rPr lang="en-US" sz="2400" dirty="0" smtClean="0"/>
              <a:t>, we exploit the parallelism that exists in the iterative loops.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norm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D34D946F-0BA9-4AA9-8F6C-66C36577C05D}" type="slidenum">
              <a:rPr lang="en-US"/>
              <a:pPr>
                <a:defRPr/>
              </a:pPr>
              <a:t>3</a:t>
            </a:fld>
            <a:endParaRPr lang="en-US" dirty="0"/>
          </a:p>
        </p:txBody>
      </p:sp>
      <p:sp>
        <p:nvSpPr>
          <p:cNvPr id="3" name="Content Placeholder 2"/>
          <p:cNvSpPr>
            <a:spLocks noGrp="1"/>
          </p:cNvSpPr>
          <p:nvPr>
            <p:ph sz="quarter" idx="1"/>
          </p:nvPr>
        </p:nvSpPr>
        <p:spPr>
          <a:xfrm>
            <a:off x="457200" y="1828800"/>
            <a:ext cx="8229600" cy="4495800"/>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800" dirty="0" smtClean="0">
                <a:solidFill>
                  <a:schemeClr val="accent4">
                    <a:lumMod val="75000"/>
                  </a:schemeClr>
                </a:solidFill>
              </a:rPr>
              <a:t>Sequence assembly</a:t>
            </a:r>
            <a:r>
              <a:rPr lang="en-US" sz="2800" dirty="0" smtClean="0"/>
              <a:t>,</a:t>
            </a:r>
            <a:r>
              <a:rPr lang="en-US" sz="2800" dirty="0" smtClean="0">
                <a:solidFill>
                  <a:schemeClr val="accent4">
                    <a:lumMod val="75000"/>
                  </a:schemeClr>
                </a:solidFill>
              </a:rPr>
              <a:t> </a:t>
            </a:r>
            <a:r>
              <a:rPr lang="en-US" sz="2800" dirty="0" smtClean="0"/>
              <a:t>also called fragment assembly,</a:t>
            </a:r>
            <a:r>
              <a:rPr lang="en-US" sz="2800" dirty="0" smtClean="0">
                <a:solidFill>
                  <a:schemeClr val="accent4">
                    <a:lumMod val="75000"/>
                  </a:schemeClr>
                </a:solidFill>
              </a:rPr>
              <a:t> </a:t>
            </a:r>
            <a:r>
              <a:rPr lang="en-US" sz="2800" dirty="0" smtClean="0"/>
              <a:t>refers to aligning and merging fragments of a much longer DNA sequence in order to reconstruct the original sequence.</a:t>
            </a:r>
          </a:p>
          <a:p>
            <a:pPr marL="274320" indent="-274320" algn="just" fontAlgn="auto">
              <a:spcBef>
                <a:spcPts val="580"/>
              </a:spcBef>
              <a:spcAft>
                <a:spcPts val="0"/>
              </a:spcAft>
              <a:buClr>
                <a:schemeClr val="accent3"/>
              </a:buClr>
              <a:buFont typeface="Wingdings 2"/>
              <a:buChar char=""/>
              <a:defRPr/>
            </a:pPr>
            <a:r>
              <a:rPr lang="en-US" sz="2800" dirty="0" smtClean="0"/>
              <a:t>This is needed as DNA sequencing technology cannot read whole genomes in one go, but rather small pieces between 20 and 1000 bases, depending on the technology used.</a:t>
            </a:r>
          </a:p>
          <a:p>
            <a:pPr marL="274320" indent="-274320" algn="just" fontAlgn="auto">
              <a:spcBef>
                <a:spcPts val="580"/>
              </a:spcBef>
              <a:spcAft>
                <a:spcPts val="0"/>
              </a:spcAft>
              <a:buClr>
                <a:schemeClr val="accent3"/>
              </a:buClr>
              <a:buFont typeface="Wingdings 2"/>
              <a:buChar char=""/>
              <a:defRPr/>
            </a:pPr>
            <a:r>
              <a:rPr lang="en-US" sz="2800" dirty="0" smtClean="0"/>
              <a:t>Typically the short fragments, called reads, result from shot gun sequencing genomic DNA, or gene transcripts(ESTs).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77112"/>
          </a:xfrm>
        </p:spPr>
        <p:txBody>
          <a:bodyPr>
            <a:normAutofit fontScale="90000"/>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ALIGNMENT(contd.)</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0259551B-6CA5-4A42-9E70-D0427BA978BA}" type="slidenum">
              <a:rPr lang="en-US"/>
              <a:pPr>
                <a:defRPr/>
              </a:pPr>
              <a:t>30</a:t>
            </a:fld>
            <a:endParaRPr lang="en-US" dirty="0"/>
          </a:p>
        </p:txBody>
      </p:sp>
      <p:sp>
        <p:nvSpPr>
          <p:cNvPr id="35844" name="Content Placeholder 2"/>
          <p:cNvSpPr>
            <a:spLocks noGrp="1"/>
          </p:cNvSpPr>
          <p:nvPr>
            <p:ph sz="quarter" idx="1"/>
          </p:nvPr>
        </p:nvSpPr>
        <p:spPr>
          <a:xfrm>
            <a:off x="457200" y="2133600"/>
            <a:ext cx="8229600" cy="4191000"/>
          </a:xfrm>
        </p:spPr>
        <p:txBody>
          <a:bodyPr/>
          <a:lstStyle/>
          <a:p>
            <a:pPr algn="just"/>
            <a:r>
              <a:rPr lang="en-US" sz="2400" smtClean="0"/>
              <a:t>Different computing granularities can be adopted at different stages of the Clustal W algorithm in its implementation in a distributed computing environment.</a:t>
            </a:r>
          </a:p>
          <a:p>
            <a:pPr algn="just"/>
            <a:r>
              <a:rPr lang="en-US" sz="2400" smtClean="0"/>
              <a:t>All sequence alignments conducted in the first stage of Clustal W are independent. They can be therefore parallelized with smaller granularity so as to achieve maximal parallelism.</a:t>
            </a:r>
          </a:p>
          <a:p>
            <a:pPr algn="just"/>
            <a:r>
              <a:rPr lang="en-US" sz="2400" smtClean="0"/>
              <a:t>But, for the second and third stages, the granularity should be bigger because there are more dependencies among the computing nodes as smaller granularity will bring about greater communication overhead.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00912"/>
          </a:xfrm>
        </p:spPr>
        <p:txBody>
          <a:bodyPr>
            <a:no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LOAD BALANCING AND COMMUNICATION OVERHEAD</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4C8B7D61-CA90-4081-B8DE-7AD59A4934D6}" type="slidenum">
              <a:rPr lang="en-US"/>
              <a:pPr>
                <a:defRPr/>
              </a:pPr>
              <a:t>31</a:t>
            </a:fld>
            <a:endParaRPr lang="en-US" dirty="0"/>
          </a:p>
        </p:txBody>
      </p:sp>
      <p:sp>
        <p:nvSpPr>
          <p:cNvPr id="36868" name="Content Placeholder 2"/>
          <p:cNvSpPr>
            <a:spLocks noGrp="1"/>
          </p:cNvSpPr>
          <p:nvPr>
            <p:ph sz="quarter" idx="1"/>
          </p:nvPr>
        </p:nvSpPr>
        <p:spPr>
          <a:xfrm>
            <a:off x="533400" y="1676400"/>
            <a:ext cx="8229600" cy="5181600"/>
          </a:xfrm>
        </p:spPr>
        <p:txBody>
          <a:bodyPr/>
          <a:lstStyle/>
          <a:p>
            <a:pPr algn="just"/>
            <a:r>
              <a:rPr lang="en-US" sz="2100" smtClean="0"/>
              <a:t>Load balancing is a big problem for parallel computing.</a:t>
            </a:r>
          </a:p>
          <a:p>
            <a:pPr algn="just"/>
            <a:r>
              <a:rPr lang="en-US" sz="2100" smtClean="0"/>
              <a:t>Load on the computing nodes with limited computing power will make other processes wait; thus, resources are wasted and performance is degraded.</a:t>
            </a:r>
          </a:p>
          <a:p>
            <a:pPr algn="just"/>
            <a:r>
              <a:rPr lang="en-US" sz="2100" smtClean="0"/>
              <a:t>Since the communication overhead is relatively high in distributed systems, the interaction frequency between computing nodes should be as low as possible.</a:t>
            </a:r>
          </a:p>
          <a:p>
            <a:pPr algn="just"/>
            <a:r>
              <a:rPr lang="en-US" sz="2100" smtClean="0"/>
              <a:t>Factors that should be considered by these load distribution algorithms are communication overhead, and heterogeneity.</a:t>
            </a:r>
          </a:p>
          <a:p>
            <a:pPr algn="just"/>
            <a:r>
              <a:rPr lang="en-US" sz="2100" smtClean="0"/>
              <a:t>Computing nodes have to request the </a:t>
            </a:r>
            <a:r>
              <a:rPr lang="en-US" sz="2100" i="1" smtClean="0"/>
              <a:t>l-tuple </a:t>
            </a:r>
            <a:r>
              <a:rPr lang="en-US" sz="2100" smtClean="0"/>
              <a:t>from other nodes.</a:t>
            </a:r>
          </a:p>
          <a:p>
            <a:pPr algn="just"/>
            <a:r>
              <a:rPr lang="en-US" sz="2100" smtClean="0"/>
              <a:t>If one request is sent per </a:t>
            </a:r>
            <a:r>
              <a:rPr lang="en-US" sz="2100" i="1" smtClean="0"/>
              <a:t>l-tuple, </a:t>
            </a:r>
            <a:r>
              <a:rPr lang="en-US" sz="2100" smtClean="0"/>
              <a:t>there will be too many communication</a:t>
            </a:r>
            <a:r>
              <a:rPr lang="en-US" sz="2100" i="1" smtClean="0"/>
              <a:t> </a:t>
            </a:r>
            <a:r>
              <a:rPr lang="en-US" sz="2100" smtClean="0"/>
              <a:t>requests that will bring about a large amount of overhead, incurred mainly by the communication startup.</a:t>
            </a:r>
          </a:p>
          <a:p>
            <a:pPr algn="just"/>
            <a:r>
              <a:rPr lang="en-US" sz="2100" smtClean="0"/>
              <a:t>So, these single requests should have to be incorporated to a request set that will be sent once.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A54A6598-FF00-4642-BC00-1A5F5BE5CB3A}" type="slidenum">
              <a:rPr lang="en-US"/>
              <a:pPr>
                <a:defRPr/>
              </a:pPr>
              <a:t>32</a:t>
            </a:fld>
            <a:endParaRPr lang="en-US" dirty="0"/>
          </a:p>
        </p:txBody>
      </p:sp>
      <p:sp>
        <p:nvSpPr>
          <p:cNvPr id="37892" name="Content Placeholder 2"/>
          <p:cNvSpPr>
            <a:spLocks noGrp="1"/>
          </p:cNvSpPr>
          <p:nvPr>
            <p:ph sz="quarter" idx="1"/>
          </p:nvPr>
        </p:nvSpPr>
        <p:spPr>
          <a:xfrm>
            <a:off x="457200" y="1447800"/>
            <a:ext cx="8229600" cy="4876800"/>
          </a:xfrm>
        </p:spPr>
        <p:txBody>
          <a:bodyPr/>
          <a:lstStyle/>
          <a:p>
            <a:pPr algn="just"/>
            <a:r>
              <a:rPr lang="en-US" sz="2400" smtClean="0"/>
              <a:t>It is a worthwhile exercise to conduct large-scale biological sequence assembly and alignment by parallel computing to take advantage of its vast storage and computing capability.</a:t>
            </a:r>
          </a:p>
          <a:p>
            <a:pPr algn="just"/>
            <a:r>
              <a:rPr lang="en-US" sz="2400" smtClean="0"/>
              <a:t>Effective task scheduling and good computing granularity will boost the performance of biological applications running on a distributed computing environment.</a:t>
            </a:r>
          </a:p>
          <a:p>
            <a:pPr algn="just"/>
            <a:r>
              <a:rPr lang="en-US" sz="2400" smtClean="0"/>
              <a:t>The load balancing discussed in here is static, i.e., load distribution takes place at the beginning of calculation.</a:t>
            </a:r>
          </a:p>
          <a:p>
            <a:pPr algn="just"/>
            <a:r>
              <a:rPr lang="en-US" sz="2400" smtClean="0"/>
              <a:t>In future, investigation can be done on dynamic load balancing to adjust the load assigned to the computing nodes dynamically to be adaptable to the fluctuation of the distributed computing environment.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BE49549-61E5-46B1-8140-0FFE81E53C70}" type="slidenum">
              <a:rPr lang="en-US"/>
              <a:pPr>
                <a:defRPr/>
              </a:pPr>
              <a:t>33</a:t>
            </a:fld>
            <a:endParaRPr lang="en-US" dirty="0"/>
          </a:p>
        </p:txBody>
      </p:sp>
      <p:sp>
        <p:nvSpPr>
          <p:cNvPr id="5" name="Title 1"/>
          <p:cNvSpPr txBox="1">
            <a:spLocks/>
          </p:cNvSpPr>
          <p:nvPr/>
        </p:nvSpPr>
        <p:spPr>
          <a:xfrm>
            <a:off x="457200" y="381000"/>
            <a:ext cx="8229600" cy="819912"/>
          </a:xfrm>
          <a:prstGeom prst="rect">
            <a:avLst/>
          </a:prstGeom>
        </p:spPr>
        <p:txBody>
          <a:bodyPr bIns="91440" anchor="b"/>
          <a:lstStyle/>
          <a:p>
            <a:pPr algn="ctr" fontAlgn="auto">
              <a:spcAft>
                <a:spcPts val="0"/>
              </a:spcAft>
              <a:defRPr/>
            </a:pPr>
            <a:r>
              <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ea typeface="+mj-ea"/>
                <a:cs typeface="+mj-cs"/>
              </a:rPr>
              <a:t>REFERENCES</a:t>
            </a:r>
            <a:endParaRPr lang="en-US" sz="4800" u="sng" dirty="0">
              <a:solidFill>
                <a:schemeClr val="tx2"/>
              </a:solidFill>
              <a:latin typeface="+mj-lt"/>
              <a:ea typeface="+mj-ea"/>
              <a:cs typeface="+mj-cs"/>
            </a:endParaRPr>
          </a:p>
        </p:txBody>
      </p:sp>
      <p:sp>
        <p:nvSpPr>
          <p:cNvPr id="6" name="Content Placeholder 2"/>
          <p:cNvSpPr txBox="1">
            <a:spLocks/>
          </p:cNvSpPr>
          <p:nvPr/>
        </p:nvSpPr>
        <p:spPr>
          <a:xfrm>
            <a:off x="457200" y="1524000"/>
            <a:ext cx="8229600" cy="4800600"/>
          </a:xfrm>
          <a:prstGeom prst="rect">
            <a:avLst/>
          </a:prstGeom>
        </p:spPr>
        <p:txBody>
          <a:bodyPr>
            <a:normAutofit/>
          </a:bodyPr>
          <a:lstStyle/>
          <a:p>
            <a:pPr marL="274320" indent="-274320" fontAlgn="auto">
              <a:spcBef>
                <a:spcPts val="580"/>
              </a:spcBef>
              <a:spcAft>
                <a:spcPts val="0"/>
              </a:spcAft>
              <a:buClr>
                <a:schemeClr val="accent1"/>
              </a:buClr>
              <a:buSzPct val="85000"/>
              <a:buFont typeface="Wingdings 2"/>
              <a:buChar char=""/>
              <a:defRPr/>
            </a:pPr>
            <a:r>
              <a:rPr lang="en-US" sz="2200" b="1" dirty="0">
                <a:latin typeface="+mn-lt"/>
                <a:cs typeface="+mn-cs"/>
              </a:rPr>
              <a:t>Biological Sequence Assembly and Alignment</a:t>
            </a:r>
          </a:p>
          <a:p>
            <a:pPr marL="274320" indent="-274320" fontAlgn="auto">
              <a:spcBef>
                <a:spcPts val="580"/>
              </a:spcBef>
              <a:spcAft>
                <a:spcPts val="0"/>
              </a:spcAft>
              <a:buClr>
                <a:schemeClr val="accent1"/>
              </a:buClr>
              <a:buSzPct val="85000"/>
              <a:buFont typeface="Wingdings 2"/>
              <a:buNone/>
              <a:defRPr/>
            </a:pPr>
            <a:r>
              <a:rPr lang="en-US" sz="2200" dirty="0">
                <a:latin typeface="+mn-lt"/>
                <a:cs typeface="+mn-cs"/>
              </a:rPr>
              <a:t>	Wei Shi1, </a:t>
            </a:r>
            <a:r>
              <a:rPr lang="en-US" sz="2200" dirty="0" err="1">
                <a:latin typeface="+mn-lt"/>
                <a:cs typeface="+mn-cs"/>
              </a:rPr>
              <a:t>Wanlei</a:t>
            </a:r>
            <a:r>
              <a:rPr lang="en-US" sz="2200" dirty="0">
                <a:latin typeface="+mn-lt"/>
                <a:cs typeface="+mn-cs"/>
              </a:rPr>
              <a:t> Zhou1 and Yi-Ping Phoebe Chen1,2</a:t>
            </a:r>
          </a:p>
          <a:p>
            <a:pPr marL="274320" indent="-274320" fontAlgn="auto">
              <a:spcBef>
                <a:spcPts val="580"/>
              </a:spcBef>
              <a:spcAft>
                <a:spcPts val="0"/>
              </a:spcAft>
              <a:buClr>
                <a:schemeClr val="accent1"/>
              </a:buClr>
              <a:buSzPct val="85000"/>
              <a:buFont typeface="Wingdings 2"/>
              <a:buNone/>
              <a:defRPr/>
            </a:pPr>
            <a:r>
              <a:rPr lang="en-US" sz="2200" dirty="0">
                <a:latin typeface="+mn-lt"/>
                <a:cs typeface="+mn-cs"/>
              </a:rPr>
              <a:t>	1 School of Information Technology</a:t>
            </a:r>
          </a:p>
          <a:p>
            <a:pPr marL="274320" indent="-274320" fontAlgn="auto">
              <a:spcBef>
                <a:spcPts val="580"/>
              </a:spcBef>
              <a:spcAft>
                <a:spcPts val="0"/>
              </a:spcAft>
              <a:buClr>
                <a:schemeClr val="accent1"/>
              </a:buClr>
              <a:buSzPct val="85000"/>
              <a:buFont typeface="Wingdings 2"/>
              <a:buNone/>
              <a:defRPr/>
            </a:pPr>
            <a:r>
              <a:rPr lang="en-US" sz="2200" dirty="0">
                <a:latin typeface="+mn-lt"/>
                <a:cs typeface="+mn-cs"/>
              </a:rPr>
              <a:t>	Faculty of Science and Technology, </a:t>
            </a:r>
            <a:r>
              <a:rPr lang="en-US" sz="2200" dirty="0" err="1">
                <a:latin typeface="+mn-lt"/>
                <a:cs typeface="+mn-cs"/>
              </a:rPr>
              <a:t>Deakin</a:t>
            </a:r>
            <a:r>
              <a:rPr lang="en-US" sz="2200" dirty="0">
                <a:latin typeface="+mn-lt"/>
                <a:cs typeface="+mn-cs"/>
              </a:rPr>
              <a:t> University</a:t>
            </a:r>
          </a:p>
          <a:p>
            <a:pPr marL="274320" indent="-274320" fontAlgn="auto">
              <a:spcBef>
                <a:spcPts val="580"/>
              </a:spcBef>
              <a:spcAft>
                <a:spcPts val="0"/>
              </a:spcAft>
              <a:buClr>
                <a:schemeClr val="accent1"/>
              </a:buClr>
              <a:buSzPct val="85000"/>
              <a:buFont typeface="Wingdings 2"/>
              <a:buNone/>
              <a:defRPr/>
            </a:pPr>
            <a:r>
              <a:rPr lang="en-US" sz="2200" dirty="0">
                <a:latin typeface="+mn-lt"/>
                <a:cs typeface="+mn-cs"/>
              </a:rPr>
              <a:t>	221 </a:t>
            </a:r>
            <a:r>
              <a:rPr lang="en-US" sz="2200" dirty="0" err="1">
                <a:latin typeface="+mn-lt"/>
                <a:cs typeface="+mn-cs"/>
              </a:rPr>
              <a:t>Burwood</a:t>
            </a:r>
            <a:r>
              <a:rPr lang="en-US" sz="2200" dirty="0">
                <a:latin typeface="+mn-lt"/>
                <a:cs typeface="+mn-cs"/>
              </a:rPr>
              <a:t> Hwy, </a:t>
            </a:r>
            <a:r>
              <a:rPr lang="en-US" sz="2200" dirty="0" err="1">
                <a:latin typeface="+mn-lt"/>
                <a:cs typeface="+mn-cs"/>
              </a:rPr>
              <a:t>Burwood</a:t>
            </a:r>
            <a:r>
              <a:rPr lang="en-US" sz="2200" dirty="0">
                <a:latin typeface="+mn-lt"/>
                <a:cs typeface="+mn-cs"/>
              </a:rPr>
              <a:t>, Vic 3125, Australia</a:t>
            </a:r>
          </a:p>
          <a:p>
            <a:pPr marL="274320" indent="-274320" fontAlgn="auto">
              <a:spcBef>
                <a:spcPts val="580"/>
              </a:spcBef>
              <a:spcAft>
                <a:spcPts val="0"/>
              </a:spcAft>
              <a:buClr>
                <a:schemeClr val="accent1"/>
              </a:buClr>
              <a:buSzPct val="85000"/>
              <a:buFont typeface="Wingdings 2"/>
              <a:buNone/>
              <a:defRPr/>
            </a:pPr>
            <a:r>
              <a:rPr lang="en-US" sz="2200" dirty="0">
                <a:latin typeface="+mn-lt"/>
                <a:cs typeface="+mn-cs"/>
              </a:rPr>
              <a:t>	2 Australia Research Council Centre in Bioinformatics</a:t>
            </a:r>
          </a:p>
          <a:p>
            <a:pPr marL="274320" indent="-274320" fontAlgn="auto">
              <a:spcBef>
                <a:spcPts val="580"/>
              </a:spcBef>
              <a:spcAft>
                <a:spcPts val="0"/>
              </a:spcAft>
              <a:buClr>
                <a:schemeClr val="accent1"/>
              </a:buClr>
              <a:buSzPct val="85000"/>
              <a:buFont typeface="Wingdings 2"/>
              <a:buChar char=""/>
              <a:defRPr/>
            </a:pPr>
            <a:r>
              <a:rPr lang="en-US" sz="2200" b="1" dirty="0">
                <a:latin typeface="+mn-lt"/>
                <a:cs typeface="+mn-cs"/>
              </a:rPr>
              <a:t>BIOINFORMATICS</a:t>
            </a:r>
          </a:p>
          <a:p>
            <a:pPr marL="274320" indent="-274320" fontAlgn="auto">
              <a:spcBef>
                <a:spcPts val="580"/>
              </a:spcBef>
              <a:spcAft>
                <a:spcPts val="0"/>
              </a:spcAft>
              <a:buClr>
                <a:schemeClr val="accent1"/>
              </a:buClr>
              <a:buSzPct val="85000"/>
              <a:buFont typeface="Wingdings 2"/>
              <a:buNone/>
              <a:defRPr/>
            </a:pPr>
            <a:r>
              <a:rPr lang="en-US" sz="2200" i="1" dirty="0">
                <a:latin typeface="+mn-lt"/>
                <a:cs typeface="+mn-cs"/>
              </a:rPr>
              <a:t>	</a:t>
            </a:r>
            <a:r>
              <a:rPr lang="en-US" sz="2200" i="1" dirty="0" err="1">
                <a:latin typeface="+mn-lt"/>
                <a:cs typeface="+mn-cs"/>
              </a:rPr>
              <a:t>Srinivas</a:t>
            </a:r>
            <a:r>
              <a:rPr lang="en-US" sz="2200" i="1" dirty="0">
                <a:latin typeface="+mn-lt"/>
                <a:cs typeface="+mn-cs"/>
              </a:rPr>
              <a:t> </a:t>
            </a:r>
            <a:r>
              <a:rPr lang="en-US" sz="2200" i="1" dirty="0" err="1">
                <a:latin typeface="+mn-lt"/>
                <a:cs typeface="+mn-cs"/>
              </a:rPr>
              <a:t>Aluru</a:t>
            </a:r>
            <a:endParaRPr lang="en-US" sz="2200" i="1" dirty="0">
              <a:latin typeface="+mn-lt"/>
              <a:cs typeface="+mn-cs"/>
            </a:endParaRPr>
          </a:p>
          <a:p>
            <a:pPr marL="274320" indent="-274320" fontAlgn="auto">
              <a:spcBef>
                <a:spcPts val="580"/>
              </a:spcBef>
              <a:spcAft>
                <a:spcPts val="0"/>
              </a:spcAft>
              <a:buClr>
                <a:schemeClr val="accent1"/>
              </a:buClr>
              <a:buSzPct val="85000"/>
              <a:buFont typeface="Wingdings 2"/>
              <a:buNone/>
              <a:defRPr/>
            </a:pPr>
            <a:r>
              <a:rPr lang="en-US" sz="2200" dirty="0">
                <a:latin typeface="+mn-lt"/>
                <a:cs typeface="+mn-cs"/>
              </a:rPr>
              <a:t>	Iowa State University</a:t>
            </a:r>
          </a:p>
          <a:p>
            <a:pPr marL="274320" indent="-274320" fontAlgn="auto">
              <a:spcBef>
                <a:spcPts val="580"/>
              </a:spcBef>
              <a:spcAft>
                <a:spcPts val="0"/>
              </a:spcAft>
              <a:buClr>
                <a:schemeClr val="accent1"/>
              </a:buClr>
              <a:buSzPct val="85000"/>
              <a:buFont typeface="Wingdings 2"/>
              <a:buChar char=""/>
              <a:defRPr/>
            </a:pPr>
            <a:r>
              <a:rPr lang="en-US" sz="2200" dirty="0">
                <a:latin typeface="+mn-lt"/>
                <a:cs typeface="+mn-cs"/>
                <a:hlinkClick r:id="rId3"/>
              </a:rPr>
              <a:t>http://en.wikipedia.org/wiki/Sequence_assembly</a:t>
            </a:r>
            <a:endParaRPr lang="en-US" sz="2200" dirty="0">
              <a:latin typeface="+mn-lt"/>
              <a:cs typeface="+mn-cs"/>
            </a:endParaRPr>
          </a:p>
          <a:p>
            <a:pPr marL="274320" indent="-274320" fontAlgn="auto">
              <a:spcBef>
                <a:spcPts val="580"/>
              </a:spcBef>
              <a:spcAft>
                <a:spcPts val="0"/>
              </a:spcAft>
              <a:buClr>
                <a:schemeClr val="accent1"/>
              </a:buClr>
              <a:buSzPct val="85000"/>
              <a:buFont typeface="Wingdings 2"/>
              <a:buChar char=""/>
              <a:defRPr/>
            </a:pPr>
            <a:r>
              <a:rPr lang="en-US" sz="2200" dirty="0">
                <a:latin typeface="+mn-lt"/>
                <a:cs typeface="+mn-cs"/>
                <a:hlinkClick r:id="rId4"/>
              </a:rPr>
              <a:t>http://en.wikipedia.org/wiki/Sequence_alignment</a:t>
            </a:r>
            <a:endParaRPr lang="en-US" sz="2200" dirty="0">
              <a:latin typeface="+mn-lt"/>
              <a:cs typeface="+mn-cs"/>
            </a:endParaRPr>
          </a:p>
          <a:p>
            <a:pPr marL="274320" indent="-274320" fontAlgn="auto">
              <a:spcBef>
                <a:spcPts val="580"/>
              </a:spcBef>
              <a:spcAft>
                <a:spcPts val="0"/>
              </a:spcAft>
              <a:buClr>
                <a:schemeClr val="accent1"/>
              </a:buClr>
              <a:buSzPct val="85000"/>
              <a:buFont typeface="Wingdings 2"/>
              <a:buNone/>
              <a:defRPr/>
            </a:pPr>
            <a:endParaRPr lang="en-US" sz="2200" dirty="0">
              <a:latin typeface="+mn-lt"/>
              <a:cs typeface="+mn-cs"/>
            </a:endParaRPr>
          </a:p>
        </p:txBody>
      </p:sp>
      <p:sp>
        <p:nvSpPr>
          <p:cNvPr id="7" name="Slide Number Placeholder 3"/>
          <p:cNvSpPr txBox="1">
            <a:spLocks/>
          </p:cNvSpPr>
          <p:nvPr/>
        </p:nvSpPr>
        <p:spPr>
          <a:xfrm>
            <a:off x="7924800" y="6356350"/>
            <a:ext cx="762000" cy="365125"/>
          </a:xfrm>
          <a:prstGeom prst="ellipse">
            <a:avLst/>
          </a:prstGeom>
          <a:solidFill>
            <a:schemeClr val="accent1"/>
          </a:solidFill>
        </p:spPr>
        <p:txBody>
          <a:bodyPr wrap="none" lIns="0" tIns="0" rIns="0" bIns="0" anchor="ctr" anchorCtr="1"/>
          <a:lstStyle/>
          <a:p>
            <a:pPr algn="ctr">
              <a:defRPr/>
            </a:pPr>
            <a:fld id="{9C2916BD-0B7C-4022-BE6B-205A72C8B50A}" type="slidenum">
              <a:rPr lang="en-US" sz="1400">
                <a:solidFill>
                  <a:srgbClr val="FFFFFF"/>
                </a:solidFill>
                <a:latin typeface="+mj-lt"/>
                <a:ea typeface="+mj-ea"/>
                <a:cs typeface="+mj-cs"/>
              </a:rPr>
              <a:pPr algn="ctr">
                <a:defRPr/>
              </a:pPr>
              <a:t>33</a:t>
            </a:fld>
            <a:endParaRPr lang="en-US" sz="1400" dirty="0">
              <a:solidFill>
                <a:srgbClr val="FFFFFF"/>
              </a:solidFill>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229600" cy="1143000"/>
          </a:xfrm>
        </p:spPr>
        <p:txBody>
          <a:bodyPr>
            <a:no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PREPARED AND PRESENTED BY STUDENTS OF</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34634037-28CC-4819-9C2F-158289125D62}" type="slidenum">
              <a:rPr lang="en-US"/>
              <a:pPr>
                <a:defRPr/>
              </a:pPr>
              <a:t>34</a:t>
            </a:fld>
            <a:endParaRPr lang="en-US" dirty="0"/>
          </a:p>
        </p:txBody>
      </p:sp>
      <p:sp>
        <p:nvSpPr>
          <p:cNvPr id="9" name="Content Placeholder 8"/>
          <p:cNvSpPr>
            <a:spLocks noGrp="1"/>
          </p:cNvSpPr>
          <p:nvPr>
            <p:ph sz="quarter" idx="1"/>
          </p:nvPr>
        </p:nvSpPr>
        <p:spPr>
          <a:xfrm>
            <a:off x="0" y="1981200"/>
            <a:ext cx="9144000" cy="4419600"/>
          </a:xfrm>
        </p:spPr>
        <p:txBody>
          <a:bodyPr>
            <a:normAutofit fontScale="92500" lnSpcReduction="20000"/>
          </a:bodyPr>
          <a:lstStyle/>
          <a:p>
            <a:pPr marL="274320" indent="-274320" algn="just" fontAlgn="auto">
              <a:spcBef>
                <a:spcPts val="580"/>
              </a:spcBef>
              <a:spcAft>
                <a:spcPts val="0"/>
              </a:spcAft>
              <a:buClr>
                <a:schemeClr val="accent3"/>
              </a:buClr>
              <a:buFont typeface="Wingdings 2"/>
              <a:buChar char=""/>
              <a:defRPr/>
            </a:pPr>
            <a:r>
              <a:rPr lang="en-US" dirty="0" smtClean="0"/>
              <a:t>M.Sc. Computer and Information Science,4</a:t>
            </a:r>
            <a:r>
              <a:rPr lang="en-US" baseline="30000" dirty="0" smtClean="0"/>
              <a:t>th</a:t>
            </a:r>
            <a:r>
              <a:rPr lang="en-US" dirty="0" smtClean="0"/>
              <a:t> Semester, University College of Science and Technology, University of Calcutta</a:t>
            </a:r>
          </a:p>
          <a:p>
            <a:pPr marL="274320" indent="-274320" fontAlgn="auto">
              <a:spcBef>
                <a:spcPts val="580"/>
              </a:spcBef>
              <a:spcAft>
                <a:spcPts val="0"/>
              </a:spcAft>
              <a:buClr>
                <a:schemeClr val="accent3"/>
              </a:buClr>
              <a:buFont typeface="Wingdings 2"/>
              <a:buChar char=""/>
              <a:defRPr/>
            </a:pPr>
            <a:endParaRPr lang="en-US" dirty="0" smtClean="0"/>
          </a:p>
          <a:p>
            <a:pPr marL="1023938" indent="-630238" fontAlgn="auto">
              <a:spcBef>
                <a:spcPts val="580"/>
              </a:spcBef>
              <a:spcAft>
                <a:spcPts val="0"/>
              </a:spcAft>
              <a:buClr>
                <a:schemeClr val="accent3"/>
              </a:buClr>
              <a:buSzPct val="95000"/>
              <a:buFont typeface="Wingdings 2"/>
              <a:buChar char=""/>
              <a:defRPr/>
            </a:pPr>
            <a:r>
              <a:rPr lang="en-US" dirty="0" smtClean="0"/>
              <a:t>HIRAKJYOTI BANEERJEE</a:t>
            </a:r>
          </a:p>
          <a:p>
            <a:pPr marL="1719263" lvl="1" indent="-630238" fontAlgn="auto">
              <a:spcBef>
                <a:spcPts val="370"/>
              </a:spcBef>
              <a:spcAft>
                <a:spcPts val="0"/>
              </a:spcAft>
              <a:buFont typeface="Wingdings 2"/>
              <a:buChar char=""/>
              <a:defRPr/>
            </a:pPr>
            <a:r>
              <a:rPr lang="en-US" dirty="0" smtClean="0"/>
              <a:t>Roll No. – 91-CIS-091012</a:t>
            </a:r>
          </a:p>
          <a:p>
            <a:pPr marL="1719263" lvl="1" indent="-630238" fontAlgn="auto">
              <a:spcBef>
                <a:spcPts val="370"/>
              </a:spcBef>
              <a:spcAft>
                <a:spcPts val="0"/>
              </a:spcAft>
              <a:buFont typeface="Wingdings 2"/>
              <a:buChar char=""/>
              <a:defRPr/>
            </a:pPr>
            <a:r>
              <a:rPr lang="en-US" dirty="0" smtClean="0"/>
              <a:t>Registration No – 0007312 of 2006-2007</a:t>
            </a:r>
          </a:p>
          <a:p>
            <a:pPr marL="1023938" indent="-630238" fontAlgn="auto">
              <a:spcBef>
                <a:spcPts val="580"/>
              </a:spcBef>
              <a:spcAft>
                <a:spcPts val="0"/>
              </a:spcAft>
              <a:buClr>
                <a:schemeClr val="accent3"/>
              </a:buClr>
              <a:buFont typeface="Wingdings 2"/>
              <a:buChar char=""/>
              <a:defRPr/>
            </a:pPr>
            <a:endParaRPr lang="en-US" dirty="0" smtClean="0"/>
          </a:p>
          <a:p>
            <a:pPr marL="1023938" lvl="1" indent="-630238" fontAlgn="auto">
              <a:spcBef>
                <a:spcPts val="370"/>
              </a:spcBef>
              <a:spcAft>
                <a:spcPts val="0"/>
              </a:spcAft>
              <a:buClr>
                <a:schemeClr val="accent3"/>
              </a:buClr>
              <a:buSzPct val="100000"/>
              <a:buFont typeface="Wingdings 2"/>
              <a:buChar char=""/>
              <a:defRPr/>
            </a:pPr>
            <a:r>
              <a:rPr lang="en-US" dirty="0" smtClean="0"/>
              <a:t>DIPENDU GHOSH</a:t>
            </a:r>
          </a:p>
          <a:p>
            <a:pPr marL="1774825" lvl="1" indent="-630238" fontAlgn="auto">
              <a:spcBef>
                <a:spcPts val="370"/>
              </a:spcBef>
              <a:spcAft>
                <a:spcPts val="0"/>
              </a:spcAft>
              <a:buFont typeface="Wingdings 2"/>
              <a:buChar char=""/>
              <a:defRPr/>
            </a:pPr>
            <a:r>
              <a:rPr lang="en-US" dirty="0" smtClean="0"/>
              <a:t>Roll No. – 91-CIS-091007</a:t>
            </a:r>
          </a:p>
          <a:p>
            <a:pPr marL="1774825" lvl="1" indent="-630238" fontAlgn="auto">
              <a:spcBef>
                <a:spcPts val="370"/>
              </a:spcBef>
              <a:spcAft>
                <a:spcPts val="0"/>
              </a:spcAft>
              <a:buFont typeface="Wingdings 2"/>
              <a:buChar char=""/>
              <a:defRPr/>
            </a:pPr>
            <a:r>
              <a:rPr lang="en-US" dirty="0" smtClean="0"/>
              <a:t>Registration No – 0000439 of 2006-2007</a:t>
            </a:r>
          </a:p>
          <a:p>
            <a:pPr marL="1774825" lvl="1" indent="-630238" fontAlgn="auto">
              <a:spcBef>
                <a:spcPts val="370"/>
              </a:spcBef>
              <a:spcAft>
                <a:spcPts val="0"/>
              </a:spcAft>
              <a:buFont typeface="Wingdings 2"/>
              <a:buNone/>
              <a:defRPr/>
            </a:pPr>
            <a:endParaRPr lang="en-US" b="1" dirty="0" smtClean="0"/>
          </a:p>
          <a:p>
            <a:pPr marL="640080" lvl="1" indent="-246888" fontAlgn="auto">
              <a:spcBef>
                <a:spcPts val="370"/>
              </a:spcBef>
              <a:spcAft>
                <a:spcPts val="0"/>
              </a:spcAft>
              <a:buFont typeface="Wingdings 2"/>
              <a:buChar char=""/>
              <a:defRPr/>
            </a:pPr>
            <a:r>
              <a:rPr lang="en-US" sz="3000" b="1" dirty="0" smtClean="0">
                <a:solidFill>
                  <a:schemeClr val="tx1">
                    <a:lumMod val="95000"/>
                    <a:lumOff val="5000"/>
                  </a:schemeClr>
                </a:solidFill>
              </a:rPr>
              <a:t>Under the Supervision of</a:t>
            </a:r>
            <a:r>
              <a:rPr lang="en-US" sz="3000" b="1" dirty="0" smtClean="0"/>
              <a:t>: </a:t>
            </a:r>
            <a:r>
              <a:rPr lang="en-US" sz="3000" dirty="0" smtClean="0"/>
              <a:t>DR. DEVADATTA  SINHA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2819400"/>
            <a:ext cx="6324600" cy="990600"/>
          </a:xfrm>
        </p:spPr>
        <p:txBody>
          <a:bodyPr>
            <a:noAutofit/>
          </a:bodyPr>
          <a:lstStyle/>
          <a:p>
            <a:pPr algn="ctr" fontAlgn="auto">
              <a:spcAft>
                <a:spcPts val="0"/>
              </a:spcAft>
              <a:defRPr/>
            </a:pPr>
            <a:r>
              <a:rPr lang="en-US" b="1" dirty="0" smtClean="0">
                <a:ln w="17780" cmpd="sng">
                  <a:solidFill>
                    <a:srgbClr val="7030A0"/>
                  </a:solidFill>
                  <a:prstDash val="solid"/>
                  <a:miter lim="800000"/>
                </a:ln>
                <a:solidFill>
                  <a:schemeClr val="accent3">
                    <a:lumMod val="20000"/>
                    <a:lumOff val="80000"/>
                  </a:schemeClr>
                </a:solidFill>
                <a:effectLst>
                  <a:outerShdw blurRad="55000" dist="50800" dir="5400000" algn="tl">
                    <a:srgbClr val="000000">
                      <a:alpha val="33000"/>
                    </a:srgbClr>
                  </a:outerShdw>
                  <a:reflection blurRad="6350" stA="60000" endA="900" endPos="58000" dir="5400000" sy="-100000" algn="bl" rotWithShape="0"/>
                </a:effectLst>
              </a:rPr>
              <a:t>THANK YOU !</a:t>
            </a:r>
            <a:endParaRPr lang="en-US" sz="5400" dirty="0">
              <a:ln w="17780" cmpd="sng">
                <a:solidFill>
                  <a:srgbClr val="7030A0"/>
                </a:solidFill>
                <a:prstDash val="solid"/>
                <a:miter lim="800000"/>
              </a:ln>
              <a:solidFill>
                <a:schemeClr val="accent3">
                  <a:lumMod val="20000"/>
                  <a:lumOff val="80000"/>
                </a:schemeClr>
              </a:solidFill>
            </a:endParaRPr>
          </a:p>
        </p:txBody>
      </p:sp>
      <p:sp>
        <p:nvSpPr>
          <p:cNvPr id="4" name="Slide Number Placeholder 3"/>
          <p:cNvSpPr>
            <a:spLocks noGrp="1"/>
          </p:cNvSpPr>
          <p:nvPr>
            <p:ph type="sldNum" sz="quarter" idx="12"/>
          </p:nvPr>
        </p:nvSpPr>
        <p:spPr/>
        <p:txBody>
          <a:bodyPr/>
          <a:lstStyle/>
          <a:p>
            <a:pPr>
              <a:defRPr/>
            </a:pPr>
            <a:fld id="{AFCD10C1-95DD-4697-BBE6-FD238CADEB2A}" type="slidenum">
              <a:rPr lang="en-US"/>
              <a:pPr>
                <a:defRPr/>
              </a:pPr>
              <a:t>35</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56488"/>
          </a:xfrm>
        </p:spPr>
        <p:txBody>
          <a:bodyPr>
            <a:norm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ALIGNMENT</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6B82ED98-F819-4F3C-8EF3-446035EAAACF}" type="slidenum">
              <a:rPr lang="en-US"/>
              <a:pPr>
                <a:defRPr/>
              </a:pPr>
              <a:t>4</a:t>
            </a:fld>
            <a:endParaRPr lang="en-US" dirty="0"/>
          </a:p>
        </p:txBody>
      </p:sp>
      <p:sp>
        <p:nvSpPr>
          <p:cNvPr id="3" name="Content Placeholder 2"/>
          <p:cNvSpPr>
            <a:spLocks noGrp="1"/>
          </p:cNvSpPr>
          <p:nvPr>
            <p:ph sz="quarter" idx="1"/>
          </p:nvPr>
        </p:nvSpPr>
        <p:spPr>
          <a:xfrm>
            <a:off x="533400" y="1371600"/>
            <a:ext cx="8229600" cy="5486400"/>
          </a:xfrm>
        </p:spPr>
        <p:txBody>
          <a:bodyPr>
            <a:noAutofit/>
          </a:bodyPr>
          <a:lstStyle/>
          <a:p>
            <a:pPr marL="274320" indent="-274320" algn="just" fontAlgn="auto">
              <a:spcBef>
                <a:spcPts val="580"/>
              </a:spcBef>
              <a:spcAft>
                <a:spcPts val="0"/>
              </a:spcAft>
              <a:buClr>
                <a:schemeClr val="accent3"/>
              </a:buClr>
              <a:buFont typeface="Wingdings 2"/>
              <a:buChar char=""/>
              <a:defRPr/>
            </a:pPr>
            <a:r>
              <a:rPr lang="en-US" sz="2400" dirty="0" smtClean="0"/>
              <a:t>There are innumerable biological sequences with unknown structure and function.</a:t>
            </a:r>
          </a:p>
          <a:p>
            <a:pPr marL="274320" indent="-274320" algn="just" fontAlgn="auto">
              <a:spcBef>
                <a:spcPts val="580"/>
              </a:spcBef>
              <a:spcAft>
                <a:spcPts val="0"/>
              </a:spcAft>
              <a:buClr>
                <a:schemeClr val="accent3"/>
              </a:buClr>
              <a:buFont typeface="Wingdings 2"/>
              <a:buChar char=""/>
              <a:defRPr/>
            </a:pPr>
            <a:r>
              <a:rPr lang="en-US" sz="2400" dirty="0" smtClean="0"/>
              <a:t>The alignment of these sequences to known sequences will yield insight into the unknown sequences if the two are similar.</a:t>
            </a:r>
          </a:p>
          <a:p>
            <a:pPr marL="274320" indent="-274320" algn="just" fontAlgn="auto">
              <a:spcBef>
                <a:spcPts val="580"/>
              </a:spcBef>
              <a:spcAft>
                <a:spcPts val="0"/>
              </a:spcAft>
              <a:buClr>
                <a:schemeClr val="accent3"/>
              </a:buClr>
              <a:buFont typeface="Wingdings 2"/>
              <a:buChar char=""/>
              <a:defRPr/>
            </a:pPr>
            <a:r>
              <a:rPr lang="en-US" sz="2400" dirty="0" smtClean="0">
                <a:solidFill>
                  <a:schemeClr val="accent4">
                    <a:lumMod val="75000"/>
                  </a:schemeClr>
                </a:solidFill>
              </a:rPr>
              <a:t>Sequence alignment </a:t>
            </a:r>
            <a:r>
              <a:rPr lang="en-US" sz="2400" dirty="0" smtClean="0"/>
              <a:t>is a way of arranging the sequences of DNA, RNA, or protein to identify regions of similarity that may be a consequence of functional, structural, or evolutionary relationships between the sequences.</a:t>
            </a:r>
          </a:p>
          <a:p>
            <a:pPr marL="274320" indent="-274320" algn="just" fontAlgn="auto">
              <a:spcBef>
                <a:spcPts val="580"/>
              </a:spcBef>
              <a:spcAft>
                <a:spcPts val="0"/>
              </a:spcAft>
              <a:buClr>
                <a:schemeClr val="accent3"/>
              </a:buClr>
              <a:buFont typeface="Wingdings 2"/>
              <a:buChar char=""/>
              <a:defRPr/>
            </a:pPr>
            <a:r>
              <a:rPr lang="en-US" sz="2400" dirty="0" smtClean="0"/>
              <a:t>Sequence alignment can be further divided into </a:t>
            </a:r>
            <a:r>
              <a:rPr lang="en-US" sz="2400" dirty="0" smtClean="0">
                <a:solidFill>
                  <a:schemeClr val="accent4">
                    <a:lumMod val="75000"/>
                  </a:schemeClr>
                </a:solidFill>
              </a:rPr>
              <a:t>multiple sequence alignment (MSA) </a:t>
            </a:r>
            <a:r>
              <a:rPr lang="en-US" sz="2400" dirty="0" smtClean="0"/>
              <a:t>and </a:t>
            </a:r>
            <a:r>
              <a:rPr lang="en-US" sz="2400" dirty="0" smtClean="0">
                <a:solidFill>
                  <a:schemeClr val="accent4">
                    <a:lumMod val="75000"/>
                  </a:schemeClr>
                </a:solidFill>
              </a:rPr>
              <a:t>pair wise sequence alignment</a:t>
            </a:r>
            <a:r>
              <a:rPr lang="en-US" sz="2400" dirty="0" smtClean="0"/>
              <a:t>.</a:t>
            </a:r>
          </a:p>
          <a:p>
            <a:pPr marL="274320" indent="-274320" algn="just" fontAlgn="auto">
              <a:spcBef>
                <a:spcPts val="580"/>
              </a:spcBef>
              <a:spcAft>
                <a:spcPts val="0"/>
              </a:spcAft>
              <a:buClr>
                <a:schemeClr val="accent3"/>
              </a:buClr>
              <a:buFont typeface="Wingdings 2"/>
              <a:buChar char=""/>
              <a:defRPr/>
            </a:pPr>
            <a:r>
              <a:rPr lang="en-US" sz="2400" dirty="0" smtClean="0"/>
              <a:t>The main purpose of an alignment is to propose homologies between sites in two or more sequences, but it is also a necessary step in judging homology between sequences or genes.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792162"/>
          </a:xfrm>
        </p:spPr>
        <p:txBody>
          <a:bodyPr>
            <a:normAutofit/>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SCALE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8082F36F-5E52-4F32-8F69-EB7E134715E2}" type="slidenum">
              <a:rPr lang="en-US"/>
              <a:pPr>
                <a:defRPr/>
              </a:pPr>
              <a:t>5</a:t>
            </a:fld>
            <a:endParaRPr lang="en-US" dirty="0"/>
          </a:p>
        </p:txBody>
      </p:sp>
      <p:sp>
        <p:nvSpPr>
          <p:cNvPr id="3" name="Content Placeholder 2"/>
          <p:cNvSpPr>
            <a:spLocks noGrp="1"/>
          </p:cNvSpPr>
          <p:nvPr>
            <p:ph sz="quarter" idx="1"/>
          </p:nvPr>
        </p:nvSpPr>
        <p:spPr>
          <a:xfrm>
            <a:off x="762000" y="1447800"/>
            <a:ext cx="7772400" cy="4572000"/>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800" dirty="0" smtClean="0"/>
              <a:t>Sequence assembly is used to recover the fragments that are broken from DNA sequences and assemble them into the original sequences.</a:t>
            </a:r>
          </a:p>
          <a:p>
            <a:pPr marL="274320" indent="-274320" algn="just" fontAlgn="auto">
              <a:spcBef>
                <a:spcPts val="580"/>
              </a:spcBef>
              <a:spcAft>
                <a:spcPts val="0"/>
              </a:spcAft>
              <a:buClr>
                <a:schemeClr val="accent3"/>
              </a:buClr>
              <a:buFont typeface="Wingdings 2"/>
              <a:buChar char=""/>
              <a:defRPr/>
            </a:pPr>
            <a:r>
              <a:rPr lang="en-US" sz="2800" dirty="0" smtClean="0"/>
              <a:t>Currently, the most widely used approach for breaking DNA sequences is </a:t>
            </a:r>
            <a:r>
              <a:rPr lang="en-US" sz="2800" dirty="0" smtClean="0">
                <a:solidFill>
                  <a:schemeClr val="accent4">
                    <a:lumMod val="75000"/>
                  </a:schemeClr>
                </a:solidFill>
              </a:rPr>
              <a:t>whole genome shotgun (WGS)</a:t>
            </a:r>
            <a:r>
              <a:rPr lang="en-US" sz="2800" dirty="0" smtClean="0"/>
              <a:t>, which is less expensive and quicker than other approaches.</a:t>
            </a:r>
          </a:p>
          <a:p>
            <a:pPr marL="274320" indent="-274320" fontAlgn="auto">
              <a:spcBef>
                <a:spcPts val="580"/>
              </a:spcBef>
              <a:spcAft>
                <a:spcPts val="0"/>
              </a:spcAft>
              <a:buClr>
                <a:schemeClr val="accent3"/>
              </a:buClr>
              <a:buFont typeface="Wingdings 2"/>
              <a:buChar char=""/>
              <a:defRPr/>
            </a:pPr>
            <a:r>
              <a:rPr lang="en-US" sz="2800" dirty="0" smtClean="0"/>
              <a:t>The WGS fragments the genome into many pieces of various sizes. This fragmentation can be done in several ways, such as physically shaking the DNA and cutting it with restriction enzymes.</a:t>
            </a:r>
          </a:p>
          <a:p>
            <a:pPr marL="274320" indent="-274320" algn="just" fontAlgn="auto">
              <a:spcBef>
                <a:spcPts val="580"/>
              </a:spcBef>
              <a:spcAft>
                <a:spcPts val="0"/>
              </a:spcAft>
              <a:buClr>
                <a:schemeClr val="accent3"/>
              </a:buClr>
              <a:buFont typeface="Wingdings 2"/>
              <a:buChar char=""/>
              <a:defRPr/>
            </a:pP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pPr algn="ctr" fontAlgn="auto">
              <a:spcAft>
                <a:spcPts val="0"/>
              </a:spcAft>
              <a:defRPr/>
            </a:pPr>
            <a:r>
              <a:rPr lang="en-US" sz="44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a:t>
            </a:r>
            <a:endParaRPr lang="en-US" sz="44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372DBA70-7981-45E0-8875-36332DBE5B00}" type="slidenum">
              <a:rPr lang="en-US"/>
              <a:pPr>
                <a:defRPr/>
              </a:pPr>
              <a:t>6</a:t>
            </a:fld>
            <a:endParaRPr lang="en-US" dirty="0"/>
          </a:p>
        </p:txBody>
      </p:sp>
      <p:sp>
        <p:nvSpPr>
          <p:cNvPr id="11268" name="Content Placeholder 2"/>
          <p:cNvSpPr>
            <a:spLocks noGrp="1"/>
          </p:cNvSpPr>
          <p:nvPr>
            <p:ph sz="quarter" idx="1"/>
          </p:nvPr>
        </p:nvSpPr>
        <p:spPr>
          <a:xfrm>
            <a:off x="457200" y="1219200"/>
            <a:ext cx="8229600" cy="5638800"/>
          </a:xfrm>
        </p:spPr>
        <p:txBody>
          <a:bodyPr/>
          <a:lstStyle/>
          <a:p>
            <a:r>
              <a:rPr lang="en-US" sz="2000" smtClean="0"/>
              <a:t>Genome:</a:t>
            </a:r>
          </a:p>
          <a:p>
            <a:pPr>
              <a:buFont typeface="Wingdings 2" pitchFamily="18" charset="2"/>
              <a:buNone/>
            </a:pPr>
            <a:r>
              <a:rPr lang="en-US" sz="2000" smtClean="0"/>
              <a:t>  ATGC</a:t>
            </a:r>
            <a:r>
              <a:rPr lang="en-US" sz="2000" b="1" smtClean="0"/>
              <a:t>GTAG</a:t>
            </a:r>
            <a:r>
              <a:rPr lang="en-US" sz="2000" smtClean="0"/>
              <a:t>CTGTAGTGATCGAGGTCCAA</a:t>
            </a:r>
            <a:r>
              <a:rPr lang="en-US" sz="2000" b="1" smtClean="0"/>
              <a:t>GTAG</a:t>
            </a:r>
            <a:r>
              <a:rPr lang="en-US" sz="2000" smtClean="0"/>
              <a:t>CTGT</a:t>
            </a:r>
          </a:p>
          <a:p>
            <a:r>
              <a:rPr lang="en-US" sz="2000" i="1" smtClean="0"/>
              <a:t>Reads from first copy:</a:t>
            </a:r>
          </a:p>
          <a:p>
            <a:pPr>
              <a:buFont typeface="Wingdings 2" pitchFamily="18" charset="2"/>
              <a:buNone/>
            </a:pPr>
            <a:r>
              <a:rPr lang="en-US" sz="2000" b="1" smtClean="0"/>
              <a:t>  ATGCGTAG, </a:t>
            </a:r>
            <a:r>
              <a:rPr lang="en-US" sz="2000" smtClean="0"/>
              <a:t>CTGTAGTG, ATCGAGGT, CCAAGTAG,</a:t>
            </a:r>
          </a:p>
          <a:p>
            <a:r>
              <a:rPr lang="en-US" sz="2000" i="1" smtClean="0"/>
              <a:t>Reads from second copy:</a:t>
            </a:r>
          </a:p>
          <a:p>
            <a:pPr>
              <a:buFont typeface="Wingdings 2" pitchFamily="18" charset="2"/>
              <a:buNone/>
            </a:pPr>
            <a:r>
              <a:rPr lang="en-US" sz="2000" b="1" smtClean="0"/>
              <a:t>  GTAGCTGT, </a:t>
            </a:r>
            <a:r>
              <a:rPr lang="en-US" sz="2000" smtClean="0"/>
              <a:t>AGTGATCG, AGGTCCAA, </a:t>
            </a:r>
            <a:r>
              <a:rPr lang="en-US" sz="2000" b="1" smtClean="0"/>
              <a:t>GTAGCTGT</a:t>
            </a:r>
          </a:p>
          <a:p>
            <a:pPr algn="just"/>
            <a:endParaRPr lang="en-US" sz="2200" smtClean="0"/>
          </a:p>
          <a:p>
            <a:pPr algn="just"/>
            <a:r>
              <a:rPr lang="en-US" sz="2200" smtClean="0"/>
              <a:t>This example gives a simple and ideal whole genome shotgun.</a:t>
            </a:r>
          </a:p>
          <a:p>
            <a:pPr algn="just"/>
            <a:r>
              <a:rPr lang="en-US" sz="2200" smtClean="0"/>
              <a:t>Assumptions Made:- </a:t>
            </a:r>
          </a:p>
          <a:p>
            <a:pPr lvl="1" algn="just"/>
            <a:r>
              <a:rPr lang="en-US" sz="2200" smtClean="0"/>
              <a:t>There are only two copies of the genome.</a:t>
            </a:r>
          </a:p>
          <a:p>
            <a:pPr lvl="1" algn="just"/>
            <a:r>
              <a:rPr lang="en-US" sz="2200" smtClean="0"/>
              <a:t>All the reads are of same size. </a:t>
            </a:r>
          </a:p>
          <a:p>
            <a:pPr lvl="1" algn="just"/>
            <a:r>
              <a:rPr lang="en-US" sz="2200" smtClean="0"/>
              <a:t>There is no sequencing error.</a:t>
            </a:r>
          </a:p>
          <a:p>
            <a:pPr lvl="1" algn="just"/>
            <a:r>
              <a:rPr lang="en-US" sz="2200" smtClean="0"/>
              <a:t>All the nucleic acids have been identified.</a:t>
            </a:r>
          </a:p>
          <a:p>
            <a:r>
              <a:rPr lang="en-US" sz="2200" smtClean="0"/>
              <a:t>Each copy is broken into many reads.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fontAlgn="auto">
              <a:spcAft>
                <a:spcPts val="0"/>
              </a:spcAft>
              <a:defRPr/>
            </a:pPr>
            <a:r>
              <a:rPr lang="en-US" sz="44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WGS(contd.)</a:t>
            </a:r>
            <a:endPar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DD1D57EF-A183-43AD-9CEF-9E98AD2390F8}" type="slidenum">
              <a:rPr lang="en-US"/>
              <a:pPr>
                <a:defRPr/>
              </a:pPr>
              <a:t>7</a:t>
            </a:fld>
            <a:endParaRPr lang="en-US" dirty="0"/>
          </a:p>
        </p:txBody>
      </p:sp>
      <p:sp>
        <p:nvSpPr>
          <p:cNvPr id="3" name="Content Placeholder 2"/>
          <p:cNvSpPr>
            <a:spLocks noGrp="1"/>
          </p:cNvSpPr>
          <p:nvPr>
            <p:ph sz="quarter" idx="1"/>
          </p:nvPr>
        </p:nvSpPr>
        <p:spPr>
          <a:xfrm>
            <a:off x="457200" y="1676400"/>
            <a:ext cx="8229600" cy="4648200"/>
          </a:xfrm>
        </p:spPr>
        <p:txBody>
          <a:bodyPr>
            <a:normAutofit/>
          </a:bodyPr>
          <a:lstStyle/>
          <a:p>
            <a:pPr marL="274320" indent="-274320" algn="just" fontAlgn="auto">
              <a:spcBef>
                <a:spcPts val="580"/>
              </a:spcBef>
              <a:spcAft>
                <a:spcPts val="0"/>
              </a:spcAft>
              <a:buClr>
                <a:schemeClr val="accent3"/>
              </a:buClr>
              <a:buFont typeface="Wingdings 2"/>
              <a:buChar char=""/>
              <a:defRPr/>
            </a:pPr>
            <a:r>
              <a:rPr lang="en-US" sz="2800" dirty="0" smtClean="0"/>
              <a:t>From the previous example we can see that the reads can not be assembled from one copy into the original genome because of lack of the information about their relative positions, called </a:t>
            </a:r>
            <a:r>
              <a:rPr lang="en-US" sz="2800" dirty="0" smtClean="0">
                <a:solidFill>
                  <a:schemeClr val="accent4">
                    <a:lumMod val="75000"/>
                  </a:schemeClr>
                </a:solidFill>
              </a:rPr>
              <a:t>“context</a:t>
            </a:r>
            <a:r>
              <a:rPr lang="en-US" sz="2800" dirty="0" smtClean="0">
                <a:solidFill>
                  <a:schemeClr val="accent3">
                    <a:lumMod val="75000"/>
                  </a:schemeClr>
                </a:solidFill>
              </a:rPr>
              <a:t>”</a:t>
            </a:r>
            <a:r>
              <a:rPr lang="en-US" sz="2800" dirty="0" smtClean="0"/>
              <a:t> . </a:t>
            </a:r>
          </a:p>
          <a:p>
            <a:pPr marL="274320" indent="-274320" algn="just" fontAlgn="auto">
              <a:spcBef>
                <a:spcPts val="580"/>
              </a:spcBef>
              <a:spcAft>
                <a:spcPts val="0"/>
              </a:spcAft>
              <a:buClr>
                <a:schemeClr val="accent3"/>
              </a:buClr>
              <a:buFont typeface="Wingdings 2"/>
              <a:buChar char=""/>
              <a:defRPr/>
            </a:pPr>
            <a:r>
              <a:rPr lang="en-US" sz="2800" dirty="0" smtClean="0"/>
              <a:t>We can see an example of this information by observing that the suffix of the first read from the first copy </a:t>
            </a:r>
            <a:r>
              <a:rPr lang="en-US" sz="2800" b="1" dirty="0" smtClean="0"/>
              <a:t>“ATGCGTAG”</a:t>
            </a:r>
            <a:r>
              <a:rPr lang="en-US" sz="2800" dirty="0" smtClean="0"/>
              <a:t>, and the prefix of the first read from the second copy </a:t>
            </a:r>
            <a:r>
              <a:rPr lang="en-US" sz="2800" b="1" dirty="0" smtClean="0"/>
              <a:t>“GTAGCTGT”</a:t>
            </a:r>
            <a:r>
              <a:rPr lang="en-US" sz="2800" dirty="0" smtClean="0"/>
              <a:t>, are the same.</a:t>
            </a:r>
          </a:p>
          <a:p>
            <a:pPr marL="274320" indent="-274320" fontAlgn="auto">
              <a:spcBef>
                <a:spcPts val="580"/>
              </a:spcBef>
              <a:spcAft>
                <a:spcPts val="0"/>
              </a:spcAft>
              <a:buClr>
                <a:schemeClr val="accent3"/>
              </a:buClr>
              <a:buFont typeface="Wingdings 2"/>
              <a:buChar char=""/>
              <a:defRPr/>
            </a:pPr>
            <a:r>
              <a:rPr lang="en-US" sz="2800" dirty="0" smtClean="0"/>
              <a:t>This overlap between the two reads can let them be joined into </a:t>
            </a:r>
            <a:r>
              <a:rPr lang="en-US" sz="2800" b="1" dirty="0" smtClean="0"/>
              <a:t>“ATGCGTAGCTGT”.</a:t>
            </a:r>
            <a:endParaRPr lang="en-US" sz="2800" dirty="0" smtClean="0"/>
          </a:p>
          <a:p>
            <a:pPr marL="274320" indent="-274320" fontAlgn="auto">
              <a:spcBef>
                <a:spcPts val="580"/>
              </a:spcBef>
              <a:spcAft>
                <a:spcPts val="0"/>
              </a:spcAft>
              <a:buClr>
                <a:schemeClr val="accent3"/>
              </a:buClr>
              <a:buFont typeface="Wingdings 2"/>
              <a:buNone/>
              <a:defRPr/>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normAutofit fontScale="90000"/>
          </a:bodyPr>
          <a:lstStyle/>
          <a:p>
            <a:pPr algn="ctr" fontAlgn="auto">
              <a:spcAft>
                <a:spcPts val="0"/>
              </a:spcAft>
              <a:defRPr/>
            </a:pP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FOR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Slide Number Placeholder 3"/>
          <p:cNvSpPr>
            <a:spLocks noGrp="1"/>
          </p:cNvSpPr>
          <p:nvPr>
            <p:ph type="sldNum" sz="quarter" idx="12"/>
          </p:nvPr>
        </p:nvSpPr>
        <p:spPr/>
        <p:txBody>
          <a:bodyPr/>
          <a:lstStyle/>
          <a:p>
            <a:pPr>
              <a:defRPr/>
            </a:pPr>
            <a:fld id="{D877B80F-3E42-4BDE-8B6B-28C2F5787467}" type="slidenum">
              <a:rPr lang="en-US"/>
              <a:pPr>
                <a:defRPr/>
              </a:pPr>
              <a:t>8</a:t>
            </a:fld>
            <a:endParaRPr lang="en-US" dirty="0"/>
          </a:p>
        </p:txBody>
      </p:sp>
      <p:sp>
        <p:nvSpPr>
          <p:cNvPr id="13316" name="Content Placeholder 2"/>
          <p:cNvSpPr>
            <a:spLocks noGrp="1"/>
          </p:cNvSpPr>
          <p:nvPr>
            <p:ph sz="quarter" idx="1"/>
          </p:nvPr>
        </p:nvSpPr>
        <p:spPr>
          <a:xfrm>
            <a:off x="685800" y="1447800"/>
            <a:ext cx="7772400" cy="5410200"/>
          </a:xfrm>
        </p:spPr>
        <p:txBody>
          <a:bodyPr/>
          <a:lstStyle/>
          <a:p>
            <a:pPr algn="just"/>
            <a:r>
              <a:rPr lang="en-US" sz="2400" smtClean="0"/>
              <a:t>A very challenging problem for sequence assembly is the “repeat” problem. That is, the assembler cannot distinguish well between the overlap and the repeats of reads.</a:t>
            </a:r>
          </a:p>
          <a:p>
            <a:pPr algn="just"/>
            <a:r>
              <a:rPr lang="en-US" sz="2400" smtClean="0"/>
              <a:t>In the previous example we can see that </a:t>
            </a:r>
            <a:r>
              <a:rPr lang="en-US" sz="2400" b="1" smtClean="0"/>
              <a:t>“GTAG” </a:t>
            </a:r>
            <a:r>
              <a:rPr lang="en-US" sz="2400" smtClean="0"/>
              <a:t>is an overlap between</a:t>
            </a:r>
            <a:r>
              <a:rPr lang="en-US" sz="2400" b="1" smtClean="0"/>
              <a:t> </a:t>
            </a:r>
            <a:r>
              <a:rPr lang="en-US" sz="2400" smtClean="0"/>
              <a:t>the two reads given, but it is also a repeat.</a:t>
            </a:r>
          </a:p>
          <a:p>
            <a:pPr algn="just"/>
            <a:r>
              <a:rPr lang="en-US" sz="2400" smtClean="0"/>
              <a:t>Although the suffix of the first read from the first copy </a:t>
            </a:r>
            <a:r>
              <a:rPr lang="en-US" sz="2400" b="1" smtClean="0"/>
              <a:t>“ATGCGTAG” </a:t>
            </a:r>
            <a:r>
              <a:rPr lang="en-US" sz="2400" smtClean="0"/>
              <a:t>is the same as the prefix of the last read from the second copy, </a:t>
            </a:r>
            <a:r>
              <a:rPr lang="en-US" sz="2400" b="1" smtClean="0"/>
              <a:t>“GTAGCTGT”, </a:t>
            </a:r>
            <a:r>
              <a:rPr lang="en-US" sz="2400" smtClean="0"/>
              <a:t>this is </a:t>
            </a:r>
            <a:r>
              <a:rPr lang="en-US" sz="2400" i="1" smtClean="0"/>
              <a:t>not </a:t>
            </a:r>
            <a:r>
              <a:rPr lang="en-US" sz="2400" smtClean="0"/>
              <a:t>the overlap we have seen between the reads </a:t>
            </a:r>
            <a:r>
              <a:rPr lang="en-US" sz="2400" b="1" smtClean="0"/>
              <a:t>“ATGCGTAG”</a:t>
            </a:r>
            <a:r>
              <a:rPr lang="en-US" sz="2400" smtClean="0"/>
              <a:t> and </a:t>
            </a:r>
            <a:r>
              <a:rPr lang="en-US" sz="2400" b="1" smtClean="0"/>
              <a:t>“GTAGCTGT”.</a:t>
            </a:r>
          </a:p>
          <a:p>
            <a:r>
              <a:rPr lang="en-US" sz="2400" smtClean="0"/>
              <a:t>An assembly error will be produced if the two reads are joined together with repeat rather than overlap.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362200"/>
            <a:ext cx="8305800" cy="1143000"/>
          </a:xfrm>
        </p:spPr>
        <p:txBody>
          <a:bodyPr>
            <a:normAutofit/>
          </a:bodyPr>
          <a:lstStyle/>
          <a:p>
            <a:pPr algn="ctr" fontAlgn="auto">
              <a:spcAft>
                <a:spcPts val="0"/>
              </a:spcAft>
              <a:defRPr/>
            </a:pPr>
            <a:r>
              <a:rPr lang="en-US" sz="4800" b="1" dirty="0" smtClean="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rPr>
              <a:t>EULER SEQUENCE ASSEMBLY </a:t>
            </a:r>
            <a:endParaRPr lang="en-US" sz="4800" b="1" dirty="0">
              <a:ln w="17780" cmpd="sng">
                <a:solidFill>
                  <a:schemeClr val="accent1">
                    <a:tint val="3000"/>
                  </a:schemeClr>
                </a:solidFill>
                <a:prstDash val="solid"/>
                <a:miter lim="800000"/>
              </a:ln>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pPr>
              <a:defRPr/>
            </a:pPr>
            <a:fld id="{8776B0F8-039B-4F6A-8235-FE865D5A9F97}" type="slidenum">
              <a:rPr lang="en-US"/>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977</TotalTime>
  <Words>2420</Words>
  <Application>Microsoft Office PowerPoint</Application>
  <PresentationFormat>On-screen Show (4:3)</PresentationFormat>
  <Paragraphs>263</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Franklin Gothic Book</vt:lpstr>
      <vt:lpstr>Perpetua</vt:lpstr>
      <vt:lpstr>Wingdings 2</vt:lpstr>
      <vt:lpstr>Calibri</vt:lpstr>
      <vt:lpstr>Equity</vt:lpstr>
      <vt:lpstr>B I O L O G I C A L  S E Q U E N C E  A S S E M B L Y  A N D  A L IG N M E N T</vt:lpstr>
      <vt:lpstr>INTRODUCTION</vt:lpstr>
      <vt:lpstr>SEQUENCE ASSEMBLY</vt:lpstr>
      <vt:lpstr>SEQUENCE ALIGNMENT</vt:lpstr>
      <vt:lpstr>LARGE SCALE SEQUENCE ASSEMBLY</vt:lpstr>
      <vt:lpstr>EXAMPLE OF WGS</vt:lpstr>
      <vt:lpstr>EXAMPLE OF WGS(contd.)</vt:lpstr>
      <vt:lpstr>PROBLEM FOR SEQUENCE ASSEMBLY</vt:lpstr>
      <vt:lpstr>EULER SEQUENCE ASSEMBLY </vt:lpstr>
      <vt:lpstr>EULER SEQUENCE ASSEMBLY </vt:lpstr>
      <vt:lpstr>PESA SEQUENCE   ASSEMBLY ALGORITHM</vt:lpstr>
      <vt:lpstr>PESA SEQUENCE ASSEMBLY ALGORITHM</vt:lpstr>
      <vt:lpstr>PESA SEQUENCE ASSEMBLY ALGORITHM(contd.)</vt:lpstr>
      <vt:lpstr>PESA SEQUENCE ASSEMBLY ALGORITHM(contd.)</vt:lpstr>
      <vt:lpstr>PESA SEQUENCE ASSEMBLY ALGORITHM(contd.)</vt:lpstr>
      <vt:lpstr>LARGE-SCALE PAIRWISE SEQUENCE ALIGNMENT</vt:lpstr>
      <vt:lpstr>PAIRWISE SEQUENCE   ALIGNMENT</vt:lpstr>
      <vt:lpstr>PAIRWISE SEQUENCE ALIGNMENT</vt:lpstr>
      <vt:lpstr>PAIRWISE SEQUENCE ALIGNMENT(contd.)</vt:lpstr>
      <vt:lpstr>PAIRWISE SEQUENCE ALIGNMENT(contd.)</vt:lpstr>
      <vt:lpstr>LARGE SMITH-WATERMAN   PAIRWISE SEQUENCE   ALIGNMENT</vt:lpstr>
      <vt:lpstr>LARGE SMITH-WATERMAN PAIRWISE SEQUENCE ALIGNMENT</vt:lpstr>
      <vt:lpstr>LARGE SMITH-WATERMAN PAIRWISE SEQUENCE ALIGNMENT (contd.)</vt:lpstr>
      <vt:lpstr>LARGE-SCALE MULTIPLE SEQUENCE ALIGNMENT</vt:lpstr>
      <vt:lpstr>MULTIPLE SEQUENCE   ALIGNMENT</vt:lpstr>
      <vt:lpstr>MULTIPLE SEQUENCE ALIGNMENT</vt:lpstr>
      <vt:lpstr>MULTIPLE SEQUENCE ALIGNMENT(contd.)</vt:lpstr>
      <vt:lpstr>LARGE-SCALE CLUSTAL W   MULTIPLE SEQUENCE   ALIGNMENT</vt:lpstr>
      <vt:lpstr>LARGE-SCALE CLUSTAL W MULTIPLE SEQUENCE ALIGNMENT</vt:lpstr>
      <vt:lpstr>LARGE-SCALE CLUSTAL W MULTIPLE SEQUENCE ALIGNMENT(contd.)</vt:lpstr>
      <vt:lpstr>LOAD BALANCING AND COMMUNICATION OVERHEAD</vt:lpstr>
      <vt:lpstr>CONCLUSION</vt:lpstr>
      <vt:lpstr>Slide 33</vt:lpstr>
      <vt:lpstr>PREPARED AND PRESENTED BY STUDENTS OF</vt:lpstr>
      <vt:lpstr>THANK YOU !</vt:lpstr>
    </vt:vector>
  </TitlesOfParts>
  <Company>Hirak-PC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SEQUENCE ASSEMBLY AND ALIGNMENT</dc:title>
  <dc:creator>Hirak</dc:creator>
  <cp:lastModifiedBy>UDNEPID</cp:lastModifiedBy>
  <cp:revision>120</cp:revision>
  <dcterms:created xsi:type="dcterms:W3CDTF">2011-06-08T06:02:48Z</dcterms:created>
  <dcterms:modified xsi:type="dcterms:W3CDTF">2011-06-15T03:30:18Z</dcterms:modified>
</cp:coreProperties>
</file>