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0"/>
  </p:notesMasterIdLst>
  <p:sldIdLst>
    <p:sldId id="296" r:id="rId2"/>
    <p:sldId id="257" r:id="rId3"/>
    <p:sldId id="289" r:id="rId4"/>
    <p:sldId id="288"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91" r:id="rId35"/>
    <p:sldId id="292" r:id="rId36"/>
    <p:sldId id="293" r:id="rId37"/>
    <p:sldId id="294" r:id="rId38"/>
    <p:sldId id="29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2BE60-C122-43CC-9FA8-88D067B3DD58}" type="datetimeFigureOut">
              <a:rPr lang="en-US" smtClean="0"/>
              <a:pPr/>
              <a:t>6/15/2011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F5AA82-9445-4834-B9EC-483C2B6CF6B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F5AA82-9445-4834-B9EC-483C2B6CF6B5}"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88CB97C-18CB-4AEE-8D0A-E3C32AD0FDF7}" type="datetimeFigureOut">
              <a:rPr lang="en-US" smtClean="0"/>
              <a:pPr/>
              <a:t>6/15/2011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50483CFE-7A70-40DF-A3B7-D036286FECD7}"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8CB97C-18CB-4AEE-8D0A-E3C32AD0FDF7}" type="datetimeFigureOut">
              <a:rPr lang="en-US" smtClean="0"/>
              <a:pPr/>
              <a:t>6/15/2011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83CFE-7A70-40DF-A3B7-D036286FECD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8CB97C-18CB-4AEE-8D0A-E3C32AD0FDF7}" type="datetimeFigureOut">
              <a:rPr lang="en-US" smtClean="0"/>
              <a:pPr/>
              <a:t>6/15/2011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83CFE-7A70-40DF-A3B7-D036286FECD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8CB97C-18CB-4AEE-8D0A-E3C32AD0FDF7}" type="datetimeFigureOut">
              <a:rPr lang="en-US" smtClean="0"/>
              <a:pPr/>
              <a:t>6/15/2011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83CFE-7A70-40DF-A3B7-D036286FECD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8CB97C-18CB-4AEE-8D0A-E3C32AD0FDF7}" type="datetimeFigureOut">
              <a:rPr lang="en-US" smtClean="0"/>
              <a:pPr/>
              <a:t>6/15/2011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83CFE-7A70-40DF-A3B7-D036286FECD7}"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8CB97C-18CB-4AEE-8D0A-E3C32AD0FDF7}" type="datetimeFigureOut">
              <a:rPr lang="en-US" smtClean="0"/>
              <a:pPr/>
              <a:t>6/15/2011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483CFE-7A70-40DF-A3B7-D036286FECD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8CB97C-18CB-4AEE-8D0A-E3C32AD0FDF7}" type="datetimeFigureOut">
              <a:rPr lang="en-US" smtClean="0"/>
              <a:pPr/>
              <a:t>6/15/2011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483CFE-7A70-40DF-A3B7-D036286FECD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8CB97C-18CB-4AEE-8D0A-E3C32AD0FDF7}" type="datetimeFigureOut">
              <a:rPr lang="en-US" smtClean="0"/>
              <a:pPr/>
              <a:t>6/15/2011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483CFE-7A70-40DF-A3B7-D036286FECD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CB97C-18CB-4AEE-8D0A-E3C32AD0FDF7}" type="datetimeFigureOut">
              <a:rPr lang="en-US" smtClean="0"/>
              <a:pPr/>
              <a:t>6/15/2011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0483CFE-7A70-40DF-A3B7-D036286FECD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8CB97C-18CB-4AEE-8D0A-E3C32AD0FDF7}" type="datetimeFigureOut">
              <a:rPr lang="en-US" smtClean="0"/>
              <a:pPr/>
              <a:t>6/15/2011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483CFE-7A70-40DF-A3B7-D036286FECD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8CB97C-18CB-4AEE-8D0A-E3C32AD0FDF7}" type="datetimeFigureOut">
              <a:rPr lang="en-US" smtClean="0"/>
              <a:pPr/>
              <a:t>6/15/2011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50483CFE-7A70-40DF-A3B7-D036286FECD7}"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8CB97C-18CB-4AEE-8D0A-E3C32AD0FDF7}" type="datetimeFigureOut">
              <a:rPr lang="en-US" smtClean="0"/>
              <a:pPr/>
              <a:t>6/15/2011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0483CFE-7A70-40DF-A3B7-D036286FECD7}"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smtClean="0"/>
              <a:t>Face Fusion: An Automatic Method For Virtual Plastic Surgery</a:t>
            </a:r>
            <a:endParaRPr lang="en-US" sz="4000" dirty="0"/>
          </a:p>
        </p:txBody>
      </p:sp>
      <p:sp>
        <p:nvSpPr>
          <p:cNvPr id="3" name="Subtitle 2"/>
          <p:cNvSpPr>
            <a:spLocks noGrp="1"/>
          </p:cNvSpPr>
          <p:nvPr>
            <p:ph type="subTitle" idx="1"/>
          </p:nvPr>
        </p:nvSpPr>
        <p:spPr>
          <a:xfrm>
            <a:off x="533400" y="3228536"/>
            <a:ext cx="7854696" cy="2562664"/>
          </a:xfrm>
        </p:spPr>
        <p:txBody>
          <a:bodyPr>
            <a:normAutofit fontScale="85000" lnSpcReduction="20000"/>
          </a:bodyPr>
          <a:lstStyle/>
          <a:p>
            <a:pPr algn="ctr"/>
            <a:endParaRPr lang="en-US" dirty="0" smtClean="0"/>
          </a:p>
          <a:p>
            <a:pPr algn="ctr"/>
            <a:r>
              <a:rPr lang="en-US" dirty="0" smtClean="0"/>
              <a:t>Under Guidance of</a:t>
            </a:r>
          </a:p>
          <a:p>
            <a:pPr algn="ctr"/>
            <a:r>
              <a:rPr lang="en-US" dirty="0" smtClean="0"/>
              <a:t>Prof.  S.K.Bondhopadhyay</a:t>
            </a:r>
          </a:p>
          <a:p>
            <a:pPr algn="ctr"/>
            <a:endParaRPr lang="en-US" dirty="0" smtClean="0"/>
          </a:p>
          <a:p>
            <a:pPr algn="ctr"/>
            <a:r>
              <a:rPr lang="en-US" dirty="0" smtClean="0"/>
              <a:t>Sudipta Paul</a:t>
            </a:r>
          </a:p>
          <a:p>
            <a:pPr algn="ctr"/>
            <a:r>
              <a:rPr lang="en-US" dirty="0" smtClean="0"/>
              <a:t>Roll no. : 91/CIS/091014</a:t>
            </a:r>
          </a:p>
          <a:p>
            <a:pPr algn="ctr"/>
            <a:r>
              <a:rPr lang="en-US" dirty="0" smtClean="0"/>
              <a:t>Registration no: 0054377 Of 2006-07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20" name="Content Placeholder 19"/>
          <p:cNvSpPr>
            <a:spLocks noGrp="1"/>
          </p:cNvSpPr>
          <p:nvPr>
            <p:ph idx="1"/>
          </p:nvPr>
        </p:nvSpPr>
        <p:spPr/>
        <p:txBody>
          <a:bodyPr/>
          <a:lstStyle/>
          <a:p>
            <a:pPr>
              <a:buNone/>
            </a:pPr>
            <a:r>
              <a:rPr lang="en-US" dirty="0" smtClean="0"/>
              <a:t>It has five modules:</a:t>
            </a:r>
          </a:p>
          <a:p>
            <a:r>
              <a:rPr lang="en-US" dirty="0" smtClean="0"/>
              <a:t>Face detection</a:t>
            </a:r>
          </a:p>
          <a:p>
            <a:r>
              <a:rPr lang="en-US" dirty="0" smtClean="0"/>
              <a:t>Feature detection</a:t>
            </a:r>
          </a:p>
          <a:p>
            <a:r>
              <a:rPr lang="en-US" dirty="0" smtClean="0"/>
              <a:t>Replacement</a:t>
            </a:r>
          </a:p>
          <a:p>
            <a:r>
              <a:rPr lang="en-US" dirty="0" smtClean="0"/>
              <a:t>Blending </a:t>
            </a:r>
          </a:p>
          <a:p>
            <a:r>
              <a:rPr lang="en-US" dirty="0" smtClean="0"/>
              <a:t> Shifting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of the Face Fusion</a:t>
            </a:r>
            <a:endParaRPr lang="en-US" dirty="0"/>
          </a:p>
        </p:txBody>
      </p:sp>
      <p:pic>
        <p:nvPicPr>
          <p:cNvPr id="7170" name="Picture 2"/>
          <p:cNvPicPr>
            <a:picLocks noGrp="1" noChangeAspect="1" noChangeArrowheads="1"/>
          </p:cNvPicPr>
          <p:nvPr>
            <p:ph idx="1"/>
          </p:nvPr>
        </p:nvPicPr>
        <p:blipFill>
          <a:blip r:embed="rId2"/>
          <a:stretch>
            <a:fillRect/>
          </a:stretch>
        </p:blipFill>
        <p:spPr bwMode="auto">
          <a:xfrm>
            <a:off x="2143125" y="3225006"/>
            <a:ext cx="4857750" cy="180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Face Detection</a:t>
            </a:r>
            <a:endParaRPr lang="en-US" dirty="0"/>
          </a:p>
        </p:txBody>
      </p:sp>
      <p:sp>
        <p:nvSpPr>
          <p:cNvPr id="3" name="Content Placeholder 2"/>
          <p:cNvSpPr>
            <a:spLocks noGrp="1"/>
          </p:cNvSpPr>
          <p:nvPr>
            <p:ph idx="1"/>
          </p:nvPr>
        </p:nvSpPr>
        <p:spPr/>
        <p:txBody>
          <a:bodyPr>
            <a:normAutofit/>
          </a:bodyPr>
          <a:lstStyle/>
          <a:p>
            <a:r>
              <a:rPr lang="en-US" dirty="0" smtClean="0"/>
              <a:t>User gives input by clicking the coordinate of the nose tip belonging to the face of interest.</a:t>
            </a:r>
          </a:p>
          <a:p>
            <a:r>
              <a:rPr lang="en-US" dirty="0" smtClean="0"/>
              <a:t>Previous diagram shows the input.</a:t>
            </a:r>
          </a:p>
          <a:p>
            <a:r>
              <a:rPr lang="en-US" dirty="0" smtClean="0"/>
              <a:t>M is the model image, O is the original image,  (M</a:t>
            </a:r>
            <a:r>
              <a:rPr lang="en-US" baseline="-25000" dirty="0" smtClean="0"/>
              <a:t>x</a:t>
            </a:r>
            <a:r>
              <a:rPr lang="en-US" dirty="0" smtClean="0"/>
              <a:t> ,M</a:t>
            </a:r>
            <a:r>
              <a:rPr lang="en-US" baseline="-25000" dirty="0" smtClean="0"/>
              <a:t>y </a:t>
            </a:r>
            <a:r>
              <a:rPr lang="en-US" dirty="0" smtClean="0"/>
              <a:t>) is the coordinate of the tip of the nose for the model image and (O</a:t>
            </a:r>
            <a:r>
              <a:rPr lang="en-US" baseline="-25000" dirty="0" smtClean="0"/>
              <a:t>x</a:t>
            </a:r>
            <a:r>
              <a:rPr lang="en-US" dirty="0" smtClean="0"/>
              <a:t> , O</a:t>
            </a:r>
            <a:r>
              <a:rPr lang="en-US" baseline="-25000" dirty="0" smtClean="0"/>
              <a:t>y </a:t>
            </a:r>
            <a:r>
              <a:rPr lang="en-US" dirty="0" smtClean="0"/>
              <a:t>) is same for original image.</a:t>
            </a:r>
          </a:p>
          <a:p>
            <a:r>
              <a:rPr lang="en-US" baseline="-25000" dirty="0" smtClean="0"/>
              <a:t> </a:t>
            </a:r>
            <a:r>
              <a:rPr lang="en-US" dirty="0" smtClean="0"/>
              <a:t> A template is placed on the face which is enlarging in small interval.</a:t>
            </a:r>
            <a:endParaRPr lang="en-US" baseline="-25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Face Detection</a:t>
            </a:r>
            <a:endParaRPr lang="en-US" dirty="0"/>
          </a:p>
        </p:txBody>
      </p:sp>
      <p:sp>
        <p:nvSpPr>
          <p:cNvPr id="17" name="Content Placeholder 16"/>
          <p:cNvSpPr>
            <a:spLocks noGrp="1"/>
          </p:cNvSpPr>
          <p:nvPr>
            <p:ph idx="1"/>
          </p:nvPr>
        </p:nvSpPr>
        <p:spPr/>
        <p:txBody>
          <a:bodyPr/>
          <a:lstStyle/>
          <a:p>
            <a:r>
              <a:rPr lang="en-US" dirty="0" smtClean="0"/>
              <a:t>Following transformation on the image is performed 1</a:t>
            </a:r>
            <a:r>
              <a:rPr lang="en-US" baseline="30000" dirty="0" smtClean="0"/>
              <a:t>st</a:t>
            </a:r>
            <a:r>
              <a:rPr lang="en-US" dirty="0" smtClean="0"/>
              <a:t>.</a:t>
            </a:r>
          </a:p>
          <a:p>
            <a:pPr>
              <a:buNone/>
            </a:pPr>
            <a:r>
              <a:rPr lang="en-US" dirty="0" smtClean="0"/>
              <a:t> F: M</a:t>
            </a:r>
            <a:r>
              <a:rPr lang="en-US" baseline="30000" dirty="0" smtClean="0"/>
              <a:t>m*n*3</a:t>
            </a:r>
            <a:r>
              <a:rPr lang="en-US" dirty="0" smtClean="0"/>
              <a:t> </a:t>
            </a:r>
            <a:r>
              <a:rPr lang="en-US" dirty="0" smtClean="0">
                <a:sym typeface="Wingdings" pitchFamily="2" charset="2"/>
              </a:rPr>
              <a:t> T</a:t>
            </a:r>
            <a:r>
              <a:rPr lang="en-US" baseline="30000" dirty="0" smtClean="0">
                <a:sym typeface="Wingdings" pitchFamily="2" charset="2"/>
              </a:rPr>
              <a:t>m*n*1</a:t>
            </a:r>
            <a:r>
              <a:rPr lang="en-US" dirty="0" smtClean="0">
                <a:sym typeface="Wingdings" pitchFamily="2" charset="2"/>
              </a:rPr>
              <a:t>        </a:t>
            </a:r>
          </a:p>
          <a:p>
            <a:pPr>
              <a:buNone/>
            </a:pPr>
            <a:r>
              <a:rPr lang="en-US" dirty="0" smtClean="0">
                <a:sym typeface="Wingdings" pitchFamily="2" charset="2"/>
              </a:rPr>
              <a:t>   such that</a:t>
            </a:r>
          </a:p>
          <a:p>
            <a:pPr>
              <a:buNone/>
            </a:pPr>
            <a:r>
              <a:rPr lang="en-US" dirty="0" smtClean="0">
                <a:sym typeface="Wingdings" pitchFamily="2" charset="2"/>
              </a:rPr>
              <a:t>               T(i, j)=</a:t>
            </a:r>
            <a:r>
              <a:rPr lang="en-US" baseline="30000" dirty="0" smtClean="0"/>
              <a:t> </a:t>
            </a:r>
            <a:endParaRPr lang="en-US" baseline="30000" dirty="0"/>
          </a:p>
        </p:txBody>
      </p:sp>
      <p:sp>
        <p:nvSpPr>
          <p:cNvPr id="820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22"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638550" y="3581400"/>
            <a:ext cx="3676650" cy="17526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Face Detection</a:t>
            </a:r>
            <a:endParaRPr lang="en-US" dirty="0"/>
          </a:p>
        </p:txBody>
      </p:sp>
      <p:sp>
        <p:nvSpPr>
          <p:cNvPr id="3" name="Content Placeholder 2"/>
          <p:cNvSpPr>
            <a:spLocks noGrp="1"/>
          </p:cNvSpPr>
          <p:nvPr>
            <p:ph idx="1"/>
          </p:nvPr>
        </p:nvSpPr>
        <p:spPr/>
        <p:txBody>
          <a:bodyPr/>
          <a:lstStyle/>
          <a:p>
            <a:r>
              <a:rPr lang="en-US" dirty="0" smtClean="0"/>
              <a:t>Here M(i,j,k) gives the values of the pixel in the ith row &amp; jth column.</a:t>
            </a:r>
          </a:p>
          <a:p>
            <a:r>
              <a:rPr lang="en-US" dirty="0" smtClean="0"/>
              <a:t>T is the resulting image.</a:t>
            </a:r>
          </a:p>
          <a:p>
            <a:r>
              <a:rPr lang="en-US" dirty="0" smtClean="0"/>
              <a:t>Value subtracted is the mean RGB value for the 10X10 pixel array centered around nose tip.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Face Detection</a:t>
            </a:r>
            <a:endParaRPr lang="en-US" dirty="0"/>
          </a:p>
        </p:txBody>
      </p:sp>
      <p:pic>
        <p:nvPicPr>
          <p:cNvPr id="8194" name="Picture 2"/>
          <p:cNvPicPr>
            <a:picLocks noGrp="1" noChangeAspect="1" noChangeArrowheads="1"/>
          </p:cNvPicPr>
          <p:nvPr>
            <p:ph sz="half" idx="1"/>
          </p:nvPr>
        </p:nvPicPr>
        <p:blipFill>
          <a:blip r:embed="rId2"/>
          <a:stretch>
            <a:fillRect/>
          </a:stretch>
        </p:blipFill>
        <p:spPr bwMode="auto">
          <a:xfrm>
            <a:off x="704850" y="2438400"/>
            <a:ext cx="3543300" cy="2091531"/>
          </a:xfrm>
          <a:prstGeom prst="rect">
            <a:avLst/>
          </a:prstGeom>
          <a:noFill/>
          <a:ln w="9525">
            <a:noFill/>
            <a:miter lim="800000"/>
            <a:headEnd/>
            <a:tailEnd/>
          </a:ln>
          <a:effectLst/>
        </p:spPr>
      </p:pic>
      <p:sp>
        <p:nvSpPr>
          <p:cNvPr id="6" name="Content Placeholder 5"/>
          <p:cNvSpPr>
            <a:spLocks noGrp="1"/>
          </p:cNvSpPr>
          <p:nvPr>
            <p:ph sz="half" idx="2"/>
          </p:nvPr>
        </p:nvSpPr>
        <p:spPr/>
        <p:txBody>
          <a:bodyPr>
            <a:normAutofit/>
          </a:bodyPr>
          <a:lstStyle/>
          <a:p>
            <a:r>
              <a:rPr lang="en-US" dirty="0" smtClean="0"/>
              <a:t>Fig-a shows the face template.</a:t>
            </a:r>
          </a:p>
          <a:p>
            <a:r>
              <a:rPr lang="en-US" dirty="0" smtClean="0"/>
              <a:t>Fig-b shows the face before transformation.</a:t>
            </a:r>
          </a:p>
          <a:p>
            <a:r>
              <a:rPr lang="en-US" dirty="0" smtClean="0"/>
              <a:t>Fig-c shows the face after transformation. Colour different from skin will look lighter &amp; colour similar to skin will look darker.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Face Detection</a:t>
            </a:r>
            <a:endParaRPr lang="en-US" dirty="0"/>
          </a:p>
        </p:txBody>
      </p:sp>
      <p:pic>
        <p:nvPicPr>
          <p:cNvPr id="30722" name="Picture 2"/>
          <p:cNvPicPr>
            <a:picLocks noGrp="1" noChangeAspect="1" noChangeArrowheads="1"/>
          </p:cNvPicPr>
          <p:nvPr>
            <p:ph sz="half" idx="1"/>
          </p:nvPr>
        </p:nvPicPr>
        <p:blipFill>
          <a:blip r:embed="rId2"/>
          <a:stretch>
            <a:fillRect/>
          </a:stretch>
        </p:blipFill>
        <p:spPr bwMode="auto">
          <a:xfrm>
            <a:off x="990600" y="1981200"/>
            <a:ext cx="3352800" cy="2971800"/>
          </a:xfrm>
          <a:prstGeom prst="rect">
            <a:avLst/>
          </a:prstGeom>
          <a:noFill/>
          <a:ln w="9525">
            <a:noFill/>
            <a:miter lim="800000"/>
            <a:headEnd/>
            <a:tailEnd/>
          </a:ln>
          <a:effectLst/>
        </p:spPr>
      </p:pic>
      <p:sp>
        <p:nvSpPr>
          <p:cNvPr id="7" name="Content Placeholder 6"/>
          <p:cNvSpPr>
            <a:spLocks noGrp="1"/>
          </p:cNvSpPr>
          <p:nvPr>
            <p:ph sz="half" idx="2"/>
          </p:nvPr>
        </p:nvSpPr>
        <p:spPr/>
        <p:txBody>
          <a:bodyPr>
            <a:normAutofit fontScale="92500" lnSpcReduction="10000"/>
          </a:bodyPr>
          <a:lstStyle/>
          <a:p>
            <a:r>
              <a:rPr lang="en-US" dirty="0" smtClean="0"/>
              <a:t>I (sum of the intensities of pixel in T that lie on the boundary of the face template) is small when the template is small.</a:t>
            </a:r>
          </a:p>
          <a:p>
            <a:r>
              <a:rPr lang="en-US" dirty="0" smtClean="0"/>
              <a:t>A sudden increase in I value occur when template lies completely outside the face boundary. This is used to detect the face location. Shown in the adjacent figure.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Detection</a:t>
            </a:r>
            <a:endParaRPr lang="en-US" dirty="0"/>
          </a:p>
        </p:txBody>
      </p:sp>
      <p:pic>
        <p:nvPicPr>
          <p:cNvPr id="1026" name="Picture 2"/>
          <p:cNvPicPr>
            <a:picLocks noGrp="1" noChangeAspect="1" noChangeArrowheads="1"/>
          </p:cNvPicPr>
          <p:nvPr>
            <p:ph sz="half" idx="1"/>
          </p:nvPr>
        </p:nvPicPr>
        <p:blipFill>
          <a:blip r:embed="rId2"/>
          <a:stretch>
            <a:fillRect/>
          </a:stretch>
        </p:blipFill>
        <p:spPr bwMode="auto">
          <a:xfrm>
            <a:off x="914400" y="1828800"/>
            <a:ext cx="3352799" cy="3047999"/>
          </a:xfrm>
          <a:prstGeom prst="rect">
            <a:avLst/>
          </a:prstGeom>
          <a:noFill/>
          <a:ln w="9525">
            <a:noFill/>
            <a:miter lim="800000"/>
            <a:headEnd/>
            <a:tailEnd/>
          </a:ln>
          <a:effectLst/>
        </p:spPr>
      </p:pic>
      <p:sp>
        <p:nvSpPr>
          <p:cNvPr id="6" name="Content Placeholder 5"/>
          <p:cNvSpPr>
            <a:spLocks noGrp="1"/>
          </p:cNvSpPr>
          <p:nvPr>
            <p:ph sz="half" idx="2"/>
          </p:nvPr>
        </p:nvSpPr>
        <p:spPr/>
        <p:txBody>
          <a:bodyPr>
            <a:normAutofit/>
          </a:bodyPr>
          <a:lstStyle/>
          <a:p>
            <a:r>
              <a:rPr lang="en-US" dirty="0" smtClean="0"/>
              <a:t>From homology of human face the rectangular box can be found as in the adjacent figure.</a:t>
            </a:r>
          </a:p>
          <a:p>
            <a:r>
              <a:rPr lang="en-US" dirty="0" smtClean="0"/>
              <a:t>Considering eyes let the box is L</a:t>
            </a:r>
            <a:r>
              <a:rPr lang="en-US" baseline="-25000" dirty="0" smtClean="0"/>
              <a:t>x</a:t>
            </a:r>
            <a:r>
              <a:rPr lang="en-US" dirty="0" smtClean="0"/>
              <a:t> X L</a:t>
            </a:r>
            <a:r>
              <a:rPr lang="en-US" baseline="-25000" dirty="0" smtClean="0"/>
              <a:t>y</a:t>
            </a:r>
            <a:r>
              <a:rPr lang="en-US" dirty="0" smtClean="0"/>
              <a:t> . Say E.</a:t>
            </a:r>
          </a:p>
          <a:p>
            <a:r>
              <a:rPr lang="en-US" dirty="0" smtClean="0"/>
              <a:t> To pin point location of the eyes more accurately.</a:t>
            </a:r>
            <a:r>
              <a:rPr lang="en-US" baseline="-25000" dirty="0" smtClean="0"/>
              <a:t>   </a:t>
            </a:r>
            <a:endParaRPr lang="en-US" baseline="-25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Detection</a:t>
            </a:r>
            <a:endParaRPr lang="en-US" dirty="0"/>
          </a:p>
        </p:txBody>
      </p:sp>
      <p:pic>
        <p:nvPicPr>
          <p:cNvPr id="2050" name="Picture 2"/>
          <p:cNvPicPr>
            <a:picLocks noGrp="1" noChangeAspect="1" noChangeArrowheads="1"/>
          </p:cNvPicPr>
          <p:nvPr>
            <p:ph sz="half" idx="1"/>
          </p:nvPr>
        </p:nvPicPr>
        <p:blipFill>
          <a:blip r:embed="rId2"/>
          <a:stretch>
            <a:fillRect/>
          </a:stretch>
        </p:blipFill>
        <p:spPr bwMode="auto">
          <a:xfrm>
            <a:off x="609600" y="2362200"/>
            <a:ext cx="3733800" cy="1828800"/>
          </a:xfrm>
          <a:prstGeom prst="rect">
            <a:avLst/>
          </a:prstGeom>
          <a:noFill/>
          <a:ln w="9525">
            <a:noFill/>
            <a:miter lim="800000"/>
            <a:headEnd/>
            <a:tailEnd/>
          </a:ln>
          <a:effectLst/>
        </p:spPr>
      </p:pic>
      <p:sp>
        <p:nvSpPr>
          <p:cNvPr id="7" name="Content Placeholder 6"/>
          <p:cNvSpPr>
            <a:spLocks noGrp="1"/>
          </p:cNvSpPr>
          <p:nvPr>
            <p:ph sz="half" idx="2"/>
          </p:nvPr>
        </p:nvSpPr>
        <p:spPr/>
        <p:txBody>
          <a:bodyPr>
            <a:normAutofit/>
          </a:bodyPr>
          <a:lstStyle/>
          <a:p>
            <a:r>
              <a:rPr lang="en-US" dirty="0" smtClean="0"/>
              <a:t>To find two l</a:t>
            </a:r>
            <a:r>
              <a:rPr lang="en-US" baseline="-25000" dirty="0" smtClean="0"/>
              <a:t>x</a:t>
            </a:r>
            <a:r>
              <a:rPr lang="en-US" dirty="0" smtClean="0"/>
              <a:t> X l</a:t>
            </a:r>
            <a:r>
              <a:rPr lang="en-US" baseline="-25000" dirty="0" smtClean="0"/>
              <a:t>y</a:t>
            </a:r>
            <a:r>
              <a:rPr lang="en-US" dirty="0" smtClean="0"/>
              <a:t> boxes pin pointing two eyes.</a:t>
            </a:r>
          </a:p>
          <a:p>
            <a:r>
              <a:rPr lang="en-US" dirty="0" smtClean="0"/>
              <a:t>At first edge detection to be performed on left figure which is E.</a:t>
            </a:r>
          </a:p>
          <a:p>
            <a:r>
              <a:rPr lang="en-US" dirty="0" smtClean="0"/>
              <a:t> Right figure will be found and as we approaches the eye more edge will be visible.</a:t>
            </a:r>
            <a:endParaRPr lang="en-US" baseline="-25000" dirty="0" smtClean="0"/>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Detection</a:t>
            </a:r>
            <a:endParaRPr lang="en-US" dirty="0"/>
          </a:p>
        </p:txBody>
      </p:sp>
      <p:sp>
        <p:nvSpPr>
          <p:cNvPr id="5" name="Content Placeholder 4"/>
          <p:cNvSpPr>
            <a:spLocks noGrp="1"/>
          </p:cNvSpPr>
          <p:nvPr>
            <p:ph sz="half" idx="1"/>
          </p:nvPr>
        </p:nvSpPr>
        <p:spPr/>
        <p:txBody>
          <a:bodyPr>
            <a:normAutofit fontScale="92500" lnSpcReduction="20000"/>
          </a:bodyPr>
          <a:lstStyle/>
          <a:p>
            <a:pPr>
              <a:buFont typeface="Arial" pitchFamily="34" charset="0"/>
              <a:buChar char="•"/>
            </a:pPr>
            <a:r>
              <a:rPr lang="en-US" dirty="0" smtClean="0"/>
              <a:t>For each column along the length of E, sum of the edges to be found.</a:t>
            </a:r>
          </a:p>
          <a:p>
            <a:pPr>
              <a:buFont typeface="Arial" pitchFamily="34" charset="0"/>
              <a:buChar char="•"/>
            </a:pPr>
            <a:r>
              <a:rPr lang="en-US" dirty="0" smtClean="0"/>
              <a:t>Where 1&lt;=i &lt;= L</a:t>
            </a:r>
            <a:r>
              <a:rPr lang="en-US" baseline="-25000" dirty="0" smtClean="0"/>
              <a:t>x</a:t>
            </a:r>
            <a:r>
              <a:rPr lang="en-US" dirty="0" smtClean="0"/>
              <a:t> and Ed is the image representing the edges in the eye box of size </a:t>
            </a:r>
          </a:p>
          <a:p>
            <a:pPr>
              <a:buNone/>
            </a:pPr>
            <a:r>
              <a:rPr lang="en-US" dirty="0" smtClean="0"/>
              <a:t>    L</a:t>
            </a:r>
            <a:r>
              <a:rPr lang="en-US" baseline="-25000" dirty="0" smtClean="0"/>
              <a:t>x</a:t>
            </a:r>
            <a:r>
              <a:rPr lang="en-US" dirty="0" smtClean="0"/>
              <a:t> X L</a:t>
            </a:r>
            <a:r>
              <a:rPr lang="en-US" baseline="-25000" dirty="0" smtClean="0"/>
              <a:t>y</a:t>
            </a:r>
            <a:r>
              <a:rPr lang="en-US" dirty="0" smtClean="0"/>
              <a:t>  . Peaks are found around the location of the eyes.</a:t>
            </a:r>
          </a:p>
          <a:p>
            <a:pPr>
              <a:buFont typeface="Arial" pitchFamily="34" charset="0"/>
              <a:buChar char="•"/>
            </a:pPr>
            <a:r>
              <a:rPr lang="en-US" dirty="0" smtClean="0"/>
              <a:t>Same to be performed on vertical direction but this time summing the edges in each row instead of each column. </a:t>
            </a:r>
          </a:p>
          <a:p>
            <a:pPr>
              <a:buNone/>
            </a:pPr>
            <a:endParaRPr lang="en-US" dirty="0" smtClean="0"/>
          </a:p>
        </p:txBody>
      </p:sp>
      <p:pic>
        <p:nvPicPr>
          <p:cNvPr id="3075" name="Picture 3"/>
          <p:cNvPicPr>
            <a:picLocks noGrp="1" noChangeAspect="1" noChangeArrowheads="1"/>
          </p:cNvPicPr>
          <p:nvPr>
            <p:ph sz="half" idx="2"/>
          </p:nvPr>
        </p:nvPicPr>
        <p:blipFill>
          <a:blip r:embed="rId2"/>
          <a:srcRect/>
          <a:stretch>
            <a:fillRect/>
          </a:stretch>
        </p:blipFill>
        <p:spPr bwMode="auto">
          <a:xfrm>
            <a:off x="5257800" y="1828800"/>
            <a:ext cx="3200400" cy="2743200"/>
          </a:xfrm>
          <a:prstGeom prst="rect">
            <a:avLst/>
          </a:prstGeom>
          <a:noFill/>
          <a:ln w="9525">
            <a:noFill/>
            <a:miter lim="800000"/>
            <a:headEnd/>
            <a:tailEnd/>
          </a:ln>
          <a:effectLst/>
        </p:spPr>
      </p:pic>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0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0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307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29200" y="4648200"/>
            <a:ext cx="3352800" cy="1828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What is Plastic Surgery?</a:t>
            </a:r>
            <a:endParaRPr lang="en-US" dirty="0"/>
          </a:p>
        </p:txBody>
      </p:sp>
      <p:sp>
        <p:nvSpPr>
          <p:cNvPr id="5" name="Content Placeholder 4"/>
          <p:cNvSpPr>
            <a:spLocks noGrp="1"/>
          </p:cNvSpPr>
          <p:nvPr>
            <p:ph idx="1"/>
          </p:nvPr>
        </p:nvSpPr>
        <p:spPr/>
        <p:txBody>
          <a:bodyPr/>
          <a:lstStyle/>
          <a:p>
            <a:r>
              <a:rPr lang="en-US" b="1" dirty="0" smtClean="0"/>
              <a:t>Plastic surgery</a:t>
            </a:r>
            <a:r>
              <a:rPr lang="en-US" dirty="0" smtClean="0"/>
              <a:t> is a medical specialty concerned with the correction or restoration of form and function of different body part. Though cosmetic is the best-known kind of plastic surgery, most plastic surgery is not cosmetic: plastic surgery includes many types of reconstructive surgery, and the treatment of burns.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Detection</a:t>
            </a:r>
            <a:endParaRPr lang="en-US" dirty="0"/>
          </a:p>
        </p:txBody>
      </p:sp>
      <p:pic>
        <p:nvPicPr>
          <p:cNvPr id="59393" name="Picture 1"/>
          <p:cNvPicPr>
            <a:picLocks noGrp="1" noChangeAspect="1" noChangeArrowheads="1"/>
          </p:cNvPicPr>
          <p:nvPr>
            <p:ph sz="half" idx="1"/>
          </p:nvPr>
        </p:nvPicPr>
        <p:blipFill>
          <a:blip r:embed="rId2"/>
          <a:stretch>
            <a:fillRect/>
          </a:stretch>
        </p:blipFill>
        <p:spPr bwMode="auto">
          <a:xfrm>
            <a:off x="457200" y="2895600"/>
            <a:ext cx="4191000" cy="2209800"/>
          </a:xfrm>
          <a:prstGeom prst="rect">
            <a:avLst/>
          </a:prstGeom>
          <a:noFill/>
          <a:ln w="9525">
            <a:noFill/>
            <a:miter lim="800000"/>
            <a:headEnd/>
            <a:tailEnd/>
          </a:ln>
          <a:effectLst/>
        </p:spPr>
      </p:pic>
      <p:sp>
        <p:nvSpPr>
          <p:cNvPr id="7" name="Content Placeholder 6"/>
          <p:cNvSpPr>
            <a:spLocks noGrp="1"/>
          </p:cNvSpPr>
          <p:nvPr>
            <p:ph sz="half" idx="2"/>
          </p:nvPr>
        </p:nvSpPr>
        <p:spPr/>
        <p:txBody>
          <a:bodyPr/>
          <a:lstStyle/>
          <a:p>
            <a:r>
              <a:rPr lang="en-US" dirty="0" smtClean="0"/>
              <a:t>Now to find two equal interval one on each side of the face. Length of the interval is l</a:t>
            </a:r>
            <a:r>
              <a:rPr lang="en-US" baseline="-25000" dirty="0" smtClean="0"/>
              <a:t>x</a:t>
            </a:r>
            <a:r>
              <a:rPr lang="en-US" dirty="0" smtClean="0"/>
              <a:t> .</a:t>
            </a:r>
            <a:r>
              <a:rPr lang="en-US" baseline="-25000" dirty="0" smtClean="0"/>
              <a:t> </a:t>
            </a:r>
            <a:r>
              <a:rPr lang="en-US" dirty="0" smtClean="0"/>
              <a:t> </a:t>
            </a:r>
          </a:p>
          <a:p>
            <a:r>
              <a:rPr lang="en-US" dirty="0" smtClean="0"/>
              <a:t>Here k&lt;=i&lt;=k+l</a:t>
            </a:r>
            <a:r>
              <a:rPr lang="en-US" baseline="-25000" dirty="0" smtClean="0"/>
              <a:t>x</a:t>
            </a:r>
            <a:r>
              <a:rPr lang="en-US" dirty="0" smtClean="0"/>
              <a:t> , is the horizontal edge of the left eye box or right eye box. Depending on where the equation is performed, left or right.</a:t>
            </a:r>
            <a:endParaRPr lang="en-US" baseline="-25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Detection</a:t>
            </a:r>
            <a:endParaRPr lang="en-US" dirty="0"/>
          </a:p>
        </p:txBody>
      </p:sp>
      <p:pic>
        <p:nvPicPr>
          <p:cNvPr id="109570" name="Picture 2"/>
          <p:cNvPicPr>
            <a:picLocks noGrp="1" noChangeAspect="1" noChangeArrowheads="1"/>
          </p:cNvPicPr>
          <p:nvPr>
            <p:ph sz="half" idx="1"/>
          </p:nvPr>
        </p:nvPicPr>
        <p:blipFill>
          <a:blip r:embed="rId2"/>
          <a:stretch>
            <a:fillRect/>
          </a:stretch>
        </p:blipFill>
        <p:spPr bwMode="auto">
          <a:xfrm>
            <a:off x="457201" y="2667000"/>
            <a:ext cx="4038600" cy="2743199"/>
          </a:xfrm>
          <a:prstGeom prst="rect">
            <a:avLst/>
          </a:prstGeom>
          <a:noFill/>
          <a:ln w="9525">
            <a:noFill/>
            <a:miter lim="800000"/>
            <a:headEnd/>
            <a:tailEnd/>
          </a:ln>
          <a:effectLst/>
        </p:spPr>
      </p:pic>
      <p:sp>
        <p:nvSpPr>
          <p:cNvPr id="7" name="Content Placeholder 6"/>
          <p:cNvSpPr>
            <a:spLocks noGrp="1"/>
          </p:cNvSpPr>
          <p:nvPr>
            <p:ph sz="half" idx="2"/>
          </p:nvPr>
        </p:nvSpPr>
        <p:spPr/>
        <p:txBody>
          <a:bodyPr/>
          <a:lstStyle/>
          <a:p>
            <a:endParaRPr lang="en-US" dirty="0" smtClean="0"/>
          </a:p>
          <a:p>
            <a:r>
              <a:rPr lang="en-US" dirty="0" smtClean="0"/>
              <a:t>The horizontal and vertical interval for which the projected area is maximum form the horizontal and vertical edges for the eye box.</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Detection</a:t>
            </a:r>
            <a:endParaRPr lang="en-US" dirty="0"/>
          </a:p>
        </p:txBody>
      </p:sp>
      <p:sp>
        <p:nvSpPr>
          <p:cNvPr id="5" name="Content Placeholder 4"/>
          <p:cNvSpPr>
            <a:spLocks noGrp="1"/>
          </p:cNvSpPr>
          <p:nvPr>
            <p:ph idx="1"/>
          </p:nvPr>
        </p:nvSpPr>
        <p:spPr/>
        <p:txBody>
          <a:bodyPr/>
          <a:lstStyle/>
          <a:p>
            <a:pPr>
              <a:buFont typeface="Arial" pitchFamily="34" charset="0"/>
              <a:buChar char="•"/>
            </a:pPr>
            <a:r>
              <a:rPr lang="en-US" dirty="0" smtClean="0"/>
              <a:t>Problem in this process:</a:t>
            </a:r>
          </a:p>
          <a:p>
            <a:pPr>
              <a:buNone/>
            </a:pPr>
            <a:r>
              <a:rPr lang="en-US" dirty="0" smtClean="0"/>
              <a:t>          eye box E contains region outside of the face so some spike may be observed on either end of the graph H, corresponding to region outside face.</a:t>
            </a:r>
          </a:p>
          <a:p>
            <a:pPr>
              <a:buNone/>
            </a:pPr>
            <a:endParaRPr lang="en-US" dirty="0" smtClean="0"/>
          </a:p>
          <a:p>
            <a:pPr>
              <a:buFont typeface="Arial" pitchFamily="34" charset="0"/>
              <a:buChar char="•"/>
            </a:pPr>
            <a:r>
              <a:rPr lang="en-US" dirty="0" smtClean="0"/>
              <a:t>Solution: </a:t>
            </a:r>
          </a:p>
          <a:p>
            <a:pPr>
              <a:buNone/>
            </a:pPr>
            <a:r>
              <a:rPr lang="en-US" dirty="0" smtClean="0"/>
              <a:t>         multiplying H by a double Gaussian with means around the expected location of the eyes and stander deviation of l</a:t>
            </a:r>
            <a:r>
              <a:rPr lang="en-US" baseline="-25000" dirty="0" smtClean="0"/>
              <a:t>x</a:t>
            </a:r>
            <a:r>
              <a:rPr lang="en-US" dirty="0" smtClean="0"/>
              <a:t> will eliminate this problem.</a:t>
            </a:r>
            <a:endParaRPr lang="en-US" baseline="-25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Detection</a:t>
            </a:r>
            <a:endParaRPr lang="en-US" dirty="0"/>
          </a:p>
        </p:txBody>
      </p:sp>
      <p:pic>
        <p:nvPicPr>
          <p:cNvPr id="1026" name="Picture 2"/>
          <p:cNvPicPr>
            <a:picLocks noGrp="1" noChangeAspect="1" noChangeArrowheads="1"/>
          </p:cNvPicPr>
          <p:nvPr>
            <p:ph sz="half" idx="1"/>
          </p:nvPr>
        </p:nvPicPr>
        <p:blipFill>
          <a:blip r:embed="rId2"/>
          <a:stretch>
            <a:fillRect/>
          </a:stretch>
        </p:blipFill>
        <p:spPr bwMode="auto">
          <a:xfrm>
            <a:off x="838200" y="2438400"/>
            <a:ext cx="2781300" cy="2667000"/>
          </a:xfrm>
          <a:prstGeom prst="rect">
            <a:avLst/>
          </a:prstGeom>
          <a:noFill/>
          <a:ln w="9525">
            <a:noFill/>
            <a:miter lim="800000"/>
            <a:headEnd/>
            <a:tailEnd/>
          </a:ln>
          <a:effectLst/>
        </p:spPr>
      </p:pic>
      <p:sp>
        <p:nvSpPr>
          <p:cNvPr id="5" name="Content Placeholder 4"/>
          <p:cNvSpPr>
            <a:spLocks noGrp="1"/>
          </p:cNvSpPr>
          <p:nvPr>
            <p:ph sz="half" idx="2"/>
          </p:nvPr>
        </p:nvSpPr>
        <p:spPr/>
        <p:txBody>
          <a:bodyPr/>
          <a:lstStyle/>
          <a:p>
            <a:endParaRPr lang="en-US" dirty="0" smtClean="0"/>
          </a:p>
          <a:p>
            <a:r>
              <a:rPr lang="en-US" dirty="0" smtClean="0"/>
              <a:t>This will be the final output of the feature detection. </a:t>
            </a:r>
          </a:p>
          <a:p>
            <a:r>
              <a:rPr lang="en-US" dirty="0" smtClean="0"/>
              <a:t>Two eye boxes pin pointing the eyes and same can be there for lips also.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Replacement</a:t>
            </a:r>
            <a:endParaRPr lang="en-US" dirty="0"/>
          </a:p>
        </p:txBody>
      </p:sp>
      <p:sp>
        <p:nvSpPr>
          <p:cNvPr id="10" name="Content Placeholder 9"/>
          <p:cNvSpPr>
            <a:spLocks noGrp="1"/>
          </p:cNvSpPr>
          <p:nvPr>
            <p:ph idx="1"/>
          </p:nvPr>
        </p:nvSpPr>
        <p:spPr/>
        <p:txBody>
          <a:bodyPr>
            <a:normAutofit/>
          </a:bodyPr>
          <a:lstStyle/>
          <a:p>
            <a:pPr>
              <a:buFont typeface="Arial" pitchFamily="34" charset="0"/>
              <a:buChar char="•"/>
            </a:pPr>
            <a:r>
              <a:rPr lang="en-US" dirty="0" smtClean="0"/>
              <a:t>Resize eye &amp; the lip boxes belonging to the model face such that they fit their appropriate places in original face, then superimpose them.</a:t>
            </a:r>
          </a:p>
          <a:p>
            <a:endParaRPr lang="en-US" dirty="0" smtClean="0"/>
          </a:p>
          <a:p>
            <a:endParaRPr lang="en-US" dirty="0" smtClean="0"/>
          </a:p>
          <a:p>
            <a:pPr>
              <a:buFont typeface="Arial" pitchFamily="34" charset="0"/>
              <a:buChar char="•"/>
            </a:pPr>
            <a:r>
              <a:rPr lang="en-US" dirty="0" smtClean="0"/>
              <a:t>This simple replacement will not produce any natural looking face. Further proceeding required.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Replacement</a:t>
            </a:r>
            <a:endParaRPr lang="en-US" dirty="0"/>
          </a:p>
        </p:txBody>
      </p:sp>
      <p:pic>
        <p:nvPicPr>
          <p:cNvPr id="3074" name="Picture 2"/>
          <p:cNvPicPr>
            <a:picLocks noGrp="1" noChangeAspect="1" noChangeArrowheads="1"/>
          </p:cNvPicPr>
          <p:nvPr>
            <p:ph sz="half" idx="1"/>
          </p:nvPr>
        </p:nvPicPr>
        <p:blipFill>
          <a:blip r:embed="rId2"/>
          <a:stretch>
            <a:fillRect/>
          </a:stretch>
        </p:blipFill>
        <p:spPr bwMode="auto">
          <a:xfrm>
            <a:off x="457201" y="2590800"/>
            <a:ext cx="3962400" cy="2270919"/>
          </a:xfrm>
          <a:prstGeom prst="rect">
            <a:avLst/>
          </a:prstGeom>
          <a:noFill/>
          <a:ln w="9525">
            <a:noFill/>
            <a:miter lim="800000"/>
            <a:headEnd/>
            <a:tailEnd/>
          </a:ln>
          <a:effectLst/>
        </p:spPr>
      </p:pic>
      <p:sp>
        <p:nvSpPr>
          <p:cNvPr id="5" name="Content Placeholder 4"/>
          <p:cNvSpPr>
            <a:spLocks noGrp="1"/>
          </p:cNvSpPr>
          <p:nvPr>
            <p:ph sz="half" idx="2"/>
          </p:nvPr>
        </p:nvSpPr>
        <p:spPr/>
        <p:txBody>
          <a:bodyPr/>
          <a:lstStyle/>
          <a:p>
            <a:endParaRPr lang="en-US" dirty="0" smtClean="0"/>
          </a:p>
          <a:p>
            <a:r>
              <a:rPr lang="en-US" dirty="0" smtClean="0"/>
              <a:t>Figure a &amp; b are the model &amp; original face respectively. </a:t>
            </a:r>
          </a:p>
          <a:p>
            <a:endParaRPr lang="en-US" dirty="0" smtClean="0"/>
          </a:p>
          <a:p>
            <a:r>
              <a:rPr lang="en-US" dirty="0" smtClean="0"/>
              <a:t>Figure c gives the result of the replacement which is not looking so natural.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Blending</a:t>
            </a:r>
            <a:endParaRPr lang="en-US" dirty="0"/>
          </a:p>
        </p:txBody>
      </p:sp>
      <p:sp>
        <p:nvSpPr>
          <p:cNvPr id="5" name="Content Placeholder 4"/>
          <p:cNvSpPr>
            <a:spLocks noGrp="1"/>
          </p:cNvSpPr>
          <p:nvPr>
            <p:ph idx="1"/>
          </p:nvPr>
        </p:nvSpPr>
        <p:spPr/>
        <p:txBody>
          <a:bodyPr/>
          <a:lstStyle/>
          <a:p>
            <a:endParaRPr lang="en-US" dirty="0" smtClean="0"/>
          </a:p>
          <a:p>
            <a:r>
              <a:rPr lang="en-US" dirty="0" smtClean="0"/>
              <a:t>P( x</a:t>
            </a:r>
            <a:r>
              <a:rPr lang="en-US" baseline="-25000" dirty="0" smtClean="0"/>
              <a:t>i</a:t>
            </a:r>
            <a:r>
              <a:rPr lang="en-US" dirty="0" smtClean="0"/>
              <a:t> , x</a:t>
            </a:r>
            <a:r>
              <a:rPr lang="en-US" baseline="-25000" dirty="0" smtClean="0"/>
              <a:t>j</a:t>
            </a:r>
            <a:r>
              <a:rPr lang="en-US" dirty="0" smtClean="0"/>
              <a:t> ) is the probability that pixel ( x</a:t>
            </a:r>
            <a:r>
              <a:rPr lang="en-US" baseline="-25000" dirty="0" smtClean="0"/>
              <a:t>i</a:t>
            </a:r>
            <a:r>
              <a:rPr lang="en-US" dirty="0" smtClean="0"/>
              <a:t> , x</a:t>
            </a:r>
            <a:r>
              <a:rPr lang="en-US" baseline="-25000" dirty="0" smtClean="0"/>
              <a:t>j</a:t>
            </a:r>
            <a:r>
              <a:rPr lang="en-US" dirty="0" smtClean="0"/>
              <a:t> ) constitutes the eye in the original face. </a:t>
            </a:r>
          </a:p>
          <a:p>
            <a:r>
              <a:rPr lang="en-US" dirty="0" smtClean="0"/>
              <a:t> P(x</a:t>
            </a:r>
            <a:r>
              <a:rPr lang="en-US" baseline="-25000" dirty="0" smtClean="0"/>
              <a:t>̀i</a:t>
            </a:r>
            <a:r>
              <a:rPr lang="en-US" dirty="0" smtClean="0"/>
              <a:t> </a:t>
            </a:r>
            <a:r>
              <a:rPr lang="el-GR" dirty="0" smtClean="0"/>
              <a:t>ʹ</a:t>
            </a:r>
            <a:r>
              <a:rPr lang="en-US" dirty="0" smtClean="0"/>
              <a:t>, x</a:t>
            </a:r>
            <a:r>
              <a:rPr lang="en-US" baseline="-25000" dirty="0" smtClean="0"/>
              <a:t>j</a:t>
            </a:r>
            <a:r>
              <a:rPr lang="en-US" dirty="0" smtClean="0"/>
              <a:t> </a:t>
            </a:r>
            <a:r>
              <a:rPr lang="el-GR" dirty="0" smtClean="0"/>
              <a:t>ʹ</a:t>
            </a:r>
            <a:r>
              <a:rPr lang="en-US" dirty="0" smtClean="0"/>
              <a:t> ) is the probability that pixel (x</a:t>
            </a:r>
            <a:r>
              <a:rPr lang="en-US" baseline="-25000" dirty="0" smtClean="0"/>
              <a:t>̀i</a:t>
            </a:r>
            <a:r>
              <a:rPr lang="en-US" dirty="0" smtClean="0"/>
              <a:t> </a:t>
            </a:r>
            <a:r>
              <a:rPr lang="el-GR" dirty="0" smtClean="0"/>
              <a:t>ʹ</a:t>
            </a:r>
            <a:r>
              <a:rPr lang="en-US" dirty="0" smtClean="0"/>
              <a:t>, x</a:t>
            </a:r>
            <a:r>
              <a:rPr lang="en-US" baseline="-25000" dirty="0" smtClean="0"/>
              <a:t>j</a:t>
            </a:r>
            <a:r>
              <a:rPr lang="en-US" dirty="0" smtClean="0"/>
              <a:t> </a:t>
            </a:r>
            <a:r>
              <a:rPr lang="el-GR" dirty="0" smtClean="0"/>
              <a:t>ʹ</a:t>
            </a:r>
            <a:r>
              <a:rPr lang="en-US" dirty="0" smtClean="0"/>
              <a:t> ) is part of the desired eye.  </a:t>
            </a:r>
          </a:p>
          <a:p>
            <a:r>
              <a:rPr lang="en-US" dirty="0" smtClean="0"/>
              <a:t>Consider both probability distribution function are known.  </a:t>
            </a:r>
          </a:p>
          <a:p>
            <a:r>
              <a:rPr lang="en-US" dirty="0" smtClean="0"/>
              <a:t>A new eye box N to be constructed from desired eye box D and original eye box O.</a:t>
            </a:r>
            <a:endParaRPr lang="en-US" baseline="-25000" dirty="0" smtClean="0"/>
          </a:p>
          <a:p>
            <a:pPr>
              <a:buNone/>
            </a:pPr>
            <a:endParaRPr lang="en-US" baseline="-25000"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Blending</a:t>
            </a:r>
            <a:endParaRPr lang="en-US" dirty="0"/>
          </a:p>
        </p:txBody>
      </p:sp>
      <p:sp>
        <p:nvSpPr>
          <p:cNvPr id="3" name="Content Placeholder 2"/>
          <p:cNvSpPr>
            <a:spLocks noGrp="1"/>
          </p:cNvSpPr>
          <p:nvPr>
            <p:ph idx="1"/>
          </p:nvPr>
        </p:nvSpPr>
        <p:spPr/>
        <p:txBody>
          <a:bodyPr/>
          <a:lstStyle/>
          <a:p>
            <a:pPr>
              <a:buNone/>
            </a:pPr>
            <a:r>
              <a:rPr lang="en-US" dirty="0" smtClean="0"/>
              <a:t> </a:t>
            </a:r>
          </a:p>
          <a:p>
            <a:pPr>
              <a:buFont typeface="Arial" pitchFamily="34" charset="0"/>
              <a:buChar char="•"/>
            </a:pPr>
            <a:r>
              <a:rPr lang="en-US" dirty="0" smtClean="0"/>
              <a:t> N(i, j, k)= P( x</a:t>
            </a:r>
            <a:r>
              <a:rPr lang="en-US" baseline="-25000" dirty="0" smtClean="0"/>
              <a:t>̀i</a:t>
            </a:r>
            <a:r>
              <a:rPr lang="en-US" dirty="0" smtClean="0"/>
              <a:t> </a:t>
            </a:r>
            <a:r>
              <a:rPr lang="el-GR" dirty="0" smtClean="0"/>
              <a:t>ʹ</a:t>
            </a:r>
            <a:r>
              <a:rPr lang="en-US" dirty="0" smtClean="0"/>
              <a:t>, x</a:t>
            </a:r>
            <a:r>
              <a:rPr lang="en-US" baseline="-25000" dirty="0" smtClean="0"/>
              <a:t>j</a:t>
            </a:r>
            <a:r>
              <a:rPr lang="en-US" dirty="0" smtClean="0"/>
              <a:t> </a:t>
            </a:r>
            <a:r>
              <a:rPr lang="el-GR" dirty="0" smtClean="0"/>
              <a:t>ʹ</a:t>
            </a:r>
            <a:r>
              <a:rPr lang="en-US" dirty="0" smtClean="0"/>
              <a:t> ) D(i, j, k) </a:t>
            </a:r>
          </a:p>
          <a:p>
            <a:pPr>
              <a:buNone/>
            </a:pPr>
            <a:r>
              <a:rPr lang="en-US" dirty="0" smtClean="0"/>
              <a:t>                        + (1 - P(x</a:t>
            </a:r>
            <a:r>
              <a:rPr lang="en-US" baseline="-25000" dirty="0" smtClean="0"/>
              <a:t>̀i</a:t>
            </a:r>
            <a:r>
              <a:rPr lang="en-US" dirty="0" smtClean="0"/>
              <a:t> </a:t>
            </a:r>
            <a:r>
              <a:rPr lang="el-GR" dirty="0" smtClean="0"/>
              <a:t>ʹ</a:t>
            </a:r>
            <a:r>
              <a:rPr lang="en-US" dirty="0" smtClean="0"/>
              <a:t>, x</a:t>
            </a:r>
            <a:r>
              <a:rPr lang="en-US" baseline="-25000" dirty="0" smtClean="0"/>
              <a:t>j</a:t>
            </a:r>
            <a:r>
              <a:rPr lang="en-US" dirty="0" smtClean="0"/>
              <a:t> </a:t>
            </a:r>
            <a:r>
              <a:rPr lang="el-GR" dirty="0" smtClean="0"/>
              <a:t>ʹ</a:t>
            </a:r>
            <a:r>
              <a:rPr lang="en-US" dirty="0" smtClean="0"/>
              <a:t> ))(1 - P( x</a:t>
            </a:r>
            <a:r>
              <a:rPr lang="en-US" baseline="-25000" dirty="0" smtClean="0"/>
              <a:t>i</a:t>
            </a:r>
            <a:r>
              <a:rPr lang="en-US" dirty="0" smtClean="0"/>
              <a:t> , x</a:t>
            </a:r>
            <a:r>
              <a:rPr lang="en-US" baseline="-25000" dirty="0" smtClean="0"/>
              <a:t>j</a:t>
            </a:r>
            <a:r>
              <a:rPr lang="en-US" dirty="0" smtClean="0"/>
              <a:t> )) O(i, j, k)</a:t>
            </a:r>
          </a:p>
          <a:p>
            <a:pPr>
              <a:buNone/>
            </a:pPr>
            <a:r>
              <a:rPr lang="en-US" dirty="0" smtClean="0"/>
              <a:t>                        + (1 - P(x</a:t>
            </a:r>
            <a:r>
              <a:rPr lang="en-US" baseline="-25000" dirty="0" smtClean="0"/>
              <a:t>̀i</a:t>
            </a:r>
            <a:r>
              <a:rPr lang="en-US" dirty="0" smtClean="0"/>
              <a:t> </a:t>
            </a:r>
            <a:r>
              <a:rPr lang="el-GR" dirty="0" smtClean="0"/>
              <a:t>ʹ</a:t>
            </a:r>
            <a:r>
              <a:rPr lang="en-US" dirty="0" smtClean="0"/>
              <a:t>, x</a:t>
            </a:r>
            <a:r>
              <a:rPr lang="en-US" baseline="-25000" dirty="0" smtClean="0"/>
              <a:t>j</a:t>
            </a:r>
            <a:r>
              <a:rPr lang="en-US" dirty="0" smtClean="0"/>
              <a:t> </a:t>
            </a:r>
            <a:r>
              <a:rPr lang="el-GR" dirty="0" smtClean="0"/>
              <a:t>ʹ</a:t>
            </a:r>
            <a:r>
              <a:rPr lang="en-US" dirty="0" smtClean="0"/>
              <a:t> )) P( x</a:t>
            </a:r>
            <a:r>
              <a:rPr lang="en-US" baseline="-25000" dirty="0" smtClean="0"/>
              <a:t>i</a:t>
            </a:r>
            <a:r>
              <a:rPr lang="en-US" dirty="0" smtClean="0"/>
              <a:t> , x</a:t>
            </a:r>
            <a:r>
              <a:rPr lang="en-US" baseline="-25000" dirty="0" smtClean="0"/>
              <a:t>j</a:t>
            </a:r>
            <a:r>
              <a:rPr lang="en-US" dirty="0" smtClean="0"/>
              <a:t> )M</a:t>
            </a:r>
            <a:r>
              <a:rPr lang="en-US" baseline="-25000" dirty="0" smtClean="0"/>
              <a:t>k</a:t>
            </a:r>
            <a:r>
              <a:rPr lang="en-US" dirty="0" smtClean="0"/>
              <a:t> </a:t>
            </a:r>
            <a:r>
              <a:rPr lang="en-US" baseline="-25000" dirty="0" smtClean="0"/>
              <a:t> </a:t>
            </a:r>
            <a:r>
              <a:rPr lang="en-US" dirty="0" smtClean="0"/>
              <a:t> </a:t>
            </a:r>
          </a:p>
          <a:p>
            <a:pPr>
              <a:buNone/>
            </a:pPr>
            <a:endParaRPr lang="en-US" dirty="0" smtClean="0"/>
          </a:p>
          <a:p>
            <a:pPr>
              <a:buFont typeface="Arial" pitchFamily="34" charset="0"/>
              <a:buChar char="•"/>
            </a:pPr>
            <a:r>
              <a:rPr lang="en-US" dirty="0" smtClean="0"/>
              <a:t>for k=1,2,3; where N,D,O are all of equal size and M1, M2,M3 are the mean RGB values for the skin colour of the original face.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Blending</a:t>
            </a:r>
            <a:endParaRPr lang="en-US" dirty="0"/>
          </a:p>
        </p:txBody>
      </p:sp>
      <p:sp>
        <p:nvSpPr>
          <p:cNvPr id="6" name="Content Placeholder 5"/>
          <p:cNvSpPr>
            <a:spLocks noGrp="1"/>
          </p:cNvSpPr>
          <p:nvPr>
            <p:ph idx="1"/>
          </p:nvPr>
        </p:nvSpPr>
        <p:spPr/>
        <p:txBody>
          <a:bodyPr>
            <a:normAutofit/>
          </a:bodyPr>
          <a:lstStyle/>
          <a:p>
            <a:r>
              <a:rPr lang="en-US" dirty="0" smtClean="0"/>
              <a:t>When pixel (i,j) in D, D(i,j) is the part of desired eye then N(i,j) must equal the D(i,j).</a:t>
            </a:r>
          </a:p>
          <a:p>
            <a:r>
              <a:rPr lang="en-US" dirty="0" smtClean="0"/>
              <a:t> When pixel (i,j) for which neither D(i,j) nor O(i,j) is a part of D or O then N(i,j) must be equal with the O(i,j). This ensure that the colour and the texture of the original face is preserved. </a:t>
            </a:r>
          </a:p>
          <a:p>
            <a:r>
              <a:rPr lang="en-US" dirty="0" smtClean="0"/>
              <a:t>When pixel (i,j) in D, D(i,j) is not the part of the desired eye but in O, O(i,j) is the part of the original eye then N(i,j) must be same with average skin colour of the original face. </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Blending</a:t>
            </a:r>
            <a:endParaRPr lang="en-US" dirty="0"/>
          </a:p>
        </p:txBody>
      </p:sp>
      <p:pic>
        <p:nvPicPr>
          <p:cNvPr id="41986" name="Picture 2"/>
          <p:cNvPicPr>
            <a:picLocks noGrp="1" noChangeAspect="1" noChangeArrowheads="1"/>
          </p:cNvPicPr>
          <p:nvPr>
            <p:ph idx="1"/>
          </p:nvPr>
        </p:nvPicPr>
        <p:blipFill>
          <a:blip r:embed="rId2"/>
          <a:stretch>
            <a:fillRect/>
          </a:stretch>
        </p:blipFill>
        <p:spPr bwMode="auto">
          <a:xfrm>
            <a:off x="685801" y="1981200"/>
            <a:ext cx="7772399"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little bit of History</a:t>
            </a:r>
            <a:endParaRPr lang="en-US" dirty="0"/>
          </a:p>
        </p:txBody>
      </p:sp>
      <p:pic>
        <p:nvPicPr>
          <p:cNvPr id="2050" name="Picture 2"/>
          <p:cNvPicPr>
            <a:picLocks noGrp="1" noChangeAspect="1" noChangeArrowheads="1"/>
          </p:cNvPicPr>
          <p:nvPr>
            <p:ph sz="half" idx="1"/>
          </p:nvPr>
        </p:nvPicPr>
        <p:blipFill>
          <a:blip r:embed="rId2"/>
          <a:stretch>
            <a:fillRect/>
          </a:stretch>
        </p:blipFill>
        <p:spPr bwMode="auto">
          <a:xfrm>
            <a:off x="1666874" y="2161381"/>
            <a:ext cx="2143125" cy="3248819"/>
          </a:xfrm>
          <a:prstGeom prst="rect">
            <a:avLst/>
          </a:prstGeom>
          <a:noFill/>
          <a:ln w="9525">
            <a:noFill/>
            <a:miter lim="800000"/>
            <a:headEnd/>
            <a:tailEnd/>
          </a:ln>
          <a:effectLst/>
        </p:spPr>
      </p:pic>
      <p:sp>
        <p:nvSpPr>
          <p:cNvPr id="5" name="Content Placeholder 4"/>
          <p:cNvSpPr>
            <a:spLocks noGrp="1"/>
          </p:cNvSpPr>
          <p:nvPr>
            <p:ph sz="half" idx="2"/>
          </p:nvPr>
        </p:nvSpPr>
        <p:spPr/>
        <p:txBody>
          <a:bodyPr>
            <a:normAutofit/>
          </a:bodyPr>
          <a:lstStyle/>
          <a:p>
            <a:r>
              <a:rPr lang="en-US" dirty="0" smtClean="0"/>
              <a:t>Aulus Cornelius Celsus, who lived in the first century AD, described plastic surgery of the face, using skin from other parts of the body.</a:t>
            </a:r>
          </a:p>
          <a:p>
            <a:pPr>
              <a:buNone/>
            </a:pPr>
            <a:r>
              <a:rPr lang="en-US" dirty="0" smtClean="0">
                <a:solidFill>
                  <a:srgbClr val="0070C0"/>
                </a:solidFill>
              </a:rPr>
              <a:t>So it is practiced from the ancient age.</a:t>
            </a:r>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Blending</a:t>
            </a:r>
            <a:endParaRPr lang="en-US" dirty="0"/>
          </a:p>
        </p:txBody>
      </p:sp>
      <p:sp>
        <p:nvSpPr>
          <p:cNvPr id="3" name="Content Placeholder 2"/>
          <p:cNvSpPr>
            <a:spLocks noGrp="1"/>
          </p:cNvSpPr>
          <p:nvPr>
            <p:ph idx="1"/>
          </p:nvPr>
        </p:nvSpPr>
        <p:spPr/>
        <p:txBody>
          <a:bodyPr/>
          <a:lstStyle/>
          <a:p>
            <a:r>
              <a:rPr lang="en-US" dirty="0" smtClean="0"/>
              <a:t>Let P( x</a:t>
            </a:r>
            <a:r>
              <a:rPr lang="en-US" baseline="-25000" dirty="0" smtClean="0"/>
              <a:t>i</a:t>
            </a:r>
            <a:r>
              <a:rPr lang="en-US" dirty="0" smtClean="0"/>
              <a:t> ) is the probability that the pixel in the ith row of the original eye box, O, are the eye pixels. </a:t>
            </a:r>
          </a:p>
          <a:p>
            <a:endParaRPr lang="en-US" dirty="0" smtClean="0"/>
          </a:p>
          <a:p>
            <a:r>
              <a:rPr lang="en-US" dirty="0" smtClean="0"/>
              <a:t>P(x</a:t>
            </a:r>
            <a:r>
              <a:rPr lang="en-US" baseline="-25000" dirty="0" smtClean="0"/>
              <a:t>j</a:t>
            </a:r>
            <a:r>
              <a:rPr lang="en-US" dirty="0" smtClean="0"/>
              <a:t>) is the probability that the pixel in the jth column of the original eye box, O, are the eye pixels.</a:t>
            </a:r>
          </a:p>
          <a:p>
            <a:endParaRPr lang="en-US" dirty="0" smtClean="0"/>
          </a:p>
          <a:p>
            <a:r>
              <a:rPr lang="en-US" dirty="0" smtClean="0"/>
              <a:t>P(x</a:t>
            </a:r>
            <a:r>
              <a:rPr lang="en-US" baseline="-25000" dirty="0" smtClean="0"/>
              <a:t>̀i</a:t>
            </a:r>
            <a:r>
              <a:rPr lang="en-US" dirty="0" smtClean="0"/>
              <a:t> </a:t>
            </a:r>
            <a:r>
              <a:rPr lang="el-GR" dirty="0" smtClean="0"/>
              <a:t>ʹ</a:t>
            </a:r>
            <a:r>
              <a:rPr lang="en-US" dirty="0" smtClean="0"/>
              <a:t>) and P(x</a:t>
            </a:r>
            <a:r>
              <a:rPr lang="en-US" baseline="-25000" dirty="0" smtClean="0"/>
              <a:t>j</a:t>
            </a:r>
            <a:r>
              <a:rPr lang="en-US" dirty="0" smtClean="0"/>
              <a:t> </a:t>
            </a:r>
            <a:r>
              <a:rPr lang="el-GR" dirty="0" smtClean="0"/>
              <a:t>ʹ</a:t>
            </a:r>
            <a:r>
              <a:rPr lang="en-US" dirty="0" smtClean="0"/>
              <a:t> ) are the corresponding probability for the desired eye box D. </a:t>
            </a:r>
          </a:p>
          <a:p>
            <a:pPr>
              <a:buNone/>
            </a:pPr>
            <a:endParaRPr lang="en-US" dirty="0" smtClean="0"/>
          </a:p>
          <a:p>
            <a:pPr>
              <a:buNone/>
            </a:pPr>
            <a:endParaRPr lang="en-US" dirty="0"/>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Blending</a:t>
            </a:r>
            <a:endParaRPr lang="en-US" dirty="0"/>
          </a:p>
        </p:txBody>
      </p:sp>
      <p:pic>
        <p:nvPicPr>
          <p:cNvPr id="46082" name="Picture 2"/>
          <p:cNvPicPr>
            <a:picLocks noGrp="1" noChangeAspect="1" noChangeArrowheads="1"/>
          </p:cNvPicPr>
          <p:nvPr>
            <p:ph sz="half" idx="1"/>
          </p:nvPr>
        </p:nvPicPr>
        <p:blipFill>
          <a:blip r:embed="rId2"/>
          <a:stretch>
            <a:fillRect/>
          </a:stretch>
        </p:blipFill>
        <p:spPr bwMode="auto">
          <a:xfrm>
            <a:off x="228600" y="2667000"/>
            <a:ext cx="4191000" cy="2286000"/>
          </a:xfrm>
          <a:prstGeom prst="rect">
            <a:avLst/>
          </a:prstGeom>
          <a:noFill/>
          <a:ln w="9525">
            <a:noFill/>
            <a:miter lim="800000"/>
            <a:headEnd/>
            <a:tailEnd/>
          </a:ln>
          <a:effectLst/>
        </p:spPr>
      </p:pic>
      <p:pic>
        <p:nvPicPr>
          <p:cNvPr id="46083" name="Picture 3"/>
          <p:cNvPicPr>
            <a:picLocks noGrp="1" noChangeAspect="1" noChangeArrowheads="1"/>
          </p:cNvPicPr>
          <p:nvPr>
            <p:ph sz="half" idx="2"/>
          </p:nvPr>
        </p:nvPicPr>
        <p:blipFill>
          <a:blip r:embed="rId3"/>
          <a:srcRect/>
          <a:stretch>
            <a:fillRect/>
          </a:stretch>
        </p:blipFill>
        <p:spPr bwMode="auto">
          <a:xfrm>
            <a:off x="4953000" y="2667000"/>
            <a:ext cx="381000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Shifting </a:t>
            </a:r>
            <a:endParaRPr lang="en-US" dirty="0"/>
          </a:p>
        </p:txBody>
      </p:sp>
      <p:sp>
        <p:nvSpPr>
          <p:cNvPr id="5" name="Content Placeholder 4"/>
          <p:cNvSpPr>
            <a:spLocks noGrp="1"/>
          </p:cNvSpPr>
          <p:nvPr>
            <p:ph idx="1"/>
          </p:nvPr>
        </p:nvSpPr>
        <p:spPr/>
        <p:txBody>
          <a:bodyPr/>
          <a:lstStyle/>
          <a:p>
            <a:r>
              <a:rPr lang="en-US" dirty="0" smtClean="0"/>
              <a:t>Relative position of the eyes in the original eye box, O, and the desired eye box, D, may not be same all the time.</a:t>
            </a:r>
          </a:p>
          <a:p>
            <a:r>
              <a:rPr lang="en-US" dirty="0" smtClean="0"/>
              <a:t>For example, in D eye is present in the top right corner and in O it is present in the bottom left corner.</a:t>
            </a:r>
          </a:p>
          <a:p>
            <a:r>
              <a:rPr lang="en-US" dirty="0" smtClean="0"/>
              <a:t>The expression for the N will then produce the total desired eye in the bottom left corner and the upper right corner will become skin.</a:t>
            </a:r>
          </a:p>
          <a:p>
            <a:r>
              <a:rPr lang="en-US" dirty="0" smtClean="0"/>
              <a:t>This will not look natural.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Shifting</a:t>
            </a:r>
            <a:endParaRPr lang="en-US" dirty="0"/>
          </a:p>
        </p:txBody>
      </p:sp>
      <p:sp>
        <p:nvSpPr>
          <p:cNvPr id="3" name="Content Placeholder 2"/>
          <p:cNvSpPr>
            <a:spLocks noGrp="1"/>
          </p:cNvSpPr>
          <p:nvPr>
            <p:ph sz="half" idx="1"/>
          </p:nvPr>
        </p:nvSpPr>
        <p:spPr/>
        <p:txBody>
          <a:bodyPr/>
          <a:lstStyle/>
          <a:p>
            <a:pPr>
              <a:buFont typeface="Arial" pitchFamily="34" charset="0"/>
              <a:buChar char="•"/>
            </a:pPr>
            <a:r>
              <a:rPr lang="en-US" dirty="0" smtClean="0"/>
              <a:t>Location of the center of the mass of P( x</a:t>
            </a:r>
            <a:r>
              <a:rPr lang="en-US" baseline="-25000" dirty="0" smtClean="0"/>
              <a:t>i</a:t>
            </a:r>
            <a:r>
              <a:rPr lang="en-US" dirty="0" smtClean="0"/>
              <a:t> , x</a:t>
            </a:r>
            <a:r>
              <a:rPr lang="en-US" baseline="-25000" dirty="0" smtClean="0"/>
              <a:t>j</a:t>
            </a:r>
            <a:r>
              <a:rPr lang="en-US" dirty="0" smtClean="0"/>
              <a:t> ) and </a:t>
            </a:r>
          </a:p>
          <a:p>
            <a:pPr>
              <a:buNone/>
            </a:pPr>
            <a:r>
              <a:rPr lang="en-US" dirty="0" smtClean="0"/>
              <a:t>    P(x</a:t>
            </a:r>
            <a:r>
              <a:rPr lang="en-US" baseline="-25000" dirty="0" smtClean="0"/>
              <a:t>̀i</a:t>
            </a:r>
            <a:r>
              <a:rPr lang="en-US" dirty="0" smtClean="0"/>
              <a:t> </a:t>
            </a:r>
            <a:r>
              <a:rPr lang="el-GR" dirty="0" smtClean="0"/>
              <a:t>ʹ</a:t>
            </a:r>
            <a:r>
              <a:rPr lang="en-US" dirty="0" smtClean="0"/>
              <a:t>, x</a:t>
            </a:r>
            <a:r>
              <a:rPr lang="en-US" baseline="-25000" dirty="0" smtClean="0"/>
              <a:t>j</a:t>
            </a:r>
            <a:r>
              <a:rPr lang="en-US" dirty="0" smtClean="0"/>
              <a:t> </a:t>
            </a:r>
            <a:r>
              <a:rPr lang="el-GR" dirty="0" smtClean="0"/>
              <a:t>ʹ</a:t>
            </a:r>
            <a:r>
              <a:rPr lang="en-US" dirty="0" smtClean="0"/>
              <a:t> ) to determine where the eyes are located in O &amp; D. </a:t>
            </a:r>
          </a:p>
          <a:p>
            <a:pPr>
              <a:buFont typeface="Arial" pitchFamily="34" charset="0"/>
              <a:buChar char="•"/>
            </a:pPr>
            <a:r>
              <a:rPr lang="en-US" dirty="0" smtClean="0"/>
              <a:t>Let x &amp; y coordinate of the center of mass, CM</a:t>
            </a:r>
            <a:r>
              <a:rPr lang="en-US" baseline="-25000" dirty="0" smtClean="0"/>
              <a:t>x</a:t>
            </a:r>
            <a:r>
              <a:rPr lang="en-US" dirty="0" smtClean="0"/>
              <a:t>, CM</a:t>
            </a:r>
            <a:r>
              <a:rPr lang="en-US" baseline="-25000" dirty="0" smtClean="0"/>
              <a:t>y</a:t>
            </a:r>
            <a:r>
              <a:rPr lang="en-US" dirty="0" smtClean="0"/>
              <a:t> for a given PDF could be found in this way.</a:t>
            </a:r>
          </a:p>
          <a:p>
            <a:pPr>
              <a:buNone/>
            </a:pPr>
            <a:endParaRPr lang="en-US" dirty="0" smtClean="0"/>
          </a:p>
          <a:p>
            <a:pPr>
              <a:buNone/>
            </a:pPr>
            <a:endParaRPr lang="en-US" dirty="0"/>
          </a:p>
        </p:txBody>
      </p:sp>
      <p:pic>
        <p:nvPicPr>
          <p:cNvPr id="47106" name="Picture 2"/>
          <p:cNvPicPr>
            <a:picLocks noGrp="1" noChangeAspect="1" noChangeArrowheads="1"/>
          </p:cNvPicPr>
          <p:nvPr>
            <p:ph sz="half" idx="2"/>
          </p:nvPr>
        </p:nvPicPr>
        <p:blipFill>
          <a:blip r:embed="rId2"/>
          <a:srcRect/>
          <a:stretch>
            <a:fillRect/>
          </a:stretch>
        </p:blipFill>
        <p:spPr bwMode="auto">
          <a:xfrm>
            <a:off x="5105400" y="2653506"/>
            <a:ext cx="3810000" cy="22232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Shifting</a:t>
            </a:r>
            <a:endParaRPr lang="en-US" dirty="0"/>
          </a:p>
        </p:txBody>
      </p:sp>
      <p:pic>
        <p:nvPicPr>
          <p:cNvPr id="48130" name="Picture 2"/>
          <p:cNvPicPr>
            <a:picLocks noGrp="1" noChangeAspect="1" noChangeArrowheads="1"/>
          </p:cNvPicPr>
          <p:nvPr>
            <p:ph sz="half" idx="1"/>
          </p:nvPr>
        </p:nvPicPr>
        <p:blipFill>
          <a:blip r:embed="rId2"/>
          <a:stretch>
            <a:fillRect/>
          </a:stretch>
        </p:blipFill>
        <p:spPr bwMode="auto">
          <a:xfrm>
            <a:off x="381000" y="2438400"/>
            <a:ext cx="4267200" cy="3276600"/>
          </a:xfrm>
          <a:prstGeom prst="rect">
            <a:avLst/>
          </a:prstGeom>
          <a:noFill/>
          <a:ln w="9525">
            <a:noFill/>
            <a:miter lim="800000"/>
            <a:headEnd/>
            <a:tailEnd/>
          </a:ln>
          <a:effectLst/>
        </p:spPr>
      </p:pic>
      <p:sp>
        <p:nvSpPr>
          <p:cNvPr id="7" name="Content Placeholder 6"/>
          <p:cNvSpPr>
            <a:spLocks noGrp="1"/>
          </p:cNvSpPr>
          <p:nvPr>
            <p:ph sz="half" idx="2"/>
          </p:nvPr>
        </p:nvSpPr>
        <p:spPr/>
        <p:txBody>
          <a:bodyPr/>
          <a:lstStyle/>
          <a:p>
            <a:endParaRPr lang="en-US" dirty="0" smtClean="0"/>
          </a:p>
          <a:p>
            <a:endParaRPr lang="en-US" dirty="0" smtClean="0"/>
          </a:p>
          <a:p>
            <a:r>
              <a:rPr lang="en-US" dirty="0" smtClean="0"/>
              <a:t>In the adjacent figure eye in the desired eye box is shifted in the location same as in the original eye box.</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Shifting</a:t>
            </a:r>
            <a:endParaRPr lang="en-US" dirty="0"/>
          </a:p>
        </p:txBody>
      </p:sp>
      <p:pic>
        <p:nvPicPr>
          <p:cNvPr id="49154" name="Picture 2"/>
          <p:cNvPicPr>
            <a:picLocks noGrp="1" noChangeAspect="1" noChangeArrowheads="1"/>
          </p:cNvPicPr>
          <p:nvPr>
            <p:ph sz="half" idx="1"/>
          </p:nvPr>
        </p:nvPicPr>
        <p:blipFill>
          <a:blip r:embed="rId2"/>
          <a:stretch>
            <a:fillRect/>
          </a:stretch>
        </p:blipFill>
        <p:spPr bwMode="auto">
          <a:xfrm>
            <a:off x="381000" y="2514600"/>
            <a:ext cx="4114799" cy="3352800"/>
          </a:xfrm>
          <a:prstGeom prst="rect">
            <a:avLst/>
          </a:prstGeom>
          <a:noFill/>
          <a:ln w="9525">
            <a:noFill/>
            <a:miter lim="800000"/>
            <a:headEnd/>
            <a:tailEnd/>
          </a:ln>
          <a:effectLst/>
        </p:spPr>
      </p:pic>
      <p:sp>
        <p:nvSpPr>
          <p:cNvPr id="7" name="Content Placeholder 6"/>
          <p:cNvSpPr>
            <a:spLocks noGrp="1"/>
          </p:cNvSpPr>
          <p:nvPr>
            <p:ph sz="half" idx="2"/>
          </p:nvPr>
        </p:nvSpPr>
        <p:spPr/>
        <p:txBody>
          <a:bodyPr/>
          <a:lstStyle/>
          <a:p>
            <a:endParaRPr lang="en-US" dirty="0" smtClean="0"/>
          </a:p>
          <a:p>
            <a:pPr>
              <a:buNone/>
            </a:pPr>
            <a:endParaRPr lang="en-US" dirty="0" smtClean="0"/>
          </a:p>
          <a:p>
            <a:r>
              <a:rPr lang="en-US" dirty="0" smtClean="0"/>
              <a:t>Here the eye boxes are translated. Both of the eye box will be located in the relatively same position.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a:t>
            </a:r>
            <a:endParaRPr lang="en-US" dirty="0"/>
          </a:p>
        </p:txBody>
      </p:sp>
      <p:sp>
        <p:nvSpPr>
          <p:cNvPr id="4" name="Content Placeholder 3"/>
          <p:cNvSpPr>
            <a:spLocks noGrp="1"/>
          </p:cNvSpPr>
          <p:nvPr>
            <p:ph sz="half" idx="2"/>
          </p:nvPr>
        </p:nvSpPr>
        <p:spPr/>
        <p:txBody>
          <a:bodyPr/>
          <a:lstStyle/>
          <a:p>
            <a:r>
              <a:rPr lang="en-US" dirty="0" smtClean="0"/>
              <a:t>Figure a is the original face.</a:t>
            </a:r>
          </a:p>
          <a:p>
            <a:r>
              <a:rPr lang="en-US" dirty="0" smtClean="0"/>
              <a:t>Figure b is the model face.</a:t>
            </a:r>
          </a:p>
          <a:p>
            <a:r>
              <a:rPr lang="en-US" dirty="0" smtClean="0"/>
              <a:t>Figure c gives the final face where the improvement gains due to the application of blending &amp; shifting after replacement. </a:t>
            </a:r>
            <a:endParaRPr lang="en-US" dirty="0"/>
          </a:p>
        </p:txBody>
      </p:sp>
      <p:pic>
        <p:nvPicPr>
          <p:cNvPr id="1026" name="Picture 2"/>
          <p:cNvPicPr>
            <a:picLocks noGrp="1" noChangeAspect="1" noChangeArrowheads="1"/>
          </p:cNvPicPr>
          <p:nvPr>
            <p:ph sz="half" idx="1"/>
          </p:nvPr>
        </p:nvPicPr>
        <p:blipFill>
          <a:blip r:embed="rId2"/>
          <a:srcRect/>
          <a:stretch>
            <a:fillRect/>
          </a:stretch>
        </p:blipFill>
        <p:spPr bwMode="auto">
          <a:xfrm>
            <a:off x="228600" y="1981200"/>
            <a:ext cx="44196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References</a:t>
            </a:r>
            <a:endParaRPr lang="en-US" dirty="0"/>
          </a:p>
        </p:txBody>
      </p:sp>
      <p:sp>
        <p:nvSpPr>
          <p:cNvPr id="7" name="Content Placeholder 6"/>
          <p:cNvSpPr>
            <a:spLocks noGrp="1"/>
          </p:cNvSpPr>
          <p:nvPr>
            <p:ph sz="half" idx="1"/>
          </p:nvPr>
        </p:nvSpPr>
        <p:spPr>
          <a:solidFill>
            <a:schemeClr val="accent3">
              <a:lumMod val="20000"/>
              <a:lumOff val="80000"/>
            </a:schemeClr>
          </a:solidFill>
        </p:spPr>
        <p:txBody>
          <a:bodyPr>
            <a:normAutofit fontScale="92500" lnSpcReduction="10000"/>
          </a:bodyPr>
          <a:lstStyle/>
          <a:p>
            <a:endParaRPr lang="en-US" sz="1100" i="1" dirty="0" smtClean="0">
              <a:solidFill>
                <a:schemeClr val="accent1">
                  <a:lumMod val="75000"/>
                </a:schemeClr>
              </a:solidFill>
            </a:endParaRPr>
          </a:p>
          <a:p>
            <a:r>
              <a:rPr lang="en-US" sz="1400" dirty="0" smtClean="0"/>
              <a:t>[1] Goin MK, Rees TD, A prospective study of patients' psychological reactions to rhinoplasty, </a:t>
            </a:r>
            <a:r>
              <a:rPr lang="en-US" sz="1400" i="1" dirty="0" smtClean="0"/>
              <a:t>An- nals of Plast Surgery, 27(3):210{5, Sep 1991.</a:t>
            </a:r>
            <a:endParaRPr lang="en-US" sz="1400" i="1" dirty="0" smtClean="0">
              <a:solidFill>
                <a:schemeClr val="accent1">
                  <a:lumMod val="75000"/>
                </a:schemeClr>
              </a:solidFill>
            </a:endParaRPr>
          </a:p>
          <a:p>
            <a:r>
              <a:rPr lang="en-US" sz="1400" dirty="0" smtClean="0"/>
              <a:t>[2] Luboz V, Chabanas M, Swider P, Payan Y. Orbital and maxillofacial computer aided surgery </a:t>
            </a:r>
            <a:r>
              <a:rPr lang="en-US" sz="1400" i="1" dirty="0" smtClean="0"/>
              <a:t>1997 , 8(4):259- </a:t>
            </a:r>
            <a:r>
              <a:rPr lang="en-US" sz="1400" dirty="0" smtClean="0"/>
              <a:t>65, Aug 2005.</a:t>
            </a:r>
            <a:endParaRPr lang="en-US" sz="1400" i="1" dirty="0" smtClean="0">
              <a:solidFill>
                <a:schemeClr val="accent1">
                  <a:lumMod val="75000"/>
                </a:schemeClr>
              </a:solidFill>
            </a:endParaRPr>
          </a:p>
          <a:p>
            <a:r>
              <a:rPr lang="es-ES" sz="1400" dirty="0" smtClean="0"/>
              <a:t>[3] Yamada T, Mori Y, Minami K, Mishima K, Sug</a:t>
            </a:r>
            <a:r>
              <a:rPr lang="en-US" sz="1400" dirty="0" smtClean="0"/>
              <a:t>ahara T, Sakuda M., Computer aided threedimensional analysis of nostril forms ; 27(6):345{53, Dec 1999.</a:t>
            </a:r>
            <a:endParaRPr lang="en-US" sz="1400" i="1" dirty="0" smtClean="0">
              <a:solidFill>
                <a:schemeClr val="accent1">
                  <a:lumMod val="75000"/>
                </a:schemeClr>
              </a:solidFill>
            </a:endParaRPr>
          </a:p>
          <a:p>
            <a:r>
              <a:rPr lang="en-US" sz="1400" dirty="0" smtClean="0"/>
              <a:t>[4] Aarabi, P., Hughes, D., Mohajer, K., Emami, M., The Automatic Measurement of Beauty, </a:t>
            </a:r>
            <a:r>
              <a:rPr lang="en-US" sz="1400" i="1" dirty="0" smtClean="0"/>
              <a:t>Proceedings of the IEEE International Conference on Systems, Man, and Cybernetics 2001 , October 2001.</a:t>
            </a:r>
            <a:endParaRPr lang="en-US" sz="1400" i="1" dirty="0" smtClean="0">
              <a:solidFill>
                <a:schemeClr val="accent1">
                  <a:lumMod val="75000"/>
                </a:schemeClr>
              </a:solidFill>
            </a:endParaRPr>
          </a:p>
          <a:p>
            <a:r>
              <a:rPr lang="en-US" sz="1400" dirty="0" smtClean="0"/>
              <a:t>[5] Hjelmas E., Face Detection: A Survey, </a:t>
            </a:r>
            <a:r>
              <a:rPr lang="en-US" sz="1400" i="1" dirty="0" smtClean="0"/>
              <a:t>Computer Vision and Image Understanding,, 83(3):236{274, </a:t>
            </a:r>
            <a:r>
              <a:rPr lang="en-US" sz="1400" dirty="0" smtClean="0"/>
              <a:t>Sept. 2001.</a:t>
            </a:r>
            <a:endParaRPr lang="en-US" sz="1400" i="1" dirty="0" smtClean="0">
              <a:solidFill>
                <a:schemeClr val="accent1">
                  <a:lumMod val="75000"/>
                </a:schemeClr>
              </a:solidFill>
            </a:endParaRPr>
          </a:p>
          <a:p>
            <a:pPr>
              <a:buNone/>
            </a:pPr>
            <a:endParaRPr lang="en-US" sz="3200" i="1" dirty="0" smtClean="0">
              <a:solidFill>
                <a:schemeClr val="accent1">
                  <a:lumMod val="75000"/>
                </a:schemeClr>
              </a:solidFill>
            </a:endParaRPr>
          </a:p>
          <a:p>
            <a:endParaRPr lang="en-US" sz="3200" i="1" dirty="0" smtClean="0">
              <a:solidFill>
                <a:schemeClr val="accent1">
                  <a:lumMod val="75000"/>
                </a:schemeClr>
              </a:solidFill>
            </a:endParaRPr>
          </a:p>
          <a:p>
            <a:endParaRPr lang="en-US" sz="3200" i="1" dirty="0" smtClean="0">
              <a:solidFill>
                <a:schemeClr val="accent1">
                  <a:lumMod val="75000"/>
                </a:schemeClr>
              </a:solidFill>
            </a:endParaRPr>
          </a:p>
          <a:p>
            <a:endParaRPr lang="en-US" sz="3200" i="1" dirty="0" smtClean="0">
              <a:solidFill>
                <a:schemeClr val="accent1">
                  <a:lumMod val="75000"/>
                </a:schemeClr>
              </a:solidFill>
            </a:endParaRPr>
          </a:p>
          <a:p>
            <a:endParaRPr lang="en-US" sz="3200" i="1" dirty="0">
              <a:solidFill>
                <a:schemeClr val="accent1">
                  <a:lumMod val="75000"/>
                </a:schemeClr>
              </a:solidFill>
            </a:endParaRPr>
          </a:p>
        </p:txBody>
      </p:sp>
      <p:sp>
        <p:nvSpPr>
          <p:cNvPr id="5" name="Content Placeholder 4"/>
          <p:cNvSpPr>
            <a:spLocks noGrp="1"/>
          </p:cNvSpPr>
          <p:nvPr>
            <p:ph sz="half" idx="2"/>
          </p:nvPr>
        </p:nvSpPr>
        <p:spPr>
          <a:solidFill>
            <a:schemeClr val="accent3">
              <a:lumMod val="20000"/>
              <a:lumOff val="80000"/>
            </a:schemeClr>
          </a:solidFill>
        </p:spPr>
        <p:txBody>
          <a:bodyPr>
            <a:normAutofit fontScale="92500" lnSpcReduction="10000"/>
          </a:bodyPr>
          <a:lstStyle/>
          <a:p>
            <a:r>
              <a:rPr lang="es-ES" sz="1400" dirty="0" smtClean="0"/>
              <a:t>[6] Gonzalez R. Woods . E., Digital Image Process</a:t>
            </a:r>
            <a:r>
              <a:rPr lang="en-US" sz="1400" dirty="0" smtClean="0"/>
              <a:t>ing, </a:t>
            </a:r>
            <a:r>
              <a:rPr lang="en-US" sz="1400" i="1" dirty="0" smtClean="0"/>
              <a:t>Prentice Hall, Second Edition, 2002.</a:t>
            </a:r>
          </a:p>
          <a:p>
            <a:r>
              <a:rPr lang="en-US" sz="1400" dirty="0" smtClean="0"/>
              <a:t>[7] Smith A. R., Color gamut transform pairs, </a:t>
            </a:r>
            <a:r>
              <a:rPr lang="en-US" sz="1400" i="1" dirty="0" smtClean="0"/>
              <a:t>Computer and Graphics, (3): 12-19, 1978.</a:t>
            </a:r>
          </a:p>
          <a:p>
            <a:r>
              <a:rPr lang="en-US" sz="1400" dirty="0" smtClean="0"/>
              <a:t>[8] J.M.S. Prewitt, Object enhancement and extraction in picture Processing and Pcychopictorics, </a:t>
            </a:r>
            <a:r>
              <a:rPr lang="en-US" sz="1400" i="1" dirty="0" smtClean="0"/>
              <a:t>B.S. Liplin and A. Rosenfeld, Eds. New York, Aca</a:t>
            </a:r>
            <a:r>
              <a:rPr lang="en-US" sz="1400" dirty="0" smtClean="0"/>
              <a:t>demic Press, 1970.</a:t>
            </a:r>
          </a:p>
          <a:p>
            <a:r>
              <a:rPr lang="en-US" sz="1400" dirty="0" smtClean="0"/>
              <a:t>[9] A. Desilva K. Aizawa, Detection and tracking of facial features by using a facial feature model and deformable circular template, </a:t>
            </a:r>
            <a:r>
              <a:rPr lang="en-US" sz="1400" i="1" dirty="0" smtClean="0"/>
              <a:t>IEICE Trans. Inform. Systems, 1995 , (9): 1195-1207, 1995.</a:t>
            </a:r>
          </a:p>
          <a:p>
            <a:r>
              <a:rPr lang="en-US" sz="1400" dirty="0" smtClean="0"/>
              <a:t>[10] C. Kotropoulos I. Pitas, Rule-based face detection in frontal views, </a:t>
            </a:r>
            <a:r>
              <a:rPr lang="en-US" sz="1400" i="1" dirty="0" smtClean="0"/>
              <a:t>Proceedings of the International Conference on Acoustics, Speech, and Signal Processing, 1997 , (4): 2537{2540, 1997.</a:t>
            </a:r>
          </a:p>
          <a:p>
            <a:r>
              <a:rPr lang="en-US" sz="1400" dirty="0" smtClean="0"/>
              <a:t>[9] M.J. Jones and J.M. Rehg, Statistical Color Models with Application to Skin Detection, </a:t>
            </a:r>
            <a:r>
              <a:rPr lang="en-US" sz="1400" i="1" dirty="0" smtClean="0"/>
              <a:t>Proceedings of IEEE Conference on Computer Vision and Pattern Recognition, 1999 , 274{280, 1999.</a:t>
            </a:r>
            <a:endParaRPr lang="en-US" sz="1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0" y="1935163"/>
            <a:ext cx="8229600" cy="4389437"/>
          </a:xfrm>
        </p:spPr>
        <p:txBody>
          <a:bodyPr/>
          <a:lstStyle/>
          <a:p>
            <a:endParaRPr lang="en-US" dirty="0" smtClean="0"/>
          </a:p>
          <a:p>
            <a:endParaRPr lang="en-US" dirty="0" smtClean="0"/>
          </a:p>
          <a:p>
            <a:endParaRPr lang="en-US" dirty="0" smtClean="0"/>
          </a:p>
          <a:p>
            <a:endParaRPr lang="en-US" dirty="0" smtClean="0"/>
          </a:p>
          <a:p>
            <a:pPr algn="ctr">
              <a:buNone/>
            </a:pPr>
            <a:r>
              <a:rPr lang="en-US" sz="6600" b="1" i="1" dirty="0" smtClean="0">
                <a:solidFill>
                  <a:schemeClr val="accent1">
                    <a:lumMod val="75000"/>
                  </a:schemeClr>
                </a:solidFill>
              </a:rPr>
              <a:t>Thank</a:t>
            </a:r>
            <a:r>
              <a:rPr lang="en-US" sz="6600" i="1" dirty="0" smtClean="0">
                <a:solidFill>
                  <a:schemeClr val="accent1">
                    <a:lumMod val="75000"/>
                  </a:schemeClr>
                </a:solidFill>
              </a:rPr>
              <a:t>  </a:t>
            </a:r>
            <a:r>
              <a:rPr lang="en-US" sz="6600" b="1" i="1" dirty="0" smtClean="0">
                <a:solidFill>
                  <a:schemeClr val="accent1">
                    <a:lumMod val="75000"/>
                  </a:schemeClr>
                </a:solidFill>
              </a:rPr>
              <a:t>You</a:t>
            </a:r>
            <a:r>
              <a:rPr lang="en-US" sz="6600" i="1" dirty="0" smtClean="0">
                <a:solidFill>
                  <a:schemeClr val="accent1">
                    <a:lumMod val="75000"/>
                  </a:schemeClr>
                </a:solidFill>
              </a:rPr>
              <a:t>…</a:t>
            </a:r>
            <a:endParaRPr lang="en-US" sz="6600" i="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dirty="0" smtClean="0"/>
              <a:t>1</a:t>
            </a:r>
            <a:r>
              <a:rPr lang="en-US" baseline="30000" dirty="0" smtClean="0"/>
              <a:t>st</a:t>
            </a:r>
            <a:r>
              <a:rPr lang="en-US" dirty="0" smtClean="0"/>
              <a:t> Formal Plastic Surgery </a:t>
            </a:r>
            <a:endParaRPr lang="en-US" dirty="0"/>
          </a:p>
        </p:txBody>
      </p:sp>
      <p:pic>
        <p:nvPicPr>
          <p:cNvPr id="1026" name="Picture 2"/>
          <p:cNvPicPr>
            <a:picLocks noGrp="1" noChangeAspect="1" noChangeArrowheads="1"/>
          </p:cNvPicPr>
          <p:nvPr>
            <p:ph sz="half" idx="1"/>
          </p:nvPr>
        </p:nvPicPr>
        <p:blipFill>
          <a:blip r:embed="rId2"/>
          <a:stretch>
            <a:fillRect/>
          </a:stretch>
        </p:blipFill>
        <p:spPr bwMode="auto">
          <a:xfrm>
            <a:off x="990600" y="1981200"/>
            <a:ext cx="3276600" cy="3048000"/>
          </a:xfrm>
          <a:prstGeom prst="rect">
            <a:avLst/>
          </a:prstGeom>
          <a:noFill/>
          <a:ln w="9525">
            <a:noFill/>
            <a:miter lim="800000"/>
            <a:headEnd/>
            <a:tailEnd/>
          </a:ln>
          <a:effectLst/>
        </p:spPr>
      </p:pic>
      <p:sp>
        <p:nvSpPr>
          <p:cNvPr id="10" name="Content Placeholder 9"/>
          <p:cNvSpPr>
            <a:spLocks noGrp="1"/>
          </p:cNvSpPr>
          <p:nvPr>
            <p:ph sz="half" idx="2"/>
          </p:nvPr>
        </p:nvSpPr>
        <p:spPr/>
        <p:txBody>
          <a:bodyPr/>
          <a:lstStyle/>
          <a:p>
            <a:r>
              <a:rPr lang="en-US" dirty="0" smtClean="0"/>
              <a:t>Walter Yeo, a British soldier, is often cited as the first known person to have benefited from plastic surgery. It happened in 1917. performed by Sir Harold Gillies.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becomes so popular?</a:t>
            </a:r>
            <a:endParaRPr lang="en-US" dirty="0"/>
          </a:p>
        </p:txBody>
      </p:sp>
      <p:pic>
        <p:nvPicPr>
          <p:cNvPr id="3074" name="Picture 2"/>
          <p:cNvPicPr>
            <a:picLocks noGrp="1" noChangeAspect="1" noChangeArrowheads="1"/>
          </p:cNvPicPr>
          <p:nvPr>
            <p:ph sz="half" idx="1"/>
          </p:nvPr>
        </p:nvPicPr>
        <p:blipFill>
          <a:blip r:embed="rId2"/>
          <a:stretch>
            <a:fillRect/>
          </a:stretch>
        </p:blipFill>
        <p:spPr bwMode="auto">
          <a:xfrm>
            <a:off x="838200" y="1828800"/>
            <a:ext cx="3505200" cy="3505200"/>
          </a:xfrm>
          <a:prstGeom prst="rect">
            <a:avLst/>
          </a:prstGeom>
          <a:noFill/>
          <a:ln w="9525">
            <a:noFill/>
            <a:miter lim="800000"/>
            <a:headEnd/>
            <a:tailEnd/>
          </a:ln>
          <a:effectLst/>
        </p:spPr>
      </p:pic>
      <p:sp>
        <p:nvSpPr>
          <p:cNvPr id="7" name="Content Placeholder 6"/>
          <p:cNvSpPr>
            <a:spLocks noGrp="1"/>
          </p:cNvSpPr>
          <p:nvPr>
            <p:ph sz="half" idx="2"/>
          </p:nvPr>
        </p:nvSpPr>
        <p:spPr/>
        <p:txBody>
          <a:bodyPr/>
          <a:lstStyle/>
          <a:p>
            <a:endParaRPr lang="en-US" dirty="0" smtClean="0"/>
          </a:p>
          <a:p>
            <a:pPr>
              <a:buNone/>
            </a:pPr>
            <a:r>
              <a:rPr lang="en-US" dirty="0" smtClean="0"/>
              <a:t>    It can reconstruct the human body part which has a ugly scar due to some accident such as burn impression.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of popularity</a:t>
            </a:r>
            <a:endParaRPr lang="en-US" dirty="0"/>
          </a:p>
        </p:txBody>
      </p:sp>
      <p:pic>
        <p:nvPicPr>
          <p:cNvPr id="4098" name="Picture 2"/>
          <p:cNvPicPr>
            <a:picLocks noGrp="1" noChangeAspect="1" noChangeArrowheads="1"/>
          </p:cNvPicPr>
          <p:nvPr>
            <p:ph sz="half" idx="1"/>
          </p:nvPr>
        </p:nvPicPr>
        <p:blipFill>
          <a:blip r:embed="rId2"/>
          <a:srcRect/>
          <a:stretch>
            <a:fillRect/>
          </a:stretch>
        </p:blipFill>
        <p:spPr bwMode="auto">
          <a:xfrm>
            <a:off x="609600" y="1905000"/>
            <a:ext cx="3733799" cy="3276600"/>
          </a:xfrm>
          <a:prstGeom prst="rect">
            <a:avLst/>
          </a:prstGeom>
          <a:noFill/>
          <a:ln w="9525">
            <a:noFill/>
            <a:miter lim="800000"/>
            <a:headEnd/>
            <a:tailEnd/>
          </a:ln>
          <a:effectLst/>
        </p:spPr>
      </p:pic>
      <p:sp>
        <p:nvSpPr>
          <p:cNvPr id="4" name="Content Placeholder 3"/>
          <p:cNvSpPr>
            <a:spLocks noGrp="1"/>
          </p:cNvSpPr>
          <p:nvPr>
            <p:ph sz="half" idx="2"/>
          </p:nvPr>
        </p:nvSpPr>
        <p:spPr/>
        <p:txBody>
          <a:bodyPr/>
          <a:lstStyle/>
          <a:p>
            <a:endParaRPr lang="en-US" dirty="0" smtClean="0"/>
          </a:p>
          <a:p>
            <a:r>
              <a:rPr lang="en-US" dirty="0" smtClean="0"/>
              <a:t>Some people may not be satisfied with their natural face. Plastic surgery may be a solution for their frustration.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in Face Fusion?</a:t>
            </a:r>
            <a:endParaRPr lang="en-US" dirty="0"/>
          </a:p>
        </p:txBody>
      </p:sp>
      <p:sp>
        <p:nvSpPr>
          <p:cNvPr id="5" name="Content Placeholder 4"/>
          <p:cNvSpPr>
            <a:spLocks noGrp="1"/>
          </p:cNvSpPr>
          <p:nvPr>
            <p:ph idx="1"/>
          </p:nvPr>
        </p:nvSpPr>
        <p:spPr/>
        <p:txBody>
          <a:bodyPr>
            <a:normAutofit/>
          </a:bodyPr>
          <a:lstStyle/>
          <a:p>
            <a:pPr>
              <a:buNone/>
            </a:pPr>
            <a:r>
              <a:rPr lang="en-US" i="1" dirty="0" smtClean="0"/>
              <a:t>It replaces an individual’s facial feature with corresponding features of another individual may be different skin colour. The resulting face may have discontinuities and may not look natural.</a:t>
            </a:r>
          </a:p>
          <a:p>
            <a:pPr>
              <a:buNone/>
            </a:pPr>
            <a:r>
              <a:rPr lang="en-US" i="1" dirty="0" smtClean="0"/>
              <a:t>So only replacement operation is not the solution.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face fusion </a:t>
            </a:r>
            <a:endParaRPr lang="en-US" dirty="0"/>
          </a:p>
        </p:txBody>
      </p:sp>
      <p:pic>
        <p:nvPicPr>
          <p:cNvPr id="5122" name="Picture 2"/>
          <p:cNvPicPr>
            <a:picLocks noGrp="1" noChangeAspect="1" noChangeArrowheads="1"/>
          </p:cNvPicPr>
          <p:nvPr>
            <p:ph sz="half" idx="1"/>
          </p:nvPr>
        </p:nvPicPr>
        <p:blipFill>
          <a:blip r:embed="rId2"/>
          <a:stretch>
            <a:fillRect/>
          </a:stretch>
        </p:blipFill>
        <p:spPr bwMode="auto">
          <a:xfrm>
            <a:off x="1039091" y="1676400"/>
            <a:ext cx="3304309" cy="3429000"/>
          </a:xfrm>
          <a:prstGeom prst="rect">
            <a:avLst/>
          </a:prstGeom>
          <a:noFill/>
          <a:ln w="9525">
            <a:noFill/>
            <a:miter lim="800000"/>
            <a:headEnd/>
            <a:tailEnd/>
          </a:ln>
          <a:effectLst/>
        </p:spPr>
      </p:pic>
      <p:sp>
        <p:nvSpPr>
          <p:cNvPr id="7" name="Content Placeholder 6"/>
          <p:cNvSpPr>
            <a:spLocks noGrp="1"/>
          </p:cNvSpPr>
          <p:nvPr>
            <p:ph sz="half" idx="2"/>
          </p:nvPr>
        </p:nvSpPr>
        <p:spPr/>
        <p:txBody>
          <a:bodyPr>
            <a:normAutofit/>
          </a:bodyPr>
          <a:lstStyle/>
          <a:p>
            <a:endParaRPr lang="en-US" dirty="0" smtClean="0"/>
          </a:p>
          <a:p>
            <a:r>
              <a:rPr lang="en-US" dirty="0" smtClean="0"/>
              <a:t>Here only the lip part is replaced. Left one is before and right one is after. In this type of face fusion the total face must look natural otherwise discontinuities will be visible.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Plastic Surgery</a:t>
            </a:r>
            <a:endParaRPr lang="en-US" dirty="0"/>
          </a:p>
        </p:txBody>
      </p:sp>
      <p:sp>
        <p:nvSpPr>
          <p:cNvPr id="5" name="Content Placeholder 4"/>
          <p:cNvSpPr>
            <a:spLocks noGrp="1"/>
          </p:cNvSpPr>
          <p:nvPr>
            <p:ph idx="1"/>
          </p:nvPr>
        </p:nvSpPr>
        <p:spPr/>
        <p:txBody>
          <a:bodyPr/>
          <a:lstStyle/>
          <a:p>
            <a:r>
              <a:rPr lang="en-US" dirty="0" smtClean="0"/>
              <a:t>It is the process by which the resultant face should appear after the surgery. </a:t>
            </a:r>
          </a:p>
          <a:p>
            <a:endParaRPr lang="en-US" dirty="0" smtClean="0"/>
          </a:p>
          <a:p>
            <a:r>
              <a:rPr lang="en-US" dirty="0" smtClean="0"/>
              <a:t>This virtual surgery process helps a lot in removing the discontinuity of the face that may occur if the face is not predicted.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902</TotalTime>
  <Words>1991</Words>
  <Application>Microsoft Office PowerPoint</Application>
  <PresentationFormat>On-screen Show (4:3)</PresentationFormat>
  <Paragraphs>167</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Face Fusion: An Automatic Method For Virtual Plastic Surgery</vt:lpstr>
      <vt:lpstr>What is Plastic Surgery?</vt:lpstr>
      <vt:lpstr>A little bit of History</vt:lpstr>
      <vt:lpstr>1st Formal Plastic Surgery </vt:lpstr>
      <vt:lpstr>Why it becomes so popular?</vt:lpstr>
      <vt:lpstr>Reason of popularity</vt:lpstr>
      <vt:lpstr>What happens in Face Fusion?</vt:lpstr>
      <vt:lpstr>Example of face fusion </vt:lpstr>
      <vt:lpstr>Virtual Plastic Surgery</vt:lpstr>
      <vt:lpstr>Implementation</vt:lpstr>
      <vt:lpstr>Modules of the Face Fusion</vt:lpstr>
      <vt:lpstr>Face Detection</vt:lpstr>
      <vt:lpstr>Face Detection</vt:lpstr>
      <vt:lpstr>Face Detection</vt:lpstr>
      <vt:lpstr>Face Detection</vt:lpstr>
      <vt:lpstr>Face Detection</vt:lpstr>
      <vt:lpstr>Feature Detection</vt:lpstr>
      <vt:lpstr>Feature Detection</vt:lpstr>
      <vt:lpstr>Feature Detection</vt:lpstr>
      <vt:lpstr>Feature Detection</vt:lpstr>
      <vt:lpstr>Feature Detection</vt:lpstr>
      <vt:lpstr>Feature Detection</vt:lpstr>
      <vt:lpstr>Feature Detection</vt:lpstr>
      <vt:lpstr>Replacement</vt:lpstr>
      <vt:lpstr>Replacement</vt:lpstr>
      <vt:lpstr>Blending</vt:lpstr>
      <vt:lpstr>Blending</vt:lpstr>
      <vt:lpstr>Blending</vt:lpstr>
      <vt:lpstr>Blending</vt:lpstr>
      <vt:lpstr>Blending</vt:lpstr>
      <vt:lpstr>Blending</vt:lpstr>
      <vt:lpstr>Shifting </vt:lpstr>
      <vt:lpstr>Shifting</vt:lpstr>
      <vt:lpstr>Shifting</vt:lpstr>
      <vt:lpstr>Shifting</vt:lpstr>
      <vt:lpstr>Conclusion </vt:lpstr>
      <vt:lpstr>References</vt:lpstr>
      <vt:lpstr>Slide 38</vt:lpstr>
    </vt:vector>
  </TitlesOfParts>
  <Company>personal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Fusion: An Automatic Method For Virtual Plastic Surgery</dc:title>
  <dc:creator>sudipta</dc:creator>
  <cp:lastModifiedBy>sudipta</cp:lastModifiedBy>
  <cp:revision>149</cp:revision>
  <dcterms:created xsi:type="dcterms:W3CDTF">2011-06-06T18:30:26Z</dcterms:created>
  <dcterms:modified xsi:type="dcterms:W3CDTF">2011-06-14T19:07:19Z</dcterms:modified>
</cp:coreProperties>
</file>