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9" r:id="rId4"/>
    <p:sldId id="260" r:id="rId5"/>
    <p:sldId id="263" r:id="rId6"/>
    <p:sldId id="264" r:id="rId7"/>
    <p:sldId id="268" r:id="rId8"/>
    <p:sldId id="269"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7E388-D4F6-4801-A966-3F45DD9E333E}"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F806B-AA84-4741-9E08-8E9FA8C67CC5}" type="slidenum">
              <a:rPr lang="en-IN" smtClean="0"/>
              <a:t>‹#›</a:t>
            </a:fld>
            <a:endParaRPr lang="en-IN"/>
          </a:p>
        </p:txBody>
      </p:sp>
    </p:spTree>
    <p:extLst>
      <p:ext uri="{BB962C8B-B14F-4D97-AF65-F5344CB8AC3E}">
        <p14:creationId xmlns:p14="http://schemas.microsoft.com/office/powerpoint/2010/main" val="240534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B2D5C-5F3A-4BFA-9605-6BBF557E82A1}"/>
              </a:ext>
            </a:extLst>
          </p:cNvPr>
          <p:cNvSpPr>
            <a:spLocks noGrp="1"/>
          </p:cNvSpPr>
          <p:nvPr>
            <p:ph type="ctrTitle"/>
          </p:nvPr>
        </p:nvSpPr>
        <p:spPr>
          <a:xfrm>
            <a:off x="1876424" y="1122362"/>
            <a:ext cx="8881772" cy="2731181"/>
          </a:xfrm>
        </p:spPr>
        <p:txBody>
          <a:bodyPr>
            <a:normAutofit/>
          </a:bodyPr>
          <a:lstStyle/>
          <a:p>
            <a:r>
              <a:rPr lang="en-IN" dirty="0" smtClean="0"/>
              <a:t>IT </a:t>
            </a:r>
            <a:r>
              <a:rPr lang="en-IN" dirty="0"/>
              <a:t>Security: </a:t>
            </a:r>
            <a:r>
              <a:rPr lang="en-IN" dirty="0" err="1"/>
              <a:t>Defense</a:t>
            </a:r>
            <a:r>
              <a:rPr lang="en-IN" dirty="0"/>
              <a:t> against the digital dark </a:t>
            </a:r>
            <a:r>
              <a:rPr lang="en-IN" dirty="0" smtClean="0"/>
              <a:t>arts by</a:t>
            </a:r>
            <a:r>
              <a:rPr lang="en-IN" dirty="0"/>
              <a:t/>
            </a:r>
            <a:br>
              <a:rPr lang="en-IN" dirty="0"/>
            </a:br>
            <a:r>
              <a:rPr lang="en-IN" dirty="0"/>
              <a:t>Google</a:t>
            </a:r>
            <a:endParaRPr lang="en-IN" dirty="0"/>
          </a:p>
        </p:txBody>
      </p:sp>
      <p:sp>
        <p:nvSpPr>
          <p:cNvPr id="3" name="Subtitle 2">
            <a:extLst>
              <a:ext uri="{FF2B5EF4-FFF2-40B4-BE49-F238E27FC236}">
                <a16:creationId xmlns:a16="http://schemas.microsoft.com/office/drawing/2014/main" xmlns="" id="{6416D1F9-8D01-41C3-8BFC-932127AAE7F8}"/>
              </a:ext>
            </a:extLst>
          </p:cNvPr>
          <p:cNvSpPr>
            <a:spLocks noGrp="1"/>
          </p:cNvSpPr>
          <p:nvPr>
            <p:ph type="subTitle" idx="1"/>
          </p:nvPr>
        </p:nvSpPr>
        <p:spPr>
          <a:xfrm>
            <a:off x="1876424" y="3853543"/>
            <a:ext cx="8791575" cy="1959427"/>
          </a:xfrm>
        </p:spPr>
        <p:txBody>
          <a:bodyPr/>
          <a:lstStyle/>
          <a:p>
            <a:r>
              <a:rPr lang="en-US" dirty="0"/>
              <a:t>					</a:t>
            </a:r>
            <a:r>
              <a:rPr lang="en-US" dirty="0" smtClean="0">
                <a:solidFill>
                  <a:schemeClr val="tx1"/>
                </a:solidFill>
              </a:rPr>
              <a:t>17IT036-Joshi </a:t>
            </a:r>
            <a:r>
              <a:rPr lang="en-US" dirty="0" err="1" smtClean="0">
                <a:solidFill>
                  <a:schemeClr val="tx1"/>
                </a:solidFill>
              </a:rPr>
              <a:t>Dipenkumar</a:t>
            </a:r>
            <a:endParaRPr lang="en-US" dirty="0">
              <a:solidFill>
                <a:schemeClr val="tx1"/>
              </a:solidFill>
            </a:endParaRPr>
          </a:p>
          <a:p>
            <a:r>
              <a:rPr lang="en-US" dirty="0"/>
              <a:t>						</a:t>
            </a:r>
            <a:endParaRPr lang="en-IN" dirty="0"/>
          </a:p>
        </p:txBody>
      </p:sp>
    </p:spTree>
    <p:extLst>
      <p:ext uri="{BB962C8B-B14F-4D97-AF65-F5344CB8AC3E}">
        <p14:creationId xmlns:p14="http://schemas.microsoft.com/office/powerpoint/2010/main" val="11504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1412" y="618518"/>
            <a:ext cx="9905999" cy="5172683"/>
          </a:xfrm>
        </p:spPr>
        <p:txBody>
          <a:bodyPr>
            <a:normAutofit/>
          </a:bodyPr>
          <a:lstStyle/>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We learn about…</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Secure Network Architecture</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Wireless Security</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Network Monitoring</a:t>
            </a:r>
          </a:p>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Key concepts</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Implement security measures on a network environment</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Understand how to monitor network traffic and read packet captures</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Understand the risks of wireless networks and how to mitigate them.</a:t>
            </a:r>
          </a:p>
        </p:txBody>
      </p:sp>
    </p:spTree>
    <p:extLst>
      <p:ext uri="{BB962C8B-B14F-4D97-AF65-F5344CB8AC3E}">
        <p14:creationId xmlns:p14="http://schemas.microsoft.com/office/powerpoint/2010/main" val="153412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Week 5 - </a:t>
            </a:r>
            <a:r>
              <a:rPr lang="en-IN" b="1" dirty="0" err="1"/>
              <a:t>Defense</a:t>
            </a:r>
            <a:r>
              <a:rPr lang="en-IN" b="1" dirty="0"/>
              <a:t> in </a:t>
            </a:r>
            <a:r>
              <a:rPr lang="en-IN" b="1" dirty="0" smtClean="0"/>
              <a:t>Depth</a:t>
            </a:r>
            <a:endParaRPr lang="en-IN" dirty="0"/>
          </a:p>
        </p:txBody>
      </p:sp>
      <p:sp>
        <p:nvSpPr>
          <p:cNvPr id="3" name="Content Placeholder 2"/>
          <p:cNvSpPr>
            <a:spLocks noGrp="1"/>
          </p:cNvSpPr>
          <p:nvPr>
            <p:ph idx="1"/>
          </p:nvPr>
        </p:nvSpPr>
        <p:spPr/>
        <p:txBody>
          <a:bodyPr/>
          <a:lstStyle/>
          <a:p>
            <a:r>
              <a:rPr lang="en-IN" dirty="0"/>
              <a:t>We'll cover ways to implement methods for system hardening, application hardening, and determine the policies for OS security. By the end of this module, you'll know why it's important to disable unnecessary components of a system, learn about host-based firewalls, setup anti-malware protection, implement disk encryption, and configure software patch management and application policies.</a:t>
            </a:r>
            <a:endParaRPr lang="en-IN" dirty="0"/>
          </a:p>
        </p:txBody>
      </p:sp>
    </p:spTree>
    <p:extLst>
      <p:ext uri="{BB962C8B-B14F-4D97-AF65-F5344CB8AC3E}">
        <p14:creationId xmlns:p14="http://schemas.microsoft.com/office/powerpoint/2010/main" val="154437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8457"/>
          </a:xfrm>
        </p:spPr>
        <p:txBody>
          <a:bodyPr>
            <a:normAutofit fontScale="90000"/>
          </a:bodyPr>
          <a:lstStyle/>
          <a:p>
            <a:endParaRPr lang="en-IN" dirty="0"/>
          </a:p>
        </p:txBody>
      </p:sp>
      <p:sp>
        <p:nvSpPr>
          <p:cNvPr id="3" name="Content Placeholder 2"/>
          <p:cNvSpPr>
            <a:spLocks noGrp="1"/>
          </p:cNvSpPr>
          <p:nvPr>
            <p:ph idx="1"/>
          </p:nvPr>
        </p:nvSpPr>
        <p:spPr>
          <a:xfrm>
            <a:off x="1012623" y="746975"/>
            <a:ext cx="9905999" cy="3541714"/>
          </a:xfrm>
        </p:spPr>
        <p:txBody>
          <a:bodyPr/>
          <a:lstStyle/>
          <a:p>
            <a:r>
              <a:rPr lang="en-IN" b="1" dirty="0" smtClean="0"/>
              <a:t>System Hardening</a:t>
            </a:r>
          </a:p>
          <a:p>
            <a:r>
              <a:rPr lang="en-IN" b="1" dirty="0"/>
              <a:t>Application Hardening</a:t>
            </a:r>
          </a:p>
          <a:p>
            <a:endParaRPr lang="en-IN" b="1" dirty="0"/>
          </a:p>
        </p:txBody>
      </p:sp>
    </p:spTree>
    <p:extLst>
      <p:ext uri="{BB962C8B-B14F-4D97-AF65-F5344CB8AC3E}">
        <p14:creationId xmlns:p14="http://schemas.microsoft.com/office/powerpoint/2010/main" val="25621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Week 6 - </a:t>
            </a:r>
            <a:r>
              <a:rPr lang="en-IN" b="1" dirty="0"/>
              <a:t>Creating a Company Culture for </a:t>
            </a:r>
            <a:r>
              <a:rPr lang="en-IN" b="1" dirty="0" smtClean="0"/>
              <a:t>Security</a:t>
            </a:r>
            <a:endParaRPr lang="en-IN" dirty="0"/>
          </a:p>
        </p:txBody>
      </p:sp>
      <p:sp>
        <p:nvSpPr>
          <p:cNvPr id="3" name="Content Placeholder 2"/>
          <p:cNvSpPr>
            <a:spLocks noGrp="1"/>
          </p:cNvSpPr>
          <p:nvPr>
            <p:ph idx="1"/>
          </p:nvPr>
        </p:nvSpPr>
        <p:spPr/>
        <p:txBody>
          <a:bodyPr/>
          <a:lstStyle/>
          <a:p>
            <a:r>
              <a:rPr lang="en-IN" dirty="0"/>
              <a:t>we'll explore ways to create a company culture for security. It's important for any tech role to determine appropriate measures to meet the three goals of security. By the end of this module, you will develop a security plan for an organization to demonstrate the skills you've learned in this course. You're almost done, keep up the great work!</a:t>
            </a:r>
            <a:endParaRPr lang="en-IN" dirty="0"/>
          </a:p>
        </p:txBody>
      </p:sp>
    </p:spTree>
    <p:extLst>
      <p:ext uri="{BB962C8B-B14F-4D97-AF65-F5344CB8AC3E}">
        <p14:creationId xmlns:p14="http://schemas.microsoft.com/office/powerpoint/2010/main" val="31905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41413" y="141668"/>
            <a:ext cx="9905998" cy="476850"/>
          </a:xfrm>
        </p:spPr>
        <p:txBody>
          <a:bodyPr>
            <a:normAutofit fontScale="90000"/>
          </a:bodyPr>
          <a:lstStyle/>
          <a:p>
            <a:endParaRPr lang="en-IN" dirty="0"/>
          </a:p>
        </p:txBody>
      </p:sp>
      <p:sp>
        <p:nvSpPr>
          <p:cNvPr id="3" name="Content Placeholder 2"/>
          <p:cNvSpPr>
            <a:spLocks noGrp="1"/>
          </p:cNvSpPr>
          <p:nvPr>
            <p:ph idx="1"/>
          </p:nvPr>
        </p:nvSpPr>
        <p:spPr>
          <a:xfrm>
            <a:off x="1141413" y="652839"/>
            <a:ext cx="9905999" cy="3541714"/>
          </a:xfrm>
        </p:spPr>
        <p:txBody>
          <a:bodyPr/>
          <a:lstStyle/>
          <a:p>
            <a:r>
              <a:rPr lang="en-IN" b="1" dirty="0"/>
              <a:t>Risk in the Workplace</a:t>
            </a:r>
          </a:p>
          <a:p>
            <a:r>
              <a:rPr lang="en-IN" b="1" dirty="0"/>
              <a:t>Users</a:t>
            </a:r>
          </a:p>
          <a:p>
            <a:r>
              <a:rPr lang="en-IN" b="1" dirty="0"/>
              <a:t>Incident Handling</a:t>
            </a:r>
          </a:p>
          <a:p>
            <a:endParaRPr lang="en-IN" dirty="0"/>
          </a:p>
        </p:txBody>
      </p:sp>
    </p:spTree>
    <p:extLst>
      <p:ext uri="{BB962C8B-B14F-4D97-AF65-F5344CB8AC3E}">
        <p14:creationId xmlns:p14="http://schemas.microsoft.com/office/powerpoint/2010/main" val="65324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password detector</a:t>
            </a:r>
          </a:p>
        </p:txBody>
      </p:sp>
      <p:sp>
        <p:nvSpPr>
          <p:cNvPr id="3" name="Content Placeholder 2"/>
          <p:cNvSpPr>
            <a:spLocks noGrp="1"/>
          </p:cNvSpPr>
          <p:nvPr>
            <p:ph idx="1"/>
          </p:nvPr>
        </p:nvSpPr>
        <p:spPr/>
        <p:txBody>
          <a:bodyPr/>
          <a:lstStyle/>
          <a:p>
            <a:r>
              <a:rPr lang="en-IN" dirty="0"/>
              <a:t>The password </a:t>
            </a:r>
            <a:r>
              <a:rPr lang="en-IN" dirty="0" smtClean="0"/>
              <a:t>detector is use to detected your input password using brute force concepts.</a:t>
            </a:r>
          </a:p>
          <a:p>
            <a:r>
              <a:rPr lang="en-IN" dirty="0" smtClean="0"/>
              <a:t>In this project we generate a python code and make or made one </a:t>
            </a:r>
            <a:r>
              <a:rPr lang="en-IN" dirty="0" err="1" smtClean="0"/>
              <a:t>gui</a:t>
            </a:r>
            <a:r>
              <a:rPr lang="en-IN" dirty="0" smtClean="0"/>
              <a:t> file using </a:t>
            </a:r>
            <a:r>
              <a:rPr lang="en-IN" dirty="0" err="1" smtClean="0"/>
              <a:t>pyautogui</a:t>
            </a:r>
            <a:r>
              <a:rPr lang="en-IN" dirty="0" smtClean="0"/>
              <a:t> library</a:t>
            </a:r>
          </a:p>
          <a:p>
            <a:r>
              <a:rPr lang="en-IN" dirty="0" smtClean="0"/>
              <a:t>We enter or input our password on it then our core is detect input password I few time.</a:t>
            </a:r>
            <a:endParaRPr lang="en-IN" dirty="0"/>
          </a:p>
        </p:txBody>
      </p:sp>
    </p:spTree>
    <p:extLst>
      <p:ext uri="{BB962C8B-B14F-4D97-AF65-F5344CB8AC3E}">
        <p14:creationId xmlns:p14="http://schemas.microsoft.com/office/powerpoint/2010/main" val="319122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Screenshort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011" y="4330371"/>
            <a:ext cx="8792802" cy="19814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144" y="1999135"/>
            <a:ext cx="5151549" cy="2031952"/>
          </a:xfrm>
          <a:prstGeom prst="rect">
            <a:avLst/>
          </a:prstGeom>
        </p:spPr>
      </p:pic>
    </p:spTree>
    <p:extLst>
      <p:ext uri="{BB962C8B-B14F-4D97-AF65-F5344CB8AC3E}">
        <p14:creationId xmlns:p14="http://schemas.microsoft.com/office/powerpoint/2010/main" val="11596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IN" sz="9600" dirty="0" smtClean="0"/>
              <a:t>Thank You</a:t>
            </a:r>
            <a:endParaRPr lang="en-IN" sz="9600" dirty="0"/>
          </a:p>
        </p:txBody>
      </p:sp>
    </p:spTree>
    <p:extLst>
      <p:ext uri="{BB962C8B-B14F-4D97-AF65-F5344CB8AC3E}">
        <p14:creationId xmlns:p14="http://schemas.microsoft.com/office/powerpoint/2010/main" val="364056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491506-1F93-4B28-B60C-CBF24B42AF55}"/>
              </a:ext>
            </a:extLst>
          </p:cNvPr>
          <p:cNvSpPr>
            <a:spLocks noGrp="1"/>
          </p:cNvSpPr>
          <p:nvPr>
            <p:ph idx="1"/>
          </p:nvPr>
        </p:nvSpPr>
        <p:spPr/>
        <p:txBody>
          <a:bodyPr>
            <a:norm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IT security is a set of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cybersecurity</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strategies that prevents unauthorized access to organizational assets such as computers, networks, and data. It maintains the integrity and confidentiality of sensitive information, blocking the access of sophisticated hackers.</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IN" dirty="0"/>
          </a:p>
        </p:txBody>
      </p:sp>
      <p:sp>
        <p:nvSpPr>
          <p:cNvPr id="4" name="Rectangle 1">
            <a:extLst>
              <a:ext uri="{FF2B5EF4-FFF2-40B4-BE49-F238E27FC236}">
                <a16:creationId xmlns:a16="http://schemas.microsoft.com/office/drawing/2014/main" xmlns="" id="{696AC570-6BC9-44B5-9B89-DB229F025220}"/>
              </a:ext>
            </a:extLst>
          </p:cNvPr>
          <p:cNvSpPr>
            <a:spLocks noGrp="1" noChangeArrowheads="1"/>
          </p:cNvSpPr>
          <p:nvPr>
            <p:ph type="title"/>
          </p:nvPr>
        </p:nvSpPr>
        <p:spPr bwMode="auto">
          <a:xfrm>
            <a:off x="1141412" y="1018764"/>
            <a:ext cx="64537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  </a:t>
            </a:r>
            <a:r>
              <a:rPr lang="en-US" altLang="en-US" sz="2600" b="1" cap="none" dirty="0">
                <a:latin typeface="Arial Unicode MS" panose="020B0604020202020204" pitchFamily="34" charset="-128"/>
                <a:ea typeface="Arial Unicode MS" panose="020B0604020202020204" pitchFamily="34" charset="-128"/>
                <a:cs typeface="Arial Unicode MS" panose="020B0604020202020204" pitchFamily="34" charset="-128"/>
              </a:rPr>
              <a:t>Introduction of </a:t>
            </a:r>
            <a:r>
              <a:rPr lang="en-US" altLang="en-US" sz="2600" b="1" cap="none" dirty="0" smtClean="0">
                <a:latin typeface="Arial Unicode MS" panose="020B0604020202020204" pitchFamily="34" charset="-128"/>
                <a:ea typeface="Arial Unicode MS" panose="020B0604020202020204" pitchFamily="34" charset="-128"/>
                <a:cs typeface="Arial Unicode MS" panose="020B0604020202020204" pitchFamily="34" charset="-128"/>
              </a:rPr>
              <a:t>IT Security</a:t>
            </a:r>
            <a:r>
              <a:rPr kumimoji="0" lang="en-US" altLang="en-US" sz="1400" b="0" i="0" u="none" strike="noStrike" cap="none" normalizeH="0" baseline="0" dirty="0">
                <a:ln>
                  <a:noFill/>
                </a:ln>
                <a:solidFill>
                  <a:schemeClr val="tx1"/>
                </a:solidFill>
                <a:effectLst/>
                <a:latin typeface="Arial" panose="020B0604020202020204" pitchFamily="34" charset="0"/>
              </a:rPr>
              <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78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EBBC95-3240-4160-A36C-B84C9F6865ED}"/>
              </a:ext>
            </a:extLst>
          </p:cNvPr>
          <p:cNvSpPr>
            <a:spLocks noGrp="1"/>
          </p:cNvSpPr>
          <p:nvPr>
            <p:ph idx="1"/>
          </p:nvPr>
        </p:nvSpPr>
        <p:spPr>
          <a:xfrm>
            <a:off x="1250302" y="1642188"/>
            <a:ext cx="9797109" cy="4149013"/>
          </a:xfrm>
        </p:spPr>
        <p:txBody>
          <a:bodyPr>
            <a:norm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In the first week of this course, we will cover the basics of security in an IT environment. We will learn how to define and recognize security risks, vulnerabilities and threats. We'll identify the most common security attacks in an organization and understand how security revolves around the "CIA" principle. By the end of this module, you will know the types of malicious software, network attacks, client-side attacks, and the essential security terms you'll see in the workplace.</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xmlns="" id="{7F77D0AB-EC54-4A18-A3BA-FBFB57CF63C0}"/>
              </a:ext>
            </a:extLst>
          </p:cNvPr>
          <p:cNvSpPr txBox="1"/>
          <p:nvPr/>
        </p:nvSpPr>
        <p:spPr>
          <a:xfrm>
            <a:off x="1250301" y="634482"/>
            <a:ext cx="6904653" cy="1631216"/>
          </a:xfrm>
          <a:prstGeom prst="rect">
            <a:avLst/>
          </a:prstGeom>
          <a:noFill/>
        </p:spPr>
        <p:txBody>
          <a:bodyPr wrap="square" rtlCol="0">
            <a:spAutoFit/>
          </a:bodyPr>
          <a:lstStyle/>
          <a:p>
            <a:r>
              <a:rPr lang="en-IN" sz="2400" i="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WEEK 1 : </a:t>
            </a:r>
            <a:r>
              <a:rPr lang="en-IN" sz="240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Threats</a:t>
            </a:r>
          </a:p>
          <a:p>
            <a:pPr algn="l"/>
            <a:endParaRPr lang="en-IN" sz="2800" b="1" i="0" dirty="0" smtClean="0">
              <a:solidFill>
                <a:srgbClr val="000000"/>
              </a:solidFill>
              <a:effectLst/>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
            </a:r>
            <a:br>
              <a:rPr lang="en-IN" sz="2200" dirty="0" smtClean="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8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111A249-76F4-45F0-ADF6-0C2D357956B8}"/>
              </a:ext>
            </a:extLst>
          </p:cNvPr>
          <p:cNvSpPr>
            <a:spLocks noGrp="1"/>
          </p:cNvSpPr>
          <p:nvPr>
            <p:ph idx="1"/>
          </p:nvPr>
        </p:nvSpPr>
        <p:spPr>
          <a:xfrm>
            <a:off x="681135" y="643812"/>
            <a:ext cx="11168743" cy="5719666"/>
          </a:xfrm>
        </p:spPr>
        <p:txBody>
          <a:bodyPr>
            <a:noAutofit/>
          </a:bodyPr>
          <a:lstStyle/>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We learn about…</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Introduction to IT Security</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Malicious Software</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Network Attacks</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Other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Attacks</a:t>
            </a:r>
          </a:p>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And final I give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Graded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Assessments</a:t>
            </a:r>
          </a:p>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Key Concepts</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Be able to identify the most common security attacks</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Understand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how security revolves around the CIA principle</a:t>
            </a:r>
            <a:endParaRPr lang="en-IN"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Courier New" panose="02070309020205020404" pitchFamily="49" charset="0"/>
              <a:buChar char="o"/>
            </a:pP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Define and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recognize security risks, vulnerabilities and threats.</a:t>
            </a:r>
            <a:endParaRPr lang="en-IN"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Rectangle 6"/>
          <p:cNvSpPr>
            <a:spLocks noChangeArrowheads="1"/>
          </p:cNvSpPr>
          <p:nvPr/>
        </p:nvSpPr>
        <p:spPr bwMode="auto">
          <a:xfrm>
            <a:off x="0" y="-282277"/>
            <a:ext cx="223138" cy="56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16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9C008-24E8-4385-9B04-C176ACED4DFE}"/>
              </a:ext>
            </a:extLst>
          </p:cNvPr>
          <p:cNvSpPr>
            <a:spLocks noGrp="1"/>
          </p:cNvSpPr>
          <p:nvPr>
            <p:ph type="title"/>
          </p:nvPr>
        </p:nvSpPr>
        <p:spPr/>
        <p:txBody>
          <a:bodyPr>
            <a:normAutofit/>
          </a:bodyPr>
          <a:lstStyle/>
          <a:p>
            <a:r>
              <a:rPr lang="en-US" sz="2800" i="0" dirty="0">
                <a:effectLst/>
                <a:latin typeface="Arial Unicode MS" panose="020B0604020202020204" pitchFamily="34" charset="-128"/>
                <a:ea typeface="Arial Unicode MS" panose="020B0604020202020204" pitchFamily="34" charset="-128"/>
                <a:cs typeface="Arial Unicode MS" panose="020B0604020202020204" pitchFamily="34" charset="-128"/>
              </a:rPr>
              <a:t>Week 2 :- </a:t>
            </a:r>
            <a:r>
              <a:rPr lang="en-IN" sz="2800" dirty="0" err="1">
                <a:latin typeface="Arial Unicode MS" panose="020B0604020202020204" pitchFamily="34" charset="-128"/>
                <a:ea typeface="Arial Unicode MS" panose="020B0604020202020204" pitchFamily="34" charset="-128"/>
                <a:cs typeface="Arial Unicode MS" panose="020B0604020202020204" pitchFamily="34" charset="-128"/>
              </a:rPr>
              <a:t>Pelcgbybtl</a:t>
            </a:r>
            <a:r>
              <a:rPr lang="en-IN" sz="2800" dirty="0">
                <a:latin typeface="Arial Unicode MS" panose="020B0604020202020204" pitchFamily="34" charset="-128"/>
                <a:ea typeface="Arial Unicode MS" panose="020B0604020202020204" pitchFamily="34" charset="-128"/>
                <a:cs typeface="Arial Unicode MS" panose="020B0604020202020204" pitchFamily="34" charset="-128"/>
              </a:rPr>
              <a:t> (Cryptology</a:t>
            </a:r>
            <a:r>
              <a:rPr lang="en-IN"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
            </a:r>
            <a:br>
              <a:rPr lang="en-US" b="1" i="0" dirty="0">
                <a:solidFill>
                  <a:srgbClr val="2222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44485AE9-49AF-4DDF-BA26-825A11BC489D}"/>
              </a:ext>
            </a:extLst>
          </p:cNvPr>
          <p:cNvSpPr>
            <a:spLocks noGrp="1"/>
          </p:cNvSpPr>
          <p:nvPr>
            <p:ph idx="1"/>
          </p:nvPr>
        </p:nvSpPr>
        <p:spPr>
          <a:xfrm>
            <a:off x="1141413" y="2249486"/>
            <a:ext cx="10512522" cy="3516831"/>
          </a:xfrm>
        </p:spPr>
        <p:txBody>
          <a:bodyPr>
            <a:normAutofit/>
          </a:bodyPr>
          <a:lstStyle/>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We'll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 learn about </a:t>
            </a:r>
            <a:r>
              <a:rPr lang="en-IN" dirty="0" err="1" smtClean="0">
                <a:latin typeface="Arial Unicode MS" panose="020B0604020202020204" pitchFamily="34" charset="-128"/>
                <a:ea typeface="Arial Unicode MS" panose="020B0604020202020204" pitchFamily="34" charset="-128"/>
                <a:cs typeface="Arial Unicode MS" panose="020B0604020202020204" pitchFamily="34" charset="-128"/>
              </a:rPr>
              <a:t>cruptology.We'll</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explore different types of encryption practices and how they work. We'll show you the most common algorithms used in cryptography and how they've evolved over time. By the end of this module, you'll understand how symmetric encryption, asymmetric encryption, and hashing work; you'll also know how to choose the most appropriate cryptographic method for a scenario you may see in the workplace.</a:t>
            </a:r>
            <a:endParaRPr lang="en-US" b="0" i="0" dirty="0">
              <a:solidFill>
                <a:srgbClr val="222222"/>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8201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E0D18D-B5D4-4528-BB3E-CABEC6853885}"/>
              </a:ext>
            </a:extLst>
          </p:cNvPr>
          <p:cNvSpPr>
            <a:spLocks noGrp="1"/>
          </p:cNvSpPr>
          <p:nvPr>
            <p:ph idx="1"/>
          </p:nvPr>
        </p:nvSpPr>
        <p:spPr>
          <a:xfrm>
            <a:off x="987731" y="145611"/>
            <a:ext cx="10496938" cy="5607698"/>
          </a:xfrm>
        </p:spPr>
        <p:txBody>
          <a:bodyPr>
            <a:noAutofit/>
          </a:bodyPr>
          <a:lstStyle/>
          <a:p>
            <a:pPr marL="0" indent="0" algn="l">
              <a:buNone/>
            </a:pPr>
            <a:endParaRPr lang="en-US" sz="2000" b="1" i="0" dirty="0">
              <a:solidFill>
                <a:srgbClr val="222222"/>
              </a:solidFill>
              <a:effectLst/>
              <a:latin typeface="Arial" panose="020B0604020202020204" pitchFamily="34" charset="0"/>
              <a:cs typeface="Arial" panose="020B0604020202020204" pitchFamily="34" charset="0"/>
            </a:endParaRPr>
          </a:p>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We learn about…</a:t>
            </a:r>
          </a:p>
          <a:p>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Symmetric Encryption</a:t>
            </a:r>
          </a:p>
          <a:p>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Public Key or Asymmetric Encryption</a:t>
            </a:r>
          </a:p>
          <a:p>
            <a:r>
              <a:rPr lang="en-IN" b="1" dirty="0" smtClean="0">
                <a:latin typeface="Arial Unicode MS" panose="020B0604020202020204" pitchFamily="34" charset="-128"/>
                <a:ea typeface="Arial Unicode MS" panose="020B0604020202020204" pitchFamily="34" charset="-128"/>
                <a:cs typeface="Arial Unicode MS" panose="020B0604020202020204" pitchFamily="34" charset="-128"/>
              </a:rPr>
              <a:t>Hashing</a:t>
            </a:r>
          </a:p>
          <a:p>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Cryptography Applications</a:t>
            </a:r>
          </a:p>
          <a:p>
            <a:r>
              <a:rPr lang="en-IN" b="1" dirty="0" smtClean="0">
                <a:latin typeface="Arial Unicode MS" panose="020B0604020202020204" pitchFamily="34" charset="-128"/>
                <a:ea typeface="Arial Unicode MS" panose="020B0604020202020204" pitchFamily="34" charset="-128"/>
                <a:cs typeface="Arial Unicode MS" panose="020B0604020202020204" pitchFamily="34" charset="-128"/>
              </a:rPr>
              <a:t>Key concepts</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Understand the how symmetric encryption, asymmetric encryption, and hashing work</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Describe the most common algorithms of cryptography</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Choose the most appropriate cryptographic method given a scenario.</a:t>
            </a:r>
            <a:endParaRPr lang="en-IN"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01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19BE6-51E0-43D3-BD73-60D98B2F4A3A}"/>
              </a:ext>
            </a:extLst>
          </p:cNvPr>
          <p:cNvSpPr>
            <a:spLocks noGrp="1"/>
          </p:cNvSpPr>
          <p:nvPr>
            <p:ph type="title"/>
          </p:nvPr>
        </p:nvSpPr>
        <p:spPr/>
        <p:txBody>
          <a:bodyPr>
            <a:normAutofit/>
          </a:bodyPr>
          <a:lstStyle/>
          <a:p>
            <a:r>
              <a:rPr lang="en-US" sz="2800" i="0" dirty="0">
                <a:effectLst/>
                <a:latin typeface="Arial Unicode MS" panose="020B0604020202020204" pitchFamily="34" charset="-128"/>
                <a:ea typeface="Arial Unicode MS" panose="020B0604020202020204" pitchFamily="34" charset="-128"/>
                <a:cs typeface="Arial Unicode MS" panose="020B0604020202020204" pitchFamily="34" charset="-128"/>
              </a:rPr>
              <a:t>Week 3</a:t>
            </a:r>
            <a:r>
              <a:rPr lang="en-US" sz="2800" i="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IN" sz="2800" dirty="0">
                <a:latin typeface="Arial Unicode MS" panose="020B0604020202020204" pitchFamily="34" charset="-128"/>
                <a:ea typeface="Arial Unicode MS" panose="020B0604020202020204" pitchFamily="34" charset="-128"/>
                <a:cs typeface="Arial Unicode MS" panose="020B0604020202020204" pitchFamily="34" charset="-128"/>
              </a:rPr>
              <a:t> AAA Security (Not Roadside Assistance</a:t>
            </a:r>
            <a:r>
              <a:rPr lang="en-IN"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2766C1C0-38D1-4F6D-91BA-D12CD85D2EFF}"/>
              </a:ext>
            </a:extLst>
          </p:cNvPr>
          <p:cNvSpPr>
            <a:spLocks noGrp="1"/>
          </p:cNvSpPr>
          <p:nvPr>
            <p:ph idx="1"/>
          </p:nvPr>
        </p:nvSpPr>
        <p:spPr>
          <a:xfrm>
            <a:off x="849087" y="1707502"/>
            <a:ext cx="9750490" cy="3890865"/>
          </a:xfrm>
        </p:spPr>
        <p:txBody>
          <a:bodyPr>
            <a:norm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we'll learn about the "three A's" in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cybersecurity</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No matter what type of tech role you're in, it's important to understand how authentication, authorization, and accounting work within an organization. By the end of this module, you'll be able to choose the most appropriate method of authentication, authorization, and level of access granted for users in an organization.</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2562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D944DE-8342-4F80-B0D4-46BFDE3AE721}"/>
              </a:ext>
            </a:extLst>
          </p:cNvPr>
          <p:cNvSpPr>
            <a:spLocks noGrp="1"/>
          </p:cNvSpPr>
          <p:nvPr>
            <p:ph idx="1"/>
          </p:nvPr>
        </p:nvSpPr>
        <p:spPr>
          <a:xfrm>
            <a:off x="1138336" y="877078"/>
            <a:ext cx="10235680" cy="4581330"/>
          </a:xfrm>
        </p:spPr>
        <p:txBody>
          <a:bodyPr>
            <a:noAutofit/>
          </a:bodyPr>
          <a:lstStyle/>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We learn about…</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Authentication</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Authorization</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Accounting</a:t>
            </a:r>
          </a:p>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Key </a:t>
            </a:r>
            <a:r>
              <a:rPr lang="en-IN" dirty="0" err="1" smtClean="0">
                <a:latin typeface="Arial Unicode MS" panose="020B0604020202020204" pitchFamily="34" charset="-128"/>
                <a:ea typeface="Arial Unicode MS" panose="020B0604020202020204" pitchFamily="34" charset="-128"/>
                <a:cs typeface="Arial Unicode MS" panose="020B0604020202020204" pitchFamily="34" charset="-128"/>
              </a:rPr>
              <a:t>consepts</a:t>
            </a:r>
            <a:endParaRPr lang="en-IN"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Identify and describe the most common authentication services</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Understand and be able to choose the most appropriate method of authentication or authorization</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Courier New" panose="02070309020205020404" pitchFamily="49" charset="0"/>
              <a:buChar char="o"/>
            </a:pPr>
            <a:r>
              <a:rPr lang="en-IN" dirty="0">
                <a:latin typeface="Arial Unicode MS" panose="020B0604020202020204" pitchFamily="34" charset="-128"/>
                <a:ea typeface="Arial Unicode MS" panose="020B0604020202020204" pitchFamily="34" charset="-128"/>
                <a:cs typeface="Arial Unicode MS" panose="020B0604020202020204" pitchFamily="34" charset="-128"/>
              </a:rPr>
              <a:t>Be able to grant the appropriate level of access for the users of an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organization.</a:t>
            </a:r>
            <a:endParaRPr lang="en-IN"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867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62046-44CD-439B-905B-0C30C57D7081}"/>
              </a:ext>
            </a:extLst>
          </p:cNvPr>
          <p:cNvSpPr>
            <a:spLocks noGrp="1"/>
          </p:cNvSpPr>
          <p:nvPr>
            <p:ph type="title"/>
          </p:nvPr>
        </p:nvSpPr>
        <p:spPr/>
        <p:txBody>
          <a:bodyPr>
            <a:normAutofit/>
          </a:bodyPr>
          <a:lstStyle/>
          <a:p>
            <a:r>
              <a:rPr lang="en-IN" sz="2800" i="0" dirty="0">
                <a:effectLst/>
                <a:latin typeface="Arial Unicode MS" panose="020B0604020202020204" pitchFamily="34" charset="-128"/>
                <a:ea typeface="Arial Unicode MS" panose="020B0604020202020204" pitchFamily="34" charset="-128"/>
                <a:cs typeface="Arial Unicode MS" panose="020B0604020202020204" pitchFamily="34" charset="-128"/>
              </a:rPr>
              <a:t>Week 4</a:t>
            </a:r>
            <a:r>
              <a:rPr lang="en-IN" sz="2800" i="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IN" sz="2800" dirty="0">
                <a:latin typeface="Arial Unicode MS" panose="020B0604020202020204" pitchFamily="34" charset="-128"/>
                <a:ea typeface="Arial Unicode MS" panose="020B0604020202020204" pitchFamily="34" charset="-128"/>
                <a:cs typeface="Arial Unicode MS" panose="020B0604020202020204" pitchFamily="34" charset="-128"/>
              </a:rPr>
              <a:t> Securing Your </a:t>
            </a:r>
            <a:r>
              <a:rPr lang="en-IN" sz="28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Networks</a:t>
            </a:r>
            <a:endParaRPr lang="en-I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52DBAAF6-990E-434E-BE1F-2A35534C06CB}"/>
              </a:ext>
            </a:extLst>
          </p:cNvPr>
          <p:cNvSpPr>
            <a:spLocks noGrp="1"/>
          </p:cNvSpPr>
          <p:nvPr>
            <p:ph idx="1"/>
          </p:nvPr>
        </p:nvSpPr>
        <p:spPr>
          <a:xfrm>
            <a:off x="1141413" y="1751526"/>
            <a:ext cx="9439502" cy="3998233"/>
          </a:xfrm>
        </p:spPr>
        <p:txBody>
          <a:bodyPr>
            <a:noAutofit/>
          </a:bodyPr>
          <a:lstStyle/>
          <a:p>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we'll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learn about secure network architecture. It's important to know how to implement security measures on a network environment, so we'll show you some of the best practices to protect an organization's network. We'll learn about some of the risks of wireless networks and how to mitigate them. We'll also cover ways to monitor network traffic and read packet captures. By the end of this module, you'll understand how VPNs, proxies and reverse proxies work; why 802.1X is a super important for network protection; understand why WPA/WPA2 is better than WEP; and know how to use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tcpdump</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to capture and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analyze</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packets on a network</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94749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833</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Arial</vt:lpstr>
      <vt:lpstr>Arial</vt:lpstr>
      <vt:lpstr>Calibri</vt:lpstr>
      <vt:lpstr>Courier New</vt:lpstr>
      <vt:lpstr>Trebuchet MS</vt:lpstr>
      <vt:lpstr>Tw Cen MT</vt:lpstr>
      <vt:lpstr>Circuit</vt:lpstr>
      <vt:lpstr>IT Security: Defense against the digital dark arts by Google</vt:lpstr>
      <vt:lpstr>  Introduction of IT Security </vt:lpstr>
      <vt:lpstr>PowerPoint Presentation</vt:lpstr>
      <vt:lpstr>PowerPoint Presentation</vt:lpstr>
      <vt:lpstr>Week 2 :- Pelcgbybtl (Cryptology)  </vt:lpstr>
      <vt:lpstr>PowerPoint Presentation</vt:lpstr>
      <vt:lpstr>Week 3:- AAA Security (Not Roadside Assistance)</vt:lpstr>
      <vt:lpstr>PowerPoint Presentation</vt:lpstr>
      <vt:lpstr>Week 4:- Securing Your Networks</vt:lpstr>
      <vt:lpstr>PowerPoint Presentation</vt:lpstr>
      <vt:lpstr>Week 5 - Defense in Depth</vt:lpstr>
      <vt:lpstr>PowerPoint Presentation</vt:lpstr>
      <vt:lpstr>Week 6 - Creating a Company Culture for Security</vt:lpstr>
      <vt:lpstr>PowerPoint Presentation</vt:lpstr>
      <vt:lpstr>Project- password detector</vt:lpstr>
      <vt:lpstr>Screenshort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Krushnal Soni</dc:creator>
  <cp:lastModifiedBy>Microsoft account</cp:lastModifiedBy>
  <cp:revision>18</cp:revision>
  <dcterms:created xsi:type="dcterms:W3CDTF">2020-08-12T11:09:54Z</dcterms:created>
  <dcterms:modified xsi:type="dcterms:W3CDTF">2020-08-12T18:42:28Z</dcterms:modified>
</cp:coreProperties>
</file>