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22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move the slide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52059E5-7678-4C75-ACD0-60B8AB5BEB9E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18BC9BC-3759-4A54-97E7-A43C9953CC2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3BE575-4A9C-4612-9CE3-466BE0C08282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FBBA537-F738-4096-AC62-D7A4473B7BE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01A1E58-8852-48BC-875E-658F129B308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D984DE5-7510-49F9-8D16-BAA6CF3D8269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89CA954-ED4E-4977-8355-3A7E8AC76BC0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68306CA-1A13-4529-8611-7AFDB7EC9F0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1B980AB-8287-43CD-A5D4-824541F9D30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C3EFA6F-0422-447D-BCF4-4E7F331C362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7B19E08-1090-4BAB-96F7-9077EB757860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Image 0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Image 0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the title text format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 0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Image 0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Image 0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" name="Image 0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the title text format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" name="Image 0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the title text format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Image 0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the title text format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" name="Image 0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the title text format</a:t>
            </a: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" name="Image 0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 0" descr="preencoded.png"/>
          <p:cNvPicPr/>
          <p:nvPr/>
        </p:nvPicPr>
        <p:blipFill>
          <a:blip r:embed="rId3"/>
          <a:stretch/>
        </p:blipFill>
        <p:spPr>
          <a:xfrm>
            <a:off x="7315200" y="0"/>
            <a:ext cx="7314840" cy="8229240"/>
          </a:xfrm>
          <a:prstGeom prst="rect">
            <a:avLst/>
          </a:prstGeom>
          <a:ln w="0">
            <a:noFill/>
          </a:ln>
        </p:spPr>
      </p:pic>
      <p:sp>
        <p:nvSpPr>
          <p:cNvPr id="57" name="Text 0"/>
          <p:cNvSpPr/>
          <p:nvPr/>
        </p:nvSpPr>
        <p:spPr>
          <a:xfrm>
            <a:off x="793800" y="1738800"/>
            <a:ext cx="5727240" cy="195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7699"/>
              </a:lnSpc>
              <a:tabLst>
                <a:tab pos="0" algn="l"/>
              </a:tabLst>
            </a:pPr>
            <a:r>
              <a:rPr lang="en-US" sz="6150" b="0" strike="noStrike" spc="-1">
                <a:solidFill>
                  <a:srgbClr val="3257B8"/>
                </a:solidFill>
                <a:latin typeface="Roboto Slab"/>
                <a:ea typeface="Roboto Slab"/>
              </a:rPr>
              <a:t>JavaServer Faces (JSF)</a:t>
            </a:r>
            <a:endParaRPr lang="en-US" sz="61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 1"/>
          <p:cNvSpPr/>
          <p:nvPr/>
        </p:nvSpPr>
        <p:spPr>
          <a:xfrm>
            <a:off x="793800" y="4035600"/>
            <a:ext cx="5727240" cy="113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4450"/>
              </a:lnSpc>
              <a:tabLst>
                <a:tab pos="0" algn="l"/>
              </a:tabLst>
            </a:pPr>
            <a:r>
              <a:rPr lang="en-US" sz="3550" b="0" strike="noStrike" spc="-1">
                <a:solidFill>
                  <a:srgbClr val="3257B8"/>
                </a:solidFill>
                <a:latin typeface="Roboto Slab"/>
                <a:ea typeface="Roboto Slab"/>
              </a:rPr>
              <a:t>Concepts, Features &amp; Best Practices</a:t>
            </a:r>
            <a:endParaRPr lang="en-US" sz="35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 2"/>
          <p:cNvSpPr/>
          <p:nvPr/>
        </p:nvSpPr>
        <p:spPr>
          <a:xfrm>
            <a:off x="793800" y="5509440"/>
            <a:ext cx="57272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Prepared by: Dipesh Malla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 3"/>
          <p:cNvSpPr/>
          <p:nvPr/>
        </p:nvSpPr>
        <p:spPr>
          <a:xfrm>
            <a:off x="793800" y="6127560"/>
            <a:ext cx="57272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For: Akshamala Java Internship Program 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Image 0" descr="preencoded.png"/>
          <p:cNvPicPr/>
          <p:nvPr/>
        </p:nvPicPr>
        <p:blipFill>
          <a:blip r:embed="rId3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224" name="Text 0"/>
          <p:cNvSpPr/>
          <p:nvPr/>
        </p:nvSpPr>
        <p:spPr>
          <a:xfrm>
            <a:off x="6280200" y="163692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3257B8"/>
                </a:solidFill>
                <a:latin typeface="Roboto Slab"/>
                <a:ea typeface="Roboto Slab"/>
              </a:rPr>
              <a:t>Conclusion</a:t>
            </a:r>
            <a:endParaRPr lang="en-US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Text 1"/>
          <p:cNvSpPr/>
          <p:nvPr/>
        </p:nvSpPr>
        <p:spPr>
          <a:xfrm>
            <a:off x="6280200" y="2685960"/>
            <a:ext cx="75560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15213F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JSF is a mature, enterprise-ready Java web framework.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 2"/>
          <p:cNvSpPr/>
          <p:nvPr/>
        </p:nvSpPr>
        <p:spPr>
          <a:xfrm>
            <a:off x="6280200" y="3128040"/>
            <a:ext cx="755604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15213F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Offers powerful component-based development and server-side rendering.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 3"/>
          <p:cNvSpPr/>
          <p:nvPr/>
        </p:nvSpPr>
        <p:spPr>
          <a:xfrm>
            <a:off x="6280200" y="3933360"/>
            <a:ext cx="75560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15213F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Best suited for enterprise apps needing tight Java EE integration.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 4"/>
          <p:cNvSpPr/>
          <p:nvPr/>
        </p:nvSpPr>
        <p:spPr>
          <a:xfrm>
            <a:off x="6280200" y="4375440"/>
            <a:ext cx="755604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15213F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Understanding lifecycle, managed beans, scopes, and AJAX is key to mastering JSF.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 5"/>
          <p:cNvSpPr/>
          <p:nvPr/>
        </p:nvSpPr>
        <p:spPr>
          <a:xfrm>
            <a:off x="6620400" y="5611680"/>
            <a:ext cx="721584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"JSF simplifies UI development, but mastery lies in knowing when and how to use it."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Shape 6"/>
          <p:cNvSpPr/>
          <p:nvPr/>
        </p:nvSpPr>
        <p:spPr>
          <a:xfrm>
            <a:off x="6280200" y="5356440"/>
            <a:ext cx="30240" cy="1235880"/>
          </a:xfrm>
          <a:prstGeom prst="rect">
            <a:avLst/>
          </a:prstGeom>
          <a:solidFill>
            <a:srgbClr val="3257B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0"/>
          <p:cNvSpPr/>
          <p:nvPr/>
        </p:nvSpPr>
        <p:spPr>
          <a:xfrm>
            <a:off x="793800" y="64188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3257B8"/>
                </a:solidFill>
                <a:latin typeface="Roboto Slab"/>
                <a:ea typeface="Roboto Slab"/>
              </a:rPr>
              <a:t>What is JSF?</a:t>
            </a:r>
            <a:endParaRPr lang="en-US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 1"/>
          <p:cNvSpPr/>
          <p:nvPr/>
        </p:nvSpPr>
        <p:spPr>
          <a:xfrm>
            <a:off x="793800" y="180432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JavaServer Faces (JSF) is a Java-based web application framework for building component-based UIs.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Shape 2"/>
          <p:cNvSpPr/>
          <p:nvPr/>
        </p:nvSpPr>
        <p:spPr>
          <a:xfrm>
            <a:off x="793800" y="2422080"/>
            <a:ext cx="4196160" cy="2086200"/>
          </a:xfrm>
          <a:prstGeom prst="roundRect">
            <a:avLst>
              <a:gd name="adj" fmla="val 1631"/>
            </a:avLst>
          </a:prstGeom>
          <a:solidFill>
            <a:srgbClr val="E9EC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Image 0" descr="preencoded.png"/>
          <p:cNvPicPr/>
          <p:nvPr/>
        </p:nvPicPr>
        <p:blipFill>
          <a:blip r:embed="rId3"/>
          <a:stretch/>
        </p:blipFill>
        <p:spPr>
          <a:xfrm>
            <a:off x="2551680" y="2648880"/>
            <a:ext cx="680040" cy="680040"/>
          </a:xfrm>
          <a:prstGeom prst="rect">
            <a:avLst/>
          </a:prstGeom>
          <a:ln w="0">
            <a:noFill/>
          </a:ln>
        </p:spPr>
      </p:pic>
      <p:pic>
        <p:nvPicPr>
          <p:cNvPr id="65" name="Image 1" descr="preencoded.png"/>
          <p:cNvPicPr/>
          <p:nvPr/>
        </p:nvPicPr>
        <p:blipFill>
          <a:blip r:embed="rId4"/>
          <a:stretch/>
        </p:blipFill>
        <p:spPr>
          <a:xfrm>
            <a:off x="2738880" y="2797920"/>
            <a:ext cx="305640" cy="382320"/>
          </a:xfrm>
          <a:prstGeom prst="rect">
            <a:avLst/>
          </a:prstGeom>
          <a:ln w="0">
            <a:noFill/>
          </a:ln>
        </p:spPr>
      </p:pic>
      <p:sp>
        <p:nvSpPr>
          <p:cNvPr id="66" name="Text 3"/>
          <p:cNvSpPr/>
          <p:nvPr/>
        </p:nvSpPr>
        <p:spPr>
          <a:xfrm>
            <a:off x="1020600" y="3556440"/>
            <a:ext cx="374220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Developed under Java EE specifications (now Jakarta EE).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Shape 4"/>
          <p:cNvSpPr/>
          <p:nvPr/>
        </p:nvSpPr>
        <p:spPr>
          <a:xfrm>
            <a:off x="5217120" y="2422080"/>
            <a:ext cx="4196160" cy="2086200"/>
          </a:xfrm>
          <a:prstGeom prst="roundRect">
            <a:avLst>
              <a:gd name="adj" fmla="val 1631"/>
            </a:avLst>
          </a:prstGeom>
          <a:solidFill>
            <a:srgbClr val="E9EC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Image 2" descr="preencoded.png"/>
          <p:cNvPicPr/>
          <p:nvPr/>
        </p:nvPicPr>
        <p:blipFill>
          <a:blip r:embed="rId5"/>
          <a:stretch/>
        </p:blipFill>
        <p:spPr>
          <a:xfrm>
            <a:off x="6975000" y="2648880"/>
            <a:ext cx="680040" cy="680040"/>
          </a:xfrm>
          <a:prstGeom prst="rect">
            <a:avLst/>
          </a:prstGeom>
          <a:ln w="0">
            <a:noFill/>
          </a:ln>
        </p:spPr>
      </p:pic>
      <p:pic>
        <p:nvPicPr>
          <p:cNvPr id="69" name="Image 3" descr="preencoded.png"/>
          <p:cNvPicPr/>
          <p:nvPr/>
        </p:nvPicPr>
        <p:blipFill>
          <a:blip r:embed="rId6"/>
          <a:stretch/>
        </p:blipFill>
        <p:spPr>
          <a:xfrm>
            <a:off x="7162200" y="2797920"/>
            <a:ext cx="305640" cy="382320"/>
          </a:xfrm>
          <a:prstGeom prst="rect">
            <a:avLst/>
          </a:prstGeom>
          <a:ln w="0">
            <a:noFill/>
          </a:ln>
        </p:spPr>
      </p:pic>
      <p:sp>
        <p:nvSpPr>
          <p:cNvPr id="70" name="Text 5"/>
          <p:cNvSpPr/>
          <p:nvPr/>
        </p:nvSpPr>
        <p:spPr>
          <a:xfrm>
            <a:off x="5443920" y="3556440"/>
            <a:ext cx="374220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Provides server-side UI rendering using reusable components.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Shape 6"/>
          <p:cNvSpPr/>
          <p:nvPr/>
        </p:nvSpPr>
        <p:spPr>
          <a:xfrm>
            <a:off x="9640080" y="2422080"/>
            <a:ext cx="4196160" cy="2086200"/>
          </a:xfrm>
          <a:prstGeom prst="roundRect">
            <a:avLst>
              <a:gd name="adj" fmla="val 1631"/>
            </a:avLst>
          </a:prstGeom>
          <a:solidFill>
            <a:srgbClr val="E9EC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Image 4" descr="preencoded.png"/>
          <p:cNvPicPr/>
          <p:nvPr/>
        </p:nvPicPr>
        <p:blipFill>
          <a:blip r:embed="rId7"/>
          <a:stretch/>
        </p:blipFill>
        <p:spPr>
          <a:xfrm>
            <a:off x="11397960" y="2648880"/>
            <a:ext cx="680040" cy="680040"/>
          </a:xfrm>
          <a:prstGeom prst="rect">
            <a:avLst/>
          </a:prstGeom>
          <a:ln w="0">
            <a:noFill/>
          </a:ln>
        </p:spPr>
      </p:pic>
      <p:pic>
        <p:nvPicPr>
          <p:cNvPr id="73" name="Image 5" descr="preencoded.png"/>
          <p:cNvPicPr/>
          <p:nvPr/>
        </p:nvPicPr>
        <p:blipFill>
          <a:blip r:embed="rId8"/>
          <a:stretch/>
        </p:blipFill>
        <p:spPr>
          <a:xfrm>
            <a:off x="11585160" y="2797920"/>
            <a:ext cx="305640" cy="382320"/>
          </a:xfrm>
          <a:prstGeom prst="rect">
            <a:avLst/>
          </a:prstGeom>
          <a:ln w="0">
            <a:noFill/>
          </a:ln>
        </p:spPr>
      </p:pic>
      <p:sp>
        <p:nvSpPr>
          <p:cNvPr id="74" name="Text 7"/>
          <p:cNvSpPr/>
          <p:nvPr/>
        </p:nvSpPr>
        <p:spPr>
          <a:xfrm>
            <a:off x="9866880" y="3556440"/>
            <a:ext cx="374220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Uses XML-based configuration and Facelets (.xhtml) for UI definition.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Shape 8"/>
          <p:cNvSpPr/>
          <p:nvPr/>
        </p:nvSpPr>
        <p:spPr>
          <a:xfrm>
            <a:off x="793800" y="4735800"/>
            <a:ext cx="13042440" cy="1723320"/>
          </a:xfrm>
          <a:prstGeom prst="roundRect">
            <a:avLst>
              <a:gd name="adj" fmla="val 1974"/>
            </a:avLst>
          </a:prstGeom>
          <a:solidFill>
            <a:srgbClr val="E9EC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Image 6" descr="preencoded.png"/>
          <p:cNvPicPr/>
          <p:nvPr/>
        </p:nvPicPr>
        <p:blipFill>
          <a:blip r:embed="rId9"/>
          <a:stretch/>
        </p:blipFill>
        <p:spPr>
          <a:xfrm>
            <a:off x="6975000" y="4962600"/>
            <a:ext cx="680040" cy="68004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10"/>
          <a:stretch/>
        </p:blipFill>
        <p:spPr>
          <a:xfrm>
            <a:off x="7162200" y="5111280"/>
            <a:ext cx="305640" cy="382320"/>
          </a:xfrm>
          <a:prstGeom prst="rect">
            <a:avLst/>
          </a:prstGeom>
          <a:ln w="0">
            <a:noFill/>
          </a:ln>
        </p:spPr>
      </p:pic>
      <p:sp>
        <p:nvSpPr>
          <p:cNvPr id="78" name="Text 9"/>
          <p:cNvSpPr/>
          <p:nvPr/>
        </p:nvSpPr>
        <p:spPr>
          <a:xfrm>
            <a:off x="4635360" y="5869800"/>
            <a:ext cx="53593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Follows MVC architecture for separation of concerns.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 10"/>
          <p:cNvSpPr/>
          <p:nvPr/>
        </p:nvSpPr>
        <p:spPr>
          <a:xfrm>
            <a:off x="1134000" y="6969960"/>
            <a:ext cx="127022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Key Idea: Write less HTML/JavaScript manually – let JSF handle UI state and event processing.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Shape 11"/>
          <p:cNvSpPr/>
          <p:nvPr/>
        </p:nvSpPr>
        <p:spPr>
          <a:xfrm>
            <a:off x="793800" y="6714720"/>
            <a:ext cx="30240" cy="873000"/>
          </a:xfrm>
          <a:prstGeom prst="rect">
            <a:avLst/>
          </a:prstGeom>
          <a:solidFill>
            <a:srgbClr val="3257B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0"/>
          <p:cNvSpPr/>
          <p:nvPr/>
        </p:nvSpPr>
        <p:spPr>
          <a:xfrm>
            <a:off x="793800" y="84312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3257B8"/>
                </a:solidFill>
                <a:latin typeface="Roboto Slab"/>
                <a:ea typeface="Roboto Slab"/>
              </a:rPr>
              <a:t>Merits of JSF</a:t>
            </a:r>
            <a:endParaRPr lang="en-US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Shape 1"/>
          <p:cNvSpPr/>
          <p:nvPr/>
        </p:nvSpPr>
        <p:spPr>
          <a:xfrm>
            <a:off x="793800" y="2005560"/>
            <a:ext cx="4196160" cy="2576880"/>
          </a:xfrm>
          <a:prstGeom prst="roundRect">
            <a:avLst>
              <a:gd name="adj" fmla="val 1320"/>
            </a:avLst>
          </a:prstGeom>
          <a:solidFill>
            <a:srgbClr val="E9EC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Image 0" descr="preencoded.png"/>
          <p:cNvPicPr/>
          <p:nvPr/>
        </p:nvPicPr>
        <p:blipFill>
          <a:blip r:embed="rId3"/>
          <a:stretch/>
        </p:blipFill>
        <p:spPr>
          <a:xfrm>
            <a:off x="2551680" y="2232360"/>
            <a:ext cx="680040" cy="680040"/>
          </a:xfrm>
          <a:prstGeom prst="rect">
            <a:avLst/>
          </a:prstGeom>
          <a:ln w="0">
            <a:noFill/>
          </a:ln>
        </p:spPr>
      </p:pic>
      <p:pic>
        <p:nvPicPr>
          <p:cNvPr id="84" name="Image 1" descr="preencoded.png"/>
          <p:cNvPicPr/>
          <p:nvPr/>
        </p:nvPicPr>
        <p:blipFill>
          <a:blip r:embed="rId4"/>
          <a:stretch/>
        </p:blipFill>
        <p:spPr>
          <a:xfrm>
            <a:off x="2738880" y="2381040"/>
            <a:ext cx="305640" cy="382320"/>
          </a:xfrm>
          <a:prstGeom prst="rect">
            <a:avLst/>
          </a:prstGeom>
          <a:ln w="0">
            <a:noFill/>
          </a:ln>
        </p:spPr>
      </p:pic>
      <p:sp>
        <p:nvSpPr>
          <p:cNvPr id="85" name="Text 2"/>
          <p:cNvSpPr/>
          <p:nvPr/>
        </p:nvSpPr>
        <p:spPr>
          <a:xfrm>
            <a:off x="1663200" y="3139560"/>
            <a:ext cx="245736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Component-Based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 3"/>
          <p:cNvSpPr/>
          <p:nvPr/>
        </p:nvSpPr>
        <p:spPr>
          <a:xfrm>
            <a:off x="1663200" y="3629880"/>
            <a:ext cx="245736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Reusable UI elements.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Shape 4"/>
          <p:cNvSpPr/>
          <p:nvPr/>
        </p:nvSpPr>
        <p:spPr>
          <a:xfrm>
            <a:off x="5217120" y="2005560"/>
            <a:ext cx="4196160" cy="2576880"/>
          </a:xfrm>
          <a:prstGeom prst="roundRect">
            <a:avLst>
              <a:gd name="adj" fmla="val 1320"/>
            </a:avLst>
          </a:prstGeom>
          <a:solidFill>
            <a:srgbClr val="E9EC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Image 2" descr="preencoded.png"/>
          <p:cNvPicPr/>
          <p:nvPr/>
        </p:nvPicPr>
        <p:blipFill>
          <a:blip r:embed="rId5"/>
          <a:stretch/>
        </p:blipFill>
        <p:spPr>
          <a:xfrm>
            <a:off x="6975000" y="2232360"/>
            <a:ext cx="680040" cy="680040"/>
          </a:xfrm>
          <a:prstGeom prst="rect">
            <a:avLst/>
          </a:prstGeom>
          <a:ln w="0">
            <a:noFill/>
          </a:ln>
        </p:spPr>
      </p:pic>
      <p:pic>
        <p:nvPicPr>
          <p:cNvPr id="89" name="Image 3" descr="preencoded.png"/>
          <p:cNvPicPr/>
          <p:nvPr/>
        </p:nvPicPr>
        <p:blipFill>
          <a:blip r:embed="rId6"/>
          <a:stretch/>
        </p:blipFill>
        <p:spPr>
          <a:xfrm>
            <a:off x="7162200" y="2381040"/>
            <a:ext cx="305640" cy="382320"/>
          </a:xfrm>
          <a:prstGeom prst="rect">
            <a:avLst/>
          </a:prstGeom>
          <a:ln w="0">
            <a:noFill/>
          </a:ln>
        </p:spPr>
      </p:pic>
      <p:sp>
        <p:nvSpPr>
          <p:cNvPr id="90" name="Text 5"/>
          <p:cNvSpPr/>
          <p:nvPr/>
        </p:nvSpPr>
        <p:spPr>
          <a:xfrm>
            <a:off x="5897520" y="31395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Rich Tag Libraries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 6"/>
          <p:cNvSpPr/>
          <p:nvPr/>
        </p:nvSpPr>
        <p:spPr>
          <a:xfrm>
            <a:off x="5882040" y="3629880"/>
            <a:ext cx="286560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&lt;h:&gt;, &lt;f:&gt;, &lt;p:&gt; (PrimeFaces).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Shape 7"/>
          <p:cNvSpPr/>
          <p:nvPr/>
        </p:nvSpPr>
        <p:spPr>
          <a:xfrm>
            <a:off x="9640080" y="2005560"/>
            <a:ext cx="4196160" cy="2576880"/>
          </a:xfrm>
          <a:prstGeom prst="roundRect">
            <a:avLst>
              <a:gd name="adj" fmla="val 1320"/>
            </a:avLst>
          </a:prstGeom>
          <a:solidFill>
            <a:srgbClr val="E9EC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 4" descr="preencoded.png"/>
          <p:cNvPicPr/>
          <p:nvPr/>
        </p:nvPicPr>
        <p:blipFill>
          <a:blip r:embed="rId7"/>
          <a:stretch/>
        </p:blipFill>
        <p:spPr>
          <a:xfrm>
            <a:off x="11397960" y="2232360"/>
            <a:ext cx="680040" cy="680040"/>
          </a:xfrm>
          <a:prstGeom prst="rect">
            <a:avLst/>
          </a:prstGeom>
          <a:ln w="0">
            <a:noFill/>
          </a:ln>
        </p:spPr>
      </p:pic>
      <p:pic>
        <p:nvPicPr>
          <p:cNvPr id="94" name="Image 5" descr="preencoded.png"/>
          <p:cNvPicPr/>
          <p:nvPr/>
        </p:nvPicPr>
        <p:blipFill>
          <a:blip r:embed="rId8"/>
          <a:stretch/>
        </p:blipFill>
        <p:spPr>
          <a:xfrm>
            <a:off x="11585160" y="2381040"/>
            <a:ext cx="305640" cy="382320"/>
          </a:xfrm>
          <a:prstGeom prst="rect">
            <a:avLst/>
          </a:prstGeom>
          <a:ln w="0">
            <a:noFill/>
          </a:ln>
        </p:spPr>
      </p:pic>
      <p:sp>
        <p:nvSpPr>
          <p:cNvPr id="95" name="Text 8"/>
          <p:cNvSpPr/>
          <p:nvPr/>
        </p:nvSpPr>
        <p:spPr>
          <a:xfrm>
            <a:off x="9882000" y="3139560"/>
            <a:ext cx="371232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Event-Driven Programming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 9"/>
          <p:cNvSpPr/>
          <p:nvPr/>
        </p:nvSpPr>
        <p:spPr>
          <a:xfrm>
            <a:off x="9866880" y="3629880"/>
            <a:ext cx="374220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Handles UI events like buttons, dropdowns.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Shape 10"/>
          <p:cNvSpPr/>
          <p:nvPr/>
        </p:nvSpPr>
        <p:spPr>
          <a:xfrm>
            <a:off x="793800" y="4809240"/>
            <a:ext cx="4196160" cy="2576880"/>
          </a:xfrm>
          <a:prstGeom prst="roundRect">
            <a:avLst>
              <a:gd name="adj" fmla="val 1320"/>
            </a:avLst>
          </a:prstGeom>
          <a:solidFill>
            <a:srgbClr val="E9EC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Image 6" descr="preencoded.png"/>
          <p:cNvPicPr/>
          <p:nvPr/>
        </p:nvPicPr>
        <p:blipFill>
          <a:blip r:embed="rId9"/>
          <a:stretch/>
        </p:blipFill>
        <p:spPr>
          <a:xfrm>
            <a:off x="2551680" y="5036400"/>
            <a:ext cx="680040" cy="680040"/>
          </a:xfrm>
          <a:prstGeom prst="rect">
            <a:avLst/>
          </a:prstGeom>
          <a:ln w="0">
            <a:noFill/>
          </a:ln>
        </p:spPr>
      </p:pic>
      <p:pic>
        <p:nvPicPr>
          <p:cNvPr id="99" name="Image 7" descr="preencoded.png"/>
          <p:cNvPicPr/>
          <p:nvPr/>
        </p:nvPicPr>
        <p:blipFill>
          <a:blip r:embed="rId10"/>
          <a:stretch/>
        </p:blipFill>
        <p:spPr>
          <a:xfrm>
            <a:off x="2738880" y="5185080"/>
            <a:ext cx="305640" cy="382320"/>
          </a:xfrm>
          <a:prstGeom prst="rect">
            <a:avLst/>
          </a:prstGeom>
          <a:ln w="0">
            <a:noFill/>
          </a:ln>
        </p:spPr>
      </p:pic>
      <p:sp>
        <p:nvSpPr>
          <p:cNvPr id="100" name="Text 11"/>
          <p:cNvSpPr/>
          <p:nvPr/>
        </p:nvSpPr>
        <p:spPr>
          <a:xfrm>
            <a:off x="1020600" y="5943600"/>
            <a:ext cx="374220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Built-in Navigation Handling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 12"/>
          <p:cNvSpPr/>
          <p:nvPr/>
        </p:nvSpPr>
        <p:spPr>
          <a:xfrm>
            <a:off x="1020600" y="6788160"/>
            <a:ext cx="374220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Page flow control with minimal code.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Shape 13"/>
          <p:cNvSpPr/>
          <p:nvPr/>
        </p:nvSpPr>
        <p:spPr>
          <a:xfrm>
            <a:off x="5217120" y="4809240"/>
            <a:ext cx="4196160" cy="2576880"/>
          </a:xfrm>
          <a:prstGeom prst="roundRect">
            <a:avLst>
              <a:gd name="adj" fmla="val 1320"/>
            </a:avLst>
          </a:prstGeom>
          <a:solidFill>
            <a:srgbClr val="E9EC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Image 8" descr="preencoded.png"/>
          <p:cNvPicPr/>
          <p:nvPr/>
        </p:nvPicPr>
        <p:blipFill>
          <a:blip r:embed="rId11"/>
          <a:stretch/>
        </p:blipFill>
        <p:spPr>
          <a:xfrm>
            <a:off x="6975000" y="5036400"/>
            <a:ext cx="680040" cy="680040"/>
          </a:xfrm>
          <a:prstGeom prst="rect">
            <a:avLst/>
          </a:prstGeom>
          <a:ln w="0">
            <a:noFill/>
          </a:ln>
        </p:spPr>
      </p:pic>
      <p:pic>
        <p:nvPicPr>
          <p:cNvPr id="104" name="Image 9" descr="preencoded.png"/>
          <p:cNvPicPr/>
          <p:nvPr/>
        </p:nvPicPr>
        <p:blipFill>
          <a:blip r:embed="rId12"/>
          <a:stretch/>
        </p:blipFill>
        <p:spPr>
          <a:xfrm>
            <a:off x="7162200" y="5185080"/>
            <a:ext cx="305640" cy="382320"/>
          </a:xfrm>
          <a:prstGeom prst="rect">
            <a:avLst/>
          </a:prstGeom>
          <a:ln w="0">
            <a:noFill/>
          </a:ln>
        </p:spPr>
      </p:pic>
      <p:sp>
        <p:nvSpPr>
          <p:cNvPr id="105" name="Text 14"/>
          <p:cNvSpPr/>
          <p:nvPr/>
        </p:nvSpPr>
        <p:spPr>
          <a:xfrm>
            <a:off x="5897520" y="594360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Integration Friendly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 15"/>
          <p:cNvSpPr/>
          <p:nvPr/>
        </p:nvSpPr>
        <p:spPr>
          <a:xfrm>
            <a:off x="5647320" y="6433920"/>
            <a:ext cx="333468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Works with EJB, JPA, CDI, Spring.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Shape 16"/>
          <p:cNvSpPr/>
          <p:nvPr/>
        </p:nvSpPr>
        <p:spPr>
          <a:xfrm>
            <a:off x="9640080" y="4809240"/>
            <a:ext cx="4196160" cy="2576880"/>
          </a:xfrm>
          <a:prstGeom prst="roundRect">
            <a:avLst>
              <a:gd name="adj" fmla="val 1320"/>
            </a:avLst>
          </a:prstGeom>
          <a:solidFill>
            <a:srgbClr val="E9EC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Image 10" descr="preencoded.png"/>
          <p:cNvPicPr/>
          <p:nvPr/>
        </p:nvPicPr>
        <p:blipFill>
          <a:blip r:embed="rId13"/>
          <a:stretch/>
        </p:blipFill>
        <p:spPr>
          <a:xfrm>
            <a:off x="11397960" y="5036400"/>
            <a:ext cx="680040" cy="680040"/>
          </a:xfrm>
          <a:prstGeom prst="rect">
            <a:avLst/>
          </a:prstGeom>
          <a:ln w="0">
            <a:noFill/>
          </a:ln>
        </p:spPr>
      </p:pic>
      <p:pic>
        <p:nvPicPr>
          <p:cNvPr id="109" name="Image 11" descr="preencoded.png"/>
          <p:cNvPicPr/>
          <p:nvPr/>
        </p:nvPicPr>
        <p:blipFill>
          <a:blip r:embed="rId14"/>
          <a:stretch/>
        </p:blipFill>
        <p:spPr>
          <a:xfrm>
            <a:off x="11585160" y="5185080"/>
            <a:ext cx="305640" cy="382320"/>
          </a:xfrm>
          <a:prstGeom prst="rect">
            <a:avLst/>
          </a:prstGeom>
          <a:ln w="0">
            <a:noFill/>
          </a:ln>
        </p:spPr>
      </p:pic>
      <p:sp>
        <p:nvSpPr>
          <p:cNvPr id="110" name="Text 17"/>
          <p:cNvSpPr/>
          <p:nvPr/>
        </p:nvSpPr>
        <p:spPr>
          <a:xfrm>
            <a:off x="10320840" y="594360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AJAX Support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 18"/>
          <p:cNvSpPr/>
          <p:nvPr/>
        </p:nvSpPr>
        <p:spPr>
          <a:xfrm>
            <a:off x="9866880" y="6433920"/>
            <a:ext cx="374220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Built-in with &lt;f:ajax&gt; or PrimeFaces &lt;p:ajax&gt;.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 0"/>
          <p:cNvSpPr/>
          <p:nvPr/>
        </p:nvSpPr>
        <p:spPr>
          <a:xfrm>
            <a:off x="793800" y="84744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3257B8"/>
                </a:solidFill>
                <a:latin typeface="Roboto Slab"/>
                <a:ea typeface="Roboto Slab"/>
              </a:rPr>
              <a:t>Demerits of JSF</a:t>
            </a:r>
            <a:endParaRPr lang="en-US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Shape 1"/>
          <p:cNvSpPr/>
          <p:nvPr/>
        </p:nvSpPr>
        <p:spPr>
          <a:xfrm>
            <a:off x="793800" y="2009880"/>
            <a:ext cx="4196160" cy="2931120"/>
          </a:xfrm>
          <a:prstGeom prst="roundRect">
            <a:avLst>
              <a:gd name="adj" fmla="val 1161"/>
            </a:avLst>
          </a:prstGeom>
          <a:solidFill>
            <a:srgbClr val="E9EC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Image 0" descr="preencoded.png"/>
          <p:cNvPicPr/>
          <p:nvPr/>
        </p:nvPicPr>
        <p:blipFill>
          <a:blip r:embed="rId3"/>
          <a:stretch/>
        </p:blipFill>
        <p:spPr>
          <a:xfrm>
            <a:off x="2551680" y="2236680"/>
            <a:ext cx="680040" cy="680040"/>
          </a:xfrm>
          <a:prstGeom prst="rect">
            <a:avLst/>
          </a:prstGeom>
          <a:ln w="0">
            <a:noFill/>
          </a:ln>
        </p:spPr>
      </p:pic>
      <p:sp>
        <p:nvSpPr>
          <p:cNvPr id="115" name="Text 3"/>
          <p:cNvSpPr/>
          <p:nvPr/>
        </p:nvSpPr>
        <p:spPr>
          <a:xfrm>
            <a:off x="1324440" y="3143880"/>
            <a:ext cx="313416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Steeper Learning Curve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 4"/>
          <p:cNvSpPr/>
          <p:nvPr/>
        </p:nvSpPr>
        <p:spPr>
          <a:xfrm>
            <a:off x="1208880" y="3634200"/>
            <a:ext cx="33656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More complex than JSP/Servlets.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Shape 5"/>
          <p:cNvSpPr/>
          <p:nvPr/>
        </p:nvSpPr>
        <p:spPr>
          <a:xfrm>
            <a:off x="5217120" y="2009880"/>
            <a:ext cx="4196160" cy="2931120"/>
          </a:xfrm>
          <a:prstGeom prst="roundRect">
            <a:avLst>
              <a:gd name="adj" fmla="val 1161"/>
            </a:avLst>
          </a:prstGeom>
          <a:solidFill>
            <a:srgbClr val="E9EC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Image 1" descr="preencoded.png"/>
          <p:cNvPicPr/>
          <p:nvPr/>
        </p:nvPicPr>
        <p:blipFill>
          <a:blip r:embed="rId4"/>
          <a:stretch/>
        </p:blipFill>
        <p:spPr>
          <a:xfrm>
            <a:off x="6975000" y="2236680"/>
            <a:ext cx="680040" cy="680040"/>
          </a:xfrm>
          <a:prstGeom prst="rect">
            <a:avLst/>
          </a:prstGeom>
          <a:ln w="0">
            <a:noFill/>
          </a:ln>
        </p:spPr>
      </p:pic>
      <p:sp>
        <p:nvSpPr>
          <p:cNvPr id="119" name="Text 7"/>
          <p:cNvSpPr/>
          <p:nvPr/>
        </p:nvSpPr>
        <p:spPr>
          <a:xfrm>
            <a:off x="5897520" y="314388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Stateful Nature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 8"/>
          <p:cNvSpPr/>
          <p:nvPr/>
        </p:nvSpPr>
        <p:spPr>
          <a:xfrm>
            <a:off x="5443920" y="3634200"/>
            <a:ext cx="374220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Can lead to memory overhead in large apps.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Shape 9"/>
          <p:cNvSpPr/>
          <p:nvPr/>
        </p:nvSpPr>
        <p:spPr>
          <a:xfrm>
            <a:off x="9640080" y="2009880"/>
            <a:ext cx="4196160" cy="2931120"/>
          </a:xfrm>
          <a:prstGeom prst="roundRect">
            <a:avLst>
              <a:gd name="adj" fmla="val 1161"/>
            </a:avLst>
          </a:prstGeom>
          <a:solidFill>
            <a:srgbClr val="E9EC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Image 2" descr="preencoded.png"/>
          <p:cNvPicPr/>
          <p:nvPr/>
        </p:nvPicPr>
        <p:blipFill>
          <a:blip r:embed="rId5"/>
          <a:stretch/>
        </p:blipFill>
        <p:spPr>
          <a:xfrm>
            <a:off x="11397960" y="2236680"/>
            <a:ext cx="680040" cy="680040"/>
          </a:xfrm>
          <a:prstGeom prst="rect">
            <a:avLst/>
          </a:prstGeom>
          <a:ln w="0">
            <a:noFill/>
          </a:ln>
        </p:spPr>
      </p:pic>
      <p:sp>
        <p:nvSpPr>
          <p:cNvPr id="123" name="Text 11"/>
          <p:cNvSpPr/>
          <p:nvPr/>
        </p:nvSpPr>
        <p:spPr>
          <a:xfrm>
            <a:off x="9866880" y="3143880"/>
            <a:ext cx="374220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Less Popular in Modern Startups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 12"/>
          <p:cNvSpPr/>
          <p:nvPr/>
        </p:nvSpPr>
        <p:spPr>
          <a:xfrm>
            <a:off x="9866880" y="3988440"/>
            <a:ext cx="374220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Replaced by SPA frameworks (React, Angular).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Shape 13"/>
          <p:cNvSpPr/>
          <p:nvPr/>
        </p:nvSpPr>
        <p:spPr>
          <a:xfrm>
            <a:off x="793800" y="5168160"/>
            <a:ext cx="6407640" cy="2214000"/>
          </a:xfrm>
          <a:prstGeom prst="roundRect">
            <a:avLst>
              <a:gd name="adj" fmla="val 1537"/>
            </a:avLst>
          </a:prstGeom>
          <a:solidFill>
            <a:srgbClr val="E9EC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Image 3" descr="preencoded.png"/>
          <p:cNvPicPr/>
          <p:nvPr/>
        </p:nvPicPr>
        <p:blipFill>
          <a:blip r:embed="rId6"/>
          <a:stretch/>
        </p:blipFill>
        <p:spPr>
          <a:xfrm>
            <a:off x="3657600" y="5394960"/>
            <a:ext cx="680040" cy="680040"/>
          </a:xfrm>
          <a:prstGeom prst="rect">
            <a:avLst/>
          </a:prstGeom>
          <a:ln w="0">
            <a:noFill/>
          </a:ln>
        </p:spPr>
      </p:pic>
      <p:sp>
        <p:nvSpPr>
          <p:cNvPr id="127" name="Text 14"/>
          <p:cNvSpPr/>
          <p:nvPr/>
        </p:nvSpPr>
        <p:spPr>
          <a:xfrm>
            <a:off x="3844800" y="5543640"/>
            <a:ext cx="305640" cy="38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3849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 15"/>
          <p:cNvSpPr/>
          <p:nvPr/>
        </p:nvSpPr>
        <p:spPr>
          <a:xfrm>
            <a:off x="2505600" y="6302160"/>
            <a:ext cx="29844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Verbose Configuration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 16"/>
          <p:cNvSpPr/>
          <p:nvPr/>
        </p:nvSpPr>
        <p:spPr>
          <a:xfrm>
            <a:off x="2505600" y="6792480"/>
            <a:ext cx="298440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Unless using annotations.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Shape 17"/>
          <p:cNvSpPr/>
          <p:nvPr/>
        </p:nvSpPr>
        <p:spPr>
          <a:xfrm>
            <a:off x="7428600" y="5168160"/>
            <a:ext cx="6407640" cy="2214000"/>
          </a:xfrm>
          <a:prstGeom prst="roundRect">
            <a:avLst>
              <a:gd name="adj" fmla="val 1537"/>
            </a:avLst>
          </a:prstGeom>
          <a:solidFill>
            <a:srgbClr val="E9EC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Image 4" descr="preencoded.png"/>
          <p:cNvPicPr/>
          <p:nvPr/>
        </p:nvPicPr>
        <p:blipFill>
          <a:blip r:embed="rId7"/>
          <a:stretch/>
        </p:blipFill>
        <p:spPr>
          <a:xfrm>
            <a:off x="10292400" y="5394960"/>
            <a:ext cx="680040" cy="680040"/>
          </a:xfrm>
          <a:prstGeom prst="rect">
            <a:avLst/>
          </a:prstGeom>
          <a:ln w="0">
            <a:noFill/>
          </a:ln>
        </p:spPr>
      </p:pic>
      <p:sp>
        <p:nvSpPr>
          <p:cNvPr id="132" name="Text 19"/>
          <p:cNvSpPr/>
          <p:nvPr/>
        </p:nvSpPr>
        <p:spPr>
          <a:xfrm>
            <a:off x="9214920" y="63021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Slower Initial Load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 20"/>
          <p:cNvSpPr/>
          <p:nvPr/>
        </p:nvSpPr>
        <p:spPr>
          <a:xfrm>
            <a:off x="9170280" y="6792480"/>
            <a:ext cx="29239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Due to component rendering.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 0"/>
          <p:cNvSpPr/>
          <p:nvPr/>
        </p:nvSpPr>
        <p:spPr>
          <a:xfrm>
            <a:off x="793800" y="1251000"/>
            <a:ext cx="659088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3257B8"/>
                </a:solidFill>
                <a:latin typeface="Roboto Slab"/>
                <a:ea typeface="Roboto Slab"/>
              </a:rPr>
              <a:t>JSF Life Cycle (6 Phases)</a:t>
            </a:r>
            <a:endParaRPr lang="en-US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 1"/>
          <p:cNvSpPr/>
          <p:nvPr/>
        </p:nvSpPr>
        <p:spPr>
          <a:xfrm>
            <a:off x="1970640" y="257364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r"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Restore View Phase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 2"/>
          <p:cNvSpPr/>
          <p:nvPr/>
        </p:nvSpPr>
        <p:spPr>
          <a:xfrm>
            <a:off x="793800" y="3064320"/>
            <a:ext cx="40118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Build or restore component tree.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age 0" descr="preencoded.png"/>
          <p:cNvPicPr/>
          <p:nvPr/>
        </p:nvPicPr>
        <p:blipFill>
          <a:blip r:embed="rId3"/>
          <a:stretch/>
        </p:blipFill>
        <p:spPr>
          <a:xfrm>
            <a:off x="5032800" y="2413440"/>
            <a:ext cx="4564440" cy="4564440"/>
          </a:xfrm>
          <a:prstGeom prst="rect">
            <a:avLst/>
          </a:prstGeom>
          <a:ln w="0">
            <a:noFill/>
          </a:ln>
        </p:spPr>
      </p:pic>
      <p:pic>
        <p:nvPicPr>
          <p:cNvPr id="138" name="Image 1" descr="preencoded.png"/>
          <p:cNvPicPr/>
          <p:nvPr/>
        </p:nvPicPr>
        <p:blipFill>
          <a:blip r:embed="rId4"/>
          <a:stretch/>
        </p:blipFill>
        <p:spPr>
          <a:xfrm>
            <a:off x="6346440" y="3100320"/>
            <a:ext cx="339120" cy="423720"/>
          </a:xfrm>
          <a:prstGeom prst="rect">
            <a:avLst/>
          </a:prstGeom>
          <a:ln w="0">
            <a:noFill/>
          </a:ln>
        </p:spPr>
      </p:pic>
      <p:sp>
        <p:nvSpPr>
          <p:cNvPr id="139" name="Text 3"/>
          <p:cNvSpPr/>
          <p:nvPr/>
        </p:nvSpPr>
        <p:spPr>
          <a:xfrm>
            <a:off x="9824400" y="2573640"/>
            <a:ext cx="290988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Apply Request Values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 4"/>
          <p:cNvSpPr/>
          <p:nvPr/>
        </p:nvSpPr>
        <p:spPr>
          <a:xfrm>
            <a:off x="9824400" y="3064320"/>
            <a:ext cx="40118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Map submitted values to components.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Image 2" descr="preencoded.png"/>
          <p:cNvPicPr/>
          <p:nvPr/>
        </p:nvPicPr>
        <p:blipFill>
          <a:blip r:embed="rId5"/>
          <a:stretch/>
        </p:blipFill>
        <p:spPr>
          <a:xfrm>
            <a:off x="5032800" y="2413440"/>
            <a:ext cx="4564440" cy="4564440"/>
          </a:xfrm>
          <a:prstGeom prst="rect">
            <a:avLst/>
          </a:prstGeom>
          <a:ln w="0">
            <a:noFill/>
          </a:ln>
        </p:spPr>
      </p:pic>
      <p:pic>
        <p:nvPicPr>
          <p:cNvPr id="142" name="Image 3" descr="preencoded.png"/>
          <p:cNvPicPr/>
          <p:nvPr/>
        </p:nvPicPr>
        <p:blipFill>
          <a:blip r:embed="rId6"/>
          <a:stretch/>
        </p:blipFill>
        <p:spPr>
          <a:xfrm>
            <a:off x="7944480" y="3100320"/>
            <a:ext cx="339120" cy="423720"/>
          </a:xfrm>
          <a:prstGeom prst="rect">
            <a:avLst/>
          </a:prstGeom>
          <a:ln w="0">
            <a:noFill/>
          </a:ln>
        </p:spPr>
      </p:pic>
      <p:sp>
        <p:nvSpPr>
          <p:cNvPr id="143" name="Text 5"/>
          <p:cNvSpPr/>
          <p:nvPr/>
        </p:nvSpPr>
        <p:spPr>
          <a:xfrm>
            <a:off x="10051200" y="426924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Process Validations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 6"/>
          <p:cNvSpPr/>
          <p:nvPr/>
        </p:nvSpPr>
        <p:spPr>
          <a:xfrm>
            <a:off x="10051200" y="4759560"/>
            <a:ext cx="37850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Validate input against rules.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Image 4" descr="preencoded.png"/>
          <p:cNvPicPr/>
          <p:nvPr/>
        </p:nvPicPr>
        <p:blipFill>
          <a:blip r:embed="rId7"/>
          <a:stretch/>
        </p:blipFill>
        <p:spPr>
          <a:xfrm>
            <a:off x="5032800" y="2413440"/>
            <a:ext cx="4564440" cy="4564440"/>
          </a:xfrm>
          <a:prstGeom prst="rect">
            <a:avLst/>
          </a:prstGeom>
          <a:ln w="0">
            <a:noFill/>
          </a:ln>
        </p:spPr>
      </p:pic>
      <p:pic>
        <p:nvPicPr>
          <p:cNvPr id="146" name="Image 5" descr="preencoded.png"/>
          <p:cNvPicPr/>
          <p:nvPr/>
        </p:nvPicPr>
        <p:blipFill>
          <a:blip r:embed="rId8"/>
          <a:stretch/>
        </p:blipFill>
        <p:spPr>
          <a:xfrm>
            <a:off x="8742960" y="4483800"/>
            <a:ext cx="339120" cy="423720"/>
          </a:xfrm>
          <a:prstGeom prst="rect">
            <a:avLst/>
          </a:prstGeom>
          <a:ln w="0">
            <a:noFill/>
          </a:ln>
        </p:spPr>
      </p:pic>
      <p:sp>
        <p:nvSpPr>
          <p:cNvPr id="147" name="Text 7"/>
          <p:cNvSpPr/>
          <p:nvPr/>
        </p:nvSpPr>
        <p:spPr>
          <a:xfrm>
            <a:off x="9824400" y="5964840"/>
            <a:ext cx="284184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Update Model Values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 8"/>
          <p:cNvSpPr/>
          <p:nvPr/>
        </p:nvSpPr>
        <p:spPr>
          <a:xfrm>
            <a:off x="9824400" y="6455160"/>
            <a:ext cx="40118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Update managed bean properties.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Image 6" descr="preencoded.png"/>
          <p:cNvPicPr/>
          <p:nvPr/>
        </p:nvPicPr>
        <p:blipFill>
          <a:blip r:embed="rId9"/>
          <a:stretch/>
        </p:blipFill>
        <p:spPr>
          <a:xfrm>
            <a:off x="5032800" y="2413440"/>
            <a:ext cx="4564440" cy="4564440"/>
          </a:xfrm>
          <a:prstGeom prst="rect">
            <a:avLst/>
          </a:prstGeom>
          <a:ln w="0">
            <a:noFill/>
          </a:ln>
        </p:spPr>
      </p:pic>
      <p:pic>
        <p:nvPicPr>
          <p:cNvPr id="150" name="Image 7" descr="preencoded.png"/>
          <p:cNvPicPr/>
          <p:nvPr/>
        </p:nvPicPr>
        <p:blipFill>
          <a:blip r:embed="rId10"/>
          <a:stretch/>
        </p:blipFill>
        <p:spPr>
          <a:xfrm>
            <a:off x="7944480" y="5867280"/>
            <a:ext cx="339120" cy="423720"/>
          </a:xfrm>
          <a:prstGeom prst="rect">
            <a:avLst/>
          </a:prstGeom>
          <a:ln w="0">
            <a:noFill/>
          </a:ln>
        </p:spPr>
      </p:pic>
      <p:sp>
        <p:nvSpPr>
          <p:cNvPr id="151" name="Text 9"/>
          <p:cNvSpPr/>
          <p:nvPr/>
        </p:nvSpPr>
        <p:spPr>
          <a:xfrm>
            <a:off x="1970640" y="596484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r"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Invoke Application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 10"/>
          <p:cNvSpPr/>
          <p:nvPr/>
        </p:nvSpPr>
        <p:spPr>
          <a:xfrm>
            <a:off x="793800" y="6455160"/>
            <a:ext cx="40118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Execute business logic / navigation.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Image 8" descr="preencoded.png"/>
          <p:cNvPicPr/>
          <p:nvPr/>
        </p:nvPicPr>
        <p:blipFill>
          <a:blip r:embed="rId11"/>
          <a:stretch/>
        </p:blipFill>
        <p:spPr>
          <a:xfrm>
            <a:off x="5032800" y="2413440"/>
            <a:ext cx="4564440" cy="4564440"/>
          </a:xfrm>
          <a:prstGeom prst="rect">
            <a:avLst/>
          </a:prstGeom>
          <a:ln w="0">
            <a:noFill/>
          </a:ln>
        </p:spPr>
      </p:pic>
      <p:pic>
        <p:nvPicPr>
          <p:cNvPr id="154" name="Image 9" descr="preencoded.png"/>
          <p:cNvPicPr/>
          <p:nvPr/>
        </p:nvPicPr>
        <p:blipFill>
          <a:blip r:embed="rId12"/>
          <a:stretch/>
        </p:blipFill>
        <p:spPr>
          <a:xfrm>
            <a:off x="6346440" y="5867280"/>
            <a:ext cx="339120" cy="423720"/>
          </a:xfrm>
          <a:prstGeom prst="rect">
            <a:avLst/>
          </a:prstGeom>
          <a:ln w="0">
            <a:noFill/>
          </a:ln>
        </p:spPr>
      </p:pic>
      <p:sp>
        <p:nvSpPr>
          <p:cNvPr id="155" name="Text 11"/>
          <p:cNvSpPr/>
          <p:nvPr/>
        </p:nvSpPr>
        <p:spPr>
          <a:xfrm>
            <a:off x="1743840" y="408780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r"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Render Response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 12"/>
          <p:cNvSpPr/>
          <p:nvPr/>
        </p:nvSpPr>
        <p:spPr>
          <a:xfrm>
            <a:off x="793800" y="4578120"/>
            <a:ext cx="378504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Generate HTML response for browser.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Image 10" descr="preencoded.png"/>
          <p:cNvPicPr/>
          <p:nvPr/>
        </p:nvPicPr>
        <p:blipFill>
          <a:blip r:embed="rId13"/>
          <a:stretch/>
        </p:blipFill>
        <p:spPr>
          <a:xfrm>
            <a:off x="5032800" y="2413440"/>
            <a:ext cx="4564440" cy="4564440"/>
          </a:xfrm>
          <a:prstGeom prst="rect">
            <a:avLst/>
          </a:prstGeom>
          <a:ln w="0">
            <a:noFill/>
          </a:ln>
        </p:spPr>
      </p:pic>
      <p:pic>
        <p:nvPicPr>
          <p:cNvPr id="158" name="Image 11" descr="preencoded.png"/>
          <p:cNvPicPr/>
          <p:nvPr/>
        </p:nvPicPr>
        <p:blipFill>
          <a:blip r:embed="rId14"/>
          <a:stretch/>
        </p:blipFill>
        <p:spPr>
          <a:xfrm>
            <a:off x="5547600" y="4483800"/>
            <a:ext cx="339120" cy="42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 0"/>
          <p:cNvSpPr/>
          <p:nvPr/>
        </p:nvSpPr>
        <p:spPr>
          <a:xfrm>
            <a:off x="793800" y="112644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3257B8"/>
                </a:solidFill>
                <a:latin typeface="Roboto Slab"/>
                <a:ea typeface="Roboto Slab"/>
              </a:rPr>
              <a:t>Features of JSF</a:t>
            </a:r>
            <a:endParaRPr lang="en-US" sz="44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Image 0" descr="preencoded.png"/>
          <p:cNvPicPr/>
          <p:nvPr/>
        </p:nvPicPr>
        <p:blipFill>
          <a:blip r:embed="rId3"/>
          <a:stretch/>
        </p:blipFill>
        <p:spPr>
          <a:xfrm>
            <a:off x="793800" y="2288880"/>
            <a:ext cx="680040" cy="680040"/>
          </a:xfrm>
          <a:prstGeom prst="rect">
            <a:avLst/>
          </a:prstGeom>
          <a:ln w="0">
            <a:noFill/>
          </a:ln>
        </p:spPr>
      </p:pic>
      <p:sp>
        <p:nvSpPr>
          <p:cNvPr id="161" name="Text 1"/>
          <p:cNvSpPr/>
          <p:nvPr/>
        </p:nvSpPr>
        <p:spPr>
          <a:xfrm>
            <a:off x="793800" y="32529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UI Component Model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 2"/>
          <p:cNvSpPr/>
          <p:nvPr/>
        </p:nvSpPr>
        <p:spPr>
          <a:xfrm>
            <a:off x="793800" y="3743280"/>
            <a:ext cx="415836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Encapsulated HTML generation.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Image 1" descr="preencoded.png"/>
          <p:cNvPicPr/>
          <p:nvPr/>
        </p:nvPicPr>
        <p:blipFill>
          <a:blip r:embed="rId4"/>
          <a:stretch/>
        </p:blipFill>
        <p:spPr>
          <a:xfrm>
            <a:off x="5235840" y="2288880"/>
            <a:ext cx="680040" cy="680040"/>
          </a:xfrm>
          <a:prstGeom prst="rect">
            <a:avLst/>
          </a:prstGeom>
          <a:ln w="0">
            <a:noFill/>
          </a:ln>
        </p:spPr>
      </p:pic>
      <p:sp>
        <p:nvSpPr>
          <p:cNvPr id="164" name="Text 3"/>
          <p:cNvSpPr/>
          <p:nvPr/>
        </p:nvSpPr>
        <p:spPr>
          <a:xfrm>
            <a:off x="5235840" y="3252960"/>
            <a:ext cx="321984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Validation &amp; Conversion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 4"/>
          <p:cNvSpPr/>
          <p:nvPr/>
        </p:nvSpPr>
        <p:spPr>
          <a:xfrm>
            <a:off x="5235840" y="3743280"/>
            <a:ext cx="415836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Built-in and custom validators/converters.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Image 2" descr="preencoded.png"/>
          <p:cNvPicPr/>
          <p:nvPr/>
        </p:nvPicPr>
        <p:blipFill>
          <a:blip r:embed="rId5"/>
          <a:stretch/>
        </p:blipFill>
        <p:spPr>
          <a:xfrm>
            <a:off x="9677880" y="2288880"/>
            <a:ext cx="680040" cy="680040"/>
          </a:xfrm>
          <a:prstGeom prst="rect">
            <a:avLst/>
          </a:prstGeom>
          <a:ln w="0">
            <a:noFill/>
          </a:ln>
        </p:spPr>
      </p:pic>
      <p:sp>
        <p:nvSpPr>
          <p:cNvPr id="167" name="Text 5"/>
          <p:cNvSpPr/>
          <p:nvPr/>
        </p:nvSpPr>
        <p:spPr>
          <a:xfrm>
            <a:off x="9677880" y="3252960"/>
            <a:ext cx="348372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Internationalization (i18n)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 6"/>
          <p:cNvSpPr/>
          <p:nvPr/>
        </p:nvSpPr>
        <p:spPr>
          <a:xfrm>
            <a:off x="9677880" y="3743280"/>
            <a:ext cx="415836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Locale support.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Image 3" descr="preencoded.png"/>
          <p:cNvPicPr/>
          <p:nvPr/>
        </p:nvPicPr>
        <p:blipFill>
          <a:blip r:embed="rId6"/>
          <a:stretch/>
        </p:blipFill>
        <p:spPr>
          <a:xfrm>
            <a:off x="793800" y="4922640"/>
            <a:ext cx="680040" cy="680040"/>
          </a:xfrm>
          <a:prstGeom prst="rect">
            <a:avLst/>
          </a:prstGeom>
          <a:ln w="0">
            <a:noFill/>
          </a:ln>
        </p:spPr>
      </p:pic>
      <p:sp>
        <p:nvSpPr>
          <p:cNvPr id="170" name="Text 7"/>
          <p:cNvSpPr/>
          <p:nvPr/>
        </p:nvSpPr>
        <p:spPr>
          <a:xfrm>
            <a:off x="793800" y="58867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Template Support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 8"/>
          <p:cNvSpPr/>
          <p:nvPr/>
        </p:nvSpPr>
        <p:spPr>
          <a:xfrm>
            <a:off x="793800" y="6377040"/>
            <a:ext cx="415836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Facelets templating for consistent layouts.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Image 4" descr="preencoded.png"/>
          <p:cNvPicPr/>
          <p:nvPr/>
        </p:nvPicPr>
        <p:blipFill>
          <a:blip r:embed="rId7"/>
          <a:stretch/>
        </p:blipFill>
        <p:spPr>
          <a:xfrm>
            <a:off x="5235840" y="4922640"/>
            <a:ext cx="680040" cy="680040"/>
          </a:xfrm>
          <a:prstGeom prst="rect">
            <a:avLst/>
          </a:prstGeom>
          <a:ln w="0">
            <a:noFill/>
          </a:ln>
        </p:spPr>
      </p:pic>
      <p:sp>
        <p:nvSpPr>
          <p:cNvPr id="173" name="Text 9"/>
          <p:cNvSpPr/>
          <p:nvPr/>
        </p:nvSpPr>
        <p:spPr>
          <a:xfrm>
            <a:off x="5235840" y="58867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Event Handling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 10"/>
          <p:cNvSpPr/>
          <p:nvPr/>
        </p:nvSpPr>
        <p:spPr>
          <a:xfrm>
            <a:off x="5235840" y="6377040"/>
            <a:ext cx="415836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Server-side action listeners.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Image 5" descr="preencoded.png"/>
          <p:cNvPicPr/>
          <p:nvPr/>
        </p:nvPicPr>
        <p:blipFill>
          <a:blip r:embed="rId8"/>
          <a:stretch/>
        </p:blipFill>
        <p:spPr>
          <a:xfrm>
            <a:off x="9677880" y="4922640"/>
            <a:ext cx="680040" cy="680040"/>
          </a:xfrm>
          <a:prstGeom prst="rect">
            <a:avLst/>
          </a:prstGeom>
          <a:ln w="0">
            <a:noFill/>
          </a:ln>
        </p:spPr>
      </p:pic>
      <p:sp>
        <p:nvSpPr>
          <p:cNvPr id="176" name="Text 11"/>
          <p:cNvSpPr/>
          <p:nvPr/>
        </p:nvSpPr>
        <p:spPr>
          <a:xfrm>
            <a:off x="9677880" y="58867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5213F"/>
                </a:solidFill>
                <a:latin typeface="Roboto Slab"/>
                <a:ea typeface="Roboto Slab"/>
              </a:rPr>
              <a:t>Tool Support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 12"/>
          <p:cNvSpPr/>
          <p:nvPr/>
        </p:nvSpPr>
        <p:spPr>
          <a:xfrm>
            <a:off x="9677880" y="6377040"/>
            <a:ext cx="4158360" cy="7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Integrated in IDEs like NetBeans, Eclipse, IntelliJ.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 0"/>
          <p:cNvSpPr/>
          <p:nvPr/>
        </p:nvSpPr>
        <p:spPr>
          <a:xfrm>
            <a:off x="793800" y="1126800"/>
            <a:ext cx="583596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3257B8"/>
                </a:solidFill>
                <a:latin typeface="Roboto Slab"/>
                <a:ea typeface="Roboto Slab"/>
              </a:rPr>
              <a:t>Managed Bean in JSF</a:t>
            </a:r>
            <a:endParaRPr lang="en-US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 1"/>
          <p:cNvSpPr/>
          <p:nvPr/>
        </p:nvSpPr>
        <p:spPr>
          <a:xfrm>
            <a:off x="793800" y="228924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1" strike="noStrike" spc="-1">
                <a:solidFill>
                  <a:srgbClr val="15213F"/>
                </a:solidFill>
                <a:latin typeface="Roboto"/>
                <a:ea typeface="Roboto"/>
              </a:rPr>
              <a:t>Definition:</a:t>
            </a: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 Java class managed by JSF framework, acts as a controller in MVC.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 2"/>
          <p:cNvSpPr/>
          <p:nvPr/>
        </p:nvSpPr>
        <p:spPr>
          <a:xfrm>
            <a:off x="793800" y="290700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15213F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Stores UI state and handles business logic.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 3"/>
          <p:cNvSpPr/>
          <p:nvPr/>
        </p:nvSpPr>
        <p:spPr>
          <a:xfrm>
            <a:off x="793800" y="334944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15213F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Declared via annotations or faces-config.xml.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 4"/>
          <p:cNvSpPr/>
          <p:nvPr/>
        </p:nvSpPr>
        <p:spPr>
          <a:xfrm>
            <a:off x="793800" y="396756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1" strike="noStrike" spc="-1">
                <a:solidFill>
                  <a:srgbClr val="15213F"/>
                </a:solidFill>
                <a:latin typeface="Roboto"/>
                <a:ea typeface="Roboto"/>
              </a:rPr>
              <a:t>Example: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Shape 5"/>
          <p:cNvSpPr/>
          <p:nvPr/>
        </p:nvSpPr>
        <p:spPr>
          <a:xfrm>
            <a:off x="793800" y="4585320"/>
            <a:ext cx="13042440" cy="2517120"/>
          </a:xfrm>
          <a:prstGeom prst="roundRect">
            <a:avLst>
              <a:gd name="adj" fmla="val 1352"/>
            </a:avLst>
          </a:prstGeom>
          <a:solidFill>
            <a:srgbClr val="EEEF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Shape 6"/>
          <p:cNvSpPr/>
          <p:nvPr/>
        </p:nvSpPr>
        <p:spPr>
          <a:xfrm>
            <a:off x="782640" y="4585320"/>
            <a:ext cx="13065120" cy="2517120"/>
          </a:xfrm>
          <a:prstGeom prst="roundRect">
            <a:avLst>
              <a:gd name="adj" fmla="val 1352"/>
            </a:avLst>
          </a:prstGeom>
          <a:solidFill>
            <a:srgbClr val="EEEF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 7"/>
          <p:cNvSpPr/>
          <p:nvPr/>
        </p:nvSpPr>
        <p:spPr>
          <a:xfrm>
            <a:off x="1009440" y="4755600"/>
            <a:ext cx="12611520" cy="217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highlight>
                  <a:srgbClr val="EEEFF1"/>
                </a:highlight>
                <a:latin typeface="Consolas"/>
                <a:ea typeface="Consolas"/>
              </a:rPr>
              <a:t>@ManagedBean(name = "studentBean")@SessionScopedpublic class StudentBean { private String name; // getters/setters}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 0"/>
          <p:cNvSpPr/>
          <p:nvPr/>
        </p:nvSpPr>
        <p:spPr>
          <a:xfrm>
            <a:off x="748800" y="588240"/>
            <a:ext cx="5664600" cy="66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250"/>
              </a:lnSpc>
              <a:tabLst>
                <a:tab pos="0" algn="l"/>
              </a:tabLst>
            </a:pPr>
            <a:r>
              <a:rPr lang="en-US" sz="4200" b="0" strike="noStrike" spc="-1">
                <a:solidFill>
                  <a:srgbClr val="3257B8"/>
                </a:solidFill>
                <a:latin typeface="Roboto Slab"/>
                <a:ea typeface="Roboto Slab"/>
              </a:rPr>
              <a:t>Managed Bean Scopes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 1"/>
          <p:cNvSpPr/>
          <p:nvPr/>
        </p:nvSpPr>
        <p:spPr>
          <a:xfrm>
            <a:off x="748800" y="1791360"/>
            <a:ext cx="42044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599"/>
              </a:lnSpc>
              <a:tabLst>
                <a:tab pos="0" algn="l"/>
              </a:tabLst>
            </a:pPr>
            <a:r>
              <a:rPr lang="en-US" sz="2100" b="0" strike="noStrike" spc="-1">
                <a:solidFill>
                  <a:srgbClr val="3257B8"/>
                </a:solidFill>
                <a:latin typeface="Roboto Slab"/>
                <a:ea typeface="Roboto Slab"/>
              </a:rPr>
              <a:t>Request Scope (@RequestScoped)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 2"/>
          <p:cNvSpPr/>
          <p:nvPr/>
        </p:nvSpPr>
        <p:spPr>
          <a:xfrm>
            <a:off x="748800" y="2339640"/>
            <a:ext cx="6305040" cy="34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650"/>
              </a:lnSpc>
              <a:buClr>
                <a:srgbClr val="15213F"/>
              </a:buClr>
              <a:buFont typeface="Symbol" charset="2"/>
              <a:buChar char=""/>
            </a:pPr>
            <a:r>
              <a:rPr lang="en-US" sz="1650" b="0" strike="noStrike" spc="-1">
                <a:solidFill>
                  <a:srgbClr val="15213F"/>
                </a:solidFill>
                <a:latin typeface="Roboto"/>
                <a:ea typeface="Roboto"/>
              </a:rPr>
              <a:t>Lives for one HTTP request.</a:t>
            </a:r>
            <a:endParaRPr lang="en-US" sz="1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 3"/>
          <p:cNvSpPr/>
          <p:nvPr/>
        </p:nvSpPr>
        <p:spPr>
          <a:xfrm>
            <a:off x="748800" y="2756520"/>
            <a:ext cx="6305040" cy="34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650"/>
              </a:lnSpc>
              <a:buClr>
                <a:srgbClr val="15213F"/>
              </a:buClr>
              <a:buFont typeface="Symbol" charset="2"/>
              <a:buChar char=""/>
            </a:pPr>
            <a:r>
              <a:rPr lang="en-US" sz="1650" b="0" strike="noStrike" spc="-1">
                <a:solidFill>
                  <a:srgbClr val="15213F"/>
                </a:solidFill>
                <a:latin typeface="Roboto"/>
                <a:ea typeface="Roboto"/>
              </a:rPr>
              <a:t>Lightweight, good for stateless operations.</a:t>
            </a:r>
            <a:endParaRPr lang="en-US" sz="1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Shape 4"/>
          <p:cNvSpPr/>
          <p:nvPr/>
        </p:nvSpPr>
        <p:spPr>
          <a:xfrm>
            <a:off x="748800" y="3339720"/>
            <a:ext cx="6305040" cy="908640"/>
          </a:xfrm>
          <a:prstGeom prst="roundRect">
            <a:avLst>
              <a:gd name="adj" fmla="val 3530"/>
            </a:avLst>
          </a:prstGeom>
          <a:solidFill>
            <a:srgbClr val="FFB3B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Image 0" descr="preencoded.png"/>
          <p:cNvPicPr/>
          <p:nvPr/>
        </p:nvPicPr>
        <p:blipFill>
          <a:blip r:embed="rId3"/>
          <a:stretch/>
        </p:blipFill>
        <p:spPr>
          <a:xfrm>
            <a:off x="962640" y="3655800"/>
            <a:ext cx="267120" cy="213480"/>
          </a:xfrm>
          <a:prstGeom prst="rect">
            <a:avLst/>
          </a:prstGeom>
          <a:ln w="0">
            <a:noFill/>
          </a:ln>
        </p:spPr>
      </p:pic>
      <p:sp>
        <p:nvSpPr>
          <p:cNvPr id="192" name="Text 5"/>
          <p:cNvSpPr/>
          <p:nvPr/>
        </p:nvSpPr>
        <p:spPr>
          <a:xfrm>
            <a:off x="1443960" y="3606840"/>
            <a:ext cx="5396040" cy="34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650"/>
              </a:lnSpc>
              <a:tabLst>
                <a:tab pos="0" algn="l"/>
              </a:tabLst>
            </a:pPr>
            <a:r>
              <a:rPr lang="en-US" sz="1650" b="1" strike="noStrike" spc="-1">
                <a:solidFill>
                  <a:srgbClr val="000000"/>
                </a:solidFill>
                <a:latin typeface="Roboto"/>
                <a:ea typeface="Roboto"/>
              </a:rPr>
              <a:t>Demerit:</a:t>
            </a:r>
            <a:r>
              <a:rPr lang="en-US" sz="1650" b="0" strike="noStrike" spc="-1">
                <a:solidFill>
                  <a:srgbClr val="000000"/>
                </a:solidFill>
                <a:latin typeface="Roboto"/>
                <a:ea typeface="Roboto"/>
              </a:rPr>
              <a:t> Data lost after response.</a:t>
            </a:r>
            <a:endParaRPr lang="en-US" sz="1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 6"/>
          <p:cNvSpPr/>
          <p:nvPr/>
        </p:nvSpPr>
        <p:spPr>
          <a:xfrm>
            <a:off x="7583760" y="1791360"/>
            <a:ext cx="351468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599"/>
              </a:lnSpc>
              <a:tabLst>
                <a:tab pos="0" algn="l"/>
              </a:tabLst>
            </a:pPr>
            <a:r>
              <a:rPr lang="en-US" sz="2100" b="0" strike="noStrike" spc="-1">
                <a:solidFill>
                  <a:srgbClr val="3257B8"/>
                </a:solidFill>
                <a:latin typeface="Roboto Slab"/>
                <a:ea typeface="Roboto Slab"/>
              </a:rPr>
              <a:t>View Scope (@ViewScoped)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 7"/>
          <p:cNvSpPr/>
          <p:nvPr/>
        </p:nvSpPr>
        <p:spPr>
          <a:xfrm>
            <a:off x="7583760" y="2339640"/>
            <a:ext cx="6305040" cy="34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650"/>
              </a:lnSpc>
              <a:buClr>
                <a:srgbClr val="15213F"/>
              </a:buClr>
              <a:buFont typeface="Symbol" charset="2"/>
              <a:buChar char=""/>
            </a:pPr>
            <a:r>
              <a:rPr lang="en-US" sz="1650" b="0" strike="noStrike" spc="-1">
                <a:solidFill>
                  <a:srgbClr val="15213F"/>
                </a:solidFill>
                <a:latin typeface="Roboto"/>
                <a:ea typeface="Roboto"/>
              </a:rPr>
              <a:t>Lives while user interacts with same JSF view.</a:t>
            </a:r>
            <a:endParaRPr lang="en-US" sz="1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Text 8"/>
          <p:cNvSpPr/>
          <p:nvPr/>
        </p:nvSpPr>
        <p:spPr>
          <a:xfrm>
            <a:off x="7583760" y="2756520"/>
            <a:ext cx="6305040" cy="34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650"/>
              </a:lnSpc>
              <a:buClr>
                <a:srgbClr val="15213F"/>
              </a:buClr>
              <a:buFont typeface="Symbol" charset="2"/>
              <a:buChar char=""/>
            </a:pPr>
            <a:r>
              <a:rPr lang="en-US" sz="1650" b="0" strike="noStrike" spc="-1">
                <a:solidFill>
                  <a:srgbClr val="15213F"/>
                </a:solidFill>
                <a:latin typeface="Roboto"/>
                <a:ea typeface="Roboto"/>
              </a:rPr>
              <a:t>Good for multi-step forms.</a:t>
            </a:r>
            <a:endParaRPr lang="en-US" sz="1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Shape 9"/>
          <p:cNvSpPr/>
          <p:nvPr/>
        </p:nvSpPr>
        <p:spPr>
          <a:xfrm>
            <a:off x="7583760" y="3339720"/>
            <a:ext cx="6305040" cy="908640"/>
          </a:xfrm>
          <a:prstGeom prst="roundRect">
            <a:avLst>
              <a:gd name="adj" fmla="val 3530"/>
            </a:avLst>
          </a:prstGeom>
          <a:solidFill>
            <a:srgbClr val="FFB3B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Image 1" descr="preencoded.png"/>
          <p:cNvPicPr/>
          <p:nvPr/>
        </p:nvPicPr>
        <p:blipFill>
          <a:blip r:embed="rId3"/>
          <a:stretch/>
        </p:blipFill>
        <p:spPr>
          <a:xfrm>
            <a:off x="7797600" y="3655800"/>
            <a:ext cx="267120" cy="213480"/>
          </a:xfrm>
          <a:prstGeom prst="rect">
            <a:avLst/>
          </a:prstGeom>
          <a:ln w="0">
            <a:noFill/>
          </a:ln>
        </p:spPr>
      </p:pic>
      <p:sp>
        <p:nvSpPr>
          <p:cNvPr id="198" name="Text 10"/>
          <p:cNvSpPr/>
          <p:nvPr/>
        </p:nvSpPr>
        <p:spPr>
          <a:xfrm>
            <a:off x="8278920" y="3606840"/>
            <a:ext cx="5396040" cy="34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650"/>
              </a:lnSpc>
              <a:tabLst>
                <a:tab pos="0" algn="l"/>
              </a:tabLst>
            </a:pPr>
            <a:r>
              <a:rPr lang="en-US" sz="1650" b="1" strike="noStrike" spc="-1">
                <a:solidFill>
                  <a:srgbClr val="000000"/>
                </a:solidFill>
                <a:latin typeface="Roboto"/>
                <a:ea typeface="Roboto"/>
              </a:rPr>
              <a:t>Demerit:</a:t>
            </a:r>
            <a:r>
              <a:rPr lang="en-US" sz="1650" b="0" strike="noStrike" spc="-1">
                <a:solidFill>
                  <a:srgbClr val="000000"/>
                </a:solidFill>
                <a:latin typeface="Roboto"/>
                <a:ea typeface="Roboto"/>
              </a:rPr>
              <a:t> Lost if navigation occurs.</a:t>
            </a:r>
            <a:endParaRPr lang="en-US" sz="1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 11"/>
          <p:cNvSpPr/>
          <p:nvPr/>
        </p:nvSpPr>
        <p:spPr>
          <a:xfrm>
            <a:off x="748800" y="4943880"/>
            <a:ext cx="413892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599"/>
              </a:lnSpc>
              <a:tabLst>
                <a:tab pos="0" algn="l"/>
              </a:tabLst>
            </a:pPr>
            <a:r>
              <a:rPr lang="en-US" sz="2100" b="0" strike="noStrike" spc="-1">
                <a:solidFill>
                  <a:srgbClr val="3257B8"/>
                </a:solidFill>
                <a:latin typeface="Roboto Slab"/>
                <a:ea typeface="Roboto Slab"/>
              </a:rPr>
              <a:t>Session Scope (@SessionScoped)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 12"/>
          <p:cNvSpPr/>
          <p:nvPr/>
        </p:nvSpPr>
        <p:spPr>
          <a:xfrm>
            <a:off x="748800" y="5491800"/>
            <a:ext cx="6305040" cy="34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650"/>
              </a:lnSpc>
              <a:buClr>
                <a:srgbClr val="15213F"/>
              </a:buClr>
              <a:buFont typeface="Symbol" charset="2"/>
              <a:buChar char=""/>
            </a:pPr>
            <a:r>
              <a:rPr lang="en-US" sz="1650" b="0" strike="noStrike" spc="-1">
                <a:solidFill>
                  <a:srgbClr val="15213F"/>
                </a:solidFill>
                <a:latin typeface="Roboto"/>
                <a:ea typeface="Roboto"/>
              </a:rPr>
              <a:t>Lives for entire HTTP session.</a:t>
            </a:r>
            <a:endParaRPr lang="en-US" sz="1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 13"/>
          <p:cNvSpPr/>
          <p:nvPr/>
        </p:nvSpPr>
        <p:spPr>
          <a:xfrm>
            <a:off x="748800" y="5908680"/>
            <a:ext cx="6305040" cy="34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650"/>
              </a:lnSpc>
              <a:buClr>
                <a:srgbClr val="15213F"/>
              </a:buClr>
              <a:buFont typeface="Symbol" charset="2"/>
              <a:buChar char=""/>
            </a:pPr>
            <a:r>
              <a:rPr lang="en-US" sz="1650" b="0" strike="noStrike" spc="-1">
                <a:solidFill>
                  <a:srgbClr val="15213F"/>
                </a:solidFill>
                <a:latin typeface="Roboto"/>
                <a:ea typeface="Roboto"/>
              </a:rPr>
              <a:t>Good for user login data.</a:t>
            </a:r>
            <a:endParaRPr lang="en-US" sz="1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Shape 14"/>
          <p:cNvSpPr/>
          <p:nvPr/>
        </p:nvSpPr>
        <p:spPr>
          <a:xfrm>
            <a:off x="748800" y="6491880"/>
            <a:ext cx="6305040" cy="908640"/>
          </a:xfrm>
          <a:prstGeom prst="roundRect">
            <a:avLst>
              <a:gd name="adj" fmla="val 3530"/>
            </a:avLst>
          </a:prstGeom>
          <a:solidFill>
            <a:srgbClr val="FFB3B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Image 2" descr="preencoded.png"/>
          <p:cNvPicPr/>
          <p:nvPr/>
        </p:nvPicPr>
        <p:blipFill>
          <a:blip r:embed="rId3"/>
          <a:stretch/>
        </p:blipFill>
        <p:spPr>
          <a:xfrm>
            <a:off x="962640" y="6807960"/>
            <a:ext cx="267120" cy="213480"/>
          </a:xfrm>
          <a:prstGeom prst="rect">
            <a:avLst/>
          </a:prstGeom>
          <a:ln w="0">
            <a:noFill/>
          </a:ln>
        </p:spPr>
      </p:pic>
      <p:sp>
        <p:nvSpPr>
          <p:cNvPr id="204" name="Text 15"/>
          <p:cNvSpPr/>
          <p:nvPr/>
        </p:nvSpPr>
        <p:spPr>
          <a:xfrm>
            <a:off x="1443960" y="6759000"/>
            <a:ext cx="5396040" cy="34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650"/>
              </a:lnSpc>
              <a:tabLst>
                <a:tab pos="0" algn="l"/>
              </a:tabLst>
            </a:pPr>
            <a:r>
              <a:rPr lang="en-US" sz="1650" b="1" strike="noStrike" spc="-1">
                <a:solidFill>
                  <a:srgbClr val="000000"/>
                </a:solidFill>
                <a:latin typeface="Roboto"/>
                <a:ea typeface="Roboto"/>
              </a:rPr>
              <a:t>Demerit:</a:t>
            </a:r>
            <a:r>
              <a:rPr lang="en-US" sz="1650" b="0" strike="noStrike" spc="-1">
                <a:solidFill>
                  <a:srgbClr val="000000"/>
                </a:solidFill>
                <a:latin typeface="Roboto"/>
                <a:ea typeface="Roboto"/>
              </a:rPr>
              <a:t> Memory-heavy for many users.</a:t>
            </a:r>
            <a:endParaRPr lang="en-US" sz="1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 16"/>
          <p:cNvSpPr/>
          <p:nvPr/>
        </p:nvSpPr>
        <p:spPr>
          <a:xfrm>
            <a:off x="7583760" y="4943880"/>
            <a:ext cx="51458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599"/>
              </a:lnSpc>
              <a:tabLst>
                <a:tab pos="0" algn="l"/>
              </a:tabLst>
            </a:pPr>
            <a:r>
              <a:rPr lang="en-US" sz="2100" b="0" strike="noStrike" spc="-1">
                <a:solidFill>
                  <a:srgbClr val="3257B8"/>
                </a:solidFill>
                <a:latin typeface="Roboto Slab"/>
                <a:ea typeface="Roboto Slab"/>
              </a:rPr>
              <a:t>Application Scope (@ApplicationScoped)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 17"/>
          <p:cNvSpPr/>
          <p:nvPr/>
        </p:nvSpPr>
        <p:spPr>
          <a:xfrm>
            <a:off x="7583760" y="5491800"/>
            <a:ext cx="6305040" cy="34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650"/>
              </a:lnSpc>
              <a:buClr>
                <a:srgbClr val="15213F"/>
              </a:buClr>
              <a:buFont typeface="Symbol" charset="2"/>
              <a:buChar char=""/>
            </a:pPr>
            <a:r>
              <a:rPr lang="en-US" sz="1650" b="0" strike="noStrike" spc="-1">
                <a:solidFill>
                  <a:srgbClr val="15213F"/>
                </a:solidFill>
                <a:latin typeface="Roboto"/>
                <a:ea typeface="Roboto"/>
              </a:rPr>
              <a:t>Shared across all users and sessions.</a:t>
            </a:r>
            <a:endParaRPr lang="en-US" sz="1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 18"/>
          <p:cNvSpPr/>
          <p:nvPr/>
        </p:nvSpPr>
        <p:spPr>
          <a:xfrm>
            <a:off x="7583760" y="5908680"/>
            <a:ext cx="6305040" cy="34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650"/>
              </a:lnSpc>
              <a:buClr>
                <a:srgbClr val="15213F"/>
              </a:buClr>
              <a:buFont typeface="Symbol" charset="2"/>
              <a:buChar char=""/>
            </a:pPr>
            <a:r>
              <a:rPr lang="en-US" sz="1650" b="0" strike="noStrike" spc="-1">
                <a:solidFill>
                  <a:srgbClr val="15213F"/>
                </a:solidFill>
                <a:latin typeface="Roboto"/>
                <a:ea typeface="Roboto"/>
              </a:rPr>
              <a:t>Good for constants/configurations.</a:t>
            </a:r>
            <a:endParaRPr lang="en-US" sz="1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Shape 19"/>
          <p:cNvSpPr/>
          <p:nvPr/>
        </p:nvSpPr>
        <p:spPr>
          <a:xfrm>
            <a:off x="7583760" y="6491880"/>
            <a:ext cx="6305040" cy="908640"/>
          </a:xfrm>
          <a:prstGeom prst="roundRect">
            <a:avLst>
              <a:gd name="adj" fmla="val 3530"/>
            </a:avLst>
          </a:prstGeom>
          <a:solidFill>
            <a:srgbClr val="FFB3B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Image 3" descr="preencoded.png"/>
          <p:cNvPicPr/>
          <p:nvPr/>
        </p:nvPicPr>
        <p:blipFill>
          <a:blip r:embed="rId3"/>
          <a:stretch/>
        </p:blipFill>
        <p:spPr>
          <a:xfrm>
            <a:off x="7797600" y="6807960"/>
            <a:ext cx="267120" cy="213480"/>
          </a:xfrm>
          <a:prstGeom prst="rect">
            <a:avLst/>
          </a:prstGeom>
          <a:ln w="0">
            <a:noFill/>
          </a:ln>
        </p:spPr>
      </p:pic>
      <p:sp>
        <p:nvSpPr>
          <p:cNvPr id="210" name="Text 20"/>
          <p:cNvSpPr/>
          <p:nvPr/>
        </p:nvSpPr>
        <p:spPr>
          <a:xfrm>
            <a:off x="8278920" y="6759000"/>
            <a:ext cx="5396040" cy="34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650"/>
              </a:lnSpc>
              <a:tabLst>
                <a:tab pos="0" algn="l"/>
              </a:tabLst>
            </a:pPr>
            <a:r>
              <a:rPr lang="en-US" sz="1650" b="1" strike="noStrike" spc="-1">
                <a:solidFill>
                  <a:srgbClr val="000000"/>
                </a:solidFill>
                <a:latin typeface="Roboto"/>
                <a:ea typeface="Roboto"/>
              </a:rPr>
              <a:t>Demerit:</a:t>
            </a:r>
            <a:r>
              <a:rPr lang="en-US" sz="1650" b="0" strike="noStrike" spc="-1">
                <a:solidFill>
                  <a:srgbClr val="000000"/>
                </a:solidFill>
                <a:latin typeface="Roboto"/>
                <a:ea typeface="Roboto"/>
              </a:rPr>
              <a:t> Thread-safety needed.</a:t>
            </a:r>
            <a:endParaRPr lang="en-US" sz="16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 0"/>
          <p:cNvSpPr/>
          <p:nvPr/>
        </p:nvSpPr>
        <p:spPr>
          <a:xfrm>
            <a:off x="793800" y="74124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3257B8"/>
                </a:solidFill>
                <a:latin typeface="Roboto Slab"/>
                <a:ea typeface="Roboto Slab"/>
              </a:rPr>
              <a:t>AJAX in JSF</a:t>
            </a:r>
            <a:endParaRPr lang="en-US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 1"/>
          <p:cNvSpPr/>
          <p:nvPr/>
        </p:nvSpPr>
        <p:spPr>
          <a:xfrm>
            <a:off x="793800" y="190368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1" strike="noStrike" spc="-1">
                <a:solidFill>
                  <a:srgbClr val="15213F"/>
                </a:solidFill>
                <a:latin typeface="Roboto"/>
                <a:ea typeface="Roboto"/>
              </a:rPr>
              <a:t>AJAX:</a:t>
            </a: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 Asynchronous JavaScript and XML.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 2"/>
          <p:cNvSpPr/>
          <p:nvPr/>
        </p:nvSpPr>
        <p:spPr>
          <a:xfrm>
            <a:off x="793800" y="252180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15213F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Allows partial page updates without reloading entire page.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 3"/>
          <p:cNvSpPr/>
          <p:nvPr/>
        </p:nvSpPr>
        <p:spPr>
          <a:xfrm>
            <a:off x="793800" y="296388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15213F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Improves user experience and performance.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 4"/>
          <p:cNvSpPr/>
          <p:nvPr/>
        </p:nvSpPr>
        <p:spPr>
          <a:xfrm>
            <a:off x="793800" y="3666960"/>
            <a:ext cx="3402000" cy="4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650" b="0" strike="noStrike" spc="-1">
                <a:solidFill>
                  <a:srgbClr val="3257B8"/>
                </a:solidFill>
                <a:latin typeface="Roboto Slab"/>
                <a:ea typeface="Roboto Slab"/>
              </a:rPr>
              <a:t>Benefits:</a:t>
            </a:r>
            <a:endParaRPr lang="en-US" sz="2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 5"/>
          <p:cNvSpPr/>
          <p:nvPr/>
        </p:nvSpPr>
        <p:spPr>
          <a:xfrm>
            <a:off x="793800" y="443232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15213F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Faster responses.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 6"/>
          <p:cNvSpPr/>
          <p:nvPr/>
        </p:nvSpPr>
        <p:spPr>
          <a:xfrm>
            <a:off x="793800" y="487476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15213F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Reduced bandwidth.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 7"/>
          <p:cNvSpPr/>
          <p:nvPr/>
        </p:nvSpPr>
        <p:spPr>
          <a:xfrm>
            <a:off x="793800" y="531684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15213F"/>
              </a:buClr>
              <a:buFont typeface="Symbol" charset="2"/>
              <a:buChar char=""/>
            </a:pPr>
            <a:r>
              <a:rPr lang="en-US" sz="1750" b="0" strike="noStrike" spc="-1">
                <a:solidFill>
                  <a:srgbClr val="15213F"/>
                </a:solidFill>
                <a:latin typeface="Roboto"/>
                <a:ea typeface="Roboto"/>
              </a:rPr>
              <a:t>Better interactivity.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 8"/>
          <p:cNvSpPr/>
          <p:nvPr/>
        </p:nvSpPr>
        <p:spPr>
          <a:xfrm>
            <a:off x="793800" y="6019920"/>
            <a:ext cx="3402000" cy="4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650" b="0" strike="noStrike" spc="-1">
                <a:solidFill>
                  <a:srgbClr val="3257B8"/>
                </a:solidFill>
                <a:latin typeface="Roboto Slab"/>
                <a:ea typeface="Roboto Slab"/>
              </a:rPr>
              <a:t>Usage in JSF:</a:t>
            </a:r>
            <a:endParaRPr lang="en-US" sz="2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Shape 9"/>
          <p:cNvSpPr/>
          <p:nvPr/>
        </p:nvSpPr>
        <p:spPr>
          <a:xfrm>
            <a:off x="793800" y="6785280"/>
            <a:ext cx="13042440" cy="702720"/>
          </a:xfrm>
          <a:prstGeom prst="roundRect">
            <a:avLst>
              <a:gd name="adj" fmla="val 4840"/>
            </a:avLst>
          </a:prstGeom>
          <a:solidFill>
            <a:srgbClr val="EEEF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Shape 10"/>
          <p:cNvSpPr/>
          <p:nvPr/>
        </p:nvSpPr>
        <p:spPr>
          <a:xfrm>
            <a:off x="782640" y="6785280"/>
            <a:ext cx="13065120" cy="702720"/>
          </a:xfrm>
          <a:prstGeom prst="roundRect">
            <a:avLst>
              <a:gd name="adj" fmla="val 4840"/>
            </a:avLst>
          </a:prstGeom>
          <a:solidFill>
            <a:srgbClr val="EEEF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 11"/>
          <p:cNvSpPr/>
          <p:nvPr/>
        </p:nvSpPr>
        <p:spPr>
          <a:xfrm>
            <a:off x="1009440" y="6955560"/>
            <a:ext cx="1261152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15213F"/>
                </a:solidFill>
                <a:highlight>
                  <a:srgbClr val="EEEFF1"/>
                </a:highlight>
                <a:latin typeface="Consolas"/>
                <a:ea typeface="Consolas"/>
              </a:rPr>
              <a:t>&lt;p:ajax event="change" update="output" listener="#{bean.method}"/&gt;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623</Words>
  <Application>Microsoft Office PowerPoint</Application>
  <PresentationFormat>Custom</PresentationFormat>
  <Paragraphs>110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10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Roboto</vt:lpstr>
      <vt:lpstr>Roboto Slab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Acer Aspire Go 14</dc:creator>
  <dc:description/>
  <cp:lastModifiedBy>bhurtel tech</cp:lastModifiedBy>
  <cp:revision>3</cp:revision>
  <dcterms:created xsi:type="dcterms:W3CDTF">2025-08-08T10:26:18Z</dcterms:created>
  <dcterms:modified xsi:type="dcterms:W3CDTF">2025-08-08T10:47:01Z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On-screen Show (16:9)</vt:lpwstr>
  </property>
  <property fmtid="{D5CDD505-2E9C-101B-9397-08002B2CF9AE}" pid="4" name="Slides">
    <vt:i4>10</vt:i4>
  </property>
</Properties>
</file>