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8" r:id="rId3"/>
    <p:sldId id="257" r:id="rId4"/>
    <p:sldId id="260" r:id="rId5"/>
    <p:sldId id="286" r:id="rId6"/>
    <p:sldId id="285" r:id="rId7"/>
    <p:sldId id="272" r:id="rId8"/>
    <p:sldId id="274" r:id="rId9"/>
    <p:sldId id="262" r:id="rId10"/>
    <p:sldId id="263" r:id="rId11"/>
    <p:sldId id="264" r:id="rId12"/>
    <p:sldId id="265" r:id="rId13"/>
    <p:sldId id="267" r:id="rId14"/>
    <p:sldId id="268" r:id="rId15"/>
    <p:sldId id="269" r:id="rId16"/>
    <p:sldId id="270" r:id="rId17"/>
    <p:sldId id="271" r:id="rId18"/>
    <p:sldId id="275" r:id="rId19"/>
    <p:sldId id="276" r:id="rId20"/>
    <p:sldId id="277" r:id="rId21"/>
    <p:sldId id="278" r:id="rId22"/>
    <p:sldId id="279" r:id="rId23"/>
    <p:sldId id="280" r:id="rId24"/>
    <p:sldId id="281" r:id="rId25"/>
    <p:sldId id="282" r:id="rId26"/>
    <p:sldId id="287"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946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453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059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47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653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660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321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08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582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023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62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5452386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ecc.sydne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B8B3-055A-41DE-B151-6C8A84B96F5C}"/>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South Eastern Community Connect</a:t>
            </a:r>
            <a:endParaRPr lang="en-US" sz="4000" dirty="0"/>
          </a:p>
        </p:txBody>
      </p:sp>
      <p:sp>
        <p:nvSpPr>
          <p:cNvPr id="3" name="Subtitle 2">
            <a:extLst>
              <a:ext uri="{FF2B5EF4-FFF2-40B4-BE49-F238E27FC236}">
                <a16:creationId xmlns:a16="http://schemas.microsoft.com/office/drawing/2014/main" id="{A44F2486-3F3A-472F-A8FB-908241850B5C}"/>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hlinkClick r:id="rId2"/>
              </a:rPr>
              <a:t>https://www.secc.sydney/</a:t>
            </a:r>
            <a:endParaRPr lang="en-US"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7D38F15A-DD28-4821-934F-5FB581F1EB1F}"/>
              </a:ext>
            </a:extLst>
          </p:cNvPr>
          <p:cNvPicPr>
            <a:picLocks noChangeAspect="1"/>
          </p:cNvPicPr>
          <p:nvPr/>
        </p:nvPicPr>
        <p:blipFill>
          <a:blip r:embed="rId3"/>
          <a:stretch>
            <a:fillRect/>
          </a:stretch>
        </p:blipFill>
        <p:spPr>
          <a:xfrm>
            <a:off x="617260" y="753301"/>
            <a:ext cx="1135330" cy="1161429"/>
          </a:xfrm>
          <a:prstGeom prst="rect">
            <a:avLst/>
          </a:prstGeom>
        </p:spPr>
      </p:pic>
    </p:spTree>
    <p:extLst>
      <p:ext uri="{BB962C8B-B14F-4D97-AF65-F5344CB8AC3E}">
        <p14:creationId xmlns:p14="http://schemas.microsoft.com/office/powerpoint/2010/main" val="266411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2146946" y="615376"/>
            <a:ext cx="11029616" cy="1013800"/>
          </a:xfrm>
        </p:spPr>
        <p:txBody>
          <a:bodyPr/>
          <a:lstStyle/>
          <a:p>
            <a:r>
              <a:rPr lang="en-US" dirty="0"/>
              <a:t>LIMITATIONS</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a:xfrm>
            <a:off x="581192" y="2179529"/>
            <a:ext cx="10672962" cy="3992483"/>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marL="0" indent="0" algn="just">
              <a:buNone/>
            </a:pPr>
            <a:r>
              <a:rPr lang="en-AU" dirty="0">
                <a:latin typeface="Times New Roman" panose="02020603050405020304" pitchFamily="18" charset="0"/>
                <a:cs typeface="Times New Roman" panose="02020603050405020304" pitchFamily="18" charset="0"/>
              </a:rPr>
              <a:t>Some of the limitations followed with the development of the SECC mobile app project are as follows:</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The organization is reliant on government funds, and in order to finance its volunteer program, they must conduct a contribution program.</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The client wanted to use a calendar plus ticketing system, something we had never done previously.</a:t>
            </a:r>
            <a:endParaRPr lang="en-GB" dirty="0">
              <a:latin typeface="Times New Roman" panose="02020603050405020304" pitchFamily="18" charset="0"/>
              <a:cs typeface="Times New Roman" panose="02020603050405020304" pitchFamily="18" charset="0"/>
            </a:endParaRPr>
          </a:p>
          <a:p>
            <a:pPr lvl="0" algn="just"/>
            <a:r>
              <a:rPr lang="en-AU" dirty="0" err="1">
                <a:latin typeface="Times New Roman" panose="02020603050405020304" pitchFamily="18" charset="0"/>
                <a:cs typeface="Times New Roman" panose="02020603050405020304" pitchFamily="18" charset="0"/>
              </a:rPr>
              <a:t>Chatbot</a:t>
            </a:r>
            <a:r>
              <a:rPr lang="en-AU" dirty="0">
                <a:latin typeface="Times New Roman" panose="02020603050405020304" pitchFamily="18" charset="0"/>
                <a:cs typeface="Times New Roman" panose="02020603050405020304" pitchFamily="18" charset="0"/>
              </a:rPr>
              <a:t> can be added however, simple messaging and email and phone will be used for the communication for now in the app. </a:t>
            </a:r>
            <a:endParaRPr lang="en-GB"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640428"/>
            <a:ext cx="1135330" cy="1161429"/>
          </a:xfrm>
          <a:prstGeom prst="rect">
            <a:avLst/>
          </a:prstGeom>
        </p:spPr>
      </p:pic>
    </p:spTree>
    <p:extLst>
      <p:ext uri="{BB962C8B-B14F-4D97-AF65-F5344CB8AC3E}">
        <p14:creationId xmlns:p14="http://schemas.microsoft.com/office/powerpoint/2010/main" val="103748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a:xfrm>
            <a:off x="581192" y="2180496"/>
            <a:ext cx="11168222" cy="4192475"/>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marL="0" indent="0">
              <a:buNone/>
            </a:pPr>
            <a:br>
              <a:rPr lang="en-GB" dirty="0"/>
            </a:b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Rounded Rectangle 3"/>
          <p:cNvSpPr/>
          <p:nvPr/>
        </p:nvSpPr>
        <p:spPr>
          <a:xfrm rot="10800000" flipH="1" flipV="1">
            <a:off x="5156338" y="3653215"/>
            <a:ext cx="1682873" cy="818577"/>
          </a:xfrm>
          <a:prstGeom prst="roundRect">
            <a:avLst/>
          </a:prstGeom>
          <a:solidFill>
            <a:schemeClr val="accent1">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PLANNING</a:t>
            </a:r>
          </a:p>
        </p:txBody>
      </p:sp>
      <p:sp>
        <p:nvSpPr>
          <p:cNvPr id="5" name="Oval 4"/>
          <p:cNvSpPr/>
          <p:nvPr/>
        </p:nvSpPr>
        <p:spPr>
          <a:xfrm>
            <a:off x="2956142" y="5248405"/>
            <a:ext cx="1565754" cy="112456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Milestone</a:t>
            </a:r>
          </a:p>
        </p:txBody>
      </p:sp>
      <p:sp>
        <p:nvSpPr>
          <p:cNvPr id="6" name="Oval 5"/>
          <p:cNvSpPr/>
          <p:nvPr/>
        </p:nvSpPr>
        <p:spPr>
          <a:xfrm>
            <a:off x="2104373" y="3653215"/>
            <a:ext cx="1515649" cy="1056571"/>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Gantt Chart</a:t>
            </a:r>
          </a:p>
        </p:txBody>
      </p:sp>
      <p:sp>
        <p:nvSpPr>
          <p:cNvPr id="7" name="Oval 6"/>
          <p:cNvSpPr/>
          <p:nvPr/>
        </p:nvSpPr>
        <p:spPr>
          <a:xfrm>
            <a:off x="3594970" y="2216576"/>
            <a:ext cx="1561367" cy="101460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WBS</a:t>
            </a:r>
          </a:p>
        </p:txBody>
      </p:sp>
      <p:cxnSp>
        <p:nvCxnSpPr>
          <p:cNvPr id="9" name="Straight Arrow Connector 8"/>
          <p:cNvCxnSpPr>
            <a:stCxn id="4" idx="1"/>
            <a:endCxn id="7" idx="5"/>
          </p:cNvCxnSpPr>
          <p:nvPr/>
        </p:nvCxnSpPr>
        <p:spPr>
          <a:xfrm flipH="1" flipV="1">
            <a:off x="4927680" y="3082599"/>
            <a:ext cx="228658" cy="97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1"/>
            <a:endCxn id="6" idx="6"/>
          </p:cNvCxnSpPr>
          <p:nvPr/>
        </p:nvCxnSpPr>
        <p:spPr>
          <a:xfrm flipH="1">
            <a:off x="3620022" y="4062504"/>
            <a:ext cx="1536316" cy="118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1"/>
            <a:endCxn id="5" idx="6"/>
          </p:cNvCxnSpPr>
          <p:nvPr/>
        </p:nvCxnSpPr>
        <p:spPr>
          <a:xfrm flipH="1">
            <a:off x="4521896" y="4062504"/>
            <a:ext cx="634442" cy="1748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966510" y="3029704"/>
            <a:ext cx="1427967" cy="206559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MAIN PLAN</a:t>
            </a:r>
          </a:p>
        </p:txBody>
      </p:sp>
      <p:sp>
        <p:nvSpPr>
          <p:cNvPr id="18" name="Oval 17"/>
          <p:cNvSpPr/>
          <p:nvPr/>
        </p:nvSpPr>
        <p:spPr>
          <a:xfrm>
            <a:off x="10127893" y="4711549"/>
            <a:ext cx="1872041" cy="109913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Backup/Recovery</a:t>
            </a:r>
          </a:p>
        </p:txBody>
      </p:sp>
      <p:sp>
        <p:nvSpPr>
          <p:cNvPr id="19" name="Oval 18"/>
          <p:cNvSpPr/>
          <p:nvPr/>
        </p:nvSpPr>
        <p:spPr>
          <a:xfrm>
            <a:off x="10145370" y="2531895"/>
            <a:ext cx="1854564" cy="937815"/>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User Friendly</a:t>
            </a:r>
          </a:p>
        </p:txBody>
      </p:sp>
      <p:cxnSp>
        <p:nvCxnSpPr>
          <p:cNvPr id="21" name="Straight Arrow Connector 20"/>
          <p:cNvCxnSpPr>
            <a:stCxn id="4" idx="3"/>
            <a:endCxn id="15" idx="1"/>
          </p:cNvCxnSpPr>
          <p:nvPr/>
        </p:nvCxnSpPr>
        <p:spPr>
          <a:xfrm flipV="1">
            <a:off x="6839211" y="4062503"/>
            <a:ext cx="11272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3"/>
            <a:endCxn id="19" idx="2"/>
          </p:cNvCxnSpPr>
          <p:nvPr/>
        </p:nvCxnSpPr>
        <p:spPr>
          <a:xfrm flipV="1">
            <a:off x="9394477" y="3000803"/>
            <a:ext cx="750893" cy="106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3"/>
            <a:endCxn id="18" idx="2"/>
          </p:cNvCxnSpPr>
          <p:nvPr/>
        </p:nvCxnSpPr>
        <p:spPr>
          <a:xfrm>
            <a:off x="9394477" y="4062503"/>
            <a:ext cx="733416" cy="1198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702156"/>
            <a:ext cx="1135330" cy="1161429"/>
          </a:xfrm>
          <a:prstGeom prst="rect">
            <a:avLst/>
          </a:prstGeom>
        </p:spPr>
      </p:pic>
    </p:spTree>
    <p:extLst>
      <p:ext uri="{BB962C8B-B14F-4D97-AF65-F5344CB8AC3E}">
        <p14:creationId xmlns:p14="http://schemas.microsoft.com/office/powerpoint/2010/main" val="222397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808743" y="656529"/>
            <a:ext cx="11029616" cy="1013800"/>
          </a:xfrm>
        </p:spPr>
        <p:txBody>
          <a:bodyPr/>
          <a:lstStyle/>
          <a:p>
            <a:r>
              <a:rPr lang="en-US" dirty="0"/>
              <a:t>MILESTONES</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a:xfrm>
            <a:off x="7031432" y="2180496"/>
            <a:ext cx="4579376" cy="2785399"/>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74EB186-72F1-4CDE-B18F-CF80DF4E21E6}"/>
              </a:ext>
            </a:extLst>
          </p:cNvPr>
          <p:cNvSpPr txBox="1"/>
          <p:nvPr/>
        </p:nvSpPr>
        <p:spPr>
          <a:xfrm>
            <a:off x="1031465" y="2329982"/>
            <a:ext cx="4067977" cy="646331"/>
          </a:xfrm>
          <a:prstGeom prst="rect">
            <a:avLst/>
          </a:prstGeom>
          <a:noFill/>
        </p:spPr>
        <p:txBody>
          <a:bodyPr wrap="square">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milestones includes planning and progress of development of this project</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915011" y="3281819"/>
            <a:ext cx="7542140" cy="2768252"/>
          </a:xfrm>
          <a:prstGeom prst="rect">
            <a:avLst/>
          </a:prstGeom>
        </p:spPr>
      </p:pic>
      <p:pic>
        <p:nvPicPr>
          <p:cNvPr id="9" name="Picture 8">
            <a:extLst>
              <a:ext uri="{FF2B5EF4-FFF2-40B4-BE49-F238E27FC236}">
                <a16:creationId xmlns:a16="http://schemas.microsoft.com/office/drawing/2014/main" id="{7D38F15A-DD28-4821-934F-5FB581F1EB1F}"/>
              </a:ext>
            </a:extLst>
          </p:cNvPr>
          <p:cNvPicPr>
            <a:picLocks noChangeAspect="1"/>
          </p:cNvPicPr>
          <p:nvPr/>
        </p:nvPicPr>
        <p:blipFill>
          <a:blip r:embed="rId3"/>
          <a:stretch>
            <a:fillRect/>
          </a:stretch>
        </p:blipFill>
        <p:spPr>
          <a:xfrm>
            <a:off x="581192" y="640428"/>
            <a:ext cx="1135330" cy="1161429"/>
          </a:xfrm>
          <a:prstGeom prst="rect">
            <a:avLst/>
          </a:prstGeom>
        </p:spPr>
      </p:pic>
    </p:spTree>
    <p:extLst>
      <p:ext uri="{BB962C8B-B14F-4D97-AF65-F5344CB8AC3E}">
        <p14:creationId xmlns:p14="http://schemas.microsoft.com/office/powerpoint/2010/main" val="305716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896425" y="714242"/>
            <a:ext cx="11029616" cy="1013800"/>
          </a:xfrm>
        </p:spPr>
        <p:txBody>
          <a:bodyPr/>
          <a:lstStyle/>
          <a:p>
            <a:r>
              <a:rPr lang="en-US" dirty="0"/>
              <a:t>Gantt CHART</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a:xfrm>
            <a:off x="425885" y="2194560"/>
            <a:ext cx="5670115" cy="1538195"/>
          </a:xfrm>
        </p:spPr>
        <p:txBody>
          <a:bodyPr>
            <a:normAutofit fontScale="25000" lnSpcReduction="20000"/>
          </a:bodyPr>
          <a:lstStyle/>
          <a:p>
            <a:pPr algn="just"/>
            <a:endParaRPr lang="en-US" dirty="0">
              <a:latin typeface="Times New Roman" panose="02020603050405020304" pitchFamily="18" charset="0"/>
              <a:cs typeface="Times New Roman" panose="02020603050405020304" pitchFamily="18" charset="0"/>
            </a:endParaRPr>
          </a:p>
          <a:p>
            <a:pPr algn="just"/>
            <a:endParaRPr lang="en-US" sz="7200" dirty="0">
              <a:latin typeface="Times New Roman" panose="02020603050405020304" pitchFamily="18" charset="0"/>
              <a:cs typeface="Times New Roman" panose="02020603050405020304" pitchFamily="18" charset="0"/>
            </a:endParaRPr>
          </a:p>
          <a:p>
            <a:pPr algn="just"/>
            <a:r>
              <a:rPr lang="en-AU" sz="7200" dirty="0">
                <a:latin typeface="Times New Roman" panose="02020603050405020304" pitchFamily="18" charset="0"/>
                <a:cs typeface="Times New Roman" panose="02020603050405020304" pitchFamily="18" charset="0"/>
              </a:rPr>
              <a:t>The given </a:t>
            </a:r>
            <a:r>
              <a:rPr lang="en-AU" sz="7200" dirty="0" err="1">
                <a:latin typeface="Times New Roman" panose="02020603050405020304" pitchFamily="18" charset="0"/>
                <a:cs typeface="Times New Roman" panose="02020603050405020304" pitchFamily="18" charset="0"/>
              </a:rPr>
              <a:t>gantt</a:t>
            </a:r>
            <a:r>
              <a:rPr lang="en-AU" sz="7200" dirty="0">
                <a:latin typeface="Times New Roman" panose="02020603050405020304" pitchFamily="18" charset="0"/>
                <a:cs typeface="Times New Roman" panose="02020603050405020304" pitchFamily="18" charset="0"/>
              </a:rPr>
              <a:t> chart shows the date for every task and creates milestones for the completion of every task. The </a:t>
            </a:r>
            <a:r>
              <a:rPr lang="en-AU" sz="7200" dirty="0" err="1">
                <a:latin typeface="Times New Roman" panose="02020603050405020304" pitchFamily="18" charset="0"/>
                <a:cs typeface="Times New Roman" panose="02020603050405020304" pitchFamily="18" charset="0"/>
              </a:rPr>
              <a:t>gantt</a:t>
            </a:r>
            <a:r>
              <a:rPr lang="en-AU" sz="7200" dirty="0">
                <a:latin typeface="Times New Roman" panose="02020603050405020304" pitchFamily="18" charset="0"/>
                <a:cs typeface="Times New Roman" panose="02020603050405020304" pitchFamily="18" charset="0"/>
              </a:rPr>
              <a:t> chart has been made according to the Agile methodology. Hence, the part of the milestones all are included within the two phases of the agile project management. </a:t>
            </a:r>
            <a:endParaRPr lang="en-GB" sz="7200" dirty="0">
              <a:latin typeface="Times New Roman" panose="02020603050405020304" pitchFamily="18" charset="0"/>
              <a:cs typeface="Times New Roman" panose="02020603050405020304" pitchFamily="18" charset="0"/>
            </a:endParaRPr>
          </a:p>
          <a:p>
            <a:pPr algn="just"/>
            <a:endParaRPr lang="en-US" sz="19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441640" y="714242"/>
            <a:ext cx="5324475" cy="5762625"/>
          </a:xfrm>
          <a:prstGeom prst="rect">
            <a:avLst/>
          </a:prstGeom>
        </p:spPr>
      </p:pic>
      <p:pic>
        <p:nvPicPr>
          <p:cNvPr id="8" name="Picture 7">
            <a:extLst>
              <a:ext uri="{FF2B5EF4-FFF2-40B4-BE49-F238E27FC236}">
                <a16:creationId xmlns:a16="http://schemas.microsoft.com/office/drawing/2014/main" id="{7D38F15A-DD28-4821-934F-5FB581F1EB1F}"/>
              </a:ext>
            </a:extLst>
          </p:cNvPr>
          <p:cNvPicPr>
            <a:picLocks noChangeAspect="1"/>
          </p:cNvPicPr>
          <p:nvPr/>
        </p:nvPicPr>
        <p:blipFill>
          <a:blip r:embed="rId3"/>
          <a:stretch>
            <a:fillRect/>
          </a:stretch>
        </p:blipFill>
        <p:spPr>
          <a:xfrm>
            <a:off x="581192" y="640428"/>
            <a:ext cx="1135330" cy="1161429"/>
          </a:xfrm>
          <a:prstGeom prst="rect">
            <a:avLst/>
          </a:prstGeom>
        </p:spPr>
      </p:pic>
    </p:spTree>
    <p:extLst>
      <p:ext uri="{BB962C8B-B14F-4D97-AF65-F5344CB8AC3E}">
        <p14:creationId xmlns:p14="http://schemas.microsoft.com/office/powerpoint/2010/main" val="278855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716522" y="744663"/>
            <a:ext cx="11029616" cy="1013800"/>
          </a:xfrm>
        </p:spPr>
        <p:txBody>
          <a:bodyPr/>
          <a:lstStyle/>
          <a:p>
            <a:r>
              <a:rPr lang="en-US" dirty="0"/>
              <a:t>WORK BREAKDOWN STRUCTURE</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a:xfrm>
            <a:off x="368250" y="2228302"/>
            <a:ext cx="11029615" cy="3727935"/>
          </a:xfrm>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82131" y="1877719"/>
            <a:ext cx="6627738" cy="4704674"/>
          </a:xfrm>
          <a:prstGeom prst="rect">
            <a:avLst/>
          </a:prstGeom>
        </p:spPr>
      </p:pic>
      <p:pic>
        <p:nvPicPr>
          <p:cNvPr id="5" name="Picture 4">
            <a:extLst>
              <a:ext uri="{FF2B5EF4-FFF2-40B4-BE49-F238E27FC236}">
                <a16:creationId xmlns:a16="http://schemas.microsoft.com/office/drawing/2014/main" id="{7D38F15A-DD28-4821-934F-5FB581F1EB1F}"/>
              </a:ext>
            </a:extLst>
          </p:cNvPr>
          <p:cNvPicPr>
            <a:picLocks noChangeAspect="1"/>
          </p:cNvPicPr>
          <p:nvPr/>
        </p:nvPicPr>
        <p:blipFill>
          <a:blip r:embed="rId3"/>
          <a:stretch>
            <a:fillRect/>
          </a:stretch>
        </p:blipFill>
        <p:spPr>
          <a:xfrm>
            <a:off x="581192" y="640428"/>
            <a:ext cx="1135330" cy="1161429"/>
          </a:xfrm>
          <a:prstGeom prst="rect">
            <a:avLst/>
          </a:prstGeom>
        </p:spPr>
      </p:pic>
    </p:spTree>
    <p:extLst>
      <p:ext uri="{BB962C8B-B14F-4D97-AF65-F5344CB8AC3E}">
        <p14:creationId xmlns:p14="http://schemas.microsoft.com/office/powerpoint/2010/main" val="41715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716522" y="714242"/>
            <a:ext cx="11029616" cy="1013800"/>
          </a:xfrm>
        </p:spPr>
        <p:txBody>
          <a:bodyPr/>
          <a:lstStyle/>
          <a:p>
            <a:r>
              <a:rPr lang="en-US" dirty="0"/>
              <a:t>CONTEXT-LEVEL DESIGN</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a:xfrm>
            <a:off x="2989545" y="2566505"/>
            <a:ext cx="5514807" cy="3727935"/>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462717" y="3049239"/>
            <a:ext cx="7266566" cy="2023802"/>
          </a:xfrm>
          <a:prstGeom prst="rect">
            <a:avLst/>
          </a:prstGeom>
        </p:spPr>
      </p:pic>
      <p:pic>
        <p:nvPicPr>
          <p:cNvPr id="8" name="Picture 7">
            <a:extLst>
              <a:ext uri="{FF2B5EF4-FFF2-40B4-BE49-F238E27FC236}">
                <a16:creationId xmlns:a16="http://schemas.microsoft.com/office/drawing/2014/main" id="{7D38F15A-DD28-4821-934F-5FB581F1EB1F}"/>
              </a:ext>
            </a:extLst>
          </p:cNvPr>
          <p:cNvPicPr>
            <a:picLocks noChangeAspect="1"/>
          </p:cNvPicPr>
          <p:nvPr/>
        </p:nvPicPr>
        <p:blipFill>
          <a:blip r:embed="rId3"/>
          <a:stretch>
            <a:fillRect/>
          </a:stretch>
        </p:blipFill>
        <p:spPr>
          <a:xfrm>
            <a:off x="581192" y="640428"/>
            <a:ext cx="1135330" cy="1161429"/>
          </a:xfrm>
          <a:prstGeom prst="rect">
            <a:avLst/>
          </a:prstGeom>
        </p:spPr>
      </p:pic>
    </p:spTree>
    <p:extLst>
      <p:ext uri="{BB962C8B-B14F-4D97-AF65-F5344CB8AC3E}">
        <p14:creationId xmlns:p14="http://schemas.microsoft.com/office/powerpoint/2010/main" val="1019901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716522" y="702155"/>
            <a:ext cx="11029616" cy="1013800"/>
          </a:xfrm>
        </p:spPr>
        <p:txBody>
          <a:bodyPr/>
          <a:lstStyle/>
          <a:p>
            <a:r>
              <a:rPr lang="en-US" dirty="0"/>
              <a:t>USE CASE DIAGRAM</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a:xfrm>
            <a:off x="4220308" y="1715955"/>
            <a:ext cx="7390499" cy="5008401"/>
          </a:xfrm>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019729" y="1844033"/>
            <a:ext cx="6449948" cy="4556767"/>
          </a:xfrm>
          <a:prstGeom prst="rect">
            <a:avLst/>
          </a:prstGeom>
        </p:spPr>
      </p:pic>
      <p:pic>
        <p:nvPicPr>
          <p:cNvPr id="7" name="Picture 6">
            <a:extLst>
              <a:ext uri="{FF2B5EF4-FFF2-40B4-BE49-F238E27FC236}">
                <a16:creationId xmlns:a16="http://schemas.microsoft.com/office/drawing/2014/main" id="{7D38F15A-DD28-4821-934F-5FB581F1EB1F}"/>
              </a:ext>
            </a:extLst>
          </p:cNvPr>
          <p:cNvPicPr>
            <a:picLocks noChangeAspect="1"/>
          </p:cNvPicPr>
          <p:nvPr/>
        </p:nvPicPr>
        <p:blipFill>
          <a:blip r:embed="rId3"/>
          <a:stretch>
            <a:fillRect/>
          </a:stretch>
        </p:blipFill>
        <p:spPr>
          <a:xfrm>
            <a:off x="581192" y="640428"/>
            <a:ext cx="1135330" cy="1161429"/>
          </a:xfrm>
          <a:prstGeom prst="rect">
            <a:avLst/>
          </a:prstGeom>
        </p:spPr>
      </p:pic>
    </p:spTree>
    <p:extLst>
      <p:ext uri="{BB962C8B-B14F-4D97-AF65-F5344CB8AC3E}">
        <p14:creationId xmlns:p14="http://schemas.microsoft.com/office/powerpoint/2010/main" val="418537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821269" y="714242"/>
            <a:ext cx="11029616" cy="1013800"/>
          </a:xfrm>
        </p:spPr>
        <p:txBody>
          <a:bodyPr/>
          <a:lstStyle/>
          <a:p>
            <a:r>
              <a:rPr lang="en-US" dirty="0"/>
              <a:t>ENTITY-RELATIONSHIP DIAGRAM</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a:xfrm>
            <a:off x="581192" y="702156"/>
            <a:ext cx="10630759" cy="5008401"/>
          </a:xfrm>
        </p:spPr>
        <p:txBody>
          <a:bodyPr>
            <a:norm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30245" y="1981096"/>
            <a:ext cx="5731510" cy="4373880"/>
          </a:xfrm>
          <a:prstGeom prst="rect">
            <a:avLst/>
          </a:prstGeom>
        </p:spPr>
      </p:pic>
      <p:pic>
        <p:nvPicPr>
          <p:cNvPr id="5" name="Picture 4">
            <a:extLst>
              <a:ext uri="{FF2B5EF4-FFF2-40B4-BE49-F238E27FC236}">
                <a16:creationId xmlns:a16="http://schemas.microsoft.com/office/drawing/2014/main" id="{7D38F15A-DD28-4821-934F-5FB581F1EB1F}"/>
              </a:ext>
            </a:extLst>
          </p:cNvPr>
          <p:cNvPicPr>
            <a:picLocks noChangeAspect="1"/>
          </p:cNvPicPr>
          <p:nvPr/>
        </p:nvPicPr>
        <p:blipFill>
          <a:blip r:embed="rId3"/>
          <a:stretch>
            <a:fillRect/>
          </a:stretch>
        </p:blipFill>
        <p:spPr>
          <a:xfrm>
            <a:off x="581192" y="640428"/>
            <a:ext cx="1135330" cy="1161429"/>
          </a:xfrm>
          <a:prstGeom prst="rect">
            <a:avLst/>
          </a:prstGeom>
        </p:spPr>
      </p:pic>
    </p:spTree>
    <p:extLst>
      <p:ext uri="{BB962C8B-B14F-4D97-AF65-F5344CB8AC3E}">
        <p14:creationId xmlns:p14="http://schemas.microsoft.com/office/powerpoint/2010/main" val="334541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522" y="714242"/>
            <a:ext cx="11029616" cy="1013800"/>
          </a:xfrm>
        </p:spPr>
        <p:txBody>
          <a:bodyPr/>
          <a:lstStyle/>
          <a:p>
            <a:r>
              <a:rPr lang="en-GB" dirty="0"/>
              <a:t>ACTIVITY DIAGRAM</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49742" y="2181225"/>
            <a:ext cx="1492515" cy="3678238"/>
          </a:xfrm>
          <a:prstGeom prst="rect">
            <a:avLst/>
          </a:prstGeom>
        </p:spPr>
      </p:pic>
      <p:pic>
        <p:nvPicPr>
          <p:cNvPr id="5" name="Picture 4">
            <a:extLst>
              <a:ext uri="{FF2B5EF4-FFF2-40B4-BE49-F238E27FC236}">
                <a16:creationId xmlns:a16="http://schemas.microsoft.com/office/drawing/2014/main" id="{7D38F15A-DD28-4821-934F-5FB581F1EB1F}"/>
              </a:ext>
            </a:extLst>
          </p:cNvPr>
          <p:cNvPicPr>
            <a:picLocks noChangeAspect="1"/>
          </p:cNvPicPr>
          <p:nvPr/>
        </p:nvPicPr>
        <p:blipFill>
          <a:blip r:embed="rId3"/>
          <a:stretch>
            <a:fillRect/>
          </a:stretch>
        </p:blipFill>
        <p:spPr>
          <a:xfrm>
            <a:off x="581192" y="640428"/>
            <a:ext cx="1135330" cy="1161429"/>
          </a:xfrm>
          <a:prstGeom prst="rect">
            <a:avLst/>
          </a:prstGeom>
        </p:spPr>
      </p:pic>
    </p:spTree>
    <p:extLst>
      <p:ext uri="{BB962C8B-B14F-4D97-AF65-F5344CB8AC3E}">
        <p14:creationId xmlns:p14="http://schemas.microsoft.com/office/powerpoint/2010/main" val="269248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891" y="640428"/>
            <a:ext cx="11029616" cy="1013800"/>
          </a:xfrm>
        </p:spPr>
        <p:txBody>
          <a:bodyPr/>
          <a:lstStyle/>
          <a:p>
            <a:r>
              <a:rPr lang="en-GB" dirty="0"/>
              <a:t>SEQUENCE DIAGRAM</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39303" y="2181225"/>
            <a:ext cx="6313393" cy="3678238"/>
          </a:xfrm>
          <a:prstGeom prst="rect">
            <a:avLst/>
          </a:prstGeom>
        </p:spPr>
      </p:pic>
      <p:pic>
        <p:nvPicPr>
          <p:cNvPr id="5" name="Picture 4">
            <a:extLst>
              <a:ext uri="{FF2B5EF4-FFF2-40B4-BE49-F238E27FC236}">
                <a16:creationId xmlns:a16="http://schemas.microsoft.com/office/drawing/2014/main" id="{7D38F15A-DD28-4821-934F-5FB581F1EB1F}"/>
              </a:ext>
            </a:extLst>
          </p:cNvPr>
          <p:cNvPicPr>
            <a:picLocks noChangeAspect="1"/>
          </p:cNvPicPr>
          <p:nvPr/>
        </p:nvPicPr>
        <p:blipFill>
          <a:blip r:embed="rId3"/>
          <a:stretch>
            <a:fillRect/>
          </a:stretch>
        </p:blipFill>
        <p:spPr>
          <a:xfrm>
            <a:off x="581192" y="640428"/>
            <a:ext cx="1135330" cy="1161429"/>
          </a:xfrm>
          <a:prstGeom prst="rect">
            <a:avLst/>
          </a:prstGeom>
        </p:spPr>
      </p:pic>
    </p:spTree>
    <p:extLst>
      <p:ext uri="{BB962C8B-B14F-4D97-AF65-F5344CB8AC3E}">
        <p14:creationId xmlns:p14="http://schemas.microsoft.com/office/powerpoint/2010/main" val="350218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12D0-C859-4366-A1A9-E570E2EE91C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development team</a:t>
            </a:r>
          </a:p>
        </p:txBody>
      </p:sp>
      <p:sp>
        <p:nvSpPr>
          <p:cNvPr id="3" name="Text Placeholder 2">
            <a:extLst>
              <a:ext uri="{FF2B5EF4-FFF2-40B4-BE49-F238E27FC236}">
                <a16:creationId xmlns:a16="http://schemas.microsoft.com/office/drawing/2014/main" id="{96A31BDC-E4D8-4343-B887-42394F4370A6}"/>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Group : </a:t>
            </a:r>
          </a:p>
        </p:txBody>
      </p:sp>
    </p:spTree>
    <p:extLst>
      <p:ext uri="{BB962C8B-B14F-4D97-AF65-F5344CB8AC3E}">
        <p14:creationId xmlns:p14="http://schemas.microsoft.com/office/powerpoint/2010/main" val="1439460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956" y="714242"/>
            <a:ext cx="11029616" cy="1013800"/>
          </a:xfrm>
        </p:spPr>
        <p:txBody>
          <a:bodyPr/>
          <a:lstStyle/>
          <a:p>
            <a:r>
              <a:rPr lang="en-GB" dirty="0"/>
              <a:t>INTERFACE DESIGN</a:t>
            </a:r>
          </a:p>
        </p:txBody>
      </p:sp>
      <p:pic>
        <p:nvPicPr>
          <p:cNvPr id="7" name="Picture 6">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640428"/>
            <a:ext cx="1135330" cy="1161429"/>
          </a:xfrm>
          <a:prstGeom prst="rect">
            <a:avLst/>
          </a:prstGeom>
        </p:spPr>
      </p:pic>
      <p:pic>
        <p:nvPicPr>
          <p:cNvPr id="10" name="Content Placeholder 9">
            <a:extLst>
              <a:ext uri="{FF2B5EF4-FFF2-40B4-BE49-F238E27FC236}">
                <a16:creationId xmlns:a16="http://schemas.microsoft.com/office/drawing/2014/main" id="{FDFEAFD4-2305-48DC-8411-02BB5F97EE8F}"/>
              </a:ext>
            </a:extLst>
          </p:cNvPr>
          <p:cNvPicPr>
            <a:picLocks noGrp="1" noChangeAspect="1"/>
          </p:cNvPicPr>
          <p:nvPr>
            <p:ph idx="1"/>
          </p:nvPr>
        </p:nvPicPr>
        <p:blipFill>
          <a:blip r:embed="rId3"/>
          <a:stretch>
            <a:fillRect/>
          </a:stretch>
        </p:blipFill>
        <p:spPr>
          <a:xfrm>
            <a:off x="1497729" y="1945846"/>
            <a:ext cx="2336152" cy="4689732"/>
          </a:xfrm>
        </p:spPr>
      </p:pic>
      <p:pic>
        <p:nvPicPr>
          <p:cNvPr id="12" name="Picture 11">
            <a:extLst>
              <a:ext uri="{FF2B5EF4-FFF2-40B4-BE49-F238E27FC236}">
                <a16:creationId xmlns:a16="http://schemas.microsoft.com/office/drawing/2014/main" id="{01A25518-CF54-4675-AF6F-646978060AB9}"/>
              </a:ext>
            </a:extLst>
          </p:cNvPr>
          <p:cNvPicPr>
            <a:picLocks noChangeAspect="1"/>
          </p:cNvPicPr>
          <p:nvPr/>
        </p:nvPicPr>
        <p:blipFill>
          <a:blip r:embed="rId4"/>
          <a:stretch>
            <a:fillRect/>
          </a:stretch>
        </p:blipFill>
        <p:spPr>
          <a:xfrm>
            <a:off x="4927924" y="1945847"/>
            <a:ext cx="2336152" cy="4689732"/>
          </a:xfrm>
          <a:prstGeom prst="rect">
            <a:avLst/>
          </a:prstGeom>
        </p:spPr>
      </p:pic>
      <p:pic>
        <p:nvPicPr>
          <p:cNvPr id="14" name="Picture 13">
            <a:extLst>
              <a:ext uri="{FF2B5EF4-FFF2-40B4-BE49-F238E27FC236}">
                <a16:creationId xmlns:a16="http://schemas.microsoft.com/office/drawing/2014/main" id="{CB19745D-DC32-405B-8FBE-CE319880F056}"/>
              </a:ext>
            </a:extLst>
          </p:cNvPr>
          <p:cNvPicPr>
            <a:picLocks noChangeAspect="1"/>
          </p:cNvPicPr>
          <p:nvPr/>
        </p:nvPicPr>
        <p:blipFill>
          <a:blip r:embed="rId5"/>
          <a:stretch>
            <a:fillRect/>
          </a:stretch>
        </p:blipFill>
        <p:spPr>
          <a:xfrm>
            <a:off x="8254051" y="1945846"/>
            <a:ext cx="2336152" cy="4689732"/>
          </a:xfrm>
          <a:prstGeom prst="rect">
            <a:avLst/>
          </a:prstGeom>
        </p:spPr>
      </p:pic>
    </p:spTree>
    <p:extLst>
      <p:ext uri="{BB962C8B-B14F-4D97-AF65-F5344CB8AC3E}">
        <p14:creationId xmlns:p14="http://schemas.microsoft.com/office/powerpoint/2010/main" val="247820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487" y="714242"/>
            <a:ext cx="9435005" cy="1013800"/>
          </a:xfrm>
        </p:spPr>
        <p:txBody>
          <a:bodyPr/>
          <a:lstStyle/>
          <a:p>
            <a:r>
              <a:rPr lang="en-GB" dirty="0"/>
              <a:t>INTERFACE DESIGN</a:t>
            </a:r>
          </a:p>
        </p:txBody>
      </p:sp>
      <p:pic>
        <p:nvPicPr>
          <p:cNvPr id="7" name="Picture 6">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640428"/>
            <a:ext cx="1135330" cy="1161429"/>
          </a:xfrm>
          <a:prstGeom prst="rect">
            <a:avLst/>
          </a:prstGeom>
        </p:spPr>
      </p:pic>
      <p:pic>
        <p:nvPicPr>
          <p:cNvPr id="8" name="Picture 7">
            <a:extLst>
              <a:ext uri="{FF2B5EF4-FFF2-40B4-BE49-F238E27FC236}">
                <a16:creationId xmlns:a16="http://schemas.microsoft.com/office/drawing/2014/main" id="{92DBEFCF-E923-4B15-A11A-3F568AC5DC41}"/>
              </a:ext>
            </a:extLst>
          </p:cNvPr>
          <p:cNvPicPr>
            <a:picLocks noChangeAspect="1"/>
          </p:cNvPicPr>
          <p:nvPr/>
        </p:nvPicPr>
        <p:blipFill>
          <a:blip r:embed="rId3"/>
          <a:stretch>
            <a:fillRect/>
          </a:stretch>
        </p:blipFill>
        <p:spPr>
          <a:xfrm>
            <a:off x="1371324" y="1900711"/>
            <a:ext cx="2295256" cy="4823748"/>
          </a:xfrm>
          <a:prstGeom prst="rect">
            <a:avLst/>
          </a:prstGeom>
        </p:spPr>
      </p:pic>
      <p:pic>
        <p:nvPicPr>
          <p:cNvPr id="10" name="Picture 9">
            <a:extLst>
              <a:ext uri="{FF2B5EF4-FFF2-40B4-BE49-F238E27FC236}">
                <a16:creationId xmlns:a16="http://schemas.microsoft.com/office/drawing/2014/main" id="{80114AFB-C3D9-4D8E-A53E-B1E052EC11C6}"/>
              </a:ext>
            </a:extLst>
          </p:cNvPr>
          <p:cNvPicPr>
            <a:picLocks noChangeAspect="1"/>
          </p:cNvPicPr>
          <p:nvPr/>
        </p:nvPicPr>
        <p:blipFill>
          <a:blip r:embed="rId4"/>
          <a:stretch>
            <a:fillRect/>
          </a:stretch>
        </p:blipFill>
        <p:spPr>
          <a:xfrm>
            <a:off x="4727769" y="1900711"/>
            <a:ext cx="2266649" cy="4823748"/>
          </a:xfrm>
          <a:prstGeom prst="rect">
            <a:avLst/>
          </a:prstGeom>
        </p:spPr>
      </p:pic>
      <p:pic>
        <p:nvPicPr>
          <p:cNvPr id="12" name="Picture 11">
            <a:extLst>
              <a:ext uri="{FF2B5EF4-FFF2-40B4-BE49-F238E27FC236}">
                <a16:creationId xmlns:a16="http://schemas.microsoft.com/office/drawing/2014/main" id="{CDE64E10-2227-4132-B385-3B6A23215365}"/>
              </a:ext>
            </a:extLst>
          </p:cNvPr>
          <p:cNvPicPr>
            <a:picLocks noChangeAspect="1"/>
          </p:cNvPicPr>
          <p:nvPr/>
        </p:nvPicPr>
        <p:blipFill>
          <a:blip r:embed="rId5"/>
          <a:stretch>
            <a:fillRect/>
          </a:stretch>
        </p:blipFill>
        <p:spPr>
          <a:xfrm>
            <a:off x="8234075" y="1900711"/>
            <a:ext cx="2266649" cy="4775751"/>
          </a:xfrm>
          <a:prstGeom prst="rect">
            <a:avLst/>
          </a:prstGeom>
        </p:spPr>
      </p:pic>
    </p:spTree>
    <p:extLst>
      <p:ext uri="{BB962C8B-B14F-4D97-AF65-F5344CB8AC3E}">
        <p14:creationId xmlns:p14="http://schemas.microsoft.com/office/powerpoint/2010/main" val="3591118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989" y="751404"/>
            <a:ext cx="8679239" cy="1013800"/>
          </a:xfrm>
        </p:spPr>
        <p:txBody>
          <a:bodyPr/>
          <a:lstStyle/>
          <a:p>
            <a:r>
              <a:rPr lang="en-GB" dirty="0"/>
              <a:t>INTERFACE DESIGN</a:t>
            </a:r>
          </a:p>
        </p:txBody>
      </p:sp>
      <p:pic>
        <p:nvPicPr>
          <p:cNvPr id="7" name="Picture 6">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640428"/>
            <a:ext cx="1135330" cy="1161429"/>
          </a:xfrm>
          <a:prstGeom prst="rect">
            <a:avLst/>
          </a:prstGeom>
        </p:spPr>
      </p:pic>
      <p:pic>
        <p:nvPicPr>
          <p:cNvPr id="8" name="Picture 7">
            <a:extLst>
              <a:ext uri="{FF2B5EF4-FFF2-40B4-BE49-F238E27FC236}">
                <a16:creationId xmlns:a16="http://schemas.microsoft.com/office/drawing/2014/main" id="{5AFC38B8-6F22-4A26-A584-8E140171935D}"/>
              </a:ext>
            </a:extLst>
          </p:cNvPr>
          <p:cNvPicPr>
            <a:picLocks noChangeAspect="1"/>
          </p:cNvPicPr>
          <p:nvPr/>
        </p:nvPicPr>
        <p:blipFill>
          <a:blip r:embed="rId3"/>
          <a:stretch>
            <a:fillRect/>
          </a:stretch>
        </p:blipFill>
        <p:spPr>
          <a:xfrm>
            <a:off x="1605311" y="1801857"/>
            <a:ext cx="2311781" cy="4938010"/>
          </a:xfrm>
          <a:prstGeom prst="rect">
            <a:avLst/>
          </a:prstGeom>
        </p:spPr>
      </p:pic>
      <p:pic>
        <p:nvPicPr>
          <p:cNvPr id="10" name="Picture 9">
            <a:extLst>
              <a:ext uri="{FF2B5EF4-FFF2-40B4-BE49-F238E27FC236}">
                <a16:creationId xmlns:a16="http://schemas.microsoft.com/office/drawing/2014/main" id="{4D8BEC5D-C8A2-4EBD-AD68-3EC87B82DC16}"/>
              </a:ext>
            </a:extLst>
          </p:cNvPr>
          <p:cNvPicPr>
            <a:picLocks noChangeAspect="1"/>
          </p:cNvPicPr>
          <p:nvPr/>
        </p:nvPicPr>
        <p:blipFill>
          <a:blip r:embed="rId4"/>
          <a:stretch>
            <a:fillRect/>
          </a:stretch>
        </p:blipFill>
        <p:spPr>
          <a:xfrm>
            <a:off x="4940109" y="1849816"/>
            <a:ext cx="2334680" cy="4890051"/>
          </a:xfrm>
          <a:prstGeom prst="rect">
            <a:avLst/>
          </a:prstGeom>
        </p:spPr>
      </p:pic>
      <p:pic>
        <p:nvPicPr>
          <p:cNvPr id="12" name="Picture 11">
            <a:extLst>
              <a:ext uri="{FF2B5EF4-FFF2-40B4-BE49-F238E27FC236}">
                <a16:creationId xmlns:a16="http://schemas.microsoft.com/office/drawing/2014/main" id="{04D17DD6-6FC3-4332-A518-615952AD1C47}"/>
              </a:ext>
            </a:extLst>
          </p:cNvPr>
          <p:cNvPicPr>
            <a:picLocks noChangeAspect="1"/>
          </p:cNvPicPr>
          <p:nvPr/>
        </p:nvPicPr>
        <p:blipFill>
          <a:blip r:embed="rId5"/>
          <a:stretch>
            <a:fillRect/>
          </a:stretch>
        </p:blipFill>
        <p:spPr>
          <a:xfrm>
            <a:off x="8570874" y="1885950"/>
            <a:ext cx="2283859" cy="4853917"/>
          </a:xfrm>
          <a:prstGeom prst="rect">
            <a:avLst/>
          </a:prstGeom>
        </p:spPr>
      </p:pic>
    </p:spTree>
    <p:extLst>
      <p:ext uri="{BB962C8B-B14F-4D97-AF65-F5344CB8AC3E}">
        <p14:creationId xmlns:p14="http://schemas.microsoft.com/office/powerpoint/2010/main" val="3865843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522" y="713254"/>
            <a:ext cx="11029616" cy="1013800"/>
          </a:xfrm>
        </p:spPr>
        <p:txBody>
          <a:bodyPr/>
          <a:lstStyle/>
          <a:p>
            <a:r>
              <a:rPr lang="en-GB" dirty="0"/>
              <a:t>INTERFACE DESIGN</a:t>
            </a:r>
          </a:p>
        </p:txBody>
      </p:sp>
      <p:pic>
        <p:nvPicPr>
          <p:cNvPr id="7" name="Picture 6">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640428"/>
            <a:ext cx="1135330" cy="1161429"/>
          </a:xfrm>
          <a:prstGeom prst="rect">
            <a:avLst/>
          </a:prstGeom>
        </p:spPr>
      </p:pic>
      <p:pic>
        <p:nvPicPr>
          <p:cNvPr id="8" name="Picture 7">
            <a:extLst>
              <a:ext uri="{FF2B5EF4-FFF2-40B4-BE49-F238E27FC236}">
                <a16:creationId xmlns:a16="http://schemas.microsoft.com/office/drawing/2014/main" id="{0E5FC9E1-D7B6-43CE-AC86-6E0DC5039EE2}"/>
              </a:ext>
            </a:extLst>
          </p:cNvPr>
          <p:cNvPicPr>
            <a:picLocks noChangeAspect="1"/>
          </p:cNvPicPr>
          <p:nvPr/>
        </p:nvPicPr>
        <p:blipFill>
          <a:blip r:embed="rId3"/>
          <a:stretch>
            <a:fillRect/>
          </a:stretch>
        </p:blipFill>
        <p:spPr>
          <a:xfrm>
            <a:off x="1148857" y="1799880"/>
            <a:ext cx="2351439" cy="4967416"/>
          </a:xfrm>
          <a:prstGeom prst="rect">
            <a:avLst/>
          </a:prstGeom>
        </p:spPr>
      </p:pic>
      <p:pic>
        <p:nvPicPr>
          <p:cNvPr id="10" name="Picture 9">
            <a:extLst>
              <a:ext uri="{FF2B5EF4-FFF2-40B4-BE49-F238E27FC236}">
                <a16:creationId xmlns:a16="http://schemas.microsoft.com/office/drawing/2014/main" id="{1AA69F64-E99D-4EE6-8B80-593BB6769522}"/>
              </a:ext>
            </a:extLst>
          </p:cNvPr>
          <p:cNvPicPr>
            <a:picLocks noChangeAspect="1"/>
          </p:cNvPicPr>
          <p:nvPr/>
        </p:nvPicPr>
        <p:blipFill>
          <a:blip r:embed="rId4"/>
          <a:stretch>
            <a:fillRect/>
          </a:stretch>
        </p:blipFill>
        <p:spPr>
          <a:xfrm>
            <a:off x="4760098" y="1803147"/>
            <a:ext cx="2351439" cy="4964149"/>
          </a:xfrm>
          <a:prstGeom prst="rect">
            <a:avLst/>
          </a:prstGeom>
        </p:spPr>
      </p:pic>
      <p:pic>
        <p:nvPicPr>
          <p:cNvPr id="12" name="Picture 11">
            <a:extLst>
              <a:ext uri="{FF2B5EF4-FFF2-40B4-BE49-F238E27FC236}">
                <a16:creationId xmlns:a16="http://schemas.microsoft.com/office/drawing/2014/main" id="{88C34496-C3D5-41D3-A7A3-7B69033A806A}"/>
              </a:ext>
            </a:extLst>
          </p:cNvPr>
          <p:cNvPicPr>
            <a:picLocks noChangeAspect="1"/>
          </p:cNvPicPr>
          <p:nvPr/>
        </p:nvPicPr>
        <p:blipFill>
          <a:blip r:embed="rId5"/>
          <a:stretch>
            <a:fillRect/>
          </a:stretch>
        </p:blipFill>
        <p:spPr>
          <a:xfrm>
            <a:off x="8371339" y="1803147"/>
            <a:ext cx="2354132" cy="4964149"/>
          </a:xfrm>
          <a:prstGeom prst="rect">
            <a:avLst/>
          </a:prstGeom>
        </p:spPr>
      </p:pic>
    </p:spTree>
    <p:extLst>
      <p:ext uri="{BB962C8B-B14F-4D97-AF65-F5344CB8AC3E}">
        <p14:creationId xmlns:p14="http://schemas.microsoft.com/office/powerpoint/2010/main" val="524257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419" y="767303"/>
            <a:ext cx="11029616" cy="1013800"/>
          </a:xfrm>
        </p:spPr>
        <p:txBody>
          <a:bodyPr/>
          <a:lstStyle/>
          <a:p>
            <a:r>
              <a:rPr lang="en-GB" dirty="0"/>
              <a:t>INTERFACE DESIGN</a:t>
            </a:r>
          </a:p>
        </p:txBody>
      </p:sp>
      <p:pic>
        <p:nvPicPr>
          <p:cNvPr id="7" name="Picture 6">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640428"/>
            <a:ext cx="1135330" cy="1161429"/>
          </a:xfrm>
          <a:prstGeom prst="rect">
            <a:avLst/>
          </a:prstGeom>
        </p:spPr>
      </p:pic>
      <p:pic>
        <p:nvPicPr>
          <p:cNvPr id="8" name="Picture 7">
            <a:extLst>
              <a:ext uri="{FF2B5EF4-FFF2-40B4-BE49-F238E27FC236}">
                <a16:creationId xmlns:a16="http://schemas.microsoft.com/office/drawing/2014/main" id="{493FF9A5-2E01-4C6C-9675-D89EED7EA105}"/>
              </a:ext>
            </a:extLst>
          </p:cNvPr>
          <p:cNvPicPr>
            <a:picLocks noChangeAspect="1"/>
          </p:cNvPicPr>
          <p:nvPr/>
        </p:nvPicPr>
        <p:blipFill>
          <a:blip r:embed="rId3"/>
          <a:stretch>
            <a:fillRect/>
          </a:stretch>
        </p:blipFill>
        <p:spPr>
          <a:xfrm>
            <a:off x="1180541" y="2029622"/>
            <a:ext cx="2300808" cy="4828378"/>
          </a:xfrm>
          <a:prstGeom prst="rect">
            <a:avLst/>
          </a:prstGeom>
        </p:spPr>
      </p:pic>
      <p:pic>
        <p:nvPicPr>
          <p:cNvPr id="10" name="Picture 9">
            <a:extLst>
              <a:ext uri="{FF2B5EF4-FFF2-40B4-BE49-F238E27FC236}">
                <a16:creationId xmlns:a16="http://schemas.microsoft.com/office/drawing/2014/main" id="{5910CE8F-5498-4509-B0E9-7FF47BAADCBF}"/>
              </a:ext>
            </a:extLst>
          </p:cNvPr>
          <p:cNvPicPr>
            <a:picLocks noChangeAspect="1"/>
          </p:cNvPicPr>
          <p:nvPr/>
        </p:nvPicPr>
        <p:blipFill>
          <a:blip r:embed="rId4"/>
          <a:stretch>
            <a:fillRect/>
          </a:stretch>
        </p:blipFill>
        <p:spPr>
          <a:xfrm>
            <a:off x="4493810" y="2029622"/>
            <a:ext cx="2300808" cy="4862820"/>
          </a:xfrm>
          <a:prstGeom prst="rect">
            <a:avLst/>
          </a:prstGeom>
        </p:spPr>
      </p:pic>
      <p:pic>
        <p:nvPicPr>
          <p:cNvPr id="11" name="Picture 10">
            <a:extLst>
              <a:ext uri="{FF2B5EF4-FFF2-40B4-BE49-F238E27FC236}">
                <a16:creationId xmlns:a16="http://schemas.microsoft.com/office/drawing/2014/main" id="{89749E5B-85F3-4170-9C3C-AC59DE2ABB05}"/>
              </a:ext>
            </a:extLst>
          </p:cNvPr>
          <p:cNvPicPr/>
          <p:nvPr/>
        </p:nvPicPr>
        <p:blipFill>
          <a:blip r:embed="rId5">
            <a:extLst>
              <a:ext uri="{28A0092B-C50C-407E-A947-70E740481C1C}">
                <a14:useLocalDpi xmlns:a14="http://schemas.microsoft.com/office/drawing/2010/main" val="0"/>
              </a:ext>
            </a:extLst>
          </a:blip>
          <a:stretch>
            <a:fillRect/>
          </a:stretch>
        </p:blipFill>
        <p:spPr>
          <a:xfrm>
            <a:off x="8101983" y="2029622"/>
            <a:ext cx="2300808" cy="4765035"/>
          </a:xfrm>
          <a:prstGeom prst="rect">
            <a:avLst/>
          </a:prstGeom>
        </p:spPr>
      </p:pic>
    </p:spTree>
    <p:extLst>
      <p:ext uri="{BB962C8B-B14F-4D97-AF65-F5344CB8AC3E}">
        <p14:creationId xmlns:p14="http://schemas.microsoft.com/office/powerpoint/2010/main" val="436850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794" y="640428"/>
            <a:ext cx="11029616" cy="1013800"/>
          </a:xfrm>
        </p:spPr>
        <p:txBody>
          <a:bodyPr>
            <a:normAutofit/>
          </a:bodyPr>
          <a:lstStyle/>
          <a:p>
            <a:r>
              <a:rPr lang="en-GB" dirty="0"/>
              <a:t>Admin Flowchart</a:t>
            </a:r>
          </a:p>
        </p:txBody>
      </p:sp>
      <p:pic>
        <p:nvPicPr>
          <p:cNvPr id="5" name="Picture 4">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640428"/>
            <a:ext cx="1135330" cy="1161429"/>
          </a:xfrm>
          <a:prstGeom prst="rect">
            <a:avLst/>
          </a:prstGeom>
        </p:spPr>
      </p:pic>
      <p:pic>
        <p:nvPicPr>
          <p:cNvPr id="6" name="Picture 5">
            <a:extLst>
              <a:ext uri="{FF2B5EF4-FFF2-40B4-BE49-F238E27FC236}">
                <a16:creationId xmlns:a16="http://schemas.microsoft.com/office/drawing/2014/main" id="{0F0042E8-26B0-49F2-99BE-E80599467CF6}"/>
              </a:ext>
            </a:extLst>
          </p:cNvPr>
          <p:cNvPicPr>
            <a:picLocks noChangeAspect="1"/>
          </p:cNvPicPr>
          <p:nvPr/>
        </p:nvPicPr>
        <p:blipFill>
          <a:blip r:embed="rId3"/>
          <a:stretch>
            <a:fillRect/>
          </a:stretch>
        </p:blipFill>
        <p:spPr>
          <a:xfrm>
            <a:off x="3396116" y="1902942"/>
            <a:ext cx="4240360" cy="4732636"/>
          </a:xfrm>
          <a:prstGeom prst="rect">
            <a:avLst/>
          </a:prstGeom>
        </p:spPr>
      </p:pic>
    </p:spTree>
    <p:extLst>
      <p:ext uri="{BB962C8B-B14F-4D97-AF65-F5344CB8AC3E}">
        <p14:creationId xmlns:p14="http://schemas.microsoft.com/office/powerpoint/2010/main" val="348647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5E93-A913-447B-A652-AD170E9DFDE3}"/>
              </a:ext>
            </a:extLst>
          </p:cNvPr>
          <p:cNvSpPr>
            <a:spLocks noGrp="1"/>
          </p:cNvSpPr>
          <p:nvPr>
            <p:ph type="title"/>
          </p:nvPr>
        </p:nvSpPr>
        <p:spPr/>
        <p:txBody>
          <a:bodyPr/>
          <a:lstStyle/>
          <a:p>
            <a:br>
              <a:rPr lang="en-US" dirty="0"/>
            </a:br>
            <a:r>
              <a:rPr lang="en-US" dirty="0"/>
              <a:t>			User Flowchart</a:t>
            </a:r>
          </a:p>
        </p:txBody>
      </p:sp>
      <p:pic>
        <p:nvPicPr>
          <p:cNvPr id="6" name="Content Placeholder 5">
            <a:extLst>
              <a:ext uri="{FF2B5EF4-FFF2-40B4-BE49-F238E27FC236}">
                <a16:creationId xmlns:a16="http://schemas.microsoft.com/office/drawing/2014/main" id="{082E36CF-B438-48A7-BCD2-769AE8E655C5}"/>
              </a:ext>
            </a:extLst>
          </p:cNvPr>
          <p:cNvPicPr>
            <a:picLocks noGrp="1" noChangeAspect="1"/>
          </p:cNvPicPr>
          <p:nvPr>
            <p:ph idx="1"/>
          </p:nvPr>
        </p:nvPicPr>
        <p:blipFill>
          <a:blip r:embed="rId2"/>
          <a:stretch>
            <a:fillRect/>
          </a:stretch>
        </p:blipFill>
        <p:spPr>
          <a:xfrm>
            <a:off x="3546389" y="1847987"/>
            <a:ext cx="5659395" cy="4725808"/>
          </a:xfrm>
        </p:spPr>
      </p:pic>
      <p:pic>
        <p:nvPicPr>
          <p:cNvPr id="4" name="Picture 3">
            <a:extLst>
              <a:ext uri="{FF2B5EF4-FFF2-40B4-BE49-F238E27FC236}">
                <a16:creationId xmlns:a16="http://schemas.microsoft.com/office/drawing/2014/main" id="{982E2394-44D0-4D2E-9D76-A160C35F47D2}"/>
              </a:ext>
            </a:extLst>
          </p:cNvPr>
          <p:cNvPicPr>
            <a:picLocks noChangeAspect="1"/>
          </p:cNvPicPr>
          <p:nvPr/>
        </p:nvPicPr>
        <p:blipFill>
          <a:blip r:embed="rId3"/>
          <a:stretch>
            <a:fillRect/>
          </a:stretch>
        </p:blipFill>
        <p:spPr>
          <a:xfrm>
            <a:off x="482338" y="628341"/>
            <a:ext cx="1135330" cy="1161429"/>
          </a:xfrm>
          <a:prstGeom prst="rect">
            <a:avLst/>
          </a:prstGeom>
        </p:spPr>
      </p:pic>
    </p:spTree>
    <p:extLst>
      <p:ext uri="{BB962C8B-B14F-4D97-AF65-F5344CB8AC3E}">
        <p14:creationId xmlns:p14="http://schemas.microsoft.com/office/powerpoint/2010/main" val="3493075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522" y="714501"/>
            <a:ext cx="11029616" cy="1013800"/>
          </a:xfrm>
        </p:spPr>
        <p:txBody>
          <a:bodyPr/>
          <a:lstStyle/>
          <a:p>
            <a:r>
              <a:rPr lang="en-GB" dirty="0"/>
              <a:t>CONCLUSION AND FUTURE PLAN</a:t>
            </a:r>
          </a:p>
        </p:txBody>
      </p:sp>
      <p:sp>
        <p:nvSpPr>
          <p:cNvPr id="3" name="Content Placeholder 2"/>
          <p:cNvSpPr>
            <a:spLocks noGrp="1"/>
          </p:cNvSpPr>
          <p:nvPr>
            <p:ph idx="1"/>
          </p:nvPr>
        </p:nvSpPr>
        <p:spPr/>
        <p:txBody>
          <a:bodyPr>
            <a:normAutofit/>
          </a:bodyPr>
          <a:lstStyle/>
          <a:p>
            <a:pPr algn="just"/>
            <a:r>
              <a:rPr lang="en-AU" dirty="0">
                <a:latin typeface="Times New Roman" panose="02020603050405020304" pitchFamily="18" charset="0"/>
                <a:cs typeface="Times New Roman" panose="02020603050405020304" pitchFamily="18" charset="0"/>
              </a:rPr>
              <a:t>The built mobile application will serve as the learning platform for youths, communicating platform for every individual and a sustaining platform for all the needy. </a:t>
            </a:r>
          </a:p>
          <a:p>
            <a:pPr algn="just"/>
            <a:r>
              <a:rPr lang="en-AU" dirty="0">
                <a:latin typeface="Times New Roman" panose="02020603050405020304" pitchFamily="18" charset="0"/>
                <a:cs typeface="Times New Roman" panose="02020603050405020304" pitchFamily="18" charset="0"/>
              </a:rPr>
              <a:t>With the help of the application many unheard will be heard, many who wish to help and do philanthropic work will have an opportunity to do so.</a:t>
            </a:r>
          </a:p>
          <a:p>
            <a:pPr algn="just"/>
            <a:r>
              <a:rPr lang="en-AU" dirty="0">
                <a:latin typeface="Times New Roman" panose="02020603050405020304" pitchFamily="18" charset="0"/>
                <a:cs typeface="Times New Roman" panose="02020603050405020304" pitchFamily="18" charset="0"/>
              </a:rPr>
              <a:t>Furthermore, the application will be deployed in the </a:t>
            </a:r>
            <a:r>
              <a:rPr lang="en-AU" dirty="0" err="1">
                <a:latin typeface="Times New Roman" panose="02020603050405020304" pitchFamily="18" charset="0"/>
                <a:cs typeface="Times New Roman" panose="02020603050405020304" pitchFamily="18" charset="0"/>
              </a:rPr>
              <a:t>playstore</a:t>
            </a:r>
            <a:r>
              <a:rPr lang="en-AU" dirty="0">
                <a:latin typeface="Times New Roman" panose="02020603050405020304" pitchFamily="18" charset="0"/>
                <a:cs typeface="Times New Roman" panose="02020603050405020304" pitchFamily="18" charset="0"/>
              </a:rPr>
              <a:t> and the </a:t>
            </a:r>
            <a:r>
              <a:rPr lang="en-AU" dirty="0" err="1">
                <a:latin typeface="Times New Roman" panose="02020603050405020304" pitchFamily="18" charset="0"/>
                <a:cs typeface="Times New Roman" panose="02020603050405020304" pitchFamily="18" charset="0"/>
              </a:rPr>
              <a:t>Appstore</a:t>
            </a:r>
            <a:r>
              <a:rPr lang="en-AU" dirty="0">
                <a:latin typeface="Times New Roman" panose="02020603050405020304" pitchFamily="18" charset="0"/>
                <a:cs typeface="Times New Roman" panose="02020603050405020304" pitchFamily="18" charset="0"/>
              </a:rPr>
              <a:t> as well. In the following years, the organization will concentrate solely on software functionality. </a:t>
            </a:r>
          </a:p>
          <a:p>
            <a:pPr algn="just"/>
            <a:r>
              <a:rPr lang="en-AU" dirty="0">
                <a:latin typeface="Times New Roman" panose="02020603050405020304" pitchFamily="18" charset="0"/>
                <a:cs typeface="Times New Roman" panose="02020603050405020304" pitchFamily="18" charset="0"/>
              </a:rPr>
              <a:t>The primary objective is to guarantee that the application fits the users' needs.</a:t>
            </a:r>
            <a:endParaRPr lang="en-GB" dirty="0">
              <a:latin typeface="Times New Roman" panose="02020603050405020304" pitchFamily="18" charset="0"/>
              <a:cs typeface="Times New Roman" panose="02020603050405020304" pitchFamily="18" charset="0"/>
            </a:endParaRPr>
          </a:p>
          <a:p>
            <a:pPr algn="just"/>
            <a:r>
              <a:rPr lang="en-AU" dirty="0">
                <a:latin typeface="Times New Roman" panose="02020603050405020304" pitchFamily="18" charset="0"/>
                <a:cs typeface="Times New Roman" panose="02020603050405020304" pitchFamily="18" charset="0"/>
              </a:rPr>
              <a:t>Apparently, after all the designs and diagrams, it can actually make the a fully fledged charity mobile application</a:t>
            </a:r>
            <a:r>
              <a:rPr lang="en-AU" dirty="0"/>
              <a:t>. </a:t>
            </a:r>
            <a:endParaRPr lang="en-GB" dirty="0"/>
          </a:p>
          <a:p>
            <a:endParaRPr lang="en-GB" dirty="0"/>
          </a:p>
        </p:txBody>
      </p:sp>
      <p:pic>
        <p:nvPicPr>
          <p:cNvPr id="4" name="Picture 3">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640428"/>
            <a:ext cx="1135330" cy="1161429"/>
          </a:xfrm>
          <a:prstGeom prst="rect">
            <a:avLst/>
          </a:prstGeom>
        </p:spPr>
      </p:pic>
    </p:spTree>
    <p:extLst>
      <p:ext uri="{BB962C8B-B14F-4D97-AF65-F5344CB8AC3E}">
        <p14:creationId xmlns:p14="http://schemas.microsoft.com/office/powerpoint/2010/main" val="712553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8710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415440" y="851770"/>
            <a:ext cx="10195367" cy="864186"/>
          </a:xfrm>
        </p:spPr>
        <p:txBody>
          <a:bodyPr>
            <a:normAutofit fontScale="90000"/>
          </a:bodyPr>
          <a:lstStyle/>
          <a:p>
            <a:r>
              <a:rPr lang="en-US" dirty="0"/>
              <a:t>INTRODUCTION TO South eastern community connect (SECC)</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COMPANY: </a:t>
            </a:r>
            <a:r>
              <a:rPr lang="en-US" dirty="0">
                <a:latin typeface="Times New Roman" panose="02020603050405020304" pitchFamily="18" charset="0"/>
                <a:cs typeface="Times New Roman" panose="02020603050405020304" pitchFamily="18" charset="0"/>
              </a:rPr>
              <a:t>Southern Eastern Community Connect</a:t>
            </a:r>
          </a:p>
          <a:p>
            <a:pPr marL="0" indent="0" algn="just">
              <a:buNone/>
            </a:pPr>
            <a:r>
              <a:rPr lang="en-US" b="1" dirty="0">
                <a:latin typeface="Times New Roman" panose="02020603050405020304" pitchFamily="18" charset="0"/>
                <a:cs typeface="Times New Roman" panose="02020603050405020304" pitchFamily="18" charset="0"/>
              </a:rPr>
              <a:t>PROJECT:</a:t>
            </a:r>
            <a:r>
              <a:rPr lang="en-US" dirty="0">
                <a:latin typeface="Times New Roman" panose="02020603050405020304" pitchFamily="18" charset="0"/>
                <a:cs typeface="Times New Roman" panose="02020603050405020304" pitchFamily="18" charset="0"/>
              </a:rPr>
              <a:t> Develop Mobile Application of SECC</a:t>
            </a:r>
          </a:p>
          <a:p>
            <a:pPr marL="0" indent="0" algn="just">
              <a:buNone/>
            </a:pPr>
            <a:r>
              <a:rPr lang="en-US" b="1" dirty="0">
                <a:latin typeface="Times New Roman" panose="02020603050405020304" pitchFamily="18" charset="0"/>
                <a:cs typeface="Times New Roman" panose="02020603050405020304" pitchFamily="18" charset="0"/>
              </a:rPr>
              <a:t>ORGANIZATION:</a:t>
            </a:r>
            <a:r>
              <a:rPr lang="en-US" dirty="0">
                <a:latin typeface="Times New Roman" panose="02020603050405020304" pitchFamily="18" charset="0"/>
                <a:cs typeface="Times New Roman" panose="02020603050405020304" pitchFamily="18" charset="0"/>
              </a:rPr>
              <a:t> </a:t>
            </a:r>
            <a:r>
              <a:rPr lang="en-GB" dirty="0"/>
              <a:t>This organization began in 1987. It is a non-profit organization that supports people with a broad range of financial and emotional help. </a:t>
            </a:r>
          </a:p>
          <a:p>
            <a:pPr marL="0" indent="0" algn="just" fontAlgn="base">
              <a:buNone/>
            </a:pPr>
            <a:r>
              <a:rPr lang="en-GB" b="1" dirty="0">
                <a:latin typeface="Times New Roman" panose="02020603050405020304" pitchFamily="18" charset="0"/>
                <a:cs typeface="Times New Roman" panose="02020603050405020304" pitchFamily="18" charset="0"/>
              </a:rPr>
              <a:t>AIM: </a:t>
            </a:r>
            <a:r>
              <a:rPr lang="en-GB" dirty="0">
                <a:latin typeface="Times New Roman" panose="02020603050405020304" pitchFamily="18" charset="0"/>
                <a:cs typeface="Times New Roman" panose="02020603050405020304" pitchFamily="18" charset="0"/>
              </a:rPr>
              <a:t>T</a:t>
            </a:r>
            <a:r>
              <a:rPr lang="en-GB" dirty="0"/>
              <a:t>o create a mobile application, provide a platform for providing volunteer services to the general public., establish a contribution platform,  through the platform, to assist those in need, make charitable work feasible, educate some members of the millennial generation and optional contributions for individuals who want to donate in their own unique way.</a:t>
            </a:r>
          </a:p>
          <a:p>
            <a:pPr marL="0" indent="0">
              <a:buNone/>
            </a:pP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335209" y="703148"/>
            <a:ext cx="1135330" cy="1161429"/>
          </a:xfrm>
          <a:prstGeom prst="rect">
            <a:avLst/>
          </a:prstGeom>
        </p:spPr>
      </p:pic>
    </p:spTree>
    <p:extLst>
      <p:ext uri="{BB962C8B-B14F-4D97-AF65-F5344CB8AC3E}">
        <p14:creationId xmlns:p14="http://schemas.microsoft.com/office/powerpoint/2010/main" val="3869328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908951" y="739734"/>
            <a:ext cx="11029616" cy="1013800"/>
          </a:xfrm>
        </p:spPr>
        <p:txBody>
          <a:bodyPr/>
          <a:lstStyle/>
          <a:p>
            <a:r>
              <a:rPr lang="en-US" dirty="0"/>
              <a:t>LITERATURE REVIEW</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Research on similar Apps</a:t>
            </a:r>
          </a:p>
          <a:p>
            <a:pPr marL="0" indent="0" algn="just">
              <a:buNone/>
            </a:pPr>
            <a:r>
              <a:rPr lang="en-US" sz="2000" b="1" dirty="0">
                <a:latin typeface="Times New Roman" panose="02020603050405020304" pitchFamily="18" charset="0"/>
                <a:cs typeface="Times New Roman" panose="02020603050405020304" pitchFamily="18" charset="0"/>
              </a:rPr>
              <a:t>International Charity ORGANIZATION APP- Features</a:t>
            </a:r>
          </a:p>
          <a:p>
            <a:pPr algn="just"/>
            <a:r>
              <a:rPr lang="en-US" b="1" dirty="0">
                <a:latin typeface="Times New Roman" panose="02020603050405020304" pitchFamily="18" charset="0"/>
                <a:cs typeface="Times New Roman" panose="02020603050405020304" pitchFamily="18" charset="0"/>
              </a:rPr>
              <a:t>Donation </a:t>
            </a:r>
          </a:p>
          <a:p>
            <a:pPr algn="just"/>
            <a:r>
              <a:rPr lang="en-US" b="1" dirty="0">
                <a:latin typeface="Times New Roman" panose="02020603050405020304" pitchFamily="18" charset="0"/>
                <a:cs typeface="Times New Roman" panose="02020603050405020304" pitchFamily="18" charset="0"/>
              </a:rPr>
              <a:t>Orphan care</a:t>
            </a:r>
          </a:p>
          <a:p>
            <a:pPr algn="just"/>
            <a:r>
              <a:rPr lang="en-US" b="1" dirty="0">
                <a:latin typeface="Times New Roman" panose="02020603050405020304" pitchFamily="18" charset="0"/>
                <a:cs typeface="Times New Roman" panose="02020603050405020304" pitchFamily="18" charset="0"/>
              </a:rPr>
              <a:t>Sponsorships</a:t>
            </a:r>
          </a:p>
          <a:p>
            <a:pPr algn="just"/>
            <a:r>
              <a:rPr lang="en-US" b="1" dirty="0">
                <a:latin typeface="Times New Roman" panose="02020603050405020304" pitchFamily="18" charset="0"/>
                <a:cs typeface="Times New Roman" panose="02020603050405020304" pitchFamily="18" charset="0"/>
              </a:rPr>
              <a:t>Food for needy</a:t>
            </a:r>
          </a:p>
          <a:p>
            <a:pPr algn="just"/>
            <a:r>
              <a:rPr lang="en-US" b="1" dirty="0">
                <a:latin typeface="Times New Roman" panose="02020603050405020304" pitchFamily="18" charset="0"/>
                <a:cs typeface="Times New Roman" panose="02020603050405020304" pitchFamily="18" charset="0"/>
              </a:rPr>
              <a:t>Sickness care etc.</a:t>
            </a:r>
          </a:p>
          <a:p>
            <a:pPr algn="just"/>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665919"/>
            <a:ext cx="1135330" cy="1161429"/>
          </a:xfrm>
          <a:prstGeom prst="rect">
            <a:avLst/>
          </a:prstGeom>
        </p:spPr>
      </p:pic>
      <p:pic>
        <p:nvPicPr>
          <p:cNvPr id="1026" name="Picture 2" descr="No description available.">
            <a:extLst>
              <a:ext uri="{FF2B5EF4-FFF2-40B4-BE49-F238E27FC236}">
                <a16:creationId xmlns:a16="http://schemas.microsoft.com/office/drawing/2014/main" id="{E85B59D4-37F1-4BE6-B938-A8738085A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2524" y="1840578"/>
            <a:ext cx="2209267" cy="4443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66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908951" y="739734"/>
            <a:ext cx="11029616" cy="1013800"/>
          </a:xfrm>
        </p:spPr>
        <p:txBody>
          <a:bodyPr/>
          <a:lstStyle/>
          <a:p>
            <a:r>
              <a:rPr lang="en-US" dirty="0"/>
              <a:t>LITERATURE REVIEW</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Research on similar Apps</a:t>
            </a:r>
          </a:p>
          <a:p>
            <a:pPr marL="0" indent="0" algn="just">
              <a:buNone/>
            </a:pPr>
            <a:r>
              <a:rPr lang="en-US" sz="2000" b="1" dirty="0">
                <a:latin typeface="Times New Roman" panose="02020603050405020304" pitchFamily="18" charset="0"/>
                <a:cs typeface="Times New Roman" panose="02020603050405020304" pitchFamily="18" charset="0"/>
              </a:rPr>
              <a:t>One Hope Charity &amp; Welfare APP- Features</a:t>
            </a:r>
          </a:p>
          <a:p>
            <a:pPr algn="just"/>
            <a:r>
              <a:rPr lang="en-US" b="1" dirty="0">
                <a:latin typeface="Times New Roman" panose="02020603050405020304" pitchFamily="18" charset="0"/>
                <a:cs typeface="Times New Roman" panose="02020603050405020304" pitchFamily="18" charset="0"/>
              </a:rPr>
              <a:t>Fund Raising</a:t>
            </a:r>
          </a:p>
          <a:p>
            <a:pPr algn="just"/>
            <a:r>
              <a:rPr lang="en-US" b="1" dirty="0">
                <a:latin typeface="Times New Roman" panose="02020603050405020304" pitchFamily="18" charset="0"/>
                <a:cs typeface="Times New Roman" panose="02020603050405020304" pitchFamily="18" charset="0"/>
              </a:rPr>
              <a:t>Medical Assistance</a:t>
            </a:r>
          </a:p>
          <a:p>
            <a:pPr algn="just"/>
            <a:r>
              <a:rPr lang="en-US" b="1" dirty="0">
                <a:latin typeface="Times New Roman" panose="02020603050405020304" pitchFamily="18" charset="0"/>
                <a:cs typeface="Times New Roman" panose="02020603050405020304" pitchFamily="18" charset="0"/>
              </a:rPr>
              <a:t>Essential Items Contribution</a:t>
            </a:r>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Events</a:t>
            </a:r>
          </a:p>
          <a:p>
            <a:pPr algn="just"/>
            <a:r>
              <a:rPr lang="en-US" b="1" dirty="0">
                <a:latin typeface="Times New Roman" panose="02020603050405020304" pitchFamily="18" charset="0"/>
                <a:cs typeface="Times New Roman" panose="02020603050405020304" pitchFamily="18" charset="0"/>
              </a:rPr>
              <a:t>Gallery</a:t>
            </a:r>
          </a:p>
        </p:txBody>
      </p:sp>
      <p:pic>
        <p:nvPicPr>
          <p:cNvPr id="4" name="Picture 3">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665919"/>
            <a:ext cx="1135330" cy="1161429"/>
          </a:xfrm>
          <a:prstGeom prst="rect">
            <a:avLst/>
          </a:prstGeom>
        </p:spPr>
      </p:pic>
      <p:pic>
        <p:nvPicPr>
          <p:cNvPr id="2050" name="Picture 2" descr="No description available.">
            <a:extLst>
              <a:ext uri="{FF2B5EF4-FFF2-40B4-BE49-F238E27FC236}">
                <a16:creationId xmlns:a16="http://schemas.microsoft.com/office/drawing/2014/main" id="{2FD94AD5-4E01-43E6-9A21-0A5B2DE41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519" y="1882843"/>
            <a:ext cx="2086787" cy="463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9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908951" y="739734"/>
            <a:ext cx="11029616" cy="1013800"/>
          </a:xfrm>
        </p:spPr>
        <p:txBody>
          <a:bodyPr/>
          <a:lstStyle/>
          <a:p>
            <a:r>
              <a:rPr lang="en-US" dirty="0"/>
              <a:t>LITERATURE REVIEW</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p:txBody>
          <a:bodyPr>
            <a:normAutofit fontScale="85000" lnSpcReduction="20000"/>
          </a:bodyPr>
          <a:lstStyle/>
          <a:p>
            <a:pPr marL="0" indent="0" algn="just">
              <a:buNone/>
            </a:pPr>
            <a:r>
              <a:rPr lang="en-US" sz="2400" b="1" dirty="0">
                <a:latin typeface="Times New Roman" panose="02020603050405020304" pitchFamily="18" charset="0"/>
                <a:cs typeface="Times New Roman" panose="02020603050405020304" pitchFamily="18" charset="0"/>
              </a:rPr>
              <a:t>Application Architecture</a:t>
            </a:r>
          </a:p>
          <a:p>
            <a:pPr marL="0" indent="0" algn="just">
              <a:buNone/>
            </a:pPr>
            <a:r>
              <a:rPr lang="en-AU" sz="2400" dirty="0">
                <a:latin typeface="Times New Roman" panose="02020603050405020304" pitchFamily="18" charset="0"/>
                <a:cs typeface="Times New Roman" panose="02020603050405020304" pitchFamily="18" charset="0"/>
              </a:rPr>
              <a:t>There really are two components to every application: the front-end and the back-end. The front-end, often abbreviated also as client hand, does what a user sees &amp; communicates with it while using a web browser. The main objective of the client end would be to acquire information from customers.</a:t>
            </a:r>
            <a:endParaRPr lang="en-US"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Android Studio</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Visual Studio Code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Flutter Dart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Node </a:t>
            </a:r>
            <a:r>
              <a:rPr lang="en-US" dirty="0" err="1">
                <a:latin typeface="Times New Roman" panose="02020603050405020304" pitchFamily="18" charset="0"/>
                <a:cs typeface="Times New Roman" panose="02020603050405020304" pitchFamily="18" charset="0"/>
              </a:rPr>
              <a:t>js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MySQL</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Credit Card API</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PayPal API</a:t>
            </a:r>
          </a:p>
          <a:p>
            <a:pPr algn="just">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Xampp</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81192" y="665919"/>
            <a:ext cx="1135330" cy="1161429"/>
          </a:xfrm>
          <a:prstGeom prst="rect">
            <a:avLst/>
          </a:prstGeom>
        </p:spPr>
      </p:pic>
    </p:spTree>
    <p:extLst>
      <p:ext uri="{BB962C8B-B14F-4D97-AF65-F5344CB8AC3E}">
        <p14:creationId xmlns:p14="http://schemas.microsoft.com/office/powerpoint/2010/main" val="1707175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929008" y="702156"/>
            <a:ext cx="9681800" cy="1013800"/>
          </a:xfrm>
        </p:spPr>
        <p:txBody>
          <a:bodyPr>
            <a:normAutofit/>
          </a:bodyPr>
          <a:lstStyle/>
          <a:p>
            <a:r>
              <a:rPr lang="en-US" dirty="0"/>
              <a:t>DOMINATING APPLICATION DEVELOPMENT FRAMEWORK</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a:xfrm>
            <a:off x="363256" y="2217108"/>
            <a:ext cx="11148163" cy="4268572"/>
          </a:xfrm>
        </p:spPr>
        <p:txBody>
          <a:bodyPr>
            <a:normAutofit fontScale="92500" lnSpcReduction="20000"/>
          </a:bodyPr>
          <a:lstStyle/>
          <a:p>
            <a:pPr marL="0" indent="0" algn="just">
              <a:buNone/>
            </a:pPr>
            <a:r>
              <a:rPr lang="en-AU" b="1" dirty="0">
                <a:latin typeface="Times New Roman" panose="02020603050405020304" pitchFamily="18" charset="0"/>
                <a:cs typeface="Times New Roman" panose="02020603050405020304" pitchFamily="18" charset="0"/>
              </a:rPr>
              <a:t>Android studio</a:t>
            </a:r>
            <a:r>
              <a:rPr lang="en-GB" b="1" dirty="0">
                <a:latin typeface="Times New Roman" panose="02020603050405020304" pitchFamily="18" charset="0"/>
                <a:cs typeface="Times New Roman" panose="02020603050405020304" pitchFamily="18" charset="0"/>
              </a:rPr>
              <a:t>: </a:t>
            </a:r>
            <a:r>
              <a:rPr lang="en-AU" dirty="0">
                <a:latin typeface="Times New Roman" panose="02020603050405020304" pitchFamily="18" charset="0"/>
                <a:cs typeface="Times New Roman" panose="02020603050405020304" pitchFamily="18" charset="0"/>
              </a:rPr>
              <a:t>Android Studio is a comprehensive development kit for producing Android mobile apps, tablets, Wear </a:t>
            </a:r>
            <a:r>
              <a:rPr lang="en-AU" dirty="0" err="1">
                <a:latin typeface="Times New Roman" panose="02020603050405020304" pitchFamily="18" charset="0"/>
                <a:cs typeface="Times New Roman" panose="02020603050405020304" pitchFamily="18" charset="0"/>
              </a:rPr>
              <a:t>Os</a:t>
            </a:r>
            <a:r>
              <a:rPr lang="en-AU" dirty="0">
                <a:latin typeface="Times New Roman" panose="02020603050405020304" pitchFamily="18" charset="0"/>
                <a:cs typeface="Times New Roman" panose="02020603050405020304" pitchFamily="18" charset="0"/>
              </a:rPr>
              <a:t>, Android TV, and Android Auto.</a:t>
            </a:r>
          </a:p>
          <a:p>
            <a:pPr marL="0" indent="0" algn="just">
              <a:buNone/>
            </a:pPr>
            <a:r>
              <a:rPr lang="en-AU" b="1" dirty="0">
                <a:latin typeface="Times New Roman" panose="02020603050405020304" pitchFamily="18" charset="0"/>
                <a:cs typeface="Times New Roman" panose="02020603050405020304" pitchFamily="18" charset="0"/>
              </a:rPr>
              <a:t>Visual studio code</a:t>
            </a:r>
            <a:r>
              <a:rPr lang="en-GB" b="1" dirty="0">
                <a:latin typeface="Times New Roman" panose="02020603050405020304" pitchFamily="18" charset="0"/>
                <a:cs typeface="Times New Roman" panose="02020603050405020304" pitchFamily="18" charset="0"/>
              </a:rPr>
              <a:t>: </a:t>
            </a:r>
            <a:r>
              <a:rPr lang="en-AU" dirty="0">
                <a:latin typeface="Times New Roman" panose="02020603050405020304" pitchFamily="18" charset="0"/>
                <a:cs typeface="Times New Roman" panose="02020603050405020304" pitchFamily="18" charset="0"/>
              </a:rPr>
              <a:t>Visual Studio Code claims to be a minimalist code editor with validation, executing, and version management software.</a:t>
            </a:r>
            <a:endParaRPr lang="en-GB" dirty="0">
              <a:latin typeface="Times New Roman" panose="02020603050405020304" pitchFamily="18" charset="0"/>
              <a:cs typeface="Times New Roman" panose="02020603050405020304" pitchFamily="18" charset="0"/>
            </a:endParaRPr>
          </a:p>
          <a:p>
            <a:pPr marL="0" indent="0" algn="just">
              <a:buNone/>
            </a:pPr>
            <a:r>
              <a:rPr lang="en-AU" b="1" dirty="0">
                <a:latin typeface="Times New Roman" panose="02020603050405020304" pitchFamily="18" charset="0"/>
                <a:cs typeface="Times New Roman" panose="02020603050405020304" pitchFamily="18" charset="0"/>
              </a:rPr>
              <a:t>Flutter Dart</a:t>
            </a:r>
            <a:r>
              <a:rPr lang="en-GB" b="1" dirty="0">
                <a:latin typeface="Times New Roman" panose="02020603050405020304" pitchFamily="18" charset="0"/>
                <a:cs typeface="Times New Roman" panose="02020603050405020304" pitchFamily="18" charset="0"/>
              </a:rPr>
              <a:t>: </a:t>
            </a:r>
            <a:r>
              <a:rPr lang="en-AU" dirty="0">
                <a:latin typeface="Times New Roman" panose="02020603050405020304" pitchFamily="18" charset="0"/>
                <a:cs typeface="Times New Roman" panose="02020603050405020304" pitchFamily="18" charset="0"/>
              </a:rPr>
              <a:t>Flutter purports to be a Google-created SDK enabling providing interactive user interfaces. It leverages the Dart programming language to facilitate the development of </a:t>
            </a:r>
            <a:r>
              <a:rPr lang="en-AU" dirty="0" err="1">
                <a:latin typeface="Times New Roman" panose="02020603050405020304" pitchFamily="18" charset="0"/>
                <a:cs typeface="Times New Roman" panose="02020603050405020304" pitchFamily="18" charset="0"/>
              </a:rPr>
              <a:t>iOS</a:t>
            </a:r>
            <a:r>
              <a:rPr lang="en-AU" dirty="0">
                <a:latin typeface="Times New Roman" panose="02020603050405020304" pitchFamily="18" charset="0"/>
                <a:cs typeface="Times New Roman" panose="02020603050405020304" pitchFamily="18" charset="0"/>
              </a:rPr>
              <a:t>/Android programs. </a:t>
            </a:r>
          </a:p>
          <a:p>
            <a:pPr marL="0" indent="0" algn="just">
              <a:buNone/>
            </a:pPr>
            <a:r>
              <a:rPr lang="en-AU" b="1" dirty="0">
                <a:latin typeface="Times New Roman" panose="02020603050405020304" pitchFamily="18" charset="0"/>
                <a:cs typeface="Times New Roman" panose="02020603050405020304" pitchFamily="18" charset="0"/>
              </a:rPr>
              <a:t>Node </a:t>
            </a:r>
            <a:r>
              <a:rPr lang="en-AU" b="1" dirty="0" err="1">
                <a:latin typeface="Times New Roman" panose="02020603050405020304" pitchFamily="18" charset="0"/>
                <a:cs typeface="Times New Roman" panose="02020603050405020304" pitchFamily="18" charset="0"/>
              </a:rPr>
              <a:t>js</a:t>
            </a:r>
            <a:r>
              <a:rPr lang="en-GB" b="1" dirty="0">
                <a:latin typeface="Times New Roman" panose="02020603050405020304" pitchFamily="18" charset="0"/>
                <a:cs typeface="Times New Roman" panose="02020603050405020304" pitchFamily="18" charset="0"/>
              </a:rPr>
              <a:t>: </a:t>
            </a:r>
            <a:r>
              <a:rPr lang="en-AU" dirty="0">
                <a:latin typeface="Times New Roman" panose="02020603050405020304" pitchFamily="18" charset="0"/>
                <a:cs typeface="Times New Roman" panose="02020603050405020304" pitchFamily="18" charset="0"/>
              </a:rPr>
              <a:t>Node. </a:t>
            </a:r>
            <a:r>
              <a:rPr lang="en-AU" dirty="0" err="1">
                <a:latin typeface="Times New Roman" panose="02020603050405020304" pitchFamily="18" charset="0"/>
                <a:cs typeface="Times New Roman" panose="02020603050405020304" pitchFamily="18" charset="0"/>
              </a:rPr>
              <a:t>Js</a:t>
            </a:r>
            <a:r>
              <a:rPr lang="en-AU" dirty="0">
                <a:latin typeface="Times New Roman" panose="02020603050405020304" pitchFamily="18" charset="0"/>
                <a:cs typeface="Times New Roman" panose="02020603050405020304" pitchFamily="18" charset="0"/>
              </a:rPr>
              <a:t> is especially applicable for the creation of such applications with a high number of consecutive linkages because the events looping is suspended during the operation of a function, so each request just needs a few CPU cycles.</a:t>
            </a:r>
          </a:p>
          <a:p>
            <a:pPr marL="0" indent="0" algn="just">
              <a:buNone/>
            </a:pPr>
            <a:r>
              <a:rPr lang="en-AU" b="1" dirty="0" err="1">
                <a:latin typeface="Times New Roman" panose="02020603050405020304" pitchFamily="18" charset="0"/>
                <a:cs typeface="Times New Roman" panose="02020603050405020304" pitchFamily="18" charset="0"/>
              </a:rPr>
              <a:t>Mysql</a:t>
            </a:r>
            <a:r>
              <a:rPr lang="en-GB" b="1" dirty="0">
                <a:latin typeface="Times New Roman" panose="02020603050405020304" pitchFamily="18" charset="0"/>
                <a:cs typeface="Times New Roman" panose="02020603050405020304" pitchFamily="18" charset="0"/>
              </a:rPr>
              <a:t>: </a:t>
            </a:r>
            <a:r>
              <a:rPr lang="en-AU" dirty="0">
                <a:latin typeface="Times New Roman" panose="02020603050405020304" pitchFamily="18" charset="0"/>
                <a:cs typeface="Times New Roman" panose="02020603050405020304" pitchFamily="18" charset="0"/>
              </a:rPr>
              <a:t>MySQL is an absolutely free database management system (RDBMS). It keeps costs down during the production of this application.</a:t>
            </a:r>
            <a:endParaRPr lang="en-GB" dirty="0">
              <a:latin typeface="Times New Roman" panose="02020603050405020304" pitchFamily="18" charset="0"/>
              <a:cs typeface="Times New Roman" panose="02020603050405020304" pitchFamily="18" charset="0"/>
            </a:endParaRPr>
          </a:p>
          <a:p>
            <a:pPr marL="0" indent="0" algn="just">
              <a:buNone/>
            </a:pPr>
            <a:r>
              <a:rPr lang="en-AU" b="1" dirty="0">
                <a:latin typeface="Times New Roman" panose="02020603050405020304" pitchFamily="18" charset="0"/>
                <a:cs typeface="Times New Roman" panose="02020603050405020304" pitchFamily="18" charset="0"/>
              </a:rPr>
              <a:t>Credit card API</a:t>
            </a:r>
            <a:r>
              <a:rPr lang="en-GB" b="1" dirty="0">
                <a:latin typeface="Times New Roman" panose="02020603050405020304" pitchFamily="18" charset="0"/>
                <a:cs typeface="Times New Roman" panose="02020603050405020304" pitchFamily="18" charset="0"/>
              </a:rPr>
              <a:t>: </a:t>
            </a:r>
            <a:r>
              <a:rPr lang="en-AU" dirty="0">
                <a:latin typeface="Times New Roman" panose="02020603050405020304" pitchFamily="18" charset="0"/>
                <a:cs typeface="Times New Roman" panose="02020603050405020304" pitchFamily="18" charset="0"/>
              </a:rPr>
              <a:t>You can develop interesting payment processes in native Android and </a:t>
            </a:r>
            <a:r>
              <a:rPr lang="en-AU" dirty="0" err="1">
                <a:latin typeface="Times New Roman" panose="02020603050405020304" pitchFamily="18" charset="0"/>
                <a:cs typeface="Times New Roman" panose="02020603050405020304" pitchFamily="18" charset="0"/>
              </a:rPr>
              <a:t>iOS</a:t>
            </a:r>
            <a:r>
              <a:rPr lang="en-AU" dirty="0">
                <a:latin typeface="Times New Roman" panose="02020603050405020304" pitchFamily="18" charset="0"/>
                <a:cs typeface="Times New Roman" panose="02020603050405020304" pitchFamily="18" charset="0"/>
              </a:rPr>
              <a:t> apps using the Flutter SDK. As a conclusion, the credit card API is constructed using the Flutter SDK.</a:t>
            </a:r>
            <a:endParaRPr lang="en-GB" dirty="0">
              <a:latin typeface="Times New Roman" panose="02020603050405020304" pitchFamily="18" charset="0"/>
              <a:cs typeface="Times New Roman" panose="02020603050405020304" pitchFamily="18" charset="0"/>
            </a:endParaRPr>
          </a:p>
          <a:p>
            <a:pPr marL="0" indent="0" algn="just">
              <a:buNone/>
            </a:pPr>
            <a:r>
              <a:rPr lang="en-AU" b="1" dirty="0" err="1">
                <a:latin typeface="Times New Roman" panose="02020603050405020304" pitchFamily="18" charset="0"/>
                <a:cs typeface="Times New Roman" panose="02020603050405020304" pitchFamily="18" charset="0"/>
              </a:rPr>
              <a:t>Paypal</a:t>
            </a:r>
            <a:r>
              <a:rPr lang="en-AU" b="1" dirty="0">
                <a:latin typeface="Times New Roman" panose="02020603050405020304" pitchFamily="18" charset="0"/>
                <a:cs typeface="Times New Roman" panose="02020603050405020304" pitchFamily="18" charset="0"/>
              </a:rPr>
              <a:t> API</a:t>
            </a:r>
            <a:r>
              <a:rPr lang="en-GB" b="1" dirty="0">
                <a:latin typeface="Times New Roman" panose="02020603050405020304" pitchFamily="18" charset="0"/>
                <a:cs typeface="Times New Roman" panose="02020603050405020304" pitchFamily="18" charset="0"/>
              </a:rPr>
              <a:t>: </a:t>
            </a:r>
            <a:r>
              <a:rPr lang="en-AU" dirty="0" err="1">
                <a:latin typeface="Times New Roman" panose="02020603050405020304" pitchFamily="18" charset="0"/>
                <a:cs typeface="Times New Roman" panose="02020603050405020304" pitchFamily="18" charset="0"/>
              </a:rPr>
              <a:t>Paypal</a:t>
            </a:r>
            <a:r>
              <a:rPr lang="en-AU" dirty="0">
                <a:latin typeface="Times New Roman" panose="02020603050405020304" pitchFamily="18" charset="0"/>
                <a:cs typeface="Times New Roman" panose="02020603050405020304" pitchFamily="18" charset="0"/>
              </a:rPr>
              <a:t> will be integrated as the payment gateway for the donation in SECC mobile application. </a:t>
            </a:r>
          </a:p>
          <a:p>
            <a:pPr marL="0" indent="0" algn="just">
              <a:buNone/>
            </a:pPr>
            <a:r>
              <a:rPr lang="en-AU" b="1" dirty="0" err="1">
                <a:latin typeface="Times New Roman" panose="02020603050405020304" pitchFamily="18" charset="0"/>
                <a:cs typeface="Times New Roman" panose="02020603050405020304" pitchFamily="18" charset="0"/>
              </a:rPr>
              <a:t>Xampp</a:t>
            </a:r>
            <a:r>
              <a:rPr lang="en-GB" b="1" dirty="0">
                <a:latin typeface="Times New Roman" panose="02020603050405020304" pitchFamily="18" charset="0"/>
                <a:cs typeface="Times New Roman" panose="02020603050405020304" pitchFamily="18" charset="0"/>
              </a:rPr>
              <a:t>: </a:t>
            </a:r>
            <a:r>
              <a:rPr lang="en-AU" dirty="0">
                <a:latin typeface="Times New Roman" panose="02020603050405020304" pitchFamily="18" charset="0"/>
                <a:cs typeface="Times New Roman" panose="02020603050405020304" pitchFamily="18" charset="0"/>
              </a:rPr>
              <a:t>XAMPP means for cross-platform application programming interface. On the server side, this permits you to generate an offline webpage.</a:t>
            </a:r>
            <a:endParaRPr lang="en-GB" dirty="0">
              <a:latin typeface="Times New Roman" panose="02020603050405020304" pitchFamily="18" charset="0"/>
              <a:cs typeface="Times New Roman" panose="02020603050405020304" pitchFamily="18" charset="0"/>
            </a:endParaRPr>
          </a:p>
          <a:p>
            <a:pPr marL="0" indent="0">
              <a:buNone/>
            </a:pPr>
            <a:endParaRPr lang="en-GB" dirty="0"/>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641962" y="628341"/>
            <a:ext cx="1135330" cy="1161429"/>
          </a:xfrm>
          <a:prstGeom prst="rect">
            <a:avLst/>
          </a:prstGeom>
        </p:spPr>
      </p:pic>
    </p:spTree>
    <p:extLst>
      <p:ext uri="{BB962C8B-B14F-4D97-AF65-F5344CB8AC3E}">
        <p14:creationId xmlns:p14="http://schemas.microsoft.com/office/powerpoint/2010/main" val="258933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1696009" y="753007"/>
            <a:ext cx="11029616" cy="1013800"/>
          </a:xfrm>
        </p:spPr>
        <p:txBody>
          <a:bodyPr/>
          <a:lstStyle/>
          <a:p>
            <a:r>
              <a:rPr lang="en-US" dirty="0"/>
              <a:t>Functional Requirements</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a:xfrm>
            <a:off x="739036" y="2129426"/>
            <a:ext cx="4183693" cy="3884118"/>
          </a:xfrm>
        </p:spPr>
        <p:txBody>
          <a:bodyPr>
            <a:normAutofit/>
          </a:bodyPr>
          <a:lstStyle/>
          <a:p>
            <a:pPr marL="0" indent="0" algn="just">
              <a:buNone/>
            </a:pPr>
            <a:r>
              <a:rPr lang="en-AU" dirty="0">
                <a:latin typeface="Times New Roman" panose="02020603050405020304" pitchFamily="18" charset="0"/>
                <a:cs typeface="Times New Roman" panose="02020603050405020304" pitchFamily="18" charset="0"/>
              </a:rPr>
              <a:t>The following are the project's functional requirements:</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Register</a:t>
            </a:r>
            <a:r>
              <a:rPr lang="en-GB" dirty="0">
                <a:latin typeface="Times New Roman" panose="02020603050405020304" pitchFamily="18" charset="0"/>
                <a:cs typeface="Times New Roman" panose="02020603050405020304" pitchFamily="18" charset="0"/>
              </a:rPr>
              <a:t> and </a:t>
            </a:r>
            <a:r>
              <a:rPr lang="en-AU" dirty="0">
                <a:latin typeface="Times New Roman" panose="02020603050405020304" pitchFamily="18" charset="0"/>
                <a:cs typeface="Times New Roman" panose="02020603050405020304" pitchFamily="18" charset="0"/>
              </a:rPr>
              <a:t>Login</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Donate</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Access donation history</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Access news</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Access about</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Access resources</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Get emotional help</a:t>
            </a:r>
            <a:endParaRPr lang="en-GB"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560679" y="679192"/>
            <a:ext cx="1135330" cy="1161429"/>
          </a:xfrm>
          <a:prstGeom prst="rect">
            <a:avLst/>
          </a:prstGeom>
        </p:spPr>
      </p:pic>
      <p:pic>
        <p:nvPicPr>
          <p:cNvPr id="10" name="Picture 9">
            <a:extLst>
              <a:ext uri="{FF2B5EF4-FFF2-40B4-BE49-F238E27FC236}">
                <a16:creationId xmlns:a16="http://schemas.microsoft.com/office/drawing/2014/main" id="{5666EAA1-62ED-4560-BAFE-3C989180A325}"/>
              </a:ext>
            </a:extLst>
          </p:cNvPr>
          <p:cNvPicPr>
            <a:picLocks noChangeAspect="1"/>
          </p:cNvPicPr>
          <p:nvPr/>
        </p:nvPicPr>
        <p:blipFill>
          <a:blip r:embed="rId3"/>
          <a:stretch>
            <a:fillRect/>
          </a:stretch>
        </p:blipFill>
        <p:spPr>
          <a:xfrm>
            <a:off x="5820742" y="1929221"/>
            <a:ext cx="2482998" cy="4984519"/>
          </a:xfrm>
          <a:prstGeom prst="rect">
            <a:avLst/>
          </a:prstGeom>
        </p:spPr>
      </p:pic>
      <p:pic>
        <p:nvPicPr>
          <p:cNvPr id="11" name="Picture 10">
            <a:extLst>
              <a:ext uri="{FF2B5EF4-FFF2-40B4-BE49-F238E27FC236}">
                <a16:creationId xmlns:a16="http://schemas.microsoft.com/office/drawing/2014/main" id="{A4D8F322-927A-47BE-BE63-401B005318D5}"/>
              </a:ext>
            </a:extLst>
          </p:cNvPr>
          <p:cNvPicPr>
            <a:picLocks noChangeAspect="1"/>
          </p:cNvPicPr>
          <p:nvPr/>
        </p:nvPicPr>
        <p:blipFill>
          <a:blip r:embed="rId4"/>
          <a:stretch>
            <a:fillRect/>
          </a:stretch>
        </p:blipFill>
        <p:spPr>
          <a:xfrm>
            <a:off x="8906628" y="1929221"/>
            <a:ext cx="2334680" cy="4890051"/>
          </a:xfrm>
          <a:prstGeom prst="rect">
            <a:avLst/>
          </a:prstGeom>
        </p:spPr>
      </p:pic>
    </p:spTree>
    <p:extLst>
      <p:ext uri="{BB962C8B-B14F-4D97-AF65-F5344CB8AC3E}">
        <p14:creationId xmlns:p14="http://schemas.microsoft.com/office/powerpoint/2010/main" val="252809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D8C9-96CE-4E73-88F9-FB1F9463859D}"/>
              </a:ext>
            </a:extLst>
          </p:cNvPr>
          <p:cNvSpPr>
            <a:spLocks noGrp="1"/>
          </p:cNvSpPr>
          <p:nvPr>
            <p:ph type="title"/>
          </p:nvPr>
        </p:nvSpPr>
        <p:spPr>
          <a:xfrm>
            <a:off x="2034211" y="640867"/>
            <a:ext cx="11029616" cy="1013800"/>
          </a:xfrm>
        </p:spPr>
        <p:txBody>
          <a:bodyPr/>
          <a:lstStyle/>
          <a:p>
            <a:r>
              <a:rPr lang="en-US" dirty="0"/>
              <a:t>Non-Functional Requirements</a:t>
            </a:r>
          </a:p>
        </p:txBody>
      </p:sp>
      <p:sp>
        <p:nvSpPr>
          <p:cNvPr id="3" name="Content Placeholder 2">
            <a:extLst>
              <a:ext uri="{FF2B5EF4-FFF2-40B4-BE49-F238E27FC236}">
                <a16:creationId xmlns:a16="http://schemas.microsoft.com/office/drawing/2014/main" id="{56872597-F17A-4DA7-8F28-9EEDDA85EF46}"/>
              </a:ext>
            </a:extLst>
          </p:cNvPr>
          <p:cNvSpPr>
            <a:spLocks noGrp="1"/>
          </p:cNvSpPr>
          <p:nvPr>
            <p:ph idx="1"/>
          </p:nvPr>
        </p:nvSpPr>
        <p:spPr>
          <a:xfrm>
            <a:off x="581192" y="2079321"/>
            <a:ext cx="10278874" cy="4076523"/>
          </a:xfrm>
        </p:spPr>
        <p:txBody>
          <a:bodyPr>
            <a:normAutofit fontScale="70000" lnSpcReduction="20000"/>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AU" dirty="0">
                <a:latin typeface="Times New Roman" panose="02020603050405020304" pitchFamily="18" charset="0"/>
                <a:cs typeface="Times New Roman" panose="02020603050405020304" pitchFamily="18" charset="0"/>
              </a:rPr>
              <a:t>Here below are the required non-functional requirements of the SECC mobile app:</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Scalability</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Usability</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Security Requirement</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Recoverability</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Data Integrity</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Feasibility</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Manageability</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Reliability</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Accessibility</a:t>
            </a:r>
            <a:endParaRPr lang="en-GB" dirty="0">
              <a:latin typeface="Times New Roman" panose="02020603050405020304" pitchFamily="18" charset="0"/>
              <a:cs typeface="Times New Roman" panose="02020603050405020304" pitchFamily="18" charset="0"/>
            </a:endParaRPr>
          </a:p>
          <a:p>
            <a:pPr lvl="0" algn="just"/>
            <a:r>
              <a:rPr lang="en-AU" dirty="0">
                <a:latin typeface="Times New Roman" panose="02020603050405020304" pitchFamily="18" charset="0"/>
                <a:cs typeface="Times New Roman" panose="02020603050405020304" pitchFamily="18" charset="0"/>
              </a:rPr>
              <a:t>Performance</a:t>
            </a:r>
            <a:endParaRPr lang="en-GB"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D38F15A-DD28-4821-934F-5FB581F1EB1F}"/>
              </a:ext>
            </a:extLst>
          </p:cNvPr>
          <p:cNvPicPr>
            <a:picLocks noChangeAspect="1"/>
          </p:cNvPicPr>
          <p:nvPr/>
        </p:nvPicPr>
        <p:blipFill>
          <a:blip r:embed="rId2"/>
          <a:stretch>
            <a:fillRect/>
          </a:stretch>
        </p:blipFill>
        <p:spPr>
          <a:xfrm>
            <a:off x="679540" y="640867"/>
            <a:ext cx="1135330" cy="1161429"/>
          </a:xfrm>
          <a:prstGeom prst="rect">
            <a:avLst/>
          </a:prstGeom>
        </p:spPr>
      </p:pic>
    </p:spTree>
    <p:extLst>
      <p:ext uri="{BB962C8B-B14F-4D97-AF65-F5344CB8AC3E}">
        <p14:creationId xmlns:p14="http://schemas.microsoft.com/office/powerpoint/2010/main" val="187058956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307</TotalTime>
  <Words>862</Words>
  <Application>Microsoft Office PowerPoint</Application>
  <PresentationFormat>Widescreen</PresentationFormat>
  <Paragraphs>132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Gill Sans MT</vt:lpstr>
      <vt:lpstr>Times New Roman</vt:lpstr>
      <vt:lpstr>Wingdings</vt:lpstr>
      <vt:lpstr>Wingdings 2</vt:lpstr>
      <vt:lpstr>Dividend</vt:lpstr>
      <vt:lpstr>South Eastern Community Connect</vt:lpstr>
      <vt:lpstr>Application development team</vt:lpstr>
      <vt:lpstr>INTRODUCTION TO South eastern community connect (SECC)</vt:lpstr>
      <vt:lpstr>LITERATURE REVIEW</vt:lpstr>
      <vt:lpstr>LITERATURE REVIEW</vt:lpstr>
      <vt:lpstr>LITERATURE REVIEW</vt:lpstr>
      <vt:lpstr>DOMINATING APPLICATION DEVELOPMENT FRAMEWORK</vt:lpstr>
      <vt:lpstr>Functional Requirements</vt:lpstr>
      <vt:lpstr>Non-Functional Requirements</vt:lpstr>
      <vt:lpstr>LIMITATIONS</vt:lpstr>
      <vt:lpstr>PowerPoint Presentation</vt:lpstr>
      <vt:lpstr>MILESTONES</vt:lpstr>
      <vt:lpstr>Gantt CHART</vt:lpstr>
      <vt:lpstr>WORK BREAKDOWN STRUCTURE</vt:lpstr>
      <vt:lpstr>CONTEXT-LEVEL DESIGN</vt:lpstr>
      <vt:lpstr>USE CASE DIAGRAM</vt:lpstr>
      <vt:lpstr>ENTITY-RELATIONSHIP DIAGRAM</vt:lpstr>
      <vt:lpstr>ACTIVITY DIAGRAM</vt:lpstr>
      <vt:lpstr>SEQUENCE DIAGRAM</vt:lpstr>
      <vt:lpstr>INTERFACE DESIGN</vt:lpstr>
      <vt:lpstr>INTERFACE DESIGN</vt:lpstr>
      <vt:lpstr>INTERFACE DESIGN</vt:lpstr>
      <vt:lpstr>INTERFACE DESIGN</vt:lpstr>
      <vt:lpstr>INTERFACE DESIGN</vt:lpstr>
      <vt:lpstr>Admin Flowchart</vt:lpstr>
      <vt:lpstr>    User Flowchart</vt:lpstr>
      <vt:lpstr>CONCLUSION AND FUTURE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 Eastern Community Connect</dc:title>
  <dc:creator>stutee basnet</dc:creator>
  <cp:lastModifiedBy>Killua 2</cp:lastModifiedBy>
  <cp:revision>60</cp:revision>
  <dcterms:created xsi:type="dcterms:W3CDTF">2022-01-26T03:06:22Z</dcterms:created>
  <dcterms:modified xsi:type="dcterms:W3CDTF">2022-02-07T11:19:44Z</dcterms:modified>
</cp:coreProperties>
</file>