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73" r:id="rId2"/>
    <p:sldId id="276" r:id="rId3"/>
    <p:sldId id="257" r:id="rId4"/>
    <p:sldId id="274" r:id="rId5"/>
    <p:sldId id="261" r:id="rId6"/>
    <p:sldId id="263" r:id="rId7"/>
    <p:sldId id="267" r:id="rId8"/>
    <p:sldId id="270" r:id="rId9"/>
    <p:sldId id="275" r:id="rId10"/>
    <p:sldId id="27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64" d="100"/>
          <a:sy n="64" d="100"/>
        </p:scale>
        <p:origin x="756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2D281B-5247-4219-9EDC-FAB4B81F8128}" type="datetimeFigureOut">
              <a:rPr lang="en-AU" smtClean="0"/>
              <a:t>13/09/2023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F12592-1D3D-413B-9B6F-8AF9661A190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17400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>
            <a:extLst>
              <a:ext uri="{FF2B5EF4-FFF2-40B4-BE49-F238E27FC236}">
                <a16:creationId xmlns:a16="http://schemas.microsoft.com/office/drawing/2014/main" id="{2DA681E5-46BB-2D4E-A1C8-A957297270E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2" name="Notes Placeholder 2">
            <a:extLst>
              <a:ext uri="{FF2B5EF4-FFF2-40B4-BE49-F238E27FC236}">
                <a16:creationId xmlns:a16="http://schemas.microsoft.com/office/drawing/2014/main" id="{80657BE3-D0A8-2848-90A9-E6E2B6293F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15363" name="Slide Number Placeholder 3">
            <a:extLst>
              <a:ext uri="{FF2B5EF4-FFF2-40B4-BE49-F238E27FC236}">
                <a16:creationId xmlns:a16="http://schemas.microsoft.com/office/drawing/2014/main" id="{46234D0A-A48F-5045-9A3E-32630526D30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18F7ABDA-D2B9-8741-B834-9B3F109ED610}" type="slidenum">
              <a:rPr lang="en-US" altLang="en-US" smtClean="0"/>
              <a:pPr/>
              <a:t>1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>
            <a:extLst>
              <a:ext uri="{FF2B5EF4-FFF2-40B4-BE49-F238E27FC236}">
                <a16:creationId xmlns:a16="http://schemas.microsoft.com/office/drawing/2014/main" id="{2DA681E5-46BB-2D4E-A1C8-A957297270E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2" name="Notes Placeholder 2">
            <a:extLst>
              <a:ext uri="{FF2B5EF4-FFF2-40B4-BE49-F238E27FC236}">
                <a16:creationId xmlns:a16="http://schemas.microsoft.com/office/drawing/2014/main" id="{80657BE3-D0A8-2848-90A9-E6E2B6293F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15363" name="Slide Number Placeholder 3">
            <a:extLst>
              <a:ext uri="{FF2B5EF4-FFF2-40B4-BE49-F238E27FC236}">
                <a16:creationId xmlns:a16="http://schemas.microsoft.com/office/drawing/2014/main" id="{46234D0A-A48F-5045-9A3E-32630526D30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18F7ABDA-D2B9-8741-B834-9B3F109ED610}" type="slidenum">
              <a:rPr lang="en-US" altLang="en-US" smtClean="0"/>
              <a:pPr/>
              <a:t>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68884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0BBCE-5451-DDE4-5464-9619C4D5A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CBA194-1BBD-EA15-881B-BEB8FDBB29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029C0B-5AB4-EF00-8730-7955BD11B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F39C2-0ED1-46F5-866B-61BE0F01635B}" type="datetimeFigureOut">
              <a:rPr lang="en-AU" smtClean="0"/>
              <a:t>13/09/2023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3AA88F-55CC-E44C-6B7A-82C5AE999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D4172D-CC3F-EFEB-5A53-9A656E4B5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5EDBD-5134-4CBA-8191-8718166CD58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05928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FCE98-30B7-C9FE-DE13-9E353548E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0FFF3D-F8CF-582C-B78C-E840916841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6E48E-BEE8-2184-BBD0-151D554DF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F39C2-0ED1-46F5-866B-61BE0F01635B}" type="datetimeFigureOut">
              <a:rPr lang="en-AU" smtClean="0"/>
              <a:t>13/09/2023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8947A2-7999-9C62-E7A1-10CD143D0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FFDED6-5B9D-3926-209D-008162D6F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5EDBD-5134-4CBA-8191-8718166CD58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34103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F8854A-2761-6F96-5596-371CBF8062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D74D84-1105-58D2-B8E5-6EF102DA3E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657852-D9F1-0EFC-8094-1213757EE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F39C2-0ED1-46F5-866B-61BE0F01635B}" type="datetimeFigureOut">
              <a:rPr lang="en-AU" smtClean="0"/>
              <a:t>13/09/2023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CD2B2-70D9-BDAD-4C60-943F58FA7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DB9A2F-8F61-3589-FC32-930813DF5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5EDBD-5134-4CBA-8191-8718166CD58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34754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F227A-3A8D-771F-ED62-AED96D588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F4CC3-7C27-739A-63EE-70AFEBA111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E89A92-C461-0E6F-0A8F-D8ECD91CC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F39C2-0ED1-46F5-866B-61BE0F01635B}" type="datetimeFigureOut">
              <a:rPr lang="en-AU" smtClean="0"/>
              <a:t>13/09/2023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9AEE8B-578B-4A12-9328-D648F1FC4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865001-C176-F11B-173B-D8E7225E7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5EDBD-5134-4CBA-8191-8718166CD58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93682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805-89F8-4148-2901-B1BB7B6F2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206615-C9A4-626D-96B0-37337AF95A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3C9E5D-3E00-D0E0-CEFF-4CC7F401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F39C2-0ED1-46F5-866B-61BE0F01635B}" type="datetimeFigureOut">
              <a:rPr lang="en-AU" smtClean="0"/>
              <a:t>13/09/2023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806438-9365-7C65-B502-A0A7848D2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FED13F-5CCC-5C18-6728-FEF381915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5EDBD-5134-4CBA-8191-8718166CD58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60203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E4697-457F-56A6-9B21-DD5039803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09228-3BD5-9DA6-6891-B2585315D3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6B3162-5A3D-91CE-56A7-0439B6454B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82F220-1519-6CF7-AF33-B0AD76FAF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F39C2-0ED1-46F5-866B-61BE0F01635B}" type="datetimeFigureOut">
              <a:rPr lang="en-AU" smtClean="0"/>
              <a:t>13/09/2023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916EDC-0624-0D50-CA64-2CB62171B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02BE71-ED7A-8CC6-16C8-E075F2AB1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5EDBD-5134-4CBA-8191-8718166CD58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60081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E08F6-2D41-7449-3519-739AF9F7A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2E0A25-3F08-BE24-1BBA-66381DBF9B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15646A-8BE5-4E2E-9FA5-C279CDE981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F9E9E4-CE38-57AE-45A0-3548EAFCFA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66E51E-4566-B77D-BDFD-D603EF9651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133548-14DB-ED78-A23B-595377196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F39C2-0ED1-46F5-866B-61BE0F01635B}" type="datetimeFigureOut">
              <a:rPr lang="en-AU" smtClean="0"/>
              <a:t>13/09/2023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4ED666-57DA-F34E-5DFE-D494EE442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3DDA82-0CBF-4EED-389E-DCC8DDAFF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5EDBD-5134-4CBA-8191-8718166CD58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77145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7302F-B02C-E533-2603-1B12346E2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735BCC-C6B2-0CE4-36EC-493A60B90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F39C2-0ED1-46F5-866B-61BE0F01635B}" type="datetimeFigureOut">
              <a:rPr lang="en-AU" smtClean="0"/>
              <a:t>13/09/2023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BCDC86-6247-AD37-4051-DF60244D7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672D2A-B54E-0BD7-D609-4F51DB999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5EDBD-5134-4CBA-8191-8718166CD58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45078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C3E0CB-08EA-B926-BC84-B80FA3637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F39C2-0ED1-46F5-866B-61BE0F01635B}" type="datetimeFigureOut">
              <a:rPr lang="en-AU" smtClean="0"/>
              <a:t>13/09/2023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195D2D-F20C-D268-1999-C0A7CCC77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1DDD74-A4CD-AE8A-5723-408B86C2C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5EDBD-5134-4CBA-8191-8718166CD58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80551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9E8EB-2978-8964-EC0B-A4A51F722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59DBD-B7CA-0B48-143D-0E6B8F6313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C9E13C-0B50-DD3D-3A15-7381E21981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0D892A-2F36-A21D-9A0F-3A2D945E6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F39C2-0ED1-46F5-866B-61BE0F01635B}" type="datetimeFigureOut">
              <a:rPr lang="en-AU" smtClean="0"/>
              <a:t>13/09/2023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E32FFF-1088-CA4F-5762-DE3EF543D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A98B74-BCCE-B46C-E864-E27FB5A35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5EDBD-5134-4CBA-8191-8718166CD58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82110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832FA-99F8-73E2-F959-17D15712C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9C2667-CBB0-E9DA-693D-8935AFD55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149CD1-2DF8-36B2-6D69-ED8B93CB18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C34DA6-4A62-AAE7-115B-150634ABD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F39C2-0ED1-46F5-866B-61BE0F01635B}" type="datetimeFigureOut">
              <a:rPr lang="en-AU" smtClean="0"/>
              <a:t>13/09/2023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C173CA-243C-E111-87FA-8F0A1F82E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8071D4-B470-A8BB-7F99-E74F0AB1A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5EDBD-5134-4CBA-8191-8718166CD58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83214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BF170C-7228-DA7F-BA75-1AEC5E216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8E03B2-54C9-4970-F58D-65D1A05519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457515-3C41-573C-A3DB-BB77B60C1B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7F39C2-0ED1-46F5-866B-61BE0F01635B}" type="datetimeFigureOut">
              <a:rPr lang="en-AU" smtClean="0"/>
              <a:t>13/09/2023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4D7281-CE31-B095-1CDD-C1407E769B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6CBFE9-8B79-CEFE-5CA0-713A864537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5EDBD-5134-4CBA-8191-8718166CD58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48943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extBox 6">
            <a:extLst>
              <a:ext uri="{FF2B5EF4-FFF2-40B4-BE49-F238E27FC236}">
                <a16:creationId xmlns:a16="http://schemas.microsoft.com/office/drawing/2014/main" id="{952327C5-CB7C-394C-9999-1879DDAC22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06113" y="6474189"/>
            <a:ext cx="909637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900" dirty="0"/>
              <a:t>CRICOS 03171A</a:t>
            </a:r>
          </a:p>
        </p:txBody>
      </p:sp>
      <p:pic>
        <p:nvPicPr>
          <p:cNvPr id="14342" name="Picture 4">
            <a:extLst>
              <a:ext uri="{FF2B5EF4-FFF2-40B4-BE49-F238E27FC236}">
                <a16:creationId xmlns:a16="http://schemas.microsoft.com/office/drawing/2014/main" id="{7AEF0054-A756-3D49-9DE2-1B9312806C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-1187519" y="5091600"/>
            <a:ext cx="5047250" cy="3152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6C8A47E-47C4-5542-842D-642AB0CFAC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7261" y="152036"/>
            <a:ext cx="3456112" cy="34746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58F2F95-EE7D-1047-9BFB-B8DA7AD267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7442" y="6098075"/>
            <a:ext cx="1545055" cy="593535"/>
          </a:xfrm>
          <a:prstGeom prst="rect">
            <a:avLst/>
          </a:prstGeom>
        </p:spPr>
      </p:pic>
      <p:sp>
        <p:nvSpPr>
          <p:cNvPr id="11" name="Slide Number Placeholder 1">
            <a:extLst>
              <a:ext uri="{FF2B5EF4-FFF2-40B4-BE49-F238E27FC236}">
                <a16:creationId xmlns:a16="http://schemas.microsoft.com/office/drawing/2014/main" id="{2B5ABB6B-E652-8A42-8A70-BCA1BB9508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03869" y="6474189"/>
            <a:ext cx="576262" cy="417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pitchFamily="2" charset="2"/>
              <a:buChar char="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pitchFamily="2" charset="2"/>
              <a:buChar char="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pitchFamily="2" charset="2"/>
              <a:buChar char="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pitchFamily="2" charset="2"/>
              <a:buChar char=""/>
              <a:defRPr sz="12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pitchFamily="2" charset="2"/>
              <a:buChar char=""/>
              <a:defRPr sz="12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pitchFamily="2" charset="2"/>
              <a:buChar char=""/>
              <a:defRPr sz="12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pitchFamily="2" charset="2"/>
              <a:buChar char=""/>
              <a:defRPr sz="12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pitchFamily="2" charset="2"/>
              <a:buChar char=""/>
              <a:defRPr sz="12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pitchFamily="2" charset="2"/>
              <a:buChar char=""/>
              <a:defRPr sz="12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2C9ADDB2-315E-6D49-BEAE-E5C6284EE765}" type="slidenum">
              <a:rPr lang="en-US" altLang="en-US" sz="900">
                <a:latin typeface="Calibri" panose="020F0502020204030204" pitchFamily="34" charset="0"/>
                <a:cs typeface="Calibri" panose="020F0502020204030204" pitchFamily="34" charset="0"/>
              </a:rPr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1</a:t>
            </a:fld>
            <a:endParaRPr lang="en-US" altLang="en-US" sz="9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70F9DEC-5BDE-8941-8D66-8E19A6F029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808083"/>
            <a:ext cx="12192001" cy="11430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D4FAB0B7-118F-4C81-B5E0-DBE9E266BA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406" y="1733009"/>
            <a:ext cx="9144000" cy="2387600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Evaluation of AI and ML in Ethical and Social Issues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B797CB3A-0AD9-4F57-A18F-C4244735CB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7406" y="4212684"/>
            <a:ext cx="9144000" cy="1655762"/>
          </a:xfrm>
        </p:spPr>
        <p:txBody>
          <a:bodyPr/>
          <a:lstStyle/>
          <a:p>
            <a:r>
              <a:rPr lang="en-US" dirty="0"/>
              <a:t>Dipesh Singh</a:t>
            </a:r>
          </a:p>
          <a:p>
            <a:r>
              <a:rPr lang="en-US" dirty="0"/>
              <a:t>12200599</a:t>
            </a:r>
          </a:p>
          <a:p>
            <a:r>
              <a:rPr lang="en-US" b="1" dirty="0">
                <a:solidFill>
                  <a:schemeClr val="tx1"/>
                </a:solidFill>
              </a:rPr>
              <a:t>BUS707 Applied Business Research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F4E19-A7AD-DC0A-5EAA-406C80621B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lnSpc>
                <a:spcPct val="200000"/>
              </a:lnSpc>
              <a:buNone/>
            </a:pPr>
            <a:r>
              <a:rPr lang="en-US" sz="4000" b="1" i="0" dirty="0">
                <a:effectLst/>
                <a:latin typeface="Söhne"/>
              </a:rPr>
              <a:t>Thank You for Your Attention!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97370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extBox 6">
            <a:extLst>
              <a:ext uri="{FF2B5EF4-FFF2-40B4-BE49-F238E27FC236}">
                <a16:creationId xmlns:a16="http://schemas.microsoft.com/office/drawing/2014/main" id="{952327C5-CB7C-394C-9999-1879DDAC22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06113" y="6474189"/>
            <a:ext cx="909637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900" dirty="0"/>
              <a:t>CRICOS 03171A</a:t>
            </a:r>
          </a:p>
        </p:txBody>
      </p:sp>
      <p:pic>
        <p:nvPicPr>
          <p:cNvPr id="14342" name="Picture 4">
            <a:extLst>
              <a:ext uri="{FF2B5EF4-FFF2-40B4-BE49-F238E27FC236}">
                <a16:creationId xmlns:a16="http://schemas.microsoft.com/office/drawing/2014/main" id="{7AEF0054-A756-3D49-9DE2-1B9312806C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-1187519" y="5091600"/>
            <a:ext cx="5047250" cy="3152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58F2F95-EE7D-1047-9BFB-B8DA7AD267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442" y="6098075"/>
            <a:ext cx="1545055" cy="593535"/>
          </a:xfrm>
          <a:prstGeom prst="rect">
            <a:avLst/>
          </a:prstGeom>
        </p:spPr>
      </p:pic>
      <p:sp>
        <p:nvSpPr>
          <p:cNvPr id="11" name="Slide Number Placeholder 1">
            <a:extLst>
              <a:ext uri="{FF2B5EF4-FFF2-40B4-BE49-F238E27FC236}">
                <a16:creationId xmlns:a16="http://schemas.microsoft.com/office/drawing/2014/main" id="{2B5ABB6B-E652-8A42-8A70-BCA1BB9508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03869" y="6474189"/>
            <a:ext cx="576262" cy="417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pitchFamily="2" charset="2"/>
              <a:buChar char="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pitchFamily="2" charset="2"/>
              <a:buChar char="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pitchFamily="2" charset="2"/>
              <a:buChar char="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pitchFamily="2" charset="2"/>
              <a:buChar char=""/>
              <a:defRPr sz="12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pitchFamily="2" charset="2"/>
              <a:buChar char=""/>
              <a:defRPr sz="12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pitchFamily="2" charset="2"/>
              <a:buChar char=""/>
              <a:defRPr sz="12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pitchFamily="2" charset="2"/>
              <a:buChar char=""/>
              <a:defRPr sz="12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pitchFamily="2" charset="2"/>
              <a:buChar char=""/>
              <a:defRPr sz="12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pitchFamily="2" charset="2"/>
              <a:buChar char=""/>
              <a:defRPr sz="12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2C9ADDB2-315E-6D49-BEAE-E5C6284EE765}" type="slidenum">
              <a:rPr lang="en-US" altLang="en-US" sz="900">
                <a:latin typeface="Calibri" panose="020F0502020204030204" pitchFamily="34" charset="0"/>
                <a:cs typeface="Calibri" panose="020F0502020204030204" pitchFamily="34" charset="0"/>
              </a:rPr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2</a:t>
            </a:fld>
            <a:endParaRPr lang="en-US" altLang="en-US" sz="9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70F9DEC-5BDE-8941-8D66-8E19A6F029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808083"/>
            <a:ext cx="12192001" cy="1143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40E7BF1-A8D8-BB69-EAAD-011A772D68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68556" y="-54389"/>
            <a:ext cx="8343901" cy="617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090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0247E-8A4F-08AA-6171-BCBD2DBA6E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237063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effectLst/>
                <a:latin typeface="Söhne"/>
              </a:rPr>
              <a:t>Research Questions and Research Objectives</a:t>
            </a:r>
            <a:br>
              <a:rPr lang="en-US" b="1" i="0" dirty="0">
                <a:effectLst/>
                <a:latin typeface="Söhne"/>
              </a:rPr>
            </a:b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96CDC9-DF96-86A5-E7A2-392165B62E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2678596"/>
            <a:ext cx="9578009" cy="4065104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b="1" i="0" dirty="0">
                <a:effectLst/>
                <a:latin typeface="Söhne"/>
              </a:rPr>
              <a:t>Research Questions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How do AI and ML technologies raise ethical concerns in decision-making processes?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How can frameworks be established to guide the ethical development and deployment of AI and ML technologies?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What are the broader social implications of AI and ML deployment across different sectors?</a:t>
            </a:r>
          </a:p>
          <a:p>
            <a:pPr algn="l"/>
            <a:r>
              <a:rPr lang="en-US" b="1" i="0" dirty="0">
                <a:effectLst/>
                <a:latin typeface="Söhne"/>
              </a:rPr>
              <a:t>Solutions to Research Questions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Analyze and explain the ethical challenges posed by AI and ML algorithms.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Propose guidelines and frameworks for responsible AI and ML integration.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Assess the social impacts, including shifts in employment, labor market disruptions, and privacy concerns.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58066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0247E-8A4F-08AA-6171-BCBD2DBA6E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05678"/>
            <a:ext cx="9144000" cy="1709531"/>
          </a:xfrm>
        </p:spPr>
        <p:txBody>
          <a:bodyPr>
            <a:normAutofit fontScale="90000"/>
          </a:bodyPr>
          <a:lstStyle/>
          <a:p>
            <a:r>
              <a:rPr lang="en-AU" b="1" i="0" dirty="0">
                <a:effectLst/>
                <a:latin typeface="Söhne"/>
              </a:rPr>
              <a:t>Methodology Plans</a:t>
            </a:r>
            <a:br>
              <a:rPr lang="en-AU" b="1" i="0" dirty="0">
                <a:effectLst/>
                <a:latin typeface="Söhne"/>
              </a:rPr>
            </a:b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96CDC9-DF96-86A5-E7A2-392165B62E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2678596"/>
            <a:ext cx="9578009" cy="4065104"/>
          </a:xfrm>
        </p:spPr>
        <p:txBody>
          <a:bodyPr>
            <a:normAutofit/>
          </a:bodyPr>
          <a:lstStyle/>
          <a:p>
            <a:pPr algn="l"/>
            <a:r>
              <a:rPr lang="en-US" b="1" i="0" dirty="0">
                <a:effectLst/>
                <a:latin typeface="Söhne"/>
              </a:rPr>
              <a:t>Alternative Methodology 1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Research Type: Descriptive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Research Approach: Quantitative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Type of Data: Primary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Sampling Plan: Convenience Sampling</a:t>
            </a:r>
          </a:p>
          <a:p>
            <a:pPr algn="l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22774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661DF-3487-5E4D-DC1A-F780EC574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i="0" dirty="0">
                <a:effectLst/>
                <a:latin typeface="Söhne"/>
              </a:rPr>
              <a:t>Alternative Methodology 1 (continued)</a:t>
            </a:r>
            <a:br>
              <a:rPr lang="en-AU" b="1" i="0" dirty="0">
                <a:effectLst/>
                <a:latin typeface="Söhne"/>
              </a:rPr>
            </a:b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1B6C2-3315-70DC-43DA-198E957EB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b="1" i="0" dirty="0">
                <a:effectLst/>
                <a:latin typeface="Söhne"/>
              </a:rPr>
              <a:t>Advantages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Larger sample for broader conclusions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Statistically confirmed results</a:t>
            </a:r>
          </a:p>
          <a:p>
            <a:pPr marL="0" indent="0" algn="l">
              <a:buNone/>
            </a:pPr>
            <a:r>
              <a:rPr lang="en-US" b="1" i="0" dirty="0">
                <a:effectLst/>
                <a:latin typeface="Söhne"/>
              </a:rPr>
              <a:t>Limitations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Lack of in-depth understanding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Numeric data may miss theoretical touches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Time, cost, and resource-intensive</a:t>
            </a:r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42345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72B07-7757-9219-BEAB-D6AEFAC56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i="0" dirty="0">
                <a:effectLst/>
                <a:latin typeface="Söhne"/>
              </a:rPr>
              <a:t>Alternative Methodology 2</a:t>
            </a:r>
            <a:br>
              <a:rPr lang="en-AU" b="1" i="0" dirty="0">
                <a:effectLst/>
                <a:latin typeface="Söhne"/>
              </a:rPr>
            </a:b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A1EAE-9022-87A5-202B-6DF4CFD1C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b="1" i="0" dirty="0">
                <a:effectLst/>
                <a:latin typeface="Söhne"/>
              </a:rPr>
              <a:t>Alternative Methodology 2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Research Type: Causal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Research Approach: Quantitative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Type of Data: Primary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Sampling Plan: Convenience Sampling/ </a:t>
            </a:r>
            <a:r>
              <a:rPr lang="en-US" b="0" i="0">
                <a:solidFill>
                  <a:srgbClr val="374151"/>
                </a:solidFill>
                <a:effectLst/>
                <a:latin typeface="Söhne"/>
              </a:rPr>
              <a:t>Random Sampling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229981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67678-734E-D40E-24F2-4AD475920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i="0" dirty="0">
                <a:effectLst/>
                <a:latin typeface="Söhne"/>
              </a:rPr>
              <a:t>Alternative Methodology 2 (continued)</a:t>
            </a:r>
            <a:br>
              <a:rPr lang="en-AU" b="1" i="0" dirty="0">
                <a:effectLst/>
                <a:latin typeface="Söhne"/>
              </a:rPr>
            </a:b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EB238-EF84-036F-EE22-BA806945DF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l">
              <a:buNone/>
            </a:pPr>
            <a:r>
              <a:rPr lang="en-US" b="1" i="0" dirty="0">
                <a:effectLst/>
                <a:latin typeface="Söhne"/>
              </a:rPr>
              <a:t>Advantages and Limitations</a:t>
            </a:r>
          </a:p>
          <a:p>
            <a:pPr marL="0" indent="0" algn="l">
              <a:buNone/>
            </a:pPr>
            <a:r>
              <a:rPr lang="en-US" b="1" i="0" dirty="0">
                <a:effectLst/>
                <a:latin typeface="Söhne"/>
              </a:rPr>
              <a:t>Advantages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Establish cause-and-effect relationships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Correctness and accuracy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Customizable experiments</a:t>
            </a:r>
          </a:p>
          <a:p>
            <a:pPr marL="0" indent="0" algn="l">
              <a:buNone/>
            </a:pPr>
            <a:r>
              <a:rPr lang="en-US" b="1" i="0" dirty="0">
                <a:effectLst/>
                <a:latin typeface="Söhne"/>
              </a:rPr>
              <a:t>Limitations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Ethical dilemmas (situations where researchers face conflicting ethical principles or values that make it challenging to make a clear and morally acceptable decision.)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Limited generalizability(a limitation of a study's findings)</a:t>
            </a:r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95136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82F3F-0821-B1D7-BC68-2E2EC4A78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i="0" dirty="0">
                <a:effectLst/>
                <a:latin typeface="Söhne"/>
              </a:rPr>
              <a:t>Recommendation &amp; Conclusion</a:t>
            </a:r>
            <a:br>
              <a:rPr lang="en-AU" b="1" i="0" dirty="0">
                <a:effectLst/>
                <a:latin typeface="Söhne"/>
              </a:rPr>
            </a:b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60170-EB0C-0E6F-493F-AF2A098A6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Consider a combination of descriptive and causal research.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Descriptive research provides initial insights, while causal research establishes cause-and-effect relationships.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Choose research methodology based on research objectives, resources, and ethical considerations.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Researchers should prioritize ethical considerations in AI and ML research.</a:t>
            </a:r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1600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82F3F-0821-B1D7-BC68-2E2EC4A78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i="0" dirty="0">
                <a:effectLst/>
                <a:latin typeface="Söhne"/>
              </a:rPr>
              <a:t>Reference List</a:t>
            </a:r>
            <a:br>
              <a:rPr lang="en-AU" b="1" i="0" dirty="0">
                <a:effectLst/>
                <a:latin typeface="Söhne"/>
              </a:rPr>
            </a:b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60170-EB0C-0E6F-493F-AF2A098A61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2816"/>
            <a:ext cx="10515600" cy="5521187"/>
          </a:xfrm>
        </p:spPr>
        <p:txBody>
          <a:bodyPr>
            <a:normAutofit fontScale="40000" lnSpcReduction="2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2300" kern="100" dirty="0" err="1">
                <a:effectLst/>
                <a:latin typeface="Anglia"/>
                <a:ea typeface="Calibri" panose="020F0502020204030204" pitchFamily="34" charset="0"/>
                <a:cs typeface="Times New Roman" panose="02020603050405020304" pitchFamily="18" charset="0"/>
              </a:rPr>
              <a:t>Barocas</a:t>
            </a:r>
            <a:r>
              <a:rPr lang="en-AU" sz="2300" kern="100" dirty="0">
                <a:effectLst/>
                <a:latin typeface="Anglia"/>
                <a:ea typeface="Calibri" panose="020F0502020204030204" pitchFamily="34" charset="0"/>
                <a:cs typeface="Times New Roman" panose="02020603050405020304" pitchFamily="18" charset="0"/>
              </a:rPr>
              <a:t>, S., Hardt, M., &amp; Narayanan, A. (2019). Fairness and Machine Learning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2300" kern="100" dirty="0">
                <a:effectLst/>
                <a:latin typeface="Anglia"/>
                <a:ea typeface="Calibri" panose="020F0502020204030204" pitchFamily="34" charset="0"/>
                <a:cs typeface="Times New Roman" panose="02020603050405020304" pitchFamily="18" charset="0"/>
              </a:rPr>
              <a:t>Brown, J. M. (2020). Impact of AI on the Job Market: Automation vs. Human Creativity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2300" kern="100" dirty="0">
                <a:effectLst/>
                <a:latin typeface="Anglia"/>
                <a:ea typeface="Calibri" panose="020F0502020204030204" pitchFamily="34" charset="0"/>
                <a:cs typeface="Times New Roman" panose="02020603050405020304" pitchFamily="18" charset="0"/>
              </a:rPr>
              <a:t>Bryson, J. J., Diamantis, M. E., &amp; Grant, T. D. (2017). Of, for, and by the people: The legal lacuna of synthetic persons. Artificial Intelligence and Law, 25(3), 273-291.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2300" kern="100" dirty="0" err="1">
                <a:effectLst/>
                <a:latin typeface="Anglia"/>
                <a:ea typeface="Calibri" panose="020F0502020204030204" pitchFamily="34" charset="0"/>
                <a:cs typeface="Times New Roman" panose="02020603050405020304" pitchFamily="18" charset="0"/>
              </a:rPr>
              <a:t>Floridi</a:t>
            </a:r>
            <a:r>
              <a:rPr lang="en-AU" sz="2300" kern="100" dirty="0">
                <a:effectLst/>
                <a:latin typeface="Anglia"/>
                <a:ea typeface="Calibri" panose="020F0502020204030204" pitchFamily="34" charset="0"/>
                <a:cs typeface="Times New Roman" panose="02020603050405020304" pitchFamily="18" charset="0"/>
              </a:rPr>
              <a:t>, L., Cowls, J., </a:t>
            </a:r>
            <a:r>
              <a:rPr lang="en-AU" sz="2300" kern="100" dirty="0" err="1">
                <a:effectLst/>
                <a:latin typeface="Anglia"/>
                <a:ea typeface="Calibri" panose="020F0502020204030204" pitchFamily="34" charset="0"/>
                <a:cs typeface="Times New Roman" panose="02020603050405020304" pitchFamily="18" charset="0"/>
              </a:rPr>
              <a:t>Beltrametti</a:t>
            </a:r>
            <a:r>
              <a:rPr lang="en-AU" sz="2300" kern="100" dirty="0">
                <a:effectLst/>
                <a:latin typeface="Anglia"/>
                <a:ea typeface="Calibri" panose="020F0502020204030204" pitchFamily="34" charset="0"/>
                <a:cs typeface="Times New Roman" panose="02020603050405020304" pitchFamily="18" charset="0"/>
              </a:rPr>
              <a:t>, M., </a:t>
            </a:r>
            <a:r>
              <a:rPr lang="en-AU" sz="2300" kern="100" dirty="0" err="1">
                <a:effectLst/>
                <a:latin typeface="Anglia"/>
                <a:ea typeface="Calibri" panose="020F0502020204030204" pitchFamily="34" charset="0"/>
                <a:cs typeface="Times New Roman" panose="02020603050405020304" pitchFamily="18" charset="0"/>
              </a:rPr>
              <a:t>Chatila</a:t>
            </a:r>
            <a:r>
              <a:rPr lang="en-AU" sz="2300" kern="100" dirty="0">
                <a:effectLst/>
                <a:latin typeface="Anglia"/>
                <a:ea typeface="Calibri" panose="020F0502020204030204" pitchFamily="34" charset="0"/>
                <a:cs typeface="Times New Roman" panose="02020603050405020304" pitchFamily="18" charset="0"/>
              </a:rPr>
              <a:t>, R., </a:t>
            </a:r>
            <a:r>
              <a:rPr lang="en-AU" sz="2300" kern="100" dirty="0" err="1">
                <a:effectLst/>
                <a:latin typeface="Anglia"/>
                <a:ea typeface="Calibri" panose="020F0502020204030204" pitchFamily="34" charset="0"/>
                <a:cs typeface="Times New Roman" panose="02020603050405020304" pitchFamily="18" charset="0"/>
              </a:rPr>
              <a:t>Chazerand</a:t>
            </a:r>
            <a:r>
              <a:rPr lang="en-AU" sz="2300" kern="100" dirty="0">
                <a:effectLst/>
                <a:latin typeface="Anglia"/>
                <a:ea typeface="Calibri" panose="020F0502020204030204" pitchFamily="34" charset="0"/>
                <a:cs typeface="Times New Roman" panose="02020603050405020304" pitchFamily="18" charset="0"/>
              </a:rPr>
              <a:t>, P., Dignum, V., ... &amp; Wachter, S. (2018). AI4People—An Ethical Framework for a Good AI Society: Opportunities, Risks, Principles, and Recommendations. Minds and Machines, 28(4), 689-707.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2300" kern="100" dirty="0">
                <a:effectLst/>
                <a:latin typeface="Anglia"/>
                <a:ea typeface="Calibri" panose="020F0502020204030204" pitchFamily="34" charset="0"/>
                <a:cs typeface="Times New Roman" panose="02020603050405020304" pitchFamily="18" charset="0"/>
              </a:rPr>
              <a:t>Batt, R. and Kahn, L., 2021. Data Transparency and Methods in Quantitative and Qualitative Research: Letter from the Editors. ILR Review, 74(5), pp.1079-1082.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2300" kern="100" dirty="0">
                <a:effectLst/>
                <a:latin typeface="Anglia"/>
                <a:ea typeface="Calibri" panose="020F0502020204030204" pitchFamily="34" charset="0"/>
                <a:cs typeface="Times New Roman" panose="02020603050405020304" pitchFamily="18" charset="0"/>
              </a:rPr>
              <a:t>Choy, L.T. (2014), ‘The Strengths and Weaknesses of Research Methodology: Comparison and Complimentary between Qualitative and Quantitative Approaches’, IOSR Journal of Humanities and Social Science, pp. 99–104. Available at: https://iosrjournals.org/iosr-jhss/papers/Vol19- issue4/Version-3/N0194399104.pdf [Accessed on 15th May 2022]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2300" kern="100" dirty="0" err="1">
                <a:effectLst/>
                <a:latin typeface="Anglia"/>
                <a:ea typeface="Calibri" panose="020F0502020204030204" pitchFamily="34" charset="0"/>
                <a:cs typeface="Times New Roman" panose="02020603050405020304" pitchFamily="18" charset="0"/>
              </a:rPr>
              <a:t>Daza</a:t>
            </a:r>
            <a:r>
              <a:rPr lang="en-AU" sz="2300" kern="100" dirty="0">
                <a:effectLst/>
                <a:latin typeface="Anglia"/>
                <a:ea typeface="Calibri" panose="020F0502020204030204" pitchFamily="34" charset="0"/>
                <a:cs typeface="Times New Roman" panose="02020603050405020304" pitchFamily="18" charset="0"/>
              </a:rPr>
              <a:t>, M.T. and </a:t>
            </a:r>
            <a:r>
              <a:rPr lang="en-AU" sz="2300" kern="100" dirty="0" err="1">
                <a:effectLst/>
                <a:latin typeface="Anglia"/>
                <a:ea typeface="Calibri" panose="020F0502020204030204" pitchFamily="34" charset="0"/>
                <a:cs typeface="Times New Roman" panose="02020603050405020304" pitchFamily="18" charset="0"/>
              </a:rPr>
              <a:t>Ilozumba</a:t>
            </a:r>
            <a:r>
              <a:rPr lang="en-AU" sz="2300" kern="100" dirty="0">
                <a:effectLst/>
                <a:latin typeface="Anglia"/>
                <a:ea typeface="Calibri" panose="020F0502020204030204" pitchFamily="34" charset="0"/>
                <a:cs typeface="Times New Roman" panose="02020603050405020304" pitchFamily="18" charset="0"/>
              </a:rPr>
              <a:t>, U.J., 2022. A survey of AI ethics in business literature: Maps and trends between 2000 and 2021. Frontiers in Psychology, 13, p.1042661.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2300" kern="100" dirty="0" err="1">
                <a:effectLst/>
                <a:latin typeface="Anglia"/>
                <a:ea typeface="Calibri" panose="020F0502020204030204" pitchFamily="34" charset="0"/>
                <a:cs typeface="Times New Roman" panose="02020603050405020304" pitchFamily="18" charset="0"/>
              </a:rPr>
              <a:t>Diakopoulos</a:t>
            </a:r>
            <a:r>
              <a:rPr lang="en-AU" sz="2300" kern="100" dirty="0">
                <a:effectLst/>
                <a:latin typeface="Anglia"/>
                <a:ea typeface="Calibri" panose="020F0502020204030204" pitchFamily="34" charset="0"/>
                <a:cs typeface="Times New Roman" panose="02020603050405020304" pitchFamily="18" charset="0"/>
              </a:rPr>
              <a:t>, N., &amp; </a:t>
            </a:r>
            <a:r>
              <a:rPr lang="en-AU" sz="2300" kern="100" dirty="0" err="1">
                <a:effectLst/>
                <a:latin typeface="Anglia"/>
                <a:ea typeface="Calibri" panose="020F0502020204030204" pitchFamily="34" charset="0"/>
                <a:cs typeface="Times New Roman" panose="02020603050405020304" pitchFamily="18" charset="0"/>
              </a:rPr>
              <a:t>Friedler</a:t>
            </a:r>
            <a:r>
              <a:rPr lang="en-AU" sz="2300" kern="100" dirty="0">
                <a:effectLst/>
                <a:latin typeface="Anglia"/>
                <a:ea typeface="Calibri" panose="020F0502020204030204" pitchFamily="34" charset="0"/>
                <a:cs typeface="Times New Roman" panose="02020603050405020304" pitchFamily="18" charset="0"/>
              </a:rPr>
              <a:t>, S. A. (2018). How we </a:t>
            </a:r>
            <a:r>
              <a:rPr lang="en-AU" sz="2300" kern="100" dirty="0" err="1">
                <a:effectLst/>
                <a:latin typeface="Anglia"/>
                <a:ea typeface="Calibri" panose="020F0502020204030204" pitchFamily="34" charset="0"/>
                <a:cs typeface="Times New Roman" panose="02020603050405020304" pitchFamily="18" charset="0"/>
              </a:rPr>
              <a:t>analyze</a:t>
            </a:r>
            <a:r>
              <a:rPr lang="en-AU" sz="2300" kern="100" dirty="0">
                <a:effectLst/>
                <a:latin typeface="Anglia"/>
                <a:ea typeface="Calibri" panose="020F0502020204030204" pitchFamily="34" charset="0"/>
                <a:cs typeface="Times New Roman" panose="02020603050405020304" pitchFamily="18" charset="0"/>
              </a:rPr>
              <a:t> it: A model for contextualizing analyses of bias in natural language processing. Proceedings of the 2018 AAAI/ACM Conference on AI, Ethics, and Society, 13-18.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2300" kern="100" dirty="0">
                <a:effectLst/>
                <a:latin typeface="Anglia"/>
                <a:ea typeface="Calibri" panose="020F0502020204030204" pitchFamily="34" charset="0"/>
                <a:cs typeface="Times New Roman" panose="02020603050405020304" pitchFamily="18" charset="0"/>
              </a:rPr>
              <a:t>Hair, J. F., Black, W. C., </a:t>
            </a:r>
            <a:r>
              <a:rPr lang="en-AU" sz="2300" kern="100" dirty="0" err="1">
                <a:effectLst/>
                <a:latin typeface="Anglia"/>
                <a:ea typeface="Calibri" panose="020F0502020204030204" pitchFamily="34" charset="0"/>
                <a:cs typeface="Times New Roman" panose="02020603050405020304" pitchFamily="18" charset="0"/>
              </a:rPr>
              <a:t>Babin</a:t>
            </a:r>
            <a:r>
              <a:rPr lang="en-AU" sz="2300" kern="100" dirty="0">
                <a:effectLst/>
                <a:latin typeface="Anglia"/>
                <a:ea typeface="Calibri" panose="020F0502020204030204" pitchFamily="34" charset="0"/>
                <a:cs typeface="Times New Roman" panose="02020603050405020304" pitchFamily="18" charset="0"/>
              </a:rPr>
              <a:t>, B. J., &amp; Anderson, R. E. (2019). Multivariate Data Analysis.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2300" kern="100" dirty="0">
                <a:effectLst/>
                <a:latin typeface="Anglia"/>
                <a:ea typeface="Calibri" panose="020F0502020204030204" pitchFamily="34" charset="0"/>
                <a:cs typeface="Times New Roman" panose="02020603050405020304" pitchFamily="18" charset="0"/>
              </a:rPr>
              <a:t>Hickok, M., 2021. Lessons learned from AI ethics principles for future actions. AI and Ethics, 1(1), pp.41-47.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2300" kern="100" dirty="0" err="1">
                <a:effectLst/>
                <a:latin typeface="Anglia"/>
                <a:ea typeface="Calibri" panose="020F0502020204030204" pitchFamily="34" charset="0"/>
                <a:cs typeface="Times New Roman" panose="02020603050405020304" pitchFamily="18" charset="0"/>
              </a:rPr>
              <a:t>Kaewkungwal</a:t>
            </a:r>
            <a:r>
              <a:rPr lang="en-AU" sz="2300" kern="100" dirty="0">
                <a:effectLst/>
                <a:latin typeface="Anglia"/>
                <a:ea typeface="Calibri" panose="020F0502020204030204" pitchFamily="34" charset="0"/>
                <a:cs typeface="Times New Roman" panose="02020603050405020304" pitchFamily="18" charset="0"/>
              </a:rPr>
              <a:t>, J. and Adams, P., 2019. Ethical consideration of the research proposal and the informed-consent process: An online survey of researchers and ethics committee members in Thailand. Accountability in Research, 26(3), pp.176-197.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2300" kern="100" dirty="0" err="1">
                <a:effectLst/>
                <a:latin typeface="Anglia"/>
                <a:ea typeface="Calibri" panose="020F0502020204030204" pitchFamily="34" charset="0"/>
                <a:cs typeface="Times New Roman" panose="02020603050405020304" pitchFamily="18" charset="0"/>
              </a:rPr>
              <a:t>Lenger</a:t>
            </a:r>
            <a:r>
              <a:rPr lang="en-AU" sz="2300" kern="100" dirty="0">
                <a:effectLst/>
                <a:latin typeface="Anglia"/>
                <a:ea typeface="Calibri" panose="020F0502020204030204" pitchFamily="34" charset="0"/>
                <a:cs typeface="Times New Roman" panose="02020603050405020304" pitchFamily="18" charset="0"/>
              </a:rPr>
              <a:t>, A., 2019. The Rejection of Qualitative Research Methods in Economics. Journal of Economic Issues, 53(4), pp.946-965.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2300" kern="100" dirty="0">
                <a:effectLst/>
                <a:latin typeface="Anglia"/>
                <a:ea typeface="Calibri" panose="020F0502020204030204" pitchFamily="34" charset="0"/>
                <a:cs typeface="Times New Roman" panose="02020603050405020304" pitchFamily="18" charset="0"/>
              </a:rPr>
              <a:t>Smith, A., Stevenson, A., Alexander, B., Hansen, H., Barros, M. and R. S. T. A. Elias, S., 2021. Bringing Back the Researcher: Dominance and Silences of Interviews in Qualitative Research. Academy of Management Proceedings, 2021(1), p.1.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2300" kern="100" dirty="0">
                <a:effectLst/>
                <a:latin typeface="Anglia"/>
                <a:ea typeface="Calibri" panose="020F0502020204030204" pitchFamily="34" charset="0"/>
                <a:cs typeface="Times New Roman" panose="02020603050405020304" pitchFamily="18" charset="0"/>
              </a:rPr>
              <a:t>Williams, M. and Moser, T., 2019. The Art of Coding and Thematic Exploration in Qualitative Research. International Management Review, 15(1), pp.45-55.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A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05462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889</Words>
  <Application>Microsoft Office PowerPoint</Application>
  <PresentationFormat>Widescreen</PresentationFormat>
  <Paragraphs>69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Anglia</vt:lpstr>
      <vt:lpstr>Arial</vt:lpstr>
      <vt:lpstr>Calibri</vt:lpstr>
      <vt:lpstr>Calibri Light</vt:lpstr>
      <vt:lpstr>Söhne</vt:lpstr>
      <vt:lpstr>Wingdings</vt:lpstr>
      <vt:lpstr>Office Theme</vt:lpstr>
      <vt:lpstr>The Evaluation of AI and ML in Ethical and Social Issues</vt:lpstr>
      <vt:lpstr>PowerPoint Presentation</vt:lpstr>
      <vt:lpstr>Research Questions and Research Objectives </vt:lpstr>
      <vt:lpstr>Methodology Plans </vt:lpstr>
      <vt:lpstr>Alternative Methodology 1 (continued) </vt:lpstr>
      <vt:lpstr>Alternative Methodology 2 </vt:lpstr>
      <vt:lpstr>Alternative Methodology 2 (continued) </vt:lpstr>
      <vt:lpstr>Recommendation &amp; Conclusion </vt:lpstr>
      <vt:lpstr>Reference List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Evaluation of AI and ML in Ethical and Social Issues</dc:title>
  <dc:creator>Dipesh SINGH</dc:creator>
  <cp:lastModifiedBy>Dipesh SINGH</cp:lastModifiedBy>
  <cp:revision>8</cp:revision>
  <dcterms:created xsi:type="dcterms:W3CDTF">2023-09-12T23:40:19Z</dcterms:created>
  <dcterms:modified xsi:type="dcterms:W3CDTF">2023-09-13T05:06:50Z</dcterms:modified>
</cp:coreProperties>
</file>