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88" r:id="rId8"/>
    <p:sldId id="291" r:id="rId9"/>
    <p:sldId id="292" r:id="rId10"/>
    <p:sldId id="280" r:id="rId11"/>
    <p:sldId id="281" r:id="rId12"/>
    <p:sldId id="289" r:id="rId13"/>
    <p:sldId id="290" r:id="rId14"/>
    <p:sldId id="282" r:id="rId15"/>
    <p:sldId id="283" r:id="rId16"/>
    <p:sldId id="284" r:id="rId17"/>
    <p:sldId id="285" r:id="rId18"/>
    <p:sldId id="286"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2D96F-7360-48EC-ACB2-E292E0BE0472}"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62D96F-7360-48EC-ACB2-E292E0BE0472}" type="datetimeFigureOut">
              <a:rPr lang="en-US" smtClean="0"/>
              <a:pPr/>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62D96F-7360-48EC-ACB2-E292E0BE0472}" type="datetimeFigureOut">
              <a:rPr lang="en-US" smtClean="0"/>
              <a:pPr/>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2D96F-7360-48EC-ACB2-E292E0BE0472}" type="datetimeFigureOut">
              <a:rPr lang="en-US" smtClean="0"/>
              <a:pPr/>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2D96F-7360-48EC-ACB2-E292E0BE0472}"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8C284-C537-4BF1-ABDE-6E3100CA0E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2D96F-7360-48EC-ACB2-E292E0BE0472}" type="datetimeFigureOut">
              <a:rPr lang="en-US" smtClean="0"/>
              <a:pPr/>
              <a:t>4/8/2017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8C284-C537-4BF1-ABDE-6E3100CA0E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latin typeface="Tw Cen MT" pitchFamily="34" charset="0"/>
              </a:rPr>
              <a:t>Binary Searching</a:t>
            </a:r>
            <a:endParaRPr lang="en-US" b="1" dirty="0">
              <a:solidFill>
                <a:srgbClr val="FF0000"/>
              </a:solidFill>
              <a:latin typeface="Tw Cen MT" pitchFamily="34" charset="0"/>
            </a:endParaRPr>
          </a:p>
        </p:txBody>
      </p:sp>
      <p:sp>
        <p:nvSpPr>
          <p:cNvPr id="3" name="Subtitle 2"/>
          <p:cNvSpPr>
            <a:spLocks noGrp="1"/>
          </p:cNvSpPr>
          <p:nvPr>
            <p:ph type="subTitle" idx="1"/>
          </p:nvPr>
        </p:nvSpPr>
        <p:spPr/>
        <p:txBody>
          <a:bodyPr/>
          <a:lstStyle/>
          <a:p>
            <a:endParaRPr lang="en-US" b="1">
              <a:latin typeface="Tw Cen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Recursive Function for Binary </a:t>
            </a:r>
            <a:r>
              <a:rPr lang="en-US" b="1" dirty="0" err="1" smtClean="0">
                <a:solidFill>
                  <a:srgbClr val="FF0000"/>
                </a:solidFill>
                <a:latin typeface="Tw Cen MT" pitchFamily="34" charset="0"/>
              </a:rPr>
              <a:t>Search:main</a:t>
            </a:r>
            <a:r>
              <a:rPr lang="en-US" b="1" dirty="0" smtClean="0">
                <a:solidFill>
                  <a:srgbClr val="FF0000"/>
                </a:solidFill>
                <a:latin typeface="Tw Cen MT" pitchFamily="34" charset="0"/>
              </a:rPr>
              <a:t>()</a:t>
            </a:r>
            <a:endParaRPr lang="en-US" dirty="0"/>
          </a:p>
        </p:txBody>
      </p:sp>
      <p:sp>
        <p:nvSpPr>
          <p:cNvPr id="3" name="Content Placeholder 2"/>
          <p:cNvSpPr>
            <a:spLocks noGrp="1"/>
          </p:cNvSpPr>
          <p:nvPr>
            <p:ph idx="1"/>
          </p:nvPr>
        </p:nvSpPr>
        <p:spPr/>
        <p:txBody>
          <a:bodyPr>
            <a:noAutofit/>
          </a:bodyPr>
          <a:lstStyle/>
          <a:p>
            <a:pPr>
              <a:buNone/>
            </a:pPr>
            <a:r>
              <a:rPr lang="en-US" sz="2400" b="1" dirty="0" smtClean="0">
                <a:solidFill>
                  <a:srgbClr val="002060"/>
                </a:solidFill>
                <a:latin typeface="Tw Cen MT" pitchFamily="34" charset="0"/>
              </a:rPr>
              <a:t>#include&lt;</a:t>
            </a:r>
            <a:r>
              <a:rPr lang="en-US" sz="2400" b="1" dirty="0" err="1" smtClean="0">
                <a:solidFill>
                  <a:srgbClr val="002060"/>
                </a:solidFill>
                <a:latin typeface="Tw Cen MT" pitchFamily="34" charset="0"/>
              </a:rPr>
              <a:t>stdio.h</a:t>
            </a:r>
            <a:r>
              <a:rPr lang="en-US" sz="2400" b="1" dirty="0" smtClean="0">
                <a:solidFill>
                  <a:srgbClr val="002060"/>
                </a:solidFill>
                <a:latin typeface="Tw Cen MT" pitchFamily="34" charset="0"/>
              </a:rPr>
              <a:t>&gt;</a:t>
            </a:r>
          </a:p>
          <a:p>
            <a:pPr>
              <a:buNone/>
            </a:pPr>
            <a:r>
              <a:rPr lang="en-US" sz="2400" b="1" dirty="0" err="1" smtClean="0">
                <a:solidFill>
                  <a:srgbClr val="002060"/>
                </a:solidFill>
                <a:latin typeface="Tw Cen MT" pitchFamily="34" charset="0"/>
              </a:rPr>
              <a:t>int</a:t>
            </a:r>
            <a:r>
              <a:rPr lang="en-US" sz="2400" b="1" dirty="0" smtClean="0">
                <a:solidFill>
                  <a:srgbClr val="002060"/>
                </a:solidFill>
                <a:latin typeface="Tw Cen MT" pitchFamily="34" charset="0"/>
              </a:rPr>
              <a:t> main()</a:t>
            </a:r>
          </a:p>
          <a:p>
            <a:pPr>
              <a:buNone/>
            </a:pPr>
            <a:r>
              <a:rPr lang="en-US" sz="2400" b="1" dirty="0" smtClean="0">
                <a:solidFill>
                  <a:srgbClr val="002060"/>
                </a:solidFill>
                <a:latin typeface="Tw Cen MT" pitchFamily="34" charset="0"/>
              </a:rPr>
              <a:t>{</a:t>
            </a:r>
          </a:p>
          <a:p>
            <a:pPr>
              <a:buNone/>
            </a:pPr>
            <a:r>
              <a:rPr lang="en-US" sz="2400" b="1" dirty="0" smtClean="0">
                <a:solidFill>
                  <a:srgbClr val="002060"/>
                </a:solidFill>
                <a:latin typeface="Tw Cen MT" pitchFamily="34" charset="0"/>
              </a:rPr>
              <a:t>    </a:t>
            </a:r>
            <a:r>
              <a:rPr lang="en-US" sz="2400" b="1" dirty="0" err="1" smtClean="0">
                <a:solidFill>
                  <a:srgbClr val="002060"/>
                </a:solidFill>
                <a:latin typeface="Tw Cen MT" pitchFamily="34" charset="0"/>
              </a:rPr>
              <a:t>int</a:t>
            </a:r>
            <a:r>
              <a:rPr lang="en-US" sz="2400" b="1" dirty="0" smtClean="0">
                <a:solidFill>
                  <a:srgbClr val="002060"/>
                </a:solidFill>
                <a:latin typeface="Tw Cen MT" pitchFamily="34" charset="0"/>
              </a:rPr>
              <a:t> a[10],</a:t>
            </a:r>
            <a:r>
              <a:rPr lang="en-US" sz="2400" b="1" dirty="0" err="1" smtClean="0">
                <a:solidFill>
                  <a:srgbClr val="002060"/>
                </a:solidFill>
                <a:latin typeface="Tw Cen MT" pitchFamily="34" charset="0"/>
              </a:rPr>
              <a:t>i,n,m,c,l,u</a:t>
            </a:r>
            <a:r>
              <a:rPr lang="en-US" sz="2400" b="1" dirty="0" smtClean="0">
                <a:solidFill>
                  <a:srgbClr val="002060"/>
                </a:solidFill>
                <a:latin typeface="Tw Cen MT" pitchFamily="34" charset="0"/>
              </a:rPr>
              <a:t>;</a:t>
            </a:r>
          </a:p>
          <a:p>
            <a:pPr>
              <a:buNone/>
            </a:pPr>
            <a:r>
              <a:rPr lang="en-US" sz="2400" b="1" dirty="0" smtClean="0">
                <a:solidFill>
                  <a:srgbClr val="002060"/>
                </a:solidFill>
                <a:latin typeface="Tw Cen MT" pitchFamily="34" charset="0"/>
              </a:rPr>
              <a:t>    </a:t>
            </a:r>
            <a:r>
              <a:rPr lang="en-US" sz="2400" b="1" dirty="0" err="1" smtClean="0">
                <a:solidFill>
                  <a:srgbClr val="002060"/>
                </a:solidFill>
                <a:latin typeface="Tw Cen MT" pitchFamily="34" charset="0"/>
              </a:rPr>
              <a:t>printf</a:t>
            </a:r>
            <a:r>
              <a:rPr lang="en-US" sz="2400" b="1" dirty="0" smtClean="0">
                <a:solidFill>
                  <a:srgbClr val="002060"/>
                </a:solidFill>
                <a:latin typeface="Tw Cen MT" pitchFamily="34" charset="0"/>
              </a:rPr>
              <a:t>("Enter the size of an array: ");</a:t>
            </a:r>
          </a:p>
          <a:p>
            <a:pPr>
              <a:buNone/>
            </a:pPr>
            <a:r>
              <a:rPr lang="en-US" sz="2400" b="1" dirty="0" smtClean="0">
                <a:solidFill>
                  <a:srgbClr val="002060"/>
                </a:solidFill>
                <a:latin typeface="Tw Cen MT" pitchFamily="34" charset="0"/>
              </a:rPr>
              <a:t>    </a:t>
            </a:r>
            <a:r>
              <a:rPr lang="en-US" sz="2400" b="1" dirty="0" err="1" smtClean="0">
                <a:solidFill>
                  <a:srgbClr val="002060"/>
                </a:solidFill>
                <a:latin typeface="Tw Cen MT" pitchFamily="34" charset="0"/>
              </a:rPr>
              <a:t>scanf</a:t>
            </a:r>
            <a:r>
              <a:rPr lang="en-US" sz="2400" b="1" dirty="0" smtClean="0">
                <a:solidFill>
                  <a:srgbClr val="002060"/>
                </a:solidFill>
                <a:latin typeface="Tw Cen MT" pitchFamily="34" charset="0"/>
              </a:rPr>
              <a:t>("%</a:t>
            </a:r>
            <a:r>
              <a:rPr lang="en-US" sz="2400" b="1" dirty="0" err="1" smtClean="0">
                <a:solidFill>
                  <a:srgbClr val="002060"/>
                </a:solidFill>
                <a:latin typeface="Tw Cen MT" pitchFamily="34" charset="0"/>
              </a:rPr>
              <a:t>d",&amp;n</a:t>
            </a:r>
            <a:r>
              <a:rPr lang="en-US" sz="2400" b="1" dirty="0" smtClean="0">
                <a:solidFill>
                  <a:srgbClr val="002060"/>
                </a:solidFill>
                <a:latin typeface="Tw Cen MT" pitchFamily="34" charset="0"/>
              </a:rPr>
              <a:t>);</a:t>
            </a:r>
          </a:p>
          <a:p>
            <a:pPr>
              <a:buNone/>
            </a:pPr>
            <a:r>
              <a:rPr lang="en-US" sz="2400" b="1" dirty="0" smtClean="0">
                <a:solidFill>
                  <a:srgbClr val="002060"/>
                </a:solidFill>
                <a:latin typeface="Tw Cen MT" pitchFamily="34" charset="0"/>
              </a:rPr>
              <a:t>    </a:t>
            </a:r>
            <a:r>
              <a:rPr lang="en-US" sz="2400" b="1" dirty="0" err="1" smtClean="0">
                <a:solidFill>
                  <a:srgbClr val="002060"/>
                </a:solidFill>
                <a:latin typeface="Tw Cen MT" pitchFamily="34" charset="0"/>
              </a:rPr>
              <a:t>printf</a:t>
            </a:r>
            <a:r>
              <a:rPr lang="en-US" sz="2400" b="1" dirty="0" smtClean="0">
                <a:solidFill>
                  <a:srgbClr val="002060"/>
                </a:solidFill>
                <a:latin typeface="Tw Cen MT" pitchFamily="34" charset="0"/>
              </a:rPr>
              <a:t>("Enter the elements of the array: " );</a:t>
            </a:r>
          </a:p>
          <a:p>
            <a:pPr>
              <a:buNone/>
            </a:pPr>
            <a:r>
              <a:rPr lang="en-US" sz="2400" b="1" dirty="0" smtClean="0">
                <a:solidFill>
                  <a:srgbClr val="002060"/>
                </a:solidFill>
                <a:latin typeface="Tw Cen MT" pitchFamily="34" charset="0"/>
              </a:rPr>
              <a:t>    for(</a:t>
            </a:r>
            <a:r>
              <a:rPr lang="en-US" sz="2400" b="1" dirty="0" err="1" smtClean="0">
                <a:solidFill>
                  <a:srgbClr val="002060"/>
                </a:solidFill>
                <a:latin typeface="Tw Cen MT" pitchFamily="34" charset="0"/>
              </a:rPr>
              <a:t>i</a:t>
            </a:r>
            <a:r>
              <a:rPr lang="en-US" sz="2400" b="1" dirty="0" smtClean="0">
                <a:solidFill>
                  <a:srgbClr val="002060"/>
                </a:solidFill>
                <a:latin typeface="Tw Cen MT" pitchFamily="34" charset="0"/>
              </a:rPr>
              <a:t>=0;i&lt;</a:t>
            </a:r>
            <a:r>
              <a:rPr lang="en-US" sz="2400" b="1" dirty="0" err="1" smtClean="0">
                <a:solidFill>
                  <a:srgbClr val="002060"/>
                </a:solidFill>
                <a:latin typeface="Tw Cen MT" pitchFamily="34" charset="0"/>
              </a:rPr>
              <a:t>n;i</a:t>
            </a:r>
            <a:r>
              <a:rPr lang="en-US" sz="2400" b="1" dirty="0" smtClean="0">
                <a:solidFill>
                  <a:srgbClr val="002060"/>
                </a:solidFill>
                <a:latin typeface="Tw Cen MT" pitchFamily="34" charset="0"/>
              </a:rPr>
              <a:t>++)</a:t>
            </a:r>
          </a:p>
          <a:p>
            <a:pPr>
              <a:buNone/>
            </a:pPr>
            <a:r>
              <a:rPr lang="en-US" sz="2400" b="1" dirty="0" smtClean="0">
                <a:solidFill>
                  <a:srgbClr val="002060"/>
                </a:solidFill>
                <a:latin typeface="Tw Cen MT" pitchFamily="34" charset="0"/>
              </a:rPr>
              <a:t>	{</a:t>
            </a:r>
          </a:p>
          <a:p>
            <a:pPr>
              <a:buNone/>
            </a:pPr>
            <a:r>
              <a:rPr lang="en-US" sz="2400" b="1" dirty="0" smtClean="0">
                <a:solidFill>
                  <a:srgbClr val="002060"/>
                </a:solidFill>
                <a:latin typeface="Tw Cen MT" pitchFamily="34" charset="0"/>
              </a:rPr>
              <a:t>         </a:t>
            </a:r>
            <a:r>
              <a:rPr lang="en-US" sz="2400" b="1" dirty="0" err="1" smtClean="0">
                <a:solidFill>
                  <a:srgbClr val="002060"/>
                </a:solidFill>
                <a:latin typeface="Tw Cen MT" pitchFamily="34" charset="0"/>
              </a:rPr>
              <a:t>scanf</a:t>
            </a:r>
            <a:r>
              <a:rPr lang="en-US" sz="2400" b="1" dirty="0" smtClean="0">
                <a:solidFill>
                  <a:srgbClr val="002060"/>
                </a:solidFill>
                <a:latin typeface="Tw Cen MT" pitchFamily="34" charset="0"/>
              </a:rPr>
              <a:t>("%</a:t>
            </a:r>
            <a:r>
              <a:rPr lang="en-US" sz="2400" b="1" dirty="0" err="1" smtClean="0">
                <a:solidFill>
                  <a:srgbClr val="002060"/>
                </a:solidFill>
                <a:latin typeface="Tw Cen MT" pitchFamily="34" charset="0"/>
              </a:rPr>
              <a:t>d",&amp;a</a:t>
            </a:r>
            <a:r>
              <a:rPr lang="en-US" sz="2400" b="1" dirty="0" smtClean="0">
                <a:solidFill>
                  <a:srgbClr val="002060"/>
                </a:solidFill>
                <a:latin typeface="Tw Cen MT" pitchFamily="34" charset="0"/>
              </a:rPr>
              <a:t>[</a:t>
            </a:r>
            <a:r>
              <a:rPr lang="en-US" sz="2400" b="1" dirty="0" err="1" smtClean="0">
                <a:solidFill>
                  <a:srgbClr val="002060"/>
                </a:solidFill>
                <a:latin typeface="Tw Cen MT" pitchFamily="34" charset="0"/>
              </a:rPr>
              <a:t>i</a:t>
            </a:r>
            <a:r>
              <a:rPr lang="en-US" sz="2400" b="1" dirty="0" smtClean="0">
                <a:solidFill>
                  <a:srgbClr val="002060"/>
                </a:solidFill>
                <a:latin typeface="Tw Cen MT" pitchFamily="34" charset="0"/>
              </a:rPr>
              <a:t>]);</a:t>
            </a:r>
          </a:p>
          <a:p>
            <a:pPr>
              <a:buNone/>
            </a:pPr>
            <a:r>
              <a:rPr lang="en-US" sz="2400" b="1" dirty="0" smtClean="0">
                <a:solidFill>
                  <a:srgbClr val="002060"/>
                </a:solidFill>
                <a:latin typeface="Tw Cen MT" pitchFamily="34" charset="0"/>
              </a:rPr>
              <a:t>    }</a:t>
            </a:r>
          </a:p>
          <a:p>
            <a:pPr>
              <a:buNone/>
            </a:pPr>
            <a:endParaRPr lang="en-US" sz="2400" b="1" dirty="0" smtClean="0">
              <a:solidFill>
                <a:srgbClr val="002060"/>
              </a:solidFill>
              <a:latin typeface="Tw Cen M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Recursive Function for Binary </a:t>
            </a:r>
            <a:r>
              <a:rPr lang="en-US" b="1" dirty="0" err="1" smtClean="0">
                <a:solidFill>
                  <a:srgbClr val="FF0000"/>
                </a:solidFill>
                <a:latin typeface="Tw Cen MT" pitchFamily="34" charset="0"/>
              </a:rPr>
              <a:t>Search:main</a:t>
            </a:r>
            <a:r>
              <a:rPr lang="en-US" b="1" dirty="0" smtClean="0">
                <a:solidFill>
                  <a:srgbClr val="FF0000"/>
                </a:solidFill>
                <a:latin typeface="Tw Cen MT" pitchFamily="34" charset="0"/>
              </a:rPr>
              <a:t>()</a:t>
            </a:r>
            <a:endParaRPr lang="en-US" dirty="0">
              <a:latin typeface="Tw Cen MT" pitchFamily="34" charset="0"/>
            </a:endParaRPr>
          </a:p>
        </p:txBody>
      </p:sp>
      <p:sp>
        <p:nvSpPr>
          <p:cNvPr id="3" name="Content Placeholder 2"/>
          <p:cNvSpPr>
            <a:spLocks noGrp="1"/>
          </p:cNvSpPr>
          <p:nvPr>
            <p:ph idx="1"/>
          </p:nvPr>
        </p:nvSpPr>
        <p:spPr/>
        <p:txBody>
          <a:bodyPr>
            <a:normAutofit fontScale="85000" lnSpcReduction="20000"/>
          </a:bodyPr>
          <a:lstStyle/>
          <a:p>
            <a:pPr>
              <a:buNone/>
            </a:pP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("Enter the number to be search: ");</a:t>
            </a:r>
          </a:p>
          <a:p>
            <a:pPr>
              <a:buNone/>
            </a:pPr>
            <a:r>
              <a:rPr lang="en-US" b="1" dirty="0" err="1" smtClean="0">
                <a:solidFill>
                  <a:srgbClr val="002060"/>
                </a:solidFill>
                <a:latin typeface="Tw Cen MT" pitchFamily="34" charset="0"/>
              </a:rPr>
              <a:t>scanf</a:t>
            </a:r>
            <a:r>
              <a:rPr lang="en-US" b="1" dirty="0" smtClean="0">
                <a:solidFill>
                  <a:srgbClr val="002060"/>
                </a:solidFill>
                <a:latin typeface="Tw Cen MT" pitchFamily="34" charset="0"/>
              </a:rPr>
              <a:t>("%</a:t>
            </a:r>
            <a:r>
              <a:rPr lang="en-US" b="1" dirty="0" err="1" smtClean="0">
                <a:solidFill>
                  <a:srgbClr val="002060"/>
                </a:solidFill>
                <a:latin typeface="Tw Cen MT" pitchFamily="34" charset="0"/>
              </a:rPr>
              <a:t>d",&amp;m</a:t>
            </a: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l=0,u=n-1;</a:t>
            </a:r>
          </a:p>
          <a:p>
            <a:pPr>
              <a:buNone/>
            </a:pPr>
            <a:r>
              <a:rPr lang="en-US" b="1" dirty="0" smtClean="0">
                <a:solidFill>
                  <a:srgbClr val="002060"/>
                </a:solidFill>
                <a:latin typeface="Tw Cen MT" pitchFamily="34" charset="0"/>
              </a:rPr>
              <a:t>    c=binary(</a:t>
            </a:r>
            <a:r>
              <a:rPr lang="en-US" b="1" dirty="0" err="1" smtClean="0">
                <a:solidFill>
                  <a:srgbClr val="002060"/>
                </a:solidFill>
                <a:latin typeface="Tw Cen MT" pitchFamily="34" charset="0"/>
              </a:rPr>
              <a:t>a,n,m,l,u</a:t>
            </a: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if(c==0)</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("Number is not found.");</a:t>
            </a:r>
          </a:p>
          <a:p>
            <a:pPr>
              <a:buNone/>
            </a:pPr>
            <a:r>
              <a:rPr lang="en-US" b="1" dirty="0" smtClean="0">
                <a:solidFill>
                  <a:srgbClr val="002060"/>
                </a:solidFill>
                <a:latin typeface="Tw Cen MT" pitchFamily="34" charset="0"/>
              </a:rPr>
              <a:t>    else</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("Number is found.");</a:t>
            </a:r>
          </a:p>
          <a:p>
            <a:pPr>
              <a:buNone/>
            </a:pPr>
            <a:r>
              <a:rPr lang="en-US" b="1" dirty="0" smtClean="0">
                <a:solidFill>
                  <a:srgbClr val="002060"/>
                </a:solidFill>
                <a:latin typeface="Tw Cen MT" pitchFamily="34" charset="0"/>
              </a:rPr>
              <a:t>    return 0;</a:t>
            </a:r>
          </a:p>
          <a:p>
            <a:pPr>
              <a:buNone/>
            </a:pPr>
            <a:r>
              <a:rPr lang="en-US" b="1" dirty="0" smtClean="0">
                <a:solidFill>
                  <a:srgbClr val="002060"/>
                </a:solidFill>
                <a:latin typeface="Tw Cen MT" pitchFamily="34" charset="0"/>
              </a:rPr>
              <a:t> }</a:t>
            </a:r>
          </a:p>
          <a:p>
            <a:endParaRPr lang="en-US" b="1" dirty="0" smtClean="0">
              <a:solidFill>
                <a:srgbClr val="002060"/>
              </a:solidFill>
              <a:latin typeface="Tw Cen MT" pitchFamily="34" charset="0"/>
            </a:endParaRPr>
          </a:p>
          <a:p>
            <a:endParaRPr lang="en-US" b="1" dirty="0">
              <a:solidFill>
                <a:srgbClr val="002060"/>
              </a:solidFill>
              <a:latin typeface="Tw Cen MT"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92162"/>
          </a:xfrm>
          <a:prstGeom prst="rect">
            <a:avLst/>
          </a:prstGeo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w Cen MT" pitchFamily="34" charset="0"/>
                <a:ea typeface="+mj-ea"/>
                <a:cs typeface="+mj-cs"/>
              </a:rPr>
              <a:t>Recursive Function for Binary Search</a:t>
            </a:r>
            <a:endParaRPr kumimoji="0" lang="en-US" sz="4400" b="1" i="0" u="none" strike="noStrike" kern="1200" cap="none" spc="0" normalizeH="0" baseline="0" noProof="0" dirty="0">
              <a:ln>
                <a:noFill/>
              </a:ln>
              <a:solidFill>
                <a:srgbClr val="FF0000"/>
              </a:solidFill>
              <a:effectLst/>
              <a:uLnTx/>
              <a:uFillTx/>
              <a:latin typeface="Tw Cen MT" pitchFamily="34" charset="0"/>
              <a:ea typeface="+mj-ea"/>
              <a:cs typeface="+mj-cs"/>
            </a:endParaRPr>
          </a:p>
        </p:txBody>
      </p:sp>
      <p:sp>
        <p:nvSpPr>
          <p:cNvPr id="3" name="Content Placeholder 2"/>
          <p:cNvSpPr txBox="1">
            <a:spLocks/>
          </p:cNvSpPr>
          <p:nvPr/>
        </p:nvSpPr>
        <p:spPr>
          <a:xfrm>
            <a:off x="457200" y="838200"/>
            <a:ext cx="8229600" cy="6019800"/>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Tw Cen MT" pitchFamily="34" charset="0"/>
                <a:ea typeface="+mn-ea"/>
                <a:cs typeface="+mn-cs"/>
              </a:rPr>
              <a:t>i</a:t>
            </a: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nt binary(int a[],int n,int m,int l,int 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int mid,c=0;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if(l&lt;=u)</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mid=(l+u)/2;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if(m==a[mid])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rgbClr val="002060"/>
                </a:solidFill>
                <a:effectLst/>
                <a:uLnTx/>
                <a:uFillTx/>
                <a:latin typeface="Tw Cen MT" pitchFamily="34"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rgbClr val="002060"/>
                </a:solidFill>
                <a:effectLst/>
                <a:uLnTx/>
                <a:uFillTx/>
                <a:latin typeface="Tw Cen MT" pitchFamily="34" charset="0"/>
                <a:ea typeface="+mn-ea"/>
                <a:cs typeface="+mn-cs"/>
              </a:rPr>
              <a:t>          </a:t>
            </a:r>
            <a:endParaRPr kumimoji="0" lang="en-US" sz="2000" b="1" i="0" u="none" strike="noStrike" kern="1200" cap="none" spc="0" normalizeH="0" baseline="0" noProof="0" dirty="0">
              <a:ln>
                <a:noFill/>
              </a:ln>
              <a:solidFill>
                <a:srgbClr val="002060"/>
              </a:solidFill>
              <a:effectLst/>
              <a:uLnTx/>
              <a:uFillTx/>
              <a:latin typeface="Tw Cen MT" pitchFamily="34"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smtClean="0">
                <a:solidFill>
                  <a:srgbClr val="FF0000"/>
                </a:solidFill>
                <a:latin typeface="Tw Cen MT" pitchFamily="34" charset="0"/>
              </a:rPr>
              <a:t>Recursive Function for Binary Search</a:t>
            </a:r>
            <a:endParaRPr lang="en-US" dirty="0"/>
          </a:p>
        </p:txBody>
      </p:sp>
      <p:sp>
        <p:nvSpPr>
          <p:cNvPr id="5" name="Content Placeholder 2"/>
          <p:cNvSpPr>
            <a:spLocks noGrp="1"/>
          </p:cNvSpPr>
          <p:nvPr>
            <p:ph idx="1"/>
          </p:nvPr>
        </p:nvSpPr>
        <p:spPr>
          <a:xfrm>
            <a:off x="457200" y="1600200"/>
            <a:ext cx="8229600" cy="4525963"/>
          </a:xfrm>
        </p:spPr>
        <p:txBody>
          <a:bodyPr>
            <a:noAutofit/>
          </a:bodyPr>
          <a:lstStyle/>
          <a:p>
            <a:pPr>
              <a:buNone/>
            </a:pPr>
            <a:r>
              <a:rPr lang="en-US" sz="2800" b="1" dirty="0" smtClean="0">
                <a:solidFill>
                  <a:srgbClr val="002060"/>
                </a:solidFill>
                <a:latin typeface="Tw Cen MT" pitchFamily="34" charset="0"/>
              </a:rPr>
              <a:t>		else if(m&lt;a[mid])</a:t>
            </a:r>
          </a:p>
          <a:p>
            <a:pPr>
              <a:buNone/>
            </a:pPr>
            <a:r>
              <a:rPr lang="en-US" sz="2800" b="1" dirty="0" smtClean="0">
                <a:solidFill>
                  <a:srgbClr val="002060"/>
                </a:solidFill>
                <a:latin typeface="Tw Cen MT" pitchFamily="34" charset="0"/>
              </a:rPr>
              <a:t>			return binary(a,n,m,l,mid-1);</a:t>
            </a:r>
          </a:p>
          <a:p>
            <a:pPr>
              <a:buNone/>
            </a:pPr>
            <a:r>
              <a:rPr lang="en-US" sz="2800" b="1" dirty="0" smtClean="0">
                <a:solidFill>
                  <a:srgbClr val="002060"/>
                </a:solidFill>
                <a:latin typeface="Tw Cen MT" pitchFamily="34" charset="0"/>
              </a:rPr>
              <a:t>          else</a:t>
            </a:r>
          </a:p>
          <a:p>
            <a:pPr>
              <a:buNone/>
            </a:pPr>
            <a:r>
              <a:rPr lang="en-US" sz="2800" b="1" dirty="0" smtClean="0">
                <a:solidFill>
                  <a:srgbClr val="002060"/>
                </a:solidFill>
                <a:latin typeface="Tw Cen MT" pitchFamily="34" charset="0"/>
              </a:rPr>
              <a:t>              return binary(a,n,m,mid+1,u);</a:t>
            </a:r>
          </a:p>
          <a:p>
            <a:pPr>
              <a:buNone/>
            </a:pPr>
            <a:r>
              <a:rPr lang="en-US" sz="2800" b="1" dirty="0" smtClean="0">
                <a:solidFill>
                  <a:srgbClr val="002060"/>
                </a:solidFill>
                <a:latin typeface="Tw Cen MT" pitchFamily="34" charset="0"/>
              </a:rPr>
              <a:t>     	}	</a:t>
            </a:r>
          </a:p>
          <a:p>
            <a:pPr>
              <a:buNone/>
            </a:pPr>
            <a:r>
              <a:rPr lang="en-US" sz="2800" b="1" dirty="0" smtClean="0">
                <a:solidFill>
                  <a:srgbClr val="002060"/>
                </a:solidFill>
                <a:latin typeface="Tw Cen MT" pitchFamily="34" charset="0"/>
              </a:rPr>
              <a:t>        return c;</a:t>
            </a:r>
          </a:p>
          <a:p>
            <a:pPr>
              <a:buNone/>
            </a:pPr>
            <a:r>
              <a:rPr lang="en-US" sz="2800" b="1" dirty="0" smtClean="0">
                <a:solidFill>
                  <a:srgbClr val="002060"/>
                </a:solidFill>
                <a:latin typeface="Tw Cen MT" pitchFamily="34" charset="0"/>
              </a:rPr>
              <a:t>	}</a:t>
            </a:r>
          </a:p>
          <a:p>
            <a:pPr>
              <a:buNone/>
            </a:pPr>
            <a:endParaRPr lang="en-US" sz="2800" b="1" dirty="0" smtClean="0">
              <a:solidFill>
                <a:srgbClr val="002060"/>
              </a:solidFill>
              <a:latin typeface="Tw Cen MT" pitchFamily="34" charset="0"/>
            </a:endParaRPr>
          </a:p>
          <a:p>
            <a:endParaRPr lang="en-US" sz="2800" b="1" dirty="0" smtClean="0">
              <a:solidFill>
                <a:srgbClr val="002060"/>
              </a:solidFill>
              <a:latin typeface="Tw Cen MT" pitchFamily="34" charset="0"/>
            </a:endParaRPr>
          </a:p>
          <a:p>
            <a:endParaRPr lang="en-US" sz="2800" b="1" dirty="0" smtClean="0">
              <a:solidFill>
                <a:srgbClr val="002060"/>
              </a:solidFill>
              <a:latin typeface="Tw Cen MT" pitchFamily="34" charset="0"/>
            </a:endParaRP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Recursive Function for Binary </a:t>
            </a:r>
            <a:r>
              <a:rPr lang="en-US" b="1" dirty="0" err="1" smtClean="0">
                <a:solidFill>
                  <a:srgbClr val="FF0000"/>
                </a:solidFill>
                <a:latin typeface="Tw Cen MT" pitchFamily="34" charset="0"/>
              </a:rPr>
              <a:t>Search:main</a:t>
            </a:r>
            <a:r>
              <a:rPr lang="en-US" b="1" dirty="0" smtClean="0">
                <a:solidFill>
                  <a:srgbClr val="FF0000"/>
                </a:solidFill>
                <a:latin typeface="Tw Cen MT" pitchFamily="34" charset="0"/>
              </a:rPr>
              <a:t>()</a:t>
            </a:r>
            <a:endParaRPr lang="en-US" dirty="0">
              <a:latin typeface="Tw Cen MT" pitchFamily="34" charset="0"/>
            </a:endParaRPr>
          </a:p>
        </p:txBody>
      </p:sp>
      <p:sp>
        <p:nvSpPr>
          <p:cNvPr id="3" name="Content Placeholder 2"/>
          <p:cNvSpPr>
            <a:spLocks noGrp="1"/>
          </p:cNvSpPr>
          <p:nvPr>
            <p:ph idx="1"/>
          </p:nvPr>
        </p:nvSpPr>
        <p:spPr/>
        <p:txBody>
          <a:bodyPr/>
          <a:lstStyle/>
          <a:p>
            <a:r>
              <a:rPr lang="en-US" b="1" dirty="0" smtClean="0">
                <a:solidFill>
                  <a:srgbClr val="002060"/>
                </a:solidFill>
                <a:latin typeface="Tw Cen MT" pitchFamily="34" charset="0"/>
              </a:rPr>
              <a:t>Sample output:</a:t>
            </a:r>
          </a:p>
          <a:p>
            <a:r>
              <a:rPr lang="en-US" b="1" dirty="0" smtClean="0">
                <a:solidFill>
                  <a:srgbClr val="002060"/>
                </a:solidFill>
                <a:latin typeface="Tw Cen MT" pitchFamily="34" charset="0"/>
              </a:rPr>
              <a:t>Enter the size of an array: 5</a:t>
            </a:r>
          </a:p>
          <a:p>
            <a:r>
              <a:rPr lang="en-US" b="1" dirty="0" smtClean="0">
                <a:solidFill>
                  <a:srgbClr val="002060"/>
                </a:solidFill>
                <a:latin typeface="Tw Cen MT" pitchFamily="34" charset="0"/>
              </a:rPr>
              <a:t>Enter the elements of the array: 8 9 10 11 12</a:t>
            </a:r>
          </a:p>
          <a:p>
            <a:r>
              <a:rPr lang="en-US" b="1" dirty="0" smtClean="0">
                <a:solidFill>
                  <a:srgbClr val="002060"/>
                </a:solidFill>
                <a:latin typeface="Tw Cen MT" pitchFamily="34" charset="0"/>
              </a:rPr>
              <a:t>Enter the number to be search: 8</a:t>
            </a:r>
          </a:p>
          <a:p>
            <a:r>
              <a:rPr lang="en-US" b="1" dirty="0" smtClean="0">
                <a:solidFill>
                  <a:srgbClr val="002060"/>
                </a:solidFill>
                <a:latin typeface="Tw Cen MT" pitchFamily="34" charset="0"/>
              </a:rPr>
              <a:t>Number is found.</a:t>
            </a:r>
            <a:endParaRPr lang="en-US" b="1" dirty="0">
              <a:solidFill>
                <a:srgbClr val="002060"/>
              </a:solidFill>
              <a:latin typeface="Tw Cen M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Comparison and Analysis</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lstStyle/>
          <a:p>
            <a:pPr algn="just"/>
            <a:r>
              <a:rPr lang="en-US" b="1" dirty="0" smtClean="0">
                <a:solidFill>
                  <a:srgbClr val="002060"/>
                </a:solidFill>
                <a:latin typeface="Tw Cen MT" pitchFamily="34" charset="0"/>
              </a:rPr>
              <a:t>Linear search technique can be applied to sorted or unsorted list whereas as Binary search technique can only be applied to sorted list.</a:t>
            </a:r>
          </a:p>
          <a:p>
            <a:pPr algn="just"/>
            <a:r>
              <a:rPr lang="en-US" b="1" dirty="0" smtClean="0">
                <a:solidFill>
                  <a:srgbClr val="002060"/>
                </a:solidFill>
                <a:latin typeface="Tw Cen MT" pitchFamily="34" charset="0"/>
              </a:rPr>
              <a:t>In linear search technique, searching in case of unsorted list starts from 0</a:t>
            </a:r>
            <a:r>
              <a:rPr lang="en-US" b="1" baseline="30000" dirty="0" smtClean="0">
                <a:solidFill>
                  <a:srgbClr val="002060"/>
                </a:solidFill>
                <a:latin typeface="Tw Cen MT" pitchFamily="34" charset="0"/>
              </a:rPr>
              <a:t>th</a:t>
            </a:r>
            <a:r>
              <a:rPr lang="en-US" b="1" dirty="0" smtClean="0">
                <a:solidFill>
                  <a:srgbClr val="002060"/>
                </a:solidFill>
                <a:latin typeface="Tw Cen MT" pitchFamily="34" charset="0"/>
              </a:rPr>
              <a:t> element and continues until the element is found or the end of list is searched.</a:t>
            </a:r>
          </a:p>
          <a:p>
            <a:pPr algn="just"/>
            <a:endParaRPr lang="en-US" b="1" dirty="0">
              <a:solidFill>
                <a:srgbClr val="002060"/>
              </a:solidFill>
              <a:latin typeface="Tw Cen MT"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Comparison and Analysis</a:t>
            </a:r>
            <a:endParaRPr lang="en-US" dirty="0"/>
          </a:p>
        </p:txBody>
      </p:sp>
      <p:sp>
        <p:nvSpPr>
          <p:cNvPr id="3" name="Content Placeholder 2"/>
          <p:cNvSpPr>
            <a:spLocks noGrp="1"/>
          </p:cNvSpPr>
          <p:nvPr>
            <p:ph idx="1"/>
          </p:nvPr>
        </p:nvSpPr>
        <p:spPr/>
        <p:txBody>
          <a:bodyPr/>
          <a:lstStyle/>
          <a:p>
            <a:pPr algn="just">
              <a:lnSpc>
                <a:spcPct val="80000"/>
              </a:lnSpc>
            </a:pPr>
            <a:r>
              <a:rPr lang="en-US" sz="2800" b="1" dirty="0" smtClean="0">
                <a:solidFill>
                  <a:srgbClr val="002060"/>
                </a:solidFill>
                <a:latin typeface="Tw Cen MT" pitchFamily="34" charset="0"/>
              </a:rPr>
              <a:t>In linear search </a:t>
            </a:r>
            <a:r>
              <a:rPr lang="en-US" sz="2800" b="1" dirty="0" err="1" smtClean="0">
                <a:solidFill>
                  <a:srgbClr val="002060"/>
                </a:solidFill>
                <a:latin typeface="Tw Cen MT" pitchFamily="34" charset="0"/>
              </a:rPr>
              <a:t>technique,In</a:t>
            </a:r>
            <a:r>
              <a:rPr lang="en-US" sz="2800" b="1" dirty="0" smtClean="0">
                <a:solidFill>
                  <a:srgbClr val="002060"/>
                </a:solidFill>
                <a:latin typeface="Tw Cen MT" pitchFamily="34" charset="0"/>
              </a:rPr>
              <a:t> case of sorted list, searching starts from 0</a:t>
            </a:r>
            <a:r>
              <a:rPr lang="en-US" sz="2800" b="1" baseline="30000" dirty="0" smtClean="0">
                <a:solidFill>
                  <a:srgbClr val="002060"/>
                </a:solidFill>
                <a:latin typeface="Tw Cen MT" pitchFamily="34" charset="0"/>
              </a:rPr>
              <a:t>th</a:t>
            </a:r>
            <a:r>
              <a:rPr lang="en-US" sz="2800" b="1" dirty="0" smtClean="0">
                <a:solidFill>
                  <a:srgbClr val="002060"/>
                </a:solidFill>
                <a:latin typeface="Tw Cen MT" pitchFamily="34" charset="0"/>
              </a:rPr>
              <a:t> element and continues until the element is found or an element whose value is greater than (in case of Ascending) the value being searched is reached.</a:t>
            </a:r>
          </a:p>
          <a:p>
            <a:pPr algn="just">
              <a:lnSpc>
                <a:spcPct val="80000"/>
              </a:lnSpc>
            </a:pPr>
            <a:r>
              <a:rPr lang="en-US" sz="2800" b="1" dirty="0" smtClean="0">
                <a:solidFill>
                  <a:srgbClr val="002060"/>
                </a:solidFill>
                <a:latin typeface="Tw Cen MT" pitchFamily="34" charset="0"/>
              </a:rPr>
              <a:t>In Binary Search, to search an element, we compare it with the element present at the centre of the list, if it matches, the search is successful, otherwise the list is divided into two halves:-</a:t>
            </a:r>
          </a:p>
          <a:p>
            <a:pPr lvl="2" algn="just">
              <a:lnSpc>
                <a:spcPct val="80000"/>
              </a:lnSpc>
            </a:pPr>
            <a:r>
              <a:rPr lang="en-US" sz="2000" b="1" dirty="0" smtClean="0">
                <a:solidFill>
                  <a:srgbClr val="002060"/>
                </a:solidFill>
                <a:latin typeface="Tw Cen MT" pitchFamily="34" charset="0"/>
              </a:rPr>
              <a:t>One from 0</a:t>
            </a:r>
            <a:r>
              <a:rPr lang="en-US" sz="2000" b="1" baseline="30000" dirty="0" smtClean="0">
                <a:solidFill>
                  <a:srgbClr val="002060"/>
                </a:solidFill>
                <a:latin typeface="Tw Cen MT" pitchFamily="34" charset="0"/>
              </a:rPr>
              <a:t>th</a:t>
            </a:r>
            <a:r>
              <a:rPr lang="en-US" sz="2000" b="1" dirty="0" smtClean="0">
                <a:solidFill>
                  <a:srgbClr val="002060"/>
                </a:solidFill>
                <a:latin typeface="Tw Cen MT" pitchFamily="34" charset="0"/>
              </a:rPr>
              <a:t> element to the middle element -1(first half)</a:t>
            </a:r>
          </a:p>
          <a:p>
            <a:pPr lvl="2" algn="just">
              <a:lnSpc>
                <a:spcPct val="80000"/>
              </a:lnSpc>
            </a:pPr>
            <a:r>
              <a:rPr lang="en-US" sz="2000" b="1" dirty="0" smtClean="0">
                <a:solidFill>
                  <a:srgbClr val="002060"/>
                </a:solidFill>
                <a:latin typeface="Tw Cen MT" pitchFamily="34" charset="0"/>
              </a:rPr>
              <a:t>Another from middle +1 element to last element(Second half).</a:t>
            </a:r>
          </a:p>
          <a:p>
            <a:pPr algn="just"/>
            <a:endParaRPr lang="en-US" b="1" dirty="0">
              <a:solidFill>
                <a:srgbClr val="002060"/>
              </a:solidFill>
              <a:latin typeface="Tw Cen MT"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Comparison and Analysis</a:t>
            </a:r>
            <a:endParaRPr lang="en-US" dirty="0">
              <a:latin typeface="Tw Cen MT" pitchFamily="34" charset="0"/>
            </a:endParaRPr>
          </a:p>
        </p:txBody>
      </p:sp>
      <p:sp>
        <p:nvSpPr>
          <p:cNvPr id="3" name="Content Placeholder 2"/>
          <p:cNvSpPr>
            <a:spLocks noGrp="1"/>
          </p:cNvSpPr>
          <p:nvPr>
            <p:ph idx="1"/>
          </p:nvPr>
        </p:nvSpPr>
        <p:spPr/>
        <p:txBody>
          <a:bodyPr>
            <a:normAutofit fontScale="92500"/>
          </a:bodyPr>
          <a:lstStyle/>
          <a:p>
            <a:pPr algn="just">
              <a:lnSpc>
                <a:spcPct val="90000"/>
              </a:lnSpc>
            </a:pPr>
            <a:r>
              <a:rPr lang="en-US" b="1" dirty="0" smtClean="0">
                <a:solidFill>
                  <a:srgbClr val="002060"/>
                </a:solidFill>
                <a:latin typeface="Tw Cen MT" pitchFamily="34" charset="0"/>
              </a:rPr>
              <a:t>As a result, all the elements in the first half are smaller than the centre element and all the elements in the second half are greater than the centre element.</a:t>
            </a:r>
          </a:p>
          <a:p>
            <a:pPr algn="just">
              <a:lnSpc>
                <a:spcPct val="90000"/>
              </a:lnSpc>
            </a:pPr>
            <a:r>
              <a:rPr lang="en-US" b="1" dirty="0" smtClean="0">
                <a:solidFill>
                  <a:srgbClr val="002060"/>
                </a:solidFill>
                <a:latin typeface="Tw Cen MT" pitchFamily="34" charset="0"/>
              </a:rPr>
              <a:t>The searching will now proceed in either of two halves depending on whether the element is greater or smaller than the centre element.</a:t>
            </a:r>
          </a:p>
          <a:p>
            <a:pPr algn="just">
              <a:lnSpc>
                <a:spcPct val="90000"/>
              </a:lnSpc>
            </a:pPr>
            <a:r>
              <a:rPr lang="en-US" b="1" dirty="0" smtClean="0">
                <a:solidFill>
                  <a:srgbClr val="002060"/>
                </a:solidFill>
                <a:latin typeface="Tw Cen MT" pitchFamily="34" charset="0"/>
              </a:rPr>
              <a:t>This procedure is repeated till the element is found or the division of half parts gives one element.</a:t>
            </a:r>
          </a:p>
          <a:p>
            <a:pPr algn="just"/>
            <a:endParaRPr lang="en-US" b="1" dirty="0">
              <a:solidFill>
                <a:srgbClr val="002060"/>
              </a:solidFill>
              <a:latin typeface="Tw Cen MT"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Comparison and Analysis</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90000"/>
              </a:lnSpc>
            </a:pPr>
            <a:r>
              <a:rPr lang="en-US" b="1" dirty="0" smtClean="0">
                <a:solidFill>
                  <a:srgbClr val="002060"/>
                </a:solidFill>
                <a:latin typeface="Tw Cen MT" pitchFamily="34" charset="0"/>
              </a:rPr>
              <a:t>Linear search is slow because it sequentially checks for every element.</a:t>
            </a:r>
          </a:p>
          <a:p>
            <a:pPr algn="just">
              <a:lnSpc>
                <a:spcPct val="90000"/>
              </a:lnSpc>
            </a:pPr>
            <a:r>
              <a:rPr lang="en-US" b="1" dirty="0" smtClean="0">
                <a:solidFill>
                  <a:srgbClr val="002060"/>
                </a:solidFill>
                <a:latin typeface="Tw Cen MT" pitchFamily="34" charset="0"/>
              </a:rPr>
              <a:t>Binary search is fast because in each iteration, it reduces the number of elements from n to n/2.</a:t>
            </a:r>
          </a:p>
          <a:p>
            <a:pPr algn="just">
              <a:lnSpc>
                <a:spcPct val="90000"/>
              </a:lnSpc>
            </a:pPr>
            <a:r>
              <a:rPr lang="en-US" b="1" dirty="0" smtClean="0">
                <a:solidFill>
                  <a:srgbClr val="002060"/>
                </a:solidFill>
                <a:latin typeface="Tw Cen MT" pitchFamily="34" charset="0"/>
              </a:rPr>
              <a:t>When searching is to be performed on unsorted list, the linear search is the only option.</a:t>
            </a:r>
          </a:p>
          <a:p>
            <a:pPr algn="just">
              <a:lnSpc>
                <a:spcPct val="90000"/>
              </a:lnSpc>
            </a:pPr>
            <a:r>
              <a:rPr lang="en-US" b="1" dirty="0" smtClean="0">
                <a:solidFill>
                  <a:srgbClr val="002060"/>
                </a:solidFill>
                <a:latin typeface="Tw Cen MT" pitchFamily="34" charset="0"/>
              </a:rPr>
              <a:t>In the linear search, in the best case, the element we want to search may occur at the 0th position. In this case the search algorithm terminates in success with just one comparison. Hence best case complexity is O(1).</a:t>
            </a:r>
          </a:p>
          <a:p>
            <a:pPr algn="just"/>
            <a:endParaRPr lang="en-US" b="1" dirty="0">
              <a:solidFill>
                <a:srgbClr val="002060"/>
              </a:solidFill>
              <a:latin typeface="Tw Cen MT"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Comparison and Analysis</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80000"/>
              </a:lnSpc>
            </a:pPr>
            <a:r>
              <a:rPr lang="en-US" b="1" dirty="0" smtClean="0">
                <a:solidFill>
                  <a:srgbClr val="002060"/>
                </a:solidFill>
                <a:latin typeface="Tw Cen MT" pitchFamily="34" charset="0"/>
              </a:rPr>
              <a:t>However, the worst case occurs when either the element is found at last position or is missing from the list.</a:t>
            </a:r>
          </a:p>
          <a:p>
            <a:pPr algn="just">
              <a:lnSpc>
                <a:spcPct val="80000"/>
              </a:lnSpc>
            </a:pPr>
            <a:r>
              <a:rPr lang="en-US" b="1" dirty="0" smtClean="0">
                <a:solidFill>
                  <a:srgbClr val="002060"/>
                </a:solidFill>
                <a:latin typeface="Tw Cen MT" pitchFamily="34" charset="0"/>
              </a:rPr>
              <a:t>In the former case, the search terminates in success with n comparisons. In the later case, the search terminates in failure with n comparisons. Thus, we find that in worst case, the complexity of linear search is O(n).</a:t>
            </a:r>
          </a:p>
          <a:p>
            <a:pPr algn="just">
              <a:lnSpc>
                <a:spcPct val="80000"/>
              </a:lnSpc>
            </a:pPr>
            <a:r>
              <a:rPr lang="en-US" b="1" dirty="0" smtClean="0">
                <a:solidFill>
                  <a:srgbClr val="002060"/>
                </a:solidFill>
                <a:latin typeface="Tw Cen MT" pitchFamily="34" charset="0"/>
              </a:rPr>
              <a:t>In binary search, in each iteration, the search list is reduced to one half of the list. Therefore, for n elements in the list, there will be log2n iterations. Thus, the complexity of the binary is O(log</a:t>
            </a:r>
            <a:r>
              <a:rPr lang="en-US" b="1" baseline="-25000" dirty="0" smtClean="0">
                <a:solidFill>
                  <a:srgbClr val="002060"/>
                </a:solidFill>
                <a:latin typeface="Tw Cen MT" pitchFamily="34" charset="0"/>
              </a:rPr>
              <a:t>2</a:t>
            </a:r>
            <a:r>
              <a:rPr lang="en-US" b="1" dirty="0" smtClean="0">
                <a:solidFill>
                  <a:srgbClr val="002060"/>
                </a:solidFill>
                <a:latin typeface="Tw Cen MT" pitchFamily="34" charset="0"/>
              </a:rPr>
              <a:t>n). This complexity will be same irrespective of the position of the element, even if it is not present in the list.</a:t>
            </a:r>
          </a:p>
          <a:p>
            <a:pPr algn="just"/>
            <a:endParaRPr lang="en-US" b="1" dirty="0">
              <a:solidFill>
                <a:srgbClr val="002060"/>
              </a:solidFill>
              <a:latin typeface="Tw Cen M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Binary sort Techniques</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lstStyle/>
          <a:p>
            <a:pPr algn="just">
              <a:lnSpc>
                <a:spcPct val="80000"/>
              </a:lnSpc>
            </a:pPr>
            <a:r>
              <a:rPr lang="en-US" b="1" dirty="0" smtClean="0">
                <a:solidFill>
                  <a:srgbClr val="002060"/>
                </a:solidFill>
                <a:latin typeface="Tw Cen MT" pitchFamily="34" charset="0"/>
              </a:rPr>
              <a:t>In Binary Search, to search an element, we compare it with the element present at the middle of the list, if it matches, the search is successful, otherwise the list is divided into two halves :-</a:t>
            </a:r>
          </a:p>
          <a:p>
            <a:pPr lvl="2" algn="just">
              <a:lnSpc>
                <a:spcPct val="80000"/>
              </a:lnSpc>
            </a:pPr>
            <a:r>
              <a:rPr lang="en-US" b="1" dirty="0" smtClean="0">
                <a:solidFill>
                  <a:srgbClr val="002060"/>
                </a:solidFill>
                <a:latin typeface="Tw Cen MT" pitchFamily="34" charset="0"/>
              </a:rPr>
              <a:t>One from 0</a:t>
            </a:r>
            <a:r>
              <a:rPr lang="en-US" b="1" baseline="30000" dirty="0" smtClean="0">
                <a:solidFill>
                  <a:srgbClr val="002060"/>
                </a:solidFill>
                <a:latin typeface="Tw Cen MT" pitchFamily="34" charset="0"/>
              </a:rPr>
              <a:t>th</a:t>
            </a:r>
            <a:r>
              <a:rPr lang="en-US" b="1" dirty="0" smtClean="0">
                <a:solidFill>
                  <a:srgbClr val="002060"/>
                </a:solidFill>
                <a:latin typeface="Tw Cen MT" pitchFamily="34" charset="0"/>
              </a:rPr>
              <a:t> element to the middle element-1 (first half)</a:t>
            </a:r>
          </a:p>
          <a:p>
            <a:pPr lvl="2" algn="just">
              <a:lnSpc>
                <a:spcPct val="80000"/>
              </a:lnSpc>
            </a:pPr>
            <a:r>
              <a:rPr lang="en-US" b="1" dirty="0" smtClean="0">
                <a:solidFill>
                  <a:srgbClr val="002060"/>
                </a:solidFill>
                <a:latin typeface="Tw Cen MT" pitchFamily="34" charset="0"/>
              </a:rPr>
              <a:t>Another from middle element+1 to last element (Second half).</a:t>
            </a:r>
          </a:p>
          <a:p>
            <a:endParaRPr lang="en-US" dirty="0">
              <a:latin typeface="Tw Cen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Binary sort Techniques</a:t>
            </a:r>
            <a:endParaRPr lang="en-US" dirty="0"/>
          </a:p>
        </p:txBody>
      </p:sp>
      <p:sp>
        <p:nvSpPr>
          <p:cNvPr id="3" name="Content Placeholder 2"/>
          <p:cNvSpPr>
            <a:spLocks noGrp="1"/>
          </p:cNvSpPr>
          <p:nvPr>
            <p:ph idx="1"/>
          </p:nvPr>
        </p:nvSpPr>
        <p:spPr/>
        <p:txBody>
          <a:bodyPr>
            <a:normAutofit fontScale="92500"/>
          </a:bodyPr>
          <a:lstStyle/>
          <a:p>
            <a:pPr algn="just">
              <a:lnSpc>
                <a:spcPct val="90000"/>
              </a:lnSpc>
            </a:pPr>
            <a:r>
              <a:rPr lang="en-US" b="1" dirty="0" smtClean="0">
                <a:solidFill>
                  <a:srgbClr val="002060"/>
                </a:solidFill>
                <a:latin typeface="Tw Cen MT" pitchFamily="34" charset="0"/>
              </a:rPr>
              <a:t>As a result, all the elements in the first half are smaller than the centre element and all the elements in the second half are greater than the centre element.</a:t>
            </a:r>
          </a:p>
          <a:p>
            <a:pPr algn="just">
              <a:lnSpc>
                <a:spcPct val="90000"/>
              </a:lnSpc>
            </a:pPr>
            <a:r>
              <a:rPr lang="en-US" b="1" dirty="0" smtClean="0">
                <a:solidFill>
                  <a:srgbClr val="002060"/>
                </a:solidFill>
                <a:latin typeface="Tw Cen MT" pitchFamily="34" charset="0"/>
              </a:rPr>
              <a:t>The searching will now proceed in either of two halves depending on whether the element is greater or smaller than the centre element.</a:t>
            </a:r>
          </a:p>
          <a:p>
            <a:pPr algn="just">
              <a:lnSpc>
                <a:spcPct val="90000"/>
              </a:lnSpc>
            </a:pPr>
            <a:r>
              <a:rPr lang="en-US" b="1" dirty="0" smtClean="0">
                <a:solidFill>
                  <a:srgbClr val="002060"/>
                </a:solidFill>
                <a:latin typeface="Tw Cen MT" pitchFamily="34" charset="0"/>
              </a:rPr>
              <a:t>This procedure is repeated till the element is found or the division of half parts gives one element.</a:t>
            </a:r>
          </a:p>
          <a:p>
            <a:pPr algn="just"/>
            <a:endParaRPr lang="en-US" b="1" dirty="0">
              <a:solidFill>
                <a:srgbClr val="002060"/>
              </a:solidFill>
              <a:latin typeface="Tw Cen M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w Cen MT" pitchFamily="34" charset="0"/>
              </a:rPr>
              <a:t>Binary sort Techniques</a:t>
            </a:r>
            <a:endParaRPr lang="en-US" dirty="0"/>
          </a:p>
        </p:txBody>
      </p:sp>
      <p:sp>
        <p:nvSpPr>
          <p:cNvPr id="3" name="Content Placeholder 2"/>
          <p:cNvSpPr>
            <a:spLocks noGrp="1"/>
          </p:cNvSpPr>
          <p:nvPr>
            <p:ph idx="1"/>
          </p:nvPr>
        </p:nvSpPr>
        <p:spPr/>
        <p:txBody>
          <a:bodyPr/>
          <a:lstStyle/>
          <a:p>
            <a:pPr algn="just"/>
            <a:r>
              <a:rPr lang="en-US" b="1" dirty="0" smtClean="0">
                <a:solidFill>
                  <a:srgbClr val="002060"/>
                </a:solidFill>
              </a:rPr>
              <a:t>Binary search is fast because in each iteration, it reduces the number of elements from n to n/2.</a:t>
            </a:r>
          </a:p>
          <a:p>
            <a:pPr algn="just"/>
            <a:r>
              <a:rPr lang="en-US" b="1" dirty="0" smtClean="0">
                <a:solidFill>
                  <a:srgbClr val="002060"/>
                </a:solidFill>
              </a:rPr>
              <a:t>Best Case Complexity: O(1)</a:t>
            </a:r>
          </a:p>
          <a:p>
            <a:pPr algn="just"/>
            <a:r>
              <a:rPr lang="en-US" b="1" dirty="0" smtClean="0">
                <a:solidFill>
                  <a:srgbClr val="002060"/>
                </a:solidFill>
              </a:rPr>
              <a:t>Worst Case Complexity: O(log</a:t>
            </a:r>
            <a:r>
              <a:rPr lang="en-US" b="1" baseline="-25000" dirty="0" smtClean="0">
                <a:solidFill>
                  <a:srgbClr val="002060"/>
                </a:solidFill>
              </a:rPr>
              <a:t>2</a:t>
            </a:r>
            <a:r>
              <a:rPr lang="en-US" b="1" dirty="0" smtClean="0">
                <a:solidFill>
                  <a:srgbClr val="002060"/>
                </a:solidFill>
              </a:rPr>
              <a:t>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Binary Search Technique: Example</a:t>
            </a:r>
            <a:endParaRPr lang="en-US" b="1" dirty="0">
              <a:solidFill>
                <a:srgbClr val="FF0000"/>
              </a:solidFill>
            </a:endParaRPr>
          </a:p>
        </p:txBody>
      </p:sp>
      <p:pic>
        <p:nvPicPr>
          <p:cNvPr id="4" name="Picture 4"/>
          <p:cNvPicPr>
            <a:picLocks noChangeAspect="1" noChangeArrowheads="1"/>
          </p:cNvPicPr>
          <p:nvPr/>
        </p:nvPicPr>
        <p:blipFill>
          <a:blip r:embed="rId2"/>
          <a:srcRect/>
          <a:stretch>
            <a:fillRect/>
          </a:stretch>
        </p:blipFill>
        <p:spPr bwMode="auto">
          <a:xfrm>
            <a:off x="304800" y="1524000"/>
            <a:ext cx="4076700" cy="1581150"/>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4419600" y="1524000"/>
            <a:ext cx="4572000" cy="1552575"/>
          </a:xfrm>
          <a:prstGeom prst="rect">
            <a:avLst/>
          </a:prstGeom>
          <a:noFill/>
          <a:ln w="9525">
            <a:noFill/>
            <a:miter lim="800000"/>
            <a:headEnd/>
            <a:tailEnd/>
          </a:ln>
        </p:spPr>
      </p:pic>
      <p:pic>
        <p:nvPicPr>
          <p:cNvPr id="6" name="Picture 6"/>
          <p:cNvPicPr>
            <a:picLocks noChangeAspect="1" noChangeArrowheads="1"/>
          </p:cNvPicPr>
          <p:nvPr/>
        </p:nvPicPr>
        <p:blipFill>
          <a:blip r:embed="rId4"/>
          <a:srcRect/>
          <a:stretch>
            <a:fillRect/>
          </a:stretch>
        </p:blipFill>
        <p:spPr bwMode="auto">
          <a:xfrm>
            <a:off x="284163" y="3209925"/>
            <a:ext cx="4114800" cy="1514475"/>
          </a:xfrm>
          <a:prstGeom prst="rect">
            <a:avLst/>
          </a:prstGeom>
          <a:noFill/>
          <a:ln w="9525">
            <a:noFill/>
            <a:miter lim="800000"/>
            <a:headEnd/>
            <a:tailEnd/>
          </a:ln>
        </p:spPr>
      </p:pic>
      <p:pic>
        <p:nvPicPr>
          <p:cNvPr id="7" name="Picture 7"/>
          <p:cNvPicPr>
            <a:picLocks noChangeAspect="1" noChangeArrowheads="1"/>
          </p:cNvPicPr>
          <p:nvPr/>
        </p:nvPicPr>
        <p:blipFill>
          <a:blip r:embed="rId5"/>
          <a:srcRect/>
          <a:stretch>
            <a:fillRect/>
          </a:stretch>
        </p:blipFill>
        <p:spPr bwMode="auto">
          <a:xfrm>
            <a:off x="4495800" y="3200400"/>
            <a:ext cx="4419600" cy="1524000"/>
          </a:xfrm>
          <a:prstGeom prst="rect">
            <a:avLst/>
          </a:prstGeom>
          <a:noFill/>
          <a:ln w="9525">
            <a:noFill/>
            <a:miter lim="800000"/>
            <a:headEnd/>
            <a:tailEnd/>
          </a:ln>
        </p:spPr>
      </p:pic>
      <p:pic>
        <p:nvPicPr>
          <p:cNvPr id="8" name="Picture 8"/>
          <p:cNvPicPr>
            <a:picLocks noChangeAspect="1" noChangeArrowheads="1"/>
          </p:cNvPicPr>
          <p:nvPr/>
        </p:nvPicPr>
        <p:blipFill>
          <a:blip r:embed="rId6"/>
          <a:srcRect/>
          <a:stretch>
            <a:fillRect/>
          </a:stretch>
        </p:blipFill>
        <p:spPr bwMode="auto">
          <a:xfrm>
            <a:off x="309563" y="4876800"/>
            <a:ext cx="4033837" cy="1600200"/>
          </a:xfrm>
          <a:prstGeom prst="rect">
            <a:avLst/>
          </a:prstGeom>
          <a:noFill/>
          <a:ln w="9525">
            <a:noFill/>
            <a:miter lim="800000"/>
            <a:headEnd/>
            <a:tailEnd/>
          </a:ln>
        </p:spPr>
      </p:pic>
      <p:pic>
        <p:nvPicPr>
          <p:cNvPr id="9" name="Picture 9"/>
          <p:cNvPicPr>
            <a:picLocks noChangeAspect="1" noChangeArrowheads="1"/>
          </p:cNvPicPr>
          <p:nvPr/>
        </p:nvPicPr>
        <p:blipFill>
          <a:blip r:embed="rId7"/>
          <a:srcRect/>
          <a:stretch>
            <a:fillRect/>
          </a:stretch>
        </p:blipFill>
        <p:spPr bwMode="auto">
          <a:xfrm>
            <a:off x="4495800" y="4876800"/>
            <a:ext cx="42291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Binary Search Technique: Example</a:t>
            </a:r>
            <a:endParaRPr lang="en-US" dirty="0"/>
          </a:p>
        </p:txBody>
      </p:sp>
      <p:pic>
        <p:nvPicPr>
          <p:cNvPr id="4" name="Picture 5"/>
          <p:cNvPicPr>
            <a:picLocks noChangeAspect="1" noChangeArrowheads="1"/>
          </p:cNvPicPr>
          <p:nvPr/>
        </p:nvPicPr>
        <p:blipFill>
          <a:blip r:embed="rId2"/>
          <a:srcRect/>
          <a:stretch>
            <a:fillRect/>
          </a:stretch>
        </p:blipFill>
        <p:spPr bwMode="auto">
          <a:xfrm>
            <a:off x="304800" y="1685925"/>
            <a:ext cx="4114800" cy="1714500"/>
          </a:xfrm>
          <a:prstGeom prst="rect">
            <a:avLst/>
          </a:prstGeom>
          <a:noFill/>
          <a:ln w="9525">
            <a:noFill/>
            <a:miter lim="800000"/>
            <a:headEnd/>
            <a:tailEnd/>
          </a:ln>
        </p:spPr>
      </p:pic>
      <p:pic>
        <p:nvPicPr>
          <p:cNvPr id="5" name="Picture 6"/>
          <p:cNvPicPr>
            <a:picLocks noChangeAspect="1" noChangeArrowheads="1"/>
          </p:cNvPicPr>
          <p:nvPr/>
        </p:nvPicPr>
        <p:blipFill>
          <a:blip r:embed="rId3"/>
          <a:srcRect/>
          <a:stretch>
            <a:fillRect/>
          </a:stretch>
        </p:blipFill>
        <p:spPr bwMode="auto">
          <a:xfrm>
            <a:off x="4533900" y="1647825"/>
            <a:ext cx="4457700"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w Cen MT" pitchFamily="34" charset="0"/>
              </a:rPr>
              <a:t>Non-Recursive Function for Binary </a:t>
            </a:r>
            <a:r>
              <a:rPr lang="en-US" b="1" dirty="0" err="1" smtClean="0">
                <a:solidFill>
                  <a:srgbClr val="FF0000"/>
                </a:solidFill>
                <a:latin typeface="Tw Cen MT" pitchFamily="34" charset="0"/>
              </a:rPr>
              <a:t>Search:main</a:t>
            </a:r>
            <a:r>
              <a:rPr lang="en-US" b="1" dirty="0" smtClean="0">
                <a:solidFill>
                  <a:srgbClr val="FF0000"/>
                </a:solidFill>
                <a:latin typeface="Tw Cen MT" pitchFamily="34" charset="0"/>
              </a:rPr>
              <a:t>()</a:t>
            </a:r>
            <a:endParaRPr lang="en-US" b="1" dirty="0">
              <a:solidFill>
                <a:srgbClr val="FF0000"/>
              </a:solidFill>
              <a:latin typeface="Tw Cen MT" pitchFamily="34" charset="0"/>
            </a:endParaRPr>
          </a:p>
        </p:txBody>
      </p:sp>
      <p:sp>
        <p:nvSpPr>
          <p:cNvPr id="3" name="Content Placeholder 2"/>
          <p:cNvSpPr>
            <a:spLocks noGrp="1"/>
          </p:cNvSpPr>
          <p:nvPr>
            <p:ph idx="1"/>
          </p:nvPr>
        </p:nvSpPr>
        <p:spPr/>
        <p:txBody>
          <a:bodyPr>
            <a:normAutofit fontScale="77500" lnSpcReduction="20000"/>
          </a:bodyPr>
          <a:lstStyle/>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stdio.h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#include &lt;</a:t>
            </a:r>
            <a:r>
              <a:rPr lang="en-US" b="1" dirty="0" err="1" smtClean="0">
                <a:solidFill>
                  <a:srgbClr val="002060"/>
                </a:solidFill>
                <a:latin typeface="Tw Cen MT" pitchFamily="34" charset="0"/>
              </a:rPr>
              <a:t>conio.h</a:t>
            </a:r>
            <a:r>
              <a:rPr lang="en-US" b="1" dirty="0" smtClean="0">
                <a:solidFill>
                  <a:srgbClr val="002060"/>
                </a:solidFill>
                <a:latin typeface="Tw Cen MT" pitchFamily="34" charset="0"/>
              </a:rPr>
              <a:t>&gt;</a:t>
            </a:r>
          </a:p>
          <a:p>
            <a:pPr>
              <a:buNone/>
            </a:pPr>
            <a:r>
              <a:rPr lang="en-US" b="1" dirty="0" smtClean="0">
                <a:solidFill>
                  <a:srgbClr val="002060"/>
                </a:solidFill>
                <a:latin typeface="Tw Cen MT" pitchFamily="34" charset="0"/>
              </a:rPr>
              <a:t>void main( )</a:t>
            </a:r>
          </a:p>
          <a:p>
            <a:pPr>
              <a:buNone/>
            </a:pP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arr</a:t>
            </a:r>
            <a:r>
              <a:rPr lang="en-US" b="1" dirty="0" smtClean="0">
                <a:solidFill>
                  <a:srgbClr val="002060"/>
                </a:solidFill>
                <a:latin typeface="Tw Cen MT" pitchFamily="34" charset="0"/>
              </a:rPr>
              <a:t>[10] = { 1, 2, 3, 9, 11, 13, 17, 25, 57, 90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mid, lower = 0 , upper = 9, num, flag = 1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clrscr</a:t>
            </a:r>
            <a:r>
              <a:rPr lang="en-US" b="1" dirty="0" smtClean="0">
                <a:solidFill>
                  <a:srgbClr val="002060"/>
                </a:solidFill>
                <a:latin typeface="Tw Cen MT" pitchFamily="34" charset="0"/>
              </a:rPr>
              <a:t>(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 ( "Enter number to search: " ) ;</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scanf</a:t>
            </a:r>
            <a:r>
              <a:rPr lang="en-US" b="1" dirty="0" smtClean="0">
                <a:solidFill>
                  <a:srgbClr val="002060"/>
                </a:solidFill>
                <a:latin typeface="Tw Cen MT" pitchFamily="34" charset="0"/>
              </a:rPr>
              <a:t> ( "%d", &amp;num ) ;</a:t>
            </a:r>
          </a:p>
          <a:p>
            <a:pPr>
              <a:buNone/>
            </a:pPr>
            <a:r>
              <a:rPr lang="en-US" b="1" dirty="0" smtClean="0">
                <a:solidFill>
                  <a:srgbClr val="002060"/>
                </a:solidFill>
                <a:latin typeface="Tw Cen MT" pitchFamily="34" charset="0"/>
              </a:rPr>
              <a:t>    BS(arr,10,num);</a:t>
            </a:r>
          </a:p>
          <a:p>
            <a:pPr>
              <a:buNone/>
            </a:pPr>
            <a:r>
              <a:rPr lang="en-US" b="1" dirty="0" smtClean="0">
                <a:solidFill>
                  <a:srgbClr val="002060"/>
                </a:solidFill>
                <a:latin typeface="Tw Cen MT" pitchFamily="34" charset="0"/>
              </a:rPr>
              <a:t>}</a:t>
            </a:r>
          </a:p>
          <a:p>
            <a:endParaRPr lang="en-US" b="1" dirty="0">
              <a:solidFill>
                <a:srgbClr val="002060"/>
              </a:solidFill>
              <a:latin typeface="Tw Cen MT"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smtClean="0">
                <a:solidFill>
                  <a:srgbClr val="FF0000"/>
                </a:solidFill>
                <a:latin typeface="Tw Cen MT" pitchFamily="34" charset="0"/>
              </a:rPr>
              <a:t>Non-Recursive C function for Binary Search:- </a:t>
            </a:r>
            <a:endParaRPr lang="en-US" b="1" dirty="0">
              <a:solidFill>
                <a:srgbClr val="FF0000"/>
              </a:solidFill>
              <a:latin typeface="Tw Cen MT" pitchFamily="34" charset="0"/>
            </a:endParaRPr>
          </a:p>
        </p:txBody>
      </p:sp>
      <p:sp>
        <p:nvSpPr>
          <p:cNvPr id="5" name="Content Placeholder 2"/>
          <p:cNvSpPr>
            <a:spLocks noGrp="1"/>
          </p:cNvSpPr>
          <p:nvPr>
            <p:ph idx="1"/>
          </p:nvPr>
        </p:nvSpPr>
        <p:spPr>
          <a:xfrm>
            <a:off x="457200" y="1600200"/>
            <a:ext cx="8229600" cy="4525963"/>
          </a:xfrm>
        </p:spPr>
        <p:txBody>
          <a:bodyPr>
            <a:normAutofit fontScale="85000" lnSpcReduction="20000"/>
          </a:bodyPr>
          <a:lstStyle/>
          <a:p>
            <a:pPr>
              <a:lnSpc>
                <a:spcPct val="80000"/>
              </a:lnSpc>
              <a:buNone/>
            </a:pPr>
            <a:r>
              <a:rPr lang="en-US" b="1" dirty="0" smtClean="0">
                <a:solidFill>
                  <a:srgbClr val="002060"/>
                </a:solidFill>
                <a:latin typeface="Tw Cen MT" pitchFamily="34" charset="0"/>
              </a:rPr>
              <a:t>void BS(</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list[],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n, </a:t>
            </a:r>
            <a:r>
              <a:rPr lang="en-US" b="1" dirty="0" err="1" smtClean="0">
                <a:solidFill>
                  <a:srgbClr val="002060"/>
                </a:solidFill>
                <a:latin typeface="Tw Cen MT" pitchFamily="34" charset="0"/>
              </a:rPr>
              <a:t>int</a:t>
            </a:r>
            <a:r>
              <a:rPr lang="en-US" b="1" dirty="0" smtClean="0">
                <a:solidFill>
                  <a:srgbClr val="002060"/>
                </a:solidFill>
                <a:latin typeface="Tw Cen MT" pitchFamily="34" charset="0"/>
              </a:rPr>
              <a:t> item)</a:t>
            </a:r>
            <a:endParaRPr lang="da-DK" b="1" dirty="0" smtClean="0">
              <a:solidFill>
                <a:srgbClr val="002060"/>
              </a:solidFill>
              <a:latin typeface="Tw Cen MT" pitchFamily="34" charset="0"/>
            </a:endParaRPr>
          </a:p>
          <a:p>
            <a:pPr>
              <a:lnSpc>
                <a:spcPct val="80000"/>
              </a:lnSpc>
              <a:buNone/>
            </a:pPr>
            <a:r>
              <a:rPr lang="da-DK" b="1" dirty="0" smtClean="0">
                <a:solidFill>
                  <a:srgbClr val="002060"/>
                </a:solidFill>
                <a:latin typeface="Tw Cen MT" pitchFamily="34" charset="0"/>
              </a:rPr>
              <a:t>  {</a:t>
            </a:r>
          </a:p>
          <a:p>
            <a:pPr>
              <a:lnSpc>
                <a:spcPct val="80000"/>
              </a:lnSpc>
              <a:buNone/>
            </a:pPr>
            <a:r>
              <a:rPr lang="da-DK" b="1" dirty="0" smtClean="0">
                <a:solidFill>
                  <a:srgbClr val="002060"/>
                </a:solidFill>
                <a:latin typeface="Tw Cen MT" pitchFamily="34" charset="0"/>
              </a:rPr>
              <a:t>    int mid,lb=0,ub=n-1,flag=0;</a:t>
            </a:r>
          </a:p>
          <a:p>
            <a:pPr>
              <a:lnSpc>
                <a:spcPct val="80000"/>
              </a:lnSpc>
              <a:buNone/>
            </a:pPr>
            <a:r>
              <a:rPr lang="da-DK" b="1" dirty="0" smtClean="0">
                <a:solidFill>
                  <a:srgbClr val="002060"/>
                </a:solidFill>
                <a:latin typeface="Tw Cen MT" pitchFamily="34" charset="0"/>
              </a:rPr>
              <a:t>    while(lb &lt;=ub)</a:t>
            </a:r>
          </a:p>
          <a:p>
            <a:pPr>
              <a:lnSpc>
                <a:spcPct val="80000"/>
              </a:lnSpc>
              <a:buNone/>
            </a:pPr>
            <a:r>
              <a:rPr lang="da-DK" b="1" dirty="0" smtClean="0">
                <a:solidFill>
                  <a:srgbClr val="002060"/>
                </a:solidFill>
                <a:latin typeface="Tw Cen MT" pitchFamily="34" charset="0"/>
              </a:rPr>
              <a:t>      {</a:t>
            </a:r>
          </a:p>
          <a:p>
            <a:pPr>
              <a:lnSpc>
                <a:spcPct val="80000"/>
              </a:lnSpc>
              <a:buNone/>
            </a:pPr>
            <a:r>
              <a:rPr lang="da-DK" b="1" dirty="0" smtClean="0">
                <a:solidFill>
                  <a:srgbClr val="002060"/>
                </a:solidFill>
                <a:latin typeface="Tw Cen MT" pitchFamily="34" charset="0"/>
              </a:rPr>
              <a:t>        mid=(lb+ub)/2;</a:t>
            </a:r>
            <a:endParaRPr lang="en-US" b="1" dirty="0" smtClean="0">
              <a:solidFill>
                <a:srgbClr val="002060"/>
              </a:solidFill>
              <a:latin typeface="Tw Cen MT" pitchFamily="34" charset="0"/>
            </a:endParaRPr>
          </a:p>
          <a:p>
            <a:pPr>
              <a:lnSpc>
                <a:spcPct val="80000"/>
              </a:lnSpc>
              <a:buNone/>
            </a:pPr>
            <a:r>
              <a:rPr lang="en-US" b="1" dirty="0" smtClean="0">
                <a:solidFill>
                  <a:srgbClr val="002060"/>
                </a:solidFill>
                <a:latin typeface="Tw Cen MT" pitchFamily="34" charset="0"/>
              </a:rPr>
              <a:t>        if(item==list[mid])</a:t>
            </a: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 The item is at position %d”,mid+1);</a:t>
            </a:r>
          </a:p>
          <a:p>
            <a:pPr>
              <a:lnSpc>
                <a:spcPct val="80000"/>
              </a:lnSpc>
              <a:buNone/>
            </a:pPr>
            <a:r>
              <a:rPr lang="en-US" b="1" dirty="0" smtClean="0">
                <a:solidFill>
                  <a:srgbClr val="002060"/>
                </a:solidFill>
                <a:latin typeface="Tw Cen MT" pitchFamily="34" charset="0"/>
              </a:rPr>
              <a:t>                    flag=1;</a:t>
            </a:r>
          </a:p>
          <a:p>
            <a:pPr>
              <a:lnSpc>
                <a:spcPct val="80000"/>
              </a:lnSpc>
              <a:buNone/>
            </a:pPr>
            <a:r>
              <a:rPr lang="en-US" b="1" dirty="0" smtClean="0">
                <a:solidFill>
                  <a:srgbClr val="002060"/>
                </a:solidFill>
                <a:latin typeface="Tw Cen MT" pitchFamily="34" charset="0"/>
              </a:rPr>
              <a:t>                    break;</a:t>
            </a:r>
          </a:p>
          <a:p>
            <a:pPr>
              <a:lnSpc>
                <a:spcPct val="80000"/>
              </a:lnSpc>
              <a:buNone/>
            </a:pPr>
            <a:r>
              <a:rPr lang="en-US" b="1" dirty="0" smtClean="0">
                <a:solidFill>
                  <a:srgbClr val="002060"/>
                </a:solidFill>
                <a:latin typeface="Tw Cen MT" pitchFamily="34" charset="0"/>
              </a:rPr>
              <a:t>           }</a:t>
            </a:r>
          </a:p>
          <a:p>
            <a:pPr>
              <a:lnSpc>
                <a:spcPct val="80000"/>
              </a:lnSpc>
              <a:buNone/>
            </a:pPr>
            <a:r>
              <a:rPr lang="en-US" b="1" dirty="0" smtClean="0">
                <a:solidFill>
                  <a:srgbClr val="002060"/>
                </a:solidFill>
                <a:latin typeface="Tw Cen MT" pitchFamily="34" charset="0"/>
              </a:rPr>
              <a:t> </a:t>
            </a:r>
          </a:p>
          <a:p>
            <a:endParaRPr lang="en-US" b="1" dirty="0">
              <a:solidFill>
                <a:srgbClr val="002060"/>
              </a:solidFill>
              <a:latin typeface="Tw Cen MT"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fontScale="90000"/>
          </a:bodyPr>
          <a:lstStyle/>
          <a:p>
            <a:r>
              <a:rPr lang="en-US" b="1" dirty="0" smtClean="0">
                <a:solidFill>
                  <a:srgbClr val="FF0000"/>
                </a:solidFill>
                <a:latin typeface="Tw Cen MT" pitchFamily="34" charset="0"/>
              </a:rPr>
              <a:t>Non-Recursive C function for Binary Search:- </a:t>
            </a:r>
            <a:endParaRPr lang="en-US" dirty="0"/>
          </a:p>
        </p:txBody>
      </p:sp>
      <p:sp>
        <p:nvSpPr>
          <p:cNvPr id="5" name="Content Placeholder 2"/>
          <p:cNvSpPr>
            <a:spLocks noGrp="1"/>
          </p:cNvSpPr>
          <p:nvPr>
            <p:ph idx="1"/>
          </p:nvPr>
        </p:nvSpPr>
        <p:spPr>
          <a:xfrm>
            <a:off x="457200" y="1600200"/>
            <a:ext cx="8229600" cy="4525963"/>
          </a:xfrm>
        </p:spPr>
        <p:txBody>
          <a:bodyPr>
            <a:normAutofit fontScale="92500"/>
          </a:bodyPr>
          <a:lstStyle/>
          <a:p>
            <a:pPr>
              <a:buNone/>
            </a:pPr>
            <a:r>
              <a:rPr lang="en-US" b="1" dirty="0" smtClean="0">
                <a:solidFill>
                  <a:srgbClr val="002060"/>
                </a:solidFill>
                <a:latin typeface="Tw Cen MT" pitchFamily="34" charset="0"/>
              </a:rPr>
              <a:t>else if (item&lt;list[mid])</a:t>
            </a:r>
            <a:endParaRPr lang="da-DK" b="1" dirty="0" smtClean="0">
              <a:solidFill>
                <a:srgbClr val="002060"/>
              </a:solidFill>
              <a:latin typeface="Tw Cen MT" pitchFamily="34" charset="0"/>
            </a:endParaRPr>
          </a:p>
          <a:p>
            <a:pPr>
              <a:buNone/>
            </a:pPr>
            <a:r>
              <a:rPr lang="da-DK" b="1" dirty="0" smtClean="0">
                <a:solidFill>
                  <a:srgbClr val="002060"/>
                </a:solidFill>
                <a:latin typeface="Tw Cen MT" pitchFamily="34" charset="0"/>
              </a:rPr>
              <a:t>                    ub=mid-1;</a:t>
            </a:r>
          </a:p>
          <a:p>
            <a:pPr>
              <a:buNone/>
            </a:pPr>
            <a:r>
              <a:rPr lang="da-DK" b="1" dirty="0" smtClean="0">
                <a:solidFill>
                  <a:srgbClr val="002060"/>
                </a:solidFill>
                <a:latin typeface="Tw Cen MT" pitchFamily="34" charset="0"/>
              </a:rPr>
              <a:t>            else</a:t>
            </a:r>
          </a:p>
          <a:p>
            <a:pPr>
              <a:buNone/>
            </a:pPr>
            <a:r>
              <a:rPr lang="da-DK" b="1" dirty="0" smtClean="0">
                <a:solidFill>
                  <a:srgbClr val="002060"/>
                </a:solidFill>
                <a:latin typeface="Tw Cen MT" pitchFamily="34" charset="0"/>
              </a:rPr>
              <a:t>                  lb==mid+1;</a:t>
            </a:r>
          </a:p>
          <a:p>
            <a:pPr>
              <a:buNone/>
            </a:pPr>
            <a:r>
              <a:rPr lang="da-DK" b="1" dirty="0" smtClean="0">
                <a:solidFill>
                  <a:srgbClr val="002060"/>
                </a:solidFill>
                <a:latin typeface="Tw Cen MT" pitchFamily="34" charset="0"/>
              </a:rPr>
              <a:t>      </a:t>
            </a:r>
            <a:r>
              <a:rPr lang="en-US" b="1" dirty="0" smtClean="0">
                <a:solidFill>
                  <a:srgbClr val="002060"/>
                </a:solidFill>
                <a:latin typeface="Tw Cen MT" pitchFamily="34" charset="0"/>
              </a:rPr>
              <a:t>}</a:t>
            </a:r>
          </a:p>
          <a:p>
            <a:pPr>
              <a:buNone/>
            </a:pPr>
            <a:r>
              <a:rPr lang="en-US" b="1" dirty="0" smtClean="0">
                <a:solidFill>
                  <a:srgbClr val="002060"/>
                </a:solidFill>
                <a:latin typeface="Tw Cen MT" pitchFamily="34" charset="0"/>
              </a:rPr>
              <a:t>        If(!flag)</a:t>
            </a:r>
          </a:p>
          <a:p>
            <a:pPr>
              <a:buNone/>
            </a:pPr>
            <a:r>
              <a:rPr lang="en-US" b="1" dirty="0" smtClean="0">
                <a:solidFill>
                  <a:srgbClr val="002060"/>
                </a:solidFill>
                <a:latin typeface="Tw Cen MT" pitchFamily="34" charset="0"/>
              </a:rPr>
              <a:t>          </a:t>
            </a:r>
            <a:r>
              <a:rPr lang="en-US" b="1" dirty="0" err="1" smtClean="0">
                <a:solidFill>
                  <a:srgbClr val="002060"/>
                </a:solidFill>
                <a:latin typeface="Tw Cen MT" pitchFamily="34" charset="0"/>
              </a:rPr>
              <a:t>printf</a:t>
            </a:r>
            <a:r>
              <a:rPr lang="en-US" b="1" dirty="0" smtClean="0">
                <a:solidFill>
                  <a:srgbClr val="002060"/>
                </a:solidFill>
                <a:latin typeface="Tw Cen MT" pitchFamily="34" charset="0"/>
              </a:rPr>
              <a:t>(“\n Item is not present in the list.”);</a:t>
            </a:r>
          </a:p>
          <a:p>
            <a:pPr>
              <a:buNone/>
            </a:pPr>
            <a:r>
              <a:rPr lang="en-US" b="1" dirty="0" smtClean="0">
                <a:solidFill>
                  <a:srgbClr val="002060"/>
                </a:solidFill>
                <a:latin typeface="Tw Cen MT" pitchFamily="34" charset="0"/>
              </a:rPr>
              <a:t>    } </a:t>
            </a:r>
          </a:p>
          <a:p>
            <a:endParaRPr lang="en-US" b="1" dirty="0" smtClean="0">
              <a:solidFill>
                <a:srgbClr val="002060"/>
              </a:solidFill>
              <a:latin typeface="Tw Cen MT" pitchFamily="34" charset="0"/>
            </a:endParaRPr>
          </a:p>
          <a:p>
            <a:endParaRPr lang="en-US" b="1" dirty="0">
              <a:solidFill>
                <a:srgbClr val="002060"/>
              </a:solidFill>
              <a:latin typeface="Tw Cen MT"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971</Words>
  <Application>Microsoft Office PowerPoint</Application>
  <PresentationFormat>On-screen Show (4:3)</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Binary Searching</vt:lpstr>
      <vt:lpstr>Binary sort Techniques</vt:lpstr>
      <vt:lpstr>Binary sort Techniques</vt:lpstr>
      <vt:lpstr>Binary sort Techniques</vt:lpstr>
      <vt:lpstr>Binary Search Technique: Example</vt:lpstr>
      <vt:lpstr>Binary Search Technique: Example</vt:lpstr>
      <vt:lpstr>Non-Recursive Function for Binary Search:main()</vt:lpstr>
      <vt:lpstr>Non-Recursive C function for Binary Search:- </vt:lpstr>
      <vt:lpstr>Non-Recursive C function for Binary Search:- </vt:lpstr>
      <vt:lpstr>Recursive Function for Binary Search:main()</vt:lpstr>
      <vt:lpstr>Recursive Function for Binary Search:main()</vt:lpstr>
      <vt:lpstr>Slide 12</vt:lpstr>
      <vt:lpstr>Recursive Function for Binary Search</vt:lpstr>
      <vt:lpstr>Recursive Function for Binary Search:main()</vt:lpstr>
      <vt:lpstr>Comparison and Analysis</vt:lpstr>
      <vt:lpstr>Comparison and Analysis</vt:lpstr>
      <vt:lpstr>Comparison and Analysis</vt:lpstr>
      <vt:lpstr>Comparison and Analysis</vt:lpstr>
      <vt:lpstr>Comparison and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Hashing and Sorting</dc:title>
  <dc:creator>u</dc:creator>
  <cp:lastModifiedBy>DBGI</cp:lastModifiedBy>
  <cp:revision>20</cp:revision>
  <dcterms:created xsi:type="dcterms:W3CDTF">2015-10-26T08:33:02Z</dcterms:created>
  <dcterms:modified xsi:type="dcterms:W3CDTF">2017-08-05T05:54:41Z</dcterms:modified>
</cp:coreProperties>
</file>