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8B9A-7CA3-4DB3-A5E2-974A66C48227}" type="datetimeFigureOut">
              <a:rPr lang="en-US" smtClean="0"/>
              <a:pPr/>
              <a:t>4/8/2017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10D4-09CE-4F45-B527-31097B5341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Bubble Sort Techniques 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Bubble Sort Techniques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Idea: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Repeatedly pass through the array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Swaps adjacent elements that are out of order</a:t>
            </a:r>
          </a:p>
          <a:p>
            <a:pPr>
              <a:buFont typeface="Wingdings" pitchFamily="2" charset="2"/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Easier to implement, but slower than Insertion sort</a:t>
            </a:r>
          </a:p>
          <a:p>
            <a:pPr>
              <a:buFont typeface="Wingdings" pitchFamily="2" charset="2"/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Bubble Sort Techniques</a:t>
            </a:r>
            <a:endParaRPr lang="en-US" b="1" dirty="0"/>
          </a:p>
        </p:txBody>
      </p:sp>
      <p:graphicFrame>
        <p:nvGraphicFramePr>
          <p:cNvPr id="4" name="Group 30"/>
          <p:cNvGraphicFramePr>
            <a:graphicFrameLocks noGrp="1"/>
          </p:cNvGraphicFramePr>
          <p:nvPr/>
        </p:nvGraphicFramePr>
        <p:xfrm>
          <a:off x="758825" y="1565275"/>
          <a:ext cx="24685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  <a:gridCol w="4572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774700" y="191135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1289050" y="19399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1793875" y="19399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2298700" y="19399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2765425" y="19399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" name="Line 37"/>
          <p:cNvSpPr>
            <a:spLocks noChangeShapeType="1"/>
          </p:cNvSpPr>
          <p:nvPr/>
        </p:nvSpPr>
        <p:spPr bwMode="auto">
          <a:xfrm flipV="1">
            <a:off x="987425" y="1243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1" name="Oval 38"/>
          <p:cNvSpPr>
            <a:spLocks noChangeArrowheads="1"/>
          </p:cNvSpPr>
          <p:nvPr/>
        </p:nvSpPr>
        <p:spPr bwMode="auto">
          <a:xfrm>
            <a:off x="1149350" y="1128713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12" name="Line 41"/>
          <p:cNvSpPr>
            <a:spLocks noChangeShapeType="1"/>
          </p:cNvSpPr>
          <p:nvPr/>
        </p:nvSpPr>
        <p:spPr bwMode="auto">
          <a:xfrm>
            <a:off x="987425" y="12398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3" name="Line 42"/>
          <p:cNvSpPr>
            <a:spLocks noChangeShapeType="1"/>
          </p:cNvSpPr>
          <p:nvPr/>
        </p:nvSpPr>
        <p:spPr bwMode="auto">
          <a:xfrm>
            <a:off x="1520825" y="12604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4" name="Line 43"/>
          <p:cNvSpPr>
            <a:spLocks noChangeShapeType="1"/>
          </p:cNvSpPr>
          <p:nvPr/>
        </p:nvSpPr>
        <p:spPr bwMode="auto">
          <a:xfrm>
            <a:off x="1673225" y="1260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15" name="Group 75"/>
          <p:cNvGraphicFramePr>
            <a:graphicFrameLocks noGrp="1"/>
          </p:cNvGraphicFramePr>
          <p:nvPr/>
        </p:nvGraphicFramePr>
        <p:xfrm>
          <a:off x="733425" y="2684463"/>
          <a:ext cx="24685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  <a:gridCol w="4572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8"/>
          <p:cNvSpPr txBox="1">
            <a:spLocks noChangeArrowheads="1"/>
          </p:cNvSpPr>
          <p:nvPr/>
        </p:nvSpPr>
        <p:spPr bwMode="auto">
          <a:xfrm>
            <a:off x="749300" y="3030538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1263650" y="30591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Text Box 60"/>
          <p:cNvSpPr txBox="1">
            <a:spLocks noChangeArrowheads="1"/>
          </p:cNvSpPr>
          <p:nvPr/>
        </p:nvSpPr>
        <p:spPr bwMode="auto">
          <a:xfrm>
            <a:off x="1768475" y="30591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Text Box 61"/>
          <p:cNvSpPr txBox="1">
            <a:spLocks noChangeArrowheads="1"/>
          </p:cNvSpPr>
          <p:nvPr/>
        </p:nvSpPr>
        <p:spPr bwMode="auto">
          <a:xfrm>
            <a:off x="2273300" y="30591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Text Box 62"/>
          <p:cNvSpPr txBox="1">
            <a:spLocks noChangeArrowheads="1"/>
          </p:cNvSpPr>
          <p:nvPr/>
        </p:nvSpPr>
        <p:spPr bwMode="auto">
          <a:xfrm>
            <a:off x="2740025" y="30591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Line 63"/>
          <p:cNvSpPr>
            <a:spLocks noChangeShapeType="1"/>
          </p:cNvSpPr>
          <p:nvPr/>
        </p:nvSpPr>
        <p:spPr bwMode="auto">
          <a:xfrm flipV="1">
            <a:off x="142875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2" name="Oval 64"/>
          <p:cNvSpPr>
            <a:spLocks noChangeArrowheads="1"/>
          </p:cNvSpPr>
          <p:nvPr/>
        </p:nvSpPr>
        <p:spPr bwMode="auto">
          <a:xfrm>
            <a:off x="1590675" y="22479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23" name="Line 65"/>
          <p:cNvSpPr>
            <a:spLocks noChangeShapeType="1"/>
          </p:cNvSpPr>
          <p:nvPr/>
        </p:nvSpPr>
        <p:spPr bwMode="auto">
          <a:xfrm>
            <a:off x="1428750" y="23590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4" name="Line 66"/>
          <p:cNvSpPr>
            <a:spLocks noChangeShapeType="1"/>
          </p:cNvSpPr>
          <p:nvPr/>
        </p:nvSpPr>
        <p:spPr bwMode="auto">
          <a:xfrm>
            <a:off x="1962150" y="23796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5" name="Line 67"/>
          <p:cNvSpPr>
            <a:spLocks noChangeShapeType="1"/>
          </p:cNvSpPr>
          <p:nvPr/>
        </p:nvSpPr>
        <p:spPr bwMode="auto">
          <a:xfrm>
            <a:off x="2114550" y="23796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26" name="Group 76"/>
          <p:cNvGraphicFramePr>
            <a:graphicFrameLocks noGrp="1"/>
          </p:cNvGraphicFramePr>
          <p:nvPr/>
        </p:nvGraphicFramePr>
        <p:xfrm>
          <a:off x="758825" y="3781425"/>
          <a:ext cx="24685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  <a:gridCol w="4572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Text Box 90"/>
          <p:cNvSpPr txBox="1">
            <a:spLocks noChangeArrowheads="1"/>
          </p:cNvSpPr>
          <p:nvPr/>
        </p:nvSpPr>
        <p:spPr bwMode="auto">
          <a:xfrm>
            <a:off x="774700" y="41275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Text Box 91"/>
          <p:cNvSpPr txBox="1">
            <a:spLocks noChangeArrowheads="1"/>
          </p:cNvSpPr>
          <p:nvPr/>
        </p:nvSpPr>
        <p:spPr bwMode="auto">
          <a:xfrm>
            <a:off x="1289050" y="41560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Text Box 92"/>
          <p:cNvSpPr txBox="1">
            <a:spLocks noChangeArrowheads="1"/>
          </p:cNvSpPr>
          <p:nvPr/>
        </p:nvSpPr>
        <p:spPr bwMode="auto">
          <a:xfrm>
            <a:off x="1793875" y="41560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Text Box 93"/>
          <p:cNvSpPr txBox="1">
            <a:spLocks noChangeArrowheads="1"/>
          </p:cNvSpPr>
          <p:nvPr/>
        </p:nvSpPr>
        <p:spPr bwMode="auto">
          <a:xfrm>
            <a:off x="2298700" y="41560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Text Box 94"/>
          <p:cNvSpPr txBox="1">
            <a:spLocks noChangeArrowheads="1"/>
          </p:cNvSpPr>
          <p:nvPr/>
        </p:nvSpPr>
        <p:spPr bwMode="auto">
          <a:xfrm>
            <a:off x="2765425" y="41560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Line 95"/>
          <p:cNvSpPr>
            <a:spLocks noChangeShapeType="1"/>
          </p:cNvSpPr>
          <p:nvPr/>
        </p:nvSpPr>
        <p:spPr bwMode="auto">
          <a:xfrm flipV="1">
            <a:off x="1987550" y="34591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33" name="Oval 96"/>
          <p:cNvSpPr>
            <a:spLocks noChangeArrowheads="1"/>
          </p:cNvSpPr>
          <p:nvPr/>
        </p:nvSpPr>
        <p:spPr bwMode="auto">
          <a:xfrm>
            <a:off x="2149475" y="3344863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34" name="Line 97"/>
          <p:cNvSpPr>
            <a:spLocks noChangeShapeType="1"/>
          </p:cNvSpPr>
          <p:nvPr/>
        </p:nvSpPr>
        <p:spPr bwMode="auto">
          <a:xfrm>
            <a:off x="1987550" y="34559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35" name="Line 98"/>
          <p:cNvSpPr>
            <a:spLocks noChangeShapeType="1"/>
          </p:cNvSpPr>
          <p:nvPr/>
        </p:nvSpPr>
        <p:spPr bwMode="auto">
          <a:xfrm>
            <a:off x="2520950" y="34766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36" name="Line 99"/>
          <p:cNvSpPr>
            <a:spLocks noChangeShapeType="1"/>
          </p:cNvSpPr>
          <p:nvPr/>
        </p:nvSpPr>
        <p:spPr bwMode="auto">
          <a:xfrm>
            <a:off x="2673350" y="34766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37" name="Group 127"/>
          <p:cNvGraphicFramePr>
            <a:graphicFrameLocks noGrp="1"/>
          </p:cNvGraphicFramePr>
          <p:nvPr/>
        </p:nvGraphicFramePr>
        <p:xfrm>
          <a:off x="744538" y="4972050"/>
          <a:ext cx="2468562" cy="274638"/>
        </p:xfrm>
        <a:graphic>
          <a:graphicData uri="http://schemas.openxmlformats.org/drawingml/2006/table">
            <a:tbl>
              <a:tblPr/>
              <a:tblGrid>
                <a:gridCol w="525462"/>
                <a:gridCol w="457200"/>
                <a:gridCol w="571500"/>
                <a:gridCol w="4572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Text Box 114"/>
          <p:cNvSpPr txBox="1">
            <a:spLocks noChangeArrowheads="1"/>
          </p:cNvSpPr>
          <p:nvPr/>
        </p:nvSpPr>
        <p:spPr bwMode="auto">
          <a:xfrm>
            <a:off x="760413" y="53181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" name="Text Box 115"/>
          <p:cNvSpPr txBox="1">
            <a:spLocks noChangeArrowheads="1"/>
          </p:cNvSpPr>
          <p:nvPr/>
        </p:nvSpPr>
        <p:spPr bwMode="auto">
          <a:xfrm>
            <a:off x="1274763" y="53467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Text Box 116"/>
          <p:cNvSpPr txBox="1">
            <a:spLocks noChangeArrowheads="1"/>
          </p:cNvSpPr>
          <p:nvPr/>
        </p:nvSpPr>
        <p:spPr bwMode="auto">
          <a:xfrm>
            <a:off x="1779588" y="53467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Text Box 117"/>
          <p:cNvSpPr txBox="1">
            <a:spLocks noChangeArrowheads="1"/>
          </p:cNvSpPr>
          <p:nvPr/>
        </p:nvSpPr>
        <p:spPr bwMode="auto">
          <a:xfrm>
            <a:off x="2284413" y="53467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2751138" y="53467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3" name="Line 119"/>
          <p:cNvSpPr>
            <a:spLocks noChangeShapeType="1"/>
          </p:cNvSpPr>
          <p:nvPr/>
        </p:nvSpPr>
        <p:spPr bwMode="auto">
          <a:xfrm flipV="1">
            <a:off x="2428875" y="4649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44" name="Oval 120"/>
          <p:cNvSpPr>
            <a:spLocks noChangeArrowheads="1"/>
          </p:cNvSpPr>
          <p:nvPr/>
        </p:nvSpPr>
        <p:spPr bwMode="auto">
          <a:xfrm>
            <a:off x="2590800" y="4535488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45" name="Line 121"/>
          <p:cNvSpPr>
            <a:spLocks noChangeShapeType="1"/>
          </p:cNvSpPr>
          <p:nvPr/>
        </p:nvSpPr>
        <p:spPr bwMode="auto">
          <a:xfrm>
            <a:off x="2428875" y="464661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46" name="Line 122"/>
          <p:cNvSpPr>
            <a:spLocks noChangeShapeType="1"/>
          </p:cNvSpPr>
          <p:nvPr/>
        </p:nvSpPr>
        <p:spPr bwMode="auto">
          <a:xfrm>
            <a:off x="2962275" y="46672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47" name="Line 123"/>
          <p:cNvSpPr>
            <a:spLocks noChangeShapeType="1"/>
          </p:cNvSpPr>
          <p:nvPr/>
        </p:nvSpPr>
        <p:spPr bwMode="auto">
          <a:xfrm>
            <a:off x="3114675" y="4667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48" name="Group 152"/>
          <p:cNvGraphicFramePr>
            <a:graphicFrameLocks noGrp="1"/>
          </p:cNvGraphicFramePr>
          <p:nvPr/>
        </p:nvGraphicFramePr>
        <p:xfrm>
          <a:off x="752475" y="6102350"/>
          <a:ext cx="20113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 Box 142"/>
          <p:cNvSpPr txBox="1">
            <a:spLocks noChangeArrowheads="1"/>
          </p:cNvSpPr>
          <p:nvPr/>
        </p:nvSpPr>
        <p:spPr bwMode="auto">
          <a:xfrm>
            <a:off x="768350" y="64484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0" name="Text Box 143"/>
          <p:cNvSpPr txBox="1">
            <a:spLocks noChangeArrowheads="1"/>
          </p:cNvSpPr>
          <p:nvPr/>
        </p:nvSpPr>
        <p:spPr bwMode="auto">
          <a:xfrm>
            <a:off x="1282700" y="6477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1" name="Text Box 144"/>
          <p:cNvSpPr txBox="1">
            <a:spLocks noChangeArrowheads="1"/>
          </p:cNvSpPr>
          <p:nvPr/>
        </p:nvSpPr>
        <p:spPr bwMode="auto">
          <a:xfrm>
            <a:off x="1787525" y="6477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2" name="Text Box 145"/>
          <p:cNvSpPr txBox="1">
            <a:spLocks noChangeArrowheads="1"/>
          </p:cNvSpPr>
          <p:nvPr/>
        </p:nvSpPr>
        <p:spPr bwMode="auto">
          <a:xfrm>
            <a:off x="2292350" y="6477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3" name="Text Box 146"/>
          <p:cNvSpPr txBox="1">
            <a:spLocks noChangeArrowheads="1"/>
          </p:cNvSpPr>
          <p:nvPr/>
        </p:nvSpPr>
        <p:spPr bwMode="auto">
          <a:xfrm>
            <a:off x="2992438" y="6477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4" name="Text Box 153"/>
          <p:cNvSpPr txBox="1">
            <a:spLocks noChangeArrowheads="1"/>
          </p:cNvSpPr>
          <p:nvPr/>
        </p:nvSpPr>
        <p:spPr bwMode="auto">
          <a:xfrm>
            <a:off x="2968625" y="6137275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graphicFrame>
        <p:nvGraphicFramePr>
          <p:cNvPr id="55" name="Group 154"/>
          <p:cNvGraphicFramePr>
            <a:graphicFrameLocks noGrp="1"/>
          </p:cNvGraphicFramePr>
          <p:nvPr/>
        </p:nvGraphicFramePr>
        <p:xfrm>
          <a:off x="5022850" y="1528763"/>
          <a:ext cx="20113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" name="Text Box 166"/>
          <p:cNvSpPr txBox="1">
            <a:spLocks noChangeArrowheads="1"/>
          </p:cNvSpPr>
          <p:nvPr/>
        </p:nvSpPr>
        <p:spPr bwMode="auto">
          <a:xfrm>
            <a:off x="5038725" y="1874838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7" name="Text Box 167"/>
          <p:cNvSpPr txBox="1">
            <a:spLocks noChangeArrowheads="1"/>
          </p:cNvSpPr>
          <p:nvPr/>
        </p:nvSpPr>
        <p:spPr bwMode="auto">
          <a:xfrm>
            <a:off x="5553075" y="19034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" name="Text Box 168"/>
          <p:cNvSpPr txBox="1">
            <a:spLocks noChangeArrowheads="1"/>
          </p:cNvSpPr>
          <p:nvPr/>
        </p:nvSpPr>
        <p:spPr bwMode="auto">
          <a:xfrm>
            <a:off x="6057900" y="19034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9" name="Text Box 169"/>
          <p:cNvSpPr txBox="1">
            <a:spLocks noChangeArrowheads="1"/>
          </p:cNvSpPr>
          <p:nvPr/>
        </p:nvSpPr>
        <p:spPr bwMode="auto">
          <a:xfrm>
            <a:off x="6562725" y="19034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0" name="Text Box 170"/>
          <p:cNvSpPr txBox="1">
            <a:spLocks noChangeArrowheads="1"/>
          </p:cNvSpPr>
          <p:nvPr/>
        </p:nvSpPr>
        <p:spPr bwMode="auto">
          <a:xfrm>
            <a:off x="7262813" y="190341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1" name="Text Box 171"/>
          <p:cNvSpPr txBox="1">
            <a:spLocks noChangeArrowheads="1"/>
          </p:cNvSpPr>
          <p:nvPr/>
        </p:nvSpPr>
        <p:spPr bwMode="auto">
          <a:xfrm>
            <a:off x="7239000" y="1563688"/>
            <a:ext cx="457200" cy="284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62" name="Line 172"/>
          <p:cNvSpPr>
            <a:spLocks noChangeShapeType="1"/>
          </p:cNvSpPr>
          <p:nvPr/>
        </p:nvSpPr>
        <p:spPr bwMode="auto">
          <a:xfrm flipV="1">
            <a:off x="5172075" y="11858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63" name="Oval 173"/>
          <p:cNvSpPr>
            <a:spLocks noChangeArrowheads="1"/>
          </p:cNvSpPr>
          <p:nvPr/>
        </p:nvSpPr>
        <p:spPr bwMode="auto">
          <a:xfrm>
            <a:off x="5334000" y="1071563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64" name="Line 174"/>
          <p:cNvSpPr>
            <a:spLocks noChangeShapeType="1"/>
          </p:cNvSpPr>
          <p:nvPr/>
        </p:nvSpPr>
        <p:spPr bwMode="auto">
          <a:xfrm>
            <a:off x="5172075" y="11826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65" name="Line 175"/>
          <p:cNvSpPr>
            <a:spLocks noChangeShapeType="1"/>
          </p:cNvSpPr>
          <p:nvPr/>
        </p:nvSpPr>
        <p:spPr bwMode="auto">
          <a:xfrm>
            <a:off x="5705475" y="12033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66" name="Line 176"/>
          <p:cNvSpPr>
            <a:spLocks noChangeShapeType="1"/>
          </p:cNvSpPr>
          <p:nvPr/>
        </p:nvSpPr>
        <p:spPr bwMode="auto">
          <a:xfrm>
            <a:off x="5857875" y="12033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67" name="Group 177"/>
          <p:cNvGraphicFramePr>
            <a:graphicFrameLocks noGrp="1"/>
          </p:cNvGraphicFramePr>
          <p:nvPr/>
        </p:nvGraphicFramePr>
        <p:xfrm>
          <a:off x="5008563" y="2614613"/>
          <a:ext cx="2011362" cy="274638"/>
        </p:xfrm>
        <a:graphic>
          <a:graphicData uri="http://schemas.openxmlformats.org/drawingml/2006/table">
            <a:tbl>
              <a:tblPr/>
              <a:tblGrid>
                <a:gridCol w="525462"/>
                <a:gridCol w="457200"/>
                <a:gridCol w="5715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Text Box 189"/>
          <p:cNvSpPr txBox="1">
            <a:spLocks noChangeArrowheads="1"/>
          </p:cNvSpPr>
          <p:nvPr/>
        </p:nvSpPr>
        <p:spPr bwMode="auto">
          <a:xfrm>
            <a:off x="5024438" y="2960688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9" name="Text Box 190"/>
          <p:cNvSpPr txBox="1">
            <a:spLocks noChangeArrowheads="1"/>
          </p:cNvSpPr>
          <p:nvPr/>
        </p:nvSpPr>
        <p:spPr bwMode="auto">
          <a:xfrm>
            <a:off x="5538788" y="298926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0" name="Text Box 191"/>
          <p:cNvSpPr txBox="1">
            <a:spLocks noChangeArrowheads="1"/>
          </p:cNvSpPr>
          <p:nvPr/>
        </p:nvSpPr>
        <p:spPr bwMode="auto">
          <a:xfrm>
            <a:off x="6043613" y="298926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1" name="Text Box 192"/>
          <p:cNvSpPr txBox="1">
            <a:spLocks noChangeArrowheads="1"/>
          </p:cNvSpPr>
          <p:nvPr/>
        </p:nvSpPr>
        <p:spPr bwMode="auto">
          <a:xfrm>
            <a:off x="6548438" y="298926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2" name="Text Box 193"/>
          <p:cNvSpPr txBox="1">
            <a:spLocks noChangeArrowheads="1"/>
          </p:cNvSpPr>
          <p:nvPr/>
        </p:nvSpPr>
        <p:spPr bwMode="auto">
          <a:xfrm>
            <a:off x="7248525" y="2989263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3" name="Text Box 194"/>
          <p:cNvSpPr txBox="1">
            <a:spLocks noChangeArrowheads="1"/>
          </p:cNvSpPr>
          <p:nvPr/>
        </p:nvSpPr>
        <p:spPr bwMode="auto">
          <a:xfrm>
            <a:off x="7224713" y="2649538"/>
            <a:ext cx="457200" cy="284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74" name="Line 195"/>
          <p:cNvSpPr>
            <a:spLocks noChangeShapeType="1"/>
          </p:cNvSpPr>
          <p:nvPr/>
        </p:nvSpPr>
        <p:spPr bwMode="auto">
          <a:xfrm flipV="1">
            <a:off x="5691188" y="22717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5" name="Oval 196"/>
          <p:cNvSpPr>
            <a:spLocks noChangeArrowheads="1"/>
          </p:cNvSpPr>
          <p:nvPr/>
        </p:nvSpPr>
        <p:spPr bwMode="auto">
          <a:xfrm>
            <a:off x="5853113" y="2157413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76" name="Line 197"/>
          <p:cNvSpPr>
            <a:spLocks noChangeShapeType="1"/>
          </p:cNvSpPr>
          <p:nvPr/>
        </p:nvSpPr>
        <p:spPr bwMode="auto">
          <a:xfrm>
            <a:off x="5691188" y="2268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7" name="Line 198"/>
          <p:cNvSpPr>
            <a:spLocks noChangeShapeType="1"/>
          </p:cNvSpPr>
          <p:nvPr/>
        </p:nvSpPr>
        <p:spPr bwMode="auto">
          <a:xfrm>
            <a:off x="6224588" y="22891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78" name="Line 199"/>
          <p:cNvSpPr>
            <a:spLocks noChangeShapeType="1"/>
          </p:cNvSpPr>
          <p:nvPr/>
        </p:nvSpPr>
        <p:spPr bwMode="auto">
          <a:xfrm>
            <a:off x="6376988" y="2289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79" name="Group 200"/>
          <p:cNvGraphicFramePr>
            <a:graphicFrameLocks noGrp="1"/>
          </p:cNvGraphicFramePr>
          <p:nvPr/>
        </p:nvGraphicFramePr>
        <p:xfrm>
          <a:off x="4994275" y="3822700"/>
          <a:ext cx="20113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0" name="Text Box 212"/>
          <p:cNvSpPr txBox="1">
            <a:spLocks noChangeArrowheads="1"/>
          </p:cNvSpPr>
          <p:nvPr/>
        </p:nvSpPr>
        <p:spPr bwMode="auto">
          <a:xfrm>
            <a:off x="5010150" y="41687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1" name="Text Box 213"/>
          <p:cNvSpPr txBox="1">
            <a:spLocks noChangeArrowheads="1"/>
          </p:cNvSpPr>
          <p:nvPr/>
        </p:nvSpPr>
        <p:spPr bwMode="auto">
          <a:xfrm>
            <a:off x="5524500" y="419735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2" name="Text Box 214"/>
          <p:cNvSpPr txBox="1">
            <a:spLocks noChangeArrowheads="1"/>
          </p:cNvSpPr>
          <p:nvPr/>
        </p:nvSpPr>
        <p:spPr bwMode="auto">
          <a:xfrm>
            <a:off x="6029325" y="419735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3" name="Text Box 215"/>
          <p:cNvSpPr txBox="1">
            <a:spLocks noChangeArrowheads="1"/>
          </p:cNvSpPr>
          <p:nvPr/>
        </p:nvSpPr>
        <p:spPr bwMode="auto">
          <a:xfrm>
            <a:off x="6534150" y="419735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4" name="Text Box 216"/>
          <p:cNvSpPr txBox="1">
            <a:spLocks noChangeArrowheads="1"/>
          </p:cNvSpPr>
          <p:nvPr/>
        </p:nvSpPr>
        <p:spPr bwMode="auto">
          <a:xfrm>
            <a:off x="7234238" y="419735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5" name="Text Box 217"/>
          <p:cNvSpPr txBox="1">
            <a:spLocks noChangeArrowheads="1"/>
          </p:cNvSpPr>
          <p:nvPr/>
        </p:nvSpPr>
        <p:spPr bwMode="auto">
          <a:xfrm>
            <a:off x="7210425" y="3857625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86" name="Line 218"/>
          <p:cNvSpPr>
            <a:spLocks noChangeShapeType="1"/>
          </p:cNvSpPr>
          <p:nvPr/>
        </p:nvSpPr>
        <p:spPr bwMode="auto">
          <a:xfrm flipV="1">
            <a:off x="6188075" y="347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87" name="Oval 219"/>
          <p:cNvSpPr>
            <a:spLocks noChangeArrowheads="1"/>
          </p:cNvSpPr>
          <p:nvPr/>
        </p:nvSpPr>
        <p:spPr bwMode="auto">
          <a:xfrm>
            <a:off x="6350000" y="33655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88" name="Line 220"/>
          <p:cNvSpPr>
            <a:spLocks noChangeShapeType="1"/>
          </p:cNvSpPr>
          <p:nvPr/>
        </p:nvSpPr>
        <p:spPr bwMode="auto">
          <a:xfrm>
            <a:off x="6188075" y="34766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89" name="Line 221"/>
          <p:cNvSpPr>
            <a:spLocks noChangeShapeType="1"/>
          </p:cNvSpPr>
          <p:nvPr/>
        </p:nvSpPr>
        <p:spPr bwMode="auto">
          <a:xfrm>
            <a:off x="6721475" y="34972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90" name="Line 222"/>
          <p:cNvSpPr>
            <a:spLocks noChangeShapeType="1"/>
          </p:cNvSpPr>
          <p:nvPr/>
        </p:nvSpPr>
        <p:spPr bwMode="auto">
          <a:xfrm>
            <a:off x="6873875" y="34972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91" name="Group 246"/>
          <p:cNvGraphicFramePr>
            <a:graphicFrameLocks noGrp="1"/>
          </p:cNvGraphicFramePr>
          <p:nvPr/>
        </p:nvGraphicFramePr>
        <p:xfrm>
          <a:off x="4991100" y="4975225"/>
          <a:ext cx="15541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" name="Text Box 235"/>
          <p:cNvSpPr txBox="1">
            <a:spLocks noChangeArrowheads="1"/>
          </p:cNvSpPr>
          <p:nvPr/>
        </p:nvSpPr>
        <p:spPr bwMode="auto">
          <a:xfrm>
            <a:off x="5006975" y="53213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5521325" y="53498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4" name="Text Box 237"/>
          <p:cNvSpPr txBox="1">
            <a:spLocks noChangeArrowheads="1"/>
          </p:cNvSpPr>
          <p:nvPr/>
        </p:nvSpPr>
        <p:spPr bwMode="auto">
          <a:xfrm>
            <a:off x="6026150" y="53498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5" name="Text Box 238"/>
          <p:cNvSpPr txBox="1">
            <a:spLocks noChangeArrowheads="1"/>
          </p:cNvSpPr>
          <p:nvPr/>
        </p:nvSpPr>
        <p:spPr bwMode="auto">
          <a:xfrm>
            <a:off x="6797675" y="53498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6" name="Text Box 239"/>
          <p:cNvSpPr txBox="1">
            <a:spLocks noChangeArrowheads="1"/>
          </p:cNvSpPr>
          <p:nvPr/>
        </p:nvSpPr>
        <p:spPr bwMode="auto">
          <a:xfrm>
            <a:off x="7286625" y="534987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7" name="Text Box 240"/>
          <p:cNvSpPr txBox="1">
            <a:spLocks noChangeArrowheads="1"/>
          </p:cNvSpPr>
          <p:nvPr/>
        </p:nvSpPr>
        <p:spPr bwMode="auto">
          <a:xfrm>
            <a:off x="7207250" y="5010150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98" name="Text Box 247"/>
          <p:cNvSpPr txBox="1">
            <a:spLocks noChangeArrowheads="1"/>
          </p:cNvSpPr>
          <p:nvPr/>
        </p:nvSpPr>
        <p:spPr bwMode="auto">
          <a:xfrm>
            <a:off x="6759575" y="4994275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52400" y="1524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=1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4191000" y="12954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=2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352800" y="160020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J=0,j&lt;5-1:Yes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276600" y="259080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J=1,j&lt;5-1:Yes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276600" y="374546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J=2,j&lt;5-1:Yes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352800" y="4888468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J=3,j&lt;5-1:Yes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429000" y="610766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J=4,j&lt;5-1:N0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772400" y="144780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J=0,j&lt;5-2:Yes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696200" y="259080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J=1,j&lt;5-2:Yes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772400" y="3810000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J=2,j&lt;5-2:Yes</a:t>
            </a:r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772400" y="49646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J=3,j&lt;5-2:NO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Bubble Sort Techniques</a:t>
            </a:r>
            <a:endParaRPr lang="en-US" b="1" dirty="0"/>
          </a:p>
        </p:txBody>
      </p:sp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762000" y="2139950"/>
          <a:ext cx="15541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  <a:gridCol w="5715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777875" y="24860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292225" y="25146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7050" y="25146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568575" y="25146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3057525" y="25146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978150" y="2174875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2530475" y="2159000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</a:t>
            </a: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987425" y="18113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1149350" y="1697038"/>
            <a:ext cx="37465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&gt;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>
            <a:off x="987425" y="1808163"/>
            <a:ext cx="1492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520825" y="1828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1673225" y="182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17" name="Group 24"/>
          <p:cNvGraphicFramePr>
            <a:graphicFrameLocks noGrp="1"/>
          </p:cNvGraphicFramePr>
          <p:nvPr/>
        </p:nvGraphicFramePr>
        <p:xfrm>
          <a:off x="747713" y="3359150"/>
          <a:ext cx="1554162" cy="274638"/>
        </p:xfrm>
        <a:graphic>
          <a:graphicData uri="http://schemas.openxmlformats.org/drawingml/2006/table">
            <a:tbl>
              <a:tblPr/>
              <a:tblGrid>
                <a:gridCol w="525462"/>
                <a:gridCol w="457200"/>
                <a:gridCol w="5715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763588" y="37052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1277938" y="37338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1782763" y="37338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2554288" y="37338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Text Box 38"/>
          <p:cNvSpPr txBox="1">
            <a:spLocks noChangeArrowheads="1"/>
          </p:cNvSpPr>
          <p:nvPr/>
        </p:nvSpPr>
        <p:spPr bwMode="auto">
          <a:xfrm>
            <a:off x="3043238" y="37338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2963863" y="3394075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2516188" y="3378200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</a:t>
            </a:r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 flipV="1">
            <a:off x="1484313" y="3035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6" name="Oval 42"/>
          <p:cNvSpPr>
            <a:spLocks noChangeArrowheads="1"/>
          </p:cNvSpPr>
          <p:nvPr/>
        </p:nvSpPr>
        <p:spPr bwMode="auto">
          <a:xfrm>
            <a:off x="1646238" y="29210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>
            <a:off x="1484313" y="30321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>
            <a:off x="2017713" y="30527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29" name="Line 45"/>
          <p:cNvSpPr>
            <a:spLocks noChangeShapeType="1"/>
          </p:cNvSpPr>
          <p:nvPr/>
        </p:nvSpPr>
        <p:spPr bwMode="auto">
          <a:xfrm>
            <a:off x="2170113" y="305276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30" name="Group 68"/>
          <p:cNvGraphicFramePr>
            <a:graphicFrameLocks noGrp="1"/>
          </p:cNvGraphicFramePr>
          <p:nvPr/>
        </p:nvGraphicFramePr>
        <p:xfrm>
          <a:off x="766763" y="4578350"/>
          <a:ext cx="982662" cy="274638"/>
        </p:xfrm>
        <a:graphic>
          <a:graphicData uri="http://schemas.openxmlformats.org/drawingml/2006/table">
            <a:tbl>
              <a:tblPr/>
              <a:tblGrid>
                <a:gridCol w="525462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56"/>
          <p:cNvSpPr txBox="1">
            <a:spLocks noChangeArrowheads="1"/>
          </p:cNvSpPr>
          <p:nvPr/>
        </p:nvSpPr>
        <p:spPr bwMode="auto">
          <a:xfrm>
            <a:off x="782638" y="4924425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Text Box 57"/>
          <p:cNvSpPr txBox="1">
            <a:spLocks noChangeArrowheads="1"/>
          </p:cNvSpPr>
          <p:nvPr/>
        </p:nvSpPr>
        <p:spPr bwMode="auto">
          <a:xfrm>
            <a:off x="1296988" y="4953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Text Box 58"/>
          <p:cNvSpPr txBox="1">
            <a:spLocks noChangeArrowheads="1"/>
          </p:cNvSpPr>
          <p:nvPr/>
        </p:nvSpPr>
        <p:spPr bwMode="auto">
          <a:xfrm>
            <a:off x="2101850" y="4953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2573338" y="4953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5" name="Text Box 60"/>
          <p:cNvSpPr txBox="1">
            <a:spLocks noChangeArrowheads="1"/>
          </p:cNvSpPr>
          <p:nvPr/>
        </p:nvSpPr>
        <p:spPr bwMode="auto">
          <a:xfrm>
            <a:off x="3062288" y="4953000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Text Box 61"/>
          <p:cNvSpPr txBox="1">
            <a:spLocks noChangeArrowheads="1"/>
          </p:cNvSpPr>
          <p:nvPr/>
        </p:nvSpPr>
        <p:spPr bwMode="auto">
          <a:xfrm>
            <a:off x="2982913" y="4613275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2535238" y="4597400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</a:t>
            </a:r>
          </a:p>
        </p:txBody>
      </p:sp>
      <p:sp>
        <p:nvSpPr>
          <p:cNvPr id="38" name="Text Box 69"/>
          <p:cNvSpPr txBox="1">
            <a:spLocks noChangeArrowheads="1"/>
          </p:cNvSpPr>
          <p:nvPr/>
        </p:nvSpPr>
        <p:spPr bwMode="auto">
          <a:xfrm>
            <a:off x="2068513" y="4594225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17</a:t>
            </a:r>
          </a:p>
        </p:txBody>
      </p:sp>
      <p:graphicFrame>
        <p:nvGraphicFramePr>
          <p:cNvPr id="39" name="Group 70"/>
          <p:cNvGraphicFramePr>
            <a:graphicFrameLocks noGrp="1"/>
          </p:cNvGraphicFramePr>
          <p:nvPr/>
        </p:nvGraphicFramePr>
        <p:xfrm>
          <a:off x="5283200" y="1884362"/>
          <a:ext cx="9826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5299075" y="2230437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5813425" y="225901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2" name="Text Box 80"/>
          <p:cNvSpPr txBox="1">
            <a:spLocks noChangeArrowheads="1"/>
          </p:cNvSpPr>
          <p:nvPr/>
        </p:nvSpPr>
        <p:spPr bwMode="auto">
          <a:xfrm>
            <a:off x="6434138" y="225901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3" name="Text Box 81"/>
          <p:cNvSpPr txBox="1">
            <a:spLocks noChangeArrowheads="1"/>
          </p:cNvSpPr>
          <p:nvPr/>
        </p:nvSpPr>
        <p:spPr bwMode="auto">
          <a:xfrm>
            <a:off x="6905625" y="225901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7394575" y="225901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5" name="Text Box 83"/>
          <p:cNvSpPr txBox="1">
            <a:spLocks noChangeArrowheads="1"/>
          </p:cNvSpPr>
          <p:nvPr/>
        </p:nvSpPr>
        <p:spPr bwMode="auto">
          <a:xfrm>
            <a:off x="7315200" y="1919287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46" name="Text Box 84"/>
          <p:cNvSpPr txBox="1">
            <a:spLocks noChangeArrowheads="1"/>
          </p:cNvSpPr>
          <p:nvPr/>
        </p:nvSpPr>
        <p:spPr bwMode="auto">
          <a:xfrm>
            <a:off x="6867525" y="1903412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</a:t>
            </a:r>
          </a:p>
        </p:txBody>
      </p:sp>
      <p:sp>
        <p:nvSpPr>
          <p:cNvPr id="47" name="Text Box 85"/>
          <p:cNvSpPr txBox="1">
            <a:spLocks noChangeArrowheads="1"/>
          </p:cNvSpPr>
          <p:nvPr/>
        </p:nvSpPr>
        <p:spPr bwMode="auto">
          <a:xfrm>
            <a:off x="6400800" y="1900237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17</a:t>
            </a:r>
          </a:p>
        </p:txBody>
      </p:sp>
      <p:sp>
        <p:nvSpPr>
          <p:cNvPr id="48" name="Line 86"/>
          <p:cNvSpPr>
            <a:spLocks noChangeShapeType="1"/>
          </p:cNvSpPr>
          <p:nvPr/>
        </p:nvSpPr>
        <p:spPr bwMode="auto">
          <a:xfrm flipV="1">
            <a:off x="5441950" y="156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49" name="Oval 87"/>
          <p:cNvSpPr>
            <a:spLocks noChangeArrowheads="1"/>
          </p:cNvSpPr>
          <p:nvPr/>
        </p:nvSpPr>
        <p:spPr bwMode="auto">
          <a:xfrm>
            <a:off x="5603875" y="14478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&gt;</a:t>
            </a:r>
          </a:p>
        </p:txBody>
      </p:sp>
      <p:sp>
        <p:nvSpPr>
          <p:cNvPr id="50" name="Line 88"/>
          <p:cNvSpPr>
            <a:spLocks noChangeShapeType="1"/>
          </p:cNvSpPr>
          <p:nvPr/>
        </p:nvSpPr>
        <p:spPr bwMode="auto">
          <a:xfrm>
            <a:off x="5791200" y="1884363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51" name="Line 89"/>
          <p:cNvSpPr>
            <a:spLocks noChangeShapeType="1"/>
          </p:cNvSpPr>
          <p:nvPr/>
        </p:nvSpPr>
        <p:spPr bwMode="auto">
          <a:xfrm>
            <a:off x="5975350" y="1579562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b="1"/>
          </a:p>
        </p:txBody>
      </p:sp>
      <p:sp>
        <p:nvSpPr>
          <p:cNvPr id="52" name="Line 90"/>
          <p:cNvSpPr>
            <a:spLocks noChangeShapeType="1"/>
          </p:cNvSpPr>
          <p:nvPr/>
        </p:nvSpPr>
        <p:spPr bwMode="auto">
          <a:xfrm>
            <a:off x="6127750" y="157956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b="1"/>
          </a:p>
        </p:txBody>
      </p:sp>
      <p:graphicFrame>
        <p:nvGraphicFramePr>
          <p:cNvPr id="53" name="Group 91"/>
          <p:cNvGraphicFramePr>
            <a:graphicFrameLocks noGrp="1"/>
          </p:cNvGraphicFramePr>
          <p:nvPr/>
        </p:nvGraphicFramePr>
        <p:xfrm>
          <a:off x="5257800" y="3109912"/>
          <a:ext cx="982663" cy="274638"/>
        </p:xfrm>
        <a:graphic>
          <a:graphicData uri="http://schemas.openxmlformats.org/drawingml/2006/table">
            <a:tbl>
              <a:tblPr/>
              <a:tblGrid>
                <a:gridCol w="525463"/>
                <a:gridCol w="4572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" name="Text Box 99"/>
          <p:cNvSpPr txBox="1">
            <a:spLocks noChangeArrowheads="1"/>
          </p:cNvSpPr>
          <p:nvPr/>
        </p:nvSpPr>
        <p:spPr bwMode="auto">
          <a:xfrm>
            <a:off x="5273675" y="3455987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5" name="Text Box 100"/>
          <p:cNvSpPr txBox="1">
            <a:spLocks noChangeArrowheads="1"/>
          </p:cNvSpPr>
          <p:nvPr/>
        </p:nvSpPr>
        <p:spPr bwMode="auto">
          <a:xfrm>
            <a:off x="5788025" y="348456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6" name="Text Box 101"/>
          <p:cNvSpPr txBox="1">
            <a:spLocks noChangeArrowheads="1"/>
          </p:cNvSpPr>
          <p:nvPr/>
        </p:nvSpPr>
        <p:spPr bwMode="auto">
          <a:xfrm>
            <a:off x="6281738" y="348456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7" name="Text Box 102"/>
          <p:cNvSpPr txBox="1">
            <a:spLocks noChangeArrowheads="1"/>
          </p:cNvSpPr>
          <p:nvPr/>
        </p:nvSpPr>
        <p:spPr bwMode="auto">
          <a:xfrm>
            <a:off x="6753225" y="348456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8" name="Text Box 103"/>
          <p:cNvSpPr txBox="1">
            <a:spLocks noChangeArrowheads="1"/>
          </p:cNvSpPr>
          <p:nvPr/>
        </p:nvSpPr>
        <p:spPr bwMode="auto">
          <a:xfrm>
            <a:off x="7242175" y="3484562"/>
            <a:ext cx="3429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200" b="1">
                <a:solidFill>
                  <a:srgbClr val="000000"/>
                </a:solidFill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9" name="Text Box 104"/>
          <p:cNvSpPr txBox="1">
            <a:spLocks noChangeArrowheads="1"/>
          </p:cNvSpPr>
          <p:nvPr/>
        </p:nvSpPr>
        <p:spPr bwMode="auto">
          <a:xfrm>
            <a:off x="7162800" y="3144837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31</a:t>
            </a:r>
          </a:p>
        </p:txBody>
      </p:sp>
      <p:sp>
        <p:nvSpPr>
          <p:cNvPr id="60" name="Text Box 105"/>
          <p:cNvSpPr txBox="1">
            <a:spLocks noChangeArrowheads="1"/>
          </p:cNvSpPr>
          <p:nvPr/>
        </p:nvSpPr>
        <p:spPr bwMode="auto">
          <a:xfrm>
            <a:off x="6715125" y="3128962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25</a:t>
            </a:r>
          </a:p>
        </p:txBody>
      </p:sp>
      <p:sp>
        <p:nvSpPr>
          <p:cNvPr id="61" name="Text Box 106"/>
          <p:cNvSpPr txBox="1">
            <a:spLocks noChangeArrowheads="1"/>
          </p:cNvSpPr>
          <p:nvPr/>
        </p:nvSpPr>
        <p:spPr bwMode="auto">
          <a:xfrm>
            <a:off x="6248400" y="3125787"/>
            <a:ext cx="457200" cy="28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17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8600" y="2145268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=3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4800600" y="190500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=4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505200" y="2145268"/>
            <a:ext cx="138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j=0,j&lt;5-3:Yes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657600" y="3364468"/>
            <a:ext cx="138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j=1,j&lt;5-3:Yes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505200" y="4572000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j=2,j&lt;5-3:NO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756312" y="1916668"/>
            <a:ext cx="138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j=0,j&lt;5-4:Yes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680112" y="313586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J=1,j&lt;5-4:NO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C-function for Bubble sort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Bubble_Sort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*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arr,int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n)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i,j,temp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for(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=1;i&lt;n;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for(j=0; j&lt;n-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; j++)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if(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[j]&gt;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[j+1];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{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 temp=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[j]=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[j+1];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   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[j+1]=temp;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       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   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            }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}  </a:t>
            </a: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</a:t>
            </a:r>
            <a:endParaRPr lang="en-US" b="1" dirty="0">
              <a:solidFill>
                <a:srgbClr val="FF000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stdio.h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#include &lt;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conio.h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void main(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[5] = { 25, 17, 31, 13, 2 }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, j, temp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clrscr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"Bubble sort.\n"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before sorting:\n")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3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)// No. of Pass</a:t>
            </a: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for ( j = 0 ; j &lt;= 3 -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; j++ 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)// No. of Comparisons</a:t>
            </a: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if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 &gt;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 + 1]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{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temp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[j] =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 + 1]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[j + 1] = temp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}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}</a:t>
            </a:r>
          </a:p>
          <a:p>
            <a:pPr>
              <a:buNone/>
            </a:pPr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w Cen MT" pitchFamily="34" charset="0"/>
              </a:rPr>
              <a:t>Program</a:t>
            </a:r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"\n\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nArray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after sorting:\n")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for (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= 0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&lt;= 4 ;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++ )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	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printf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 ( "%d\t", 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arr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[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]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	</a:t>
            </a:r>
            <a:r>
              <a:rPr lang="en-US" b="1" dirty="0" err="1" smtClean="0">
                <a:solidFill>
                  <a:srgbClr val="002060"/>
                </a:solidFill>
                <a:latin typeface="Tw Cen MT" pitchFamily="34" charset="0"/>
              </a:rPr>
              <a:t>getch</a:t>
            </a: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( ) ;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  <a:latin typeface="Tw Cen MT" pitchFamily="34" charset="0"/>
              </a:rPr>
              <a:t>}</a:t>
            </a:r>
          </a:p>
          <a:p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 smtClean="0">
              <a:solidFill>
                <a:srgbClr val="002060"/>
              </a:solidFill>
              <a:latin typeface="Tw Cen MT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298</Words>
  <Application>Microsoft Office PowerPoint</Application>
  <PresentationFormat>On-screen Show (4:3)</PresentationFormat>
  <Paragraphs>230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Bubble Sort Techniques </vt:lpstr>
      <vt:lpstr>Bubble Sort Techniques</vt:lpstr>
      <vt:lpstr>Bubble Sort Techniques</vt:lpstr>
      <vt:lpstr>Bubble Sort Techniques</vt:lpstr>
      <vt:lpstr>C-function for Bubble sort</vt:lpstr>
      <vt:lpstr>Program</vt:lpstr>
      <vt:lpstr>Program</vt:lpstr>
      <vt:lpstr>Program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</dc:creator>
  <cp:lastModifiedBy>DBGI</cp:lastModifiedBy>
  <cp:revision>29</cp:revision>
  <dcterms:created xsi:type="dcterms:W3CDTF">2015-11-02T05:46:23Z</dcterms:created>
  <dcterms:modified xsi:type="dcterms:W3CDTF">2017-08-05T06:02:06Z</dcterms:modified>
</cp:coreProperties>
</file>