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386" r:id="rId5"/>
    <p:sldId id="387" r:id="rId6"/>
    <p:sldId id="371" r:id="rId7"/>
    <p:sldId id="388" r:id="rId8"/>
    <p:sldId id="389" r:id="rId9"/>
    <p:sldId id="402" r:id="rId10"/>
    <p:sldId id="403" r:id="rId11"/>
    <p:sldId id="404" r:id="rId12"/>
    <p:sldId id="405" r:id="rId13"/>
    <p:sldId id="406" r:id="rId14"/>
    <p:sldId id="407" r:id="rId15"/>
    <p:sldId id="408" r:id="rId16"/>
    <p:sldId id="427" r:id="rId17"/>
    <p:sldId id="428" r:id="rId18"/>
    <p:sldId id="429" r:id="rId19"/>
    <p:sldId id="390" r:id="rId20"/>
    <p:sldId id="391" r:id="rId21"/>
    <p:sldId id="412" r:id="rId22"/>
    <p:sldId id="413" r:id="rId23"/>
    <p:sldId id="414" r:id="rId24"/>
    <p:sldId id="409" r:id="rId25"/>
    <p:sldId id="410" r:id="rId26"/>
    <p:sldId id="411" r:id="rId27"/>
    <p:sldId id="392" r:id="rId28"/>
    <p:sldId id="398" r:id="rId29"/>
    <p:sldId id="393" r:id="rId30"/>
    <p:sldId id="394" r:id="rId31"/>
    <p:sldId id="416" r:id="rId32"/>
    <p:sldId id="417" r:id="rId33"/>
    <p:sldId id="430" r:id="rId34"/>
    <p:sldId id="431" r:id="rId35"/>
    <p:sldId id="396" r:id="rId36"/>
    <p:sldId id="397" r:id="rId37"/>
    <p:sldId id="432" r:id="rId38"/>
    <p:sldId id="425" r:id="rId39"/>
    <p:sldId id="434" r:id="rId40"/>
    <p:sldId id="435" r:id="rId41"/>
    <p:sldId id="433" r:id="rId42"/>
    <p:sldId id="399" r:id="rId43"/>
    <p:sldId id="401" r:id="rId44"/>
    <p:sldId id="420" r:id="rId45"/>
    <p:sldId id="422" r:id="rId46"/>
    <p:sldId id="421" r:id="rId47"/>
    <p:sldId id="423" r:id="rId48"/>
    <p:sldId id="424" r:id="rId49"/>
    <p:sldId id="426" r:id="rId50"/>
    <p:sldId id="358" r:id="rId51"/>
    <p:sldId id="363" r:id="rId52"/>
    <p:sldId id="294" r:id="rId53"/>
    <p:sldId id="306" r:id="rId54"/>
    <p:sldId id="307" r:id="rId55"/>
    <p:sldId id="352" r:id="rId56"/>
    <p:sldId id="35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62B"/>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3" d="100"/>
          <a:sy n="73" d="100"/>
        </p:scale>
        <p:origin x="-193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1F1A19-16E5-4AFD-8695-2109D99F14AF}" type="datetimeFigureOut">
              <a:rPr lang="en-US" smtClean="0"/>
              <a:pPr/>
              <a:t>9/4/2018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127E5-48A3-40B5-95A1-BC4CCE63AD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DBAA30-E411-4F25-A5A7-1A9496A48E20}"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D5D11-B47A-4B1B-AE34-9F39221E0F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DBAA30-E411-4F25-A5A7-1A9496A48E20}"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D5D11-B47A-4B1B-AE34-9F39221E0F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DBAA30-E411-4F25-A5A7-1A9496A48E20}"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D5D11-B47A-4B1B-AE34-9F39221E0F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DBAA30-E411-4F25-A5A7-1A9496A48E20}"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D5D11-B47A-4B1B-AE34-9F39221E0F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BAA30-E411-4F25-A5A7-1A9496A48E20}"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D5D11-B47A-4B1B-AE34-9F39221E0F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DBAA30-E411-4F25-A5A7-1A9496A48E20}"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D5D11-B47A-4B1B-AE34-9F39221E0F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DBAA30-E411-4F25-A5A7-1A9496A48E20}" type="datetimeFigureOut">
              <a:rPr lang="en-US" smtClean="0"/>
              <a:pPr/>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DD5D11-B47A-4B1B-AE34-9F39221E0F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DBAA30-E411-4F25-A5A7-1A9496A48E20}" type="datetimeFigureOut">
              <a:rPr lang="en-US" smtClean="0"/>
              <a:pPr/>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DD5D11-B47A-4B1B-AE34-9F39221E0F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BAA30-E411-4F25-A5A7-1A9496A48E20}" type="datetimeFigureOut">
              <a:rPr lang="en-US" smtClean="0"/>
              <a:pPr/>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DD5D11-B47A-4B1B-AE34-9F39221E0F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DBAA30-E411-4F25-A5A7-1A9496A48E20}"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D5D11-B47A-4B1B-AE34-9F39221E0F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DBAA30-E411-4F25-A5A7-1A9496A48E20}"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D5D11-B47A-4B1B-AE34-9F39221E0F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DBAA30-E411-4F25-A5A7-1A9496A48E20}" type="datetimeFigureOut">
              <a:rPr lang="en-US" smtClean="0"/>
              <a:pPr/>
              <a:t>9/4/2018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D5D11-B47A-4B1B-AE34-9F39221E0F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ile:SlantAsymptoteError.sv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2130425"/>
            <a:ext cx="7772400" cy="1470025"/>
          </a:xfrm>
        </p:spPr>
        <p:txBody>
          <a:bodyPr/>
          <a:lstStyle/>
          <a:p>
            <a:r>
              <a:rPr lang="en-US" b="1" dirty="0" smtClean="0">
                <a:solidFill>
                  <a:srgbClr val="FF0000"/>
                </a:solidFill>
                <a:latin typeface="Comic Sans MS" pitchFamily="66" charset="0"/>
              </a:rPr>
              <a:t>TCS-503: Design and Analysis of Algorithms</a:t>
            </a:r>
            <a:endParaRPr lang="en-US" b="1" dirty="0">
              <a:solidFill>
                <a:srgbClr val="FF0000"/>
              </a:solidFill>
              <a:latin typeface="Comic Sans MS" pitchFamily="66" charset="0"/>
            </a:endParaRPr>
          </a:p>
        </p:txBody>
      </p:sp>
      <p:sp>
        <p:nvSpPr>
          <p:cNvPr id="5" name="Subtitle 2"/>
          <p:cNvSpPr>
            <a:spLocks noGrp="1"/>
          </p:cNvSpPr>
          <p:nvPr>
            <p:ph type="subTitle" idx="1"/>
          </p:nvPr>
        </p:nvSpPr>
        <p:spPr>
          <a:xfrm>
            <a:off x="1371600" y="3886200"/>
            <a:ext cx="6400800" cy="1752600"/>
          </a:xfrm>
        </p:spPr>
        <p:txBody>
          <a:bodyPr>
            <a:normAutofit/>
          </a:bodyPr>
          <a:lstStyle/>
          <a:p>
            <a:r>
              <a:rPr lang="en-US" b="1" dirty="0" smtClean="0">
                <a:solidFill>
                  <a:schemeClr val="tx1"/>
                </a:solidFill>
                <a:latin typeface="Comic Sans MS" pitchFamily="66" charset="0"/>
              </a:rPr>
              <a:t>Growth of Functions</a:t>
            </a:r>
            <a:endParaRPr lang="en-US" b="1" dirty="0">
              <a:solidFill>
                <a:schemeClr val="tx1"/>
              </a:solidFill>
              <a:latin typeface="Comic Sans MS" pitchFamily="66" charset="0"/>
            </a:endParaRPr>
          </a:p>
        </p:txBody>
      </p:sp>
      <p:sp>
        <p:nvSpPr>
          <p:cNvPr id="6" name="TextBox 5"/>
          <p:cNvSpPr txBox="1"/>
          <p:nvPr/>
        </p:nvSpPr>
        <p:spPr>
          <a:xfrm>
            <a:off x="304800" y="1230868"/>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066800"/>
            <a:ext cx="4879862" cy="461665"/>
          </a:xfrm>
          <a:prstGeom prst="rect">
            <a:avLst/>
          </a:prstGeom>
        </p:spPr>
        <p:txBody>
          <a:bodyPr wrap="none">
            <a:spAutoFit/>
          </a:bodyPr>
          <a:lstStyle/>
          <a:p>
            <a:r>
              <a:rPr lang="en-US" sz="2400" b="1" dirty="0" smtClean="0">
                <a:solidFill>
                  <a:srgbClr val="FF0000"/>
                </a:solidFill>
                <a:latin typeface="Comic Sans MS" pitchFamily="66" charset="0"/>
                <a:ea typeface="MS Mincho" pitchFamily="49" charset="-128"/>
              </a:rPr>
              <a:t>Understanding Rate of Growth </a:t>
            </a:r>
            <a:endParaRPr lang="en-US" sz="2400" b="1" dirty="0">
              <a:solidFill>
                <a:srgbClr val="FF0000"/>
              </a:solidFill>
              <a:latin typeface="Comic Sans MS" pitchFamily="66" charset="0"/>
            </a:endParaRPr>
          </a:p>
        </p:txBody>
      </p:sp>
      <p:sp>
        <p:nvSpPr>
          <p:cNvPr id="3" name="TextBox 2"/>
          <p:cNvSpPr txBox="1"/>
          <p:nvPr/>
        </p:nvSpPr>
        <p:spPr>
          <a:xfrm>
            <a:off x="304800" y="616803"/>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Rectangle 3"/>
          <p:cNvSpPr/>
          <p:nvPr/>
        </p:nvSpPr>
        <p:spPr>
          <a:xfrm>
            <a:off x="609600" y="1676400"/>
            <a:ext cx="8153400" cy="690638"/>
          </a:xfrm>
          <a:prstGeom prst="rect">
            <a:avLst/>
          </a:prstGeom>
        </p:spPr>
        <p:txBody>
          <a:bodyPr wrap="square">
            <a:spAutoFit/>
          </a:bodyPr>
          <a:lstStyle/>
          <a:p>
            <a:pPr algn="just">
              <a:lnSpc>
                <a:spcPct val="80000"/>
              </a:lnSpc>
              <a:defRPr/>
            </a:pPr>
            <a:r>
              <a:rPr lang="en-US" sz="2400" b="1" dirty="0" smtClean="0">
                <a:solidFill>
                  <a:srgbClr val="002060"/>
                </a:solidFill>
                <a:latin typeface="Comic Sans MS" pitchFamily="66" charset="0"/>
                <a:cs typeface="Times New Roman" pitchFamily="18" charset="0"/>
              </a:rPr>
              <a:t>The low order terms of a function are relatively insignificant for </a:t>
            </a:r>
            <a:r>
              <a:rPr lang="en-US" sz="2400" b="1" u="sng" dirty="0" smtClean="0">
                <a:solidFill>
                  <a:srgbClr val="002060"/>
                </a:solidFill>
                <a:latin typeface="Comic Sans MS" pitchFamily="66" charset="0"/>
                <a:cs typeface="Times New Roman" pitchFamily="18" charset="0"/>
              </a:rPr>
              <a:t>large</a:t>
            </a:r>
            <a:r>
              <a:rPr lang="en-US" sz="2400" b="1" dirty="0" smtClean="0">
                <a:solidFill>
                  <a:srgbClr val="002060"/>
                </a:solidFill>
                <a:latin typeface="Comic Sans MS" pitchFamily="66" charset="0"/>
                <a:cs typeface="Times New Roman" pitchFamily="18" charset="0"/>
              </a:rPr>
              <a:t> </a:t>
            </a:r>
            <a:r>
              <a:rPr lang="en-US" sz="2400" b="1" i="1" dirty="0" smtClean="0">
                <a:solidFill>
                  <a:srgbClr val="002060"/>
                </a:solidFill>
                <a:latin typeface="Comic Sans MS" pitchFamily="66" charset="0"/>
                <a:cs typeface="Times New Roman" pitchFamily="18" charset="0"/>
              </a:rPr>
              <a:t>n</a:t>
            </a:r>
          </a:p>
        </p:txBody>
      </p:sp>
      <p:sp>
        <p:nvSpPr>
          <p:cNvPr id="5" name="Rectangle 4"/>
          <p:cNvSpPr/>
          <p:nvPr/>
        </p:nvSpPr>
        <p:spPr>
          <a:xfrm>
            <a:off x="3124200" y="2590800"/>
            <a:ext cx="4126451" cy="391197"/>
          </a:xfrm>
          <a:prstGeom prst="rect">
            <a:avLst/>
          </a:prstGeom>
        </p:spPr>
        <p:txBody>
          <a:bodyPr wrap="none">
            <a:spAutoFit/>
          </a:bodyPr>
          <a:lstStyle/>
          <a:p>
            <a:pPr>
              <a:lnSpc>
                <a:spcPct val="80000"/>
              </a:lnSpc>
              <a:defRPr/>
            </a:pPr>
            <a:r>
              <a:rPr lang="en-US" sz="2400" b="1" i="1" dirty="0" smtClean="0">
                <a:solidFill>
                  <a:srgbClr val="002060"/>
                </a:solidFill>
                <a:latin typeface="Comic Sans MS" pitchFamily="66" charset="0"/>
                <a:cs typeface="Times New Roman" pitchFamily="18" charset="0"/>
              </a:rPr>
              <a:t>n</a:t>
            </a:r>
            <a:r>
              <a:rPr lang="en-US" sz="2400" b="1" baseline="30000" dirty="0" smtClean="0">
                <a:solidFill>
                  <a:srgbClr val="002060"/>
                </a:solidFill>
                <a:latin typeface="Comic Sans MS" pitchFamily="66" charset="0"/>
                <a:cs typeface="Times New Roman" pitchFamily="18" charset="0"/>
              </a:rPr>
              <a:t>4</a:t>
            </a:r>
            <a:r>
              <a:rPr lang="en-US" sz="2400" b="1" dirty="0" smtClean="0">
                <a:solidFill>
                  <a:srgbClr val="002060"/>
                </a:solidFill>
                <a:latin typeface="Comic Sans MS" pitchFamily="66" charset="0"/>
                <a:cs typeface="Times New Roman" pitchFamily="18" charset="0"/>
              </a:rPr>
              <a:t> + 100</a:t>
            </a:r>
            <a:r>
              <a:rPr lang="en-US" sz="2400" b="1" i="1" dirty="0" smtClean="0">
                <a:solidFill>
                  <a:srgbClr val="002060"/>
                </a:solidFill>
                <a:latin typeface="Comic Sans MS" pitchFamily="66" charset="0"/>
                <a:cs typeface="Times New Roman" pitchFamily="18" charset="0"/>
              </a:rPr>
              <a:t>n</a:t>
            </a:r>
            <a:r>
              <a:rPr lang="en-US" sz="2400" b="1" baseline="30000" dirty="0" smtClean="0">
                <a:solidFill>
                  <a:srgbClr val="002060"/>
                </a:solidFill>
                <a:latin typeface="Comic Sans MS" pitchFamily="66" charset="0"/>
                <a:cs typeface="Times New Roman" pitchFamily="18" charset="0"/>
              </a:rPr>
              <a:t>2</a:t>
            </a:r>
            <a:r>
              <a:rPr lang="en-US" sz="2400" b="1" dirty="0" smtClean="0">
                <a:solidFill>
                  <a:srgbClr val="002060"/>
                </a:solidFill>
                <a:latin typeface="Comic Sans MS" pitchFamily="66" charset="0"/>
                <a:cs typeface="Times New Roman" pitchFamily="18" charset="0"/>
              </a:rPr>
              <a:t> + 10</a:t>
            </a:r>
            <a:r>
              <a:rPr lang="en-US" sz="2400" b="1" i="1" dirty="0" smtClean="0">
                <a:solidFill>
                  <a:srgbClr val="002060"/>
                </a:solidFill>
                <a:latin typeface="Comic Sans MS" pitchFamily="66" charset="0"/>
                <a:cs typeface="Times New Roman" pitchFamily="18" charset="0"/>
              </a:rPr>
              <a:t>n</a:t>
            </a:r>
            <a:r>
              <a:rPr lang="en-US" sz="2400" b="1" dirty="0" smtClean="0">
                <a:solidFill>
                  <a:srgbClr val="002060"/>
                </a:solidFill>
                <a:latin typeface="Comic Sans MS" pitchFamily="66" charset="0"/>
                <a:cs typeface="Times New Roman" pitchFamily="18" charset="0"/>
              </a:rPr>
              <a:t> + 50    </a:t>
            </a:r>
            <a:endParaRPr lang="en-US" sz="2400" b="1" dirty="0">
              <a:solidFill>
                <a:srgbClr val="002060"/>
              </a:solidFill>
              <a:latin typeface="Comic Sans MS" pitchFamily="66" charset="0"/>
              <a:cs typeface="Times New Roman" pitchFamily="18" charset="0"/>
            </a:endParaRPr>
          </a:p>
        </p:txBody>
      </p:sp>
      <p:sp>
        <p:nvSpPr>
          <p:cNvPr id="6" name="Rectangle 5"/>
          <p:cNvSpPr/>
          <p:nvPr/>
        </p:nvSpPr>
        <p:spPr>
          <a:xfrm>
            <a:off x="3605356" y="3048000"/>
            <a:ext cx="2414444" cy="461665"/>
          </a:xfrm>
          <a:prstGeom prst="rect">
            <a:avLst/>
          </a:prstGeom>
        </p:spPr>
        <p:txBody>
          <a:bodyPr wrap="none">
            <a:spAutoFit/>
          </a:bodyPr>
          <a:lstStyle/>
          <a:p>
            <a:r>
              <a:rPr lang="en-US" sz="2400" b="1" dirty="0" smtClean="0">
                <a:solidFill>
                  <a:srgbClr val="FF0000"/>
                </a:solidFill>
                <a:latin typeface="Comic Sans MS" pitchFamily="66" charset="0"/>
                <a:cs typeface="Times New Roman" pitchFamily="18" charset="0"/>
              </a:rPr>
              <a:t>Approximation:</a:t>
            </a:r>
            <a:endParaRPr lang="en-US" sz="2400" b="1" dirty="0">
              <a:solidFill>
                <a:srgbClr val="FF0000"/>
              </a:solidFill>
              <a:latin typeface="Comic Sans MS" pitchFamily="66" charset="0"/>
            </a:endParaRPr>
          </a:p>
        </p:txBody>
      </p:sp>
      <p:sp>
        <p:nvSpPr>
          <p:cNvPr id="7" name="Rectangle 6"/>
          <p:cNvSpPr/>
          <p:nvPr/>
        </p:nvSpPr>
        <p:spPr>
          <a:xfrm>
            <a:off x="4381082" y="3593068"/>
            <a:ext cx="518091" cy="523220"/>
          </a:xfrm>
          <a:prstGeom prst="rect">
            <a:avLst/>
          </a:prstGeom>
        </p:spPr>
        <p:txBody>
          <a:bodyPr wrap="none">
            <a:spAutoFit/>
          </a:bodyPr>
          <a:lstStyle/>
          <a:p>
            <a:r>
              <a:rPr lang="en-US" sz="2800" b="1" i="1" dirty="0" smtClean="0">
                <a:latin typeface="Comic Sans MS" pitchFamily="66" charset="0"/>
                <a:cs typeface="Times New Roman" pitchFamily="18" charset="0"/>
              </a:rPr>
              <a:t>n</a:t>
            </a:r>
            <a:r>
              <a:rPr lang="en-US" sz="2800" b="1" baseline="30000" dirty="0" smtClean="0">
                <a:latin typeface="Comic Sans MS" pitchFamily="66" charset="0"/>
                <a:cs typeface="Times New Roman" pitchFamily="18" charset="0"/>
              </a:rPr>
              <a:t>4</a:t>
            </a:r>
            <a:endParaRPr lang="en-US" sz="2800" b="1" dirty="0">
              <a:latin typeface="Comic Sans MS" pitchFamily="66" charset="0"/>
            </a:endParaRPr>
          </a:p>
        </p:txBody>
      </p:sp>
      <p:sp>
        <p:nvSpPr>
          <p:cNvPr id="8" name="Rectangle 7"/>
          <p:cNvSpPr/>
          <p:nvPr/>
        </p:nvSpPr>
        <p:spPr>
          <a:xfrm>
            <a:off x="1143000" y="4202668"/>
            <a:ext cx="7279557" cy="461665"/>
          </a:xfrm>
          <a:prstGeom prst="rect">
            <a:avLst/>
          </a:prstGeom>
        </p:spPr>
        <p:txBody>
          <a:bodyPr wrap="none">
            <a:spAutoFit/>
          </a:bodyPr>
          <a:lstStyle/>
          <a:p>
            <a:r>
              <a:rPr lang="en-US" sz="2400" b="1" dirty="0" smtClean="0">
                <a:solidFill>
                  <a:srgbClr val="002060"/>
                </a:solidFill>
                <a:latin typeface="Comic Sans MS" pitchFamily="66" charset="0"/>
                <a:cs typeface="Times New Roman" pitchFamily="18" charset="0"/>
              </a:rPr>
              <a:t>Highest order term determines rate of growth!</a:t>
            </a:r>
            <a:endParaRPr lang="en-US" sz="2400" b="1"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0" y="1143000"/>
            <a:ext cx="1390124" cy="461665"/>
          </a:xfrm>
          <a:prstGeom prst="rect">
            <a:avLst/>
          </a:prstGeom>
        </p:spPr>
        <p:txBody>
          <a:bodyPr wrap="none">
            <a:spAutoFit/>
          </a:bodyPr>
          <a:lstStyle/>
          <a:p>
            <a:r>
              <a:rPr lang="en-US" altLang="ko-KR" sz="2400" b="1" dirty="0" smtClean="0">
                <a:solidFill>
                  <a:srgbClr val="FF0000"/>
                </a:solidFill>
                <a:latin typeface="Comic Sans MS" pitchFamily="66" charset="0"/>
                <a:ea typeface="굴림" pitchFamily="48" charset="-127"/>
              </a:rPr>
              <a:t>Example</a:t>
            </a:r>
            <a:endParaRPr lang="en-US" sz="2400" b="1" dirty="0">
              <a:solidFill>
                <a:srgbClr val="FF0000"/>
              </a:solidFill>
              <a:latin typeface="Comic Sans MS" pitchFamily="66" charset="0"/>
            </a:endParaRPr>
          </a:p>
        </p:txBody>
      </p:sp>
      <p:sp>
        <p:nvSpPr>
          <p:cNvPr id="3" name="Rectangle 2"/>
          <p:cNvSpPr/>
          <p:nvPr/>
        </p:nvSpPr>
        <p:spPr>
          <a:xfrm>
            <a:off x="533400" y="1676400"/>
            <a:ext cx="8229600" cy="830997"/>
          </a:xfrm>
          <a:prstGeom prst="rect">
            <a:avLst/>
          </a:prstGeom>
        </p:spPr>
        <p:txBody>
          <a:bodyPr wrap="square">
            <a:spAutoFit/>
          </a:bodyPr>
          <a:lstStyle/>
          <a:p>
            <a:pPr algn="just"/>
            <a:r>
              <a:rPr lang="en-US" altLang="ko-KR" sz="2400" b="1" dirty="0" smtClean="0">
                <a:solidFill>
                  <a:srgbClr val="002060"/>
                </a:solidFill>
                <a:latin typeface="Comic Sans MS" pitchFamily="66" charset="0"/>
                <a:ea typeface="굴림" pitchFamily="48" charset="-127"/>
              </a:rPr>
              <a:t>Suppose you are designing a website to process user data (</a:t>
            </a:r>
            <a:r>
              <a:rPr lang="en-US" altLang="ko-KR" sz="2400" b="1" i="1" dirty="0" smtClean="0">
                <a:solidFill>
                  <a:srgbClr val="002060"/>
                </a:solidFill>
                <a:latin typeface="Comic Sans MS" pitchFamily="66" charset="0"/>
                <a:ea typeface="굴림" pitchFamily="48" charset="-127"/>
              </a:rPr>
              <a:t>e.g.</a:t>
            </a:r>
            <a:r>
              <a:rPr lang="en-US" altLang="ko-KR" sz="2400" b="1" dirty="0" smtClean="0">
                <a:solidFill>
                  <a:srgbClr val="002060"/>
                </a:solidFill>
                <a:latin typeface="Comic Sans MS" pitchFamily="66" charset="0"/>
                <a:ea typeface="굴림" pitchFamily="48" charset="-127"/>
              </a:rPr>
              <a:t>, financial records).</a:t>
            </a:r>
          </a:p>
        </p:txBody>
      </p:sp>
      <p:sp>
        <p:nvSpPr>
          <p:cNvPr id="4" name="Rectangle 3"/>
          <p:cNvSpPr/>
          <p:nvPr/>
        </p:nvSpPr>
        <p:spPr>
          <a:xfrm>
            <a:off x="609600" y="2590800"/>
            <a:ext cx="8001000" cy="830997"/>
          </a:xfrm>
          <a:prstGeom prst="rect">
            <a:avLst/>
          </a:prstGeom>
        </p:spPr>
        <p:txBody>
          <a:bodyPr wrap="square">
            <a:spAutoFit/>
          </a:bodyPr>
          <a:lstStyle/>
          <a:p>
            <a:pPr algn="just"/>
            <a:r>
              <a:rPr lang="en-US" altLang="ko-KR" sz="2400" b="1" dirty="0" smtClean="0">
                <a:solidFill>
                  <a:srgbClr val="002060"/>
                </a:solidFill>
                <a:latin typeface="Comic Sans MS" pitchFamily="66" charset="0"/>
                <a:ea typeface="굴림" pitchFamily="48" charset="-127"/>
              </a:rPr>
              <a:t>Suppose program A takes </a:t>
            </a:r>
            <a:r>
              <a:rPr lang="en-US" altLang="ko-KR" sz="2400" b="1" i="1" dirty="0" err="1" smtClean="0">
                <a:solidFill>
                  <a:srgbClr val="002060"/>
                </a:solidFill>
                <a:latin typeface="Comic Sans MS" pitchFamily="66" charset="0"/>
                <a:ea typeface="굴림" pitchFamily="48" charset="-127"/>
              </a:rPr>
              <a:t>f</a:t>
            </a:r>
            <a:r>
              <a:rPr lang="en-US" altLang="ko-KR" sz="2400" b="1" baseline="-25000" dirty="0" err="1" smtClean="0">
                <a:solidFill>
                  <a:srgbClr val="002060"/>
                </a:solidFill>
                <a:latin typeface="Comic Sans MS" pitchFamily="66" charset="0"/>
                <a:ea typeface="굴림" pitchFamily="48" charset="-127"/>
              </a:rPr>
              <a:t>A</a:t>
            </a:r>
            <a:r>
              <a:rPr lang="en-US" altLang="ko-KR" sz="2400" b="1" dirty="0" smtClean="0">
                <a:solidFill>
                  <a:srgbClr val="002060"/>
                </a:solidFill>
                <a:latin typeface="Comic Sans MS" pitchFamily="66" charset="0"/>
                <a:ea typeface="굴림" pitchFamily="48" charset="-127"/>
              </a:rPr>
              <a:t>(</a:t>
            </a:r>
            <a:r>
              <a:rPr lang="en-US" altLang="ko-KR" sz="2400" b="1" i="1" dirty="0" smtClean="0">
                <a:solidFill>
                  <a:srgbClr val="002060"/>
                </a:solidFill>
                <a:latin typeface="Comic Sans MS" pitchFamily="66" charset="0"/>
                <a:ea typeface="굴림" pitchFamily="48" charset="-127"/>
              </a:rPr>
              <a:t>n</a:t>
            </a:r>
            <a:r>
              <a:rPr lang="en-US" altLang="ko-KR" sz="2400" b="1" dirty="0" smtClean="0">
                <a:solidFill>
                  <a:srgbClr val="002060"/>
                </a:solidFill>
                <a:latin typeface="Comic Sans MS" pitchFamily="66" charset="0"/>
                <a:ea typeface="굴림" pitchFamily="48" charset="-127"/>
              </a:rPr>
              <a:t>)=30</a:t>
            </a:r>
            <a:r>
              <a:rPr lang="en-US" altLang="ko-KR" sz="2400" b="1" i="1" dirty="0" smtClean="0">
                <a:solidFill>
                  <a:srgbClr val="002060"/>
                </a:solidFill>
                <a:latin typeface="Comic Sans MS" pitchFamily="66" charset="0"/>
                <a:ea typeface="굴림" pitchFamily="48" charset="-127"/>
              </a:rPr>
              <a:t>n+</a:t>
            </a:r>
            <a:r>
              <a:rPr lang="en-US" altLang="ko-KR" sz="2400" b="1" dirty="0" smtClean="0">
                <a:solidFill>
                  <a:srgbClr val="002060"/>
                </a:solidFill>
                <a:latin typeface="Comic Sans MS" pitchFamily="66" charset="0"/>
                <a:ea typeface="굴림" pitchFamily="48" charset="-127"/>
              </a:rPr>
              <a:t>8 microseconds to process any </a:t>
            </a:r>
            <a:r>
              <a:rPr lang="en-US" altLang="ko-KR" sz="2400" b="1" i="1" dirty="0" smtClean="0">
                <a:solidFill>
                  <a:srgbClr val="002060"/>
                </a:solidFill>
                <a:latin typeface="Comic Sans MS" pitchFamily="66" charset="0"/>
                <a:ea typeface="굴림" pitchFamily="48" charset="-127"/>
              </a:rPr>
              <a:t>n</a:t>
            </a:r>
            <a:r>
              <a:rPr lang="en-US" altLang="ko-KR" sz="2400" b="1" dirty="0" smtClean="0">
                <a:solidFill>
                  <a:srgbClr val="002060"/>
                </a:solidFill>
                <a:latin typeface="Comic Sans MS" pitchFamily="66" charset="0"/>
                <a:ea typeface="굴림" pitchFamily="48" charset="-127"/>
              </a:rPr>
              <a:t> records, </a:t>
            </a:r>
            <a:endParaRPr lang="en-US" sz="2400" b="1" dirty="0">
              <a:solidFill>
                <a:srgbClr val="002060"/>
              </a:solidFill>
              <a:latin typeface="Comic Sans MS" pitchFamily="66" charset="0"/>
            </a:endParaRPr>
          </a:p>
        </p:txBody>
      </p:sp>
      <p:sp>
        <p:nvSpPr>
          <p:cNvPr id="5" name="Rectangle 4"/>
          <p:cNvSpPr/>
          <p:nvPr/>
        </p:nvSpPr>
        <p:spPr>
          <a:xfrm>
            <a:off x="609600" y="3505200"/>
            <a:ext cx="7924800" cy="830997"/>
          </a:xfrm>
          <a:prstGeom prst="rect">
            <a:avLst/>
          </a:prstGeom>
        </p:spPr>
        <p:txBody>
          <a:bodyPr wrap="square">
            <a:spAutoFit/>
          </a:bodyPr>
          <a:lstStyle/>
          <a:p>
            <a:pPr algn="just"/>
            <a:r>
              <a:rPr lang="en-US" altLang="ko-KR" sz="2400" b="1" dirty="0" smtClean="0">
                <a:solidFill>
                  <a:srgbClr val="002060"/>
                </a:solidFill>
                <a:latin typeface="Comic Sans MS" pitchFamily="66" charset="0"/>
                <a:ea typeface="굴림" pitchFamily="48" charset="-127"/>
              </a:rPr>
              <a:t>while program B takes </a:t>
            </a:r>
            <a:r>
              <a:rPr lang="en-US" altLang="ko-KR" sz="2400" b="1" i="1" dirty="0" err="1" smtClean="0">
                <a:solidFill>
                  <a:srgbClr val="002060"/>
                </a:solidFill>
                <a:latin typeface="Comic Sans MS" pitchFamily="66" charset="0"/>
                <a:ea typeface="굴림" pitchFamily="48" charset="-127"/>
              </a:rPr>
              <a:t>f</a:t>
            </a:r>
            <a:r>
              <a:rPr lang="en-US" altLang="ko-KR" sz="2400" b="1" baseline="-25000" dirty="0" err="1" smtClean="0">
                <a:solidFill>
                  <a:srgbClr val="002060"/>
                </a:solidFill>
                <a:latin typeface="Comic Sans MS" pitchFamily="66" charset="0"/>
                <a:ea typeface="굴림" pitchFamily="48" charset="-127"/>
              </a:rPr>
              <a:t>B</a:t>
            </a:r>
            <a:r>
              <a:rPr lang="en-US" altLang="ko-KR" sz="2400" b="1" dirty="0" smtClean="0">
                <a:solidFill>
                  <a:srgbClr val="002060"/>
                </a:solidFill>
                <a:latin typeface="Comic Sans MS" pitchFamily="66" charset="0"/>
                <a:ea typeface="굴림" pitchFamily="48" charset="-127"/>
              </a:rPr>
              <a:t>(</a:t>
            </a:r>
            <a:r>
              <a:rPr lang="en-US" altLang="ko-KR" sz="2400" b="1" i="1" dirty="0" smtClean="0">
                <a:solidFill>
                  <a:srgbClr val="002060"/>
                </a:solidFill>
                <a:latin typeface="Comic Sans MS" pitchFamily="66" charset="0"/>
                <a:ea typeface="굴림" pitchFamily="48" charset="-127"/>
              </a:rPr>
              <a:t>n</a:t>
            </a:r>
            <a:r>
              <a:rPr lang="en-US" altLang="ko-KR" sz="2400" b="1" dirty="0" smtClean="0">
                <a:solidFill>
                  <a:srgbClr val="002060"/>
                </a:solidFill>
                <a:latin typeface="Comic Sans MS" pitchFamily="66" charset="0"/>
                <a:ea typeface="굴림" pitchFamily="48" charset="-127"/>
              </a:rPr>
              <a:t>)=</a:t>
            </a:r>
            <a:r>
              <a:rPr lang="en-US" altLang="ko-KR" sz="2400" b="1" i="1" dirty="0" smtClean="0">
                <a:solidFill>
                  <a:srgbClr val="002060"/>
                </a:solidFill>
                <a:latin typeface="Comic Sans MS" pitchFamily="66" charset="0"/>
                <a:ea typeface="굴림" pitchFamily="48" charset="-127"/>
              </a:rPr>
              <a:t>n</a:t>
            </a:r>
            <a:r>
              <a:rPr lang="en-US" altLang="ko-KR" sz="2400" b="1" baseline="30000" dirty="0" smtClean="0">
                <a:solidFill>
                  <a:srgbClr val="002060"/>
                </a:solidFill>
                <a:latin typeface="Comic Sans MS" pitchFamily="66" charset="0"/>
                <a:ea typeface="굴림" pitchFamily="48" charset="-127"/>
              </a:rPr>
              <a:t>2</a:t>
            </a:r>
            <a:r>
              <a:rPr lang="en-US" altLang="ko-KR" sz="2400" b="1" dirty="0" smtClean="0">
                <a:solidFill>
                  <a:srgbClr val="002060"/>
                </a:solidFill>
                <a:latin typeface="Comic Sans MS" pitchFamily="66" charset="0"/>
                <a:ea typeface="굴림" pitchFamily="48" charset="-127"/>
              </a:rPr>
              <a:t>+1 microseconds to process the </a:t>
            </a:r>
            <a:r>
              <a:rPr lang="en-US" altLang="ko-KR" sz="2400" b="1" i="1" dirty="0" smtClean="0">
                <a:solidFill>
                  <a:srgbClr val="002060"/>
                </a:solidFill>
                <a:latin typeface="Comic Sans MS" pitchFamily="66" charset="0"/>
                <a:ea typeface="굴림" pitchFamily="48" charset="-127"/>
              </a:rPr>
              <a:t>n</a:t>
            </a:r>
            <a:r>
              <a:rPr lang="en-US" altLang="ko-KR" sz="2400" b="1" dirty="0" smtClean="0">
                <a:solidFill>
                  <a:srgbClr val="002060"/>
                </a:solidFill>
                <a:latin typeface="Comic Sans MS" pitchFamily="66" charset="0"/>
                <a:ea typeface="굴림" pitchFamily="48" charset="-127"/>
              </a:rPr>
              <a:t> records. </a:t>
            </a:r>
            <a:endParaRPr lang="en-US" sz="2400" b="1" dirty="0">
              <a:solidFill>
                <a:srgbClr val="002060"/>
              </a:solidFill>
              <a:latin typeface="Comic Sans MS" pitchFamily="66" charset="0"/>
            </a:endParaRPr>
          </a:p>
        </p:txBody>
      </p:sp>
      <p:sp>
        <p:nvSpPr>
          <p:cNvPr id="7" name="Rectangle 6"/>
          <p:cNvSpPr/>
          <p:nvPr/>
        </p:nvSpPr>
        <p:spPr>
          <a:xfrm>
            <a:off x="685800" y="4495800"/>
            <a:ext cx="7924800" cy="830997"/>
          </a:xfrm>
          <a:prstGeom prst="rect">
            <a:avLst/>
          </a:prstGeom>
        </p:spPr>
        <p:txBody>
          <a:bodyPr wrap="square">
            <a:spAutoFit/>
          </a:bodyPr>
          <a:lstStyle/>
          <a:p>
            <a:pPr algn="just"/>
            <a:r>
              <a:rPr lang="en-US" altLang="ko-KR" sz="2400" b="1" dirty="0" smtClean="0">
                <a:solidFill>
                  <a:srgbClr val="002060"/>
                </a:solidFill>
                <a:latin typeface="Comic Sans MS" pitchFamily="66" charset="0"/>
                <a:ea typeface="굴림" pitchFamily="48" charset="-127"/>
              </a:rPr>
              <a:t>Which program would you choose, knowing you’ll want to support millions of users?</a:t>
            </a:r>
          </a:p>
        </p:txBody>
      </p:sp>
      <p:sp>
        <p:nvSpPr>
          <p:cNvPr id="8" name="Rectangle 7"/>
          <p:cNvSpPr/>
          <p:nvPr/>
        </p:nvSpPr>
        <p:spPr>
          <a:xfrm>
            <a:off x="2633651" y="5486400"/>
            <a:ext cx="4071949" cy="461665"/>
          </a:xfrm>
          <a:prstGeom prst="rect">
            <a:avLst/>
          </a:prstGeom>
        </p:spPr>
        <p:txBody>
          <a:bodyPr wrap="none">
            <a:spAutoFit/>
          </a:bodyPr>
          <a:lstStyle/>
          <a:p>
            <a:r>
              <a:rPr lang="en-US" altLang="ko-KR" sz="2400" b="1" dirty="0" smtClean="0">
                <a:solidFill>
                  <a:srgbClr val="002060"/>
                </a:solidFill>
                <a:latin typeface="Comic Sans MS" pitchFamily="66" charset="0"/>
                <a:ea typeface="굴림" pitchFamily="48" charset="-127"/>
              </a:rPr>
              <a:t>Compare rates of growth:</a:t>
            </a:r>
            <a:endParaRPr lang="en-US" sz="2400" b="1" dirty="0">
              <a:solidFill>
                <a:srgbClr val="002060"/>
              </a:solidFill>
              <a:latin typeface="Comic Sans MS" pitchFamily="66" charset="0"/>
            </a:endParaRPr>
          </a:p>
        </p:txBody>
      </p:sp>
      <p:sp>
        <p:nvSpPr>
          <p:cNvPr id="10" name="Rectangle 9"/>
          <p:cNvSpPr/>
          <p:nvPr/>
        </p:nvSpPr>
        <p:spPr>
          <a:xfrm>
            <a:off x="2639435" y="6091535"/>
            <a:ext cx="4294765" cy="461665"/>
          </a:xfrm>
          <a:prstGeom prst="rect">
            <a:avLst/>
          </a:prstGeom>
        </p:spPr>
        <p:txBody>
          <a:bodyPr wrap="none">
            <a:spAutoFit/>
          </a:bodyPr>
          <a:lstStyle/>
          <a:p>
            <a:r>
              <a:rPr lang="en-US" altLang="ko-KR" sz="2400" b="1" dirty="0" smtClean="0">
                <a:solidFill>
                  <a:srgbClr val="002060"/>
                </a:solidFill>
                <a:latin typeface="Comic Sans MS" pitchFamily="66" charset="0"/>
                <a:ea typeface="굴림" pitchFamily="48" charset="-127"/>
              </a:rPr>
              <a:t>30</a:t>
            </a:r>
            <a:r>
              <a:rPr lang="en-US" altLang="ko-KR" sz="2400" b="1" i="1" dirty="0" smtClean="0">
                <a:solidFill>
                  <a:srgbClr val="002060"/>
                </a:solidFill>
                <a:latin typeface="Comic Sans MS" pitchFamily="66" charset="0"/>
                <a:ea typeface="굴림" pitchFamily="48" charset="-127"/>
              </a:rPr>
              <a:t>n+</a:t>
            </a:r>
            <a:r>
              <a:rPr lang="en-US" altLang="ko-KR" sz="2400" b="1" dirty="0" smtClean="0">
                <a:solidFill>
                  <a:srgbClr val="002060"/>
                </a:solidFill>
                <a:latin typeface="Comic Sans MS" pitchFamily="66" charset="0"/>
                <a:ea typeface="굴림" pitchFamily="48" charset="-127"/>
              </a:rPr>
              <a:t>8 ~ n  and  </a:t>
            </a:r>
            <a:r>
              <a:rPr lang="en-US" altLang="ko-KR" sz="2400" b="1" i="1" dirty="0" smtClean="0">
                <a:solidFill>
                  <a:srgbClr val="002060"/>
                </a:solidFill>
                <a:latin typeface="Comic Sans MS" pitchFamily="66" charset="0"/>
                <a:ea typeface="굴림" pitchFamily="48" charset="-127"/>
              </a:rPr>
              <a:t>n</a:t>
            </a:r>
            <a:r>
              <a:rPr lang="en-US" altLang="ko-KR" sz="2400" b="1" baseline="30000" dirty="0" smtClean="0">
                <a:solidFill>
                  <a:srgbClr val="002060"/>
                </a:solidFill>
                <a:latin typeface="Comic Sans MS" pitchFamily="66" charset="0"/>
                <a:ea typeface="굴림" pitchFamily="48" charset="-127"/>
              </a:rPr>
              <a:t>2</a:t>
            </a:r>
            <a:r>
              <a:rPr lang="en-US" altLang="ko-KR" sz="2400" b="1" dirty="0" smtClean="0">
                <a:solidFill>
                  <a:srgbClr val="002060"/>
                </a:solidFill>
                <a:latin typeface="Comic Sans MS" pitchFamily="66" charset="0"/>
                <a:ea typeface="굴림" pitchFamily="48" charset="-127"/>
              </a:rPr>
              <a:t>+1 ~ n</a:t>
            </a:r>
            <a:r>
              <a:rPr lang="en-US" altLang="ko-KR" sz="2400" b="1" baseline="30000" dirty="0" smtClean="0">
                <a:solidFill>
                  <a:srgbClr val="002060"/>
                </a:solidFill>
                <a:latin typeface="Comic Sans MS" pitchFamily="66" charset="0"/>
                <a:ea typeface="굴림" pitchFamily="48" charset="-127"/>
              </a:rPr>
              <a:t>2</a:t>
            </a:r>
            <a:r>
              <a:rPr lang="en-US" altLang="ko-KR" sz="2400" b="1" dirty="0" smtClean="0">
                <a:solidFill>
                  <a:srgbClr val="002060"/>
                </a:solidFill>
                <a:latin typeface="Comic Sans MS" pitchFamily="66" charset="0"/>
                <a:ea typeface="굴림" pitchFamily="48" charset="-127"/>
              </a:rPr>
              <a:t> </a:t>
            </a:r>
            <a:endParaRPr lang="en-US" sz="2400" b="1" dirty="0">
              <a:solidFill>
                <a:srgbClr val="002060"/>
              </a:solidFill>
              <a:latin typeface="Comic Sans MS" pitchFamily="66" charset="0"/>
            </a:endParaRPr>
          </a:p>
        </p:txBody>
      </p:sp>
      <p:sp>
        <p:nvSpPr>
          <p:cNvPr id="11" name="WordArt 4"/>
          <p:cNvSpPr>
            <a:spLocks noChangeArrowheads="1" noChangeShapeType="1" noTextEdit="1"/>
          </p:cNvSpPr>
          <p:nvPr/>
        </p:nvSpPr>
        <p:spPr bwMode="auto">
          <a:xfrm>
            <a:off x="7391400" y="5029200"/>
            <a:ext cx="1044575" cy="1331913"/>
          </a:xfrm>
          <a:prstGeom prst="rect">
            <a:avLst/>
          </a:prstGeom>
        </p:spPr>
        <p:txBody>
          <a:bodyPr wrap="none" fromWordArt="1">
            <a:prstTxWarp prst="textSlantUp">
              <a:avLst>
                <a:gd name="adj" fmla="val 13944"/>
              </a:avLst>
            </a:prstTxWarp>
          </a:bodyPr>
          <a:lstStyle/>
          <a:p>
            <a:pPr algn="ctr"/>
            <a:r>
              <a:rPr lang="en-US" sz="2400" b="1"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Comic Sans MS" pitchFamily="66" charset="0"/>
              </a:rPr>
              <a:t>A</a:t>
            </a:r>
          </a:p>
        </p:txBody>
      </p:sp>
      <p:sp>
        <p:nvSpPr>
          <p:cNvPr id="12" name="TextBox 11"/>
          <p:cNvSpPr txBox="1"/>
          <p:nvPr/>
        </p:nvSpPr>
        <p:spPr>
          <a:xfrm>
            <a:off x="304800" y="616803"/>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093" y="1066800"/>
            <a:ext cx="4520789" cy="461665"/>
          </a:xfrm>
          <a:prstGeom prst="rect">
            <a:avLst/>
          </a:prstGeom>
        </p:spPr>
        <p:txBody>
          <a:bodyPr wrap="none">
            <a:spAutoFit/>
          </a:bodyPr>
          <a:lstStyle/>
          <a:p>
            <a:r>
              <a:rPr lang="en-US" altLang="ko-KR" sz="2400" b="1" dirty="0" smtClean="0">
                <a:solidFill>
                  <a:srgbClr val="FF0000"/>
                </a:solidFill>
                <a:latin typeface="Comic Sans MS" pitchFamily="66" charset="0"/>
                <a:ea typeface="굴림" pitchFamily="48" charset="-127"/>
              </a:rPr>
              <a:t>Visualizing Orders of Growth</a:t>
            </a:r>
            <a:endParaRPr lang="en-US" sz="2400" b="1" dirty="0">
              <a:solidFill>
                <a:srgbClr val="FF0000"/>
              </a:solidFill>
              <a:latin typeface="Comic Sans MS" pitchFamily="66" charset="0"/>
            </a:endParaRPr>
          </a:p>
        </p:txBody>
      </p:sp>
      <p:sp>
        <p:nvSpPr>
          <p:cNvPr id="4" name="TextBox 3"/>
          <p:cNvSpPr txBox="1"/>
          <p:nvPr/>
        </p:nvSpPr>
        <p:spPr>
          <a:xfrm>
            <a:off x="304800" y="616803"/>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5" name="Line 4"/>
          <p:cNvSpPr>
            <a:spLocks noChangeShapeType="1"/>
          </p:cNvSpPr>
          <p:nvPr/>
        </p:nvSpPr>
        <p:spPr bwMode="auto">
          <a:xfrm flipV="1">
            <a:off x="4267200" y="2438400"/>
            <a:ext cx="0" cy="3048000"/>
          </a:xfrm>
          <a:prstGeom prst="line">
            <a:avLst/>
          </a:prstGeom>
          <a:noFill/>
          <a:ln w="38100">
            <a:solidFill>
              <a:srgbClr val="FFCC00"/>
            </a:solidFill>
            <a:round/>
            <a:headEnd/>
            <a:tailEnd/>
          </a:ln>
        </p:spPr>
        <p:txBody>
          <a:bodyPr wrap="none" anchor="ctr"/>
          <a:lstStyle/>
          <a:p>
            <a:endParaRPr lang="en-US" b="1">
              <a:solidFill>
                <a:srgbClr val="002060"/>
              </a:solidFill>
              <a:latin typeface="Comic Sans MS" pitchFamily="66" charset="0"/>
            </a:endParaRPr>
          </a:p>
        </p:txBody>
      </p:sp>
      <p:sp>
        <p:nvSpPr>
          <p:cNvPr id="6" name="Line 5"/>
          <p:cNvSpPr>
            <a:spLocks noChangeShapeType="1"/>
          </p:cNvSpPr>
          <p:nvPr/>
        </p:nvSpPr>
        <p:spPr bwMode="auto">
          <a:xfrm>
            <a:off x="4267200" y="5486400"/>
            <a:ext cx="2971800" cy="0"/>
          </a:xfrm>
          <a:prstGeom prst="line">
            <a:avLst/>
          </a:prstGeom>
          <a:noFill/>
          <a:ln w="38100">
            <a:solidFill>
              <a:srgbClr val="FFCC00"/>
            </a:solidFill>
            <a:round/>
            <a:headEnd/>
            <a:tailEnd/>
          </a:ln>
        </p:spPr>
        <p:txBody>
          <a:bodyPr wrap="none" anchor="ctr"/>
          <a:lstStyle/>
          <a:p>
            <a:endParaRPr lang="en-US" b="1">
              <a:solidFill>
                <a:srgbClr val="002060"/>
              </a:solidFill>
              <a:latin typeface="Comic Sans MS" pitchFamily="66" charset="0"/>
            </a:endParaRPr>
          </a:p>
        </p:txBody>
      </p:sp>
      <p:sp>
        <p:nvSpPr>
          <p:cNvPr id="7" name="Line 6"/>
          <p:cNvSpPr>
            <a:spLocks noChangeShapeType="1"/>
          </p:cNvSpPr>
          <p:nvPr/>
        </p:nvSpPr>
        <p:spPr bwMode="auto">
          <a:xfrm flipV="1">
            <a:off x="4267200" y="2590800"/>
            <a:ext cx="2895600" cy="2438400"/>
          </a:xfrm>
          <a:prstGeom prst="line">
            <a:avLst/>
          </a:prstGeom>
          <a:noFill/>
          <a:ln w="38100">
            <a:solidFill>
              <a:schemeClr val="tx1"/>
            </a:solidFill>
            <a:round/>
            <a:headEnd/>
            <a:tailEnd/>
          </a:ln>
        </p:spPr>
        <p:txBody>
          <a:bodyPr wrap="none" anchor="ctr"/>
          <a:lstStyle/>
          <a:p>
            <a:endParaRPr lang="en-US" b="1">
              <a:solidFill>
                <a:srgbClr val="002060"/>
              </a:solidFill>
              <a:latin typeface="Comic Sans MS" pitchFamily="66" charset="0"/>
            </a:endParaRPr>
          </a:p>
        </p:txBody>
      </p:sp>
      <p:sp>
        <p:nvSpPr>
          <p:cNvPr id="8" name="Freeform 7"/>
          <p:cNvSpPr>
            <a:spLocks/>
          </p:cNvSpPr>
          <p:nvPr/>
        </p:nvSpPr>
        <p:spPr bwMode="auto">
          <a:xfrm>
            <a:off x="4267200" y="2362200"/>
            <a:ext cx="1752600" cy="3048000"/>
          </a:xfrm>
          <a:custGeom>
            <a:avLst/>
            <a:gdLst>
              <a:gd name="T0" fmla="*/ 0 w 1104"/>
              <a:gd name="T1" fmla="*/ 2147483647 h 1920"/>
              <a:gd name="T2" fmla="*/ 2147483647 w 1104"/>
              <a:gd name="T3" fmla="*/ 2147483647 h 1920"/>
              <a:gd name="T4" fmla="*/ 2147483647 w 1104"/>
              <a:gd name="T5" fmla="*/ 0 h 1920"/>
              <a:gd name="T6" fmla="*/ 0 60000 65536"/>
              <a:gd name="T7" fmla="*/ 0 60000 65536"/>
              <a:gd name="T8" fmla="*/ 0 60000 65536"/>
              <a:gd name="T9" fmla="*/ 0 w 1104"/>
              <a:gd name="T10" fmla="*/ 0 h 1920"/>
              <a:gd name="T11" fmla="*/ 1104 w 1104"/>
              <a:gd name="T12" fmla="*/ 1920 h 1920"/>
            </a:gdLst>
            <a:ahLst/>
            <a:cxnLst>
              <a:cxn ang="T6">
                <a:pos x="T0" y="T1"/>
              </a:cxn>
              <a:cxn ang="T7">
                <a:pos x="T2" y="T3"/>
              </a:cxn>
              <a:cxn ang="T8">
                <a:pos x="T4" y="T5"/>
              </a:cxn>
            </a:cxnLst>
            <a:rect l="T9" t="T10" r="T11" b="T12"/>
            <a:pathLst>
              <a:path w="1104" h="1920">
                <a:moveTo>
                  <a:pt x="0" y="1920"/>
                </a:moveTo>
                <a:cubicBezTo>
                  <a:pt x="244" y="1840"/>
                  <a:pt x="488" y="1760"/>
                  <a:pt x="672" y="1440"/>
                </a:cubicBezTo>
                <a:cubicBezTo>
                  <a:pt x="856" y="1120"/>
                  <a:pt x="980" y="560"/>
                  <a:pt x="1104" y="0"/>
                </a:cubicBezTo>
              </a:path>
            </a:pathLst>
          </a:custGeom>
          <a:noFill/>
          <a:ln w="38100" cap="flat" cmpd="sng">
            <a:solidFill>
              <a:srgbClr val="FF0000"/>
            </a:solidFill>
            <a:prstDash val="solid"/>
            <a:round/>
            <a:headEnd type="none" w="med" len="med"/>
            <a:tailEnd type="none" w="med" len="med"/>
          </a:ln>
        </p:spPr>
        <p:txBody>
          <a:bodyPr wrap="none" anchor="ctr"/>
          <a:lstStyle/>
          <a:p>
            <a:endParaRPr lang="en-US" b="1">
              <a:solidFill>
                <a:srgbClr val="002060"/>
              </a:solidFill>
              <a:latin typeface="Comic Sans MS" pitchFamily="66" charset="0"/>
            </a:endParaRPr>
          </a:p>
        </p:txBody>
      </p:sp>
      <p:sp>
        <p:nvSpPr>
          <p:cNvPr id="9" name="Text Box 8"/>
          <p:cNvSpPr txBox="1">
            <a:spLocks noChangeArrowheads="1"/>
          </p:cNvSpPr>
          <p:nvPr/>
        </p:nvSpPr>
        <p:spPr bwMode="auto">
          <a:xfrm>
            <a:off x="6553200" y="3135868"/>
            <a:ext cx="1529586" cy="369332"/>
          </a:xfrm>
          <a:prstGeom prst="rect">
            <a:avLst/>
          </a:prstGeom>
          <a:noFill/>
          <a:ln w="38100">
            <a:noFill/>
            <a:miter lim="800000"/>
            <a:headEnd/>
            <a:tailEnd/>
          </a:ln>
        </p:spPr>
        <p:txBody>
          <a:bodyPr wrap="none" anchor="ctr">
            <a:spAutoFit/>
          </a:bodyPr>
          <a:lstStyle/>
          <a:p>
            <a:pPr algn="ctr" eaLnBrk="0" hangingPunct="0"/>
            <a:r>
              <a:rPr lang="en-US" altLang="ko-KR" b="1" i="1" dirty="0" err="1">
                <a:solidFill>
                  <a:srgbClr val="002060"/>
                </a:solidFill>
                <a:latin typeface="Comic Sans MS" pitchFamily="66" charset="0"/>
                <a:ea typeface="굴림" pitchFamily="48" charset="-127"/>
              </a:rPr>
              <a:t>f</a:t>
            </a:r>
            <a:r>
              <a:rPr lang="en-US" altLang="ko-KR" b="1" baseline="-25000" dirty="0" err="1">
                <a:solidFill>
                  <a:srgbClr val="002060"/>
                </a:solidFill>
                <a:latin typeface="Comic Sans MS" pitchFamily="66" charset="0"/>
                <a:ea typeface="굴림" pitchFamily="48" charset="-127"/>
              </a:rPr>
              <a:t>A</a:t>
            </a:r>
            <a:r>
              <a:rPr lang="en-US" altLang="ko-KR" b="1" dirty="0">
                <a:solidFill>
                  <a:srgbClr val="002060"/>
                </a:solidFill>
                <a:latin typeface="Comic Sans MS" pitchFamily="66" charset="0"/>
                <a:ea typeface="굴림" pitchFamily="48" charset="-127"/>
              </a:rPr>
              <a:t>(</a:t>
            </a:r>
            <a:r>
              <a:rPr lang="en-US" altLang="ko-KR" b="1" i="1" dirty="0">
                <a:solidFill>
                  <a:srgbClr val="002060"/>
                </a:solidFill>
                <a:latin typeface="Comic Sans MS" pitchFamily="66" charset="0"/>
                <a:ea typeface="굴림" pitchFamily="48" charset="-127"/>
              </a:rPr>
              <a:t>n</a:t>
            </a:r>
            <a:r>
              <a:rPr lang="en-US" altLang="ko-KR" b="1" dirty="0">
                <a:solidFill>
                  <a:srgbClr val="002060"/>
                </a:solidFill>
                <a:latin typeface="Comic Sans MS" pitchFamily="66" charset="0"/>
                <a:ea typeface="굴림" pitchFamily="48" charset="-127"/>
              </a:rPr>
              <a:t>)=30</a:t>
            </a:r>
            <a:r>
              <a:rPr lang="en-US" altLang="ko-KR" b="1" i="1" dirty="0">
                <a:solidFill>
                  <a:srgbClr val="002060"/>
                </a:solidFill>
                <a:latin typeface="Comic Sans MS" pitchFamily="66" charset="0"/>
                <a:ea typeface="굴림" pitchFamily="48" charset="-127"/>
              </a:rPr>
              <a:t>n</a:t>
            </a:r>
            <a:r>
              <a:rPr lang="en-US" altLang="ko-KR" b="1" dirty="0">
                <a:solidFill>
                  <a:srgbClr val="002060"/>
                </a:solidFill>
                <a:latin typeface="Comic Sans MS" pitchFamily="66" charset="0"/>
                <a:ea typeface="굴림" pitchFamily="48" charset="-127"/>
              </a:rPr>
              <a:t>+8</a:t>
            </a:r>
            <a:endParaRPr lang="en-US" altLang="ko-KR" b="1" i="1" dirty="0">
              <a:solidFill>
                <a:srgbClr val="002060"/>
              </a:solidFill>
              <a:latin typeface="Comic Sans MS" pitchFamily="66" charset="0"/>
              <a:ea typeface="굴림" pitchFamily="48" charset="-127"/>
            </a:endParaRPr>
          </a:p>
        </p:txBody>
      </p:sp>
      <p:sp>
        <p:nvSpPr>
          <p:cNvPr id="10" name="Text Box 9"/>
          <p:cNvSpPr txBox="1">
            <a:spLocks noChangeArrowheads="1"/>
          </p:cNvSpPr>
          <p:nvPr/>
        </p:nvSpPr>
        <p:spPr bwMode="auto">
          <a:xfrm>
            <a:off x="4876800" y="5486400"/>
            <a:ext cx="1883850" cy="369332"/>
          </a:xfrm>
          <a:prstGeom prst="rect">
            <a:avLst/>
          </a:prstGeom>
          <a:noFill/>
          <a:ln w="38100">
            <a:noFill/>
            <a:miter lim="800000"/>
            <a:headEnd/>
            <a:tailEnd/>
          </a:ln>
        </p:spPr>
        <p:txBody>
          <a:bodyPr wrap="none" anchor="ctr">
            <a:spAutoFit/>
          </a:bodyPr>
          <a:lstStyle/>
          <a:p>
            <a:pPr algn="ctr" eaLnBrk="0" hangingPunct="0"/>
            <a:r>
              <a:rPr lang="en-US" altLang="ko-KR" b="1">
                <a:solidFill>
                  <a:srgbClr val="002060"/>
                </a:solidFill>
                <a:latin typeface="Comic Sans MS" pitchFamily="66" charset="0"/>
                <a:ea typeface="굴림" pitchFamily="48" charset="-127"/>
              </a:rPr>
              <a:t>Increasing </a:t>
            </a:r>
            <a:r>
              <a:rPr lang="en-US" altLang="ko-KR" b="1" i="1">
                <a:solidFill>
                  <a:srgbClr val="002060"/>
                </a:solidFill>
                <a:latin typeface="Comic Sans MS" pitchFamily="66" charset="0"/>
                <a:ea typeface="굴림" pitchFamily="48" charset="-127"/>
              </a:rPr>
              <a:t>n </a:t>
            </a:r>
            <a:r>
              <a:rPr lang="en-US" altLang="ko-KR" b="1">
                <a:solidFill>
                  <a:srgbClr val="002060"/>
                </a:solidFill>
                <a:latin typeface="Comic Sans MS" pitchFamily="66" charset="0"/>
                <a:ea typeface="굴림" pitchFamily="48" charset="-127"/>
                <a:sym typeface="Symbol" pitchFamily="18" charset="2"/>
              </a:rPr>
              <a:t></a:t>
            </a:r>
            <a:endParaRPr lang="en-US" altLang="ko-KR" b="1">
              <a:solidFill>
                <a:srgbClr val="002060"/>
              </a:solidFill>
              <a:latin typeface="Comic Sans MS" pitchFamily="66" charset="0"/>
              <a:ea typeface="굴림" pitchFamily="48" charset="-127"/>
            </a:endParaRPr>
          </a:p>
        </p:txBody>
      </p:sp>
      <p:sp>
        <p:nvSpPr>
          <p:cNvPr id="11" name="Text Box 10"/>
          <p:cNvSpPr txBox="1">
            <a:spLocks noChangeArrowheads="1"/>
          </p:cNvSpPr>
          <p:nvPr/>
        </p:nvSpPr>
        <p:spPr bwMode="auto">
          <a:xfrm>
            <a:off x="5410200" y="4343400"/>
            <a:ext cx="1327608" cy="369332"/>
          </a:xfrm>
          <a:prstGeom prst="rect">
            <a:avLst/>
          </a:prstGeom>
          <a:noFill/>
          <a:ln w="38100">
            <a:noFill/>
            <a:miter lim="800000"/>
            <a:headEnd/>
            <a:tailEnd/>
          </a:ln>
        </p:spPr>
        <p:txBody>
          <a:bodyPr wrap="none" anchor="ctr">
            <a:spAutoFit/>
          </a:bodyPr>
          <a:lstStyle/>
          <a:p>
            <a:pPr algn="ctr" eaLnBrk="0" hangingPunct="0"/>
            <a:r>
              <a:rPr lang="en-US" altLang="ko-KR" b="1" i="1">
                <a:solidFill>
                  <a:srgbClr val="002060"/>
                </a:solidFill>
                <a:latin typeface="Comic Sans MS" pitchFamily="66" charset="0"/>
                <a:ea typeface="굴림" pitchFamily="48" charset="-127"/>
              </a:rPr>
              <a:t>f</a:t>
            </a:r>
            <a:r>
              <a:rPr lang="en-US" altLang="ko-KR" b="1" baseline="-25000">
                <a:solidFill>
                  <a:srgbClr val="002060"/>
                </a:solidFill>
                <a:latin typeface="Comic Sans MS" pitchFamily="66" charset="0"/>
                <a:ea typeface="굴림" pitchFamily="48" charset="-127"/>
              </a:rPr>
              <a:t>B</a:t>
            </a:r>
            <a:r>
              <a:rPr lang="en-US" altLang="ko-KR" b="1">
                <a:solidFill>
                  <a:srgbClr val="002060"/>
                </a:solidFill>
                <a:latin typeface="Comic Sans MS" pitchFamily="66" charset="0"/>
                <a:ea typeface="굴림" pitchFamily="48" charset="-127"/>
              </a:rPr>
              <a:t>(</a:t>
            </a:r>
            <a:r>
              <a:rPr lang="en-US" altLang="ko-KR" b="1" i="1">
                <a:solidFill>
                  <a:srgbClr val="002060"/>
                </a:solidFill>
                <a:latin typeface="Comic Sans MS" pitchFamily="66" charset="0"/>
                <a:ea typeface="굴림" pitchFamily="48" charset="-127"/>
              </a:rPr>
              <a:t>n</a:t>
            </a:r>
            <a:r>
              <a:rPr lang="en-US" altLang="ko-KR" b="1">
                <a:solidFill>
                  <a:srgbClr val="002060"/>
                </a:solidFill>
                <a:latin typeface="Comic Sans MS" pitchFamily="66" charset="0"/>
                <a:ea typeface="굴림" pitchFamily="48" charset="-127"/>
              </a:rPr>
              <a:t>)=</a:t>
            </a:r>
            <a:r>
              <a:rPr lang="en-US" altLang="ko-KR" b="1" i="1">
                <a:solidFill>
                  <a:srgbClr val="002060"/>
                </a:solidFill>
                <a:latin typeface="Comic Sans MS" pitchFamily="66" charset="0"/>
                <a:ea typeface="굴림" pitchFamily="48" charset="-127"/>
              </a:rPr>
              <a:t>n</a:t>
            </a:r>
            <a:r>
              <a:rPr lang="en-US" altLang="ko-KR" b="1" baseline="30000">
                <a:solidFill>
                  <a:srgbClr val="002060"/>
                </a:solidFill>
                <a:latin typeface="Comic Sans MS" pitchFamily="66" charset="0"/>
                <a:ea typeface="굴림" pitchFamily="48" charset="-127"/>
              </a:rPr>
              <a:t>2</a:t>
            </a:r>
            <a:r>
              <a:rPr lang="en-US" altLang="ko-KR" b="1">
                <a:solidFill>
                  <a:srgbClr val="002060"/>
                </a:solidFill>
                <a:latin typeface="Comic Sans MS" pitchFamily="66" charset="0"/>
                <a:ea typeface="굴림" pitchFamily="48" charset="-127"/>
              </a:rPr>
              <a:t>+1</a:t>
            </a:r>
            <a:endParaRPr lang="en-US" altLang="ko-KR" b="1" i="1">
              <a:solidFill>
                <a:srgbClr val="002060"/>
              </a:solidFill>
              <a:latin typeface="Comic Sans MS" pitchFamily="66" charset="0"/>
              <a:ea typeface="굴림" pitchFamily="48" charset="-127"/>
            </a:endParaRPr>
          </a:p>
        </p:txBody>
      </p:sp>
      <p:sp>
        <p:nvSpPr>
          <p:cNvPr id="12" name="Text Box 11"/>
          <p:cNvSpPr txBox="1">
            <a:spLocks noChangeArrowheads="1"/>
          </p:cNvSpPr>
          <p:nvPr/>
        </p:nvSpPr>
        <p:spPr bwMode="auto">
          <a:xfrm rot="-5400000">
            <a:off x="2820157" y="3836472"/>
            <a:ext cx="2436886" cy="369332"/>
          </a:xfrm>
          <a:prstGeom prst="rect">
            <a:avLst/>
          </a:prstGeom>
          <a:noFill/>
          <a:ln w="38100">
            <a:noFill/>
            <a:miter lim="800000"/>
            <a:headEnd/>
            <a:tailEnd/>
          </a:ln>
        </p:spPr>
        <p:txBody>
          <a:bodyPr wrap="none" anchor="ctr">
            <a:spAutoFit/>
          </a:bodyPr>
          <a:lstStyle/>
          <a:p>
            <a:pPr algn="ctr" eaLnBrk="0" hangingPunct="0"/>
            <a:r>
              <a:rPr lang="en-US" altLang="ko-KR" b="1">
                <a:solidFill>
                  <a:srgbClr val="002060"/>
                </a:solidFill>
                <a:latin typeface="Comic Sans MS" pitchFamily="66" charset="0"/>
                <a:ea typeface="굴림" pitchFamily="48" charset="-127"/>
              </a:rPr>
              <a:t>Value of function </a:t>
            </a:r>
            <a:r>
              <a:rPr lang="en-US" altLang="ko-KR" b="1">
                <a:solidFill>
                  <a:srgbClr val="002060"/>
                </a:solidFill>
                <a:latin typeface="Comic Sans MS" pitchFamily="66" charset="0"/>
                <a:ea typeface="굴림" pitchFamily="48" charset="-127"/>
                <a:sym typeface="Symbol" pitchFamily="18" charset="2"/>
              </a:rPr>
              <a:t></a:t>
            </a:r>
            <a:endParaRPr lang="en-US" altLang="ko-KR" b="1">
              <a:solidFill>
                <a:srgbClr val="002060"/>
              </a:solidFill>
              <a:latin typeface="Comic Sans MS" pitchFamily="66" charset="0"/>
              <a:ea typeface="굴림" pitchFamily="48" charset="-127"/>
            </a:endParaRPr>
          </a:p>
        </p:txBody>
      </p:sp>
      <p:sp>
        <p:nvSpPr>
          <p:cNvPr id="15" name="Rectangle 14"/>
          <p:cNvSpPr/>
          <p:nvPr/>
        </p:nvSpPr>
        <p:spPr>
          <a:xfrm>
            <a:off x="152400" y="2590800"/>
            <a:ext cx="3352800" cy="1200329"/>
          </a:xfrm>
          <a:prstGeom prst="rect">
            <a:avLst/>
          </a:prstGeom>
        </p:spPr>
        <p:txBody>
          <a:bodyPr wrap="square">
            <a:spAutoFit/>
          </a:bodyPr>
          <a:lstStyle/>
          <a:p>
            <a:pPr algn="just"/>
            <a:r>
              <a:rPr lang="en-US" altLang="ko-KR" b="1" dirty="0" smtClean="0">
                <a:solidFill>
                  <a:srgbClr val="002060"/>
                </a:solidFill>
                <a:latin typeface="Comic Sans MS" pitchFamily="66" charset="0"/>
                <a:ea typeface="굴림" pitchFamily="48" charset="-127"/>
              </a:rPr>
              <a:t>On a graph, as you go to the right, a faster growing function eventually becomes</a:t>
            </a:r>
            <a:br>
              <a:rPr lang="en-US" altLang="ko-KR" b="1" dirty="0" smtClean="0">
                <a:solidFill>
                  <a:srgbClr val="002060"/>
                </a:solidFill>
                <a:latin typeface="Comic Sans MS" pitchFamily="66" charset="0"/>
                <a:ea typeface="굴림" pitchFamily="48" charset="-127"/>
              </a:rPr>
            </a:br>
            <a:r>
              <a:rPr lang="en-US" altLang="ko-KR" b="1" dirty="0" smtClean="0">
                <a:solidFill>
                  <a:srgbClr val="002060"/>
                </a:solidFill>
                <a:latin typeface="Comic Sans MS" pitchFamily="66" charset="0"/>
                <a:ea typeface="굴림" pitchFamily="48" charset="-127"/>
              </a:rPr>
              <a:t>larger... </a:t>
            </a:r>
            <a:endParaRPr lang="en-US"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subTnLst>
                                    <p:audio>
                                      <p:cMediaNode>
                                        <p:cTn display="0" masterRel="sameClick">
                                          <p:stCondLst>
                                            <p:cond evt="begin" delay="0">
                                              <p:tn val="13"/>
                                            </p:cond>
                                          </p:stCondLst>
                                          <p:endCondLst>
                                            <p:cond evt="onStopAudio" delay="0">
                                              <p:tgtEl>
                                                <p:sldTgt/>
                                              </p:tgtEl>
                                            </p:cond>
                                          </p:endCondLst>
                                        </p:cTn>
                                        <p:tgtEl>
                                          <p:sndTgt r:embed="rId2" name="WHOOSH.WAV" builtIn="1"/>
                                        </p:tgtEl>
                                      </p:cMediaNode>
                                    </p:audio>
                                  </p:subTnLst>
                                </p:cTn>
                              </p:par>
                              <p:par>
                                <p:cTn id="16" presetID="22" presetClass="entr" presetSubtype="8"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subTnLst>
                                    <p:audio>
                                      <p:cMediaNode>
                                        <p:cTn display="0" masterRel="sameClick">
                                          <p:stCondLst>
                                            <p:cond evt="begin" delay="0">
                                              <p:tn val="16"/>
                                            </p:cond>
                                          </p:stCondLst>
                                          <p:endCondLst>
                                            <p:cond evt="onStopAudio" delay="0">
                                              <p:tgtEl>
                                                <p:sldTgt/>
                                              </p:tgtEl>
                                            </p:cond>
                                          </p:endCondLst>
                                        </p:cTn>
                                        <p:tgtEl>
                                          <p:sndTgt r:embed="rId2" name="WHOOSH.WAV" builtIn="1"/>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animBg="1"/>
      <p:bldP spid="11" grpId="0" autoUpdateAnimBg="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1371600"/>
            <a:ext cx="5787162" cy="461665"/>
          </a:xfrm>
          <a:prstGeom prst="rect">
            <a:avLst/>
          </a:prstGeom>
        </p:spPr>
        <p:txBody>
          <a:bodyPr wrap="none">
            <a:spAutoFit/>
          </a:bodyPr>
          <a:lstStyle/>
          <a:p>
            <a:r>
              <a:rPr lang="en-US" sz="2400" b="1" dirty="0" smtClean="0">
                <a:solidFill>
                  <a:srgbClr val="FF0000"/>
                </a:solidFill>
                <a:latin typeface="Comic Sans MS" pitchFamily="66" charset="0"/>
                <a:ea typeface="MS Mincho" pitchFamily="49" charset="-128"/>
              </a:rPr>
              <a:t>Rate of Growth </a:t>
            </a:r>
            <a:r>
              <a:rPr lang="en-US" sz="2400" b="1" dirty="0" smtClean="0">
                <a:solidFill>
                  <a:srgbClr val="FF0000"/>
                </a:solidFill>
                <a:latin typeface="Comic Sans MS" pitchFamily="66" charset="0"/>
                <a:ea typeface="MS Mincho" pitchFamily="49" charset="-128"/>
                <a:cs typeface="Times New Roman" pitchFamily="18" charset="0"/>
              </a:rPr>
              <a:t>≡</a:t>
            </a:r>
            <a:r>
              <a:rPr lang="en-US" sz="2400" b="1" dirty="0" smtClean="0">
                <a:solidFill>
                  <a:srgbClr val="FF0000"/>
                </a:solidFill>
                <a:latin typeface="Comic Sans MS" pitchFamily="66" charset="0"/>
                <a:ea typeface="MS Mincho" pitchFamily="49" charset="-128"/>
              </a:rPr>
              <a:t>Asymptotic Analysis</a:t>
            </a:r>
            <a:endParaRPr lang="en-US" sz="2400" b="1" dirty="0">
              <a:solidFill>
                <a:srgbClr val="FF0000"/>
              </a:solidFill>
              <a:latin typeface="Comic Sans MS" pitchFamily="66" charset="0"/>
            </a:endParaRPr>
          </a:p>
        </p:txBody>
      </p:sp>
      <p:sp>
        <p:nvSpPr>
          <p:cNvPr id="3" name="TextBox 2"/>
          <p:cNvSpPr txBox="1"/>
          <p:nvPr/>
        </p:nvSpPr>
        <p:spPr>
          <a:xfrm>
            <a:off x="304800" y="616803"/>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Rectangle 3"/>
          <p:cNvSpPr/>
          <p:nvPr/>
        </p:nvSpPr>
        <p:spPr>
          <a:xfrm>
            <a:off x="609600" y="2133600"/>
            <a:ext cx="8305800" cy="1200329"/>
          </a:xfrm>
          <a:prstGeom prst="rect">
            <a:avLst/>
          </a:prstGeom>
        </p:spPr>
        <p:txBody>
          <a:bodyPr wrap="square">
            <a:spAutoFit/>
          </a:bodyPr>
          <a:lstStyle/>
          <a:p>
            <a:pPr algn="just"/>
            <a:r>
              <a:rPr lang="en-US" altLang="ko-KR" sz="2400" b="1" dirty="0" smtClean="0">
                <a:solidFill>
                  <a:srgbClr val="002060"/>
                </a:solidFill>
                <a:latin typeface="Comic Sans MS" pitchFamily="66" charset="0"/>
                <a:ea typeface="굴림" pitchFamily="48" charset="-127"/>
              </a:rPr>
              <a:t>Using </a:t>
            </a:r>
            <a:r>
              <a:rPr lang="en-US" altLang="ko-KR" sz="2400" b="1" i="1" dirty="0" smtClean="0">
                <a:solidFill>
                  <a:srgbClr val="002060"/>
                </a:solidFill>
                <a:latin typeface="Comic Sans MS" pitchFamily="66" charset="0"/>
                <a:ea typeface="굴림" pitchFamily="48" charset="-127"/>
              </a:rPr>
              <a:t>rate of growth</a:t>
            </a:r>
            <a:r>
              <a:rPr lang="en-US" altLang="ko-KR" sz="2400" b="1" dirty="0" smtClean="0">
                <a:solidFill>
                  <a:srgbClr val="002060"/>
                </a:solidFill>
                <a:latin typeface="Comic Sans MS" pitchFamily="66" charset="0"/>
                <a:ea typeface="굴림" pitchFamily="48" charset="-127"/>
              </a:rPr>
              <a:t> as a measure to compare different functions implies comparing them asymptotically ( i.e., as n </a:t>
            </a:r>
            <a:r>
              <a:rPr lang="en-US" altLang="ko-KR" sz="2400" b="1" dirty="0" smtClean="0">
                <a:solidFill>
                  <a:srgbClr val="002060"/>
                </a:solidFill>
                <a:latin typeface="Comic Sans MS" pitchFamily="66" charset="0"/>
                <a:ea typeface="굴림" pitchFamily="48" charset="-127"/>
                <a:sym typeface="Wingdings" pitchFamily="2" charset="2"/>
              </a:rPr>
              <a:t>        )</a:t>
            </a:r>
            <a:endParaRPr lang="en-US" altLang="ko-KR" sz="2400" b="1" dirty="0" smtClean="0">
              <a:solidFill>
                <a:srgbClr val="002060"/>
              </a:solidFill>
              <a:latin typeface="Comic Sans MS" pitchFamily="66" charset="0"/>
              <a:ea typeface="굴림" pitchFamily="48" charset="-127"/>
            </a:endParaRPr>
          </a:p>
        </p:txBody>
      </p:sp>
      <p:graphicFrame>
        <p:nvGraphicFramePr>
          <p:cNvPr id="134146" name="Object 9"/>
          <p:cNvGraphicFramePr>
            <a:graphicFrameLocks noChangeAspect="1"/>
          </p:cNvGraphicFramePr>
          <p:nvPr/>
        </p:nvGraphicFramePr>
        <p:xfrm>
          <a:off x="5105400" y="2971800"/>
          <a:ext cx="609600" cy="371475"/>
        </p:xfrm>
        <a:graphic>
          <a:graphicData uri="http://schemas.openxmlformats.org/presentationml/2006/ole">
            <p:oleObj spid="_x0000_s134146" name="Equation" r:id="rId3" imgW="152202" imgH="126835" progId="Equation.3">
              <p:embed/>
            </p:oleObj>
          </a:graphicData>
        </a:graphic>
      </p:graphicFrame>
      <p:sp>
        <p:nvSpPr>
          <p:cNvPr id="6" name="Rectangle 5"/>
          <p:cNvSpPr/>
          <p:nvPr/>
        </p:nvSpPr>
        <p:spPr>
          <a:xfrm>
            <a:off x="685800" y="3572470"/>
            <a:ext cx="8153400" cy="1200329"/>
          </a:xfrm>
          <a:prstGeom prst="rect">
            <a:avLst/>
          </a:prstGeom>
        </p:spPr>
        <p:txBody>
          <a:bodyPr wrap="square">
            <a:spAutoFit/>
          </a:bodyPr>
          <a:lstStyle/>
          <a:p>
            <a:pPr algn="just"/>
            <a:r>
              <a:rPr lang="en-US" altLang="ko-KR" sz="2400" b="1" dirty="0" smtClean="0">
                <a:solidFill>
                  <a:srgbClr val="002060"/>
                </a:solidFill>
                <a:latin typeface="Comic Sans MS" pitchFamily="66" charset="0"/>
                <a:ea typeface="굴림" pitchFamily="48" charset="-127"/>
              </a:rPr>
              <a:t>If </a:t>
            </a:r>
            <a:r>
              <a:rPr lang="en-US" altLang="ko-KR" sz="2400" b="1" i="1" dirty="0" smtClean="0">
                <a:solidFill>
                  <a:srgbClr val="002060"/>
                </a:solidFill>
                <a:latin typeface="Comic Sans MS" pitchFamily="66" charset="0"/>
                <a:ea typeface="굴림" pitchFamily="48" charset="-127"/>
              </a:rPr>
              <a:t>f</a:t>
            </a:r>
            <a:r>
              <a:rPr lang="en-US" altLang="ko-KR" sz="2400" b="1" dirty="0" smtClean="0">
                <a:solidFill>
                  <a:srgbClr val="002060"/>
                </a:solidFill>
                <a:latin typeface="Comic Sans MS" pitchFamily="66" charset="0"/>
                <a:ea typeface="굴림" pitchFamily="48" charset="-127"/>
              </a:rPr>
              <a:t>(</a:t>
            </a:r>
            <a:r>
              <a:rPr lang="en-US" altLang="ko-KR" sz="2400" b="1" i="1" dirty="0" smtClean="0">
                <a:solidFill>
                  <a:srgbClr val="002060"/>
                </a:solidFill>
                <a:latin typeface="Comic Sans MS" pitchFamily="66" charset="0"/>
                <a:ea typeface="굴림" pitchFamily="48" charset="-127"/>
              </a:rPr>
              <a:t>x</a:t>
            </a:r>
            <a:r>
              <a:rPr lang="en-US" altLang="ko-KR" sz="2400" b="1" dirty="0" smtClean="0">
                <a:solidFill>
                  <a:srgbClr val="002060"/>
                </a:solidFill>
                <a:latin typeface="Comic Sans MS" pitchFamily="66" charset="0"/>
                <a:ea typeface="굴림" pitchFamily="48" charset="-127"/>
              </a:rPr>
              <a:t>) is </a:t>
            </a:r>
            <a:r>
              <a:rPr lang="en-US" altLang="ko-KR" sz="2400" b="1" i="1" dirty="0" smtClean="0">
                <a:solidFill>
                  <a:srgbClr val="002060"/>
                </a:solidFill>
                <a:latin typeface="Comic Sans MS" pitchFamily="66" charset="0"/>
                <a:ea typeface="굴림" pitchFamily="48" charset="-127"/>
              </a:rPr>
              <a:t>faster growing </a:t>
            </a:r>
            <a:r>
              <a:rPr lang="en-US" altLang="ko-KR" sz="2400" b="1" dirty="0" smtClean="0">
                <a:solidFill>
                  <a:srgbClr val="002060"/>
                </a:solidFill>
                <a:latin typeface="Comic Sans MS" pitchFamily="66" charset="0"/>
                <a:ea typeface="굴림" pitchFamily="48" charset="-127"/>
              </a:rPr>
              <a:t>than </a:t>
            </a:r>
            <a:r>
              <a:rPr lang="en-US" altLang="ko-KR" sz="2400" b="1" i="1" dirty="0" smtClean="0">
                <a:solidFill>
                  <a:srgbClr val="002060"/>
                </a:solidFill>
                <a:latin typeface="Comic Sans MS" pitchFamily="66" charset="0"/>
                <a:ea typeface="굴림" pitchFamily="48" charset="-127"/>
              </a:rPr>
              <a:t>g</a:t>
            </a:r>
            <a:r>
              <a:rPr lang="en-US" altLang="ko-KR" sz="2400" b="1" dirty="0" smtClean="0">
                <a:solidFill>
                  <a:srgbClr val="002060"/>
                </a:solidFill>
                <a:latin typeface="Comic Sans MS" pitchFamily="66" charset="0"/>
                <a:ea typeface="굴림" pitchFamily="48" charset="-127"/>
              </a:rPr>
              <a:t>(</a:t>
            </a:r>
            <a:r>
              <a:rPr lang="en-US" altLang="ko-KR" sz="2400" b="1" i="1" dirty="0" smtClean="0">
                <a:solidFill>
                  <a:srgbClr val="002060"/>
                </a:solidFill>
                <a:latin typeface="Comic Sans MS" pitchFamily="66" charset="0"/>
                <a:ea typeface="굴림" pitchFamily="48" charset="-127"/>
              </a:rPr>
              <a:t>x</a:t>
            </a:r>
            <a:r>
              <a:rPr lang="en-US" altLang="ko-KR" sz="2400" b="1" dirty="0" smtClean="0">
                <a:solidFill>
                  <a:srgbClr val="002060"/>
                </a:solidFill>
                <a:latin typeface="Comic Sans MS" pitchFamily="66" charset="0"/>
                <a:ea typeface="굴림" pitchFamily="48" charset="-127"/>
              </a:rPr>
              <a:t>), then </a:t>
            </a:r>
            <a:r>
              <a:rPr lang="en-US" altLang="ko-KR" sz="2400" b="1" i="1" dirty="0" smtClean="0">
                <a:solidFill>
                  <a:srgbClr val="002060"/>
                </a:solidFill>
                <a:latin typeface="Comic Sans MS" pitchFamily="66" charset="0"/>
                <a:ea typeface="굴림" pitchFamily="48" charset="-127"/>
              </a:rPr>
              <a:t>f</a:t>
            </a:r>
            <a:r>
              <a:rPr lang="en-US" altLang="ko-KR" sz="2400" b="1" dirty="0" smtClean="0">
                <a:solidFill>
                  <a:srgbClr val="002060"/>
                </a:solidFill>
                <a:latin typeface="Comic Sans MS" pitchFamily="66" charset="0"/>
                <a:ea typeface="굴림" pitchFamily="48" charset="-127"/>
              </a:rPr>
              <a:t>(</a:t>
            </a:r>
            <a:r>
              <a:rPr lang="en-US" altLang="ko-KR" sz="2400" b="1" i="1" dirty="0" smtClean="0">
                <a:solidFill>
                  <a:srgbClr val="002060"/>
                </a:solidFill>
                <a:latin typeface="Comic Sans MS" pitchFamily="66" charset="0"/>
                <a:ea typeface="굴림" pitchFamily="48" charset="-127"/>
              </a:rPr>
              <a:t>x</a:t>
            </a:r>
            <a:r>
              <a:rPr lang="en-US" altLang="ko-KR" sz="2400" b="1" dirty="0" smtClean="0">
                <a:solidFill>
                  <a:srgbClr val="002060"/>
                </a:solidFill>
                <a:latin typeface="Comic Sans MS" pitchFamily="66" charset="0"/>
                <a:ea typeface="굴림" pitchFamily="48" charset="-127"/>
              </a:rPr>
              <a:t>) always eventually becomes larger than </a:t>
            </a:r>
            <a:r>
              <a:rPr lang="en-US" altLang="ko-KR" sz="2400" b="1" i="1" dirty="0" smtClean="0">
                <a:solidFill>
                  <a:srgbClr val="002060"/>
                </a:solidFill>
                <a:latin typeface="Comic Sans MS" pitchFamily="66" charset="0"/>
                <a:ea typeface="굴림" pitchFamily="48" charset="-127"/>
              </a:rPr>
              <a:t>g</a:t>
            </a:r>
            <a:r>
              <a:rPr lang="en-US" altLang="ko-KR" sz="2400" b="1" dirty="0" smtClean="0">
                <a:solidFill>
                  <a:srgbClr val="002060"/>
                </a:solidFill>
                <a:latin typeface="Comic Sans MS" pitchFamily="66" charset="0"/>
                <a:ea typeface="굴림" pitchFamily="48" charset="-127"/>
              </a:rPr>
              <a:t>(</a:t>
            </a:r>
            <a:r>
              <a:rPr lang="en-US" altLang="ko-KR" sz="2400" b="1" i="1" dirty="0" smtClean="0">
                <a:solidFill>
                  <a:srgbClr val="002060"/>
                </a:solidFill>
                <a:latin typeface="Comic Sans MS" pitchFamily="66" charset="0"/>
                <a:ea typeface="굴림" pitchFamily="48" charset="-127"/>
              </a:rPr>
              <a:t>x</a:t>
            </a:r>
            <a:r>
              <a:rPr lang="en-US" altLang="ko-KR" sz="2400" b="1" dirty="0" smtClean="0">
                <a:solidFill>
                  <a:srgbClr val="002060"/>
                </a:solidFill>
                <a:latin typeface="Comic Sans MS" pitchFamily="66" charset="0"/>
                <a:ea typeface="굴림" pitchFamily="48" charset="-127"/>
              </a:rPr>
              <a:t>) in the limit (i.e., for </a:t>
            </a:r>
            <a:r>
              <a:rPr lang="en-US" altLang="ko-KR" sz="2400" b="1" dirty="0" smtClean="0">
                <a:solidFill>
                  <a:srgbClr val="FF0000"/>
                </a:solidFill>
                <a:latin typeface="Comic Sans MS" pitchFamily="66" charset="0"/>
                <a:ea typeface="굴림" pitchFamily="48" charset="-127"/>
              </a:rPr>
              <a:t>large</a:t>
            </a:r>
            <a:r>
              <a:rPr lang="en-US" altLang="ko-KR" sz="2400" b="1" dirty="0" smtClean="0">
                <a:solidFill>
                  <a:srgbClr val="002060"/>
                </a:solidFill>
                <a:latin typeface="Comic Sans MS" pitchFamily="66" charset="0"/>
                <a:ea typeface="굴림" pitchFamily="48" charset="-127"/>
              </a:rPr>
              <a:t> enough values of </a:t>
            </a:r>
            <a:r>
              <a:rPr lang="en-US" altLang="ko-KR" sz="2400" b="1" i="1" dirty="0" smtClean="0">
                <a:solidFill>
                  <a:srgbClr val="002060"/>
                </a:solidFill>
                <a:latin typeface="Comic Sans MS" pitchFamily="66" charset="0"/>
                <a:ea typeface="굴림" pitchFamily="48" charset="-127"/>
              </a:rPr>
              <a:t>x</a:t>
            </a:r>
            <a:r>
              <a:rPr lang="en-US" altLang="ko-KR" sz="2400" b="1" dirty="0" smtClean="0">
                <a:solidFill>
                  <a:srgbClr val="002060"/>
                </a:solidFill>
                <a:latin typeface="Comic Sans MS" pitchFamily="66" charset="0"/>
                <a:ea typeface="굴림" pitchFamily="48" charset="-127"/>
              </a:rPr>
              <a:t>).</a:t>
            </a:r>
            <a:endParaRPr lang="en-US" sz="2400" b="1"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41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143000"/>
            <a:ext cx="4684296" cy="461665"/>
          </a:xfrm>
          <a:prstGeom prst="rect">
            <a:avLst/>
          </a:prstGeom>
        </p:spPr>
        <p:txBody>
          <a:bodyPr wrap="none">
            <a:spAutoFit/>
          </a:bodyPr>
          <a:lstStyle/>
          <a:p>
            <a:r>
              <a:rPr lang="en-US" sz="2400" b="1" dirty="0" smtClean="0">
                <a:solidFill>
                  <a:srgbClr val="002060"/>
                </a:solidFill>
                <a:latin typeface="Comic Sans MS" pitchFamily="66" charset="0"/>
                <a:ea typeface="MS Mincho" pitchFamily="49" charset="-128"/>
              </a:rPr>
              <a:t>How do we find </a:t>
            </a:r>
            <a:r>
              <a:rPr lang="en-US" sz="2400" b="1" i="1" dirty="0" smtClean="0">
                <a:solidFill>
                  <a:srgbClr val="002060"/>
                </a:solidFill>
                <a:latin typeface="Comic Sans MS" pitchFamily="66" charset="0"/>
                <a:ea typeface="MS Mincho" pitchFamily="49" charset="-128"/>
              </a:rPr>
              <a:t>f(n) and g(n)</a:t>
            </a:r>
            <a:r>
              <a:rPr lang="en-US" sz="2400" b="1" dirty="0" smtClean="0">
                <a:solidFill>
                  <a:srgbClr val="002060"/>
                </a:solidFill>
                <a:latin typeface="Comic Sans MS" pitchFamily="66" charset="0"/>
                <a:ea typeface="MS Mincho" pitchFamily="49" charset="-128"/>
              </a:rPr>
              <a:t>?</a:t>
            </a:r>
            <a:endParaRPr lang="en-US" sz="2400" b="1" dirty="0">
              <a:solidFill>
                <a:srgbClr val="002060"/>
              </a:solidFill>
              <a:latin typeface="Comic Sans MS" pitchFamily="66" charset="0"/>
            </a:endParaRPr>
          </a:p>
        </p:txBody>
      </p:sp>
      <p:sp>
        <p:nvSpPr>
          <p:cNvPr id="4" name="TextBox 3"/>
          <p:cNvSpPr txBox="1"/>
          <p:nvPr/>
        </p:nvSpPr>
        <p:spPr>
          <a:xfrm>
            <a:off x="304800" y="616803"/>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5" name="Rectangle 4"/>
          <p:cNvSpPr/>
          <p:nvPr/>
        </p:nvSpPr>
        <p:spPr>
          <a:xfrm>
            <a:off x="304800" y="1752600"/>
            <a:ext cx="6928500" cy="461665"/>
          </a:xfrm>
          <a:prstGeom prst="rect">
            <a:avLst/>
          </a:prstGeom>
        </p:spPr>
        <p:txBody>
          <a:bodyPr wrap="none">
            <a:spAutoFit/>
          </a:bodyPr>
          <a:lstStyle/>
          <a:p>
            <a:r>
              <a:rPr lang="en-US" sz="2400" b="1" dirty="0" smtClean="0">
                <a:solidFill>
                  <a:srgbClr val="002060"/>
                </a:solidFill>
                <a:latin typeface="Comic Sans MS" pitchFamily="66" charset="0"/>
                <a:cs typeface="Times New Roman" pitchFamily="18" charset="0"/>
              </a:rPr>
              <a:t>(1)  Associate a "cost" with each statement.</a:t>
            </a:r>
            <a:endParaRPr lang="en-US" sz="2400" b="1" dirty="0">
              <a:solidFill>
                <a:srgbClr val="002060"/>
              </a:solidFill>
              <a:latin typeface="Comic Sans MS" pitchFamily="66" charset="0"/>
            </a:endParaRPr>
          </a:p>
        </p:txBody>
      </p:sp>
      <p:sp>
        <p:nvSpPr>
          <p:cNvPr id="6" name="Rectangle 5"/>
          <p:cNvSpPr/>
          <p:nvPr/>
        </p:nvSpPr>
        <p:spPr>
          <a:xfrm>
            <a:off x="304800" y="2209800"/>
            <a:ext cx="8610600" cy="830997"/>
          </a:xfrm>
          <a:prstGeom prst="rect">
            <a:avLst/>
          </a:prstGeom>
        </p:spPr>
        <p:txBody>
          <a:bodyPr wrap="square">
            <a:spAutoFit/>
          </a:bodyPr>
          <a:lstStyle/>
          <a:p>
            <a:pPr algn="just"/>
            <a:r>
              <a:rPr lang="en-US" sz="2400" b="1" dirty="0" smtClean="0">
                <a:solidFill>
                  <a:srgbClr val="002060"/>
                </a:solidFill>
                <a:latin typeface="Comic Sans MS" pitchFamily="66" charset="0"/>
                <a:cs typeface="Times New Roman" pitchFamily="18" charset="0"/>
              </a:rPr>
              <a:t>(2) Find total number of times each statement is  	executed.</a:t>
            </a:r>
            <a:endParaRPr lang="en-US" sz="2400" b="1" dirty="0">
              <a:solidFill>
                <a:srgbClr val="002060"/>
              </a:solidFill>
              <a:latin typeface="Comic Sans MS" pitchFamily="66" charset="0"/>
            </a:endParaRPr>
          </a:p>
        </p:txBody>
      </p:sp>
      <p:sp>
        <p:nvSpPr>
          <p:cNvPr id="7" name="Rectangle 6"/>
          <p:cNvSpPr/>
          <p:nvPr/>
        </p:nvSpPr>
        <p:spPr>
          <a:xfrm>
            <a:off x="304800" y="3119735"/>
            <a:ext cx="3430747" cy="461665"/>
          </a:xfrm>
          <a:prstGeom prst="rect">
            <a:avLst/>
          </a:prstGeom>
        </p:spPr>
        <p:txBody>
          <a:bodyPr wrap="none">
            <a:spAutoFit/>
          </a:bodyPr>
          <a:lstStyle/>
          <a:p>
            <a:r>
              <a:rPr lang="en-US" sz="2400" b="1" dirty="0" smtClean="0">
                <a:solidFill>
                  <a:srgbClr val="002060"/>
                </a:solidFill>
                <a:latin typeface="Comic Sans MS" pitchFamily="66" charset="0"/>
                <a:cs typeface="Times New Roman" pitchFamily="18" charset="0"/>
              </a:rPr>
              <a:t>(3) Add up the costs.</a:t>
            </a:r>
            <a:endParaRPr lang="en-US" sz="2400" b="1" dirty="0">
              <a:solidFill>
                <a:srgbClr val="002060"/>
              </a:solidFill>
              <a:latin typeface="Comic Sans MS" pitchFamily="66" charset="0"/>
            </a:endParaRPr>
          </a:p>
        </p:txBody>
      </p:sp>
      <p:sp>
        <p:nvSpPr>
          <p:cNvPr id="8" name="Rectangle 7"/>
          <p:cNvSpPr/>
          <p:nvPr/>
        </p:nvSpPr>
        <p:spPr>
          <a:xfrm>
            <a:off x="1041184" y="3657600"/>
            <a:ext cx="1495922" cy="369332"/>
          </a:xfrm>
          <a:prstGeom prst="rect">
            <a:avLst/>
          </a:prstGeom>
        </p:spPr>
        <p:txBody>
          <a:bodyPr wrap="none">
            <a:spAutoFit/>
          </a:bodyPr>
          <a:lstStyle/>
          <a:p>
            <a:r>
              <a:rPr lang="en-US" b="1" i="1" u="sng" dirty="0" smtClean="0">
                <a:solidFill>
                  <a:srgbClr val="C00000"/>
                </a:solidFill>
                <a:latin typeface="Comic Sans MS" pitchFamily="66" charset="0"/>
                <a:cs typeface="Times New Roman" pitchFamily="18" charset="0"/>
              </a:rPr>
              <a:t>Algorithm 1</a:t>
            </a:r>
            <a:endParaRPr lang="en-US" b="1" dirty="0">
              <a:solidFill>
                <a:srgbClr val="C00000"/>
              </a:solidFill>
              <a:latin typeface="Comic Sans MS" pitchFamily="66" charset="0"/>
            </a:endParaRPr>
          </a:p>
        </p:txBody>
      </p:sp>
      <p:sp>
        <p:nvSpPr>
          <p:cNvPr id="9" name="Rectangle 8"/>
          <p:cNvSpPr/>
          <p:nvPr/>
        </p:nvSpPr>
        <p:spPr>
          <a:xfrm>
            <a:off x="4646997" y="3669268"/>
            <a:ext cx="1495922" cy="369332"/>
          </a:xfrm>
          <a:prstGeom prst="rect">
            <a:avLst/>
          </a:prstGeom>
        </p:spPr>
        <p:txBody>
          <a:bodyPr wrap="none">
            <a:spAutoFit/>
          </a:bodyPr>
          <a:lstStyle/>
          <a:p>
            <a:r>
              <a:rPr lang="en-US" b="1" i="1" u="sng" dirty="0" smtClean="0">
                <a:solidFill>
                  <a:srgbClr val="C00000"/>
                </a:solidFill>
                <a:latin typeface="Comic Sans MS" pitchFamily="66" charset="0"/>
                <a:cs typeface="Times New Roman" pitchFamily="18" charset="0"/>
              </a:rPr>
              <a:t>Algorithm 2</a:t>
            </a:r>
            <a:endParaRPr lang="en-US" b="1" dirty="0">
              <a:solidFill>
                <a:srgbClr val="C00000"/>
              </a:solidFill>
              <a:latin typeface="Comic Sans MS" pitchFamily="66" charset="0"/>
            </a:endParaRPr>
          </a:p>
        </p:txBody>
      </p:sp>
      <p:sp>
        <p:nvSpPr>
          <p:cNvPr id="10" name="Rectangle 9"/>
          <p:cNvSpPr/>
          <p:nvPr/>
        </p:nvSpPr>
        <p:spPr>
          <a:xfrm>
            <a:off x="2565184" y="3962400"/>
            <a:ext cx="670376" cy="369332"/>
          </a:xfrm>
          <a:prstGeom prst="rect">
            <a:avLst/>
          </a:prstGeom>
        </p:spPr>
        <p:txBody>
          <a:bodyPr wrap="none">
            <a:spAutoFit/>
          </a:bodyPr>
          <a:lstStyle/>
          <a:p>
            <a:r>
              <a:rPr lang="en-US" b="1" dirty="0" smtClean="0">
                <a:solidFill>
                  <a:srgbClr val="C00000"/>
                </a:solidFill>
                <a:latin typeface="Comic Sans MS" pitchFamily="66" charset="0"/>
                <a:cs typeface="Times New Roman" pitchFamily="18" charset="0"/>
              </a:rPr>
              <a:t>Cost</a:t>
            </a:r>
            <a:endParaRPr lang="en-US" b="1" dirty="0">
              <a:solidFill>
                <a:srgbClr val="C00000"/>
              </a:solidFill>
              <a:latin typeface="Comic Sans MS" pitchFamily="66" charset="0"/>
            </a:endParaRPr>
          </a:p>
        </p:txBody>
      </p:sp>
      <p:sp>
        <p:nvSpPr>
          <p:cNvPr id="11" name="Rectangle 10"/>
          <p:cNvSpPr/>
          <p:nvPr/>
        </p:nvSpPr>
        <p:spPr>
          <a:xfrm>
            <a:off x="7392856" y="3962400"/>
            <a:ext cx="670376" cy="369332"/>
          </a:xfrm>
          <a:prstGeom prst="rect">
            <a:avLst/>
          </a:prstGeom>
        </p:spPr>
        <p:txBody>
          <a:bodyPr wrap="none">
            <a:spAutoFit/>
          </a:bodyPr>
          <a:lstStyle/>
          <a:p>
            <a:r>
              <a:rPr lang="en-US" b="1" dirty="0" smtClean="0">
                <a:solidFill>
                  <a:srgbClr val="C00000"/>
                </a:solidFill>
                <a:latin typeface="Comic Sans MS" pitchFamily="66" charset="0"/>
                <a:cs typeface="Times New Roman" pitchFamily="18" charset="0"/>
              </a:rPr>
              <a:t>Cost</a:t>
            </a:r>
            <a:endParaRPr lang="en-US" b="1" dirty="0">
              <a:solidFill>
                <a:srgbClr val="C00000"/>
              </a:solidFill>
              <a:latin typeface="Comic Sans MS" pitchFamily="66" charset="0"/>
            </a:endParaRPr>
          </a:p>
        </p:txBody>
      </p:sp>
      <p:sp>
        <p:nvSpPr>
          <p:cNvPr id="12" name="Rectangle 11"/>
          <p:cNvSpPr/>
          <p:nvPr/>
        </p:nvSpPr>
        <p:spPr>
          <a:xfrm>
            <a:off x="812584" y="4267200"/>
            <a:ext cx="1428596" cy="369332"/>
          </a:xfrm>
          <a:prstGeom prst="rect">
            <a:avLst/>
          </a:prstGeom>
        </p:spPr>
        <p:txBody>
          <a:bodyPr wrap="none">
            <a:spAutoFit/>
          </a:bodyPr>
          <a:lstStyle/>
          <a:p>
            <a:r>
              <a:rPr lang="en-US" b="1" dirty="0" err="1" smtClean="0">
                <a:latin typeface="Comic Sans MS" pitchFamily="66" charset="0"/>
                <a:cs typeface="Times New Roman" pitchFamily="18" charset="0"/>
              </a:rPr>
              <a:t>arr</a:t>
            </a:r>
            <a:r>
              <a:rPr lang="en-US" b="1" dirty="0" smtClean="0">
                <a:latin typeface="Comic Sans MS" pitchFamily="66" charset="0"/>
                <a:cs typeface="Times New Roman" pitchFamily="18" charset="0"/>
              </a:rPr>
              <a:t>[0] = 0;</a:t>
            </a:r>
            <a:endParaRPr lang="en-US" b="1" dirty="0">
              <a:latin typeface="Comic Sans MS" pitchFamily="66" charset="0"/>
            </a:endParaRPr>
          </a:p>
        </p:txBody>
      </p:sp>
      <p:sp>
        <p:nvSpPr>
          <p:cNvPr id="13" name="Rectangle 12"/>
          <p:cNvSpPr/>
          <p:nvPr/>
        </p:nvSpPr>
        <p:spPr>
          <a:xfrm>
            <a:off x="812584" y="4724400"/>
            <a:ext cx="1428596" cy="369332"/>
          </a:xfrm>
          <a:prstGeom prst="rect">
            <a:avLst/>
          </a:prstGeom>
        </p:spPr>
        <p:txBody>
          <a:bodyPr wrap="none">
            <a:spAutoFit/>
          </a:bodyPr>
          <a:lstStyle/>
          <a:p>
            <a:r>
              <a:rPr lang="en-US" b="1" dirty="0" err="1" smtClean="0">
                <a:latin typeface="Comic Sans MS" pitchFamily="66" charset="0"/>
                <a:cs typeface="Times New Roman" pitchFamily="18" charset="0"/>
              </a:rPr>
              <a:t>arr</a:t>
            </a:r>
            <a:r>
              <a:rPr lang="en-US" b="1" dirty="0" smtClean="0">
                <a:latin typeface="Comic Sans MS" pitchFamily="66" charset="0"/>
                <a:cs typeface="Times New Roman" pitchFamily="18" charset="0"/>
              </a:rPr>
              <a:t>[1] = 0;</a:t>
            </a:r>
            <a:endParaRPr lang="en-US" b="1" dirty="0">
              <a:latin typeface="Comic Sans MS" pitchFamily="66" charset="0"/>
            </a:endParaRPr>
          </a:p>
        </p:txBody>
      </p:sp>
      <p:sp>
        <p:nvSpPr>
          <p:cNvPr id="14" name="Rectangle 13"/>
          <p:cNvSpPr/>
          <p:nvPr/>
        </p:nvSpPr>
        <p:spPr>
          <a:xfrm>
            <a:off x="812584" y="5105400"/>
            <a:ext cx="1428596" cy="369332"/>
          </a:xfrm>
          <a:prstGeom prst="rect">
            <a:avLst/>
          </a:prstGeom>
        </p:spPr>
        <p:txBody>
          <a:bodyPr wrap="none">
            <a:spAutoFit/>
          </a:bodyPr>
          <a:lstStyle/>
          <a:p>
            <a:r>
              <a:rPr lang="en-US" b="1" dirty="0" err="1" smtClean="0">
                <a:latin typeface="Comic Sans MS" pitchFamily="66" charset="0"/>
                <a:cs typeface="Times New Roman" pitchFamily="18" charset="0"/>
              </a:rPr>
              <a:t>arr</a:t>
            </a:r>
            <a:r>
              <a:rPr lang="en-US" b="1" dirty="0" smtClean="0">
                <a:latin typeface="Comic Sans MS" pitchFamily="66" charset="0"/>
                <a:cs typeface="Times New Roman" pitchFamily="18" charset="0"/>
              </a:rPr>
              <a:t>[2] = 0;</a:t>
            </a:r>
            <a:endParaRPr lang="en-US" b="1" dirty="0">
              <a:latin typeface="Comic Sans MS" pitchFamily="66" charset="0"/>
            </a:endParaRPr>
          </a:p>
        </p:txBody>
      </p:sp>
      <p:sp>
        <p:nvSpPr>
          <p:cNvPr id="15" name="Rectangle 14"/>
          <p:cNvSpPr/>
          <p:nvPr/>
        </p:nvSpPr>
        <p:spPr>
          <a:xfrm>
            <a:off x="828638" y="5398532"/>
            <a:ext cx="582211" cy="369332"/>
          </a:xfrm>
          <a:prstGeom prst="rect">
            <a:avLst/>
          </a:prstGeom>
        </p:spPr>
        <p:txBody>
          <a:bodyPr wrap="none">
            <a:spAutoFit/>
          </a:bodyPr>
          <a:lstStyle/>
          <a:p>
            <a:r>
              <a:rPr lang="en-US" b="1" dirty="0" smtClean="0">
                <a:latin typeface="Comic Sans MS" pitchFamily="66" charset="0"/>
                <a:cs typeface="Times New Roman" pitchFamily="18" charset="0"/>
              </a:rPr>
              <a:t> ...</a:t>
            </a:r>
            <a:endParaRPr lang="en-US" b="1" dirty="0">
              <a:latin typeface="Comic Sans MS" pitchFamily="66" charset="0"/>
            </a:endParaRPr>
          </a:p>
        </p:txBody>
      </p:sp>
      <p:sp>
        <p:nvSpPr>
          <p:cNvPr id="16" name="Rectangle 15"/>
          <p:cNvSpPr/>
          <p:nvPr/>
        </p:nvSpPr>
        <p:spPr>
          <a:xfrm>
            <a:off x="762000" y="5791200"/>
            <a:ext cx="1757212" cy="369332"/>
          </a:xfrm>
          <a:prstGeom prst="rect">
            <a:avLst/>
          </a:prstGeom>
        </p:spPr>
        <p:txBody>
          <a:bodyPr wrap="none">
            <a:spAutoFit/>
          </a:bodyPr>
          <a:lstStyle/>
          <a:p>
            <a:r>
              <a:rPr lang="en-US" b="1" dirty="0" err="1" smtClean="0">
                <a:latin typeface="Comic Sans MS" pitchFamily="66" charset="0"/>
                <a:cs typeface="Times New Roman" pitchFamily="18" charset="0"/>
              </a:rPr>
              <a:t>arr</a:t>
            </a:r>
            <a:r>
              <a:rPr lang="en-US" b="1" dirty="0" smtClean="0">
                <a:latin typeface="Comic Sans MS" pitchFamily="66" charset="0"/>
                <a:cs typeface="Times New Roman" pitchFamily="18" charset="0"/>
              </a:rPr>
              <a:t>[N-1] = 0;</a:t>
            </a:r>
            <a:endParaRPr lang="en-US" b="1" dirty="0">
              <a:latin typeface="Comic Sans MS" pitchFamily="66" charset="0"/>
            </a:endParaRPr>
          </a:p>
        </p:txBody>
      </p:sp>
      <p:sp>
        <p:nvSpPr>
          <p:cNvPr id="17" name="Rectangle 16"/>
          <p:cNvSpPr/>
          <p:nvPr/>
        </p:nvSpPr>
        <p:spPr>
          <a:xfrm>
            <a:off x="4572000" y="4267200"/>
            <a:ext cx="2186817" cy="369332"/>
          </a:xfrm>
          <a:prstGeom prst="rect">
            <a:avLst/>
          </a:prstGeom>
        </p:spPr>
        <p:txBody>
          <a:bodyPr wrap="none">
            <a:spAutoFit/>
          </a:bodyPr>
          <a:lstStyle/>
          <a:p>
            <a:r>
              <a:rPr lang="en-US" b="1" dirty="0" smtClean="0">
                <a:latin typeface="Comic Sans MS" pitchFamily="66" charset="0"/>
                <a:cs typeface="Times New Roman" pitchFamily="18" charset="0"/>
              </a:rPr>
              <a:t>for(</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=0; </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&lt;N; </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a:t>
            </a:r>
            <a:endParaRPr lang="en-US" b="1" dirty="0">
              <a:latin typeface="Comic Sans MS" pitchFamily="66" charset="0"/>
            </a:endParaRPr>
          </a:p>
        </p:txBody>
      </p:sp>
      <p:sp>
        <p:nvSpPr>
          <p:cNvPr id="18" name="Rectangle 17"/>
          <p:cNvSpPr/>
          <p:nvPr/>
        </p:nvSpPr>
        <p:spPr>
          <a:xfrm>
            <a:off x="4941205" y="4572000"/>
            <a:ext cx="1351652" cy="369332"/>
          </a:xfrm>
          <a:prstGeom prst="rect">
            <a:avLst/>
          </a:prstGeom>
        </p:spPr>
        <p:txBody>
          <a:bodyPr wrap="none">
            <a:spAutoFit/>
          </a:bodyPr>
          <a:lstStyle/>
          <a:p>
            <a:r>
              <a:rPr lang="en-US" b="1" dirty="0" err="1" smtClean="0">
                <a:latin typeface="Comic Sans MS" pitchFamily="66" charset="0"/>
                <a:cs typeface="Times New Roman" pitchFamily="18" charset="0"/>
              </a:rPr>
              <a:t>arr</a:t>
            </a:r>
            <a:r>
              <a:rPr lang="en-US" b="1" dirty="0" smtClean="0">
                <a:latin typeface="Comic Sans MS" pitchFamily="66" charset="0"/>
                <a:cs typeface="Times New Roman" pitchFamily="18" charset="0"/>
              </a:rPr>
              <a:t>[</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 = 0;</a:t>
            </a:r>
            <a:endParaRPr lang="en-US" b="1" dirty="0">
              <a:latin typeface="Comic Sans MS" pitchFamily="66" charset="0"/>
            </a:endParaRPr>
          </a:p>
        </p:txBody>
      </p:sp>
      <p:sp>
        <p:nvSpPr>
          <p:cNvPr id="19" name="Rectangle 18"/>
          <p:cNvSpPr/>
          <p:nvPr/>
        </p:nvSpPr>
        <p:spPr>
          <a:xfrm>
            <a:off x="2717584" y="4267200"/>
            <a:ext cx="497252"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1</a:t>
            </a:r>
            <a:r>
              <a:rPr lang="en-US" b="1" dirty="0" smtClean="0">
                <a:latin typeface="Comic Sans MS" pitchFamily="66" charset="0"/>
                <a:cs typeface="Times New Roman" pitchFamily="18" charset="0"/>
              </a:rPr>
              <a:t> </a:t>
            </a:r>
            <a:endParaRPr lang="en-US" b="1" dirty="0">
              <a:latin typeface="Comic Sans MS" pitchFamily="66" charset="0"/>
            </a:endParaRPr>
          </a:p>
        </p:txBody>
      </p:sp>
      <p:sp>
        <p:nvSpPr>
          <p:cNvPr id="20" name="Rectangle 19"/>
          <p:cNvSpPr/>
          <p:nvPr/>
        </p:nvSpPr>
        <p:spPr>
          <a:xfrm>
            <a:off x="2725622" y="4736068"/>
            <a:ext cx="497252"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1</a:t>
            </a:r>
            <a:r>
              <a:rPr lang="en-US" b="1" dirty="0" smtClean="0">
                <a:latin typeface="Comic Sans MS" pitchFamily="66" charset="0"/>
                <a:cs typeface="Times New Roman" pitchFamily="18" charset="0"/>
              </a:rPr>
              <a:t> </a:t>
            </a:r>
            <a:endParaRPr lang="en-US" b="1" dirty="0">
              <a:latin typeface="Comic Sans MS" pitchFamily="66" charset="0"/>
            </a:endParaRPr>
          </a:p>
        </p:txBody>
      </p:sp>
      <p:sp>
        <p:nvSpPr>
          <p:cNvPr id="21" name="Rectangle 20"/>
          <p:cNvSpPr/>
          <p:nvPr/>
        </p:nvSpPr>
        <p:spPr>
          <a:xfrm>
            <a:off x="2717584" y="5117068"/>
            <a:ext cx="497252"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1</a:t>
            </a:r>
            <a:r>
              <a:rPr lang="en-US" b="1" dirty="0" smtClean="0">
                <a:latin typeface="Comic Sans MS" pitchFamily="66" charset="0"/>
                <a:cs typeface="Times New Roman" pitchFamily="18" charset="0"/>
              </a:rPr>
              <a:t> </a:t>
            </a:r>
            <a:endParaRPr lang="en-US" b="1" dirty="0">
              <a:latin typeface="Comic Sans MS" pitchFamily="66" charset="0"/>
            </a:endParaRPr>
          </a:p>
        </p:txBody>
      </p:sp>
      <p:sp>
        <p:nvSpPr>
          <p:cNvPr id="22" name="Rectangle 21"/>
          <p:cNvSpPr/>
          <p:nvPr/>
        </p:nvSpPr>
        <p:spPr>
          <a:xfrm>
            <a:off x="2717584" y="5802868"/>
            <a:ext cx="497252"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1</a:t>
            </a:r>
            <a:r>
              <a:rPr lang="en-US" b="1" dirty="0" smtClean="0">
                <a:latin typeface="Comic Sans MS" pitchFamily="66" charset="0"/>
                <a:cs typeface="Times New Roman" pitchFamily="18" charset="0"/>
              </a:rPr>
              <a:t> </a:t>
            </a:r>
            <a:endParaRPr lang="en-US" b="1" dirty="0">
              <a:latin typeface="Comic Sans MS" pitchFamily="66" charset="0"/>
            </a:endParaRPr>
          </a:p>
        </p:txBody>
      </p:sp>
      <p:sp>
        <p:nvSpPr>
          <p:cNvPr id="23" name="Rectangle 22"/>
          <p:cNvSpPr/>
          <p:nvPr/>
        </p:nvSpPr>
        <p:spPr>
          <a:xfrm>
            <a:off x="7557083" y="4267200"/>
            <a:ext cx="397866" cy="369332"/>
          </a:xfrm>
          <a:prstGeom prst="rect">
            <a:avLst/>
          </a:prstGeom>
        </p:spPr>
        <p:txBody>
          <a:bodyPr wrap="none">
            <a:spAutoFit/>
          </a:bodyPr>
          <a:lstStyle/>
          <a:p>
            <a:r>
              <a:rPr lang="en-US" b="1" dirty="0" smtClean="0">
                <a:solidFill>
                  <a:srgbClr val="C00000"/>
                </a:solidFill>
                <a:latin typeface="Comic Sans MS" pitchFamily="66" charset="0"/>
                <a:cs typeface="Times New Roman" pitchFamily="18" charset="0"/>
              </a:rPr>
              <a:t>c</a:t>
            </a:r>
            <a:r>
              <a:rPr lang="en-US" b="1" baseline="-25000" dirty="0" smtClean="0">
                <a:solidFill>
                  <a:srgbClr val="C00000"/>
                </a:solidFill>
                <a:latin typeface="Comic Sans MS" pitchFamily="66" charset="0"/>
                <a:cs typeface="Times New Roman" pitchFamily="18" charset="0"/>
              </a:rPr>
              <a:t>2</a:t>
            </a:r>
            <a:endParaRPr lang="en-US" b="1" dirty="0">
              <a:solidFill>
                <a:srgbClr val="C00000"/>
              </a:solidFill>
              <a:latin typeface="Comic Sans MS" pitchFamily="66" charset="0"/>
            </a:endParaRPr>
          </a:p>
        </p:txBody>
      </p:sp>
      <p:sp>
        <p:nvSpPr>
          <p:cNvPr id="24" name="Rectangle 23"/>
          <p:cNvSpPr/>
          <p:nvPr/>
        </p:nvSpPr>
        <p:spPr>
          <a:xfrm>
            <a:off x="7557083" y="4583668"/>
            <a:ext cx="397866"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1</a:t>
            </a:r>
            <a:endParaRPr lang="en-US" b="1" dirty="0">
              <a:latin typeface="Comic Sans MS" pitchFamily="66" charset="0"/>
            </a:endParaRPr>
          </a:p>
        </p:txBody>
      </p:sp>
      <p:sp>
        <p:nvSpPr>
          <p:cNvPr id="25" name="Rectangle 24"/>
          <p:cNvSpPr/>
          <p:nvPr/>
        </p:nvSpPr>
        <p:spPr>
          <a:xfrm>
            <a:off x="2107984" y="6172200"/>
            <a:ext cx="1736373" cy="369332"/>
          </a:xfrm>
          <a:prstGeom prst="rect">
            <a:avLst/>
          </a:prstGeom>
        </p:spPr>
        <p:txBody>
          <a:bodyPr wrap="none">
            <a:spAutoFit/>
          </a:bodyPr>
          <a:lstStyle/>
          <a:p>
            <a:r>
              <a:rPr lang="en-US" b="1" dirty="0" smtClean="0">
                <a:latin typeface="Comic Sans MS" pitchFamily="66" charset="0"/>
                <a:cs typeface="Times New Roman" pitchFamily="18" charset="0"/>
              </a:rPr>
              <a:t>-----------</a:t>
            </a:r>
            <a:endParaRPr lang="en-US" b="1" dirty="0">
              <a:latin typeface="Comic Sans MS" pitchFamily="66" charset="0"/>
            </a:endParaRPr>
          </a:p>
        </p:txBody>
      </p:sp>
      <p:sp>
        <p:nvSpPr>
          <p:cNvPr id="26" name="Rectangle 25"/>
          <p:cNvSpPr/>
          <p:nvPr/>
        </p:nvSpPr>
        <p:spPr>
          <a:xfrm>
            <a:off x="1371600" y="6477000"/>
            <a:ext cx="2621230" cy="369332"/>
          </a:xfrm>
          <a:prstGeom prst="rect">
            <a:avLst/>
          </a:prstGeom>
        </p:spPr>
        <p:txBody>
          <a:bodyPr wrap="none">
            <a:spAutoFit/>
          </a:bodyPr>
          <a:lstStyle/>
          <a:p>
            <a:r>
              <a:rPr lang="es-ES_tradnl" b="1" dirty="0" smtClean="0">
                <a:solidFill>
                  <a:srgbClr val="C00000"/>
                </a:solidFill>
                <a:latin typeface="Comic Sans MS" pitchFamily="66" charset="0"/>
                <a:cs typeface="Times New Roman" pitchFamily="18" charset="0"/>
              </a:rPr>
              <a:t>c</a:t>
            </a:r>
            <a:r>
              <a:rPr lang="es-ES_tradnl" b="1" baseline="-25000" dirty="0" smtClean="0">
                <a:solidFill>
                  <a:srgbClr val="C00000"/>
                </a:solidFill>
                <a:latin typeface="Comic Sans MS" pitchFamily="66" charset="0"/>
                <a:cs typeface="Times New Roman" pitchFamily="18" charset="0"/>
              </a:rPr>
              <a:t>1</a:t>
            </a:r>
            <a:r>
              <a:rPr lang="es-ES_tradnl" b="1" dirty="0" smtClean="0">
                <a:solidFill>
                  <a:srgbClr val="C00000"/>
                </a:solidFill>
                <a:latin typeface="Comic Sans MS" pitchFamily="66" charset="0"/>
                <a:cs typeface="Times New Roman" pitchFamily="18" charset="0"/>
              </a:rPr>
              <a:t>+c</a:t>
            </a:r>
            <a:r>
              <a:rPr lang="es-ES_tradnl" b="1" baseline="-25000" dirty="0" smtClean="0">
                <a:solidFill>
                  <a:srgbClr val="C00000"/>
                </a:solidFill>
                <a:latin typeface="Comic Sans MS" pitchFamily="66" charset="0"/>
                <a:cs typeface="Times New Roman" pitchFamily="18" charset="0"/>
              </a:rPr>
              <a:t>1</a:t>
            </a:r>
            <a:r>
              <a:rPr lang="es-ES_tradnl" b="1" dirty="0" smtClean="0">
                <a:solidFill>
                  <a:srgbClr val="C00000"/>
                </a:solidFill>
                <a:latin typeface="Comic Sans MS" pitchFamily="66" charset="0"/>
                <a:cs typeface="Times New Roman" pitchFamily="18" charset="0"/>
              </a:rPr>
              <a:t>+...+c</a:t>
            </a:r>
            <a:r>
              <a:rPr lang="es-ES_tradnl" b="1" baseline="-25000" dirty="0" smtClean="0">
                <a:solidFill>
                  <a:srgbClr val="C00000"/>
                </a:solidFill>
                <a:latin typeface="Comic Sans MS" pitchFamily="66" charset="0"/>
                <a:cs typeface="Times New Roman" pitchFamily="18" charset="0"/>
              </a:rPr>
              <a:t>1</a:t>
            </a:r>
            <a:r>
              <a:rPr lang="es-ES_tradnl" b="1" dirty="0" smtClean="0">
                <a:solidFill>
                  <a:srgbClr val="C00000"/>
                </a:solidFill>
                <a:latin typeface="Comic Sans MS" pitchFamily="66" charset="0"/>
                <a:cs typeface="Times New Roman" pitchFamily="18" charset="0"/>
              </a:rPr>
              <a:t> = c</a:t>
            </a:r>
            <a:r>
              <a:rPr lang="es-ES_tradnl" b="1" baseline="-25000" dirty="0" smtClean="0">
                <a:solidFill>
                  <a:srgbClr val="C00000"/>
                </a:solidFill>
                <a:latin typeface="Comic Sans MS" pitchFamily="66" charset="0"/>
                <a:cs typeface="Times New Roman" pitchFamily="18" charset="0"/>
              </a:rPr>
              <a:t>1</a:t>
            </a:r>
            <a:r>
              <a:rPr lang="es-ES_tradnl" b="1" dirty="0" smtClean="0">
                <a:solidFill>
                  <a:srgbClr val="C00000"/>
                </a:solidFill>
                <a:latin typeface="Comic Sans MS" pitchFamily="66" charset="0"/>
                <a:cs typeface="Times New Roman" pitchFamily="18" charset="0"/>
              </a:rPr>
              <a:t> x N</a:t>
            </a:r>
            <a:endParaRPr lang="en-US" b="1" dirty="0">
              <a:solidFill>
                <a:srgbClr val="C00000"/>
              </a:solidFill>
              <a:latin typeface="Comic Sans MS" pitchFamily="66" charset="0"/>
            </a:endParaRPr>
          </a:p>
        </p:txBody>
      </p:sp>
      <p:sp>
        <p:nvSpPr>
          <p:cNvPr id="27" name="Rectangle 26"/>
          <p:cNvSpPr/>
          <p:nvPr/>
        </p:nvSpPr>
        <p:spPr>
          <a:xfrm>
            <a:off x="6820699" y="6107668"/>
            <a:ext cx="2018501" cy="369332"/>
          </a:xfrm>
          <a:prstGeom prst="rect">
            <a:avLst/>
          </a:prstGeom>
        </p:spPr>
        <p:txBody>
          <a:bodyPr wrap="none">
            <a:spAutoFit/>
          </a:bodyPr>
          <a:lstStyle/>
          <a:p>
            <a:r>
              <a:rPr lang="en-US" b="1" dirty="0" smtClean="0">
                <a:latin typeface="Comic Sans MS" pitchFamily="66" charset="0"/>
                <a:cs typeface="Times New Roman" pitchFamily="18" charset="0"/>
              </a:rPr>
              <a:t>-------------</a:t>
            </a:r>
            <a:endParaRPr lang="en-US" b="1" dirty="0">
              <a:latin typeface="Comic Sans MS" pitchFamily="66" charset="0"/>
            </a:endParaRPr>
          </a:p>
        </p:txBody>
      </p:sp>
      <p:sp>
        <p:nvSpPr>
          <p:cNvPr id="28" name="Rectangle 27"/>
          <p:cNvSpPr/>
          <p:nvPr/>
        </p:nvSpPr>
        <p:spPr>
          <a:xfrm>
            <a:off x="4343400" y="6477000"/>
            <a:ext cx="4876800" cy="292388"/>
          </a:xfrm>
          <a:prstGeom prst="rect">
            <a:avLst/>
          </a:prstGeom>
        </p:spPr>
        <p:txBody>
          <a:bodyPr wrap="square">
            <a:spAutoFit/>
          </a:bodyPr>
          <a:lstStyle/>
          <a:p>
            <a:pPr>
              <a:lnSpc>
                <a:spcPct val="65000"/>
              </a:lnSpc>
            </a:pPr>
            <a:r>
              <a:rPr lang="es-ES_tradnl" b="1" dirty="0" smtClean="0">
                <a:solidFill>
                  <a:srgbClr val="C00000"/>
                </a:solidFill>
                <a:latin typeface="Comic Sans MS" pitchFamily="66" charset="0"/>
                <a:cs typeface="Times New Roman" pitchFamily="18" charset="0"/>
              </a:rPr>
              <a:t>(N+1) x c</a:t>
            </a:r>
            <a:r>
              <a:rPr lang="es-ES_tradnl" b="1" baseline="-25000" dirty="0" smtClean="0">
                <a:solidFill>
                  <a:srgbClr val="C00000"/>
                </a:solidFill>
                <a:latin typeface="Comic Sans MS" pitchFamily="66" charset="0"/>
                <a:cs typeface="Times New Roman" pitchFamily="18" charset="0"/>
              </a:rPr>
              <a:t>2</a:t>
            </a:r>
            <a:r>
              <a:rPr lang="es-ES_tradnl" b="1" dirty="0" smtClean="0">
                <a:solidFill>
                  <a:srgbClr val="C00000"/>
                </a:solidFill>
                <a:latin typeface="Comic Sans MS" pitchFamily="66" charset="0"/>
                <a:cs typeface="Times New Roman" pitchFamily="18" charset="0"/>
              </a:rPr>
              <a:t> + N x c</a:t>
            </a:r>
            <a:r>
              <a:rPr lang="es-ES_tradnl" b="1" baseline="-25000" dirty="0" smtClean="0">
                <a:solidFill>
                  <a:srgbClr val="C00000"/>
                </a:solidFill>
                <a:latin typeface="Comic Sans MS" pitchFamily="66" charset="0"/>
                <a:cs typeface="Times New Roman" pitchFamily="18" charset="0"/>
              </a:rPr>
              <a:t>1</a:t>
            </a:r>
            <a:r>
              <a:rPr lang="es-ES_tradnl" b="1" dirty="0" smtClean="0">
                <a:solidFill>
                  <a:srgbClr val="C00000"/>
                </a:solidFill>
                <a:latin typeface="Comic Sans MS" pitchFamily="66" charset="0"/>
                <a:cs typeface="Times New Roman" pitchFamily="18" charset="0"/>
              </a:rPr>
              <a:t> =</a:t>
            </a:r>
            <a:r>
              <a:rPr lang="es-ES_tradnl" b="1" dirty="0" smtClean="0">
                <a:solidFill>
                  <a:srgbClr val="C00000"/>
                </a:solidFill>
                <a:latin typeface="Comic Sans MS" pitchFamily="66" charset="0"/>
                <a:ea typeface="MS Mincho" pitchFamily="49" charset="-128"/>
              </a:rPr>
              <a:t> </a:t>
            </a:r>
            <a:r>
              <a:rPr lang="en-US" b="1" dirty="0" smtClean="0">
                <a:solidFill>
                  <a:srgbClr val="C00000"/>
                </a:solidFill>
                <a:latin typeface="Comic Sans MS" pitchFamily="66" charset="0"/>
                <a:ea typeface="MS Mincho" pitchFamily="49" charset="-128"/>
              </a:rPr>
              <a:t>(c</a:t>
            </a:r>
            <a:r>
              <a:rPr lang="en-US" b="1" baseline="-25000" dirty="0" smtClean="0">
                <a:solidFill>
                  <a:srgbClr val="C00000"/>
                </a:solidFill>
                <a:latin typeface="Comic Sans MS" pitchFamily="66" charset="0"/>
                <a:ea typeface="MS Mincho" pitchFamily="49" charset="-128"/>
              </a:rPr>
              <a:t>2</a:t>
            </a:r>
            <a:r>
              <a:rPr lang="en-US" b="1" dirty="0" smtClean="0">
                <a:solidFill>
                  <a:srgbClr val="C00000"/>
                </a:solidFill>
                <a:latin typeface="Comic Sans MS" pitchFamily="66" charset="0"/>
                <a:ea typeface="MS Mincho" pitchFamily="49" charset="-128"/>
              </a:rPr>
              <a:t> + c</a:t>
            </a:r>
            <a:r>
              <a:rPr lang="en-US" b="1" baseline="-25000" dirty="0" smtClean="0">
                <a:solidFill>
                  <a:srgbClr val="C00000"/>
                </a:solidFill>
                <a:latin typeface="Comic Sans MS" pitchFamily="66" charset="0"/>
                <a:ea typeface="MS Mincho" pitchFamily="49" charset="-128"/>
              </a:rPr>
              <a:t>1</a:t>
            </a:r>
            <a:r>
              <a:rPr lang="en-US" b="1" dirty="0" smtClean="0">
                <a:solidFill>
                  <a:srgbClr val="C00000"/>
                </a:solidFill>
                <a:latin typeface="Comic Sans MS" pitchFamily="66" charset="0"/>
                <a:ea typeface="MS Mincho" pitchFamily="49" charset="-128"/>
              </a:rPr>
              <a:t>) x N + c</a:t>
            </a:r>
            <a:r>
              <a:rPr lang="en-US" b="1" baseline="-25000" dirty="0" smtClean="0">
                <a:solidFill>
                  <a:srgbClr val="C00000"/>
                </a:solidFill>
                <a:latin typeface="Comic Sans MS" pitchFamily="66" charset="0"/>
                <a:ea typeface="MS Mincho" pitchFamily="49" charset="-128"/>
              </a:rPr>
              <a:t>2</a:t>
            </a:r>
            <a:r>
              <a:rPr lang="en-US" sz="2000" b="1" dirty="0" smtClean="0">
                <a:solidFill>
                  <a:srgbClr val="C00000"/>
                </a:solidFill>
                <a:latin typeface="Comic Sans MS" pitchFamily="66"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143000"/>
            <a:ext cx="4684296" cy="461665"/>
          </a:xfrm>
          <a:prstGeom prst="rect">
            <a:avLst/>
          </a:prstGeom>
        </p:spPr>
        <p:txBody>
          <a:bodyPr wrap="none">
            <a:spAutoFit/>
          </a:bodyPr>
          <a:lstStyle/>
          <a:p>
            <a:r>
              <a:rPr lang="en-US" sz="2400" b="1" dirty="0" smtClean="0">
                <a:solidFill>
                  <a:srgbClr val="002060"/>
                </a:solidFill>
                <a:latin typeface="Comic Sans MS" pitchFamily="66" charset="0"/>
                <a:ea typeface="MS Mincho" pitchFamily="49" charset="-128"/>
              </a:rPr>
              <a:t>How do we find </a:t>
            </a:r>
            <a:r>
              <a:rPr lang="en-US" sz="2400" b="1" i="1" dirty="0" smtClean="0">
                <a:solidFill>
                  <a:srgbClr val="002060"/>
                </a:solidFill>
                <a:latin typeface="Comic Sans MS" pitchFamily="66" charset="0"/>
                <a:ea typeface="MS Mincho" pitchFamily="49" charset="-128"/>
              </a:rPr>
              <a:t>f(n) and g(n)</a:t>
            </a:r>
            <a:r>
              <a:rPr lang="en-US" sz="2400" b="1" dirty="0" smtClean="0">
                <a:solidFill>
                  <a:srgbClr val="002060"/>
                </a:solidFill>
                <a:latin typeface="Comic Sans MS" pitchFamily="66" charset="0"/>
                <a:ea typeface="MS Mincho" pitchFamily="49" charset="-128"/>
              </a:rPr>
              <a:t>?</a:t>
            </a:r>
            <a:endParaRPr lang="en-US" sz="2400" b="1" dirty="0">
              <a:solidFill>
                <a:srgbClr val="002060"/>
              </a:solidFill>
              <a:latin typeface="Comic Sans MS" pitchFamily="66" charset="0"/>
            </a:endParaRPr>
          </a:p>
        </p:txBody>
      </p:sp>
      <p:sp>
        <p:nvSpPr>
          <p:cNvPr id="3" name="TextBox 2"/>
          <p:cNvSpPr txBox="1"/>
          <p:nvPr/>
        </p:nvSpPr>
        <p:spPr>
          <a:xfrm>
            <a:off x="304800" y="616803"/>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Rectangle 3"/>
          <p:cNvSpPr/>
          <p:nvPr/>
        </p:nvSpPr>
        <p:spPr>
          <a:xfrm>
            <a:off x="990600" y="2177534"/>
            <a:ext cx="1176925" cy="369332"/>
          </a:xfrm>
          <a:prstGeom prst="rect">
            <a:avLst/>
          </a:prstGeom>
        </p:spPr>
        <p:txBody>
          <a:bodyPr wrap="none">
            <a:spAutoFit/>
          </a:bodyPr>
          <a:lstStyle/>
          <a:p>
            <a:r>
              <a:rPr lang="en-US" b="1" dirty="0" smtClean="0">
                <a:latin typeface="Comic Sans MS" pitchFamily="66" charset="0"/>
                <a:cs typeface="Times New Roman" pitchFamily="18" charset="0"/>
              </a:rPr>
              <a:t>sum = 0;</a:t>
            </a:r>
            <a:endParaRPr lang="en-US" b="1" dirty="0">
              <a:latin typeface="Comic Sans MS" pitchFamily="66" charset="0"/>
            </a:endParaRPr>
          </a:p>
        </p:txBody>
      </p:sp>
      <p:sp>
        <p:nvSpPr>
          <p:cNvPr id="5" name="Rectangle 4"/>
          <p:cNvSpPr/>
          <p:nvPr/>
        </p:nvSpPr>
        <p:spPr>
          <a:xfrm>
            <a:off x="990600" y="2634734"/>
            <a:ext cx="2186817" cy="369332"/>
          </a:xfrm>
          <a:prstGeom prst="rect">
            <a:avLst/>
          </a:prstGeom>
        </p:spPr>
        <p:txBody>
          <a:bodyPr wrap="none">
            <a:spAutoFit/>
          </a:bodyPr>
          <a:lstStyle/>
          <a:p>
            <a:r>
              <a:rPr lang="en-US" b="1" dirty="0" smtClean="0">
                <a:latin typeface="Comic Sans MS" pitchFamily="66" charset="0"/>
                <a:cs typeface="Times New Roman" pitchFamily="18" charset="0"/>
              </a:rPr>
              <a:t>for(</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=0; </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&lt;N; </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a:t>
            </a:r>
            <a:endParaRPr lang="en-US" b="1" dirty="0">
              <a:latin typeface="Comic Sans MS" pitchFamily="66" charset="0"/>
            </a:endParaRPr>
          </a:p>
        </p:txBody>
      </p:sp>
      <p:sp>
        <p:nvSpPr>
          <p:cNvPr id="6" name="Rectangle 5"/>
          <p:cNvSpPr/>
          <p:nvPr/>
        </p:nvSpPr>
        <p:spPr>
          <a:xfrm>
            <a:off x="1447800" y="3091934"/>
            <a:ext cx="2273379" cy="369332"/>
          </a:xfrm>
          <a:prstGeom prst="rect">
            <a:avLst/>
          </a:prstGeom>
        </p:spPr>
        <p:txBody>
          <a:bodyPr wrap="none">
            <a:spAutoFit/>
          </a:bodyPr>
          <a:lstStyle/>
          <a:p>
            <a:r>
              <a:rPr lang="en-US" b="1" dirty="0" smtClean="0">
                <a:latin typeface="Comic Sans MS" pitchFamily="66" charset="0"/>
                <a:cs typeface="Times New Roman" pitchFamily="18" charset="0"/>
              </a:rPr>
              <a:t>for(j=0; j&lt;N; j++)</a:t>
            </a:r>
            <a:endParaRPr lang="en-US" b="1" dirty="0">
              <a:latin typeface="Comic Sans MS" pitchFamily="66" charset="0"/>
            </a:endParaRPr>
          </a:p>
        </p:txBody>
      </p:sp>
      <p:sp>
        <p:nvSpPr>
          <p:cNvPr id="7" name="Rectangle 6"/>
          <p:cNvSpPr/>
          <p:nvPr/>
        </p:nvSpPr>
        <p:spPr>
          <a:xfrm>
            <a:off x="1828800" y="3516868"/>
            <a:ext cx="2029723" cy="369332"/>
          </a:xfrm>
          <a:prstGeom prst="rect">
            <a:avLst/>
          </a:prstGeom>
        </p:spPr>
        <p:txBody>
          <a:bodyPr wrap="none">
            <a:spAutoFit/>
          </a:bodyPr>
          <a:lstStyle/>
          <a:p>
            <a:r>
              <a:rPr lang="en-US" b="1" dirty="0" smtClean="0">
                <a:latin typeface="Comic Sans MS" pitchFamily="66" charset="0"/>
                <a:cs typeface="Times New Roman" pitchFamily="18" charset="0"/>
              </a:rPr>
              <a:t>sum += </a:t>
            </a:r>
            <a:r>
              <a:rPr lang="en-US" b="1" dirty="0" err="1" smtClean="0">
                <a:latin typeface="Comic Sans MS" pitchFamily="66" charset="0"/>
                <a:cs typeface="Times New Roman" pitchFamily="18" charset="0"/>
              </a:rPr>
              <a:t>arr</a:t>
            </a:r>
            <a:r>
              <a:rPr lang="en-US" b="1" dirty="0" smtClean="0">
                <a:latin typeface="Comic Sans MS" pitchFamily="66" charset="0"/>
                <a:cs typeface="Times New Roman" pitchFamily="18" charset="0"/>
              </a:rPr>
              <a:t>[</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][j];</a:t>
            </a:r>
            <a:endParaRPr lang="en-US" b="1" dirty="0">
              <a:latin typeface="Comic Sans MS" pitchFamily="66" charset="0"/>
            </a:endParaRPr>
          </a:p>
        </p:txBody>
      </p:sp>
      <p:sp>
        <p:nvSpPr>
          <p:cNvPr id="8" name="Rectangle 7"/>
          <p:cNvSpPr/>
          <p:nvPr/>
        </p:nvSpPr>
        <p:spPr>
          <a:xfrm>
            <a:off x="5203539" y="1676400"/>
            <a:ext cx="667170" cy="369332"/>
          </a:xfrm>
          <a:prstGeom prst="rect">
            <a:avLst/>
          </a:prstGeom>
        </p:spPr>
        <p:txBody>
          <a:bodyPr wrap="none">
            <a:spAutoFit/>
          </a:bodyPr>
          <a:lstStyle/>
          <a:p>
            <a:r>
              <a:rPr lang="en-US" b="1" i="1" dirty="0" smtClean="0">
                <a:solidFill>
                  <a:srgbClr val="C00000"/>
                </a:solidFill>
                <a:latin typeface="Comic Sans MS" pitchFamily="66" charset="0"/>
                <a:cs typeface="Times New Roman" pitchFamily="18" charset="0"/>
              </a:rPr>
              <a:t>Cost</a:t>
            </a:r>
            <a:endParaRPr lang="en-US" b="1" dirty="0">
              <a:solidFill>
                <a:srgbClr val="C00000"/>
              </a:solidFill>
              <a:latin typeface="Comic Sans MS" pitchFamily="66" charset="0"/>
            </a:endParaRPr>
          </a:p>
        </p:txBody>
      </p:sp>
      <p:sp>
        <p:nvSpPr>
          <p:cNvPr id="9" name="Rectangle 8"/>
          <p:cNvSpPr/>
          <p:nvPr/>
        </p:nvSpPr>
        <p:spPr>
          <a:xfrm>
            <a:off x="5406158" y="2133600"/>
            <a:ext cx="397866"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1</a:t>
            </a:r>
            <a:endParaRPr lang="en-US" b="1" dirty="0">
              <a:latin typeface="Comic Sans MS" pitchFamily="66" charset="0"/>
            </a:endParaRPr>
          </a:p>
        </p:txBody>
      </p:sp>
      <p:sp>
        <p:nvSpPr>
          <p:cNvPr id="10" name="Rectangle 9"/>
          <p:cNvSpPr/>
          <p:nvPr/>
        </p:nvSpPr>
        <p:spPr>
          <a:xfrm>
            <a:off x="5406158" y="2590800"/>
            <a:ext cx="397866"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2</a:t>
            </a:r>
            <a:endParaRPr lang="en-US" b="1" dirty="0">
              <a:latin typeface="Comic Sans MS" pitchFamily="66" charset="0"/>
            </a:endParaRPr>
          </a:p>
        </p:txBody>
      </p:sp>
      <p:sp>
        <p:nvSpPr>
          <p:cNvPr id="11" name="Rectangle 10"/>
          <p:cNvSpPr/>
          <p:nvPr/>
        </p:nvSpPr>
        <p:spPr>
          <a:xfrm>
            <a:off x="5410200" y="3048000"/>
            <a:ext cx="497252"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2</a:t>
            </a:r>
            <a:r>
              <a:rPr lang="en-US" b="1" dirty="0" smtClean="0">
                <a:latin typeface="Comic Sans MS" pitchFamily="66" charset="0"/>
                <a:cs typeface="Times New Roman" pitchFamily="18" charset="0"/>
              </a:rPr>
              <a:t> </a:t>
            </a:r>
            <a:endParaRPr lang="en-US" b="1" dirty="0">
              <a:latin typeface="Comic Sans MS" pitchFamily="66" charset="0"/>
            </a:endParaRPr>
          </a:p>
        </p:txBody>
      </p:sp>
      <p:sp>
        <p:nvSpPr>
          <p:cNvPr id="12" name="Rectangle 11"/>
          <p:cNvSpPr/>
          <p:nvPr/>
        </p:nvSpPr>
        <p:spPr>
          <a:xfrm>
            <a:off x="5406158" y="3516868"/>
            <a:ext cx="397866"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3</a:t>
            </a:r>
            <a:endParaRPr lang="en-US" b="1" dirty="0">
              <a:latin typeface="Comic Sans MS" pitchFamily="66" charset="0"/>
            </a:endParaRPr>
          </a:p>
        </p:txBody>
      </p:sp>
      <p:sp>
        <p:nvSpPr>
          <p:cNvPr id="15" name="TextBox 14"/>
          <p:cNvSpPr txBox="1"/>
          <p:nvPr/>
        </p:nvSpPr>
        <p:spPr>
          <a:xfrm>
            <a:off x="990600" y="5577841"/>
            <a:ext cx="325730" cy="369332"/>
          </a:xfrm>
          <a:prstGeom prst="rect">
            <a:avLst/>
          </a:prstGeom>
          <a:noFill/>
        </p:spPr>
        <p:txBody>
          <a:bodyPr wrap="none" rtlCol="0">
            <a:spAutoFit/>
          </a:bodyPr>
          <a:lstStyle/>
          <a:p>
            <a:r>
              <a:rPr lang="en-IN" b="1" dirty="0" smtClean="0">
                <a:latin typeface="Comic Sans MS" pitchFamily="66" charset="0"/>
              </a:rPr>
              <a:t>2</a:t>
            </a:r>
            <a:endParaRPr lang="en-US" b="1" dirty="0">
              <a:latin typeface="Comic Sans MS" pitchFamily="66" charset="0"/>
            </a:endParaRPr>
          </a:p>
        </p:txBody>
      </p:sp>
      <p:sp>
        <p:nvSpPr>
          <p:cNvPr id="16" name="TextBox 15"/>
          <p:cNvSpPr txBox="1"/>
          <p:nvPr/>
        </p:nvSpPr>
        <p:spPr>
          <a:xfrm>
            <a:off x="1981200" y="5577841"/>
            <a:ext cx="325730" cy="369332"/>
          </a:xfrm>
          <a:prstGeom prst="rect">
            <a:avLst/>
          </a:prstGeom>
          <a:noFill/>
        </p:spPr>
        <p:txBody>
          <a:bodyPr wrap="none" rtlCol="0">
            <a:spAutoFit/>
          </a:bodyPr>
          <a:lstStyle/>
          <a:p>
            <a:r>
              <a:rPr lang="en-IN" b="1" dirty="0" smtClean="0">
                <a:latin typeface="Comic Sans MS" pitchFamily="66" charset="0"/>
              </a:rPr>
              <a:t>5</a:t>
            </a:r>
            <a:endParaRPr lang="en-US" b="1" dirty="0">
              <a:latin typeface="Comic Sans MS" pitchFamily="66" charset="0"/>
            </a:endParaRPr>
          </a:p>
        </p:txBody>
      </p:sp>
      <p:sp>
        <p:nvSpPr>
          <p:cNvPr id="17" name="TextBox 16"/>
          <p:cNvSpPr txBox="1"/>
          <p:nvPr/>
        </p:nvSpPr>
        <p:spPr>
          <a:xfrm>
            <a:off x="993714" y="6019800"/>
            <a:ext cx="325730" cy="369332"/>
          </a:xfrm>
          <a:prstGeom prst="rect">
            <a:avLst/>
          </a:prstGeom>
          <a:noFill/>
        </p:spPr>
        <p:txBody>
          <a:bodyPr wrap="none" rtlCol="0">
            <a:spAutoFit/>
          </a:bodyPr>
          <a:lstStyle/>
          <a:p>
            <a:r>
              <a:rPr lang="en-IN" b="1" dirty="0" smtClean="0">
                <a:latin typeface="Comic Sans MS" pitchFamily="66" charset="0"/>
              </a:rPr>
              <a:t>3</a:t>
            </a:r>
            <a:endParaRPr lang="en-US" b="1" dirty="0">
              <a:latin typeface="Comic Sans MS" pitchFamily="66" charset="0"/>
            </a:endParaRPr>
          </a:p>
        </p:txBody>
      </p:sp>
      <p:sp>
        <p:nvSpPr>
          <p:cNvPr id="18" name="TextBox 17"/>
          <p:cNvSpPr txBox="1"/>
          <p:nvPr/>
        </p:nvSpPr>
        <p:spPr>
          <a:xfrm>
            <a:off x="1981200" y="6019800"/>
            <a:ext cx="325730" cy="369332"/>
          </a:xfrm>
          <a:prstGeom prst="rect">
            <a:avLst/>
          </a:prstGeom>
          <a:noFill/>
        </p:spPr>
        <p:txBody>
          <a:bodyPr wrap="none" rtlCol="0">
            <a:spAutoFit/>
          </a:bodyPr>
          <a:lstStyle/>
          <a:p>
            <a:r>
              <a:rPr lang="en-IN" b="1" dirty="0" smtClean="0">
                <a:latin typeface="Comic Sans MS" pitchFamily="66" charset="0"/>
              </a:rPr>
              <a:t>4</a:t>
            </a:r>
            <a:endParaRPr lang="en-US" b="1" dirty="0">
              <a:latin typeface="Comic Sans MS" pitchFamily="66" charset="0"/>
            </a:endParaRPr>
          </a:p>
        </p:txBody>
      </p:sp>
      <p:sp>
        <p:nvSpPr>
          <p:cNvPr id="19" name="TextBox 18"/>
          <p:cNvSpPr txBox="1"/>
          <p:nvPr/>
        </p:nvSpPr>
        <p:spPr>
          <a:xfrm>
            <a:off x="76200" y="5715000"/>
            <a:ext cx="248786" cy="369332"/>
          </a:xfrm>
          <a:prstGeom prst="rect">
            <a:avLst/>
          </a:prstGeom>
          <a:noFill/>
        </p:spPr>
        <p:txBody>
          <a:bodyPr wrap="none" rtlCol="0">
            <a:spAutoFit/>
          </a:bodyPr>
          <a:lstStyle/>
          <a:p>
            <a:r>
              <a:rPr lang="en-IN" b="1" dirty="0" err="1" smtClean="0">
                <a:latin typeface="Comic Sans MS" pitchFamily="66" charset="0"/>
              </a:rPr>
              <a:t>i</a:t>
            </a:r>
            <a:endParaRPr lang="en-US" b="1" dirty="0">
              <a:latin typeface="Comic Sans MS" pitchFamily="66" charset="0"/>
            </a:endParaRPr>
          </a:p>
        </p:txBody>
      </p:sp>
      <p:sp>
        <p:nvSpPr>
          <p:cNvPr id="20" name="TextBox 19"/>
          <p:cNvSpPr txBox="1"/>
          <p:nvPr/>
        </p:nvSpPr>
        <p:spPr>
          <a:xfrm>
            <a:off x="1600200" y="4724400"/>
            <a:ext cx="277640" cy="369332"/>
          </a:xfrm>
          <a:prstGeom prst="rect">
            <a:avLst/>
          </a:prstGeom>
          <a:noFill/>
        </p:spPr>
        <p:txBody>
          <a:bodyPr wrap="none" rtlCol="0">
            <a:spAutoFit/>
          </a:bodyPr>
          <a:lstStyle/>
          <a:p>
            <a:r>
              <a:rPr lang="en-IN" b="1" dirty="0" smtClean="0">
                <a:latin typeface="Comic Sans MS" pitchFamily="66" charset="0"/>
              </a:rPr>
              <a:t>j</a:t>
            </a:r>
            <a:endParaRPr lang="en-US" b="1" dirty="0">
              <a:latin typeface="Comic Sans MS" pitchFamily="66" charset="0"/>
            </a:endParaRPr>
          </a:p>
        </p:txBody>
      </p:sp>
      <p:cxnSp>
        <p:nvCxnSpPr>
          <p:cNvPr id="22" name="Straight Connector 21"/>
          <p:cNvCxnSpPr/>
          <p:nvPr/>
        </p:nvCxnSpPr>
        <p:spPr>
          <a:xfrm rot="5400000">
            <a:off x="266700" y="5753100"/>
            <a:ext cx="12954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2000" y="5486400"/>
            <a:ext cx="16002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3" idx="0"/>
          </p:cNvCxnSpPr>
          <p:nvPr/>
        </p:nvCxnSpPr>
        <p:spPr>
          <a:xfrm rot="5400000" flipH="1" flipV="1">
            <a:off x="1611456" y="5177616"/>
            <a:ext cx="1588" cy="16843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1066403" y="5790803"/>
            <a:ext cx="1219200" cy="7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143000" y="5159830"/>
            <a:ext cx="325730" cy="369332"/>
          </a:xfrm>
          <a:prstGeom prst="rect">
            <a:avLst/>
          </a:prstGeom>
          <a:noFill/>
        </p:spPr>
        <p:txBody>
          <a:bodyPr wrap="none" rtlCol="0">
            <a:spAutoFit/>
          </a:bodyPr>
          <a:lstStyle/>
          <a:p>
            <a:r>
              <a:rPr lang="en-IN" dirty="0" smtClean="0">
                <a:latin typeface="Comic Sans MS" pitchFamily="66" charset="0"/>
              </a:rPr>
              <a:t>0</a:t>
            </a:r>
            <a:endParaRPr lang="en-US" dirty="0">
              <a:latin typeface="Comic Sans MS" pitchFamily="66" charset="0"/>
            </a:endParaRPr>
          </a:p>
        </p:txBody>
      </p:sp>
      <p:sp>
        <p:nvSpPr>
          <p:cNvPr id="31" name="TextBox 30"/>
          <p:cNvSpPr txBox="1"/>
          <p:nvPr/>
        </p:nvSpPr>
        <p:spPr>
          <a:xfrm>
            <a:off x="1981200" y="5159830"/>
            <a:ext cx="288862" cy="369332"/>
          </a:xfrm>
          <a:prstGeom prst="rect">
            <a:avLst/>
          </a:prstGeom>
          <a:noFill/>
        </p:spPr>
        <p:txBody>
          <a:bodyPr wrap="none" rtlCol="0">
            <a:spAutoFit/>
          </a:bodyPr>
          <a:lstStyle/>
          <a:p>
            <a:r>
              <a:rPr lang="en-IN" dirty="0" smtClean="0">
                <a:latin typeface="Comic Sans MS" pitchFamily="66" charset="0"/>
              </a:rPr>
              <a:t>1</a:t>
            </a:r>
            <a:endParaRPr lang="en-US" dirty="0">
              <a:latin typeface="Comic Sans MS" pitchFamily="66" charset="0"/>
            </a:endParaRPr>
          </a:p>
        </p:txBody>
      </p:sp>
      <p:sp>
        <p:nvSpPr>
          <p:cNvPr id="32" name="TextBox 31"/>
          <p:cNvSpPr txBox="1"/>
          <p:nvPr/>
        </p:nvSpPr>
        <p:spPr>
          <a:xfrm>
            <a:off x="624841" y="5562600"/>
            <a:ext cx="325730" cy="369332"/>
          </a:xfrm>
          <a:prstGeom prst="rect">
            <a:avLst/>
          </a:prstGeom>
          <a:noFill/>
        </p:spPr>
        <p:txBody>
          <a:bodyPr wrap="none" rtlCol="0">
            <a:spAutoFit/>
          </a:bodyPr>
          <a:lstStyle/>
          <a:p>
            <a:r>
              <a:rPr lang="en-IN" dirty="0" smtClean="0">
                <a:latin typeface="Comic Sans MS" pitchFamily="66" charset="0"/>
              </a:rPr>
              <a:t>0</a:t>
            </a:r>
            <a:endParaRPr lang="en-US" dirty="0">
              <a:latin typeface="Comic Sans MS" pitchFamily="66" charset="0"/>
            </a:endParaRPr>
          </a:p>
        </p:txBody>
      </p:sp>
      <p:sp>
        <p:nvSpPr>
          <p:cNvPr id="33" name="TextBox 32"/>
          <p:cNvSpPr txBox="1"/>
          <p:nvPr/>
        </p:nvSpPr>
        <p:spPr>
          <a:xfrm>
            <a:off x="624841" y="6019800"/>
            <a:ext cx="288862" cy="369332"/>
          </a:xfrm>
          <a:prstGeom prst="rect">
            <a:avLst/>
          </a:prstGeom>
          <a:noFill/>
        </p:spPr>
        <p:txBody>
          <a:bodyPr wrap="none" rtlCol="0">
            <a:spAutoFit/>
          </a:bodyPr>
          <a:lstStyle/>
          <a:p>
            <a:r>
              <a:rPr lang="en-IN" dirty="0" smtClean="0">
                <a:latin typeface="Comic Sans MS" pitchFamily="66" charset="0"/>
              </a:rPr>
              <a:t>1</a:t>
            </a:r>
            <a:endParaRPr lang="en-US" dirty="0">
              <a:latin typeface="Comic Sans MS" pitchFamily="66" charset="0"/>
            </a:endParaRPr>
          </a:p>
        </p:txBody>
      </p:sp>
      <p:sp>
        <p:nvSpPr>
          <p:cNvPr id="34" name="TextBox 33"/>
          <p:cNvSpPr txBox="1"/>
          <p:nvPr/>
        </p:nvSpPr>
        <p:spPr>
          <a:xfrm>
            <a:off x="2438400" y="5029200"/>
            <a:ext cx="570990" cy="400110"/>
          </a:xfrm>
          <a:prstGeom prst="rect">
            <a:avLst/>
          </a:prstGeom>
          <a:noFill/>
        </p:spPr>
        <p:txBody>
          <a:bodyPr wrap="none" rtlCol="0">
            <a:spAutoFit/>
          </a:bodyPr>
          <a:lstStyle/>
          <a:p>
            <a:r>
              <a:rPr lang="en-IN" sz="2000" b="1" dirty="0" err="1" smtClean="0">
                <a:solidFill>
                  <a:srgbClr val="002060"/>
                </a:solidFill>
                <a:latin typeface="Comic Sans MS" pitchFamily="66" charset="0"/>
              </a:rPr>
              <a:t>i</a:t>
            </a:r>
            <a:r>
              <a:rPr lang="en-IN" sz="2000" b="1" dirty="0" smtClean="0">
                <a:solidFill>
                  <a:srgbClr val="002060"/>
                </a:solidFill>
                <a:latin typeface="Comic Sans MS" pitchFamily="66" charset="0"/>
              </a:rPr>
              <a:t>=0</a:t>
            </a:r>
            <a:endParaRPr lang="en-US" sz="2000" b="1" dirty="0">
              <a:solidFill>
                <a:srgbClr val="002060"/>
              </a:solidFill>
              <a:latin typeface="Comic Sans MS" pitchFamily="66" charset="0"/>
            </a:endParaRPr>
          </a:p>
        </p:txBody>
      </p:sp>
      <p:sp>
        <p:nvSpPr>
          <p:cNvPr id="35" name="TextBox 34"/>
          <p:cNvSpPr txBox="1"/>
          <p:nvPr/>
        </p:nvSpPr>
        <p:spPr>
          <a:xfrm>
            <a:off x="2728796" y="5410200"/>
            <a:ext cx="603050" cy="400110"/>
          </a:xfrm>
          <a:prstGeom prst="rect">
            <a:avLst/>
          </a:prstGeom>
          <a:noFill/>
        </p:spPr>
        <p:txBody>
          <a:bodyPr wrap="none" rtlCol="0">
            <a:spAutoFit/>
          </a:bodyPr>
          <a:lstStyle/>
          <a:p>
            <a:r>
              <a:rPr lang="en-IN" sz="2000" b="1" dirty="0" smtClean="0">
                <a:solidFill>
                  <a:srgbClr val="002060"/>
                </a:solidFill>
                <a:latin typeface="Comic Sans MS" pitchFamily="66" charset="0"/>
              </a:rPr>
              <a:t>j=0</a:t>
            </a:r>
            <a:endParaRPr lang="en-US" sz="2000" b="1" dirty="0">
              <a:solidFill>
                <a:srgbClr val="002060"/>
              </a:solidFill>
              <a:latin typeface="Comic Sans MS" pitchFamily="66" charset="0"/>
            </a:endParaRPr>
          </a:p>
        </p:txBody>
      </p:sp>
      <p:sp>
        <p:nvSpPr>
          <p:cNvPr id="36" name="TextBox 35"/>
          <p:cNvSpPr txBox="1"/>
          <p:nvPr/>
        </p:nvSpPr>
        <p:spPr>
          <a:xfrm>
            <a:off x="2819400" y="5791200"/>
            <a:ext cx="2044149" cy="400110"/>
          </a:xfrm>
          <a:prstGeom prst="rect">
            <a:avLst/>
          </a:prstGeom>
          <a:noFill/>
        </p:spPr>
        <p:txBody>
          <a:bodyPr wrap="none" rtlCol="0">
            <a:spAutoFit/>
          </a:bodyPr>
          <a:lstStyle/>
          <a:p>
            <a:r>
              <a:rPr lang="en-IN" sz="2000" b="1" dirty="0" smtClean="0">
                <a:solidFill>
                  <a:srgbClr val="002060"/>
                </a:solidFill>
                <a:latin typeface="Comic Sans MS" pitchFamily="66" charset="0"/>
              </a:rPr>
              <a:t>sum+=</a:t>
            </a:r>
            <a:r>
              <a:rPr lang="en-IN" sz="2000" b="1" dirty="0" err="1" smtClean="0">
                <a:solidFill>
                  <a:srgbClr val="002060"/>
                </a:solidFill>
                <a:latin typeface="Comic Sans MS" pitchFamily="66" charset="0"/>
              </a:rPr>
              <a:t>arr</a:t>
            </a:r>
            <a:r>
              <a:rPr lang="en-IN" sz="2000" b="1" dirty="0" smtClean="0">
                <a:solidFill>
                  <a:srgbClr val="002060"/>
                </a:solidFill>
                <a:latin typeface="Comic Sans MS" pitchFamily="66" charset="0"/>
              </a:rPr>
              <a:t>[0][0]</a:t>
            </a:r>
            <a:endParaRPr lang="en-US" sz="2000" b="1" dirty="0">
              <a:solidFill>
                <a:srgbClr val="002060"/>
              </a:solidFill>
              <a:latin typeface="Comic Sans MS" pitchFamily="66" charset="0"/>
            </a:endParaRPr>
          </a:p>
        </p:txBody>
      </p:sp>
      <p:sp>
        <p:nvSpPr>
          <p:cNvPr id="37" name="TextBox 36"/>
          <p:cNvSpPr txBox="1"/>
          <p:nvPr/>
        </p:nvSpPr>
        <p:spPr>
          <a:xfrm>
            <a:off x="5421766" y="5029200"/>
            <a:ext cx="570990" cy="400110"/>
          </a:xfrm>
          <a:prstGeom prst="rect">
            <a:avLst/>
          </a:prstGeom>
          <a:noFill/>
        </p:spPr>
        <p:txBody>
          <a:bodyPr wrap="none" rtlCol="0">
            <a:spAutoFit/>
          </a:bodyPr>
          <a:lstStyle/>
          <a:p>
            <a:r>
              <a:rPr lang="en-IN" sz="2000" b="1" dirty="0" err="1" smtClean="0">
                <a:solidFill>
                  <a:srgbClr val="002060"/>
                </a:solidFill>
                <a:latin typeface="Comic Sans MS" pitchFamily="66" charset="0"/>
              </a:rPr>
              <a:t>i</a:t>
            </a:r>
            <a:r>
              <a:rPr lang="en-IN" sz="2000" b="1" dirty="0" smtClean="0">
                <a:solidFill>
                  <a:srgbClr val="002060"/>
                </a:solidFill>
                <a:latin typeface="Comic Sans MS" pitchFamily="66" charset="0"/>
              </a:rPr>
              <a:t>=0</a:t>
            </a:r>
            <a:endParaRPr lang="en-US" sz="2000" b="1" dirty="0">
              <a:solidFill>
                <a:srgbClr val="002060"/>
              </a:solidFill>
              <a:latin typeface="Comic Sans MS" pitchFamily="66" charset="0"/>
            </a:endParaRPr>
          </a:p>
        </p:txBody>
      </p:sp>
      <p:sp>
        <p:nvSpPr>
          <p:cNvPr id="38" name="TextBox 37"/>
          <p:cNvSpPr txBox="1"/>
          <p:nvPr/>
        </p:nvSpPr>
        <p:spPr>
          <a:xfrm>
            <a:off x="5645350" y="5410200"/>
            <a:ext cx="603050" cy="400110"/>
          </a:xfrm>
          <a:prstGeom prst="rect">
            <a:avLst/>
          </a:prstGeom>
          <a:noFill/>
        </p:spPr>
        <p:txBody>
          <a:bodyPr wrap="none" rtlCol="0">
            <a:spAutoFit/>
          </a:bodyPr>
          <a:lstStyle/>
          <a:p>
            <a:r>
              <a:rPr lang="en-IN" sz="2000" b="1" dirty="0" smtClean="0">
                <a:solidFill>
                  <a:srgbClr val="002060"/>
                </a:solidFill>
                <a:latin typeface="Comic Sans MS" pitchFamily="66" charset="0"/>
              </a:rPr>
              <a:t>j=1</a:t>
            </a:r>
            <a:endParaRPr lang="en-US" sz="2000" b="1" dirty="0">
              <a:solidFill>
                <a:srgbClr val="002060"/>
              </a:solidFill>
              <a:latin typeface="Comic Sans MS" pitchFamily="66" charset="0"/>
            </a:endParaRPr>
          </a:p>
        </p:txBody>
      </p:sp>
      <p:sp>
        <p:nvSpPr>
          <p:cNvPr id="39" name="TextBox 38"/>
          <p:cNvSpPr txBox="1"/>
          <p:nvPr/>
        </p:nvSpPr>
        <p:spPr>
          <a:xfrm>
            <a:off x="5575851" y="5791200"/>
            <a:ext cx="2044149" cy="400110"/>
          </a:xfrm>
          <a:prstGeom prst="rect">
            <a:avLst/>
          </a:prstGeom>
          <a:noFill/>
        </p:spPr>
        <p:txBody>
          <a:bodyPr wrap="none" rtlCol="0">
            <a:spAutoFit/>
          </a:bodyPr>
          <a:lstStyle/>
          <a:p>
            <a:r>
              <a:rPr lang="en-IN" sz="2000" b="1" dirty="0" smtClean="0">
                <a:solidFill>
                  <a:srgbClr val="002060"/>
                </a:solidFill>
                <a:latin typeface="Comic Sans MS" pitchFamily="66" charset="0"/>
              </a:rPr>
              <a:t>sum+=</a:t>
            </a:r>
            <a:r>
              <a:rPr lang="en-IN" sz="2000" b="1" dirty="0" err="1" smtClean="0">
                <a:solidFill>
                  <a:srgbClr val="002060"/>
                </a:solidFill>
                <a:latin typeface="Comic Sans MS" pitchFamily="66" charset="0"/>
              </a:rPr>
              <a:t>arr</a:t>
            </a:r>
            <a:r>
              <a:rPr lang="en-IN" sz="2000" b="1" dirty="0" smtClean="0">
                <a:solidFill>
                  <a:srgbClr val="002060"/>
                </a:solidFill>
                <a:latin typeface="Comic Sans MS" pitchFamily="66" charset="0"/>
              </a:rPr>
              <a:t>[0][1]</a:t>
            </a:r>
            <a:endParaRPr lang="en-US" sz="2000" b="1" dirty="0">
              <a:solidFill>
                <a:srgbClr val="002060"/>
              </a:solidFill>
              <a:latin typeface="Comic Sans MS" pitchFamily="66" charset="0"/>
            </a:endParaRPr>
          </a:p>
        </p:txBody>
      </p:sp>
      <p:sp>
        <p:nvSpPr>
          <p:cNvPr id="40" name="TextBox 39"/>
          <p:cNvSpPr txBox="1"/>
          <p:nvPr/>
        </p:nvSpPr>
        <p:spPr>
          <a:xfrm>
            <a:off x="7543800" y="5040868"/>
            <a:ext cx="570990" cy="400110"/>
          </a:xfrm>
          <a:prstGeom prst="rect">
            <a:avLst/>
          </a:prstGeom>
          <a:noFill/>
        </p:spPr>
        <p:txBody>
          <a:bodyPr wrap="none" rtlCol="0">
            <a:spAutoFit/>
          </a:bodyPr>
          <a:lstStyle/>
          <a:p>
            <a:r>
              <a:rPr lang="en-IN" sz="2000" b="1" dirty="0" err="1" smtClean="0">
                <a:solidFill>
                  <a:srgbClr val="002060"/>
                </a:solidFill>
                <a:latin typeface="Comic Sans MS" pitchFamily="66" charset="0"/>
              </a:rPr>
              <a:t>i</a:t>
            </a:r>
            <a:r>
              <a:rPr lang="en-IN" sz="2000" b="1" dirty="0" smtClean="0">
                <a:solidFill>
                  <a:srgbClr val="002060"/>
                </a:solidFill>
                <a:latin typeface="Comic Sans MS" pitchFamily="66" charset="0"/>
              </a:rPr>
              <a:t>=0</a:t>
            </a:r>
            <a:endParaRPr lang="en-US" sz="2000" b="1" dirty="0">
              <a:solidFill>
                <a:srgbClr val="002060"/>
              </a:solidFill>
              <a:latin typeface="Comic Sans MS" pitchFamily="66" charset="0"/>
            </a:endParaRPr>
          </a:p>
        </p:txBody>
      </p:sp>
      <p:sp>
        <p:nvSpPr>
          <p:cNvPr id="41" name="TextBox 40"/>
          <p:cNvSpPr txBox="1"/>
          <p:nvPr/>
        </p:nvSpPr>
        <p:spPr>
          <a:xfrm>
            <a:off x="7683481" y="5421868"/>
            <a:ext cx="1435008" cy="400110"/>
          </a:xfrm>
          <a:prstGeom prst="rect">
            <a:avLst/>
          </a:prstGeom>
          <a:noFill/>
        </p:spPr>
        <p:txBody>
          <a:bodyPr wrap="none" rtlCol="0">
            <a:spAutoFit/>
          </a:bodyPr>
          <a:lstStyle/>
          <a:p>
            <a:r>
              <a:rPr lang="en-IN" sz="2000" b="1" dirty="0" smtClean="0">
                <a:solidFill>
                  <a:srgbClr val="002060"/>
                </a:solidFill>
                <a:latin typeface="Comic Sans MS" pitchFamily="66" charset="0"/>
              </a:rPr>
              <a:t>j=2: false</a:t>
            </a:r>
            <a:endParaRPr lang="en-US" sz="2000" b="1"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5" grpId="0"/>
      <p:bldP spid="16" grpId="0"/>
      <p:bldP spid="17" grpId="0"/>
      <p:bldP spid="18" grpId="0"/>
      <p:bldP spid="19" grpId="0"/>
      <p:bldP spid="20" grpId="0"/>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143000"/>
            <a:ext cx="4684296" cy="461665"/>
          </a:xfrm>
          <a:prstGeom prst="rect">
            <a:avLst/>
          </a:prstGeom>
        </p:spPr>
        <p:txBody>
          <a:bodyPr wrap="none">
            <a:spAutoFit/>
          </a:bodyPr>
          <a:lstStyle/>
          <a:p>
            <a:r>
              <a:rPr lang="en-US" sz="2400" b="1" dirty="0" smtClean="0">
                <a:solidFill>
                  <a:srgbClr val="002060"/>
                </a:solidFill>
                <a:latin typeface="Comic Sans MS" pitchFamily="66" charset="0"/>
                <a:ea typeface="MS Mincho" pitchFamily="49" charset="-128"/>
              </a:rPr>
              <a:t>How do we find </a:t>
            </a:r>
            <a:r>
              <a:rPr lang="en-US" sz="2400" b="1" i="1" dirty="0" smtClean="0">
                <a:solidFill>
                  <a:srgbClr val="002060"/>
                </a:solidFill>
                <a:latin typeface="Comic Sans MS" pitchFamily="66" charset="0"/>
                <a:ea typeface="MS Mincho" pitchFamily="49" charset="-128"/>
              </a:rPr>
              <a:t>f(n) and g(n)</a:t>
            </a:r>
            <a:r>
              <a:rPr lang="en-US" sz="2400" b="1" dirty="0" smtClean="0">
                <a:solidFill>
                  <a:srgbClr val="002060"/>
                </a:solidFill>
                <a:latin typeface="Comic Sans MS" pitchFamily="66" charset="0"/>
                <a:ea typeface="MS Mincho" pitchFamily="49" charset="-128"/>
              </a:rPr>
              <a:t>?</a:t>
            </a:r>
            <a:endParaRPr lang="en-US" sz="2400" b="1" dirty="0">
              <a:solidFill>
                <a:srgbClr val="002060"/>
              </a:solidFill>
              <a:latin typeface="Comic Sans MS" pitchFamily="66" charset="0"/>
            </a:endParaRPr>
          </a:p>
        </p:txBody>
      </p:sp>
      <p:sp>
        <p:nvSpPr>
          <p:cNvPr id="3" name="TextBox 2"/>
          <p:cNvSpPr txBox="1"/>
          <p:nvPr/>
        </p:nvSpPr>
        <p:spPr>
          <a:xfrm>
            <a:off x="304800" y="616803"/>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Rectangle 3"/>
          <p:cNvSpPr/>
          <p:nvPr/>
        </p:nvSpPr>
        <p:spPr>
          <a:xfrm>
            <a:off x="990600" y="2177534"/>
            <a:ext cx="1176925" cy="369332"/>
          </a:xfrm>
          <a:prstGeom prst="rect">
            <a:avLst/>
          </a:prstGeom>
        </p:spPr>
        <p:txBody>
          <a:bodyPr wrap="none">
            <a:spAutoFit/>
          </a:bodyPr>
          <a:lstStyle/>
          <a:p>
            <a:r>
              <a:rPr lang="en-US" b="1" dirty="0" smtClean="0">
                <a:latin typeface="Comic Sans MS" pitchFamily="66" charset="0"/>
                <a:cs typeface="Times New Roman" pitchFamily="18" charset="0"/>
              </a:rPr>
              <a:t>sum = 0;</a:t>
            </a:r>
            <a:endParaRPr lang="en-US" b="1" dirty="0">
              <a:latin typeface="Comic Sans MS" pitchFamily="66" charset="0"/>
            </a:endParaRPr>
          </a:p>
        </p:txBody>
      </p:sp>
      <p:sp>
        <p:nvSpPr>
          <p:cNvPr id="5" name="Rectangle 4"/>
          <p:cNvSpPr/>
          <p:nvPr/>
        </p:nvSpPr>
        <p:spPr>
          <a:xfrm>
            <a:off x="990600" y="2634734"/>
            <a:ext cx="2186817" cy="369332"/>
          </a:xfrm>
          <a:prstGeom prst="rect">
            <a:avLst/>
          </a:prstGeom>
        </p:spPr>
        <p:txBody>
          <a:bodyPr wrap="none">
            <a:spAutoFit/>
          </a:bodyPr>
          <a:lstStyle/>
          <a:p>
            <a:r>
              <a:rPr lang="en-US" b="1" dirty="0" smtClean="0">
                <a:latin typeface="Comic Sans MS" pitchFamily="66" charset="0"/>
                <a:cs typeface="Times New Roman" pitchFamily="18" charset="0"/>
              </a:rPr>
              <a:t>for(</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=0; </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&lt;N; </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a:t>
            </a:r>
            <a:endParaRPr lang="en-US" b="1" dirty="0">
              <a:latin typeface="Comic Sans MS" pitchFamily="66" charset="0"/>
            </a:endParaRPr>
          </a:p>
        </p:txBody>
      </p:sp>
      <p:sp>
        <p:nvSpPr>
          <p:cNvPr id="6" name="Rectangle 5"/>
          <p:cNvSpPr/>
          <p:nvPr/>
        </p:nvSpPr>
        <p:spPr>
          <a:xfrm>
            <a:off x="1447800" y="3091934"/>
            <a:ext cx="2273379" cy="369332"/>
          </a:xfrm>
          <a:prstGeom prst="rect">
            <a:avLst/>
          </a:prstGeom>
        </p:spPr>
        <p:txBody>
          <a:bodyPr wrap="none">
            <a:spAutoFit/>
          </a:bodyPr>
          <a:lstStyle/>
          <a:p>
            <a:r>
              <a:rPr lang="en-US" b="1" dirty="0" smtClean="0">
                <a:latin typeface="Comic Sans MS" pitchFamily="66" charset="0"/>
                <a:cs typeface="Times New Roman" pitchFamily="18" charset="0"/>
              </a:rPr>
              <a:t>for(j=0; j&lt;N; j++)</a:t>
            </a:r>
            <a:endParaRPr lang="en-US" b="1" dirty="0">
              <a:latin typeface="Comic Sans MS" pitchFamily="66" charset="0"/>
            </a:endParaRPr>
          </a:p>
        </p:txBody>
      </p:sp>
      <p:sp>
        <p:nvSpPr>
          <p:cNvPr id="7" name="Rectangle 6"/>
          <p:cNvSpPr/>
          <p:nvPr/>
        </p:nvSpPr>
        <p:spPr>
          <a:xfrm>
            <a:off x="1828800" y="3516868"/>
            <a:ext cx="2029723" cy="369332"/>
          </a:xfrm>
          <a:prstGeom prst="rect">
            <a:avLst/>
          </a:prstGeom>
        </p:spPr>
        <p:txBody>
          <a:bodyPr wrap="none">
            <a:spAutoFit/>
          </a:bodyPr>
          <a:lstStyle/>
          <a:p>
            <a:r>
              <a:rPr lang="en-US" b="1" dirty="0" smtClean="0">
                <a:latin typeface="Comic Sans MS" pitchFamily="66" charset="0"/>
                <a:cs typeface="Times New Roman" pitchFamily="18" charset="0"/>
              </a:rPr>
              <a:t>sum += </a:t>
            </a:r>
            <a:r>
              <a:rPr lang="en-US" b="1" dirty="0" err="1" smtClean="0">
                <a:latin typeface="Comic Sans MS" pitchFamily="66" charset="0"/>
                <a:cs typeface="Times New Roman" pitchFamily="18" charset="0"/>
              </a:rPr>
              <a:t>arr</a:t>
            </a:r>
            <a:r>
              <a:rPr lang="en-US" b="1" dirty="0" smtClean="0">
                <a:latin typeface="Comic Sans MS" pitchFamily="66" charset="0"/>
                <a:cs typeface="Times New Roman" pitchFamily="18" charset="0"/>
              </a:rPr>
              <a:t>[</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][j];</a:t>
            </a:r>
            <a:endParaRPr lang="en-US" b="1" dirty="0">
              <a:latin typeface="Comic Sans MS" pitchFamily="66" charset="0"/>
            </a:endParaRPr>
          </a:p>
        </p:txBody>
      </p:sp>
      <p:sp>
        <p:nvSpPr>
          <p:cNvPr id="8" name="Rectangle 7"/>
          <p:cNvSpPr/>
          <p:nvPr/>
        </p:nvSpPr>
        <p:spPr>
          <a:xfrm>
            <a:off x="5203539" y="1676400"/>
            <a:ext cx="667170" cy="369332"/>
          </a:xfrm>
          <a:prstGeom prst="rect">
            <a:avLst/>
          </a:prstGeom>
        </p:spPr>
        <p:txBody>
          <a:bodyPr wrap="none">
            <a:spAutoFit/>
          </a:bodyPr>
          <a:lstStyle/>
          <a:p>
            <a:r>
              <a:rPr lang="en-US" b="1" i="1" dirty="0" smtClean="0">
                <a:solidFill>
                  <a:srgbClr val="C00000"/>
                </a:solidFill>
                <a:latin typeface="Comic Sans MS" pitchFamily="66" charset="0"/>
                <a:cs typeface="Times New Roman" pitchFamily="18" charset="0"/>
              </a:rPr>
              <a:t>Cost</a:t>
            </a:r>
            <a:endParaRPr lang="en-US" b="1" dirty="0">
              <a:solidFill>
                <a:srgbClr val="C00000"/>
              </a:solidFill>
              <a:latin typeface="Comic Sans MS" pitchFamily="66" charset="0"/>
            </a:endParaRPr>
          </a:p>
        </p:txBody>
      </p:sp>
      <p:sp>
        <p:nvSpPr>
          <p:cNvPr id="9" name="Rectangle 8"/>
          <p:cNvSpPr/>
          <p:nvPr/>
        </p:nvSpPr>
        <p:spPr>
          <a:xfrm>
            <a:off x="5406158" y="2133600"/>
            <a:ext cx="397866"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1</a:t>
            </a:r>
            <a:endParaRPr lang="en-US" b="1" dirty="0">
              <a:latin typeface="Comic Sans MS" pitchFamily="66" charset="0"/>
            </a:endParaRPr>
          </a:p>
        </p:txBody>
      </p:sp>
      <p:sp>
        <p:nvSpPr>
          <p:cNvPr id="10" name="Rectangle 9"/>
          <p:cNvSpPr/>
          <p:nvPr/>
        </p:nvSpPr>
        <p:spPr>
          <a:xfrm>
            <a:off x="5406158" y="2590800"/>
            <a:ext cx="397866"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2</a:t>
            </a:r>
            <a:endParaRPr lang="en-US" b="1" dirty="0">
              <a:latin typeface="Comic Sans MS" pitchFamily="66" charset="0"/>
            </a:endParaRPr>
          </a:p>
        </p:txBody>
      </p:sp>
      <p:sp>
        <p:nvSpPr>
          <p:cNvPr id="11" name="Rectangle 10"/>
          <p:cNvSpPr/>
          <p:nvPr/>
        </p:nvSpPr>
        <p:spPr>
          <a:xfrm>
            <a:off x="5410200" y="3048000"/>
            <a:ext cx="497252"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2</a:t>
            </a:r>
            <a:r>
              <a:rPr lang="en-US" b="1" dirty="0" smtClean="0">
                <a:latin typeface="Comic Sans MS" pitchFamily="66" charset="0"/>
                <a:cs typeface="Times New Roman" pitchFamily="18" charset="0"/>
              </a:rPr>
              <a:t> </a:t>
            </a:r>
            <a:endParaRPr lang="en-US" b="1" dirty="0">
              <a:latin typeface="Comic Sans MS" pitchFamily="66" charset="0"/>
            </a:endParaRPr>
          </a:p>
        </p:txBody>
      </p:sp>
      <p:sp>
        <p:nvSpPr>
          <p:cNvPr id="12" name="Rectangle 11"/>
          <p:cNvSpPr/>
          <p:nvPr/>
        </p:nvSpPr>
        <p:spPr>
          <a:xfrm>
            <a:off x="5406158" y="3516868"/>
            <a:ext cx="397866"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3</a:t>
            </a:r>
            <a:endParaRPr lang="en-US" b="1" dirty="0">
              <a:latin typeface="Comic Sans MS" pitchFamily="66" charset="0"/>
            </a:endParaRPr>
          </a:p>
        </p:txBody>
      </p:sp>
      <p:sp>
        <p:nvSpPr>
          <p:cNvPr id="15" name="TextBox 14"/>
          <p:cNvSpPr txBox="1"/>
          <p:nvPr/>
        </p:nvSpPr>
        <p:spPr>
          <a:xfrm>
            <a:off x="990600" y="5577841"/>
            <a:ext cx="325730" cy="369332"/>
          </a:xfrm>
          <a:prstGeom prst="rect">
            <a:avLst/>
          </a:prstGeom>
          <a:noFill/>
        </p:spPr>
        <p:txBody>
          <a:bodyPr wrap="none" rtlCol="0">
            <a:spAutoFit/>
          </a:bodyPr>
          <a:lstStyle/>
          <a:p>
            <a:r>
              <a:rPr lang="en-IN" b="1" dirty="0" smtClean="0">
                <a:latin typeface="Comic Sans MS" pitchFamily="66" charset="0"/>
              </a:rPr>
              <a:t>2</a:t>
            </a:r>
            <a:endParaRPr lang="en-US" b="1" dirty="0">
              <a:latin typeface="Comic Sans MS" pitchFamily="66" charset="0"/>
            </a:endParaRPr>
          </a:p>
        </p:txBody>
      </p:sp>
      <p:sp>
        <p:nvSpPr>
          <p:cNvPr id="16" name="TextBox 15"/>
          <p:cNvSpPr txBox="1"/>
          <p:nvPr/>
        </p:nvSpPr>
        <p:spPr>
          <a:xfrm>
            <a:off x="1981200" y="5577841"/>
            <a:ext cx="325730" cy="369332"/>
          </a:xfrm>
          <a:prstGeom prst="rect">
            <a:avLst/>
          </a:prstGeom>
          <a:noFill/>
        </p:spPr>
        <p:txBody>
          <a:bodyPr wrap="none" rtlCol="0">
            <a:spAutoFit/>
          </a:bodyPr>
          <a:lstStyle/>
          <a:p>
            <a:r>
              <a:rPr lang="en-IN" b="1" dirty="0" smtClean="0">
                <a:latin typeface="Comic Sans MS" pitchFamily="66" charset="0"/>
              </a:rPr>
              <a:t>5</a:t>
            </a:r>
            <a:endParaRPr lang="en-US" b="1" dirty="0">
              <a:latin typeface="Comic Sans MS" pitchFamily="66" charset="0"/>
            </a:endParaRPr>
          </a:p>
        </p:txBody>
      </p:sp>
      <p:sp>
        <p:nvSpPr>
          <p:cNvPr id="17" name="TextBox 16"/>
          <p:cNvSpPr txBox="1"/>
          <p:nvPr/>
        </p:nvSpPr>
        <p:spPr>
          <a:xfrm>
            <a:off x="993714" y="6019800"/>
            <a:ext cx="325730" cy="369332"/>
          </a:xfrm>
          <a:prstGeom prst="rect">
            <a:avLst/>
          </a:prstGeom>
          <a:noFill/>
        </p:spPr>
        <p:txBody>
          <a:bodyPr wrap="none" rtlCol="0">
            <a:spAutoFit/>
          </a:bodyPr>
          <a:lstStyle/>
          <a:p>
            <a:r>
              <a:rPr lang="en-IN" b="1" dirty="0" smtClean="0">
                <a:latin typeface="Comic Sans MS" pitchFamily="66" charset="0"/>
              </a:rPr>
              <a:t>3</a:t>
            </a:r>
            <a:endParaRPr lang="en-US" b="1" dirty="0">
              <a:latin typeface="Comic Sans MS" pitchFamily="66" charset="0"/>
            </a:endParaRPr>
          </a:p>
        </p:txBody>
      </p:sp>
      <p:sp>
        <p:nvSpPr>
          <p:cNvPr id="18" name="TextBox 17"/>
          <p:cNvSpPr txBox="1"/>
          <p:nvPr/>
        </p:nvSpPr>
        <p:spPr>
          <a:xfrm>
            <a:off x="1981200" y="6019800"/>
            <a:ext cx="325730" cy="369332"/>
          </a:xfrm>
          <a:prstGeom prst="rect">
            <a:avLst/>
          </a:prstGeom>
          <a:noFill/>
        </p:spPr>
        <p:txBody>
          <a:bodyPr wrap="none" rtlCol="0">
            <a:spAutoFit/>
          </a:bodyPr>
          <a:lstStyle/>
          <a:p>
            <a:r>
              <a:rPr lang="en-IN" b="1" dirty="0" smtClean="0">
                <a:latin typeface="Comic Sans MS" pitchFamily="66" charset="0"/>
              </a:rPr>
              <a:t>4</a:t>
            </a:r>
            <a:endParaRPr lang="en-US" b="1" dirty="0">
              <a:latin typeface="Comic Sans MS" pitchFamily="66" charset="0"/>
            </a:endParaRPr>
          </a:p>
        </p:txBody>
      </p:sp>
      <p:sp>
        <p:nvSpPr>
          <p:cNvPr id="19" name="TextBox 18"/>
          <p:cNvSpPr txBox="1"/>
          <p:nvPr/>
        </p:nvSpPr>
        <p:spPr>
          <a:xfrm>
            <a:off x="76200" y="5715000"/>
            <a:ext cx="248786" cy="369332"/>
          </a:xfrm>
          <a:prstGeom prst="rect">
            <a:avLst/>
          </a:prstGeom>
          <a:noFill/>
        </p:spPr>
        <p:txBody>
          <a:bodyPr wrap="none" rtlCol="0">
            <a:spAutoFit/>
          </a:bodyPr>
          <a:lstStyle/>
          <a:p>
            <a:r>
              <a:rPr lang="en-IN" b="1" dirty="0" err="1" smtClean="0">
                <a:latin typeface="Comic Sans MS" pitchFamily="66" charset="0"/>
              </a:rPr>
              <a:t>i</a:t>
            </a:r>
            <a:endParaRPr lang="en-US" b="1" dirty="0">
              <a:latin typeface="Comic Sans MS" pitchFamily="66" charset="0"/>
            </a:endParaRPr>
          </a:p>
        </p:txBody>
      </p:sp>
      <p:sp>
        <p:nvSpPr>
          <p:cNvPr id="20" name="TextBox 19"/>
          <p:cNvSpPr txBox="1"/>
          <p:nvPr/>
        </p:nvSpPr>
        <p:spPr>
          <a:xfrm>
            <a:off x="1600200" y="4724400"/>
            <a:ext cx="277640" cy="369332"/>
          </a:xfrm>
          <a:prstGeom prst="rect">
            <a:avLst/>
          </a:prstGeom>
          <a:noFill/>
        </p:spPr>
        <p:txBody>
          <a:bodyPr wrap="none" rtlCol="0">
            <a:spAutoFit/>
          </a:bodyPr>
          <a:lstStyle/>
          <a:p>
            <a:r>
              <a:rPr lang="en-IN" b="1" dirty="0" smtClean="0">
                <a:latin typeface="Comic Sans MS" pitchFamily="66" charset="0"/>
              </a:rPr>
              <a:t>j</a:t>
            </a:r>
            <a:endParaRPr lang="en-US" b="1" dirty="0">
              <a:latin typeface="Comic Sans MS" pitchFamily="66" charset="0"/>
            </a:endParaRPr>
          </a:p>
        </p:txBody>
      </p:sp>
      <p:cxnSp>
        <p:nvCxnSpPr>
          <p:cNvPr id="21" name="Straight Connector 20"/>
          <p:cNvCxnSpPr/>
          <p:nvPr/>
        </p:nvCxnSpPr>
        <p:spPr>
          <a:xfrm rot="5400000">
            <a:off x="266700" y="5753100"/>
            <a:ext cx="12954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62000" y="5486400"/>
            <a:ext cx="16002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8" idx="0"/>
          </p:cNvCxnSpPr>
          <p:nvPr/>
        </p:nvCxnSpPr>
        <p:spPr>
          <a:xfrm rot="5400000" flipH="1" flipV="1">
            <a:off x="1611456" y="5177616"/>
            <a:ext cx="1588" cy="16843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066403" y="5790803"/>
            <a:ext cx="1219200" cy="7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143000" y="5159830"/>
            <a:ext cx="325730" cy="369332"/>
          </a:xfrm>
          <a:prstGeom prst="rect">
            <a:avLst/>
          </a:prstGeom>
          <a:noFill/>
        </p:spPr>
        <p:txBody>
          <a:bodyPr wrap="none" rtlCol="0">
            <a:spAutoFit/>
          </a:bodyPr>
          <a:lstStyle/>
          <a:p>
            <a:r>
              <a:rPr lang="en-IN" dirty="0" smtClean="0">
                <a:latin typeface="Comic Sans MS" pitchFamily="66" charset="0"/>
              </a:rPr>
              <a:t>0</a:t>
            </a:r>
            <a:endParaRPr lang="en-US" dirty="0">
              <a:latin typeface="Comic Sans MS" pitchFamily="66" charset="0"/>
            </a:endParaRPr>
          </a:p>
        </p:txBody>
      </p:sp>
      <p:sp>
        <p:nvSpPr>
          <p:cNvPr id="26" name="TextBox 25"/>
          <p:cNvSpPr txBox="1"/>
          <p:nvPr/>
        </p:nvSpPr>
        <p:spPr>
          <a:xfrm>
            <a:off x="1981200" y="5159830"/>
            <a:ext cx="288862" cy="369332"/>
          </a:xfrm>
          <a:prstGeom prst="rect">
            <a:avLst/>
          </a:prstGeom>
          <a:noFill/>
        </p:spPr>
        <p:txBody>
          <a:bodyPr wrap="none" rtlCol="0">
            <a:spAutoFit/>
          </a:bodyPr>
          <a:lstStyle/>
          <a:p>
            <a:r>
              <a:rPr lang="en-IN" dirty="0" smtClean="0">
                <a:latin typeface="Comic Sans MS" pitchFamily="66" charset="0"/>
              </a:rPr>
              <a:t>1</a:t>
            </a:r>
            <a:endParaRPr lang="en-US" dirty="0">
              <a:latin typeface="Comic Sans MS" pitchFamily="66" charset="0"/>
            </a:endParaRPr>
          </a:p>
        </p:txBody>
      </p:sp>
      <p:sp>
        <p:nvSpPr>
          <p:cNvPr id="27" name="TextBox 26"/>
          <p:cNvSpPr txBox="1"/>
          <p:nvPr/>
        </p:nvSpPr>
        <p:spPr>
          <a:xfrm>
            <a:off x="624841" y="5562600"/>
            <a:ext cx="325730" cy="369332"/>
          </a:xfrm>
          <a:prstGeom prst="rect">
            <a:avLst/>
          </a:prstGeom>
          <a:noFill/>
        </p:spPr>
        <p:txBody>
          <a:bodyPr wrap="none" rtlCol="0">
            <a:spAutoFit/>
          </a:bodyPr>
          <a:lstStyle/>
          <a:p>
            <a:r>
              <a:rPr lang="en-IN" dirty="0" smtClean="0">
                <a:latin typeface="Comic Sans MS" pitchFamily="66" charset="0"/>
              </a:rPr>
              <a:t>0</a:t>
            </a:r>
            <a:endParaRPr lang="en-US" dirty="0">
              <a:latin typeface="Comic Sans MS" pitchFamily="66" charset="0"/>
            </a:endParaRPr>
          </a:p>
        </p:txBody>
      </p:sp>
      <p:sp>
        <p:nvSpPr>
          <p:cNvPr id="28" name="TextBox 27"/>
          <p:cNvSpPr txBox="1"/>
          <p:nvPr/>
        </p:nvSpPr>
        <p:spPr>
          <a:xfrm>
            <a:off x="624841" y="6019800"/>
            <a:ext cx="288862" cy="369332"/>
          </a:xfrm>
          <a:prstGeom prst="rect">
            <a:avLst/>
          </a:prstGeom>
          <a:noFill/>
        </p:spPr>
        <p:txBody>
          <a:bodyPr wrap="none" rtlCol="0">
            <a:spAutoFit/>
          </a:bodyPr>
          <a:lstStyle/>
          <a:p>
            <a:r>
              <a:rPr lang="en-IN" dirty="0" smtClean="0">
                <a:latin typeface="Comic Sans MS" pitchFamily="66" charset="0"/>
              </a:rPr>
              <a:t>1</a:t>
            </a:r>
            <a:endParaRPr lang="en-US" dirty="0">
              <a:latin typeface="Comic Sans MS" pitchFamily="66" charset="0"/>
            </a:endParaRPr>
          </a:p>
        </p:txBody>
      </p:sp>
      <p:sp>
        <p:nvSpPr>
          <p:cNvPr id="29" name="TextBox 28"/>
          <p:cNvSpPr txBox="1"/>
          <p:nvPr/>
        </p:nvSpPr>
        <p:spPr>
          <a:xfrm>
            <a:off x="2438400" y="5029200"/>
            <a:ext cx="570990" cy="400110"/>
          </a:xfrm>
          <a:prstGeom prst="rect">
            <a:avLst/>
          </a:prstGeom>
          <a:noFill/>
        </p:spPr>
        <p:txBody>
          <a:bodyPr wrap="none" rtlCol="0">
            <a:spAutoFit/>
          </a:bodyPr>
          <a:lstStyle/>
          <a:p>
            <a:r>
              <a:rPr lang="en-IN" sz="2000" b="1" dirty="0" err="1" smtClean="0">
                <a:solidFill>
                  <a:srgbClr val="002060"/>
                </a:solidFill>
                <a:latin typeface="Comic Sans MS" pitchFamily="66" charset="0"/>
              </a:rPr>
              <a:t>i</a:t>
            </a:r>
            <a:r>
              <a:rPr lang="en-IN" sz="2000" b="1" dirty="0" smtClean="0">
                <a:solidFill>
                  <a:srgbClr val="002060"/>
                </a:solidFill>
                <a:latin typeface="Comic Sans MS" pitchFamily="66" charset="0"/>
              </a:rPr>
              <a:t>=1</a:t>
            </a:r>
            <a:endParaRPr lang="en-US" sz="2000" b="1" dirty="0">
              <a:solidFill>
                <a:srgbClr val="002060"/>
              </a:solidFill>
              <a:latin typeface="Comic Sans MS" pitchFamily="66" charset="0"/>
            </a:endParaRPr>
          </a:p>
        </p:txBody>
      </p:sp>
      <p:sp>
        <p:nvSpPr>
          <p:cNvPr id="30" name="TextBox 29"/>
          <p:cNvSpPr txBox="1"/>
          <p:nvPr/>
        </p:nvSpPr>
        <p:spPr>
          <a:xfrm>
            <a:off x="2728796" y="5410200"/>
            <a:ext cx="603050" cy="400110"/>
          </a:xfrm>
          <a:prstGeom prst="rect">
            <a:avLst/>
          </a:prstGeom>
          <a:noFill/>
        </p:spPr>
        <p:txBody>
          <a:bodyPr wrap="none" rtlCol="0">
            <a:spAutoFit/>
          </a:bodyPr>
          <a:lstStyle/>
          <a:p>
            <a:r>
              <a:rPr lang="en-IN" sz="2000" b="1" dirty="0" smtClean="0">
                <a:solidFill>
                  <a:srgbClr val="002060"/>
                </a:solidFill>
                <a:latin typeface="Comic Sans MS" pitchFamily="66" charset="0"/>
              </a:rPr>
              <a:t>j=0</a:t>
            </a:r>
            <a:endParaRPr lang="en-US" sz="2000" b="1" dirty="0">
              <a:solidFill>
                <a:srgbClr val="002060"/>
              </a:solidFill>
              <a:latin typeface="Comic Sans MS" pitchFamily="66" charset="0"/>
            </a:endParaRPr>
          </a:p>
        </p:txBody>
      </p:sp>
      <p:sp>
        <p:nvSpPr>
          <p:cNvPr id="31" name="TextBox 30"/>
          <p:cNvSpPr txBox="1"/>
          <p:nvPr/>
        </p:nvSpPr>
        <p:spPr>
          <a:xfrm>
            <a:off x="2819400" y="5791200"/>
            <a:ext cx="2044149" cy="400110"/>
          </a:xfrm>
          <a:prstGeom prst="rect">
            <a:avLst/>
          </a:prstGeom>
          <a:noFill/>
        </p:spPr>
        <p:txBody>
          <a:bodyPr wrap="none" rtlCol="0">
            <a:spAutoFit/>
          </a:bodyPr>
          <a:lstStyle/>
          <a:p>
            <a:r>
              <a:rPr lang="en-IN" sz="2000" b="1" dirty="0" smtClean="0">
                <a:solidFill>
                  <a:srgbClr val="002060"/>
                </a:solidFill>
                <a:latin typeface="Comic Sans MS" pitchFamily="66" charset="0"/>
              </a:rPr>
              <a:t>sum+=</a:t>
            </a:r>
            <a:r>
              <a:rPr lang="en-IN" sz="2000" b="1" dirty="0" err="1" smtClean="0">
                <a:solidFill>
                  <a:srgbClr val="002060"/>
                </a:solidFill>
                <a:latin typeface="Comic Sans MS" pitchFamily="66" charset="0"/>
              </a:rPr>
              <a:t>arr</a:t>
            </a:r>
            <a:r>
              <a:rPr lang="en-IN" sz="2000" b="1" dirty="0" smtClean="0">
                <a:solidFill>
                  <a:srgbClr val="002060"/>
                </a:solidFill>
                <a:latin typeface="Comic Sans MS" pitchFamily="66" charset="0"/>
              </a:rPr>
              <a:t>[1][0]</a:t>
            </a:r>
            <a:endParaRPr lang="en-US" sz="2000" b="1" dirty="0">
              <a:solidFill>
                <a:srgbClr val="002060"/>
              </a:solidFill>
              <a:latin typeface="Comic Sans MS" pitchFamily="66" charset="0"/>
            </a:endParaRPr>
          </a:p>
        </p:txBody>
      </p:sp>
      <p:sp>
        <p:nvSpPr>
          <p:cNvPr id="32" name="TextBox 31"/>
          <p:cNvSpPr txBox="1"/>
          <p:nvPr/>
        </p:nvSpPr>
        <p:spPr>
          <a:xfrm>
            <a:off x="5130877" y="5029200"/>
            <a:ext cx="570990" cy="400110"/>
          </a:xfrm>
          <a:prstGeom prst="rect">
            <a:avLst/>
          </a:prstGeom>
          <a:noFill/>
        </p:spPr>
        <p:txBody>
          <a:bodyPr wrap="none" rtlCol="0">
            <a:spAutoFit/>
          </a:bodyPr>
          <a:lstStyle/>
          <a:p>
            <a:r>
              <a:rPr lang="en-IN" sz="2000" b="1" dirty="0" err="1" smtClean="0">
                <a:solidFill>
                  <a:srgbClr val="002060"/>
                </a:solidFill>
                <a:latin typeface="Comic Sans MS" pitchFamily="66" charset="0"/>
              </a:rPr>
              <a:t>i</a:t>
            </a:r>
            <a:r>
              <a:rPr lang="en-IN" sz="2000" b="1" dirty="0" smtClean="0">
                <a:solidFill>
                  <a:srgbClr val="002060"/>
                </a:solidFill>
                <a:latin typeface="Comic Sans MS" pitchFamily="66" charset="0"/>
              </a:rPr>
              <a:t>=1</a:t>
            </a:r>
            <a:endParaRPr lang="en-US" sz="2000" b="1" dirty="0">
              <a:solidFill>
                <a:srgbClr val="002060"/>
              </a:solidFill>
              <a:latin typeface="Comic Sans MS" pitchFamily="66" charset="0"/>
            </a:endParaRPr>
          </a:p>
        </p:txBody>
      </p:sp>
      <p:sp>
        <p:nvSpPr>
          <p:cNvPr id="33" name="TextBox 32"/>
          <p:cNvSpPr txBox="1"/>
          <p:nvPr/>
        </p:nvSpPr>
        <p:spPr>
          <a:xfrm>
            <a:off x="5194358" y="5410200"/>
            <a:ext cx="603050" cy="400110"/>
          </a:xfrm>
          <a:prstGeom prst="rect">
            <a:avLst/>
          </a:prstGeom>
          <a:noFill/>
        </p:spPr>
        <p:txBody>
          <a:bodyPr wrap="none" rtlCol="0">
            <a:spAutoFit/>
          </a:bodyPr>
          <a:lstStyle/>
          <a:p>
            <a:r>
              <a:rPr lang="en-IN" sz="2000" b="1" dirty="0" smtClean="0">
                <a:solidFill>
                  <a:srgbClr val="002060"/>
                </a:solidFill>
                <a:latin typeface="Comic Sans MS" pitchFamily="66" charset="0"/>
              </a:rPr>
              <a:t>j=1</a:t>
            </a:r>
            <a:endParaRPr lang="en-US" sz="2000" b="1" dirty="0">
              <a:solidFill>
                <a:srgbClr val="002060"/>
              </a:solidFill>
              <a:latin typeface="Comic Sans MS" pitchFamily="66" charset="0"/>
            </a:endParaRPr>
          </a:p>
        </p:txBody>
      </p:sp>
      <p:sp>
        <p:nvSpPr>
          <p:cNvPr id="34" name="TextBox 33"/>
          <p:cNvSpPr txBox="1"/>
          <p:nvPr/>
        </p:nvSpPr>
        <p:spPr>
          <a:xfrm>
            <a:off x="5284962" y="5791200"/>
            <a:ext cx="2044149" cy="400110"/>
          </a:xfrm>
          <a:prstGeom prst="rect">
            <a:avLst/>
          </a:prstGeom>
          <a:noFill/>
        </p:spPr>
        <p:txBody>
          <a:bodyPr wrap="none" rtlCol="0">
            <a:spAutoFit/>
          </a:bodyPr>
          <a:lstStyle/>
          <a:p>
            <a:r>
              <a:rPr lang="en-IN" sz="2000" b="1" dirty="0" smtClean="0">
                <a:solidFill>
                  <a:srgbClr val="002060"/>
                </a:solidFill>
                <a:latin typeface="Comic Sans MS" pitchFamily="66" charset="0"/>
              </a:rPr>
              <a:t>sum+=</a:t>
            </a:r>
            <a:r>
              <a:rPr lang="en-IN" sz="2000" b="1" dirty="0" err="1" smtClean="0">
                <a:solidFill>
                  <a:srgbClr val="002060"/>
                </a:solidFill>
                <a:latin typeface="Comic Sans MS" pitchFamily="66" charset="0"/>
              </a:rPr>
              <a:t>arr</a:t>
            </a:r>
            <a:r>
              <a:rPr lang="en-IN" sz="2000" b="1" dirty="0" smtClean="0">
                <a:solidFill>
                  <a:srgbClr val="002060"/>
                </a:solidFill>
                <a:latin typeface="Comic Sans MS" pitchFamily="66" charset="0"/>
              </a:rPr>
              <a:t>[1][1]</a:t>
            </a:r>
            <a:endParaRPr lang="en-US" sz="2000" b="1" dirty="0">
              <a:solidFill>
                <a:srgbClr val="002060"/>
              </a:solidFill>
              <a:latin typeface="Comic Sans MS" pitchFamily="66" charset="0"/>
            </a:endParaRPr>
          </a:p>
        </p:txBody>
      </p:sp>
      <p:sp>
        <p:nvSpPr>
          <p:cNvPr id="35" name="TextBox 34"/>
          <p:cNvSpPr txBox="1"/>
          <p:nvPr/>
        </p:nvSpPr>
        <p:spPr>
          <a:xfrm>
            <a:off x="7467600" y="5040868"/>
            <a:ext cx="570990" cy="400110"/>
          </a:xfrm>
          <a:prstGeom prst="rect">
            <a:avLst/>
          </a:prstGeom>
          <a:noFill/>
        </p:spPr>
        <p:txBody>
          <a:bodyPr wrap="none" rtlCol="0">
            <a:spAutoFit/>
          </a:bodyPr>
          <a:lstStyle/>
          <a:p>
            <a:r>
              <a:rPr lang="en-IN" sz="2000" b="1" dirty="0" err="1" smtClean="0">
                <a:solidFill>
                  <a:srgbClr val="002060"/>
                </a:solidFill>
                <a:latin typeface="Comic Sans MS" pitchFamily="66" charset="0"/>
              </a:rPr>
              <a:t>i</a:t>
            </a:r>
            <a:r>
              <a:rPr lang="en-IN" sz="2000" b="1" dirty="0" smtClean="0">
                <a:solidFill>
                  <a:srgbClr val="002060"/>
                </a:solidFill>
                <a:latin typeface="Comic Sans MS" pitchFamily="66" charset="0"/>
              </a:rPr>
              <a:t>=1</a:t>
            </a:r>
            <a:endParaRPr lang="en-US" sz="2000" b="1" dirty="0">
              <a:solidFill>
                <a:srgbClr val="002060"/>
              </a:solidFill>
              <a:latin typeface="Comic Sans MS" pitchFamily="66" charset="0"/>
            </a:endParaRPr>
          </a:p>
        </p:txBody>
      </p:sp>
      <p:sp>
        <p:nvSpPr>
          <p:cNvPr id="36" name="TextBox 35"/>
          <p:cNvSpPr txBox="1"/>
          <p:nvPr/>
        </p:nvSpPr>
        <p:spPr>
          <a:xfrm>
            <a:off x="7531081" y="5421868"/>
            <a:ext cx="1435008" cy="400110"/>
          </a:xfrm>
          <a:prstGeom prst="rect">
            <a:avLst/>
          </a:prstGeom>
          <a:noFill/>
        </p:spPr>
        <p:txBody>
          <a:bodyPr wrap="none" rtlCol="0">
            <a:spAutoFit/>
          </a:bodyPr>
          <a:lstStyle/>
          <a:p>
            <a:r>
              <a:rPr lang="en-IN" sz="2000" b="1" dirty="0" smtClean="0">
                <a:solidFill>
                  <a:srgbClr val="002060"/>
                </a:solidFill>
                <a:latin typeface="Comic Sans MS" pitchFamily="66" charset="0"/>
              </a:rPr>
              <a:t>j=2: false</a:t>
            </a:r>
            <a:endParaRPr lang="en-US" sz="2000" b="1"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5" grpId="0"/>
      <p:bldP spid="16" grpId="0"/>
      <p:bldP spid="17" grpId="0"/>
      <p:bldP spid="18" grpId="0"/>
      <p:bldP spid="19" grpId="0"/>
      <p:bldP spid="20" grpId="0"/>
      <p:bldP spid="25" grpId="0"/>
      <p:bldP spid="26" grpId="0"/>
      <p:bldP spid="27" grpId="0"/>
      <p:bldP spid="28" grpId="0"/>
      <p:bldP spid="29" grpId="0"/>
      <p:bldP spid="30" grpId="0"/>
      <p:bldP spid="31" grpId="0"/>
      <p:bldP spid="32" grpId="0"/>
      <p:bldP spid="33" grpId="0"/>
      <p:bldP spid="34" grpId="0"/>
      <p:bldP spid="35"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143000"/>
            <a:ext cx="4684296" cy="461665"/>
          </a:xfrm>
          <a:prstGeom prst="rect">
            <a:avLst/>
          </a:prstGeom>
        </p:spPr>
        <p:txBody>
          <a:bodyPr wrap="none">
            <a:spAutoFit/>
          </a:bodyPr>
          <a:lstStyle/>
          <a:p>
            <a:r>
              <a:rPr lang="en-US" sz="2400" b="1" dirty="0" smtClean="0">
                <a:solidFill>
                  <a:srgbClr val="002060"/>
                </a:solidFill>
                <a:latin typeface="Comic Sans MS" pitchFamily="66" charset="0"/>
                <a:ea typeface="MS Mincho" pitchFamily="49" charset="-128"/>
              </a:rPr>
              <a:t>How do we find </a:t>
            </a:r>
            <a:r>
              <a:rPr lang="en-US" sz="2400" b="1" i="1" dirty="0" smtClean="0">
                <a:solidFill>
                  <a:srgbClr val="002060"/>
                </a:solidFill>
                <a:latin typeface="Comic Sans MS" pitchFamily="66" charset="0"/>
                <a:ea typeface="MS Mincho" pitchFamily="49" charset="-128"/>
              </a:rPr>
              <a:t>f(n) and g(n)</a:t>
            </a:r>
            <a:r>
              <a:rPr lang="en-US" sz="2400" b="1" dirty="0" smtClean="0">
                <a:solidFill>
                  <a:srgbClr val="002060"/>
                </a:solidFill>
                <a:latin typeface="Comic Sans MS" pitchFamily="66" charset="0"/>
                <a:ea typeface="MS Mincho" pitchFamily="49" charset="-128"/>
              </a:rPr>
              <a:t>?</a:t>
            </a:r>
            <a:endParaRPr lang="en-US" sz="2400" b="1" dirty="0">
              <a:solidFill>
                <a:srgbClr val="002060"/>
              </a:solidFill>
              <a:latin typeface="Comic Sans MS" pitchFamily="66" charset="0"/>
            </a:endParaRPr>
          </a:p>
        </p:txBody>
      </p:sp>
      <p:sp>
        <p:nvSpPr>
          <p:cNvPr id="3" name="TextBox 2"/>
          <p:cNvSpPr txBox="1"/>
          <p:nvPr/>
        </p:nvSpPr>
        <p:spPr>
          <a:xfrm>
            <a:off x="304800" y="616803"/>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Rectangle 3"/>
          <p:cNvSpPr/>
          <p:nvPr/>
        </p:nvSpPr>
        <p:spPr>
          <a:xfrm>
            <a:off x="990600" y="2177534"/>
            <a:ext cx="1176925" cy="369332"/>
          </a:xfrm>
          <a:prstGeom prst="rect">
            <a:avLst/>
          </a:prstGeom>
        </p:spPr>
        <p:txBody>
          <a:bodyPr wrap="none">
            <a:spAutoFit/>
          </a:bodyPr>
          <a:lstStyle/>
          <a:p>
            <a:r>
              <a:rPr lang="en-US" b="1" dirty="0" smtClean="0">
                <a:latin typeface="Comic Sans MS" pitchFamily="66" charset="0"/>
                <a:cs typeface="Times New Roman" pitchFamily="18" charset="0"/>
              </a:rPr>
              <a:t>sum = 0;</a:t>
            </a:r>
            <a:endParaRPr lang="en-US" b="1" dirty="0">
              <a:latin typeface="Comic Sans MS" pitchFamily="66" charset="0"/>
            </a:endParaRPr>
          </a:p>
        </p:txBody>
      </p:sp>
      <p:sp>
        <p:nvSpPr>
          <p:cNvPr id="5" name="Rectangle 4"/>
          <p:cNvSpPr/>
          <p:nvPr/>
        </p:nvSpPr>
        <p:spPr>
          <a:xfrm>
            <a:off x="990600" y="2634734"/>
            <a:ext cx="2186817" cy="369332"/>
          </a:xfrm>
          <a:prstGeom prst="rect">
            <a:avLst/>
          </a:prstGeom>
        </p:spPr>
        <p:txBody>
          <a:bodyPr wrap="none">
            <a:spAutoFit/>
          </a:bodyPr>
          <a:lstStyle/>
          <a:p>
            <a:r>
              <a:rPr lang="en-US" b="1" dirty="0" smtClean="0">
                <a:latin typeface="Comic Sans MS" pitchFamily="66" charset="0"/>
                <a:cs typeface="Times New Roman" pitchFamily="18" charset="0"/>
              </a:rPr>
              <a:t>for(</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=0; </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&lt;N; </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a:t>
            </a:r>
            <a:endParaRPr lang="en-US" b="1" dirty="0">
              <a:latin typeface="Comic Sans MS" pitchFamily="66" charset="0"/>
            </a:endParaRPr>
          </a:p>
        </p:txBody>
      </p:sp>
      <p:sp>
        <p:nvSpPr>
          <p:cNvPr id="6" name="Rectangle 5"/>
          <p:cNvSpPr/>
          <p:nvPr/>
        </p:nvSpPr>
        <p:spPr>
          <a:xfrm>
            <a:off x="1447800" y="3091934"/>
            <a:ext cx="2273379" cy="369332"/>
          </a:xfrm>
          <a:prstGeom prst="rect">
            <a:avLst/>
          </a:prstGeom>
        </p:spPr>
        <p:txBody>
          <a:bodyPr wrap="none">
            <a:spAutoFit/>
          </a:bodyPr>
          <a:lstStyle/>
          <a:p>
            <a:r>
              <a:rPr lang="en-US" b="1" dirty="0" smtClean="0">
                <a:latin typeface="Comic Sans MS" pitchFamily="66" charset="0"/>
                <a:cs typeface="Times New Roman" pitchFamily="18" charset="0"/>
              </a:rPr>
              <a:t>for(j=0; j&lt;N; j++)</a:t>
            </a:r>
            <a:endParaRPr lang="en-US" b="1" dirty="0">
              <a:latin typeface="Comic Sans MS" pitchFamily="66" charset="0"/>
            </a:endParaRPr>
          </a:p>
        </p:txBody>
      </p:sp>
      <p:sp>
        <p:nvSpPr>
          <p:cNvPr id="7" name="Rectangle 6"/>
          <p:cNvSpPr/>
          <p:nvPr/>
        </p:nvSpPr>
        <p:spPr>
          <a:xfrm>
            <a:off x="1828800" y="3516868"/>
            <a:ext cx="2029723" cy="369332"/>
          </a:xfrm>
          <a:prstGeom prst="rect">
            <a:avLst/>
          </a:prstGeom>
        </p:spPr>
        <p:txBody>
          <a:bodyPr wrap="none">
            <a:spAutoFit/>
          </a:bodyPr>
          <a:lstStyle/>
          <a:p>
            <a:r>
              <a:rPr lang="en-US" b="1" dirty="0" smtClean="0">
                <a:latin typeface="Comic Sans MS" pitchFamily="66" charset="0"/>
                <a:cs typeface="Times New Roman" pitchFamily="18" charset="0"/>
              </a:rPr>
              <a:t>sum += </a:t>
            </a:r>
            <a:r>
              <a:rPr lang="en-US" b="1" dirty="0" err="1" smtClean="0">
                <a:latin typeface="Comic Sans MS" pitchFamily="66" charset="0"/>
                <a:cs typeface="Times New Roman" pitchFamily="18" charset="0"/>
              </a:rPr>
              <a:t>arr</a:t>
            </a:r>
            <a:r>
              <a:rPr lang="en-US" b="1" dirty="0" smtClean="0">
                <a:latin typeface="Comic Sans MS" pitchFamily="66" charset="0"/>
                <a:cs typeface="Times New Roman" pitchFamily="18" charset="0"/>
              </a:rPr>
              <a:t>[</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][j];</a:t>
            </a:r>
            <a:endParaRPr lang="en-US" b="1" dirty="0">
              <a:latin typeface="Comic Sans MS" pitchFamily="66" charset="0"/>
            </a:endParaRPr>
          </a:p>
        </p:txBody>
      </p:sp>
      <p:sp>
        <p:nvSpPr>
          <p:cNvPr id="8" name="Rectangle 7"/>
          <p:cNvSpPr/>
          <p:nvPr/>
        </p:nvSpPr>
        <p:spPr>
          <a:xfrm>
            <a:off x="5203539" y="1676400"/>
            <a:ext cx="667170" cy="369332"/>
          </a:xfrm>
          <a:prstGeom prst="rect">
            <a:avLst/>
          </a:prstGeom>
        </p:spPr>
        <p:txBody>
          <a:bodyPr wrap="none">
            <a:spAutoFit/>
          </a:bodyPr>
          <a:lstStyle/>
          <a:p>
            <a:r>
              <a:rPr lang="en-US" b="1" i="1" dirty="0" smtClean="0">
                <a:solidFill>
                  <a:srgbClr val="C00000"/>
                </a:solidFill>
                <a:latin typeface="Comic Sans MS" pitchFamily="66" charset="0"/>
                <a:cs typeface="Times New Roman" pitchFamily="18" charset="0"/>
              </a:rPr>
              <a:t>Cost</a:t>
            </a:r>
            <a:endParaRPr lang="en-US" b="1" dirty="0">
              <a:solidFill>
                <a:srgbClr val="C00000"/>
              </a:solidFill>
              <a:latin typeface="Comic Sans MS" pitchFamily="66" charset="0"/>
            </a:endParaRPr>
          </a:p>
        </p:txBody>
      </p:sp>
      <p:sp>
        <p:nvSpPr>
          <p:cNvPr id="9" name="Rectangle 8"/>
          <p:cNvSpPr/>
          <p:nvPr/>
        </p:nvSpPr>
        <p:spPr>
          <a:xfrm>
            <a:off x="5406158" y="2133600"/>
            <a:ext cx="397866"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1</a:t>
            </a:r>
            <a:endParaRPr lang="en-US" b="1" dirty="0">
              <a:latin typeface="Comic Sans MS" pitchFamily="66" charset="0"/>
            </a:endParaRPr>
          </a:p>
        </p:txBody>
      </p:sp>
      <p:sp>
        <p:nvSpPr>
          <p:cNvPr id="10" name="Rectangle 9"/>
          <p:cNvSpPr/>
          <p:nvPr/>
        </p:nvSpPr>
        <p:spPr>
          <a:xfrm>
            <a:off x="5406158" y="2590800"/>
            <a:ext cx="397866"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2</a:t>
            </a:r>
            <a:endParaRPr lang="en-US" b="1" dirty="0">
              <a:latin typeface="Comic Sans MS" pitchFamily="66" charset="0"/>
            </a:endParaRPr>
          </a:p>
        </p:txBody>
      </p:sp>
      <p:sp>
        <p:nvSpPr>
          <p:cNvPr id="11" name="Rectangle 10"/>
          <p:cNvSpPr/>
          <p:nvPr/>
        </p:nvSpPr>
        <p:spPr>
          <a:xfrm>
            <a:off x="5410200" y="3048000"/>
            <a:ext cx="497252"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2</a:t>
            </a:r>
            <a:r>
              <a:rPr lang="en-US" b="1" dirty="0" smtClean="0">
                <a:latin typeface="Comic Sans MS" pitchFamily="66" charset="0"/>
                <a:cs typeface="Times New Roman" pitchFamily="18" charset="0"/>
              </a:rPr>
              <a:t> </a:t>
            </a:r>
            <a:endParaRPr lang="en-US" b="1" dirty="0">
              <a:latin typeface="Comic Sans MS" pitchFamily="66" charset="0"/>
            </a:endParaRPr>
          </a:p>
        </p:txBody>
      </p:sp>
      <p:sp>
        <p:nvSpPr>
          <p:cNvPr id="12" name="Rectangle 11"/>
          <p:cNvSpPr/>
          <p:nvPr/>
        </p:nvSpPr>
        <p:spPr>
          <a:xfrm>
            <a:off x="5406158" y="3516868"/>
            <a:ext cx="397866"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3</a:t>
            </a:r>
            <a:endParaRPr lang="en-US" b="1" dirty="0">
              <a:latin typeface="Comic Sans MS" pitchFamily="66" charset="0"/>
            </a:endParaRPr>
          </a:p>
        </p:txBody>
      </p:sp>
      <p:sp>
        <p:nvSpPr>
          <p:cNvPr id="15" name="TextBox 14"/>
          <p:cNvSpPr txBox="1"/>
          <p:nvPr/>
        </p:nvSpPr>
        <p:spPr>
          <a:xfrm>
            <a:off x="990600" y="5577841"/>
            <a:ext cx="325730" cy="369332"/>
          </a:xfrm>
          <a:prstGeom prst="rect">
            <a:avLst/>
          </a:prstGeom>
          <a:noFill/>
        </p:spPr>
        <p:txBody>
          <a:bodyPr wrap="none" rtlCol="0">
            <a:spAutoFit/>
          </a:bodyPr>
          <a:lstStyle/>
          <a:p>
            <a:r>
              <a:rPr lang="en-IN" b="1" dirty="0" smtClean="0">
                <a:latin typeface="Comic Sans MS" pitchFamily="66" charset="0"/>
              </a:rPr>
              <a:t>2</a:t>
            </a:r>
            <a:endParaRPr lang="en-US" b="1" dirty="0">
              <a:latin typeface="Comic Sans MS" pitchFamily="66" charset="0"/>
            </a:endParaRPr>
          </a:p>
        </p:txBody>
      </p:sp>
      <p:sp>
        <p:nvSpPr>
          <p:cNvPr id="16" name="TextBox 15"/>
          <p:cNvSpPr txBox="1"/>
          <p:nvPr/>
        </p:nvSpPr>
        <p:spPr>
          <a:xfrm>
            <a:off x="1981200" y="5577841"/>
            <a:ext cx="325730" cy="369332"/>
          </a:xfrm>
          <a:prstGeom prst="rect">
            <a:avLst/>
          </a:prstGeom>
          <a:noFill/>
        </p:spPr>
        <p:txBody>
          <a:bodyPr wrap="none" rtlCol="0">
            <a:spAutoFit/>
          </a:bodyPr>
          <a:lstStyle/>
          <a:p>
            <a:r>
              <a:rPr lang="en-IN" b="1" dirty="0" smtClean="0">
                <a:latin typeface="Comic Sans MS" pitchFamily="66" charset="0"/>
              </a:rPr>
              <a:t>5</a:t>
            </a:r>
            <a:endParaRPr lang="en-US" b="1" dirty="0">
              <a:latin typeface="Comic Sans MS" pitchFamily="66" charset="0"/>
            </a:endParaRPr>
          </a:p>
        </p:txBody>
      </p:sp>
      <p:sp>
        <p:nvSpPr>
          <p:cNvPr id="17" name="TextBox 16"/>
          <p:cNvSpPr txBox="1"/>
          <p:nvPr/>
        </p:nvSpPr>
        <p:spPr>
          <a:xfrm>
            <a:off x="993714" y="6019800"/>
            <a:ext cx="325730" cy="369332"/>
          </a:xfrm>
          <a:prstGeom prst="rect">
            <a:avLst/>
          </a:prstGeom>
          <a:noFill/>
        </p:spPr>
        <p:txBody>
          <a:bodyPr wrap="none" rtlCol="0">
            <a:spAutoFit/>
          </a:bodyPr>
          <a:lstStyle/>
          <a:p>
            <a:r>
              <a:rPr lang="en-IN" b="1" dirty="0" smtClean="0">
                <a:latin typeface="Comic Sans MS" pitchFamily="66" charset="0"/>
              </a:rPr>
              <a:t>3</a:t>
            </a:r>
            <a:endParaRPr lang="en-US" b="1" dirty="0">
              <a:latin typeface="Comic Sans MS" pitchFamily="66" charset="0"/>
            </a:endParaRPr>
          </a:p>
        </p:txBody>
      </p:sp>
      <p:sp>
        <p:nvSpPr>
          <p:cNvPr id="18" name="TextBox 17"/>
          <p:cNvSpPr txBox="1"/>
          <p:nvPr/>
        </p:nvSpPr>
        <p:spPr>
          <a:xfrm>
            <a:off x="1981200" y="6019800"/>
            <a:ext cx="325730" cy="369332"/>
          </a:xfrm>
          <a:prstGeom prst="rect">
            <a:avLst/>
          </a:prstGeom>
          <a:noFill/>
        </p:spPr>
        <p:txBody>
          <a:bodyPr wrap="none" rtlCol="0">
            <a:spAutoFit/>
          </a:bodyPr>
          <a:lstStyle/>
          <a:p>
            <a:r>
              <a:rPr lang="en-IN" b="1" dirty="0" smtClean="0">
                <a:latin typeface="Comic Sans MS" pitchFamily="66" charset="0"/>
              </a:rPr>
              <a:t>4</a:t>
            </a:r>
            <a:endParaRPr lang="en-US" b="1" dirty="0">
              <a:latin typeface="Comic Sans MS" pitchFamily="66" charset="0"/>
            </a:endParaRPr>
          </a:p>
        </p:txBody>
      </p:sp>
      <p:sp>
        <p:nvSpPr>
          <p:cNvPr id="19" name="TextBox 18"/>
          <p:cNvSpPr txBox="1"/>
          <p:nvPr/>
        </p:nvSpPr>
        <p:spPr>
          <a:xfrm>
            <a:off x="76200" y="5715000"/>
            <a:ext cx="248786" cy="369332"/>
          </a:xfrm>
          <a:prstGeom prst="rect">
            <a:avLst/>
          </a:prstGeom>
          <a:noFill/>
        </p:spPr>
        <p:txBody>
          <a:bodyPr wrap="none" rtlCol="0">
            <a:spAutoFit/>
          </a:bodyPr>
          <a:lstStyle/>
          <a:p>
            <a:r>
              <a:rPr lang="en-IN" b="1" dirty="0" err="1" smtClean="0">
                <a:latin typeface="Comic Sans MS" pitchFamily="66" charset="0"/>
              </a:rPr>
              <a:t>i</a:t>
            </a:r>
            <a:endParaRPr lang="en-US" b="1" dirty="0">
              <a:latin typeface="Comic Sans MS" pitchFamily="66" charset="0"/>
            </a:endParaRPr>
          </a:p>
        </p:txBody>
      </p:sp>
      <p:sp>
        <p:nvSpPr>
          <p:cNvPr id="20" name="TextBox 19"/>
          <p:cNvSpPr txBox="1"/>
          <p:nvPr/>
        </p:nvSpPr>
        <p:spPr>
          <a:xfrm>
            <a:off x="1600200" y="4724400"/>
            <a:ext cx="277640" cy="369332"/>
          </a:xfrm>
          <a:prstGeom prst="rect">
            <a:avLst/>
          </a:prstGeom>
          <a:noFill/>
        </p:spPr>
        <p:txBody>
          <a:bodyPr wrap="none" rtlCol="0">
            <a:spAutoFit/>
          </a:bodyPr>
          <a:lstStyle/>
          <a:p>
            <a:r>
              <a:rPr lang="en-IN" b="1" dirty="0" smtClean="0">
                <a:latin typeface="Comic Sans MS" pitchFamily="66" charset="0"/>
              </a:rPr>
              <a:t>j</a:t>
            </a:r>
            <a:endParaRPr lang="en-US" b="1" dirty="0">
              <a:latin typeface="Comic Sans MS" pitchFamily="66" charset="0"/>
            </a:endParaRPr>
          </a:p>
        </p:txBody>
      </p:sp>
      <p:cxnSp>
        <p:nvCxnSpPr>
          <p:cNvPr id="21" name="Straight Connector 20"/>
          <p:cNvCxnSpPr/>
          <p:nvPr/>
        </p:nvCxnSpPr>
        <p:spPr>
          <a:xfrm rot="5400000">
            <a:off x="266700" y="5753100"/>
            <a:ext cx="12954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62000" y="5486400"/>
            <a:ext cx="16002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8" idx="0"/>
          </p:cNvCxnSpPr>
          <p:nvPr/>
        </p:nvCxnSpPr>
        <p:spPr>
          <a:xfrm rot="5400000" flipH="1" flipV="1">
            <a:off x="1611456" y="5177616"/>
            <a:ext cx="1588" cy="16843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066403" y="5790803"/>
            <a:ext cx="1219200" cy="7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143000" y="5159830"/>
            <a:ext cx="325730" cy="369332"/>
          </a:xfrm>
          <a:prstGeom prst="rect">
            <a:avLst/>
          </a:prstGeom>
          <a:noFill/>
        </p:spPr>
        <p:txBody>
          <a:bodyPr wrap="none" rtlCol="0">
            <a:spAutoFit/>
          </a:bodyPr>
          <a:lstStyle/>
          <a:p>
            <a:r>
              <a:rPr lang="en-IN" dirty="0" smtClean="0">
                <a:latin typeface="Comic Sans MS" pitchFamily="66" charset="0"/>
              </a:rPr>
              <a:t>0</a:t>
            </a:r>
            <a:endParaRPr lang="en-US" dirty="0">
              <a:latin typeface="Comic Sans MS" pitchFamily="66" charset="0"/>
            </a:endParaRPr>
          </a:p>
        </p:txBody>
      </p:sp>
      <p:sp>
        <p:nvSpPr>
          <p:cNvPr id="26" name="TextBox 25"/>
          <p:cNvSpPr txBox="1"/>
          <p:nvPr/>
        </p:nvSpPr>
        <p:spPr>
          <a:xfrm>
            <a:off x="1981200" y="5159830"/>
            <a:ext cx="288862" cy="369332"/>
          </a:xfrm>
          <a:prstGeom prst="rect">
            <a:avLst/>
          </a:prstGeom>
          <a:noFill/>
        </p:spPr>
        <p:txBody>
          <a:bodyPr wrap="none" rtlCol="0">
            <a:spAutoFit/>
          </a:bodyPr>
          <a:lstStyle/>
          <a:p>
            <a:r>
              <a:rPr lang="en-IN" dirty="0" smtClean="0">
                <a:latin typeface="Comic Sans MS" pitchFamily="66" charset="0"/>
              </a:rPr>
              <a:t>1</a:t>
            </a:r>
            <a:endParaRPr lang="en-US" dirty="0">
              <a:latin typeface="Comic Sans MS" pitchFamily="66" charset="0"/>
            </a:endParaRPr>
          </a:p>
        </p:txBody>
      </p:sp>
      <p:sp>
        <p:nvSpPr>
          <p:cNvPr id="27" name="TextBox 26"/>
          <p:cNvSpPr txBox="1"/>
          <p:nvPr/>
        </p:nvSpPr>
        <p:spPr>
          <a:xfrm>
            <a:off x="624841" y="5562600"/>
            <a:ext cx="325730" cy="369332"/>
          </a:xfrm>
          <a:prstGeom prst="rect">
            <a:avLst/>
          </a:prstGeom>
          <a:noFill/>
        </p:spPr>
        <p:txBody>
          <a:bodyPr wrap="none" rtlCol="0">
            <a:spAutoFit/>
          </a:bodyPr>
          <a:lstStyle/>
          <a:p>
            <a:r>
              <a:rPr lang="en-IN" dirty="0" smtClean="0">
                <a:latin typeface="Comic Sans MS" pitchFamily="66" charset="0"/>
              </a:rPr>
              <a:t>0</a:t>
            </a:r>
            <a:endParaRPr lang="en-US" dirty="0">
              <a:latin typeface="Comic Sans MS" pitchFamily="66" charset="0"/>
            </a:endParaRPr>
          </a:p>
        </p:txBody>
      </p:sp>
      <p:sp>
        <p:nvSpPr>
          <p:cNvPr id="28" name="TextBox 27"/>
          <p:cNvSpPr txBox="1"/>
          <p:nvPr/>
        </p:nvSpPr>
        <p:spPr>
          <a:xfrm>
            <a:off x="624841" y="6019800"/>
            <a:ext cx="288862" cy="369332"/>
          </a:xfrm>
          <a:prstGeom prst="rect">
            <a:avLst/>
          </a:prstGeom>
          <a:noFill/>
        </p:spPr>
        <p:txBody>
          <a:bodyPr wrap="none" rtlCol="0">
            <a:spAutoFit/>
          </a:bodyPr>
          <a:lstStyle/>
          <a:p>
            <a:r>
              <a:rPr lang="en-IN" dirty="0" smtClean="0">
                <a:latin typeface="Comic Sans MS" pitchFamily="66" charset="0"/>
              </a:rPr>
              <a:t>1</a:t>
            </a:r>
            <a:endParaRPr lang="en-US" dirty="0">
              <a:latin typeface="Comic Sans MS" pitchFamily="66" charset="0"/>
            </a:endParaRPr>
          </a:p>
        </p:txBody>
      </p:sp>
      <p:sp>
        <p:nvSpPr>
          <p:cNvPr id="29" name="TextBox 28"/>
          <p:cNvSpPr txBox="1"/>
          <p:nvPr/>
        </p:nvSpPr>
        <p:spPr>
          <a:xfrm>
            <a:off x="2438400" y="5029200"/>
            <a:ext cx="1292341" cy="400110"/>
          </a:xfrm>
          <a:prstGeom prst="rect">
            <a:avLst/>
          </a:prstGeom>
          <a:noFill/>
        </p:spPr>
        <p:txBody>
          <a:bodyPr wrap="none" rtlCol="0">
            <a:spAutoFit/>
          </a:bodyPr>
          <a:lstStyle/>
          <a:p>
            <a:r>
              <a:rPr lang="en-IN" sz="2000" b="1" dirty="0" err="1" smtClean="0">
                <a:solidFill>
                  <a:srgbClr val="002060"/>
                </a:solidFill>
                <a:latin typeface="Comic Sans MS" pitchFamily="66" charset="0"/>
              </a:rPr>
              <a:t>i</a:t>
            </a:r>
            <a:r>
              <a:rPr lang="en-IN" sz="2000" b="1" dirty="0" smtClean="0">
                <a:solidFill>
                  <a:srgbClr val="002060"/>
                </a:solidFill>
                <a:latin typeface="Comic Sans MS" pitchFamily="66" charset="0"/>
              </a:rPr>
              <a:t>=2:false</a:t>
            </a:r>
            <a:endParaRPr lang="en-US" sz="2000" b="1"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5" grpId="0"/>
      <p:bldP spid="16" grpId="0"/>
      <p:bldP spid="17" grpId="0"/>
      <p:bldP spid="18" grpId="0"/>
      <p:bldP spid="19" grpId="0"/>
      <p:bldP spid="20" grpId="0"/>
      <p:bldP spid="25" grpId="0"/>
      <p:bldP spid="26" grpId="0"/>
      <p:bldP spid="27" grpId="0"/>
      <p:bldP spid="28"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24400" y="4038600"/>
            <a:ext cx="1976823" cy="369332"/>
          </a:xfrm>
          <a:prstGeom prst="rect">
            <a:avLst/>
          </a:prstGeom>
        </p:spPr>
        <p:txBody>
          <a:bodyPr wrap="none">
            <a:spAutoFit/>
          </a:bodyPr>
          <a:lstStyle/>
          <a:p>
            <a:r>
              <a:rPr lang="en-US" b="1" dirty="0" smtClean="0">
                <a:latin typeface="Comic Sans MS" pitchFamily="66" charset="0"/>
                <a:cs typeface="Times New Roman" pitchFamily="18" charset="0"/>
              </a:rPr>
              <a:t> ------------</a:t>
            </a:r>
            <a:endParaRPr lang="en-US" b="1" dirty="0">
              <a:latin typeface="Comic Sans MS" pitchFamily="66" charset="0"/>
            </a:endParaRPr>
          </a:p>
        </p:txBody>
      </p:sp>
      <p:sp>
        <p:nvSpPr>
          <p:cNvPr id="3" name="Rectangle 2"/>
          <p:cNvSpPr/>
          <p:nvPr/>
        </p:nvSpPr>
        <p:spPr>
          <a:xfrm>
            <a:off x="3124200" y="4535269"/>
            <a:ext cx="5791200" cy="369332"/>
          </a:xfrm>
          <a:prstGeom prst="rect">
            <a:avLst/>
          </a:prstGeom>
        </p:spPr>
        <p:txBody>
          <a:bodyPr wrap="square">
            <a:spAutoFit/>
          </a:bodyPr>
          <a:lstStyle/>
          <a:p>
            <a:r>
              <a:rPr lang="en-US" b="1" dirty="0" smtClean="0">
                <a:solidFill>
                  <a:srgbClr val="C00000"/>
                </a:solidFill>
                <a:latin typeface="Comic Sans MS" pitchFamily="66" charset="0"/>
                <a:cs typeface="Arial" charset="0"/>
              </a:rPr>
              <a:t>c</a:t>
            </a:r>
            <a:r>
              <a:rPr lang="en-US" b="1" baseline="-25000" dirty="0" smtClean="0">
                <a:solidFill>
                  <a:srgbClr val="C00000"/>
                </a:solidFill>
                <a:latin typeface="Comic Sans MS" pitchFamily="66" charset="0"/>
                <a:ea typeface="MS Mincho" pitchFamily="49" charset="-128"/>
                <a:cs typeface="Arial" charset="0"/>
              </a:rPr>
              <a:t>1</a:t>
            </a:r>
            <a:r>
              <a:rPr lang="en-US" b="1" dirty="0" smtClean="0">
                <a:solidFill>
                  <a:srgbClr val="C00000"/>
                </a:solidFill>
                <a:latin typeface="Comic Sans MS" pitchFamily="66" charset="0"/>
                <a:ea typeface="MS Mincho" pitchFamily="49" charset="-128"/>
                <a:cs typeface="Arial" charset="0"/>
              </a:rPr>
              <a:t> + c</a:t>
            </a:r>
            <a:r>
              <a:rPr lang="en-US" b="1" baseline="-25000" dirty="0" smtClean="0">
                <a:solidFill>
                  <a:srgbClr val="C00000"/>
                </a:solidFill>
                <a:latin typeface="Comic Sans MS" pitchFamily="66" charset="0"/>
                <a:ea typeface="MS Mincho" pitchFamily="49" charset="-128"/>
                <a:cs typeface="Arial" charset="0"/>
              </a:rPr>
              <a:t>2</a:t>
            </a:r>
            <a:r>
              <a:rPr lang="en-US" b="1" dirty="0" smtClean="0">
                <a:solidFill>
                  <a:srgbClr val="C00000"/>
                </a:solidFill>
                <a:latin typeface="Comic Sans MS" pitchFamily="66" charset="0"/>
                <a:ea typeface="MS Mincho" pitchFamily="49" charset="-128"/>
                <a:cs typeface="Arial" charset="0"/>
              </a:rPr>
              <a:t> x (N+1) + c</a:t>
            </a:r>
            <a:r>
              <a:rPr lang="en-US" b="1" baseline="-25000" dirty="0" smtClean="0">
                <a:solidFill>
                  <a:srgbClr val="C00000"/>
                </a:solidFill>
                <a:latin typeface="Comic Sans MS" pitchFamily="66" charset="0"/>
                <a:ea typeface="MS Mincho" pitchFamily="49" charset="-128"/>
                <a:cs typeface="Arial" charset="0"/>
              </a:rPr>
              <a:t>2</a:t>
            </a:r>
            <a:r>
              <a:rPr lang="en-US" b="1" dirty="0" smtClean="0">
                <a:solidFill>
                  <a:srgbClr val="C00000"/>
                </a:solidFill>
                <a:latin typeface="Comic Sans MS" pitchFamily="66" charset="0"/>
                <a:ea typeface="MS Mincho" pitchFamily="49" charset="-128"/>
                <a:cs typeface="Arial" charset="0"/>
              </a:rPr>
              <a:t> x N x (N+1) + c</a:t>
            </a:r>
            <a:r>
              <a:rPr lang="en-US" b="1" baseline="-25000" dirty="0" smtClean="0">
                <a:solidFill>
                  <a:srgbClr val="C00000"/>
                </a:solidFill>
                <a:latin typeface="Comic Sans MS" pitchFamily="66" charset="0"/>
                <a:ea typeface="MS Mincho" pitchFamily="49" charset="-128"/>
                <a:cs typeface="Arial" charset="0"/>
              </a:rPr>
              <a:t>3</a:t>
            </a:r>
            <a:r>
              <a:rPr lang="en-US" b="1" dirty="0" smtClean="0">
                <a:solidFill>
                  <a:srgbClr val="C00000"/>
                </a:solidFill>
                <a:latin typeface="Comic Sans MS" pitchFamily="66" charset="0"/>
                <a:ea typeface="MS Mincho" pitchFamily="49" charset="-128"/>
                <a:cs typeface="Arial" charset="0"/>
              </a:rPr>
              <a:t> x N x N</a:t>
            </a:r>
            <a:endParaRPr lang="en-US" b="1" dirty="0" smtClean="0">
              <a:solidFill>
                <a:srgbClr val="C00000"/>
              </a:solidFill>
              <a:latin typeface="Comic Sans MS" pitchFamily="66" charset="0"/>
              <a:cs typeface="Arial" charset="0"/>
            </a:endParaRPr>
          </a:p>
        </p:txBody>
      </p:sp>
      <p:sp>
        <p:nvSpPr>
          <p:cNvPr id="4" name="Rectangle 3"/>
          <p:cNvSpPr/>
          <p:nvPr/>
        </p:nvSpPr>
        <p:spPr>
          <a:xfrm>
            <a:off x="2286000" y="1143000"/>
            <a:ext cx="4684296" cy="461665"/>
          </a:xfrm>
          <a:prstGeom prst="rect">
            <a:avLst/>
          </a:prstGeom>
        </p:spPr>
        <p:txBody>
          <a:bodyPr wrap="none">
            <a:spAutoFit/>
          </a:bodyPr>
          <a:lstStyle/>
          <a:p>
            <a:r>
              <a:rPr lang="en-US" sz="2400" b="1" dirty="0" smtClean="0">
                <a:solidFill>
                  <a:srgbClr val="002060"/>
                </a:solidFill>
                <a:latin typeface="Comic Sans MS" pitchFamily="66" charset="0"/>
                <a:ea typeface="MS Mincho" pitchFamily="49" charset="-128"/>
              </a:rPr>
              <a:t>How do we find </a:t>
            </a:r>
            <a:r>
              <a:rPr lang="en-US" sz="2400" b="1" i="1" dirty="0" smtClean="0">
                <a:solidFill>
                  <a:srgbClr val="002060"/>
                </a:solidFill>
                <a:latin typeface="Comic Sans MS" pitchFamily="66" charset="0"/>
                <a:ea typeface="MS Mincho" pitchFamily="49" charset="-128"/>
              </a:rPr>
              <a:t>f(n) and g(n)</a:t>
            </a:r>
            <a:r>
              <a:rPr lang="en-US" sz="2400" b="1" dirty="0" smtClean="0">
                <a:solidFill>
                  <a:srgbClr val="002060"/>
                </a:solidFill>
                <a:latin typeface="Comic Sans MS" pitchFamily="66" charset="0"/>
                <a:ea typeface="MS Mincho" pitchFamily="49" charset="-128"/>
              </a:rPr>
              <a:t>?</a:t>
            </a:r>
            <a:endParaRPr lang="en-US" sz="2400" b="1" dirty="0">
              <a:solidFill>
                <a:srgbClr val="002060"/>
              </a:solidFill>
              <a:latin typeface="Comic Sans MS" pitchFamily="66" charset="0"/>
            </a:endParaRPr>
          </a:p>
        </p:txBody>
      </p:sp>
      <p:sp>
        <p:nvSpPr>
          <p:cNvPr id="5" name="TextBox 4"/>
          <p:cNvSpPr txBox="1"/>
          <p:nvPr/>
        </p:nvSpPr>
        <p:spPr>
          <a:xfrm>
            <a:off x="304800" y="616803"/>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6" name="Rectangle 5"/>
          <p:cNvSpPr/>
          <p:nvPr/>
        </p:nvSpPr>
        <p:spPr>
          <a:xfrm>
            <a:off x="990600" y="2177534"/>
            <a:ext cx="1176925" cy="369332"/>
          </a:xfrm>
          <a:prstGeom prst="rect">
            <a:avLst/>
          </a:prstGeom>
        </p:spPr>
        <p:txBody>
          <a:bodyPr wrap="none">
            <a:spAutoFit/>
          </a:bodyPr>
          <a:lstStyle/>
          <a:p>
            <a:r>
              <a:rPr lang="en-US" b="1" dirty="0" smtClean="0">
                <a:latin typeface="Comic Sans MS" pitchFamily="66" charset="0"/>
                <a:cs typeface="Times New Roman" pitchFamily="18" charset="0"/>
              </a:rPr>
              <a:t>sum = 0;</a:t>
            </a:r>
            <a:endParaRPr lang="en-US" b="1" dirty="0">
              <a:latin typeface="Comic Sans MS" pitchFamily="66" charset="0"/>
            </a:endParaRPr>
          </a:p>
        </p:txBody>
      </p:sp>
      <p:sp>
        <p:nvSpPr>
          <p:cNvPr id="7" name="Rectangle 6"/>
          <p:cNvSpPr/>
          <p:nvPr/>
        </p:nvSpPr>
        <p:spPr>
          <a:xfrm>
            <a:off x="990600" y="2634734"/>
            <a:ext cx="2186817" cy="369332"/>
          </a:xfrm>
          <a:prstGeom prst="rect">
            <a:avLst/>
          </a:prstGeom>
        </p:spPr>
        <p:txBody>
          <a:bodyPr wrap="none">
            <a:spAutoFit/>
          </a:bodyPr>
          <a:lstStyle/>
          <a:p>
            <a:r>
              <a:rPr lang="en-US" b="1" dirty="0" smtClean="0">
                <a:latin typeface="Comic Sans MS" pitchFamily="66" charset="0"/>
                <a:cs typeface="Times New Roman" pitchFamily="18" charset="0"/>
              </a:rPr>
              <a:t>for(</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=0; </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&lt;N; </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a:t>
            </a:r>
            <a:endParaRPr lang="en-US" b="1" dirty="0">
              <a:latin typeface="Comic Sans MS" pitchFamily="66" charset="0"/>
            </a:endParaRPr>
          </a:p>
        </p:txBody>
      </p:sp>
      <p:sp>
        <p:nvSpPr>
          <p:cNvPr id="8" name="Rectangle 7"/>
          <p:cNvSpPr/>
          <p:nvPr/>
        </p:nvSpPr>
        <p:spPr>
          <a:xfrm>
            <a:off x="1447800" y="3091934"/>
            <a:ext cx="2273379" cy="369332"/>
          </a:xfrm>
          <a:prstGeom prst="rect">
            <a:avLst/>
          </a:prstGeom>
        </p:spPr>
        <p:txBody>
          <a:bodyPr wrap="none">
            <a:spAutoFit/>
          </a:bodyPr>
          <a:lstStyle/>
          <a:p>
            <a:r>
              <a:rPr lang="en-US" b="1" dirty="0" smtClean="0">
                <a:latin typeface="Comic Sans MS" pitchFamily="66" charset="0"/>
                <a:cs typeface="Times New Roman" pitchFamily="18" charset="0"/>
              </a:rPr>
              <a:t>for(j=0; j&lt;N; j++)</a:t>
            </a:r>
            <a:endParaRPr lang="en-US" b="1" dirty="0">
              <a:latin typeface="Comic Sans MS" pitchFamily="66" charset="0"/>
            </a:endParaRPr>
          </a:p>
        </p:txBody>
      </p:sp>
      <p:sp>
        <p:nvSpPr>
          <p:cNvPr id="9" name="Rectangle 8"/>
          <p:cNvSpPr/>
          <p:nvPr/>
        </p:nvSpPr>
        <p:spPr>
          <a:xfrm>
            <a:off x="1828800" y="3516868"/>
            <a:ext cx="2029723" cy="369332"/>
          </a:xfrm>
          <a:prstGeom prst="rect">
            <a:avLst/>
          </a:prstGeom>
        </p:spPr>
        <p:txBody>
          <a:bodyPr wrap="none">
            <a:spAutoFit/>
          </a:bodyPr>
          <a:lstStyle/>
          <a:p>
            <a:r>
              <a:rPr lang="en-US" b="1" dirty="0" smtClean="0">
                <a:latin typeface="Comic Sans MS" pitchFamily="66" charset="0"/>
                <a:cs typeface="Times New Roman" pitchFamily="18" charset="0"/>
              </a:rPr>
              <a:t>sum += </a:t>
            </a:r>
            <a:r>
              <a:rPr lang="en-US" b="1" dirty="0" err="1" smtClean="0">
                <a:latin typeface="Comic Sans MS" pitchFamily="66" charset="0"/>
                <a:cs typeface="Times New Roman" pitchFamily="18" charset="0"/>
              </a:rPr>
              <a:t>arr</a:t>
            </a:r>
            <a:r>
              <a:rPr lang="en-US" b="1" dirty="0" smtClean="0">
                <a:latin typeface="Comic Sans MS" pitchFamily="66" charset="0"/>
                <a:cs typeface="Times New Roman" pitchFamily="18" charset="0"/>
              </a:rPr>
              <a:t>[</a:t>
            </a:r>
            <a:r>
              <a:rPr lang="en-US" b="1" dirty="0" err="1" smtClean="0">
                <a:latin typeface="Comic Sans MS" pitchFamily="66" charset="0"/>
                <a:cs typeface="Times New Roman" pitchFamily="18" charset="0"/>
              </a:rPr>
              <a:t>i</a:t>
            </a:r>
            <a:r>
              <a:rPr lang="en-US" b="1" dirty="0" smtClean="0">
                <a:latin typeface="Comic Sans MS" pitchFamily="66" charset="0"/>
                <a:cs typeface="Times New Roman" pitchFamily="18" charset="0"/>
              </a:rPr>
              <a:t>][j];</a:t>
            </a:r>
            <a:endParaRPr lang="en-US" b="1" dirty="0">
              <a:latin typeface="Comic Sans MS" pitchFamily="66" charset="0"/>
            </a:endParaRPr>
          </a:p>
        </p:txBody>
      </p:sp>
      <p:sp>
        <p:nvSpPr>
          <p:cNvPr id="10" name="Rectangle 9"/>
          <p:cNvSpPr/>
          <p:nvPr/>
        </p:nvSpPr>
        <p:spPr>
          <a:xfrm>
            <a:off x="5203539" y="1676400"/>
            <a:ext cx="667170" cy="369332"/>
          </a:xfrm>
          <a:prstGeom prst="rect">
            <a:avLst/>
          </a:prstGeom>
        </p:spPr>
        <p:txBody>
          <a:bodyPr wrap="none">
            <a:spAutoFit/>
          </a:bodyPr>
          <a:lstStyle/>
          <a:p>
            <a:r>
              <a:rPr lang="en-US" b="1" i="1" dirty="0" smtClean="0">
                <a:solidFill>
                  <a:srgbClr val="C00000"/>
                </a:solidFill>
                <a:latin typeface="Comic Sans MS" pitchFamily="66" charset="0"/>
                <a:cs typeface="Times New Roman" pitchFamily="18" charset="0"/>
              </a:rPr>
              <a:t>Cost</a:t>
            </a:r>
            <a:endParaRPr lang="en-US" b="1" dirty="0">
              <a:solidFill>
                <a:srgbClr val="C00000"/>
              </a:solidFill>
              <a:latin typeface="Comic Sans MS" pitchFamily="66" charset="0"/>
            </a:endParaRPr>
          </a:p>
        </p:txBody>
      </p:sp>
      <p:sp>
        <p:nvSpPr>
          <p:cNvPr id="11" name="Rectangle 10"/>
          <p:cNvSpPr/>
          <p:nvPr/>
        </p:nvSpPr>
        <p:spPr>
          <a:xfrm>
            <a:off x="5406158" y="2133600"/>
            <a:ext cx="397866"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1</a:t>
            </a:r>
            <a:endParaRPr lang="en-US" b="1" dirty="0">
              <a:latin typeface="Comic Sans MS" pitchFamily="66" charset="0"/>
            </a:endParaRPr>
          </a:p>
        </p:txBody>
      </p:sp>
      <p:sp>
        <p:nvSpPr>
          <p:cNvPr id="12" name="Rectangle 11"/>
          <p:cNvSpPr/>
          <p:nvPr/>
        </p:nvSpPr>
        <p:spPr>
          <a:xfrm>
            <a:off x="5406158" y="2590800"/>
            <a:ext cx="397866"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2</a:t>
            </a:r>
            <a:endParaRPr lang="en-US" b="1" dirty="0">
              <a:latin typeface="Comic Sans MS" pitchFamily="66" charset="0"/>
            </a:endParaRPr>
          </a:p>
        </p:txBody>
      </p:sp>
      <p:sp>
        <p:nvSpPr>
          <p:cNvPr id="13" name="Rectangle 12"/>
          <p:cNvSpPr/>
          <p:nvPr/>
        </p:nvSpPr>
        <p:spPr>
          <a:xfrm>
            <a:off x="5410200" y="3048000"/>
            <a:ext cx="497252"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2</a:t>
            </a:r>
            <a:r>
              <a:rPr lang="en-US" b="1" dirty="0" smtClean="0">
                <a:latin typeface="Comic Sans MS" pitchFamily="66" charset="0"/>
                <a:cs typeface="Times New Roman" pitchFamily="18" charset="0"/>
              </a:rPr>
              <a:t> </a:t>
            </a:r>
            <a:endParaRPr lang="en-US" b="1" dirty="0">
              <a:latin typeface="Comic Sans MS" pitchFamily="66" charset="0"/>
            </a:endParaRPr>
          </a:p>
        </p:txBody>
      </p:sp>
      <p:sp>
        <p:nvSpPr>
          <p:cNvPr id="14" name="Rectangle 13"/>
          <p:cNvSpPr/>
          <p:nvPr/>
        </p:nvSpPr>
        <p:spPr>
          <a:xfrm>
            <a:off x="5406158" y="3516868"/>
            <a:ext cx="397866" cy="369332"/>
          </a:xfrm>
          <a:prstGeom prst="rect">
            <a:avLst/>
          </a:prstGeom>
        </p:spPr>
        <p:txBody>
          <a:bodyPr wrap="none">
            <a:spAutoFit/>
          </a:bodyPr>
          <a:lstStyle/>
          <a:p>
            <a:r>
              <a:rPr lang="en-US" b="1" dirty="0" smtClean="0">
                <a:latin typeface="Comic Sans MS" pitchFamily="66" charset="0"/>
                <a:cs typeface="Times New Roman" pitchFamily="18" charset="0"/>
              </a:rPr>
              <a:t>c</a:t>
            </a:r>
            <a:r>
              <a:rPr lang="en-US" b="1" baseline="-25000" dirty="0" smtClean="0">
                <a:latin typeface="Comic Sans MS" pitchFamily="66" charset="0"/>
                <a:cs typeface="Times New Roman" pitchFamily="18" charset="0"/>
              </a:rPr>
              <a:t>3</a:t>
            </a:r>
            <a:endParaRPr lang="en-US" b="1" dirty="0">
              <a:latin typeface="Comic Sans MS" pitchFamily="66" charset="0"/>
            </a:endParaRPr>
          </a:p>
        </p:txBody>
      </p:sp>
      <p:sp>
        <p:nvSpPr>
          <p:cNvPr id="15" name="TextBox 14"/>
          <p:cNvSpPr txBox="1"/>
          <p:nvPr/>
        </p:nvSpPr>
        <p:spPr>
          <a:xfrm>
            <a:off x="990600" y="5577841"/>
            <a:ext cx="325730" cy="369332"/>
          </a:xfrm>
          <a:prstGeom prst="rect">
            <a:avLst/>
          </a:prstGeom>
          <a:noFill/>
        </p:spPr>
        <p:txBody>
          <a:bodyPr wrap="none" rtlCol="0">
            <a:spAutoFit/>
          </a:bodyPr>
          <a:lstStyle/>
          <a:p>
            <a:r>
              <a:rPr lang="en-IN" b="1" dirty="0" smtClean="0">
                <a:latin typeface="Comic Sans MS" pitchFamily="66" charset="0"/>
              </a:rPr>
              <a:t>2</a:t>
            </a:r>
            <a:endParaRPr lang="en-US" b="1" dirty="0">
              <a:latin typeface="Comic Sans MS" pitchFamily="66" charset="0"/>
            </a:endParaRPr>
          </a:p>
        </p:txBody>
      </p:sp>
      <p:sp>
        <p:nvSpPr>
          <p:cNvPr id="16" name="TextBox 15"/>
          <p:cNvSpPr txBox="1"/>
          <p:nvPr/>
        </p:nvSpPr>
        <p:spPr>
          <a:xfrm>
            <a:off x="1981200" y="5577841"/>
            <a:ext cx="325730" cy="369332"/>
          </a:xfrm>
          <a:prstGeom prst="rect">
            <a:avLst/>
          </a:prstGeom>
          <a:noFill/>
        </p:spPr>
        <p:txBody>
          <a:bodyPr wrap="none" rtlCol="0">
            <a:spAutoFit/>
          </a:bodyPr>
          <a:lstStyle/>
          <a:p>
            <a:r>
              <a:rPr lang="en-IN" b="1" dirty="0" smtClean="0">
                <a:latin typeface="Comic Sans MS" pitchFamily="66" charset="0"/>
              </a:rPr>
              <a:t>5</a:t>
            </a:r>
            <a:endParaRPr lang="en-US" b="1" dirty="0">
              <a:latin typeface="Comic Sans MS" pitchFamily="66" charset="0"/>
            </a:endParaRPr>
          </a:p>
        </p:txBody>
      </p:sp>
      <p:sp>
        <p:nvSpPr>
          <p:cNvPr id="17" name="TextBox 16"/>
          <p:cNvSpPr txBox="1"/>
          <p:nvPr/>
        </p:nvSpPr>
        <p:spPr>
          <a:xfrm>
            <a:off x="993714" y="6019800"/>
            <a:ext cx="325730" cy="369332"/>
          </a:xfrm>
          <a:prstGeom prst="rect">
            <a:avLst/>
          </a:prstGeom>
          <a:noFill/>
        </p:spPr>
        <p:txBody>
          <a:bodyPr wrap="none" rtlCol="0">
            <a:spAutoFit/>
          </a:bodyPr>
          <a:lstStyle/>
          <a:p>
            <a:r>
              <a:rPr lang="en-IN" b="1" dirty="0" smtClean="0">
                <a:latin typeface="Comic Sans MS" pitchFamily="66" charset="0"/>
              </a:rPr>
              <a:t>3</a:t>
            </a:r>
            <a:endParaRPr lang="en-US" b="1" dirty="0">
              <a:latin typeface="Comic Sans MS" pitchFamily="66" charset="0"/>
            </a:endParaRPr>
          </a:p>
        </p:txBody>
      </p:sp>
      <p:sp>
        <p:nvSpPr>
          <p:cNvPr id="18" name="TextBox 17"/>
          <p:cNvSpPr txBox="1"/>
          <p:nvPr/>
        </p:nvSpPr>
        <p:spPr>
          <a:xfrm>
            <a:off x="1981200" y="6019800"/>
            <a:ext cx="325730" cy="369332"/>
          </a:xfrm>
          <a:prstGeom prst="rect">
            <a:avLst/>
          </a:prstGeom>
          <a:noFill/>
        </p:spPr>
        <p:txBody>
          <a:bodyPr wrap="none" rtlCol="0">
            <a:spAutoFit/>
          </a:bodyPr>
          <a:lstStyle/>
          <a:p>
            <a:r>
              <a:rPr lang="en-IN" b="1" dirty="0" smtClean="0">
                <a:latin typeface="Comic Sans MS" pitchFamily="66" charset="0"/>
              </a:rPr>
              <a:t>4</a:t>
            </a:r>
            <a:endParaRPr lang="en-US" b="1" dirty="0">
              <a:latin typeface="Comic Sans MS" pitchFamily="66" charset="0"/>
            </a:endParaRPr>
          </a:p>
        </p:txBody>
      </p:sp>
      <p:sp>
        <p:nvSpPr>
          <p:cNvPr id="19" name="TextBox 18"/>
          <p:cNvSpPr txBox="1"/>
          <p:nvPr/>
        </p:nvSpPr>
        <p:spPr>
          <a:xfrm>
            <a:off x="76200" y="5715000"/>
            <a:ext cx="248786" cy="369332"/>
          </a:xfrm>
          <a:prstGeom prst="rect">
            <a:avLst/>
          </a:prstGeom>
          <a:noFill/>
        </p:spPr>
        <p:txBody>
          <a:bodyPr wrap="none" rtlCol="0">
            <a:spAutoFit/>
          </a:bodyPr>
          <a:lstStyle/>
          <a:p>
            <a:r>
              <a:rPr lang="en-IN" b="1" dirty="0" err="1" smtClean="0">
                <a:latin typeface="Comic Sans MS" pitchFamily="66" charset="0"/>
              </a:rPr>
              <a:t>i</a:t>
            </a:r>
            <a:endParaRPr lang="en-US" b="1" dirty="0">
              <a:latin typeface="Comic Sans MS" pitchFamily="66" charset="0"/>
            </a:endParaRPr>
          </a:p>
        </p:txBody>
      </p:sp>
      <p:sp>
        <p:nvSpPr>
          <p:cNvPr id="20" name="TextBox 19"/>
          <p:cNvSpPr txBox="1"/>
          <p:nvPr/>
        </p:nvSpPr>
        <p:spPr>
          <a:xfrm>
            <a:off x="1600200" y="4724400"/>
            <a:ext cx="277640" cy="369332"/>
          </a:xfrm>
          <a:prstGeom prst="rect">
            <a:avLst/>
          </a:prstGeom>
          <a:noFill/>
        </p:spPr>
        <p:txBody>
          <a:bodyPr wrap="none" rtlCol="0">
            <a:spAutoFit/>
          </a:bodyPr>
          <a:lstStyle/>
          <a:p>
            <a:r>
              <a:rPr lang="en-IN" b="1" dirty="0" smtClean="0">
                <a:latin typeface="Comic Sans MS" pitchFamily="66" charset="0"/>
              </a:rPr>
              <a:t>j</a:t>
            </a:r>
            <a:endParaRPr lang="en-US" b="1" dirty="0">
              <a:latin typeface="Comic Sans MS" pitchFamily="66" charset="0"/>
            </a:endParaRPr>
          </a:p>
        </p:txBody>
      </p:sp>
      <p:cxnSp>
        <p:nvCxnSpPr>
          <p:cNvPr id="21" name="Straight Connector 20"/>
          <p:cNvCxnSpPr/>
          <p:nvPr/>
        </p:nvCxnSpPr>
        <p:spPr>
          <a:xfrm rot="5400000">
            <a:off x="266700" y="5753100"/>
            <a:ext cx="12954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62000" y="5486400"/>
            <a:ext cx="16002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8" idx="0"/>
          </p:cNvCxnSpPr>
          <p:nvPr/>
        </p:nvCxnSpPr>
        <p:spPr>
          <a:xfrm rot="5400000" flipH="1" flipV="1">
            <a:off x="1611456" y="5177616"/>
            <a:ext cx="1588" cy="16843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066403" y="5790803"/>
            <a:ext cx="1219200" cy="7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143000" y="5159830"/>
            <a:ext cx="325730" cy="369332"/>
          </a:xfrm>
          <a:prstGeom prst="rect">
            <a:avLst/>
          </a:prstGeom>
          <a:noFill/>
        </p:spPr>
        <p:txBody>
          <a:bodyPr wrap="none" rtlCol="0">
            <a:spAutoFit/>
          </a:bodyPr>
          <a:lstStyle/>
          <a:p>
            <a:r>
              <a:rPr lang="en-IN" dirty="0" smtClean="0">
                <a:latin typeface="Comic Sans MS" pitchFamily="66" charset="0"/>
              </a:rPr>
              <a:t>0</a:t>
            </a:r>
            <a:endParaRPr lang="en-US" dirty="0">
              <a:latin typeface="Comic Sans MS" pitchFamily="66" charset="0"/>
            </a:endParaRPr>
          </a:p>
        </p:txBody>
      </p:sp>
      <p:sp>
        <p:nvSpPr>
          <p:cNvPr id="26" name="TextBox 25"/>
          <p:cNvSpPr txBox="1"/>
          <p:nvPr/>
        </p:nvSpPr>
        <p:spPr>
          <a:xfrm>
            <a:off x="1981200" y="5159830"/>
            <a:ext cx="288862" cy="369332"/>
          </a:xfrm>
          <a:prstGeom prst="rect">
            <a:avLst/>
          </a:prstGeom>
          <a:noFill/>
        </p:spPr>
        <p:txBody>
          <a:bodyPr wrap="none" rtlCol="0">
            <a:spAutoFit/>
          </a:bodyPr>
          <a:lstStyle/>
          <a:p>
            <a:r>
              <a:rPr lang="en-IN" dirty="0" smtClean="0">
                <a:latin typeface="Comic Sans MS" pitchFamily="66" charset="0"/>
              </a:rPr>
              <a:t>1</a:t>
            </a:r>
            <a:endParaRPr lang="en-US" dirty="0">
              <a:latin typeface="Comic Sans MS" pitchFamily="66" charset="0"/>
            </a:endParaRPr>
          </a:p>
        </p:txBody>
      </p:sp>
      <p:sp>
        <p:nvSpPr>
          <p:cNvPr id="27" name="TextBox 26"/>
          <p:cNvSpPr txBox="1"/>
          <p:nvPr/>
        </p:nvSpPr>
        <p:spPr>
          <a:xfrm>
            <a:off x="624841" y="5562600"/>
            <a:ext cx="325730" cy="369332"/>
          </a:xfrm>
          <a:prstGeom prst="rect">
            <a:avLst/>
          </a:prstGeom>
          <a:noFill/>
        </p:spPr>
        <p:txBody>
          <a:bodyPr wrap="none" rtlCol="0">
            <a:spAutoFit/>
          </a:bodyPr>
          <a:lstStyle/>
          <a:p>
            <a:r>
              <a:rPr lang="en-IN" dirty="0" smtClean="0">
                <a:latin typeface="Comic Sans MS" pitchFamily="66" charset="0"/>
              </a:rPr>
              <a:t>0</a:t>
            </a:r>
            <a:endParaRPr lang="en-US" dirty="0">
              <a:latin typeface="Comic Sans MS" pitchFamily="66" charset="0"/>
            </a:endParaRPr>
          </a:p>
        </p:txBody>
      </p:sp>
      <p:sp>
        <p:nvSpPr>
          <p:cNvPr id="28" name="TextBox 27"/>
          <p:cNvSpPr txBox="1"/>
          <p:nvPr/>
        </p:nvSpPr>
        <p:spPr>
          <a:xfrm>
            <a:off x="624841" y="6019800"/>
            <a:ext cx="288862" cy="369332"/>
          </a:xfrm>
          <a:prstGeom prst="rect">
            <a:avLst/>
          </a:prstGeom>
          <a:noFill/>
        </p:spPr>
        <p:txBody>
          <a:bodyPr wrap="none" rtlCol="0">
            <a:spAutoFit/>
          </a:bodyPr>
          <a:lstStyle/>
          <a:p>
            <a:r>
              <a:rPr lang="en-IN" dirty="0" smtClean="0">
                <a:latin typeface="Comic Sans MS" pitchFamily="66" charset="0"/>
              </a:rPr>
              <a:t>1</a:t>
            </a:r>
            <a:endParaRPr lang="en-US"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5" grpId="0"/>
      <p:bldP spid="26" grpId="0"/>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912907"/>
            <a:ext cx="3392275" cy="461665"/>
          </a:xfrm>
          <a:prstGeom prst="rect">
            <a:avLst/>
          </a:prstGeom>
        </p:spPr>
        <p:txBody>
          <a:bodyPr wrap="none">
            <a:spAutoFit/>
          </a:bodyPr>
          <a:lstStyle/>
          <a:p>
            <a:r>
              <a:rPr lang="en-US" sz="2400" b="1" dirty="0" smtClean="0">
                <a:solidFill>
                  <a:srgbClr val="FF0000"/>
                </a:solidFill>
                <a:latin typeface="Comic Sans MS" pitchFamily="66" charset="0"/>
              </a:rPr>
              <a:t>Asymptotic Notations</a:t>
            </a:r>
            <a:endParaRPr lang="en-US" sz="2400" dirty="0">
              <a:latin typeface="Comic Sans MS" pitchFamily="66" charset="0"/>
            </a:endParaRPr>
          </a:p>
        </p:txBody>
      </p:sp>
      <p:sp>
        <p:nvSpPr>
          <p:cNvPr id="3" name="TextBox 2"/>
          <p:cNvSpPr txBox="1"/>
          <p:nvPr/>
        </p:nvSpPr>
        <p:spPr>
          <a:xfrm>
            <a:off x="304800" y="608107"/>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Rectangle 3"/>
          <p:cNvSpPr/>
          <p:nvPr/>
        </p:nvSpPr>
        <p:spPr>
          <a:xfrm>
            <a:off x="27710" y="1374572"/>
            <a:ext cx="1265090" cy="430887"/>
          </a:xfrm>
          <a:prstGeom prst="rect">
            <a:avLst/>
          </a:prstGeom>
        </p:spPr>
        <p:txBody>
          <a:bodyPr wrap="none">
            <a:spAutoFit/>
          </a:bodyPr>
          <a:lstStyle/>
          <a:p>
            <a:r>
              <a:rPr lang="en-US" sz="2200" b="1" dirty="0" smtClean="0">
                <a:solidFill>
                  <a:srgbClr val="002060"/>
                </a:solidFill>
                <a:latin typeface="Comic Sans MS" pitchFamily="66" charset="0"/>
              </a:rPr>
              <a:t>Big (O);</a:t>
            </a:r>
            <a:endParaRPr lang="en-US" sz="2200" dirty="0">
              <a:latin typeface="Comic Sans MS" pitchFamily="66" charset="0"/>
            </a:endParaRPr>
          </a:p>
        </p:txBody>
      </p:sp>
      <p:sp>
        <p:nvSpPr>
          <p:cNvPr id="5" name="Rectangle 4"/>
          <p:cNvSpPr/>
          <p:nvPr/>
        </p:nvSpPr>
        <p:spPr>
          <a:xfrm>
            <a:off x="1170710" y="1374572"/>
            <a:ext cx="2286203" cy="430887"/>
          </a:xfrm>
          <a:prstGeom prst="rect">
            <a:avLst/>
          </a:prstGeom>
        </p:spPr>
        <p:txBody>
          <a:bodyPr wrap="none">
            <a:spAutoFit/>
          </a:bodyPr>
          <a:lstStyle/>
          <a:p>
            <a:r>
              <a:rPr lang="en-US" sz="2200" b="1" dirty="0" smtClean="0">
                <a:solidFill>
                  <a:srgbClr val="002060"/>
                </a:solidFill>
                <a:latin typeface="Comic Sans MS" pitchFamily="66" charset="0"/>
              </a:rPr>
              <a:t>Big Omega (</a:t>
            </a:r>
            <a:r>
              <a:rPr lang="en-US" sz="2200" b="1" dirty="0" smtClean="0">
                <a:solidFill>
                  <a:srgbClr val="002060"/>
                </a:solidFill>
                <a:latin typeface="Comic Sans MS" pitchFamily="66" charset="0"/>
                <a:sym typeface="Symbol" pitchFamily="18" charset="2"/>
              </a:rPr>
              <a:t></a:t>
            </a:r>
            <a:r>
              <a:rPr lang="en-US" sz="2200" b="1" dirty="0" smtClean="0">
                <a:solidFill>
                  <a:srgbClr val="002060"/>
                </a:solidFill>
                <a:latin typeface="Comic Sans MS" pitchFamily="66" charset="0"/>
              </a:rPr>
              <a:t>);</a:t>
            </a:r>
            <a:endParaRPr lang="en-US" sz="2200" dirty="0">
              <a:latin typeface="Comic Sans MS" pitchFamily="66" charset="0"/>
            </a:endParaRPr>
          </a:p>
        </p:txBody>
      </p:sp>
      <p:sp>
        <p:nvSpPr>
          <p:cNvPr id="6" name="Rectangle 5"/>
          <p:cNvSpPr/>
          <p:nvPr/>
        </p:nvSpPr>
        <p:spPr>
          <a:xfrm>
            <a:off x="3304310" y="1374572"/>
            <a:ext cx="2055371" cy="430887"/>
          </a:xfrm>
          <a:prstGeom prst="rect">
            <a:avLst/>
          </a:prstGeom>
        </p:spPr>
        <p:txBody>
          <a:bodyPr wrap="none">
            <a:spAutoFit/>
          </a:bodyPr>
          <a:lstStyle/>
          <a:p>
            <a:r>
              <a:rPr lang="en-US" sz="2200" b="1" dirty="0" smtClean="0">
                <a:solidFill>
                  <a:srgbClr val="002060"/>
                </a:solidFill>
                <a:latin typeface="Comic Sans MS" pitchFamily="66" charset="0"/>
              </a:rPr>
              <a:t>Big Theta(</a:t>
            </a:r>
            <a:r>
              <a:rPr lang="en-US" sz="2200" b="1" dirty="0" smtClean="0">
                <a:solidFill>
                  <a:srgbClr val="002060"/>
                </a:solidFill>
                <a:latin typeface="Comic Sans MS" pitchFamily="66" charset="0"/>
                <a:ea typeface="Verdana" pitchFamily="34" charset="0"/>
                <a:cs typeface="Verdana" pitchFamily="34" charset="0"/>
                <a:sym typeface="Symbol" pitchFamily="18" charset="2"/>
              </a:rPr>
              <a:t></a:t>
            </a:r>
            <a:r>
              <a:rPr lang="en-US" sz="2200" b="1" dirty="0" smtClean="0">
                <a:solidFill>
                  <a:srgbClr val="002060"/>
                </a:solidFill>
                <a:latin typeface="Comic Sans MS" pitchFamily="66" charset="0"/>
              </a:rPr>
              <a:t>);</a:t>
            </a:r>
            <a:endParaRPr lang="en-US" sz="2200" dirty="0">
              <a:latin typeface="Comic Sans MS" pitchFamily="66" charset="0"/>
            </a:endParaRPr>
          </a:p>
        </p:txBody>
      </p:sp>
      <p:sp>
        <p:nvSpPr>
          <p:cNvPr id="7" name="Rectangle 6"/>
          <p:cNvSpPr/>
          <p:nvPr/>
        </p:nvSpPr>
        <p:spPr>
          <a:xfrm>
            <a:off x="5209310" y="1374572"/>
            <a:ext cx="1516762" cy="430887"/>
          </a:xfrm>
          <a:prstGeom prst="rect">
            <a:avLst/>
          </a:prstGeom>
        </p:spPr>
        <p:txBody>
          <a:bodyPr wrap="none">
            <a:spAutoFit/>
          </a:bodyPr>
          <a:lstStyle/>
          <a:p>
            <a:r>
              <a:rPr lang="en-US" sz="2200" b="1" dirty="0" smtClean="0">
                <a:solidFill>
                  <a:srgbClr val="002060"/>
                </a:solidFill>
                <a:latin typeface="Comic Sans MS" pitchFamily="66" charset="0"/>
              </a:rPr>
              <a:t>Little (o);</a:t>
            </a:r>
            <a:endParaRPr lang="en-US" sz="2200" dirty="0">
              <a:latin typeface="Comic Sans MS" pitchFamily="66" charset="0"/>
            </a:endParaRPr>
          </a:p>
        </p:txBody>
      </p:sp>
      <p:sp>
        <p:nvSpPr>
          <p:cNvPr id="8" name="Rectangle 7"/>
          <p:cNvSpPr/>
          <p:nvPr/>
        </p:nvSpPr>
        <p:spPr>
          <a:xfrm>
            <a:off x="6619771" y="1374572"/>
            <a:ext cx="2491388" cy="430887"/>
          </a:xfrm>
          <a:prstGeom prst="rect">
            <a:avLst/>
          </a:prstGeom>
        </p:spPr>
        <p:txBody>
          <a:bodyPr wrap="none">
            <a:spAutoFit/>
          </a:bodyPr>
          <a:lstStyle/>
          <a:p>
            <a:r>
              <a:rPr lang="en-US" sz="2200" b="1" dirty="0" smtClean="0">
                <a:solidFill>
                  <a:srgbClr val="002060"/>
                </a:solidFill>
                <a:latin typeface="Comic Sans MS" pitchFamily="66" charset="0"/>
              </a:rPr>
              <a:t>Little Omega(</a:t>
            </a:r>
            <a:r>
              <a:rPr lang="el-GR" sz="2200" b="1" dirty="0" smtClean="0">
                <a:solidFill>
                  <a:srgbClr val="002060"/>
                </a:solidFill>
                <a:latin typeface="Comic Sans MS" pitchFamily="66" charset="0"/>
              </a:rPr>
              <a:t>ω</a:t>
            </a:r>
            <a:r>
              <a:rPr lang="en-US" sz="2200" b="1" dirty="0" smtClean="0">
                <a:solidFill>
                  <a:srgbClr val="002060"/>
                </a:solidFill>
                <a:latin typeface="Comic Sans MS" pitchFamily="66" charset="0"/>
              </a:rPr>
              <a:t>);</a:t>
            </a:r>
            <a:endParaRPr lang="en-US" sz="2200" dirty="0">
              <a:latin typeface="Comic Sans MS" pitchFamily="66" charset="0"/>
            </a:endParaRPr>
          </a:p>
        </p:txBody>
      </p:sp>
      <p:pic>
        <p:nvPicPr>
          <p:cNvPr id="139266" name="Picture 2"/>
          <p:cNvPicPr>
            <a:picLocks noChangeAspect="1" noChangeArrowheads="1"/>
          </p:cNvPicPr>
          <p:nvPr/>
        </p:nvPicPr>
        <p:blipFill>
          <a:blip r:embed="rId2"/>
          <a:srcRect/>
          <a:stretch>
            <a:fillRect/>
          </a:stretch>
        </p:blipFill>
        <p:spPr bwMode="auto">
          <a:xfrm>
            <a:off x="73602" y="1726127"/>
            <a:ext cx="1145598" cy="590550"/>
          </a:xfrm>
          <a:prstGeom prst="rect">
            <a:avLst/>
          </a:prstGeom>
          <a:noFill/>
          <a:ln w="9525">
            <a:noFill/>
            <a:miter lim="800000"/>
            <a:headEnd/>
            <a:tailEnd/>
          </a:ln>
          <a:effectLst/>
        </p:spPr>
      </p:pic>
      <p:pic>
        <p:nvPicPr>
          <p:cNvPr id="139267" name="Picture 3"/>
          <p:cNvPicPr>
            <a:picLocks noChangeAspect="1" noChangeArrowheads="1"/>
          </p:cNvPicPr>
          <p:nvPr/>
        </p:nvPicPr>
        <p:blipFill>
          <a:blip r:embed="rId3"/>
          <a:srcRect/>
          <a:stretch>
            <a:fillRect/>
          </a:stretch>
        </p:blipFill>
        <p:spPr bwMode="auto">
          <a:xfrm>
            <a:off x="1371600" y="1720932"/>
            <a:ext cx="1466850" cy="590550"/>
          </a:xfrm>
          <a:prstGeom prst="rect">
            <a:avLst/>
          </a:prstGeom>
          <a:noFill/>
          <a:ln w="9525">
            <a:noFill/>
            <a:miter lim="800000"/>
            <a:headEnd/>
            <a:tailEnd/>
          </a:ln>
          <a:effectLst/>
        </p:spPr>
      </p:pic>
      <p:pic>
        <p:nvPicPr>
          <p:cNvPr id="139268" name="Picture 4"/>
          <p:cNvPicPr>
            <a:picLocks noChangeAspect="1" noChangeArrowheads="1"/>
          </p:cNvPicPr>
          <p:nvPr/>
        </p:nvPicPr>
        <p:blipFill>
          <a:blip r:embed="rId4"/>
          <a:srcRect/>
          <a:stretch>
            <a:fillRect/>
          </a:stretch>
        </p:blipFill>
        <p:spPr bwMode="auto">
          <a:xfrm>
            <a:off x="3400425" y="1707077"/>
            <a:ext cx="1323975" cy="581025"/>
          </a:xfrm>
          <a:prstGeom prst="rect">
            <a:avLst/>
          </a:prstGeom>
          <a:noFill/>
          <a:ln w="9525">
            <a:noFill/>
            <a:miter lim="800000"/>
            <a:headEnd/>
            <a:tailEnd/>
          </a:ln>
          <a:effectLst/>
        </p:spPr>
      </p:pic>
      <p:pic>
        <p:nvPicPr>
          <p:cNvPr id="139269" name="Picture 5"/>
          <p:cNvPicPr>
            <a:picLocks noChangeAspect="1" noChangeArrowheads="1"/>
          </p:cNvPicPr>
          <p:nvPr/>
        </p:nvPicPr>
        <p:blipFill>
          <a:blip r:embed="rId5"/>
          <a:srcRect/>
          <a:stretch>
            <a:fillRect/>
          </a:stretch>
        </p:blipFill>
        <p:spPr bwMode="auto">
          <a:xfrm>
            <a:off x="5210175" y="1707077"/>
            <a:ext cx="1190625" cy="590550"/>
          </a:xfrm>
          <a:prstGeom prst="rect">
            <a:avLst/>
          </a:prstGeom>
          <a:noFill/>
          <a:ln w="9525">
            <a:noFill/>
            <a:miter lim="800000"/>
            <a:headEnd/>
            <a:tailEnd/>
          </a:ln>
          <a:effectLst/>
        </p:spPr>
      </p:pic>
      <p:pic>
        <p:nvPicPr>
          <p:cNvPr id="139270" name="Picture 6"/>
          <p:cNvPicPr>
            <a:picLocks noChangeAspect="1" noChangeArrowheads="1"/>
          </p:cNvPicPr>
          <p:nvPr/>
        </p:nvPicPr>
        <p:blipFill>
          <a:blip r:embed="rId6"/>
          <a:srcRect/>
          <a:stretch>
            <a:fillRect/>
          </a:stretch>
        </p:blipFill>
        <p:spPr bwMode="auto">
          <a:xfrm>
            <a:off x="7000875" y="1707077"/>
            <a:ext cx="1228725" cy="571500"/>
          </a:xfrm>
          <a:prstGeom prst="rect">
            <a:avLst/>
          </a:prstGeom>
          <a:noFill/>
          <a:ln w="9525">
            <a:noFill/>
            <a:miter lim="800000"/>
            <a:headEnd/>
            <a:tailEnd/>
          </a:ln>
          <a:effectLst/>
        </p:spPr>
      </p:pic>
      <p:sp>
        <p:nvSpPr>
          <p:cNvPr id="15" name="Rectangle 14"/>
          <p:cNvSpPr/>
          <p:nvPr/>
        </p:nvSpPr>
        <p:spPr>
          <a:xfrm>
            <a:off x="3048000" y="2231643"/>
            <a:ext cx="5867400" cy="1200329"/>
          </a:xfrm>
          <a:prstGeom prst="rect">
            <a:avLst/>
          </a:prstGeom>
        </p:spPr>
        <p:txBody>
          <a:bodyPr wrap="square">
            <a:spAutoFit/>
          </a:bodyPr>
          <a:lstStyle/>
          <a:p>
            <a:pPr algn="just"/>
            <a:r>
              <a:rPr lang="en-US" sz="2400" b="1" dirty="0" smtClean="0">
                <a:solidFill>
                  <a:srgbClr val="002060"/>
                </a:solidFill>
                <a:latin typeface="Comic Sans MS" pitchFamily="66" charset="0"/>
              </a:rPr>
              <a:t>are standard means for describing families of functions that share similar asymptotic behavior.</a:t>
            </a:r>
            <a:endParaRPr lang="en-US" sz="2400" b="1" dirty="0">
              <a:solidFill>
                <a:srgbClr val="002060"/>
              </a:solidFill>
              <a:latin typeface="Comic Sans MS" pitchFamily="66" charset="0"/>
            </a:endParaRPr>
          </a:p>
        </p:txBody>
      </p:sp>
      <p:sp>
        <p:nvSpPr>
          <p:cNvPr id="16" name="Rectangle 15"/>
          <p:cNvSpPr/>
          <p:nvPr/>
        </p:nvSpPr>
        <p:spPr>
          <a:xfrm>
            <a:off x="152400" y="2231643"/>
            <a:ext cx="2967479" cy="400110"/>
          </a:xfrm>
          <a:prstGeom prst="rect">
            <a:avLst/>
          </a:prstGeom>
        </p:spPr>
        <p:txBody>
          <a:bodyPr wrap="none">
            <a:spAutoFit/>
          </a:bodyPr>
          <a:lstStyle/>
          <a:p>
            <a:r>
              <a:rPr lang="en-US" sz="2000" b="1" dirty="0" smtClean="0">
                <a:solidFill>
                  <a:srgbClr val="FF0000"/>
                </a:solidFill>
                <a:latin typeface="Comic Sans MS" pitchFamily="66" charset="0"/>
              </a:rPr>
              <a:t>Asymptotic Notations:</a:t>
            </a:r>
            <a:endParaRPr lang="en-US" sz="2000" dirty="0"/>
          </a:p>
        </p:txBody>
      </p:sp>
      <p:sp>
        <p:nvSpPr>
          <p:cNvPr id="18" name="Rectangle 17"/>
          <p:cNvSpPr/>
          <p:nvPr/>
        </p:nvSpPr>
        <p:spPr>
          <a:xfrm>
            <a:off x="3047999" y="3423047"/>
            <a:ext cx="5915891" cy="1200329"/>
          </a:xfrm>
          <a:prstGeom prst="rect">
            <a:avLst/>
          </a:prstGeom>
        </p:spPr>
        <p:txBody>
          <a:bodyPr wrap="square">
            <a:spAutoFit/>
          </a:bodyPr>
          <a:lstStyle/>
          <a:p>
            <a:pPr algn="just"/>
            <a:r>
              <a:rPr lang="en-US" sz="2400" b="1" dirty="0" smtClean="0">
                <a:latin typeface="Comic Sans MS" pitchFamily="66" charset="0"/>
              </a:rPr>
              <a:t>allows us to </a:t>
            </a:r>
            <a:r>
              <a:rPr lang="en-US" sz="2400" b="1" dirty="0" smtClean="0">
                <a:solidFill>
                  <a:srgbClr val="002060"/>
                </a:solidFill>
                <a:latin typeface="Comic Sans MS" pitchFamily="66" charset="0"/>
              </a:rPr>
              <a:t>ignore small input sizes</a:t>
            </a:r>
            <a:r>
              <a:rPr lang="en-US" sz="2400" b="1" dirty="0" smtClean="0">
                <a:latin typeface="Comic Sans MS" pitchFamily="66" charset="0"/>
              </a:rPr>
              <a:t>, </a:t>
            </a:r>
            <a:r>
              <a:rPr lang="en-US" sz="2400" b="1" dirty="0" smtClean="0">
                <a:solidFill>
                  <a:srgbClr val="002060"/>
                </a:solidFill>
                <a:latin typeface="Comic Sans MS" pitchFamily="66" charset="0"/>
              </a:rPr>
              <a:t>constant factors</a:t>
            </a:r>
            <a:r>
              <a:rPr lang="en-US" sz="2400" b="1" dirty="0" smtClean="0">
                <a:latin typeface="Comic Sans MS" pitchFamily="66" charset="0"/>
              </a:rPr>
              <a:t>, </a:t>
            </a:r>
            <a:r>
              <a:rPr lang="en-US" sz="2400" b="1" dirty="0" smtClean="0">
                <a:solidFill>
                  <a:srgbClr val="002060"/>
                </a:solidFill>
                <a:latin typeface="Comic Sans MS" pitchFamily="66" charset="0"/>
              </a:rPr>
              <a:t>lower-order terms</a:t>
            </a:r>
            <a:r>
              <a:rPr lang="en-US" sz="2400" b="1" dirty="0" smtClean="0">
                <a:latin typeface="Comic Sans MS" pitchFamily="66" charset="0"/>
              </a:rPr>
              <a:t> in </a:t>
            </a:r>
            <a:r>
              <a:rPr lang="en-US" sz="2400" b="1" dirty="0" smtClean="0">
                <a:solidFill>
                  <a:srgbClr val="002060"/>
                </a:solidFill>
                <a:latin typeface="Comic Sans MS" pitchFamily="66" charset="0"/>
              </a:rPr>
              <a:t>polynomials</a:t>
            </a:r>
            <a:r>
              <a:rPr lang="en-US" sz="2400" b="1" dirty="0" smtClean="0">
                <a:latin typeface="Comic Sans MS" pitchFamily="66" charset="0"/>
              </a:rPr>
              <a:t> and </a:t>
            </a:r>
            <a:r>
              <a:rPr lang="en-US" sz="2400" b="1" dirty="0" smtClean="0">
                <a:solidFill>
                  <a:srgbClr val="002060"/>
                </a:solidFill>
                <a:latin typeface="Comic Sans MS" pitchFamily="66" charset="0"/>
              </a:rPr>
              <a:t>so forth</a:t>
            </a:r>
            <a:r>
              <a:rPr lang="en-US" sz="2400" b="1" dirty="0" smtClean="0">
                <a:latin typeface="Comic Sans MS" pitchFamily="66" charset="0"/>
              </a:rPr>
              <a:t>.</a:t>
            </a:r>
            <a:endParaRPr lang="en-US" sz="2400" b="1" dirty="0">
              <a:latin typeface="Comic Sans MS" pitchFamily="66" charset="0"/>
            </a:endParaRPr>
          </a:p>
        </p:txBody>
      </p:sp>
      <p:sp>
        <p:nvSpPr>
          <p:cNvPr id="21" name="Rectangle 20"/>
          <p:cNvSpPr/>
          <p:nvPr/>
        </p:nvSpPr>
        <p:spPr>
          <a:xfrm>
            <a:off x="457200" y="4724400"/>
            <a:ext cx="8458200" cy="830997"/>
          </a:xfrm>
          <a:prstGeom prst="rect">
            <a:avLst/>
          </a:prstGeom>
        </p:spPr>
        <p:txBody>
          <a:bodyPr wrap="square">
            <a:spAutoFit/>
          </a:bodyPr>
          <a:lstStyle/>
          <a:p>
            <a:pPr algn="just"/>
            <a:r>
              <a:rPr lang="en-US" sz="2400" b="1" dirty="0" smtClean="0">
                <a:solidFill>
                  <a:srgbClr val="002060"/>
                </a:solidFill>
                <a:latin typeface="Comic Sans MS" pitchFamily="66" charset="0"/>
                <a:cs typeface="Times New Roman" pitchFamily="18" charset="0"/>
              </a:rPr>
              <a:t>The low order terms in a function are relatively insignificant for large </a:t>
            </a:r>
            <a:r>
              <a:rPr lang="en-US" sz="2400" b="1" i="1" dirty="0" smtClean="0">
                <a:solidFill>
                  <a:srgbClr val="002060"/>
                </a:solidFill>
                <a:latin typeface="Comic Sans MS" pitchFamily="66" charset="0"/>
                <a:cs typeface="Times New Roman" pitchFamily="18" charset="0"/>
              </a:rPr>
              <a:t>n</a:t>
            </a:r>
            <a:endParaRPr lang="en-US" sz="2400" b="1" dirty="0">
              <a:solidFill>
                <a:srgbClr val="002060"/>
              </a:solidFill>
              <a:latin typeface="Comic Sans MS" pitchFamily="66" charset="0"/>
            </a:endParaRPr>
          </a:p>
        </p:txBody>
      </p:sp>
      <p:sp>
        <p:nvSpPr>
          <p:cNvPr id="22" name="Rectangle 21"/>
          <p:cNvSpPr/>
          <p:nvPr/>
        </p:nvSpPr>
        <p:spPr>
          <a:xfrm>
            <a:off x="374073" y="6229290"/>
            <a:ext cx="3816927" cy="400110"/>
          </a:xfrm>
          <a:prstGeom prst="rect">
            <a:avLst/>
          </a:prstGeom>
        </p:spPr>
        <p:txBody>
          <a:bodyPr wrap="square">
            <a:spAutoFit/>
          </a:bodyPr>
          <a:lstStyle/>
          <a:p>
            <a:r>
              <a:rPr lang="en-US" sz="2000" b="1" i="1" dirty="0" smtClean="0">
                <a:solidFill>
                  <a:srgbClr val="FF0000"/>
                </a:solidFill>
                <a:latin typeface="Comic Sans MS" pitchFamily="66" charset="0"/>
                <a:cs typeface="Times New Roman" pitchFamily="18" charset="0"/>
              </a:rPr>
              <a:t>n</a:t>
            </a:r>
            <a:r>
              <a:rPr lang="en-US" sz="2000" b="1" baseline="30000" dirty="0" smtClean="0">
                <a:solidFill>
                  <a:srgbClr val="FF0000"/>
                </a:solidFill>
                <a:latin typeface="Comic Sans MS" pitchFamily="66" charset="0"/>
                <a:cs typeface="Times New Roman" pitchFamily="18" charset="0"/>
              </a:rPr>
              <a:t>4</a:t>
            </a:r>
            <a:r>
              <a:rPr lang="en-US" sz="2000" b="1" dirty="0" smtClean="0">
                <a:solidFill>
                  <a:srgbClr val="FF0000"/>
                </a:solidFill>
                <a:latin typeface="Comic Sans MS" pitchFamily="66" charset="0"/>
                <a:cs typeface="Times New Roman" pitchFamily="18" charset="0"/>
              </a:rPr>
              <a:t> + 100</a:t>
            </a:r>
            <a:r>
              <a:rPr lang="en-US" sz="2000" b="1" i="1" dirty="0" smtClean="0">
                <a:solidFill>
                  <a:srgbClr val="FF0000"/>
                </a:solidFill>
                <a:latin typeface="Comic Sans MS" pitchFamily="66" charset="0"/>
                <a:cs typeface="Times New Roman" pitchFamily="18" charset="0"/>
              </a:rPr>
              <a:t>n</a:t>
            </a:r>
            <a:r>
              <a:rPr lang="en-US" sz="2000" b="1" baseline="30000" dirty="0" smtClean="0">
                <a:solidFill>
                  <a:srgbClr val="FF0000"/>
                </a:solidFill>
                <a:latin typeface="Comic Sans MS" pitchFamily="66" charset="0"/>
                <a:cs typeface="Times New Roman" pitchFamily="18" charset="0"/>
              </a:rPr>
              <a:t>2</a:t>
            </a:r>
            <a:r>
              <a:rPr lang="en-US" sz="2000" b="1" dirty="0" smtClean="0">
                <a:solidFill>
                  <a:srgbClr val="FF0000"/>
                </a:solidFill>
                <a:latin typeface="Comic Sans MS" pitchFamily="66" charset="0"/>
                <a:cs typeface="Times New Roman" pitchFamily="18" charset="0"/>
              </a:rPr>
              <a:t> + 10</a:t>
            </a:r>
            <a:r>
              <a:rPr lang="en-US" sz="2000" b="1" i="1" dirty="0" smtClean="0">
                <a:solidFill>
                  <a:srgbClr val="FF0000"/>
                </a:solidFill>
                <a:latin typeface="Comic Sans MS" pitchFamily="66" charset="0"/>
                <a:cs typeface="Times New Roman" pitchFamily="18" charset="0"/>
              </a:rPr>
              <a:t>n</a:t>
            </a:r>
            <a:r>
              <a:rPr lang="en-US" sz="2000" b="1" dirty="0" smtClean="0">
                <a:solidFill>
                  <a:srgbClr val="FF0000"/>
                </a:solidFill>
                <a:latin typeface="Comic Sans MS" pitchFamily="66" charset="0"/>
                <a:cs typeface="Times New Roman" pitchFamily="18" charset="0"/>
              </a:rPr>
              <a:t> + 50 ~ </a:t>
            </a:r>
            <a:r>
              <a:rPr lang="en-US" sz="2000" b="1" i="1" dirty="0" smtClean="0">
                <a:solidFill>
                  <a:srgbClr val="FF0000"/>
                </a:solidFill>
                <a:latin typeface="Comic Sans MS" pitchFamily="66" charset="0"/>
                <a:cs typeface="Times New Roman" pitchFamily="18" charset="0"/>
              </a:rPr>
              <a:t>n</a:t>
            </a:r>
            <a:r>
              <a:rPr lang="en-US" sz="2000" b="1" baseline="30000" dirty="0" smtClean="0">
                <a:solidFill>
                  <a:srgbClr val="FF0000"/>
                </a:solidFill>
                <a:latin typeface="Comic Sans MS" pitchFamily="66" charset="0"/>
                <a:cs typeface="Times New Roman" pitchFamily="18" charset="0"/>
              </a:rPr>
              <a:t>4</a:t>
            </a:r>
            <a:endParaRPr lang="en-US" sz="2000" b="1" dirty="0">
              <a:solidFill>
                <a:srgbClr val="FF0000"/>
              </a:solidFill>
              <a:latin typeface="Comic Sans MS" pitchFamily="66" charset="0"/>
            </a:endParaRPr>
          </a:p>
        </p:txBody>
      </p:sp>
      <p:sp>
        <p:nvSpPr>
          <p:cNvPr id="23" name="Rectangle 22"/>
          <p:cNvSpPr/>
          <p:nvPr/>
        </p:nvSpPr>
        <p:spPr>
          <a:xfrm>
            <a:off x="4246414" y="6096000"/>
            <a:ext cx="4745185" cy="646331"/>
          </a:xfrm>
          <a:prstGeom prst="rect">
            <a:avLst/>
          </a:prstGeom>
        </p:spPr>
        <p:txBody>
          <a:bodyPr wrap="square">
            <a:spAutoFit/>
          </a:bodyPr>
          <a:lstStyle/>
          <a:p>
            <a:r>
              <a:rPr lang="en-US" b="1" dirty="0" smtClean="0">
                <a:latin typeface="Comic Sans MS" pitchFamily="66" charset="0"/>
                <a:cs typeface="Times New Roman" pitchFamily="18" charset="0"/>
              </a:rPr>
              <a:t>i.e., we say that </a:t>
            </a:r>
            <a:r>
              <a:rPr lang="en-US" b="1" dirty="0" smtClean="0">
                <a:solidFill>
                  <a:srgbClr val="DD0111"/>
                </a:solidFill>
                <a:latin typeface="Comic Sans MS" pitchFamily="66" charset="0"/>
                <a:cs typeface="Times New Roman" pitchFamily="18" charset="0"/>
              </a:rPr>
              <a:t>n</a:t>
            </a:r>
            <a:r>
              <a:rPr lang="en-US" b="1" baseline="30000" dirty="0" smtClean="0">
                <a:solidFill>
                  <a:srgbClr val="DD0111"/>
                </a:solidFill>
                <a:latin typeface="Comic Sans MS" pitchFamily="66" charset="0"/>
                <a:cs typeface="Times New Roman" pitchFamily="18" charset="0"/>
              </a:rPr>
              <a:t>4</a:t>
            </a:r>
            <a:r>
              <a:rPr lang="en-US" b="1" dirty="0" smtClean="0">
                <a:solidFill>
                  <a:srgbClr val="DD0111"/>
                </a:solidFill>
                <a:latin typeface="Comic Sans MS" pitchFamily="66" charset="0"/>
                <a:cs typeface="Times New Roman" pitchFamily="18" charset="0"/>
              </a:rPr>
              <a:t> + 100n</a:t>
            </a:r>
            <a:r>
              <a:rPr lang="en-US" b="1" baseline="30000" dirty="0" smtClean="0">
                <a:solidFill>
                  <a:srgbClr val="DD0111"/>
                </a:solidFill>
                <a:latin typeface="Comic Sans MS" pitchFamily="66" charset="0"/>
                <a:cs typeface="Times New Roman" pitchFamily="18" charset="0"/>
              </a:rPr>
              <a:t>2</a:t>
            </a:r>
            <a:r>
              <a:rPr lang="en-US" b="1" dirty="0" smtClean="0">
                <a:solidFill>
                  <a:srgbClr val="DD0111"/>
                </a:solidFill>
                <a:latin typeface="Comic Sans MS" pitchFamily="66" charset="0"/>
                <a:cs typeface="Times New Roman" pitchFamily="18" charset="0"/>
              </a:rPr>
              <a:t> + 10n + 50</a:t>
            </a:r>
            <a:r>
              <a:rPr lang="en-US" b="1" dirty="0" smtClean="0">
                <a:latin typeface="Comic Sans MS" pitchFamily="66" charset="0"/>
                <a:cs typeface="Times New Roman" pitchFamily="18" charset="0"/>
              </a:rPr>
              <a:t> and </a:t>
            </a:r>
            <a:r>
              <a:rPr lang="en-US" b="1" dirty="0" smtClean="0">
                <a:solidFill>
                  <a:srgbClr val="DD0111"/>
                </a:solidFill>
                <a:latin typeface="Comic Sans MS" pitchFamily="66" charset="0"/>
                <a:cs typeface="Times New Roman" pitchFamily="18" charset="0"/>
              </a:rPr>
              <a:t>n</a:t>
            </a:r>
            <a:r>
              <a:rPr lang="en-US" b="1" baseline="30000" dirty="0" smtClean="0">
                <a:solidFill>
                  <a:srgbClr val="DD0111"/>
                </a:solidFill>
                <a:latin typeface="Comic Sans MS" pitchFamily="66" charset="0"/>
                <a:cs typeface="Times New Roman" pitchFamily="18" charset="0"/>
              </a:rPr>
              <a:t>4</a:t>
            </a:r>
            <a:r>
              <a:rPr lang="en-US" b="1" dirty="0" smtClean="0">
                <a:latin typeface="Comic Sans MS" pitchFamily="66" charset="0"/>
                <a:ea typeface="MS Mincho" pitchFamily="49" charset="-128"/>
              </a:rPr>
              <a:t> have the same  rate of growth</a:t>
            </a:r>
            <a:endParaRPr lang="en-US" b="1" dirty="0">
              <a:latin typeface="Comic Sans MS" pitchFamily="66" charset="0"/>
            </a:endParaRPr>
          </a:p>
        </p:txBody>
      </p:sp>
      <p:sp>
        <p:nvSpPr>
          <p:cNvPr id="24" name="Rectangle 23"/>
          <p:cNvSpPr/>
          <p:nvPr/>
        </p:nvSpPr>
        <p:spPr>
          <a:xfrm>
            <a:off x="228600" y="2593772"/>
            <a:ext cx="2747868" cy="369332"/>
          </a:xfrm>
          <a:prstGeom prst="rect">
            <a:avLst/>
          </a:prstGeom>
        </p:spPr>
        <p:txBody>
          <a:bodyPr wrap="none">
            <a:spAutoFit/>
          </a:bodyPr>
          <a:lstStyle/>
          <a:p>
            <a:r>
              <a:rPr lang="pt-BR" b="1" dirty="0" smtClean="0">
                <a:solidFill>
                  <a:srgbClr val="002060"/>
                </a:solidFill>
                <a:latin typeface="Comic Sans MS" pitchFamily="66" charset="0"/>
              </a:rPr>
              <a:t>T</a:t>
            </a:r>
            <a:r>
              <a:rPr lang="pt-BR" b="1" baseline="-25000" dirty="0" smtClean="0">
                <a:solidFill>
                  <a:srgbClr val="002060"/>
                </a:solidFill>
                <a:latin typeface="Comic Sans MS" pitchFamily="66" charset="0"/>
              </a:rPr>
              <a:t>1</a:t>
            </a:r>
            <a:r>
              <a:rPr lang="pt-BR" b="1" dirty="0" smtClean="0">
                <a:solidFill>
                  <a:srgbClr val="002060"/>
                </a:solidFill>
                <a:latin typeface="Comic Sans MS" pitchFamily="66" charset="0"/>
              </a:rPr>
              <a:t>(n) = 15n</a:t>
            </a:r>
            <a:r>
              <a:rPr lang="pt-BR" b="1" baseline="30000" dirty="0" smtClean="0">
                <a:solidFill>
                  <a:srgbClr val="002060"/>
                </a:solidFill>
                <a:latin typeface="Comic Sans MS" pitchFamily="66" charset="0"/>
              </a:rPr>
              <a:t>3</a:t>
            </a:r>
            <a:r>
              <a:rPr lang="pt-BR" b="1" dirty="0" smtClean="0">
                <a:solidFill>
                  <a:srgbClr val="002060"/>
                </a:solidFill>
                <a:latin typeface="Comic Sans MS" pitchFamily="66" charset="0"/>
              </a:rPr>
              <a:t> + n</a:t>
            </a:r>
            <a:r>
              <a:rPr lang="pt-BR" b="1" baseline="30000" dirty="0" smtClean="0">
                <a:solidFill>
                  <a:srgbClr val="002060"/>
                </a:solidFill>
                <a:latin typeface="Comic Sans MS" pitchFamily="66" charset="0"/>
              </a:rPr>
              <a:t>2</a:t>
            </a:r>
            <a:r>
              <a:rPr lang="pt-BR" b="1" dirty="0" smtClean="0">
                <a:solidFill>
                  <a:srgbClr val="002060"/>
                </a:solidFill>
                <a:latin typeface="Comic Sans MS" pitchFamily="66" charset="0"/>
              </a:rPr>
              <a:t> + 4 </a:t>
            </a:r>
            <a:endParaRPr lang="en-US" b="1" dirty="0">
              <a:solidFill>
                <a:srgbClr val="002060"/>
              </a:solidFill>
              <a:latin typeface="Comic Sans MS" pitchFamily="66" charset="0"/>
            </a:endParaRPr>
          </a:p>
        </p:txBody>
      </p:sp>
      <p:sp>
        <p:nvSpPr>
          <p:cNvPr id="25" name="Rectangle 24"/>
          <p:cNvSpPr/>
          <p:nvPr/>
        </p:nvSpPr>
        <p:spPr>
          <a:xfrm>
            <a:off x="228600" y="2974777"/>
            <a:ext cx="2553904" cy="369332"/>
          </a:xfrm>
          <a:prstGeom prst="rect">
            <a:avLst/>
          </a:prstGeom>
        </p:spPr>
        <p:txBody>
          <a:bodyPr wrap="none">
            <a:spAutoFit/>
          </a:bodyPr>
          <a:lstStyle/>
          <a:p>
            <a:r>
              <a:rPr lang="pt-BR" b="1" dirty="0" smtClean="0">
                <a:solidFill>
                  <a:srgbClr val="002060"/>
                </a:solidFill>
                <a:latin typeface="Comic Sans MS" pitchFamily="66" charset="0"/>
              </a:rPr>
              <a:t>T</a:t>
            </a:r>
            <a:r>
              <a:rPr lang="pt-BR" b="1" baseline="-25000" dirty="0" smtClean="0">
                <a:solidFill>
                  <a:srgbClr val="002060"/>
                </a:solidFill>
                <a:latin typeface="Comic Sans MS" pitchFamily="66" charset="0"/>
              </a:rPr>
              <a:t>2</a:t>
            </a:r>
            <a:r>
              <a:rPr lang="pt-BR" b="1" dirty="0" smtClean="0">
                <a:solidFill>
                  <a:srgbClr val="002060"/>
                </a:solidFill>
                <a:latin typeface="Comic Sans MS" pitchFamily="66" charset="0"/>
              </a:rPr>
              <a:t>(n) = 5n</a:t>
            </a:r>
            <a:r>
              <a:rPr lang="pt-BR" b="1" baseline="30000" dirty="0" smtClean="0">
                <a:solidFill>
                  <a:srgbClr val="002060"/>
                </a:solidFill>
                <a:latin typeface="Comic Sans MS" pitchFamily="66" charset="0"/>
              </a:rPr>
              <a:t>3</a:t>
            </a:r>
            <a:r>
              <a:rPr lang="pt-BR" b="1" dirty="0" smtClean="0">
                <a:solidFill>
                  <a:srgbClr val="002060"/>
                </a:solidFill>
                <a:latin typeface="Comic Sans MS" pitchFamily="66" charset="0"/>
              </a:rPr>
              <a:t> + 4n + 5</a:t>
            </a:r>
            <a:endParaRPr lang="en-US" b="1" dirty="0">
              <a:solidFill>
                <a:srgbClr val="002060"/>
              </a:solidFill>
              <a:latin typeface="Comic Sans MS" pitchFamily="66" charset="0"/>
            </a:endParaRPr>
          </a:p>
        </p:txBody>
      </p:sp>
      <p:sp>
        <p:nvSpPr>
          <p:cNvPr id="26" name="Rectangle 25"/>
          <p:cNvSpPr/>
          <p:nvPr/>
        </p:nvSpPr>
        <p:spPr>
          <a:xfrm>
            <a:off x="0" y="3400961"/>
            <a:ext cx="2971800" cy="1323439"/>
          </a:xfrm>
          <a:prstGeom prst="rect">
            <a:avLst/>
          </a:prstGeom>
        </p:spPr>
        <p:txBody>
          <a:bodyPr wrap="square">
            <a:spAutoFit/>
          </a:bodyPr>
          <a:lstStyle/>
          <a:p>
            <a:pPr algn="just"/>
            <a:r>
              <a:rPr lang="en-US" sz="2000" b="1" dirty="0" smtClean="0">
                <a:solidFill>
                  <a:srgbClr val="002060"/>
                </a:solidFill>
                <a:latin typeface="Comic Sans MS" pitchFamily="66" charset="0"/>
              </a:rPr>
              <a:t>Both will belong to the same class of functions. Namely, “cubic functions of n”.</a:t>
            </a:r>
            <a:endParaRPr lang="en-US" sz="2000" b="1" dirty="0">
              <a:solidFill>
                <a:srgbClr val="002060"/>
              </a:solidFill>
              <a:latin typeface="Comic Sans MS" pitchFamily="66" charset="0"/>
            </a:endParaRPr>
          </a:p>
        </p:txBody>
      </p:sp>
      <p:sp>
        <p:nvSpPr>
          <p:cNvPr id="31" name="Rectangle 30"/>
          <p:cNvSpPr/>
          <p:nvPr/>
        </p:nvSpPr>
        <p:spPr>
          <a:xfrm>
            <a:off x="457200" y="5634335"/>
            <a:ext cx="7279557" cy="461665"/>
          </a:xfrm>
          <a:prstGeom prst="rect">
            <a:avLst/>
          </a:prstGeom>
        </p:spPr>
        <p:txBody>
          <a:bodyPr wrap="none">
            <a:spAutoFit/>
          </a:bodyPr>
          <a:lstStyle/>
          <a:p>
            <a:r>
              <a:rPr lang="en-US" sz="2400" b="1" dirty="0" smtClean="0">
                <a:solidFill>
                  <a:srgbClr val="002060"/>
                </a:solidFill>
                <a:latin typeface="Comic Sans MS" pitchFamily="66" charset="0"/>
                <a:cs typeface="Times New Roman" pitchFamily="18" charset="0"/>
              </a:rPr>
              <a:t>Highest order term determines rate of growth!</a:t>
            </a:r>
            <a:endParaRPr lang="en-US" sz="2400" b="1"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2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2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92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92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92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15" grpId="0"/>
      <p:bldP spid="16" grpId="0"/>
      <p:bldP spid="18" grpId="0"/>
      <p:bldP spid="21" grpId="0"/>
      <p:bldP spid="22" grpId="0"/>
      <p:bldP spid="23" grpId="0"/>
      <p:bldP spid="24" grpId="0"/>
      <p:bldP spid="25" grpId="0"/>
      <p:bldP spid="26"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854075"/>
            <a:ext cx="8229600" cy="1143000"/>
          </a:xfrm>
        </p:spPr>
        <p:txBody>
          <a:bodyPr/>
          <a:lstStyle/>
          <a:p>
            <a:r>
              <a:rPr lang="en-US" b="1" dirty="0" smtClean="0">
                <a:solidFill>
                  <a:srgbClr val="FF0000"/>
                </a:solidFill>
                <a:latin typeface="Comic Sans MS" pitchFamily="66" charset="0"/>
              </a:rPr>
              <a:t>Unit I: Syllabus</a:t>
            </a:r>
            <a:endParaRPr lang="en-US" b="1" dirty="0">
              <a:solidFill>
                <a:srgbClr val="FF0000"/>
              </a:solidFill>
              <a:latin typeface="Comic Sans MS" pitchFamily="66" charset="0"/>
            </a:endParaRPr>
          </a:p>
        </p:txBody>
      </p:sp>
      <p:sp>
        <p:nvSpPr>
          <p:cNvPr id="5" name="Content Placeholder 2"/>
          <p:cNvSpPr>
            <a:spLocks noGrp="1"/>
          </p:cNvSpPr>
          <p:nvPr>
            <p:ph idx="1"/>
          </p:nvPr>
        </p:nvSpPr>
        <p:spPr>
          <a:xfrm>
            <a:off x="457200" y="2179637"/>
            <a:ext cx="8229600" cy="4525963"/>
          </a:xfrm>
        </p:spPr>
        <p:txBody>
          <a:bodyPr/>
          <a:lstStyle/>
          <a:p>
            <a:r>
              <a:rPr lang="en-US" b="1" dirty="0" smtClean="0">
                <a:solidFill>
                  <a:srgbClr val="002060"/>
                </a:solidFill>
                <a:latin typeface="Comic Sans MS" pitchFamily="66" charset="0"/>
              </a:rPr>
              <a:t>Introduction:</a:t>
            </a:r>
          </a:p>
          <a:p>
            <a:pPr lvl="1"/>
            <a:r>
              <a:rPr lang="en-US" b="1" dirty="0" smtClean="0">
                <a:solidFill>
                  <a:srgbClr val="002060"/>
                </a:solidFill>
                <a:latin typeface="Comic Sans MS" pitchFamily="66" charset="0"/>
              </a:rPr>
              <a:t>Algorithms</a:t>
            </a:r>
          </a:p>
          <a:p>
            <a:pPr lvl="1"/>
            <a:r>
              <a:rPr lang="en-US" b="1" dirty="0" smtClean="0">
                <a:solidFill>
                  <a:srgbClr val="002060"/>
                </a:solidFill>
                <a:latin typeface="Comic Sans MS" pitchFamily="66" charset="0"/>
              </a:rPr>
              <a:t>Analysis of Algorithms</a:t>
            </a:r>
          </a:p>
          <a:p>
            <a:pPr lvl="1"/>
            <a:r>
              <a:rPr lang="en-US" b="1" dirty="0" smtClean="0">
                <a:solidFill>
                  <a:srgbClr val="FF0000"/>
                </a:solidFill>
                <a:latin typeface="Comic Sans MS" pitchFamily="66" charset="0"/>
              </a:rPr>
              <a:t>Growth of Functions</a:t>
            </a:r>
          </a:p>
          <a:p>
            <a:pPr lvl="1"/>
            <a:r>
              <a:rPr lang="en-US" b="1" dirty="0" smtClean="0">
                <a:solidFill>
                  <a:srgbClr val="002060"/>
                </a:solidFill>
                <a:latin typeface="Comic Sans MS" pitchFamily="66" charset="0"/>
              </a:rPr>
              <a:t>Master’s Theorem</a:t>
            </a:r>
          </a:p>
          <a:p>
            <a:pPr lvl="1"/>
            <a:r>
              <a:rPr lang="en-US" b="1" dirty="0" smtClean="0">
                <a:solidFill>
                  <a:srgbClr val="002060"/>
                </a:solidFill>
                <a:latin typeface="Comic Sans MS" pitchFamily="66" charset="0"/>
              </a:rPr>
              <a:t>Designing of Algorithms</a:t>
            </a:r>
          </a:p>
        </p:txBody>
      </p:sp>
      <p:sp>
        <p:nvSpPr>
          <p:cNvPr id="7" name="TextBox 6"/>
          <p:cNvSpPr txBox="1"/>
          <p:nvPr/>
        </p:nvSpPr>
        <p:spPr>
          <a:xfrm>
            <a:off x="304800" y="655637"/>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814143"/>
            <a:ext cx="3392275" cy="461665"/>
          </a:xfrm>
          <a:prstGeom prst="rect">
            <a:avLst/>
          </a:prstGeom>
        </p:spPr>
        <p:txBody>
          <a:bodyPr wrap="none">
            <a:spAutoFit/>
          </a:bodyPr>
          <a:lstStyle/>
          <a:p>
            <a:r>
              <a:rPr lang="en-US" sz="2400" b="1" dirty="0" smtClean="0">
                <a:solidFill>
                  <a:srgbClr val="FF0000"/>
                </a:solidFill>
                <a:latin typeface="Comic Sans MS" pitchFamily="66" charset="0"/>
              </a:rPr>
              <a:t>Asymptotic Notations</a:t>
            </a:r>
            <a:endParaRPr lang="en-US" sz="2400" dirty="0">
              <a:latin typeface="Comic Sans MS" pitchFamily="66" charset="0"/>
            </a:endParaRPr>
          </a:p>
        </p:txBody>
      </p:sp>
      <p:sp>
        <p:nvSpPr>
          <p:cNvPr id="3" name="TextBox 2"/>
          <p:cNvSpPr txBox="1"/>
          <p:nvPr/>
        </p:nvSpPr>
        <p:spPr>
          <a:xfrm>
            <a:off x="304800" y="509343"/>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Rectangle 3"/>
          <p:cNvSpPr/>
          <p:nvPr/>
        </p:nvSpPr>
        <p:spPr>
          <a:xfrm>
            <a:off x="533400" y="1275808"/>
            <a:ext cx="1265090" cy="430887"/>
          </a:xfrm>
          <a:prstGeom prst="rect">
            <a:avLst/>
          </a:prstGeom>
        </p:spPr>
        <p:txBody>
          <a:bodyPr wrap="none">
            <a:spAutoFit/>
          </a:bodyPr>
          <a:lstStyle/>
          <a:p>
            <a:r>
              <a:rPr lang="en-US" sz="2200" b="1" dirty="0" smtClean="0">
                <a:solidFill>
                  <a:srgbClr val="002060"/>
                </a:solidFill>
                <a:latin typeface="Comic Sans MS" pitchFamily="66" charset="0"/>
              </a:rPr>
              <a:t>Big (O);</a:t>
            </a:r>
            <a:endParaRPr lang="en-US" sz="2200" dirty="0">
              <a:latin typeface="Comic Sans MS" pitchFamily="66" charset="0"/>
            </a:endParaRPr>
          </a:p>
        </p:txBody>
      </p:sp>
      <p:sp>
        <p:nvSpPr>
          <p:cNvPr id="5" name="Rectangle 4"/>
          <p:cNvSpPr/>
          <p:nvPr/>
        </p:nvSpPr>
        <p:spPr>
          <a:xfrm>
            <a:off x="2362200" y="1275808"/>
            <a:ext cx="2286203" cy="430887"/>
          </a:xfrm>
          <a:prstGeom prst="rect">
            <a:avLst/>
          </a:prstGeom>
        </p:spPr>
        <p:txBody>
          <a:bodyPr wrap="none">
            <a:spAutoFit/>
          </a:bodyPr>
          <a:lstStyle/>
          <a:p>
            <a:r>
              <a:rPr lang="en-US" sz="2200" b="1" dirty="0" smtClean="0">
                <a:solidFill>
                  <a:srgbClr val="002060"/>
                </a:solidFill>
                <a:latin typeface="Comic Sans MS" pitchFamily="66" charset="0"/>
              </a:rPr>
              <a:t>Big Omega (</a:t>
            </a:r>
            <a:r>
              <a:rPr lang="en-US" sz="2200" b="1" dirty="0" smtClean="0">
                <a:solidFill>
                  <a:srgbClr val="002060"/>
                </a:solidFill>
                <a:latin typeface="Comic Sans MS" pitchFamily="66" charset="0"/>
                <a:sym typeface="Symbol" pitchFamily="18" charset="2"/>
              </a:rPr>
              <a:t></a:t>
            </a:r>
            <a:r>
              <a:rPr lang="en-US" sz="2200" b="1" dirty="0" smtClean="0">
                <a:solidFill>
                  <a:srgbClr val="002060"/>
                </a:solidFill>
                <a:latin typeface="Comic Sans MS" pitchFamily="66" charset="0"/>
              </a:rPr>
              <a:t>);</a:t>
            </a:r>
            <a:endParaRPr lang="en-US" sz="2200" dirty="0">
              <a:latin typeface="Comic Sans MS" pitchFamily="66" charset="0"/>
            </a:endParaRPr>
          </a:p>
        </p:txBody>
      </p:sp>
      <p:sp>
        <p:nvSpPr>
          <p:cNvPr id="6" name="Rectangle 5"/>
          <p:cNvSpPr/>
          <p:nvPr/>
        </p:nvSpPr>
        <p:spPr>
          <a:xfrm>
            <a:off x="5562600" y="1275808"/>
            <a:ext cx="2055371" cy="430887"/>
          </a:xfrm>
          <a:prstGeom prst="rect">
            <a:avLst/>
          </a:prstGeom>
        </p:spPr>
        <p:txBody>
          <a:bodyPr wrap="none">
            <a:spAutoFit/>
          </a:bodyPr>
          <a:lstStyle/>
          <a:p>
            <a:r>
              <a:rPr lang="en-US" sz="2200" b="1" dirty="0" smtClean="0">
                <a:solidFill>
                  <a:srgbClr val="002060"/>
                </a:solidFill>
                <a:latin typeface="Comic Sans MS" pitchFamily="66" charset="0"/>
              </a:rPr>
              <a:t>Big Theta(</a:t>
            </a:r>
            <a:r>
              <a:rPr lang="en-US" sz="2200" b="1" dirty="0" smtClean="0">
                <a:solidFill>
                  <a:srgbClr val="002060"/>
                </a:solidFill>
                <a:latin typeface="Comic Sans MS" pitchFamily="66" charset="0"/>
                <a:ea typeface="Verdana" pitchFamily="34" charset="0"/>
                <a:cs typeface="Verdana" pitchFamily="34" charset="0"/>
                <a:sym typeface="Symbol" pitchFamily="18" charset="2"/>
              </a:rPr>
              <a:t></a:t>
            </a:r>
            <a:r>
              <a:rPr lang="en-US" sz="2200" b="1" dirty="0" smtClean="0">
                <a:solidFill>
                  <a:srgbClr val="002060"/>
                </a:solidFill>
                <a:latin typeface="Comic Sans MS" pitchFamily="66" charset="0"/>
              </a:rPr>
              <a:t>);</a:t>
            </a:r>
            <a:endParaRPr lang="en-US" sz="2200" dirty="0">
              <a:latin typeface="Comic Sans MS" pitchFamily="66" charset="0"/>
            </a:endParaRPr>
          </a:p>
        </p:txBody>
      </p:sp>
      <p:pic>
        <p:nvPicPr>
          <p:cNvPr id="9" name="Picture 2"/>
          <p:cNvPicPr>
            <a:picLocks noChangeAspect="1" noChangeArrowheads="1"/>
          </p:cNvPicPr>
          <p:nvPr/>
        </p:nvPicPr>
        <p:blipFill>
          <a:blip r:embed="rId2"/>
          <a:srcRect/>
          <a:stretch>
            <a:fillRect/>
          </a:stretch>
        </p:blipFill>
        <p:spPr bwMode="auto">
          <a:xfrm>
            <a:off x="579292" y="1752058"/>
            <a:ext cx="1145598" cy="590550"/>
          </a:xfrm>
          <a:prstGeom prst="rect">
            <a:avLst/>
          </a:prstGeom>
          <a:noFill/>
          <a:ln w="9525">
            <a:noFill/>
            <a:miter lim="800000"/>
            <a:headEnd/>
            <a:tailEnd/>
          </a:ln>
          <a:effectLst/>
        </p:spPr>
      </p:pic>
      <p:pic>
        <p:nvPicPr>
          <p:cNvPr id="10" name="Picture 3"/>
          <p:cNvPicPr>
            <a:picLocks noChangeAspect="1" noChangeArrowheads="1"/>
          </p:cNvPicPr>
          <p:nvPr/>
        </p:nvPicPr>
        <p:blipFill>
          <a:blip r:embed="rId3"/>
          <a:srcRect/>
          <a:stretch>
            <a:fillRect/>
          </a:stretch>
        </p:blipFill>
        <p:spPr bwMode="auto">
          <a:xfrm>
            <a:off x="2772640" y="1746863"/>
            <a:ext cx="1466850" cy="590550"/>
          </a:xfrm>
          <a:prstGeom prst="rect">
            <a:avLst/>
          </a:prstGeom>
          <a:noFill/>
          <a:ln w="9525">
            <a:noFill/>
            <a:miter lim="800000"/>
            <a:headEnd/>
            <a:tailEnd/>
          </a:ln>
          <a:effectLst/>
        </p:spPr>
      </p:pic>
      <p:pic>
        <p:nvPicPr>
          <p:cNvPr id="11" name="Picture 4"/>
          <p:cNvPicPr>
            <a:picLocks noChangeAspect="1" noChangeArrowheads="1"/>
          </p:cNvPicPr>
          <p:nvPr/>
        </p:nvPicPr>
        <p:blipFill>
          <a:blip r:embed="rId4"/>
          <a:srcRect/>
          <a:stretch>
            <a:fillRect/>
          </a:stretch>
        </p:blipFill>
        <p:spPr bwMode="auto">
          <a:xfrm>
            <a:off x="5658715" y="1733008"/>
            <a:ext cx="1323975" cy="581025"/>
          </a:xfrm>
          <a:prstGeom prst="rect">
            <a:avLst/>
          </a:prstGeom>
          <a:noFill/>
          <a:ln w="9525">
            <a:noFill/>
            <a:miter lim="800000"/>
            <a:headEnd/>
            <a:tailEnd/>
          </a:ln>
          <a:effectLst/>
        </p:spPr>
      </p:pic>
      <p:sp>
        <p:nvSpPr>
          <p:cNvPr id="14" name="Rectangle 13"/>
          <p:cNvSpPr/>
          <p:nvPr/>
        </p:nvSpPr>
        <p:spPr>
          <a:xfrm>
            <a:off x="304801" y="4426803"/>
            <a:ext cx="2057399" cy="707886"/>
          </a:xfrm>
          <a:prstGeom prst="rect">
            <a:avLst/>
          </a:prstGeom>
        </p:spPr>
        <p:txBody>
          <a:bodyPr wrap="square">
            <a:spAutoFit/>
          </a:bodyPr>
          <a:lstStyle/>
          <a:p>
            <a:r>
              <a:rPr lang="en-US" sz="2000" b="1" dirty="0" smtClean="0">
                <a:solidFill>
                  <a:srgbClr val="002060"/>
                </a:solidFill>
                <a:latin typeface="Comic Sans MS" pitchFamily="66" charset="0"/>
                <a:ea typeface="Verdana" pitchFamily="34" charset="0"/>
                <a:cs typeface="Verdana" pitchFamily="34" charset="0"/>
              </a:rPr>
              <a:t>used to denote upper bound</a:t>
            </a:r>
            <a:endParaRPr lang="en-US" sz="2000" dirty="0">
              <a:solidFill>
                <a:srgbClr val="002060"/>
              </a:solidFill>
              <a:latin typeface="Comic Sans MS" pitchFamily="66" charset="0"/>
            </a:endParaRPr>
          </a:p>
        </p:txBody>
      </p:sp>
      <p:sp>
        <p:nvSpPr>
          <p:cNvPr id="15" name="Rectangle 14"/>
          <p:cNvSpPr/>
          <p:nvPr/>
        </p:nvSpPr>
        <p:spPr>
          <a:xfrm>
            <a:off x="2837867" y="4426803"/>
            <a:ext cx="2038934" cy="707886"/>
          </a:xfrm>
          <a:prstGeom prst="rect">
            <a:avLst/>
          </a:prstGeom>
        </p:spPr>
        <p:txBody>
          <a:bodyPr wrap="square">
            <a:spAutoFit/>
          </a:bodyPr>
          <a:lstStyle/>
          <a:p>
            <a:r>
              <a:rPr lang="en-US" sz="2000" b="1" dirty="0" smtClean="0">
                <a:solidFill>
                  <a:srgbClr val="002060"/>
                </a:solidFill>
                <a:latin typeface="Comic Sans MS" pitchFamily="66" charset="0"/>
                <a:ea typeface="Verdana" pitchFamily="34" charset="0"/>
                <a:cs typeface="Verdana" pitchFamily="34" charset="0"/>
                <a:sym typeface="Symbol" pitchFamily="18" charset="2"/>
              </a:rPr>
              <a:t>used to denote lower bound</a:t>
            </a:r>
            <a:endParaRPr lang="en-US" sz="2000" dirty="0">
              <a:latin typeface="Comic Sans MS" pitchFamily="66" charset="0"/>
            </a:endParaRPr>
          </a:p>
        </p:txBody>
      </p:sp>
      <p:sp>
        <p:nvSpPr>
          <p:cNvPr id="16" name="Rectangle 15"/>
          <p:cNvSpPr/>
          <p:nvPr/>
        </p:nvSpPr>
        <p:spPr>
          <a:xfrm>
            <a:off x="5897254" y="4426803"/>
            <a:ext cx="2789546" cy="1323439"/>
          </a:xfrm>
          <a:prstGeom prst="rect">
            <a:avLst/>
          </a:prstGeom>
        </p:spPr>
        <p:txBody>
          <a:bodyPr wrap="square">
            <a:spAutoFit/>
          </a:bodyPr>
          <a:lstStyle/>
          <a:p>
            <a:r>
              <a:rPr lang="en-US" sz="2000" b="1" dirty="0" smtClean="0">
                <a:solidFill>
                  <a:srgbClr val="002060"/>
                </a:solidFill>
                <a:latin typeface="Comic Sans MS" pitchFamily="66" charset="0"/>
                <a:ea typeface="Verdana" pitchFamily="34" charset="0"/>
                <a:cs typeface="Verdana" pitchFamily="34" charset="0"/>
                <a:sym typeface="Symbol" pitchFamily="18" charset="2"/>
              </a:rPr>
              <a:t>used to denote Tight Bound, Best and Worst Cases are same </a:t>
            </a:r>
            <a:endParaRPr lang="en-US" sz="2000" dirty="0">
              <a:latin typeface="Comic Sans MS" pitchFamily="66" charset="0"/>
            </a:endParaRPr>
          </a:p>
        </p:txBody>
      </p:sp>
      <p:sp>
        <p:nvSpPr>
          <p:cNvPr id="17" name="Rectangle 16"/>
          <p:cNvSpPr/>
          <p:nvPr/>
        </p:nvSpPr>
        <p:spPr>
          <a:xfrm>
            <a:off x="0" y="5613737"/>
            <a:ext cx="2590800" cy="1015663"/>
          </a:xfrm>
          <a:prstGeom prst="rect">
            <a:avLst/>
          </a:prstGeom>
        </p:spPr>
        <p:txBody>
          <a:bodyPr wrap="square">
            <a:spAutoFit/>
          </a:bodyPr>
          <a:lstStyle/>
          <a:p>
            <a:pPr algn="ctr"/>
            <a:r>
              <a:rPr lang="en-US" sz="2000" b="1" dirty="0" smtClean="0">
                <a:solidFill>
                  <a:srgbClr val="002060"/>
                </a:solidFill>
                <a:latin typeface="Comic Sans MS" pitchFamily="66" charset="0"/>
                <a:ea typeface="Verdana" pitchFamily="34" charset="0"/>
                <a:cs typeface="Verdana" pitchFamily="34" charset="0"/>
              </a:rPr>
              <a:t>Worst Case Complexity of Algorithm</a:t>
            </a:r>
            <a:endParaRPr lang="en-US" sz="2000" dirty="0">
              <a:solidFill>
                <a:srgbClr val="002060"/>
              </a:solidFill>
              <a:latin typeface="Comic Sans MS" pitchFamily="66" charset="0"/>
            </a:endParaRPr>
          </a:p>
        </p:txBody>
      </p:sp>
      <p:sp>
        <p:nvSpPr>
          <p:cNvPr id="18" name="Rectangle 17"/>
          <p:cNvSpPr/>
          <p:nvPr/>
        </p:nvSpPr>
        <p:spPr>
          <a:xfrm>
            <a:off x="2590800" y="5613737"/>
            <a:ext cx="2700205" cy="1015663"/>
          </a:xfrm>
          <a:prstGeom prst="rect">
            <a:avLst/>
          </a:prstGeom>
        </p:spPr>
        <p:txBody>
          <a:bodyPr wrap="square">
            <a:spAutoFit/>
          </a:bodyPr>
          <a:lstStyle/>
          <a:p>
            <a:pPr algn="ctr"/>
            <a:r>
              <a:rPr lang="en-US" sz="2000" b="1" dirty="0" smtClean="0">
                <a:solidFill>
                  <a:srgbClr val="002060"/>
                </a:solidFill>
                <a:latin typeface="Comic Sans MS" pitchFamily="66" charset="0"/>
                <a:ea typeface="Verdana" pitchFamily="34" charset="0"/>
                <a:cs typeface="Verdana" pitchFamily="34" charset="0"/>
                <a:sym typeface="Symbol" pitchFamily="18" charset="2"/>
              </a:rPr>
              <a:t>Best Case Complexity of Algorithm</a:t>
            </a:r>
            <a:endParaRPr lang="en-US" sz="2000" dirty="0">
              <a:latin typeface="Comic Sans MS" pitchFamily="66" charset="0"/>
            </a:endParaRPr>
          </a:p>
        </p:txBody>
      </p:sp>
      <p:sp>
        <p:nvSpPr>
          <p:cNvPr id="19" name="Rectangle 18"/>
          <p:cNvSpPr/>
          <p:nvPr/>
        </p:nvSpPr>
        <p:spPr>
          <a:xfrm>
            <a:off x="5943600" y="5610761"/>
            <a:ext cx="2971800" cy="1323439"/>
          </a:xfrm>
          <a:prstGeom prst="rect">
            <a:avLst/>
          </a:prstGeom>
        </p:spPr>
        <p:txBody>
          <a:bodyPr wrap="square">
            <a:spAutoFit/>
          </a:bodyPr>
          <a:lstStyle/>
          <a:p>
            <a:pPr algn="just"/>
            <a:r>
              <a:rPr lang="en-US" sz="2000" b="1" dirty="0" smtClean="0">
                <a:solidFill>
                  <a:srgbClr val="002060"/>
                </a:solidFill>
                <a:latin typeface="Comic Sans MS" pitchFamily="66" charset="0"/>
                <a:ea typeface="Verdana" pitchFamily="34" charset="0"/>
                <a:cs typeface="Verdana" pitchFamily="34" charset="0"/>
                <a:sym typeface="Symbol" pitchFamily="18" charset="2"/>
              </a:rPr>
              <a:t>(Both Upper and Lower Bound) Complexity of Algorithm</a:t>
            </a:r>
            <a:endParaRPr lang="en-US" sz="2000" dirty="0">
              <a:latin typeface="Comic Sans MS" pitchFamily="66" charset="0"/>
            </a:endParaRPr>
          </a:p>
        </p:txBody>
      </p:sp>
      <p:sp>
        <p:nvSpPr>
          <p:cNvPr id="20" name="Rectangle 19"/>
          <p:cNvSpPr/>
          <p:nvPr/>
        </p:nvSpPr>
        <p:spPr>
          <a:xfrm>
            <a:off x="76200" y="2281535"/>
            <a:ext cx="2329484" cy="523220"/>
          </a:xfrm>
          <a:prstGeom prst="rect">
            <a:avLst/>
          </a:prstGeom>
        </p:spPr>
        <p:txBody>
          <a:bodyPr wrap="none">
            <a:spAutoFit/>
          </a:bodyPr>
          <a:lstStyle/>
          <a:p>
            <a:r>
              <a:rPr lang="en-US" sz="2800" b="1" dirty="0" smtClean="0">
                <a:solidFill>
                  <a:srgbClr val="002060"/>
                </a:solidFill>
                <a:latin typeface="Comic Sans MS" pitchFamily="66" charset="0"/>
              </a:rPr>
              <a:t>f(n) </a:t>
            </a:r>
            <a:r>
              <a:rPr lang="en-US" sz="2800" b="1" dirty="0" smtClean="0">
                <a:solidFill>
                  <a:srgbClr val="002060"/>
                </a:solidFill>
                <a:latin typeface="Comic Sans MS" pitchFamily="66" charset="0"/>
                <a:cs typeface="Arial" charset="0"/>
              </a:rPr>
              <a:t>≤</a:t>
            </a:r>
            <a:r>
              <a:rPr lang="en-US" sz="2800" b="1" dirty="0" smtClean="0">
                <a:solidFill>
                  <a:srgbClr val="002060"/>
                </a:solidFill>
                <a:latin typeface="Comic Sans MS" pitchFamily="66" charset="0"/>
              </a:rPr>
              <a:t> </a:t>
            </a:r>
            <a:r>
              <a:rPr lang="en-US" sz="2800" b="1" dirty="0" err="1" smtClean="0">
                <a:solidFill>
                  <a:srgbClr val="002060"/>
                </a:solidFill>
                <a:latin typeface="Comic Sans MS" pitchFamily="66" charset="0"/>
              </a:rPr>
              <a:t>c.g</a:t>
            </a:r>
            <a:r>
              <a:rPr lang="en-US" sz="2800" b="1" dirty="0" smtClean="0">
                <a:solidFill>
                  <a:srgbClr val="002060"/>
                </a:solidFill>
                <a:latin typeface="Comic Sans MS" pitchFamily="66" charset="0"/>
              </a:rPr>
              <a:t>(n)</a:t>
            </a:r>
            <a:endParaRPr lang="en-US" sz="2800" dirty="0">
              <a:solidFill>
                <a:srgbClr val="002060"/>
              </a:solidFill>
              <a:latin typeface="Comic Sans MS" pitchFamily="66" charset="0"/>
            </a:endParaRPr>
          </a:p>
        </p:txBody>
      </p:sp>
      <p:sp>
        <p:nvSpPr>
          <p:cNvPr id="21" name="Rectangle 20"/>
          <p:cNvSpPr/>
          <p:nvPr/>
        </p:nvSpPr>
        <p:spPr>
          <a:xfrm>
            <a:off x="2514600" y="2286000"/>
            <a:ext cx="2329484" cy="523220"/>
          </a:xfrm>
          <a:prstGeom prst="rect">
            <a:avLst/>
          </a:prstGeom>
        </p:spPr>
        <p:txBody>
          <a:bodyPr wrap="none">
            <a:spAutoFit/>
          </a:bodyPr>
          <a:lstStyle/>
          <a:p>
            <a:r>
              <a:rPr lang="en-US" sz="2800" b="1" dirty="0" smtClean="0">
                <a:solidFill>
                  <a:srgbClr val="002060"/>
                </a:solidFill>
                <a:latin typeface="Comic Sans MS" pitchFamily="66" charset="0"/>
              </a:rPr>
              <a:t>f(n) </a:t>
            </a:r>
            <a:r>
              <a:rPr lang="en-US" sz="2800" b="1" dirty="0" smtClean="0">
                <a:solidFill>
                  <a:srgbClr val="002060"/>
                </a:solidFill>
                <a:latin typeface="Comic Sans MS" pitchFamily="66" charset="0"/>
                <a:cs typeface="Arial" charset="0"/>
              </a:rPr>
              <a:t>≥</a:t>
            </a:r>
            <a:r>
              <a:rPr lang="en-US" sz="2800" b="1" dirty="0" smtClean="0">
                <a:solidFill>
                  <a:srgbClr val="002060"/>
                </a:solidFill>
                <a:latin typeface="Comic Sans MS" pitchFamily="66" charset="0"/>
              </a:rPr>
              <a:t> </a:t>
            </a:r>
            <a:r>
              <a:rPr lang="en-US" sz="2800" b="1" dirty="0" err="1" smtClean="0">
                <a:solidFill>
                  <a:srgbClr val="002060"/>
                </a:solidFill>
                <a:latin typeface="Comic Sans MS" pitchFamily="66" charset="0"/>
              </a:rPr>
              <a:t>c.g</a:t>
            </a:r>
            <a:r>
              <a:rPr lang="en-US" sz="2800" b="1" dirty="0" smtClean="0">
                <a:solidFill>
                  <a:srgbClr val="002060"/>
                </a:solidFill>
                <a:latin typeface="Comic Sans MS" pitchFamily="66" charset="0"/>
              </a:rPr>
              <a:t>(n)</a:t>
            </a:r>
            <a:endParaRPr lang="en-US" sz="2800" dirty="0">
              <a:solidFill>
                <a:srgbClr val="002060"/>
              </a:solidFill>
              <a:latin typeface="Comic Sans MS" pitchFamily="66" charset="0"/>
            </a:endParaRPr>
          </a:p>
        </p:txBody>
      </p:sp>
      <p:sp>
        <p:nvSpPr>
          <p:cNvPr id="22" name="Rectangle 21"/>
          <p:cNvSpPr/>
          <p:nvPr/>
        </p:nvSpPr>
        <p:spPr>
          <a:xfrm>
            <a:off x="4953000" y="2286000"/>
            <a:ext cx="4124847" cy="523220"/>
          </a:xfrm>
          <a:prstGeom prst="rect">
            <a:avLst/>
          </a:prstGeom>
        </p:spPr>
        <p:txBody>
          <a:bodyPr wrap="none">
            <a:spAutoFit/>
          </a:bodyPr>
          <a:lstStyle/>
          <a:p>
            <a:r>
              <a:rPr lang="en-US" sz="2800" b="1" dirty="0" smtClean="0">
                <a:solidFill>
                  <a:srgbClr val="002060"/>
                </a:solidFill>
                <a:latin typeface="Comic Sans MS" pitchFamily="66" charset="0"/>
                <a:cs typeface="Arial" charset="0"/>
              </a:rPr>
              <a:t>c</a:t>
            </a:r>
            <a:r>
              <a:rPr lang="en-US" sz="2800" b="1" baseline="-25000" dirty="0" smtClean="0">
                <a:solidFill>
                  <a:srgbClr val="002060"/>
                </a:solidFill>
                <a:latin typeface="Comic Sans MS" pitchFamily="66" charset="0"/>
                <a:cs typeface="Arial" charset="0"/>
              </a:rPr>
              <a:t>1</a:t>
            </a:r>
            <a:r>
              <a:rPr lang="en-US" sz="2800" b="1" dirty="0" smtClean="0">
                <a:solidFill>
                  <a:srgbClr val="002060"/>
                </a:solidFill>
                <a:latin typeface="Comic Sans MS" pitchFamily="66" charset="0"/>
                <a:cs typeface="Arial" charset="0"/>
              </a:rPr>
              <a:t>.g(n)≤ </a:t>
            </a:r>
            <a:r>
              <a:rPr lang="en-US" sz="2800" b="1" dirty="0" smtClean="0">
                <a:solidFill>
                  <a:srgbClr val="002060"/>
                </a:solidFill>
                <a:latin typeface="Comic Sans MS" pitchFamily="66" charset="0"/>
                <a:sym typeface="Symbol" pitchFamily="18" charset="2"/>
              </a:rPr>
              <a:t>f(n) </a:t>
            </a:r>
            <a:r>
              <a:rPr lang="en-US" sz="2800" b="1" dirty="0" smtClean="0">
                <a:solidFill>
                  <a:srgbClr val="002060"/>
                </a:solidFill>
                <a:latin typeface="Comic Sans MS" pitchFamily="66" charset="0"/>
                <a:cs typeface="Arial" charset="0"/>
              </a:rPr>
              <a:t>≤ c</a:t>
            </a:r>
            <a:r>
              <a:rPr lang="en-US" sz="2800" b="1" baseline="-25000" dirty="0" smtClean="0">
                <a:solidFill>
                  <a:srgbClr val="002060"/>
                </a:solidFill>
                <a:latin typeface="Comic Sans MS" pitchFamily="66" charset="0"/>
                <a:cs typeface="Arial" charset="0"/>
              </a:rPr>
              <a:t>2</a:t>
            </a:r>
            <a:r>
              <a:rPr lang="en-US" sz="2800" b="1" dirty="0" smtClean="0">
                <a:solidFill>
                  <a:srgbClr val="002060"/>
                </a:solidFill>
                <a:latin typeface="Comic Sans MS" pitchFamily="66" charset="0"/>
                <a:sym typeface="Symbol" pitchFamily="18" charset="2"/>
              </a:rPr>
              <a:t> g(n)</a:t>
            </a:r>
            <a:endParaRPr lang="en-US" sz="2800" dirty="0">
              <a:solidFill>
                <a:srgbClr val="002060"/>
              </a:solidFill>
              <a:latin typeface="Comic Sans MS" pitchFamily="66" charset="0"/>
            </a:endParaRPr>
          </a:p>
        </p:txBody>
      </p:sp>
      <p:sp>
        <p:nvSpPr>
          <p:cNvPr id="23" name="Rectangle 22"/>
          <p:cNvSpPr/>
          <p:nvPr/>
        </p:nvSpPr>
        <p:spPr>
          <a:xfrm>
            <a:off x="4936593" y="3048000"/>
            <a:ext cx="1467068" cy="461665"/>
          </a:xfrm>
          <a:prstGeom prst="rect">
            <a:avLst/>
          </a:prstGeom>
        </p:spPr>
        <p:txBody>
          <a:bodyPr wrap="none">
            <a:spAutoFit/>
          </a:bodyPr>
          <a:lstStyle/>
          <a:p>
            <a:r>
              <a:rPr lang="en-US" sz="2400" b="1" dirty="0" smtClean="0">
                <a:latin typeface="Comic Sans MS" pitchFamily="66" charset="0"/>
                <a:sym typeface="Symbol" pitchFamily="18" charset="2"/>
              </a:rPr>
              <a:t> </a:t>
            </a:r>
            <a:r>
              <a:rPr lang="en-US" sz="2400" b="1" dirty="0" smtClean="0">
                <a:solidFill>
                  <a:srgbClr val="002060"/>
                </a:solidFill>
                <a:latin typeface="Comic Sans MS" pitchFamily="66" charset="0"/>
              </a:rPr>
              <a:t>n </a:t>
            </a:r>
            <a:r>
              <a:rPr lang="en-US" sz="2400" b="1" dirty="0" smtClean="0">
                <a:solidFill>
                  <a:srgbClr val="002060"/>
                </a:solidFill>
                <a:latin typeface="Comic Sans MS" pitchFamily="66" charset="0"/>
                <a:sym typeface="Symbol" pitchFamily="18" charset="2"/>
              </a:rPr>
              <a:t></a:t>
            </a:r>
            <a:r>
              <a:rPr lang="en-US" sz="2400" b="1" baseline="-25000" dirty="0" smtClean="0">
                <a:solidFill>
                  <a:srgbClr val="002060"/>
                </a:solidFill>
                <a:latin typeface="Comic Sans MS" pitchFamily="66" charset="0"/>
              </a:rPr>
              <a:t>  </a:t>
            </a:r>
            <a:r>
              <a:rPr lang="en-US" sz="2400" b="1" dirty="0" smtClean="0">
                <a:solidFill>
                  <a:srgbClr val="002060"/>
                </a:solidFill>
                <a:latin typeface="Comic Sans MS" pitchFamily="66" charset="0"/>
              </a:rPr>
              <a:t>n</a:t>
            </a:r>
            <a:r>
              <a:rPr lang="en-US" sz="2400" b="1" baseline="-25000" dirty="0" smtClean="0">
                <a:solidFill>
                  <a:srgbClr val="002060"/>
                </a:solidFill>
                <a:latin typeface="Comic Sans MS" pitchFamily="66" charset="0"/>
              </a:rPr>
              <a:t>0</a:t>
            </a:r>
            <a:endParaRPr lang="en-US" sz="2400" dirty="0">
              <a:latin typeface="Comic Sans MS" pitchFamily="66" charset="0"/>
            </a:endParaRPr>
          </a:p>
        </p:txBody>
      </p:sp>
      <p:sp>
        <p:nvSpPr>
          <p:cNvPr id="25" name="Rectangle 24"/>
          <p:cNvSpPr/>
          <p:nvPr/>
        </p:nvSpPr>
        <p:spPr>
          <a:xfrm>
            <a:off x="2057400" y="3048000"/>
            <a:ext cx="1552028" cy="461665"/>
          </a:xfrm>
          <a:prstGeom prst="rect">
            <a:avLst/>
          </a:prstGeom>
        </p:spPr>
        <p:txBody>
          <a:bodyPr wrap="none">
            <a:spAutoFit/>
          </a:bodyPr>
          <a:lstStyle/>
          <a:p>
            <a:r>
              <a:rPr lang="en-US" sz="2400" b="1" dirty="0" smtClean="0">
                <a:solidFill>
                  <a:srgbClr val="002060"/>
                </a:solidFill>
                <a:latin typeface="Comic Sans MS" pitchFamily="66" charset="0"/>
              </a:rPr>
              <a:t>c,c</a:t>
            </a:r>
            <a:r>
              <a:rPr lang="en-US" sz="2400" b="1" baseline="-25000" dirty="0" smtClean="0">
                <a:solidFill>
                  <a:srgbClr val="002060"/>
                </a:solidFill>
                <a:latin typeface="Comic Sans MS" pitchFamily="66" charset="0"/>
              </a:rPr>
              <a:t>1</a:t>
            </a:r>
            <a:r>
              <a:rPr lang="en-US" sz="2400" b="1" dirty="0" smtClean="0">
                <a:solidFill>
                  <a:srgbClr val="002060"/>
                </a:solidFill>
                <a:latin typeface="Comic Sans MS" pitchFamily="66" charset="0"/>
              </a:rPr>
              <a:t>,c</a:t>
            </a:r>
            <a:r>
              <a:rPr lang="en-US" sz="2400" b="1" baseline="-25000" dirty="0" smtClean="0">
                <a:solidFill>
                  <a:srgbClr val="002060"/>
                </a:solidFill>
                <a:latin typeface="Comic Sans MS" pitchFamily="66" charset="0"/>
              </a:rPr>
              <a:t>2</a:t>
            </a:r>
            <a:r>
              <a:rPr lang="en-US" sz="2400" b="1" dirty="0" smtClean="0">
                <a:solidFill>
                  <a:srgbClr val="002060"/>
                </a:solidFill>
                <a:latin typeface="Comic Sans MS" pitchFamily="66" charset="0"/>
              </a:rPr>
              <a:t>&gt;0</a:t>
            </a:r>
            <a:endParaRPr lang="en-US" sz="2400" dirty="0">
              <a:latin typeface="Comic Sans MS" pitchFamily="66" charset="0"/>
            </a:endParaRPr>
          </a:p>
        </p:txBody>
      </p:sp>
      <p:sp>
        <p:nvSpPr>
          <p:cNvPr id="26" name="TextBox 25"/>
          <p:cNvSpPr txBox="1"/>
          <p:nvPr/>
        </p:nvSpPr>
        <p:spPr>
          <a:xfrm>
            <a:off x="457200" y="3048000"/>
            <a:ext cx="1306768" cy="461665"/>
          </a:xfrm>
          <a:prstGeom prst="rect">
            <a:avLst/>
          </a:prstGeom>
          <a:noFill/>
        </p:spPr>
        <p:txBody>
          <a:bodyPr wrap="none" rtlCol="0">
            <a:spAutoFit/>
          </a:bodyPr>
          <a:lstStyle/>
          <a:p>
            <a:r>
              <a:rPr lang="en-US" sz="2400" b="1" dirty="0" smtClean="0">
                <a:solidFill>
                  <a:srgbClr val="002060"/>
                </a:solidFill>
                <a:latin typeface="Comic Sans MS" pitchFamily="66" charset="0"/>
              </a:rPr>
              <a:t>Where </a:t>
            </a:r>
            <a:endParaRPr lang="en-US" sz="2400" b="1" dirty="0">
              <a:solidFill>
                <a:srgbClr val="002060"/>
              </a:solidFill>
              <a:latin typeface="Comic Sans MS" pitchFamily="66" charset="0"/>
            </a:endParaRPr>
          </a:p>
        </p:txBody>
      </p:sp>
      <p:sp>
        <p:nvSpPr>
          <p:cNvPr id="27" name="TextBox 26"/>
          <p:cNvSpPr txBox="1"/>
          <p:nvPr/>
        </p:nvSpPr>
        <p:spPr>
          <a:xfrm>
            <a:off x="3886200" y="3048000"/>
            <a:ext cx="699230" cy="461665"/>
          </a:xfrm>
          <a:prstGeom prst="rect">
            <a:avLst/>
          </a:prstGeom>
          <a:noFill/>
        </p:spPr>
        <p:txBody>
          <a:bodyPr wrap="none" rtlCol="0">
            <a:spAutoFit/>
          </a:bodyPr>
          <a:lstStyle/>
          <a:p>
            <a:r>
              <a:rPr lang="en-US" sz="2400" b="1" dirty="0" smtClean="0">
                <a:solidFill>
                  <a:srgbClr val="002060"/>
                </a:solidFill>
                <a:latin typeface="Comic Sans MS" pitchFamily="66" charset="0"/>
              </a:rPr>
              <a:t>and</a:t>
            </a:r>
            <a:endParaRPr lang="en-US" sz="2400" b="1" dirty="0">
              <a:solidFill>
                <a:srgbClr val="002060"/>
              </a:solidFill>
              <a:latin typeface="Comic Sans MS" pitchFamily="66" charset="0"/>
            </a:endParaRPr>
          </a:p>
        </p:txBody>
      </p:sp>
      <p:sp>
        <p:nvSpPr>
          <p:cNvPr id="28" name="TextBox 27"/>
          <p:cNvSpPr txBox="1"/>
          <p:nvPr/>
        </p:nvSpPr>
        <p:spPr>
          <a:xfrm>
            <a:off x="228600" y="3505200"/>
            <a:ext cx="910827" cy="461665"/>
          </a:xfrm>
          <a:prstGeom prst="rect">
            <a:avLst/>
          </a:prstGeom>
          <a:noFill/>
        </p:spPr>
        <p:txBody>
          <a:bodyPr wrap="none" rtlCol="0">
            <a:spAutoFit/>
          </a:bodyPr>
          <a:lstStyle/>
          <a:p>
            <a:r>
              <a:rPr lang="en-US" sz="2400" b="1" dirty="0" smtClean="0">
                <a:latin typeface="Comic Sans MS" pitchFamily="66" charset="0"/>
              </a:rPr>
              <a:t>Then</a:t>
            </a:r>
            <a:endParaRPr lang="en-US" sz="2400" b="1" dirty="0">
              <a:latin typeface="Comic Sans MS" pitchFamily="66" charset="0"/>
            </a:endParaRPr>
          </a:p>
        </p:txBody>
      </p:sp>
      <p:sp>
        <p:nvSpPr>
          <p:cNvPr id="29" name="Rectangle 28"/>
          <p:cNvSpPr/>
          <p:nvPr/>
        </p:nvSpPr>
        <p:spPr>
          <a:xfrm>
            <a:off x="304800" y="3974068"/>
            <a:ext cx="1935145" cy="461665"/>
          </a:xfrm>
          <a:prstGeom prst="rect">
            <a:avLst/>
          </a:prstGeom>
        </p:spPr>
        <p:txBody>
          <a:bodyPr wrap="none">
            <a:spAutoFit/>
          </a:bodyPr>
          <a:lstStyle/>
          <a:p>
            <a:r>
              <a:rPr lang="en-US" sz="2400" b="1" dirty="0" smtClean="0">
                <a:solidFill>
                  <a:srgbClr val="002060"/>
                </a:solidFill>
                <a:latin typeface="Comic Sans MS" pitchFamily="66" charset="0"/>
              </a:rPr>
              <a:t>f(n)=O(g(n))</a:t>
            </a:r>
            <a:endParaRPr lang="en-US" sz="2400" dirty="0">
              <a:solidFill>
                <a:srgbClr val="002060"/>
              </a:solidFill>
              <a:latin typeface="Comic Sans MS" pitchFamily="66" charset="0"/>
            </a:endParaRPr>
          </a:p>
        </p:txBody>
      </p:sp>
      <p:sp>
        <p:nvSpPr>
          <p:cNvPr id="30" name="Rectangle 29"/>
          <p:cNvSpPr/>
          <p:nvPr/>
        </p:nvSpPr>
        <p:spPr>
          <a:xfrm>
            <a:off x="2667000" y="3976255"/>
            <a:ext cx="2193229" cy="461665"/>
          </a:xfrm>
          <a:prstGeom prst="rect">
            <a:avLst/>
          </a:prstGeom>
        </p:spPr>
        <p:txBody>
          <a:bodyPr wrap="none">
            <a:spAutoFit/>
          </a:bodyPr>
          <a:lstStyle/>
          <a:p>
            <a:r>
              <a:rPr lang="en-US" sz="2400" b="1" dirty="0" smtClean="0">
                <a:solidFill>
                  <a:srgbClr val="002060"/>
                </a:solidFill>
                <a:latin typeface="Comic Sans MS" pitchFamily="66" charset="0"/>
              </a:rPr>
              <a:t>f(n)= </a:t>
            </a:r>
            <a:r>
              <a:rPr lang="en-US" sz="2400" b="1" dirty="0" smtClean="0">
                <a:solidFill>
                  <a:srgbClr val="002060"/>
                </a:solidFill>
                <a:latin typeface="Comic Sans MS" pitchFamily="66" charset="0"/>
                <a:sym typeface="Symbol" pitchFamily="18" charset="2"/>
              </a:rPr>
              <a:t></a:t>
            </a:r>
            <a:r>
              <a:rPr lang="en-US" sz="2400" b="1" dirty="0" smtClean="0">
                <a:solidFill>
                  <a:srgbClr val="002060"/>
                </a:solidFill>
                <a:latin typeface="Comic Sans MS" pitchFamily="66" charset="0"/>
              </a:rPr>
              <a:t> (g(n))</a:t>
            </a:r>
            <a:endParaRPr lang="en-US" sz="2400" dirty="0">
              <a:solidFill>
                <a:srgbClr val="002060"/>
              </a:solidFill>
              <a:latin typeface="Comic Sans MS" pitchFamily="66" charset="0"/>
            </a:endParaRPr>
          </a:p>
        </p:txBody>
      </p:sp>
      <p:sp>
        <p:nvSpPr>
          <p:cNvPr id="31" name="Rectangle 30"/>
          <p:cNvSpPr/>
          <p:nvPr/>
        </p:nvSpPr>
        <p:spPr>
          <a:xfrm>
            <a:off x="5889066" y="3962400"/>
            <a:ext cx="2183611" cy="461665"/>
          </a:xfrm>
          <a:prstGeom prst="rect">
            <a:avLst/>
          </a:prstGeom>
        </p:spPr>
        <p:txBody>
          <a:bodyPr wrap="none">
            <a:spAutoFit/>
          </a:bodyPr>
          <a:lstStyle/>
          <a:p>
            <a:r>
              <a:rPr lang="en-US" sz="2400" b="1" dirty="0" smtClean="0">
                <a:solidFill>
                  <a:srgbClr val="002060"/>
                </a:solidFill>
                <a:latin typeface="Comic Sans MS" pitchFamily="66" charset="0"/>
              </a:rPr>
              <a:t>f(n)= </a:t>
            </a:r>
            <a:r>
              <a:rPr lang="en-US" sz="2400" b="1" dirty="0" smtClean="0">
                <a:solidFill>
                  <a:srgbClr val="002060"/>
                </a:solidFill>
                <a:latin typeface="Comic Sans MS" pitchFamily="66" charset="0"/>
                <a:sym typeface="Symbol" pitchFamily="18" charset="2"/>
              </a:rPr>
              <a:t></a:t>
            </a:r>
            <a:r>
              <a:rPr lang="en-US" sz="2400" b="1" dirty="0" smtClean="0">
                <a:solidFill>
                  <a:srgbClr val="002060"/>
                </a:solidFill>
                <a:latin typeface="Comic Sans MS" pitchFamily="66" charset="0"/>
              </a:rPr>
              <a:t> (g(n))</a:t>
            </a:r>
            <a:endParaRPr lang="en-US" sz="2400" dirty="0">
              <a:solidFill>
                <a:srgbClr val="002060"/>
              </a:solidFill>
              <a:latin typeface="Comic Sans MS" pitchFamily="66" charset="0"/>
            </a:endParaRPr>
          </a:p>
        </p:txBody>
      </p:sp>
      <p:sp>
        <p:nvSpPr>
          <p:cNvPr id="32" name="TextBox 31"/>
          <p:cNvSpPr txBox="1"/>
          <p:nvPr/>
        </p:nvSpPr>
        <p:spPr>
          <a:xfrm>
            <a:off x="6400800" y="2743200"/>
            <a:ext cx="1465466" cy="461665"/>
          </a:xfrm>
          <a:prstGeom prst="rect">
            <a:avLst/>
          </a:prstGeom>
          <a:noFill/>
        </p:spPr>
        <p:txBody>
          <a:bodyPr wrap="none" rtlCol="0">
            <a:spAutoFit/>
          </a:bodyPr>
          <a:lstStyle/>
          <a:p>
            <a:r>
              <a:rPr lang="en-US" sz="2400" b="1" dirty="0" smtClean="0">
                <a:solidFill>
                  <a:srgbClr val="002060"/>
                </a:solidFill>
                <a:latin typeface="Comic Sans MS" pitchFamily="66" charset="0"/>
              </a:rPr>
              <a:t>f(n)=g(n)</a:t>
            </a:r>
            <a:endParaRPr lang="en-US" sz="2400" b="1"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14" grpId="0"/>
      <p:bldP spid="15" grpId="0"/>
      <p:bldP spid="16" grpId="0"/>
      <p:bldP spid="17" grpId="0"/>
      <p:bldP spid="18" grpId="0"/>
      <p:bldP spid="19" grpId="0"/>
      <p:bldP spid="20" grpId="0"/>
      <p:bldP spid="21" grpId="0"/>
      <p:bldP spid="22" grpId="0"/>
      <p:bldP spid="23" grpId="0"/>
      <p:bldP spid="25" grpId="0"/>
      <p:bldP spid="26" grpId="0"/>
      <p:bldP spid="27" grpId="0"/>
      <p:bldP spid="28" grpId="0"/>
      <p:bldP spid="29" grpId="0"/>
      <p:bldP spid="30" grpId="0"/>
      <p:bldP spid="31"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371600"/>
            <a:ext cx="3962400" cy="2677656"/>
          </a:xfrm>
          <a:prstGeom prst="rect">
            <a:avLst/>
          </a:prstGeom>
        </p:spPr>
        <p:txBody>
          <a:bodyPr wrap="square">
            <a:spAutoFit/>
          </a:bodyPr>
          <a:lstStyle/>
          <a:p>
            <a:pPr algn="just"/>
            <a:r>
              <a:rPr lang="en-US" sz="2400" b="1" dirty="0" smtClean="0">
                <a:solidFill>
                  <a:srgbClr val="002060"/>
                </a:solidFill>
                <a:latin typeface="Comic Sans MS" pitchFamily="66" charset="0"/>
              </a:rPr>
              <a:t>Worst-case analysis gives an upper bound for the running time of a single execution of an algorithm with a worst-case input and worst-case random choices.</a:t>
            </a:r>
            <a:endParaRPr lang="en-US" sz="2400" b="1" dirty="0">
              <a:solidFill>
                <a:srgbClr val="002060"/>
              </a:solidFill>
              <a:latin typeface="Comic Sans MS" pitchFamily="66" charset="0"/>
            </a:endParaRPr>
          </a:p>
        </p:txBody>
      </p:sp>
      <p:sp>
        <p:nvSpPr>
          <p:cNvPr id="3" name="TextBox 2"/>
          <p:cNvSpPr txBox="1"/>
          <p:nvPr/>
        </p:nvSpPr>
        <p:spPr>
          <a:xfrm>
            <a:off x="304800" y="509343"/>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Rectangle 3"/>
          <p:cNvSpPr/>
          <p:nvPr/>
        </p:nvSpPr>
        <p:spPr>
          <a:xfrm>
            <a:off x="4343400" y="1371600"/>
            <a:ext cx="4572000" cy="3046988"/>
          </a:xfrm>
          <a:prstGeom prst="rect">
            <a:avLst/>
          </a:prstGeom>
        </p:spPr>
        <p:txBody>
          <a:bodyPr>
            <a:spAutoFit/>
          </a:bodyPr>
          <a:lstStyle/>
          <a:p>
            <a:pPr algn="just"/>
            <a:r>
              <a:rPr lang="en-US" sz="2400" b="1" dirty="0" smtClean="0">
                <a:solidFill>
                  <a:srgbClr val="002060"/>
                </a:solidFill>
                <a:latin typeface="Comic Sans MS" pitchFamily="66" charset="0"/>
              </a:rPr>
              <a:t>Average case analysis gives an upper bound for the expected running time of a single execution of a </a:t>
            </a:r>
            <a:r>
              <a:rPr lang="en-US" sz="2400" b="1" dirty="0" smtClean="0">
                <a:solidFill>
                  <a:srgbClr val="FF0000"/>
                </a:solidFill>
                <a:latin typeface="Comic Sans MS" pitchFamily="66" charset="0"/>
              </a:rPr>
              <a:t>deterministic algorithm</a:t>
            </a:r>
            <a:r>
              <a:rPr lang="en-US" sz="2400" b="1" dirty="0" smtClean="0">
                <a:solidFill>
                  <a:srgbClr val="002060"/>
                </a:solidFill>
                <a:latin typeface="Comic Sans MS" pitchFamily="66" charset="0"/>
              </a:rPr>
              <a:t> with </a:t>
            </a:r>
            <a:r>
              <a:rPr lang="en-US" sz="2400" b="1" dirty="0" smtClean="0">
                <a:solidFill>
                  <a:srgbClr val="FF0000"/>
                </a:solidFill>
                <a:latin typeface="Comic Sans MS" pitchFamily="66" charset="0"/>
              </a:rPr>
              <a:t>a random input</a:t>
            </a:r>
            <a:r>
              <a:rPr lang="en-US" sz="2400" b="1" dirty="0" smtClean="0">
                <a:solidFill>
                  <a:srgbClr val="002060"/>
                </a:solidFill>
                <a:latin typeface="Comic Sans MS" pitchFamily="66" charset="0"/>
              </a:rPr>
              <a:t> selected according to </a:t>
            </a:r>
            <a:r>
              <a:rPr lang="en-US" sz="2400" b="1" dirty="0" smtClean="0">
                <a:solidFill>
                  <a:srgbClr val="FF0000"/>
                </a:solidFill>
                <a:latin typeface="Comic Sans MS" pitchFamily="66" charset="0"/>
              </a:rPr>
              <a:t>some distribution.</a:t>
            </a:r>
            <a:endParaRPr lang="en-US" sz="2400" b="1" dirty="0">
              <a:solidFill>
                <a:srgbClr val="FF0000"/>
              </a:solidFill>
              <a:latin typeface="Comic Sans MS" pitchFamily="66" charset="0"/>
            </a:endParaRPr>
          </a:p>
        </p:txBody>
      </p:sp>
      <p:sp>
        <p:nvSpPr>
          <p:cNvPr id="5" name="Rectangle 4"/>
          <p:cNvSpPr/>
          <p:nvPr/>
        </p:nvSpPr>
        <p:spPr>
          <a:xfrm>
            <a:off x="4419600" y="4572000"/>
            <a:ext cx="4419600" cy="2308324"/>
          </a:xfrm>
          <a:prstGeom prst="rect">
            <a:avLst/>
          </a:prstGeom>
        </p:spPr>
        <p:txBody>
          <a:bodyPr wrap="square">
            <a:spAutoFit/>
          </a:bodyPr>
          <a:lstStyle/>
          <a:p>
            <a:pPr algn="just"/>
            <a:r>
              <a:rPr lang="en-US" sz="2400" b="1" dirty="0" smtClean="0">
                <a:latin typeface="Comic Sans MS" pitchFamily="66" charset="0"/>
              </a:rPr>
              <a:t>Average case analysis gives an upper bound for the expected running time of a single execution of a </a:t>
            </a:r>
            <a:r>
              <a:rPr lang="en-US" sz="2400" b="1" dirty="0" smtClean="0">
                <a:solidFill>
                  <a:srgbClr val="FF0000"/>
                </a:solidFill>
                <a:latin typeface="Comic Sans MS" pitchFamily="66" charset="0"/>
              </a:rPr>
              <a:t>randomized algorithm with a worst-case input.</a:t>
            </a:r>
            <a:endParaRPr lang="en-US" sz="2400" b="1" dirty="0">
              <a:solidFill>
                <a:srgbClr val="FF0000"/>
              </a:solidFill>
              <a:latin typeface="Comic Sans MS" pitchFamily="66" charset="0"/>
            </a:endParaRPr>
          </a:p>
        </p:txBody>
      </p:sp>
      <p:sp>
        <p:nvSpPr>
          <p:cNvPr id="6" name="TextBox 5"/>
          <p:cNvSpPr txBox="1"/>
          <p:nvPr/>
        </p:nvSpPr>
        <p:spPr>
          <a:xfrm>
            <a:off x="6019800" y="4343400"/>
            <a:ext cx="513282" cy="369332"/>
          </a:xfrm>
          <a:prstGeom prst="rect">
            <a:avLst/>
          </a:prstGeom>
          <a:noFill/>
        </p:spPr>
        <p:txBody>
          <a:bodyPr wrap="none" rtlCol="0">
            <a:spAutoFit/>
          </a:bodyPr>
          <a:lstStyle/>
          <a:p>
            <a:r>
              <a:rPr lang="en-IN" b="1" dirty="0" smtClean="0">
                <a:solidFill>
                  <a:srgbClr val="FF0000"/>
                </a:solidFill>
                <a:latin typeface="Comic Sans MS" pitchFamily="66" charset="0"/>
              </a:rPr>
              <a:t>OR</a:t>
            </a:r>
            <a:endParaRPr lang="en-US" b="1" dirty="0">
              <a:solidFill>
                <a:srgbClr val="FF0000"/>
              </a:solidFill>
              <a:latin typeface="Comic Sans MS" pitchFamily="66" charset="0"/>
            </a:endParaRPr>
          </a:p>
        </p:txBody>
      </p:sp>
      <p:sp>
        <p:nvSpPr>
          <p:cNvPr id="7" name="TextBox 6"/>
          <p:cNvSpPr txBox="1"/>
          <p:nvPr/>
        </p:nvSpPr>
        <p:spPr>
          <a:xfrm>
            <a:off x="1676400" y="838200"/>
            <a:ext cx="5947462" cy="461665"/>
          </a:xfrm>
          <a:prstGeom prst="rect">
            <a:avLst/>
          </a:prstGeom>
          <a:noFill/>
        </p:spPr>
        <p:txBody>
          <a:bodyPr wrap="none" rtlCol="0">
            <a:spAutoFit/>
          </a:bodyPr>
          <a:lstStyle/>
          <a:p>
            <a:r>
              <a:rPr lang="en-IN" sz="2400" b="1" dirty="0" smtClean="0">
                <a:solidFill>
                  <a:srgbClr val="FF0000"/>
                </a:solidFill>
                <a:latin typeface="Comic Sans MS" pitchFamily="66" charset="0"/>
              </a:rPr>
              <a:t>Worst-Case Vs Average Case Analysis</a:t>
            </a:r>
            <a:endParaRPr lang="en-US" sz="2400" b="1" dirty="0">
              <a:solidFill>
                <a:srgbClr val="FF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907738"/>
            <a:ext cx="5867400" cy="461665"/>
          </a:xfrm>
          <a:prstGeom prst="rect">
            <a:avLst/>
          </a:prstGeom>
        </p:spPr>
        <p:txBody>
          <a:bodyPr wrap="square">
            <a:spAutoFit/>
          </a:bodyPr>
          <a:lstStyle/>
          <a:p>
            <a:r>
              <a:rPr lang="en-US" sz="2400" b="1" dirty="0" smtClean="0">
                <a:solidFill>
                  <a:srgbClr val="002060"/>
                </a:solidFill>
                <a:latin typeface="Comic Sans MS" pitchFamily="66" charset="0"/>
              </a:rPr>
              <a:t>Given a distribution of running times:</a:t>
            </a:r>
          </a:p>
        </p:txBody>
      </p:sp>
      <p:sp>
        <p:nvSpPr>
          <p:cNvPr id="4" name="Rectangle 3"/>
          <p:cNvSpPr/>
          <p:nvPr/>
        </p:nvSpPr>
        <p:spPr>
          <a:xfrm>
            <a:off x="1295400" y="2408592"/>
            <a:ext cx="7620000" cy="830997"/>
          </a:xfrm>
          <a:prstGeom prst="rect">
            <a:avLst/>
          </a:prstGeom>
        </p:spPr>
        <p:txBody>
          <a:bodyPr wrap="square">
            <a:spAutoFit/>
          </a:bodyPr>
          <a:lstStyle/>
          <a:p>
            <a:pPr algn="just"/>
            <a:r>
              <a:rPr lang="en-US" sz="2400" b="1" dirty="0" smtClean="0">
                <a:solidFill>
                  <a:srgbClr val="002060"/>
                </a:solidFill>
                <a:latin typeface="Comic Sans MS" pitchFamily="66" charset="0"/>
              </a:rPr>
              <a:t>worst-case analysis gives an upper bound for the maximum, while</a:t>
            </a:r>
            <a:endParaRPr lang="en-US" sz="2400" dirty="0">
              <a:solidFill>
                <a:srgbClr val="002060"/>
              </a:solidFill>
            </a:endParaRPr>
          </a:p>
        </p:txBody>
      </p:sp>
      <p:sp>
        <p:nvSpPr>
          <p:cNvPr id="5" name="Rectangle 4"/>
          <p:cNvSpPr/>
          <p:nvPr/>
        </p:nvSpPr>
        <p:spPr>
          <a:xfrm>
            <a:off x="1295400" y="3436203"/>
            <a:ext cx="7696200" cy="830997"/>
          </a:xfrm>
          <a:prstGeom prst="rect">
            <a:avLst/>
          </a:prstGeom>
        </p:spPr>
        <p:txBody>
          <a:bodyPr wrap="square">
            <a:spAutoFit/>
          </a:bodyPr>
          <a:lstStyle/>
          <a:p>
            <a:pPr algn="just"/>
            <a:r>
              <a:rPr lang="en-US" sz="2400" b="1" dirty="0" smtClean="0">
                <a:solidFill>
                  <a:srgbClr val="002060"/>
                </a:solidFill>
                <a:latin typeface="Comic Sans MS" pitchFamily="66" charset="0"/>
              </a:rPr>
              <a:t>average case analysis gives an upper bound for the expected value.</a:t>
            </a:r>
            <a:endParaRPr lang="en-US" sz="2400" dirty="0">
              <a:solidFill>
                <a:srgbClr val="002060"/>
              </a:solidFill>
            </a:endParaRPr>
          </a:p>
        </p:txBody>
      </p:sp>
      <p:sp>
        <p:nvSpPr>
          <p:cNvPr id="6" name="TextBox 5"/>
          <p:cNvSpPr txBox="1"/>
          <p:nvPr/>
        </p:nvSpPr>
        <p:spPr>
          <a:xfrm>
            <a:off x="304800" y="897546"/>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7" name="TextBox 6"/>
          <p:cNvSpPr txBox="1"/>
          <p:nvPr/>
        </p:nvSpPr>
        <p:spPr>
          <a:xfrm>
            <a:off x="1676400" y="1226403"/>
            <a:ext cx="5947462" cy="461665"/>
          </a:xfrm>
          <a:prstGeom prst="rect">
            <a:avLst/>
          </a:prstGeom>
          <a:noFill/>
        </p:spPr>
        <p:txBody>
          <a:bodyPr wrap="none" rtlCol="0">
            <a:spAutoFit/>
          </a:bodyPr>
          <a:lstStyle/>
          <a:p>
            <a:r>
              <a:rPr lang="en-IN" sz="2400" b="1" dirty="0" smtClean="0">
                <a:solidFill>
                  <a:srgbClr val="FF0000"/>
                </a:solidFill>
                <a:latin typeface="Comic Sans MS" pitchFamily="66" charset="0"/>
              </a:rPr>
              <a:t>Worst-Case Vs Average Case Analysis</a:t>
            </a:r>
            <a:endParaRPr lang="en-US" sz="2400" b="1" dirty="0">
              <a:solidFill>
                <a:srgbClr val="FF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429071"/>
            <a:ext cx="8458200" cy="1200329"/>
          </a:xfrm>
          <a:prstGeom prst="rect">
            <a:avLst/>
          </a:prstGeom>
        </p:spPr>
        <p:txBody>
          <a:bodyPr wrap="square">
            <a:spAutoFit/>
          </a:bodyPr>
          <a:lstStyle/>
          <a:p>
            <a:pPr algn="just"/>
            <a:r>
              <a:rPr lang="en-US" sz="2400" b="1" dirty="0" smtClean="0">
                <a:solidFill>
                  <a:srgbClr val="002060"/>
                </a:solidFill>
                <a:latin typeface="Comic Sans MS" pitchFamily="66" charset="0"/>
              </a:rPr>
              <a:t>One has to understand the </a:t>
            </a:r>
            <a:r>
              <a:rPr lang="en-US" sz="2400" b="1" dirty="0" smtClean="0">
                <a:solidFill>
                  <a:srgbClr val="FF0000"/>
                </a:solidFill>
                <a:latin typeface="Comic Sans MS" pitchFamily="66" charset="0"/>
              </a:rPr>
              <a:t>nature</a:t>
            </a:r>
            <a:r>
              <a:rPr lang="en-US" sz="2400" b="1" dirty="0" smtClean="0">
                <a:solidFill>
                  <a:srgbClr val="002060"/>
                </a:solidFill>
                <a:latin typeface="Comic Sans MS" pitchFamily="66" charset="0"/>
              </a:rPr>
              <a:t> of a particular algorithm to know, which method of analysis accurately describes its performance. </a:t>
            </a:r>
            <a:endParaRPr lang="en-US" sz="2400" b="1" dirty="0">
              <a:solidFill>
                <a:srgbClr val="002060"/>
              </a:solidFill>
              <a:latin typeface="Comic Sans MS" pitchFamily="66" charset="0"/>
            </a:endParaRPr>
          </a:p>
        </p:txBody>
      </p:sp>
      <p:sp>
        <p:nvSpPr>
          <p:cNvPr id="3" name="TextBox 2"/>
          <p:cNvSpPr txBox="1"/>
          <p:nvPr/>
        </p:nvSpPr>
        <p:spPr>
          <a:xfrm>
            <a:off x="304800" y="749611"/>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TextBox 3"/>
          <p:cNvSpPr txBox="1"/>
          <p:nvPr/>
        </p:nvSpPr>
        <p:spPr>
          <a:xfrm>
            <a:off x="1676400" y="1078468"/>
            <a:ext cx="5947462" cy="461665"/>
          </a:xfrm>
          <a:prstGeom prst="rect">
            <a:avLst/>
          </a:prstGeom>
          <a:noFill/>
        </p:spPr>
        <p:txBody>
          <a:bodyPr wrap="none" rtlCol="0">
            <a:spAutoFit/>
          </a:bodyPr>
          <a:lstStyle/>
          <a:p>
            <a:r>
              <a:rPr lang="en-IN" sz="2400" b="1" dirty="0" smtClean="0">
                <a:solidFill>
                  <a:srgbClr val="FF0000"/>
                </a:solidFill>
                <a:latin typeface="Comic Sans MS" pitchFamily="66" charset="0"/>
              </a:rPr>
              <a:t>Worst-Case Vs Average Case Analysis</a:t>
            </a:r>
            <a:endParaRPr lang="en-US" sz="2400" b="1" dirty="0">
              <a:solidFill>
                <a:srgbClr val="FF0000"/>
              </a:solidFill>
              <a:latin typeface="Comic Sans MS" pitchFamily="66" charset="0"/>
            </a:endParaRPr>
          </a:p>
        </p:txBody>
      </p:sp>
      <p:sp>
        <p:nvSpPr>
          <p:cNvPr id="5" name="Rectangle 4"/>
          <p:cNvSpPr/>
          <p:nvPr/>
        </p:nvSpPr>
        <p:spPr>
          <a:xfrm>
            <a:off x="381000" y="2381071"/>
            <a:ext cx="8534400" cy="830997"/>
          </a:xfrm>
          <a:prstGeom prst="rect">
            <a:avLst/>
          </a:prstGeom>
        </p:spPr>
        <p:txBody>
          <a:bodyPr wrap="square">
            <a:spAutoFit/>
          </a:bodyPr>
          <a:lstStyle/>
          <a:p>
            <a:pPr algn="just"/>
            <a:r>
              <a:rPr lang="en-US" sz="2400" b="1" dirty="0" smtClean="0">
                <a:solidFill>
                  <a:srgbClr val="002060"/>
                </a:solidFill>
                <a:latin typeface="Comic Sans MS" pitchFamily="66" charset="0"/>
              </a:rPr>
              <a:t>In statistics, there is no single parameter that always captures the relevant properties of a distribution.</a:t>
            </a:r>
            <a:endParaRPr lang="en-US" sz="2400" b="1" dirty="0">
              <a:solidFill>
                <a:srgbClr val="002060"/>
              </a:solidFill>
              <a:latin typeface="Comic Sans MS" pitchFamily="66" charset="0"/>
            </a:endParaRPr>
          </a:p>
        </p:txBody>
      </p:sp>
      <p:sp>
        <p:nvSpPr>
          <p:cNvPr id="6" name="Rectangle 5"/>
          <p:cNvSpPr/>
          <p:nvPr/>
        </p:nvSpPr>
        <p:spPr>
          <a:xfrm>
            <a:off x="457200" y="3764339"/>
            <a:ext cx="8458200" cy="1200329"/>
          </a:xfrm>
          <a:prstGeom prst="rect">
            <a:avLst/>
          </a:prstGeom>
        </p:spPr>
        <p:txBody>
          <a:bodyPr wrap="square">
            <a:spAutoFit/>
          </a:bodyPr>
          <a:lstStyle/>
          <a:p>
            <a:pPr algn="just"/>
            <a:r>
              <a:rPr lang="en-US" sz="2400" b="1" dirty="0" smtClean="0">
                <a:solidFill>
                  <a:srgbClr val="002060"/>
                </a:solidFill>
                <a:latin typeface="Comic Sans MS" pitchFamily="66" charset="0"/>
              </a:rPr>
              <a:t>Similarly, there is </a:t>
            </a:r>
            <a:r>
              <a:rPr lang="en-US" sz="2400" b="1" dirty="0" smtClean="0">
                <a:solidFill>
                  <a:srgbClr val="FF0000"/>
                </a:solidFill>
                <a:latin typeface="Comic Sans MS" pitchFamily="66" charset="0"/>
              </a:rPr>
              <a:t>no single way of analyzing an algorithm</a:t>
            </a:r>
            <a:r>
              <a:rPr lang="en-US" sz="2400" b="1" dirty="0" smtClean="0">
                <a:solidFill>
                  <a:srgbClr val="002060"/>
                </a:solidFill>
                <a:latin typeface="Comic Sans MS" pitchFamily="66" charset="0"/>
              </a:rPr>
              <a:t> that always gives reasonable bounds for its performance in practice.</a:t>
            </a:r>
            <a:endParaRPr lang="en-US" sz="2400" b="1" dirty="0">
              <a:solidFill>
                <a:srgbClr val="002060"/>
              </a:solidFill>
              <a:latin typeface="Comic Sans MS" pitchFamily="66" charset="0"/>
            </a:endParaRPr>
          </a:p>
        </p:txBody>
      </p:sp>
      <p:sp>
        <p:nvSpPr>
          <p:cNvPr id="7" name="TextBox 6"/>
          <p:cNvSpPr txBox="1"/>
          <p:nvPr/>
        </p:nvSpPr>
        <p:spPr>
          <a:xfrm>
            <a:off x="3888773" y="1764268"/>
            <a:ext cx="1426994" cy="461665"/>
          </a:xfrm>
          <a:prstGeom prst="rect">
            <a:avLst/>
          </a:prstGeom>
          <a:noFill/>
        </p:spPr>
        <p:txBody>
          <a:bodyPr wrap="none" rtlCol="0">
            <a:spAutoFit/>
          </a:bodyPr>
          <a:lstStyle/>
          <a:p>
            <a:r>
              <a:rPr lang="en-IN" sz="2400" b="1" dirty="0" smtClean="0">
                <a:solidFill>
                  <a:srgbClr val="FF0000"/>
                </a:solidFill>
                <a:latin typeface="Comic Sans MS" pitchFamily="66" charset="0"/>
              </a:rPr>
              <a:t>Remarks</a:t>
            </a:r>
            <a:endParaRPr lang="en-US" sz="2400" b="1" dirty="0">
              <a:solidFill>
                <a:srgbClr val="FF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509343"/>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Rectangle 3"/>
          <p:cNvSpPr/>
          <p:nvPr/>
        </p:nvSpPr>
        <p:spPr>
          <a:xfrm>
            <a:off x="609600" y="1554540"/>
            <a:ext cx="8229600" cy="1569660"/>
          </a:xfrm>
          <a:prstGeom prst="rect">
            <a:avLst/>
          </a:prstGeom>
        </p:spPr>
        <p:txBody>
          <a:bodyPr wrap="square">
            <a:spAutoFit/>
          </a:bodyPr>
          <a:lstStyle/>
          <a:p>
            <a:pPr algn="just"/>
            <a:r>
              <a:rPr lang="en-US" sz="2400" b="1" dirty="0" smtClean="0">
                <a:solidFill>
                  <a:srgbClr val="002060"/>
                </a:solidFill>
                <a:latin typeface="Comic Sans MS" pitchFamily="66" charset="0"/>
              </a:rPr>
              <a:t>1. Best case complexity is denoted using Ω notation. i.e., if an algorithm has time complexity Ω(n), then every input to the algorithm incurs at least </a:t>
            </a:r>
            <a:r>
              <a:rPr lang="en-US" sz="2400" b="1" dirty="0" err="1" smtClean="0">
                <a:solidFill>
                  <a:srgbClr val="002060"/>
                </a:solidFill>
                <a:latin typeface="Comic Sans MS" pitchFamily="66" charset="0"/>
              </a:rPr>
              <a:t>c·n</a:t>
            </a:r>
            <a:r>
              <a:rPr lang="en-US" sz="2400" b="1" dirty="0" smtClean="0">
                <a:solidFill>
                  <a:srgbClr val="002060"/>
                </a:solidFill>
                <a:latin typeface="Comic Sans MS" pitchFamily="66" charset="0"/>
              </a:rPr>
              <a:t> comparisons. </a:t>
            </a:r>
            <a:endParaRPr lang="en-US" sz="2400" b="1" dirty="0">
              <a:solidFill>
                <a:srgbClr val="002060"/>
              </a:solidFill>
              <a:latin typeface="Comic Sans MS" pitchFamily="66" charset="0"/>
            </a:endParaRPr>
          </a:p>
        </p:txBody>
      </p:sp>
      <p:sp>
        <p:nvSpPr>
          <p:cNvPr id="5" name="Rectangle 4"/>
          <p:cNvSpPr/>
          <p:nvPr/>
        </p:nvSpPr>
        <p:spPr>
          <a:xfrm>
            <a:off x="609600" y="3307140"/>
            <a:ext cx="8229600" cy="1569660"/>
          </a:xfrm>
          <a:prstGeom prst="rect">
            <a:avLst/>
          </a:prstGeom>
        </p:spPr>
        <p:txBody>
          <a:bodyPr wrap="square">
            <a:spAutoFit/>
          </a:bodyPr>
          <a:lstStyle/>
          <a:p>
            <a:pPr algn="just"/>
            <a:r>
              <a:rPr lang="en-US" sz="2400" b="1" dirty="0" smtClean="0">
                <a:solidFill>
                  <a:srgbClr val="002060"/>
                </a:solidFill>
                <a:latin typeface="Comic Sans MS" pitchFamily="66" charset="0"/>
              </a:rPr>
              <a:t>2. Worst case complexity is denoted using O notation. i.e., if an algorithm has time complexity O(n</a:t>
            </a:r>
            <a:r>
              <a:rPr lang="en-US" sz="2400" b="1" baseline="30000" dirty="0" smtClean="0">
                <a:solidFill>
                  <a:srgbClr val="002060"/>
                </a:solidFill>
                <a:latin typeface="Comic Sans MS" pitchFamily="66" charset="0"/>
              </a:rPr>
              <a:t>2</a:t>
            </a:r>
            <a:r>
              <a:rPr lang="en-US" sz="2400" b="1" dirty="0" smtClean="0">
                <a:solidFill>
                  <a:srgbClr val="002060"/>
                </a:solidFill>
                <a:latin typeface="Comic Sans MS" pitchFamily="66" charset="0"/>
              </a:rPr>
              <a:t>), then every input to the algorithm incurs at most c·n</a:t>
            </a:r>
            <a:r>
              <a:rPr lang="en-US" sz="2400" b="1" baseline="30000" dirty="0" smtClean="0">
                <a:solidFill>
                  <a:srgbClr val="002060"/>
                </a:solidFill>
                <a:latin typeface="Comic Sans MS" pitchFamily="66" charset="0"/>
              </a:rPr>
              <a:t>2</a:t>
            </a:r>
            <a:r>
              <a:rPr lang="en-US" sz="2400" b="1" dirty="0" smtClean="0">
                <a:solidFill>
                  <a:srgbClr val="002060"/>
                </a:solidFill>
                <a:latin typeface="Comic Sans MS" pitchFamily="66" charset="0"/>
              </a:rPr>
              <a:t> comparisons.</a:t>
            </a:r>
            <a:endParaRPr lang="en-US" sz="2400" b="1" dirty="0">
              <a:solidFill>
                <a:srgbClr val="002060"/>
              </a:solidFill>
              <a:latin typeface="Comic Sans MS" pitchFamily="66" charset="0"/>
            </a:endParaRPr>
          </a:p>
        </p:txBody>
      </p:sp>
      <p:sp>
        <p:nvSpPr>
          <p:cNvPr id="6" name="Rectangle 5"/>
          <p:cNvSpPr/>
          <p:nvPr/>
        </p:nvSpPr>
        <p:spPr>
          <a:xfrm>
            <a:off x="685800" y="5200471"/>
            <a:ext cx="8077200" cy="1200329"/>
          </a:xfrm>
          <a:prstGeom prst="rect">
            <a:avLst/>
          </a:prstGeom>
        </p:spPr>
        <p:txBody>
          <a:bodyPr wrap="square">
            <a:spAutoFit/>
          </a:bodyPr>
          <a:lstStyle/>
          <a:p>
            <a:pPr algn="just"/>
            <a:r>
              <a:rPr lang="en-US" sz="2400" b="1" dirty="0" smtClean="0">
                <a:solidFill>
                  <a:srgbClr val="002060"/>
                </a:solidFill>
                <a:latin typeface="Comic Sans MS" pitchFamily="66" charset="0"/>
              </a:rPr>
              <a:t>3. We use theta (θ) notation to analyze the run-time of a specific input with respect to an algorithm. </a:t>
            </a:r>
            <a:endParaRPr lang="en-US" sz="2400" b="1" dirty="0">
              <a:solidFill>
                <a:srgbClr val="002060"/>
              </a:solidFill>
              <a:latin typeface="Comic Sans MS" pitchFamily="66" charset="0"/>
            </a:endParaRPr>
          </a:p>
        </p:txBody>
      </p:sp>
      <p:sp>
        <p:nvSpPr>
          <p:cNvPr id="8" name="TextBox 7"/>
          <p:cNvSpPr txBox="1"/>
          <p:nvPr/>
        </p:nvSpPr>
        <p:spPr>
          <a:xfrm>
            <a:off x="3733800" y="1066800"/>
            <a:ext cx="1633781" cy="523220"/>
          </a:xfrm>
          <a:prstGeom prst="rect">
            <a:avLst/>
          </a:prstGeom>
          <a:noFill/>
        </p:spPr>
        <p:txBody>
          <a:bodyPr wrap="none" rtlCol="0">
            <a:spAutoFit/>
          </a:bodyPr>
          <a:lstStyle/>
          <a:p>
            <a:r>
              <a:rPr lang="en-IN" sz="2800" b="1" dirty="0" smtClean="0">
                <a:solidFill>
                  <a:srgbClr val="FF0000"/>
                </a:solidFill>
                <a:latin typeface="Comic Sans MS" pitchFamily="66" charset="0"/>
              </a:rPr>
              <a:t>Remarks</a:t>
            </a:r>
            <a:endParaRPr lang="en-US" sz="2800" b="1" dirty="0">
              <a:solidFill>
                <a:srgbClr val="FF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3295471"/>
            <a:ext cx="7467600" cy="1200329"/>
          </a:xfrm>
          <a:prstGeom prst="rect">
            <a:avLst/>
          </a:prstGeom>
        </p:spPr>
        <p:txBody>
          <a:bodyPr wrap="square">
            <a:spAutoFit/>
          </a:bodyPr>
          <a:lstStyle/>
          <a:p>
            <a:pPr algn="just"/>
            <a:r>
              <a:rPr lang="en-US" sz="2400" b="1" dirty="0" smtClean="0">
                <a:solidFill>
                  <a:srgbClr val="002060"/>
                </a:solidFill>
                <a:latin typeface="Comic Sans MS" pitchFamily="66" charset="0"/>
              </a:rPr>
              <a:t>Similarly, with respect to quick sort, the same input acts as a worst case input and its run-time is θ(n</a:t>
            </a:r>
            <a:r>
              <a:rPr lang="en-US" sz="2400" b="1" baseline="30000" dirty="0" smtClean="0">
                <a:solidFill>
                  <a:srgbClr val="002060"/>
                </a:solidFill>
                <a:latin typeface="Comic Sans MS" pitchFamily="66" charset="0"/>
              </a:rPr>
              <a:t>2</a:t>
            </a:r>
            <a:r>
              <a:rPr lang="en-US" sz="2400" b="1" dirty="0" smtClean="0">
                <a:solidFill>
                  <a:srgbClr val="002060"/>
                </a:solidFill>
                <a:latin typeface="Comic Sans MS" pitchFamily="66" charset="0"/>
              </a:rPr>
              <a:t>). </a:t>
            </a:r>
            <a:endParaRPr lang="en-US" sz="2400" b="1" dirty="0">
              <a:solidFill>
                <a:srgbClr val="002060"/>
              </a:solidFill>
              <a:latin typeface="Comic Sans MS" pitchFamily="66" charset="0"/>
            </a:endParaRPr>
          </a:p>
        </p:txBody>
      </p:sp>
      <p:sp>
        <p:nvSpPr>
          <p:cNvPr id="3" name="Rectangle 2"/>
          <p:cNvSpPr/>
          <p:nvPr/>
        </p:nvSpPr>
        <p:spPr>
          <a:xfrm>
            <a:off x="1371600" y="1828800"/>
            <a:ext cx="7467600" cy="1200329"/>
          </a:xfrm>
          <a:prstGeom prst="rect">
            <a:avLst/>
          </a:prstGeom>
        </p:spPr>
        <p:txBody>
          <a:bodyPr wrap="square">
            <a:spAutoFit/>
          </a:bodyPr>
          <a:lstStyle/>
          <a:p>
            <a:pPr algn="just"/>
            <a:r>
              <a:rPr lang="en-US" sz="2400" b="1" dirty="0" smtClean="0">
                <a:solidFill>
                  <a:srgbClr val="002060"/>
                </a:solidFill>
                <a:latin typeface="Comic Sans MS" pitchFamily="66" charset="0"/>
              </a:rPr>
              <a:t>For example, an already </a:t>
            </a:r>
            <a:r>
              <a:rPr lang="en-US" sz="2400" b="1" dirty="0" smtClean="0">
                <a:solidFill>
                  <a:srgbClr val="FF0000"/>
                </a:solidFill>
                <a:latin typeface="Comic Sans MS" pitchFamily="66" charset="0"/>
              </a:rPr>
              <a:t>sorted input</a:t>
            </a:r>
            <a:r>
              <a:rPr lang="en-US" sz="2400" b="1" dirty="0" smtClean="0">
                <a:solidFill>
                  <a:srgbClr val="002060"/>
                </a:solidFill>
                <a:latin typeface="Comic Sans MS" pitchFamily="66" charset="0"/>
              </a:rPr>
              <a:t> is a </a:t>
            </a:r>
            <a:r>
              <a:rPr lang="en-US" sz="2400" b="1" dirty="0" smtClean="0">
                <a:solidFill>
                  <a:srgbClr val="FF0000"/>
                </a:solidFill>
                <a:latin typeface="Comic Sans MS" pitchFamily="66" charset="0"/>
              </a:rPr>
              <a:t>best case input to insertion sort</a:t>
            </a:r>
            <a:r>
              <a:rPr lang="en-US" sz="2400" b="1" dirty="0" smtClean="0">
                <a:solidFill>
                  <a:srgbClr val="002060"/>
                </a:solidFill>
                <a:latin typeface="Comic Sans MS" pitchFamily="66" charset="0"/>
              </a:rPr>
              <a:t> whose run-time for this input is denoted as θ(n). </a:t>
            </a:r>
            <a:endParaRPr lang="en-US" sz="2400" b="1" dirty="0">
              <a:solidFill>
                <a:srgbClr val="002060"/>
              </a:solidFill>
              <a:latin typeface="Comic Sans MS" pitchFamily="66" charset="0"/>
            </a:endParaRPr>
          </a:p>
        </p:txBody>
      </p:sp>
      <p:sp>
        <p:nvSpPr>
          <p:cNvPr id="4" name="TextBox 3"/>
          <p:cNvSpPr txBox="1"/>
          <p:nvPr/>
        </p:nvSpPr>
        <p:spPr>
          <a:xfrm>
            <a:off x="3733800" y="1066800"/>
            <a:ext cx="1633781" cy="523220"/>
          </a:xfrm>
          <a:prstGeom prst="rect">
            <a:avLst/>
          </a:prstGeom>
          <a:noFill/>
        </p:spPr>
        <p:txBody>
          <a:bodyPr wrap="none" rtlCol="0">
            <a:spAutoFit/>
          </a:bodyPr>
          <a:lstStyle/>
          <a:p>
            <a:r>
              <a:rPr lang="en-IN" sz="2800" b="1" dirty="0" smtClean="0">
                <a:solidFill>
                  <a:srgbClr val="FF0000"/>
                </a:solidFill>
                <a:latin typeface="Comic Sans MS" pitchFamily="66" charset="0"/>
              </a:rPr>
              <a:t>Remarks</a:t>
            </a:r>
            <a:endParaRPr lang="en-US" sz="2800" b="1" dirty="0">
              <a:solidFill>
                <a:srgbClr val="FF0000"/>
              </a:solidFill>
              <a:latin typeface="Comic Sans MS" pitchFamily="66" charset="0"/>
            </a:endParaRPr>
          </a:p>
        </p:txBody>
      </p:sp>
      <p:sp>
        <p:nvSpPr>
          <p:cNvPr id="5" name="TextBox 4"/>
          <p:cNvSpPr txBox="1"/>
          <p:nvPr/>
        </p:nvSpPr>
        <p:spPr>
          <a:xfrm>
            <a:off x="304800" y="509343"/>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52871"/>
            <a:ext cx="8153400" cy="1200329"/>
          </a:xfrm>
          <a:prstGeom prst="rect">
            <a:avLst/>
          </a:prstGeom>
        </p:spPr>
        <p:txBody>
          <a:bodyPr wrap="square">
            <a:spAutoFit/>
          </a:bodyPr>
          <a:lstStyle/>
          <a:p>
            <a:pPr algn="just"/>
            <a:r>
              <a:rPr lang="en-US" sz="2400" b="1" dirty="0" smtClean="0">
                <a:solidFill>
                  <a:srgbClr val="002060"/>
                </a:solidFill>
                <a:latin typeface="Comic Sans MS" pitchFamily="66" charset="0"/>
              </a:rPr>
              <a:t>Further, for such algorithms, it is interesting to investigate whether average case is close to the best case bound or worst case bound. </a:t>
            </a:r>
            <a:endParaRPr lang="en-US" sz="2400" b="1" dirty="0">
              <a:solidFill>
                <a:srgbClr val="002060"/>
              </a:solidFill>
              <a:latin typeface="Comic Sans MS" pitchFamily="66" charset="0"/>
            </a:endParaRPr>
          </a:p>
        </p:txBody>
      </p:sp>
      <p:sp>
        <p:nvSpPr>
          <p:cNvPr id="3" name="Rectangle 2"/>
          <p:cNvSpPr/>
          <p:nvPr/>
        </p:nvSpPr>
        <p:spPr>
          <a:xfrm>
            <a:off x="533400" y="1935540"/>
            <a:ext cx="8229600" cy="1569660"/>
          </a:xfrm>
          <a:prstGeom prst="rect">
            <a:avLst/>
          </a:prstGeom>
        </p:spPr>
        <p:txBody>
          <a:bodyPr wrap="square">
            <a:spAutoFit/>
          </a:bodyPr>
          <a:lstStyle/>
          <a:p>
            <a:pPr algn="just"/>
            <a:r>
              <a:rPr lang="en-US" sz="2400" b="1" dirty="0" smtClean="0">
                <a:solidFill>
                  <a:srgbClr val="002060"/>
                </a:solidFill>
                <a:latin typeface="Comic Sans MS" pitchFamily="66" charset="0"/>
              </a:rPr>
              <a:t>Note that the worst case and best case analysis of an algorithm can sometimes yield same asymptotic bounds (as of merge sort) or can have different bounds (as of insertion sort). </a:t>
            </a:r>
            <a:endParaRPr lang="en-US" sz="2400" b="1" dirty="0">
              <a:solidFill>
                <a:srgbClr val="002060"/>
              </a:solidFill>
              <a:latin typeface="Comic Sans MS" pitchFamily="66" charset="0"/>
            </a:endParaRPr>
          </a:p>
        </p:txBody>
      </p:sp>
      <p:sp>
        <p:nvSpPr>
          <p:cNvPr id="4" name="Rectangle 3"/>
          <p:cNvSpPr/>
          <p:nvPr/>
        </p:nvSpPr>
        <p:spPr>
          <a:xfrm>
            <a:off x="533400" y="3688140"/>
            <a:ext cx="8229600" cy="1569660"/>
          </a:xfrm>
          <a:prstGeom prst="rect">
            <a:avLst/>
          </a:prstGeom>
        </p:spPr>
        <p:txBody>
          <a:bodyPr wrap="square">
            <a:spAutoFit/>
          </a:bodyPr>
          <a:lstStyle/>
          <a:p>
            <a:pPr algn="just"/>
            <a:r>
              <a:rPr lang="en-US" sz="2400" b="1" dirty="0" smtClean="0">
                <a:solidFill>
                  <a:srgbClr val="002060"/>
                </a:solidFill>
                <a:latin typeface="Comic Sans MS" pitchFamily="66" charset="0"/>
              </a:rPr>
              <a:t>For algorithms whose asymptotic complexity of best case and worst case inputs are different, it is natural to look at average case analysis of the algorithm. </a:t>
            </a:r>
            <a:endParaRPr lang="en-US" sz="2400" b="1" dirty="0">
              <a:solidFill>
                <a:srgbClr val="002060"/>
              </a:solidFill>
              <a:latin typeface="Comic Sans MS" pitchFamily="66" charset="0"/>
            </a:endParaRPr>
          </a:p>
        </p:txBody>
      </p:sp>
      <p:sp>
        <p:nvSpPr>
          <p:cNvPr id="5" name="TextBox 4"/>
          <p:cNvSpPr txBox="1"/>
          <p:nvPr/>
        </p:nvSpPr>
        <p:spPr>
          <a:xfrm>
            <a:off x="3733800" y="1066800"/>
            <a:ext cx="1633781" cy="523220"/>
          </a:xfrm>
          <a:prstGeom prst="rect">
            <a:avLst/>
          </a:prstGeom>
          <a:noFill/>
        </p:spPr>
        <p:txBody>
          <a:bodyPr wrap="none" rtlCol="0">
            <a:spAutoFit/>
          </a:bodyPr>
          <a:lstStyle/>
          <a:p>
            <a:r>
              <a:rPr lang="en-IN" sz="2800" b="1" dirty="0" smtClean="0">
                <a:solidFill>
                  <a:srgbClr val="FF0000"/>
                </a:solidFill>
                <a:latin typeface="Comic Sans MS" pitchFamily="66" charset="0"/>
              </a:rPr>
              <a:t>Remarks</a:t>
            </a:r>
            <a:endParaRPr lang="en-US" sz="2800" b="1" dirty="0">
              <a:solidFill>
                <a:srgbClr val="FF0000"/>
              </a:solidFill>
              <a:latin typeface="Comic Sans MS" pitchFamily="66" charset="0"/>
            </a:endParaRPr>
          </a:p>
        </p:txBody>
      </p:sp>
      <p:sp>
        <p:nvSpPr>
          <p:cNvPr id="6" name="TextBox 5"/>
          <p:cNvSpPr txBox="1"/>
          <p:nvPr/>
        </p:nvSpPr>
        <p:spPr>
          <a:xfrm>
            <a:off x="304800" y="509343"/>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909935"/>
            <a:ext cx="3392275" cy="461665"/>
          </a:xfrm>
          <a:prstGeom prst="rect">
            <a:avLst/>
          </a:prstGeom>
        </p:spPr>
        <p:txBody>
          <a:bodyPr wrap="none">
            <a:spAutoFit/>
          </a:bodyPr>
          <a:lstStyle/>
          <a:p>
            <a:r>
              <a:rPr lang="en-US" sz="2400" b="1" dirty="0" smtClean="0">
                <a:solidFill>
                  <a:srgbClr val="FF0000"/>
                </a:solidFill>
                <a:latin typeface="Comic Sans MS" pitchFamily="66" charset="0"/>
              </a:rPr>
              <a:t>Asymptotic Notations</a:t>
            </a:r>
            <a:endParaRPr lang="en-US" sz="2400" dirty="0">
              <a:latin typeface="Comic Sans MS" pitchFamily="66" charset="0"/>
            </a:endParaRPr>
          </a:p>
        </p:txBody>
      </p:sp>
      <p:sp>
        <p:nvSpPr>
          <p:cNvPr id="3" name="TextBox 2"/>
          <p:cNvSpPr txBox="1"/>
          <p:nvPr/>
        </p:nvSpPr>
        <p:spPr>
          <a:xfrm>
            <a:off x="304800" y="605135"/>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Line 4"/>
          <p:cNvSpPr>
            <a:spLocks noChangeShapeType="1"/>
          </p:cNvSpPr>
          <p:nvPr/>
        </p:nvSpPr>
        <p:spPr bwMode="auto">
          <a:xfrm>
            <a:off x="2133600" y="1812925"/>
            <a:ext cx="0" cy="3581400"/>
          </a:xfrm>
          <a:prstGeom prst="line">
            <a:avLst/>
          </a:prstGeom>
          <a:noFill/>
          <a:ln w="76200">
            <a:solidFill>
              <a:srgbClr val="FF0000"/>
            </a:solidFill>
            <a:round/>
            <a:headEnd type="none" w="sm" len="sm"/>
            <a:tailEnd type="none" w="sm" len="sm"/>
          </a:ln>
          <a:effectLst/>
        </p:spPr>
        <p:txBody>
          <a:bodyPr/>
          <a:lstStyle/>
          <a:p>
            <a:endParaRPr lang="en-US" b="1">
              <a:solidFill>
                <a:srgbClr val="002060"/>
              </a:solidFill>
              <a:latin typeface="Comic Sans MS" pitchFamily="66" charset="0"/>
            </a:endParaRPr>
          </a:p>
        </p:txBody>
      </p:sp>
      <p:sp>
        <p:nvSpPr>
          <p:cNvPr id="5" name="Line 5"/>
          <p:cNvSpPr>
            <a:spLocks noChangeShapeType="1"/>
          </p:cNvSpPr>
          <p:nvPr/>
        </p:nvSpPr>
        <p:spPr bwMode="auto">
          <a:xfrm flipV="1">
            <a:off x="2133600" y="5394325"/>
            <a:ext cx="5410200" cy="0"/>
          </a:xfrm>
          <a:prstGeom prst="line">
            <a:avLst/>
          </a:prstGeom>
          <a:noFill/>
          <a:ln w="76200">
            <a:solidFill>
              <a:srgbClr val="FF0000"/>
            </a:solidFill>
            <a:round/>
            <a:headEnd type="none" w="sm" len="sm"/>
            <a:tailEnd type="none" w="sm" len="sm"/>
          </a:ln>
          <a:effectLst/>
        </p:spPr>
        <p:txBody>
          <a:bodyPr/>
          <a:lstStyle/>
          <a:p>
            <a:endParaRPr lang="en-US" b="1">
              <a:solidFill>
                <a:srgbClr val="002060"/>
              </a:solidFill>
              <a:latin typeface="Comic Sans MS" pitchFamily="66" charset="0"/>
            </a:endParaRPr>
          </a:p>
        </p:txBody>
      </p:sp>
      <p:sp>
        <p:nvSpPr>
          <p:cNvPr id="6" name="Text Box 6"/>
          <p:cNvSpPr txBox="1">
            <a:spLocks noChangeArrowheads="1"/>
          </p:cNvSpPr>
          <p:nvPr/>
        </p:nvSpPr>
        <p:spPr bwMode="auto">
          <a:xfrm>
            <a:off x="1219200" y="1736725"/>
            <a:ext cx="7620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dirty="0">
                <a:solidFill>
                  <a:srgbClr val="002060"/>
                </a:solidFill>
                <a:latin typeface="Comic Sans MS" pitchFamily="66" charset="0"/>
                <a:cs typeface="Arial" charset="0"/>
              </a:rPr>
              <a:t>time</a:t>
            </a:r>
          </a:p>
        </p:txBody>
      </p:sp>
      <p:sp>
        <p:nvSpPr>
          <p:cNvPr id="7" name="Text Box 7"/>
          <p:cNvSpPr txBox="1">
            <a:spLocks noChangeArrowheads="1"/>
          </p:cNvSpPr>
          <p:nvPr/>
        </p:nvSpPr>
        <p:spPr bwMode="auto">
          <a:xfrm>
            <a:off x="7010400" y="5394325"/>
            <a:ext cx="7620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a:solidFill>
                  <a:srgbClr val="002060"/>
                </a:solidFill>
                <a:latin typeface="Comic Sans MS" pitchFamily="66" charset="0"/>
                <a:cs typeface="Arial" charset="0"/>
              </a:rPr>
              <a:t>n</a:t>
            </a:r>
          </a:p>
        </p:txBody>
      </p:sp>
      <p:sp>
        <p:nvSpPr>
          <p:cNvPr id="8" name="Line 8"/>
          <p:cNvSpPr>
            <a:spLocks noChangeShapeType="1"/>
          </p:cNvSpPr>
          <p:nvPr/>
        </p:nvSpPr>
        <p:spPr bwMode="auto">
          <a:xfrm flipV="1">
            <a:off x="3581400" y="3565525"/>
            <a:ext cx="0" cy="1828800"/>
          </a:xfrm>
          <a:prstGeom prst="line">
            <a:avLst/>
          </a:prstGeom>
          <a:noFill/>
          <a:ln w="57150" cap="rnd">
            <a:solidFill>
              <a:schemeClr val="tx1"/>
            </a:solidFill>
            <a:prstDash val="sysDot"/>
            <a:round/>
            <a:headEnd type="none" w="sm" len="sm"/>
            <a:tailEnd type="none" w="sm" len="sm"/>
          </a:ln>
          <a:effectLst/>
        </p:spPr>
        <p:txBody>
          <a:bodyPr/>
          <a:lstStyle/>
          <a:p>
            <a:endParaRPr lang="en-US" b="1">
              <a:solidFill>
                <a:srgbClr val="002060"/>
              </a:solidFill>
              <a:latin typeface="Comic Sans MS" pitchFamily="66" charset="0"/>
            </a:endParaRPr>
          </a:p>
        </p:txBody>
      </p:sp>
      <p:sp>
        <p:nvSpPr>
          <p:cNvPr id="9" name="Text Box 9"/>
          <p:cNvSpPr txBox="1">
            <a:spLocks noChangeArrowheads="1"/>
          </p:cNvSpPr>
          <p:nvPr/>
        </p:nvSpPr>
        <p:spPr bwMode="auto">
          <a:xfrm>
            <a:off x="3200400" y="5378450"/>
            <a:ext cx="7620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1">
                <a:solidFill>
                  <a:srgbClr val="002060"/>
                </a:solidFill>
                <a:latin typeface="Comic Sans MS" pitchFamily="66" charset="0"/>
                <a:cs typeface="Arial" charset="0"/>
              </a:rPr>
              <a:t>n</a:t>
            </a:r>
            <a:r>
              <a:rPr lang="en-US" sz="2000" b="1" i="1" baseline="-25000">
                <a:solidFill>
                  <a:srgbClr val="002060"/>
                </a:solidFill>
                <a:latin typeface="Comic Sans MS" pitchFamily="66" charset="0"/>
                <a:cs typeface="Arial" charset="0"/>
              </a:rPr>
              <a:t>0</a:t>
            </a:r>
          </a:p>
        </p:txBody>
      </p:sp>
      <p:sp>
        <p:nvSpPr>
          <p:cNvPr id="10" name="Freeform 11"/>
          <p:cNvSpPr>
            <a:spLocks/>
          </p:cNvSpPr>
          <p:nvPr/>
        </p:nvSpPr>
        <p:spPr bwMode="auto">
          <a:xfrm>
            <a:off x="2133600" y="2727325"/>
            <a:ext cx="5486400" cy="1841500"/>
          </a:xfrm>
          <a:custGeom>
            <a:avLst/>
            <a:gdLst/>
            <a:ahLst/>
            <a:cxnLst>
              <a:cxn ang="0">
                <a:pos x="0" y="816"/>
              </a:cxn>
              <a:cxn ang="0">
                <a:pos x="192" y="624"/>
              </a:cxn>
              <a:cxn ang="0">
                <a:pos x="480" y="1104"/>
              </a:cxn>
              <a:cxn ang="0">
                <a:pos x="672" y="288"/>
              </a:cxn>
              <a:cxn ang="0">
                <a:pos x="1008" y="672"/>
              </a:cxn>
              <a:cxn ang="0">
                <a:pos x="1536" y="960"/>
              </a:cxn>
              <a:cxn ang="0">
                <a:pos x="3456" y="0"/>
              </a:cxn>
            </a:cxnLst>
            <a:rect l="0" t="0" r="r" b="b"/>
            <a:pathLst>
              <a:path w="3456" h="1160">
                <a:moveTo>
                  <a:pt x="0" y="816"/>
                </a:moveTo>
                <a:cubicBezTo>
                  <a:pt x="56" y="696"/>
                  <a:pt x="112" y="576"/>
                  <a:pt x="192" y="624"/>
                </a:cubicBezTo>
                <a:cubicBezTo>
                  <a:pt x="272" y="672"/>
                  <a:pt x="400" y="1160"/>
                  <a:pt x="480" y="1104"/>
                </a:cubicBezTo>
                <a:cubicBezTo>
                  <a:pt x="560" y="1048"/>
                  <a:pt x="584" y="360"/>
                  <a:pt x="672" y="288"/>
                </a:cubicBezTo>
                <a:cubicBezTo>
                  <a:pt x="760" y="216"/>
                  <a:pt x="864" y="560"/>
                  <a:pt x="1008" y="672"/>
                </a:cubicBezTo>
                <a:cubicBezTo>
                  <a:pt x="1152" y="784"/>
                  <a:pt x="1128" y="1072"/>
                  <a:pt x="1536" y="960"/>
                </a:cubicBezTo>
                <a:cubicBezTo>
                  <a:pt x="1944" y="848"/>
                  <a:pt x="3136" y="160"/>
                  <a:pt x="3456" y="0"/>
                </a:cubicBezTo>
              </a:path>
            </a:pathLst>
          </a:custGeom>
          <a:noFill/>
          <a:ln w="57150" cap="flat" cmpd="sng">
            <a:solidFill>
              <a:schemeClr val="tx1"/>
            </a:solidFill>
            <a:prstDash val="solid"/>
            <a:round/>
            <a:headEnd type="none" w="sm" len="sm"/>
            <a:tailEnd type="none" w="sm" len="sm"/>
          </a:ln>
          <a:effectLst/>
        </p:spPr>
        <p:txBody>
          <a:bodyPr/>
          <a:lstStyle/>
          <a:p>
            <a:endParaRPr lang="en-US" b="1">
              <a:solidFill>
                <a:srgbClr val="002060"/>
              </a:solidFill>
              <a:latin typeface="Comic Sans MS" pitchFamily="66" charset="0"/>
            </a:endParaRPr>
          </a:p>
        </p:txBody>
      </p:sp>
      <p:sp>
        <p:nvSpPr>
          <p:cNvPr id="11" name="Freeform 12"/>
          <p:cNvSpPr>
            <a:spLocks/>
          </p:cNvSpPr>
          <p:nvPr/>
        </p:nvSpPr>
        <p:spPr bwMode="auto">
          <a:xfrm>
            <a:off x="2133600" y="1812925"/>
            <a:ext cx="5486400" cy="2438400"/>
          </a:xfrm>
          <a:custGeom>
            <a:avLst/>
            <a:gdLst/>
            <a:ahLst/>
            <a:cxnLst>
              <a:cxn ang="0">
                <a:pos x="0" y="1536"/>
              </a:cxn>
              <a:cxn ang="0">
                <a:pos x="384" y="1392"/>
              </a:cxn>
              <a:cxn ang="0">
                <a:pos x="624" y="1200"/>
              </a:cxn>
              <a:cxn ang="0">
                <a:pos x="1200" y="1056"/>
              </a:cxn>
              <a:cxn ang="0">
                <a:pos x="1728" y="864"/>
              </a:cxn>
              <a:cxn ang="0">
                <a:pos x="2640" y="480"/>
              </a:cxn>
              <a:cxn ang="0">
                <a:pos x="3456" y="0"/>
              </a:cxn>
            </a:cxnLst>
            <a:rect l="0" t="0" r="r" b="b"/>
            <a:pathLst>
              <a:path w="3456" h="1536">
                <a:moveTo>
                  <a:pt x="0" y="1536"/>
                </a:moveTo>
                <a:cubicBezTo>
                  <a:pt x="140" y="1492"/>
                  <a:pt x="280" y="1448"/>
                  <a:pt x="384" y="1392"/>
                </a:cubicBezTo>
                <a:cubicBezTo>
                  <a:pt x="488" y="1336"/>
                  <a:pt x="488" y="1256"/>
                  <a:pt x="624" y="1200"/>
                </a:cubicBezTo>
                <a:cubicBezTo>
                  <a:pt x="760" y="1144"/>
                  <a:pt x="1016" y="1112"/>
                  <a:pt x="1200" y="1056"/>
                </a:cubicBezTo>
                <a:cubicBezTo>
                  <a:pt x="1384" y="1000"/>
                  <a:pt x="1488" y="960"/>
                  <a:pt x="1728" y="864"/>
                </a:cubicBezTo>
                <a:cubicBezTo>
                  <a:pt x="1968" y="768"/>
                  <a:pt x="2352" y="624"/>
                  <a:pt x="2640" y="480"/>
                </a:cubicBezTo>
                <a:cubicBezTo>
                  <a:pt x="2928" y="336"/>
                  <a:pt x="3192" y="168"/>
                  <a:pt x="3456" y="0"/>
                </a:cubicBezTo>
              </a:path>
            </a:pathLst>
          </a:custGeom>
          <a:noFill/>
          <a:ln w="57150" cap="flat" cmpd="sng">
            <a:solidFill>
              <a:schemeClr val="tx1"/>
            </a:solidFill>
            <a:prstDash val="solid"/>
            <a:round/>
            <a:headEnd type="none" w="sm" len="sm"/>
            <a:tailEnd type="none" w="sm" len="sm"/>
          </a:ln>
          <a:effectLst/>
        </p:spPr>
        <p:txBody>
          <a:bodyPr/>
          <a:lstStyle/>
          <a:p>
            <a:endParaRPr lang="en-US" b="1">
              <a:solidFill>
                <a:srgbClr val="002060"/>
              </a:solidFill>
              <a:latin typeface="Comic Sans MS" pitchFamily="66" charset="0"/>
            </a:endParaRPr>
          </a:p>
        </p:txBody>
      </p:sp>
      <p:sp>
        <p:nvSpPr>
          <p:cNvPr id="12" name="Text Box 13"/>
          <p:cNvSpPr txBox="1">
            <a:spLocks noChangeArrowheads="1"/>
          </p:cNvSpPr>
          <p:nvPr/>
        </p:nvSpPr>
        <p:spPr bwMode="auto">
          <a:xfrm>
            <a:off x="7315200" y="2787650"/>
            <a:ext cx="7620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1">
                <a:solidFill>
                  <a:srgbClr val="002060"/>
                </a:solidFill>
                <a:latin typeface="Comic Sans MS" pitchFamily="66" charset="0"/>
                <a:cs typeface="Arial" charset="0"/>
              </a:rPr>
              <a:t>f(n)</a:t>
            </a:r>
          </a:p>
        </p:txBody>
      </p:sp>
      <p:sp>
        <p:nvSpPr>
          <p:cNvPr id="13" name="Text Box 14"/>
          <p:cNvSpPr txBox="1">
            <a:spLocks noChangeArrowheads="1"/>
          </p:cNvSpPr>
          <p:nvPr/>
        </p:nvSpPr>
        <p:spPr bwMode="auto">
          <a:xfrm>
            <a:off x="7239000" y="1431925"/>
            <a:ext cx="9906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1" dirty="0" err="1">
                <a:solidFill>
                  <a:srgbClr val="002060"/>
                </a:solidFill>
                <a:latin typeface="Comic Sans MS" pitchFamily="66" charset="0"/>
                <a:cs typeface="Arial" charset="0"/>
              </a:rPr>
              <a:t>c</a:t>
            </a:r>
            <a:r>
              <a:rPr lang="en-US" sz="2000" b="1" dirty="0" err="1">
                <a:solidFill>
                  <a:srgbClr val="002060"/>
                </a:solidFill>
                <a:latin typeface="Comic Sans MS" pitchFamily="66" charset="0"/>
                <a:cs typeface="Arial" charset="0"/>
              </a:rPr>
              <a:t>.</a:t>
            </a:r>
            <a:r>
              <a:rPr lang="en-US" sz="2000" b="1" i="1" dirty="0" err="1">
                <a:solidFill>
                  <a:srgbClr val="002060"/>
                </a:solidFill>
                <a:latin typeface="Comic Sans MS" pitchFamily="66" charset="0"/>
                <a:cs typeface="Arial" charset="0"/>
              </a:rPr>
              <a:t>g</a:t>
            </a:r>
            <a:r>
              <a:rPr lang="en-US" sz="2000" b="1" i="1" dirty="0">
                <a:solidFill>
                  <a:srgbClr val="002060"/>
                </a:solidFill>
                <a:latin typeface="Comic Sans MS" pitchFamily="66" charset="0"/>
                <a:cs typeface="Arial" charset="0"/>
              </a:rPr>
              <a:t>(n)</a:t>
            </a:r>
          </a:p>
        </p:txBody>
      </p:sp>
      <p:sp>
        <p:nvSpPr>
          <p:cNvPr id="14" name="Text Box 15"/>
          <p:cNvSpPr txBox="1">
            <a:spLocks noChangeArrowheads="1"/>
          </p:cNvSpPr>
          <p:nvPr/>
        </p:nvSpPr>
        <p:spPr bwMode="auto">
          <a:xfrm>
            <a:off x="3581400" y="5927725"/>
            <a:ext cx="22860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1" dirty="0">
                <a:solidFill>
                  <a:srgbClr val="002060"/>
                </a:solidFill>
                <a:latin typeface="Comic Sans MS" pitchFamily="66" charset="0"/>
                <a:cs typeface="Arial" charset="0"/>
              </a:rPr>
              <a:t>f(n) = O(g(n))</a:t>
            </a:r>
          </a:p>
        </p:txBody>
      </p:sp>
      <p:cxnSp>
        <p:nvCxnSpPr>
          <p:cNvPr id="16" name="Straight Arrow Connector 15"/>
          <p:cNvCxnSpPr/>
          <p:nvPr/>
        </p:nvCxnSpPr>
        <p:spPr>
          <a:xfrm>
            <a:off x="3581400" y="4860925"/>
            <a:ext cx="40386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676400" y="6320135"/>
            <a:ext cx="6838732" cy="461665"/>
          </a:xfrm>
          <a:prstGeom prst="rect">
            <a:avLst/>
          </a:prstGeom>
        </p:spPr>
        <p:txBody>
          <a:bodyPr wrap="none">
            <a:spAutoFit/>
          </a:bodyPr>
          <a:lstStyle/>
          <a:p>
            <a:r>
              <a:rPr lang="en-US" sz="2400" b="1" i="1" dirty="0" smtClean="0">
                <a:solidFill>
                  <a:srgbClr val="0070C0"/>
                </a:solidFill>
                <a:latin typeface="Comic Sans MS" pitchFamily="66" charset="0"/>
              </a:rPr>
              <a:t>f(n)</a:t>
            </a:r>
            <a:r>
              <a:rPr lang="en-US" sz="2400" b="1" dirty="0" smtClean="0">
                <a:solidFill>
                  <a:srgbClr val="0070C0"/>
                </a:solidFill>
                <a:latin typeface="Comic Sans MS" pitchFamily="66" charset="0"/>
              </a:rPr>
              <a:t> is at most </a:t>
            </a:r>
            <a:r>
              <a:rPr lang="en-US" sz="2400" b="1" i="1" dirty="0" smtClean="0">
                <a:solidFill>
                  <a:srgbClr val="0070C0"/>
                </a:solidFill>
                <a:latin typeface="Comic Sans MS" pitchFamily="66" charset="0"/>
              </a:rPr>
              <a:t>g(n)</a:t>
            </a:r>
            <a:r>
              <a:rPr lang="en-US" sz="2400" b="1" dirty="0" smtClean="0">
                <a:solidFill>
                  <a:srgbClr val="0070C0"/>
                </a:solidFill>
                <a:latin typeface="Comic Sans MS" pitchFamily="66" charset="0"/>
              </a:rPr>
              <a:t>, up to constant factor c</a:t>
            </a:r>
            <a:endParaRPr lang="en-US" sz="2400" dirty="0">
              <a:latin typeface="Comic Sans MS" pitchFamily="66" charset="0"/>
            </a:endParaRPr>
          </a:p>
        </p:txBody>
      </p:sp>
      <p:sp>
        <p:nvSpPr>
          <p:cNvPr id="19" name="Rectangle 18"/>
          <p:cNvSpPr/>
          <p:nvPr/>
        </p:nvSpPr>
        <p:spPr>
          <a:xfrm>
            <a:off x="3309316" y="1305580"/>
            <a:ext cx="2329484" cy="523220"/>
          </a:xfrm>
          <a:prstGeom prst="rect">
            <a:avLst/>
          </a:prstGeom>
        </p:spPr>
        <p:txBody>
          <a:bodyPr wrap="none">
            <a:spAutoFit/>
          </a:bodyPr>
          <a:lstStyle/>
          <a:p>
            <a:r>
              <a:rPr lang="en-US" sz="2800" b="1" dirty="0" smtClean="0">
                <a:solidFill>
                  <a:srgbClr val="002060"/>
                </a:solidFill>
                <a:latin typeface="Comic Sans MS" pitchFamily="66" charset="0"/>
              </a:rPr>
              <a:t>f(n) </a:t>
            </a:r>
            <a:r>
              <a:rPr lang="en-US" sz="2800" b="1" dirty="0" smtClean="0">
                <a:solidFill>
                  <a:srgbClr val="002060"/>
                </a:solidFill>
                <a:latin typeface="Comic Sans MS" pitchFamily="66" charset="0"/>
                <a:cs typeface="Arial" charset="0"/>
              </a:rPr>
              <a:t>≤</a:t>
            </a:r>
            <a:r>
              <a:rPr lang="en-US" sz="2800" b="1" dirty="0" smtClean="0">
                <a:solidFill>
                  <a:srgbClr val="002060"/>
                </a:solidFill>
                <a:latin typeface="Comic Sans MS" pitchFamily="66" charset="0"/>
              </a:rPr>
              <a:t> </a:t>
            </a:r>
            <a:r>
              <a:rPr lang="en-US" sz="2800" b="1" dirty="0" err="1" smtClean="0">
                <a:solidFill>
                  <a:srgbClr val="002060"/>
                </a:solidFill>
                <a:latin typeface="Comic Sans MS" pitchFamily="66" charset="0"/>
              </a:rPr>
              <a:t>c.g</a:t>
            </a:r>
            <a:r>
              <a:rPr lang="en-US" sz="2800" b="1" dirty="0" smtClean="0">
                <a:solidFill>
                  <a:srgbClr val="002060"/>
                </a:solidFill>
                <a:latin typeface="Comic Sans MS" pitchFamily="66" charset="0"/>
              </a:rPr>
              <a:t>(n)</a:t>
            </a:r>
            <a:endParaRPr lang="en-US" sz="2800"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p:bldP spid="7" grpId="0"/>
      <p:bldP spid="8" grpId="0" animBg="1"/>
      <p:bldP spid="9" grpId="0"/>
      <p:bldP spid="10" grpId="0" animBg="1"/>
      <p:bldP spid="11" grpId="0" animBg="1"/>
      <p:bldP spid="12" grpId="0"/>
      <p:bldP spid="13" grpId="0"/>
      <p:bldP spid="14" grpId="0"/>
      <p:bldP spid="17"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55003"/>
            <a:ext cx="3392275" cy="461665"/>
          </a:xfrm>
          <a:prstGeom prst="rect">
            <a:avLst/>
          </a:prstGeom>
        </p:spPr>
        <p:txBody>
          <a:bodyPr wrap="none">
            <a:spAutoFit/>
          </a:bodyPr>
          <a:lstStyle/>
          <a:p>
            <a:r>
              <a:rPr lang="en-US" sz="2400" b="1" dirty="0" smtClean="0">
                <a:solidFill>
                  <a:srgbClr val="FF0000"/>
                </a:solidFill>
                <a:latin typeface="Comic Sans MS" pitchFamily="66" charset="0"/>
              </a:rPr>
              <a:t>Asymptotic Notations</a:t>
            </a:r>
            <a:endParaRPr lang="en-US" sz="2400" dirty="0">
              <a:latin typeface="Comic Sans MS" pitchFamily="66" charset="0"/>
            </a:endParaRPr>
          </a:p>
        </p:txBody>
      </p:sp>
      <p:sp>
        <p:nvSpPr>
          <p:cNvPr id="3" name="TextBox 2"/>
          <p:cNvSpPr txBox="1"/>
          <p:nvPr/>
        </p:nvSpPr>
        <p:spPr>
          <a:xfrm>
            <a:off x="304800" y="1150203"/>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TextBox 3"/>
          <p:cNvSpPr txBox="1"/>
          <p:nvPr/>
        </p:nvSpPr>
        <p:spPr>
          <a:xfrm>
            <a:off x="457201" y="2140803"/>
            <a:ext cx="1219199" cy="461665"/>
          </a:xfrm>
          <a:prstGeom prst="rect">
            <a:avLst/>
          </a:prstGeom>
          <a:noFill/>
        </p:spPr>
        <p:txBody>
          <a:bodyPr wrap="square" rtlCol="0">
            <a:spAutoFit/>
          </a:bodyPr>
          <a:lstStyle/>
          <a:p>
            <a:r>
              <a:rPr lang="en-US" sz="2400" b="1" dirty="0" smtClean="0">
                <a:solidFill>
                  <a:srgbClr val="002060"/>
                </a:solidFill>
                <a:latin typeface="Comic Sans MS" pitchFamily="66" charset="0"/>
              </a:rPr>
              <a:t>Note:	</a:t>
            </a:r>
            <a:endParaRPr lang="en-US" sz="2400" b="1" dirty="0">
              <a:solidFill>
                <a:srgbClr val="002060"/>
              </a:solidFill>
              <a:latin typeface="Comic Sans MS" pitchFamily="66" charset="0"/>
            </a:endParaRPr>
          </a:p>
        </p:txBody>
      </p:sp>
      <p:sp>
        <p:nvSpPr>
          <p:cNvPr id="5" name="TextBox 4"/>
          <p:cNvSpPr txBox="1"/>
          <p:nvPr/>
        </p:nvSpPr>
        <p:spPr>
          <a:xfrm>
            <a:off x="1580729" y="3055203"/>
            <a:ext cx="7563271" cy="830997"/>
          </a:xfrm>
          <a:prstGeom prst="rect">
            <a:avLst/>
          </a:prstGeom>
          <a:noFill/>
        </p:spPr>
        <p:txBody>
          <a:bodyPr wrap="square" rtlCol="0">
            <a:spAutoFit/>
          </a:bodyPr>
          <a:lstStyle/>
          <a:p>
            <a:pPr algn="just"/>
            <a:r>
              <a:rPr lang="en-US" sz="2400" b="1" dirty="0" smtClean="0">
                <a:solidFill>
                  <a:srgbClr val="002060"/>
                </a:solidFill>
                <a:latin typeface="Comic Sans MS" pitchFamily="66" charset="0"/>
              </a:rPr>
              <a:t>That is f(n) belongs to Big-Oh (O) family of functions.</a:t>
            </a:r>
            <a:endParaRPr lang="en-US" sz="2400" b="1" dirty="0">
              <a:solidFill>
                <a:srgbClr val="002060"/>
              </a:solidFill>
              <a:latin typeface="Comic Sans MS" pitchFamily="66" charset="0"/>
            </a:endParaRPr>
          </a:p>
        </p:txBody>
      </p:sp>
      <p:sp>
        <p:nvSpPr>
          <p:cNvPr id="6" name="Rectangle 5"/>
          <p:cNvSpPr/>
          <p:nvPr/>
        </p:nvSpPr>
        <p:spPr>
          <a:xfrm>
            <a:off x="1600200" y="2133600"/>
            <a:ext cx="7086600" cy="830997"/>
          </a:xfrm>
          <a:prstGeom prst="rect">
            <a:avLst/>
          </a:prstGeom>
        </p:spPr>
        <p:txBody>
          <a:bodyPr wrap="square">
            <a:spAutoFit/>
          </a:bodyPr>
          <a:lstStyle/>
          <a:p>
            <a:pPr algn="just"/>
            <a:r>
              <a:rPr lang="en-US" sz="2400" b="1" dirty="0" smtClean="0">
                <a:solidFill>
                  <a:srgbClr val="002060"/>
                </a:solidFill>
                <a:latin typeface="Comic Sans MS" pitchFamily="66" charset="0"/>
              </a:rPr>
              <a:t>if we write </a:t>
            </a:r>
            <a:r>
              <a:rPr lang="en-US" sz="2400" b="1" i="1" dirty="0" smtClean="0">
                <a:solidFill>
                  <a:srgbClr val="002060"/>
                </a:solidFill>
                <a:latin typeface="Comic Sans MS" pitchFamily="66" charset="0"/>
                <a:cs typeface="Arial" charset="0"/>
              </a:rPr>
              <a:t>f(n) = O(g(n))</a:t>
            </a:r>
            <a:r>
              <a:rPr lang="en-US" sz="2400" dirty="0" smtClean="0">
                <a:solidFill>
                  <a:srgbClr val="002060"/>
                </a:solidFill>
                <a:latin typeface="Comic Sans MS" pitchFamily="66" charset="0"/>
              </a:rPr>
              <a:t> </a:t>
            </a:r>
            <a:r>
              <a:rPr lang="en-US" sz="2400" b="1" dirty="0" smtClean="0">
                <a:solidFill>
                  <a:srgbClr val="002060"/>
                </a:solidFill>
                <a:latin typeface="Comic Sans MS" pitchFamily="66" charset="0"/>
              </a:rPr>
              <a:t>, here “=“ does not  mean “equal to”, it means “belongs to”.</a:t>
            </a:r>
            <a:endParaRPr lang="en-US" sz="2400" b="1" dirty="0">
              <a:solidFill>
                <a:srgbClr val="002060"/>
              </a:solidFill>
              <a:latin typeface="Comic Sans MS" pitchFamily="66" charset="0"/>
            </a:endParaRPr>
          </a:p>
        </p:txBody>
      </p:sp>
      <p:sp>
        <p:nvSpPr>
          <p:cNvPr id="7" name="Rectangle 6"/>
          <p:cNvSpPr/>
          <p:nvPr/>
        </p:nvSpPr>
        <p:spPr>
          <a:xfrm>
            <a:off x="1676400" y="4001869"/>
            <a:ext cx="7391400" cy="830997"/>
          </a:xfrm>
          <a:prstGeom prst="rect">
            <a:avLst/>
          </a:prstGeom>
        </p:spPr>
        <p:txBody>
          <a:bodyPr wrap="square">
            <a:spAutoFit/>
          </a:bodyPr>
          <a:lstStyle/>
          <a:p>
            <a:pPr algn="just"/>
            <a:r>
              <a:rPr lang="en-US" sz="2400" b="1" dirty="0" smtClean="0">
                <a:solidFill>
                  <a:srgbClr val="002060"/>
                </a:solidFill>
                <a:latin typeface="Comic Sans MS" pitchFamily="66" charset="0"/>
              </a:rPr>
              <a:t>Two functions are compared asymptotically, for large n, and not near the origin</a:t>
            </a:r>
            <a:endParaRPr lang="en-US" sz="2400" b="1"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048000" y="838200"/>
            <a:ext cx="3392275" cy="461665"/>
          </a:xfrm>
          <a:prstGeom prst="rect">
            <a:avLst/>
          </a:prstGeom>
        </p:spPr>
        <p:txBody>
          <a:bodyPr wrap="none">
            <a:spAutoFit/>
          </a:bodyPr>
          <a:lstStyle/>
          <a:p>
            <a:r>
              <a:rPr lang="en-US" sz="2400" b="1" dirty="0" smtClean="0">
                <a:solidFill>
                  <a:srgbClr val="FF0000"/>
                </a:solidFill>
                <a:latin typeface="Comic Sans MS" pitchFamily="66" charset="0"/>
              </a:rPr>
              <a:t>Asymptotic Notations</a:t>
            </a:r>
            <a:endParaRPr lang="en-US" sz="2400" dirty="0">
              <a:latin typeface="Comic Sans MS" pitchFamily="66" charset="0"/>
            </a:endParaRPr>
          </a:p>
        </p:txBody>
      </p:sp>
      <p:sp>
        <p:nvSpPr>
          <p:cNvPr id="16" name="TextBox 15"/>
          <p:cNvSpPr txBox="1"/>
          <p:nvPr/>
        </p:nvSpPr>
        <p:spPr>
          <a:xfrm>
            <a:off x="304800" y="533400"/>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17" name="Line 3"/>
          <p:cNvSpPr>
            <a:spLocks noChangeShapeType="1"/>
          </p:cNvSpPr>
          <p:nvPr/>
        </p:nvSpPr>
        <p:spPr bwMode="auto">
          <a:xfrm>
            <a:off x="2286000" y="1899285"/>
            <a:ext cx="0" cy="3581400"/>
          </a:xfrm>
          <a:prstGeom prst="line">
            <a:avLst/>
          </a:prstGeom>
          <a:noFill/>
          <a:ln w="76200">
            <a:solidFill>
              <a:srgbClr val="FF0000"/>
            </a:solidFill>
            <a:round/>
            <a:headEnd type="none" w="sm" len="sm"/>
            <a:tailEnd type="none" w="sm" len="sm"/>
          </a:ln>
          <a:effectLst/>
        </p:spPr>
        <p:txBody>
          <a:bodyPr/>
          <a:lstStyle/>
          <a:p>
            <a:endParaRPr lang="en-US" b="1">
              <a:solidFill>
                <a:srgbClr val="002060"/>
              </a:solidFill>
              <a:latin typeface="Comic Sans MS" pitchFamily="66" charset="0"/>
            </a:endParaRPr>
          </a:p>
        </p:txBody>
      </p:sp>
      <p:sp>
        <p:nvSpPr>
          <p:cNvPr id="18" name="Line 4"/>
          <p:cNvSpPr>
            <a:spLocks noChangeShapeType="1"/>
          </p:cNvSpPr>
          <p:nvPr/>
        </p:nvSpPr>
        <p:spPr bwMode="auto">
          <a:xfrm flipV="1">
            <a:off x="2286000" y="5480685"/>
            <a:ext cx="5410200" cy="0"/>
          </a:xfrm>
          <a:prstGeom prst="line">
            <a:avLst/>
          </a:prstGeom>
          <a:noFill/>
          <a:ln w="76200">
            <a:solidFill>
              <a:srgbClr val="FF0000"/>
            </a:solidFill>
            <a:round/>
            <a:headEnd type="none" w="sm" len="sm"/>
            <a:tailEnd type="none" w="sm" len="sm"/>
          </a:ln>
          <a:effectLst/>
        </p:spPr>
        <p:txBody>
          <a:bodyPr/>
          <a:lstStyle/>
          <a:p>
            <a:endParaRPr lang="en-US" b="1">
              <a:solidFill>
                <a:srgbClr val="002060"/>
              </a:solidFill>
              <a:latin typeface="Comic Sans MS" pitchFamily="66" charset="0"/>
            </a:endParaRPr>
          </a:p>
        </p:txBody>
      </p:sp>
      <p:sp>
        <p:nvSpPr>
          <p:cNvPr id="19" name="Text Box 5"/>
          <p:cNvSpPr txBox="1">
            <a:spLocks noChangeArrowheads="1"/>
          </p:cNvSpPr>
          <p:nvPr/>
        </p:nvSpPr>
        <p:spPr bwMode="auto">
          <a:xfrm>
            <a:off x="1371600" y="1823085"/>
            <a:ext cx="7620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a:solidFill>
                  <a:srgbClr val="002060"/>
                </a:solidFill>
                <a:latin typeface="Comic Sans MS" pitchFamily="66" charset="0"/>
                <a:cs typeface="Arial" charset="0"/>
              </a:rPr>
              <a:t>time</a:t>
            </a:r>
          </a:p>
        </p:txBody>
      </p:sp>
      <p:sp>
        <p:nvSpPr>
          <p:cNvPr id="20" name="Text Box 6"/>
          <p:cNvSpPr txBox="1">
            <a:spLocks noChangeArrowheads="1"/>
          </p:cNvSpPr>
          <p:nvPr/>
        </p:nvSpPr>
        <p:spPr bwMode="auto">
          <a:xfrm>
            <a:off x="7162800" y="5480685"/>
            <a:ext cx="7620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a:solidFill>
                  <a:srgbClr val="002060"/>
                </a:solidFill>
                <a:latin typeface="Comic Sans MS" pitchFamily="66" charset="0"/>
                <a:cs typeface="Arial" charset="0"/>
              </a:rPr>
              <a:t>n</a:t>
            </a:r>
          </a:p>
        </p:txBody>
      </p:sp>
      <p:sp>
        <p:nvSpPr>
          <p:cNvPr id="21" name="Line 7"/>
          <p:cNvSpPr>
            <a:spLocks noChangeShapeType="1"/>
          </p:cNvSpPr>
          <p:nvPr/>
        </p:nvSpPr>
        <p:spPr bwMode="auto">
          <a:xfrm flipV="1">
            <a:off x="3733800" y="4642485"/>
            <a:ext cx="0" cy="838200"/>
          </a:xfrm>
          <a:prstGeom prst="line">
            <a:avLst/>
          </a:prstGeom>
          <a:noFill/>
          <a:ln w="57150" cap="rnd">
            <a:solidFill>
              <a:schemeClr val="tx1"/>
            </a:solidFill>
            <a:prstDash val="sysDot"/>
            <a:round/>
            <a:headEnd type="none" w="sm" len="sm"/>
            <a:tailEnd type="none" w="sm" len="sm"/>
          </a:ln>
          <a:effectLst/>
        </p:spPr>
        <p:txBody>
          <a:bodyPr/>
          <a:lstStyle/>
          <a:p>
            <a:endParaRPr lang="en-US" b="1">
              <a:solidFill>
                <a:srgbClr val="002060"/>
              </a:solidFill>
              <a:latin typeface="Comic Sans MS" pitchFamily="66" charset="0"/>
            </a:endParaRPr>
          </a:p>
        </p:txBody>
      </p:sp>
      <p:sp>
        <p:nvSpPr>
          <p:cNvPr id="22" name="Text Box 8"/>
          <p:cNvSpPr txBox="1">
            <a:spLocks noChangeArrowheads="1"/>
          </p:cNvSpPr>
          <p:nvPr/>
        </p:nvSpPr>
        <p:spPr bwMode="auto">
          <a:xfrm>
            <a:off x="3352800" y="5464810"/>
            <a:ext cx="7620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1">
                <a:solidFill>
                  <a:srgbClr val="002060"/>
                </a:solidFill>
                <a:latin typeface="Comic Sans MS" pitchFamily="66" charset="0"/>
                <a:cs typeface="Arial" charset="0"/>
              </a:rPr>
              <a:t>n</a:t>
            </a:r>
            <a:r>
              <a:rPr lang="en-US" sz="2000" b="1" i="1" baseline="-25000">
                <a:solidFill>
                  <a:srgbClr val="002060"/>
                </a:solidFill>
                <a:latin typeface="Comic Sans MS" pitchFamily="66" charset="0"/>
                <a:cs typeface="Arial" charset="0"/>
              </a:rPr>
              <a:t>0</a:t>
            </a:r>
          </a:p>
        </p:txBody>
      </p:sp>
      <p:sp>
        <p:nvSpPr>
          <p:cNvPr id="23" name="Freeform 22"/>
          <p:cNvSpPr>
            <a:spLocks/>
          </p:cNvSpPr>
          <p:nvPr/>
        </p:nvSpPr>
        <p:spPr bwMode="auto">
          <a:xfrm>
            <a:off x="2286000" y="2813685"/>
            <a:ext cx="5486400" cy="2438400"/>
          </a:xfrm>
          <a:custGeom>
            <a:avLst/>
            <a:gdLst/>
            <a:ahLst/>
            <a:cxnLst>
              <a:cxn ang="0">
                <a:pos x="0" y="1536"/>
              </a:cxn>
              <a:cxn ang="0">
                <a:pos x="384" y="1392"/>
              </a:cxn>
              <a:cxn ang="0">
                <a:pos x="624" y="1200"/>
              </a:cxn>
              <a:cxn ang="0">
                <a:pos x="1200" y="1056"/>
              </a:cxn>
              <a:cxn ang="0">
                <a:pos x="1728" y="864"/>
              </a:cxn>
              <a:cxn ang="0">
                <a:pos x="2640" y="480"/>
              </a:cxn>
              <a:cxn ang="0">
                <a:pos x="3456" y="0"/>
              </a:cxn>
            </a:cxnLst>
            <a:rect l="0" t="0" r="r" b="b"/>
            <a:pathLst>
              <a:path w="3456" h="1536">
                <a:moveTo>
                  <a:pt x="0" y="1536"/>
                </a:moveTo>
                <a:cubicBezTo>
                  <a:pt x="140" y="1492"/>
                  <a:pt x="280" y="1448"/>
                  <a:pt x="384" y="1392"/>
                </a:cubicBezTo>
                <a:cubicBezTo>
                  <a:pt x="488" y="1336"/>
                  <a:pt x="488" y="1256"/>
                  <a:pt x="624" y="1200"/>
                </a:cubicBezTo>
                <a:cubicBezTo>
                  <a:pt x="760" y="1144"/>
                  <a:pt x="1016" y="1112"/>
                  <a:pt x="1200" y="1056"/>
                </a:cubicBezTo>
                <a:cubicBezTo>
                  <a:pt x="1384" y="1000"/>
                  <a:pt x="1488" y="960"/>
                  <a:pt x="1728" y="864"/>
                </a:cubicBezTo>
                <a:cubicBezTo>
                  <a:pt x="1968" y="768"/>
                  <a:pt x="2352" y="624"/>
                  <a:pt x="2640" y="480"/>
                </a:cubicBezTo>
                <a:cubicBezTo>
                  <a:pt x="2928" y="336"/>
                  <a:pt x="3192" y="168"/>
                  <a:pt x="3456" y="0"/>
                </a:cubicBezTo>
              </a:path>
            </a:pathLst>
          </a:custGeom>
          <a:noFill/>
          <a:ln w="57150" cap="flat" cmpd="sng">
            <a:solidFill>
              <a:schemeClr val="tx1"/>
            </a:solidFill>
            <a:prstDash val="solid"/>
            <a:round/>
            <a:headEnd type="none" w="sm" len="sm"/>
            <a:tailEnd type="none" w="sm" len="sm"/>
          </a:ln>
          <a:effectLst/>
        </p:spPr>
        <p:txBody>
          <a:bodyPr/>
          <a:lstStyle/>
          <a:p>
            <a:endParaRPr lang="en-US" b="1">
              <a:solidFill>
                <a:srgbClr val="002060"/>
              </a:solidFill>
              <a:latin typeface="Comic Sans MS" pitchFamily="66" charset="0"/>
            </a:endParaRPr>
          </a:p>
        </p:txBody>
      </p:sp>
      <p:sp>
        <p:nvSpPr>
          <p:cNvPr id="24" name="Text Box 11"/>
          <p:cNvSpPr txBox="1">
            <a:spLocks noChangeArrowheads="1"/>
          </p:cNvSpPr>
          <p:nvPr/>
        </p:nvSpPr>
        <p:spPr bwMode="auto">
          <a:xfrm>
            <a:off x="7467600" y="2874010"/>
            <a:ext cx="9906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1" dirty="0" err="1">
                <a:solidFill>
                  <a:srgbClr val="002060"/>
                </a:solidFill>
                <a:latin typeface="Comic Sans MS" pitchFamily="66" charset="0"/>
                <a:cs typeface="Arial" charset="0"/>
              </a:rPr>
              <a:t>c</a:t>
            </a:r>
            <a:r>
              <a:rPr lang="en-US" sz="2000" b="1" dirty="0" err="1">
                <a:solidFill>
                  <a:srgbClr val="002060"/>
                </a:solidFill>
                <a:latin typeface="Comic Sans MS" pitchFamily="66" charset="0"/>
                <a:cs typeface="Arial" charset="0"/>
              </a:rPr>
              <a:t>.</a:t>
            </a:r>
            <a:r>
              <a:rPr lang="en-US" sz="2000" b="1" i="1" dirty="0" err="1">
                <a:solidFill>
                  <a:srgbClr val="002060"/>
                </a:solidFill>
                <a:latin typeface="Comic Sans MS" pitchFamily="66" charset="0"/>
                <a:cs typeface="Arial" charset="0"/>
              </a:rPr>
              <a:t>g</a:t>
            </a:r>
            <a:r>
              <a:rPr lang="en-US" sz="2000" b="1" i="1" dirty="0">
                <a:solidFill>
                  <a:srgbClr val="002060"/>
                </a:solidFill>
                <a:latin typeface="Comic Sans MS" pitchFamily="66" charset="0"/>
                <a:cs typeface="Arial" charset="0"/>
              </a:rPr>
              <a:t>(n)</a:t>
            </a:r>
          </a:p>
        </p:txBody>
      </p:sp>
      <p:sp>
        <p:nvSpPr>
          <p:cNvPr id="25" name="Text Box 12"/>
          <p:cNvSpPr txBox="1">
            <a:spLocks noChangeArrowheads="1"/>
          </p:cNvSpPr>
          <p:nvPr/>
        </p:nvSpPr>
        <p:spPr bwMode="auto">
          <a:xfrm>
            <a:off x="7391400" y="1518285"/>
            <a:ext cx="9906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1" dirty="0">
                <a:solidFill>
                  <a:srgbClr val="002060"/>
                </a:solidFill>
                <a:latin typeface="Comic Sans MS" pitchFamily="66" charset="0"/>
                <a:cs typeface="Arial" charset="0"/>
              </a:rPr>
              <a:t>f(n)</a:t>
            </a:r>
          </a:p>
        </p:txBody>
      </p:sp>
      <p:sp>
        <p:nvSpPr>
          <p:cNvPr id="26" name="Text Box 13"/>
          <p:cNvSpPr txBox="1">
            <a:spLocks noChangeArrowheads="1"/>
          </p:cNvSpPr>
          <p:nvPr/>
        </p:nvSpPr>
        <p:spPr bwMode="auto">
          <a:xfrm>
            <a:off x="3733800" y="6014085"/>
            <a:ext cx="22860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1" dirty="0">
                <a:solidFill>
                  <a:srgbClr val="002060"/>
                </a:solidFill>
                <a:latin typeface="Comic Sans MS" pitchFamily="66" charset="0"/>
                <a:cs typeface="Arial" charset="0"/>
              </a:rPr>
              <a:t>f(n) = </a:t>
            </a:r>
            <a:r>
              <a:rPr lang="en-US" sz="2000" b="1" dirty="0">
                <a:solidFill>
                  <a:srgbClr val="002060"/>
                </a:solidFill>
                <a:effectLst>
                  <a:outerShdw blurRad="38100" dist="38100" dir="2700000" algn="tl">
                    <a:srgbClr val="C0C0C0"/>
                  </a:outerShdw>
                </a:effectLst>
                <a:latin typeface="Comic Sans MS" pitchFamily="66" charset="0"/>
                <a:sym typeface="Symbol" pitchFamily="18" charset="2"/>
              </a:rPr>
              <a:t></a:t>
            </a:r>
            <a:r>
              <a:rPr lang="en-US" sz="2000" b="1" i="1" dirty="0">
                <a:solidFill>
                  <a:srgbClr val="002060"/>
                </a:solidFill>
                <a:latin typeface="Comic Sans MS" pitchFamily="66" charset="0"/>
                <a:cs typeface="Arial" charset="0"/>
              </a:rPr>
              <a:t>(g(n)</a:t>
            </a:r>
          </a:p>
        </p:txBody>
      </p:sp>
      <p:sp>
        <p:nvSpPr>
          <p:cNvPr id="27" name="Freeform 26"/>
          <p:cNvSpPr>
            <a:spLocks/>
          </p:cNvSpPr>
          <p:nvPr/>
        </p:nvSpPr>
        <p:spPr bwMode="auto">
          <a:xfrm>
            <a:off x="2514600" y="1823085"/>
            <a:ext cx="5105400" cy="3657600"/>
          </a:xfrm>
          <a:custGeom>
            <a:avLst/>
            <a:gdLst/>
            <a:ahLst/>
            <a:cxnLst>
              <a:cxn ang="0">
                <a:pos x="0" y="2304"/>
              </a:cxn>
              <a:cxn ang="0">
                <a:pos x="96" y="1728"/>
              </a:cxn>
              <a:cxn ang="0">
                <a:pos x="480" y="2112"/>
              </a:cxn>
              <a:cxn ang="0">
                <a:pos x="816" y="1632"/>
              </a:cxn>
              <a:cxn ang="0">
                <a:pos x="1152" y="1152"/>
              </a:cxn>
              <a:cxn ang="0">
                <a:pos x="3216" y="0"/>
              </a:cxn>
            </a:cxnLst>
            <a:rect l="0" t="0" r="r" b="b"/>
            <a:pathLst>
              <a:path w="3216" h="2304">
                <a:moveTo>
                  <a:pt x="0" y="2304"/>
                </a:moveTo>
                <a:cubicBezTo>
                  <a:pt x="8" y="2032"/>
                  <a:pt x="16" y="1760"/>
                  <a:pt x="96" y="1728"/>
                </a:cubicBezTo>
                <a:cubicBezTo>
                  <a:pt x="176" y="1696"/>
                  <a:pt x="360" y="2128"/>
                  <a:pt x="480" y="2112"/>
                </a:cubicBezTo>
                <a:cubicBezTo>
                  <a:pt x="600" y="2096"/>
                  <a:pt x="704" y="1792"/>
                  <a:pt x="816" y="1632"/>
                </a:cubicBezTo>
                <a:cubicBezTo>
                  <a:pt x="928" y="1472"/>
                  <a:pt x="752" y="1424"/>
                  <a:pt x="1152" y="1152"/>
                </a:cubicBezTo>
                <a:cubicBezTo>
                  <a:pt x="1552" y="880"/>
                  <a:pt x="2384" y="440"/>
                  <a:pt x="3216" y="0"/>
                </a:cubicBezTo>
              </a:path>
            </a:pathLst>
          </a:custGeom>
          <a:noFill/>
          <a:ln w="57150" cap="flat" cmpd="sng">
            <a:solidFill>
              <a:schemeClr val="tx1"/>
            </a:solidFill>
            <a:prstDash val="solid"/>
            <a:round/>
            <a:headEnd type="none" w="sm" len="sm"/>
            <a:tailEnd type="none" w="sm" len="sm"/>
          </a:ln>
          <a:effectLst/>
        </p:spPr>
        <p:txBody>
          <a:bodyPr/>
          <a:lstStyle/>
          <a:p>
            <a:endParaRPr lang="en-US" b="1">
              <a:solidFill>
                <a:srgbClr val="002060"/>
              </a:solidFill>
              <a:latin typeface="Comic Sans MS" pitchFamily="66" charset="0"/>
            </a:endParaRPr>
          </a:p>
        </p:txBody>
      </p:sp>
      <p:cxnSp>
        <p:nvCxnSpPr>
          <p:cNvPr id="28" name="Straight Arrow Connector 27"/>
          <p:cNvCxnSpPr/>
          <p:nvPr/>
        </p:nvCxnSpPr>
        <p:spPr>
          <a:xfrm>
            <a:off x="3782290" y="5021897"/>
            <a:ext cx="40386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385516" y="1223665"/>
            <a:ext cx="2329484" cy="523220"/>
          </a:xfrm>
          <a:prstGeom prst="rect">
            <a:avLst/>
          </a:prstGeom>
        </p:spPr>
        <p:txBody>
          <a:bodyPr wrap="none">
            <a:spAutoFit/>
          </a:bodyPr>
          <a:lstStyle/>
          <a:p>
            <a:r>
              <a:rPr lang="en-US" sz="2800" b="1" dirty="0" smtClean="0">
                <a:solidFill>
                  <a:srgbClr val="002060"/>
                </a:solidFill>
                <a:latin typeface="Comic Sans MS" pitchFamily="66" charset="0"/>
              </a:rPr>
              <a:t>f(n) </a:t>
            </a:r>
            <a:r>
              <a:rPr lang="en-US" sz="2800" b="1" dirty="0" smtClean="0">
                <a:solidFill>
                  <a:srgbClr val="002060"/>
                </a:solidFill>
                <a:latin typeface="Comic Sans MS" pitchFamily="66" charset="0"/>
                <a:cs typeface="Arial" charset="0"/>
              </a:rPr>
              <a:t>≥</a:t>
            </a:r>
            <a:r>
              <a:rPr lang="en-US" sz="2800" b="1" dirty="0" smtClean="0">
                <a:solidFill>
                  <a:srgbClr val="002060"/>
                </a:solidFill>
                <a:latin typeface="Comic Sans MS" pitchFamily="66" charset="0"/>
              </a:rPr>
              <a:t> </a:t>
            </a:r>
            <a:r>
              <a:rPr lang="en-US" sz="2800" b="1" dirty="0" err="1" smtClean="0">
                <a:solidFill>
                  <a:srgbClr val="002060"/>
                </a:solidFill>
                <a:latin typeface="Comic Sans MS" pitchFamily="66" charset="0"/>
              </a:rPr>
              <a:t>c.g</a:t>
            </a:r>
            <a:r>
              <a:rPr lang="en-US" sz="2800" b="1" dirty="0" smtClean="0">
                <a:solidFill>
                  <a:srgbClr val="002060"/>
                </a:solidFill>
                <a:latin typeface="Comic Sans MS" pitchFamily="66" charset="0"/>
              </a:rPr>
              <a:t>(n)</a:t>
            </a:r>
            <a:endParaRPr lang="en-US" sz="2800" dirty="0">
              <a:solidFill>
                <a:srgbClr val="002060"/>
              </a:solidFill>
              <a:latin typeface="Comic Sans MS" pitchFamily="66" charset="0"/>
            </a:endParaRPr>
          </a:p>
        </p:txBody>
      </p:sp>
      <p:sp>
        <p:nvSpPr>
          <p:cNvPr id="30" name="Rectangle 29"/>
          <p:cNvSpPr/>
          <p:nvPr/>
        </p:nvSpPr>
        <p:spPr>
          <a:xfrm>
            <a:off x="1600200" y="6328275"/>
            <a:ext cx="6865982" cy="461665"/>
          </a:xfrm>
          <a:prstGeom prst="rect">
            <a:avLst/>
          </a:prstGeom>
        </p:spPr>
        <p:txBody>
          <a:bodyPr wrap="none">
            <a:spAutoFit/>
          </a:bodyPr>
          <a:lstStyle/>
          <a:p>
            <a:r>
              <a:rPr lang="en-US" sz="2400" b="1" i="1" dirty="0" smtClean="0">
                <a:solidFill>
                  <a:srgbClr val="0070C0"/>
                </a:solidFill>
                <a:latin typeface="Comic Sans MS" pitchFamily="66" charset="0"/>
              </a:rPr>
              <a:t>f(n)</a:t>
            </a:r>
            <a:r>
              <a:rPr lang="en-US" sz="2400" b="1" dirty="0" smtClean="0">
                <a:solidFill>
                  <a:srgbClr val="0070C0"/>
                </a:solidFill>
                <a:latin typeface="Comic Sans MS" pitchFamily="66" charset="0"/>
              </a:rPr>
              <a:t> is at least </a:t>
            </a:r>
            <a:r>
              <a:rPr lang="en-US" sz="2400" b="1" i="1" dirty="0" smtClean="0">
                <a:solidFill>
                  <a:srgbClr val="0070C0"/>
                </a:solidFill>
                <a:latin typeface="Comic Sans MS" pitchFamily="66" charset="0"/>
              </a:rPr>
              <a:t>g(n)</a:t>
            </a:r>
            <a:r>
              <a:rPr lang="en-US" sz="2400" b="1" dirty="0" smtClean="0">
                <a:solidFill>
                  <a:srgbClr val="0070C0"/>
                </a:solidFill>
                <a:latin typeface="Comic Sans MS" pitchFamily="66" charset="0"/>
              </a:rPr>
              <a:t>, up to constant factor c</a:t>
            </a:r>
            <a:endParaRPr lang="en-US" sz="24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8" grpId="0" animBg="1"/>
      <p:bldP spid="19" grpId="0"/>
      <p:bldP spid="20" grpId="0"/>
      <p:bldP spid="21" grpId="0" animBg="1"/>
      <p:bldP spid="22" grpId="0"/>
      <p:bldP spid="23" grpId="0" animBg="1"/>
      <p:bldP spid="24" grpId="0"/>
      <p:bldP spid="25" grpId="0"/>
      <p:bldP spid="26" grpId="0"/>
      <p:bldP spid="27" grpId="0" animBg="1"/>
      <p:bldP spid="29"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01675"/>
            <a:ext cx="8229600" cy="1143000"/>
          </a:xfrm>
        </p:spPr>
        <p:txBody>
          <a:bodyPr/>
          <a:lstStyle/>
          <a:p>
            <a:r>
              <a:rPr lang="en-US" b="1" dirty="0" smtClean="0">
                <a:solidFill>
                  <a:srgbClr val="FF0000"/>
                </a:solidFill>
                <a:latin typeface="Comic Sans MS" pitchFamily="66" charset="0"/>
              </a:rPr>
              <a:t>Unit I: Syllabus</a:t>
            </a:r>
            <a:endParaRPr lang="en-US" b="1" dirty="0">
              <a:solidFill>
                <a:srgbClr val="FF0000"/>
              </a:solidFill>
              <a:latin typeface="Comic Sans MS" pitchFamily="66" charset="0"/>
            </a:endParaRPr>
          </a:p>
        </p:txBody>
      </p:sp>
      <p:sp>
        <p:nvSpPr>
          <p:cNvPr id="6" name="Content Placeholder 2"/>
          <p:cNvSpPr>
            <a:spLocks noGrp="1"/>
          </p:cNvSpPr>
          <p:nvPr>
            <p:ph idx="1"/>
          </p:nvPr>
        </p:nvSpPr>
        <p:spPr>
          <a:xfrm>
            <a:off x="457200" y="2027237"/>
            <a:ext cx="8229600" cy="4525963"/>
          </a:xfrm>
        </p:spPr>
        <p:txBody>
          <a:bodyPr/>
          <a:lstStyle/>
          <a:p>
            <a:r>
              <a:rPr lang="en-US" b="1" dirty="0" smtClean="0">
                <a:solidFill>
                  <a:srgbClr val="002060"/>
                </a:solidFill>
                <a:latin typeface="Comic Sans MS" pitchFamily="66" charset="0"/>
              </a:rPr>
              <a:t>Sorting and Order Statistics</a:t>
            </a:r>
          </a:p>
          <a:p>
            <a:pPr lvl="1"/>
            <a:r>
              <a:rPr lang="en-US" dirty="0" smtClean="0">
                <a:solidFill>
                  <a:srgbClr val="002060"/>
                </a:solidFill>
                <a:latin typeface="Comic Sans MS" pitchFamily="66" charset="0"/>
              </a:rPr>
              <a:t>Heap Sort</a:t>
            </a:r>
          </a:p>
          <a:p>
            <a:pPr lvl="1"/>
            <a:r>
              <a:rPr lang="en-US" dirty="0" smtClean="0">
                <a:solidFill>
                  <a:srgbClr val="002060"/>
                </a:solidFill>
                <a:latin typeface="Comic Sans MS" pitchFamily="66" charset="0"/>
              </a:rPr>
              <a:t>Quick Sort</a:t>
            </a:r>
          </a:p>
          <a:p>
            <a:pPr lvl="1"/>
            <a:r>
              <a:rPr lang="en-US" dirty="0" smtClean="0">
                <a:solidFill>
                  <a:srgbClr val="002060"/>
                </a:solidFill>
                <a:latin typeface="Comic Sans MS" pitchFamily="66" charset="0"/>
              </a:rPr>
              <a:t>Sorting in Linear Time</a:t>
            </a:r>
          </a:p>
          <a:p>
            <a:pPr lvl="2"/>
            <a:r>
              <a:rPr lang="en-US" dirty="0" smtClean="0">
                <a:solidFill>
                  <a:srgbClr val="002060"/>
                </a:solidFill>
                <a:latin typeface="Comic Sans MS" pitchFamily="66" charset="0"/>
              </a:rPr>
              <a:t>Counting Sort</a:t>
            </a:r>
          </a:p>
          <a:p>
            <a:pPr lvl="2"/>
            <a:r>
              <a:rPr lang="en-US" dirty="0" smtClean="0">
                <a:solidFill>
                  <a:srgbClr val="002060"/>
                </a:solidFill>
                <a:latin typeface="Comic Sans MS" pitchFamily="66" charset="0"/>
              </a:rPr>
              <a:t>Bucket Sort</a:t>
            </a:r>
          </a:p>
          <a:p>
            <a:pPr lvl="2"/>
            <a:r>
              <a:rPr lang="en-US" dirty="0" smtClean="0">
                <a:solidFill>
                  <a:srgbClr val="002060"/>
                </a:solidFill>
                <a:latin typeface="Comic Sans MS" pitchFamily="66" charset="0"/>
              </a:rPr>
              <a:t>Radix Sort</a:t>
            </a:r>
          </a:p>
          <a:p>
            <a:pPr lvl="1"/>
            <a:r>
              <a:rPr lang="en-US" dirty="0" smtClean="0">
                <a:solidFill>
                  <a:srgbClr val="002060"/>
                </a:solidFill>
                <a:latin typeface="Comic Sans MS" pitchFamily="66" charset="0"/>
              </a:rPr>
              <a:t>Medians and Order Statistics</a:t>
            </a:r>
          </a:p>
          <a:p>
            <a:endParaRPr lang="en-US" dirty="0">
              <a:latin typeface="Comic Sans MS" pitchFamily="66" charset="0"/>
            </a:endParaRPr>
          </a:p>
        </p:txBody>
      </p:sp>
      <p:sp>
        <p:nvSpPr>
          <p:cNvPr id="4" name="TextBox 3"/>
          <p:cNvSpPr txBox="1"/>
          <p:nvPr/>
        </p:nvSpPr>
        <p:spPr>
          <a:xfrm>
            <a:off x="304800" y="533400"/>
            <a:ext cx="3677610"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28935"/>
            <a:ext cx="3392275" cy="461665"/>
          </a:xfrm>
          <a:prstGeom prst="rect">
            <a:avLst/>
          </a:prstGeom>
        </p:spPr>
        <p:txBody>
          <a:bodyPr wrap="none">
            <a:spAutoFit/>
          </a:bodyPr>
          <a:lstStyle/>
          <a:p>
            <a:r>
              <a:rPr lang="en-US" sz="2400" b="1" dirty="0" smtClean="0">
                <a:solidFill>
                  <a:srgbClr val="FF0000"/>
                </a:solidFill>
                <a:latin typeface="Comic Sans MS" pitchFamily="66" charset="0"/>
              </a:rPr>
              <a:t>Asymptotic Notations</a:t>
            </a:r>
            <a:endParaRPr lang="en-US" sz="2400" dirty="0">
              <a:latin typeface="Comic Sans MS" pitchFamily="66" charset="0"/>
            </a:endParaRPr>
          </a:p>
        </p:txBody>
      </p:sp>
      <p:sp>
        <p:nvSpPr>
          <p:cNvPr id="3" name="TextBox 2"/>
          <p:cNvSpPr txBox="1"/>
          <p:nvPr/>
        </p:nvSpPr>
        <p:spPr>
          <a:xfrm>
            <a:off x="304800" y="224135"/>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Line 3"/>
          <p:cNvSpPr>
            <a:spLocks noChangeShapeType="1"/>
          </p:cNvSpPr>
          <p:nvPr/>
        </p:nvSpPr>
        <p:spPr bwMode="auto">
          <a:xfrm>
            <a:off x="2286000" y="2077276"/>
            <a:ext cx="0" cy="3581400"/>
          </a:xfrm>
          <a:prstGeom prst="line">
            <a:avLst/>
          </a:prstGeom>
          <a:noFill/>
          <a:ln w="76200">
            <a:solidFill>
              <a:srgbClr val="F0162B"/>
            </a:solidFill>
            <a:round/>
            <a:headEnd type="none" w="sm" len="sm"/>
            <a:tailEnd type="none" w="sm" len="sm"/>
          </a:ln>
          <a:effectLst/>
        </p:spPr>
        <p:txBody>
          <a:bodyPr/>
          <a:lstStyle/>
          <a:p>
            <a:endParaRPr lang="en-US" b="1">
              <a:solidFill>
                <a:srgbClr val="002060"/>
              </a:solidFill>
              <a:latin typeface="Comic Sans MS" pitchFamily="66" charset="0"/>
            </a:endParaRPr>
          </a:p>
        </p:txBody>
      </p:sp>
      <p:sp>
        <p:nvSpPr>
          <p:cNvPr id="5" name="Line 4"/>
          <p:cNvSpPr>
            <a:spLocks noChangeShapeType="1"/>
          </p:cNvSpPr>
          <p:nvPr/>
        </p:nvSpPr>
        <p:spPr bwMode="auto">
          <a:xfrm flipV="1">
            <a:off x="2286000" y="5658676"/>
            <a:ext cx="5410200" cy="0"/>
          </a:xfrm>
          <a:prstGeom prst="line">
            <a:avLst/>
          </a:prstGeom>
          <a:noFill/>
          <a:ln w="76200">
            <a:solidFill>
              <a:srgbClr val="F0162B"/>
            </a:solidFill>
            <a:round/>
            <a:headEnd type="none" w="sm" len="sm"/>
            <a:tailEnd type="none" w="sm" len="sm"/>
          </a:ln>
          <a:effectLst/>
        </p:spPr>
        <p:txBody>
          <a:bodyPr/>
          <a:lstStyle/>
          <a:p>
            <a:endParaRPr lang="en-US" b="1">
              <a:solidFill>
                <a:srgbClr val="002060"/>
              </a:solidFill>
              <a:latin typeface="Comic Sans MS" pitchFamily="66" charset="0"/>
            </a:endParaRPr>
          </a:p>
        </p:txBody>
      </p:sp>
      <p:sp>
        <p:nvSpPr>
          <p:cNvPr id="6" name="Text Box 5"/>
          <p:cNvSpPr txBox="1">
            <a:spLocks noChangeArrowheads="1"/>
          </p:cNvSpPr>
          <p:nvPr/>
        </p:nvSpPr>
        <p:spPr bwMode="auto">
          <a:xfrm>
            <a:off x="1371600" y="2001076"/>
            <a:ext cx="7620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a:solidFill>
                  <a:srgbClr val="002060"/>
                </a:solidFill>
                <a:latin typeface="Comic Sans MS" pitchFamily="66" charset="0"/>
                <a:cs typeface="Arial" charset="0"/>
              </a:rPr>
              <a:t>time</a:t>
            </a:r>
          </a:p>
        </p:txBody>
      </p:sp>
      <p:sp>
        <p:nvSpPr>
          <p:cNvPr id="7" name="Text Box 6"/>
          <p:cNvSpPr txBox="1">
            <a:spLocks noChangeArrowheads="1"/>
          </p:cNvSpPr>
          <p:nvPr/>
        </p:nvSpPr>
        <p:spPr bwMode="auto">
          <a:xfrm>
            <a:off x="7162800" y="5658676"/>
            <a:ext cx="7620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a:solidFill>
                  <a:srgbClr val="002060"/>
                </a:solidFill>
                <a:latin typeface="Comic Sans MS" pitchFamily="66" charset="0"/>
                <a:cs typeface="Arial" charset="0"/>
              </a:rPr>
              <a:t>n</a:t>
            </a:r>
          </a:p>
        </p:txBody>
      </p:sp>
      <p:sp>
        <p:nvSpPr>
          <p:cNvPr id="8" name="Line 7"/>
          <p:cNvSpPr>
            <a:spLocks noChangeShapeType="1"/>
          </p:cNvSpPr>
          <p:nvPr/>
        </p:nvSpPr>
        <p:spPr bwMode="auto">
          <a:xfrm flipV="1">
            <a:off x="3733800" y="3448876"/>
            <a:ext cx="0" cy="2209800"/>
          </a:xfrm>
          <a:prstGeom prst="line">
            <a:avLst/>
          </a:prstGeom>
          <a:noFill/>
          <a:ln w="57150" cap="rnd">
            <a:solidFill>
              <a:schemeClr val="tx1"/>
            </a:solidFill>
            <a:prstDash val="sysDot"/>
            <a:round/>
            <a:headEnd type="none" w="sm" len="sm"/>
            <a:tailEnd type="none" w="sm" len="sm"/>
          </a:ln>
          <a:effectLst/>
        </p:spPr>
        <p:txBody>
          <a:bodyPr/>
          <a:lstStyle/>
          <a:p>
            <a:endParaRPr lang="en-US" b="1">
              <a:solidFill>
                <a:srgbClr val="002060"/>
              </a:solidFill>
              <a:latin typeface="Comic Sans MS" pitchFamily="66" charset="0"/>
            </a:endParaRPr>
          </a:p>
        </p:txBody>
      </p:sp>
      <p:sp>
        <p:nvSpPr>
          <p:cNvPr id="9" name="Text Box 8"/>
          <p:cNvSpPr txBox="1">
            <a:spLocks noChangeArrowheads="1"/>
          </p:cNvSpPr>
          <p:nvPr/>
        </p:nvSpPr>
        <p:spPr bwMode="auto">
          <a:xfrm>
            <a:off x="3352800" y="5642801"/>
            <a:ext cx="7620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1">
                <a:solidFill>
                  <a:srgbClr val="002060"/>
                </a:solidFill>
                <a:latin typeface="Comic Sans MS" pitchFamily="66" charset="0"/>
                <a:cs typeface="Arial" charset="0"/>
              </a:rPr>
              <a:t>n</a:t>
            </a:r>
            <a:r>
              <a:rPr lang="en-US" sz="2000" b="1" i="1" baseline="-25000">
                <a:solidFill>
                  <a:srgbClr val="002060"/>
                </a:solidFill>
                <a:latin typeface="Comic Sans MS" pitchFamily="66" charset="0"/>
                <a:cs typeface="Arial" charset="0"/>
              </a:rPr>
              <a:t>0</a:t>
            </a:r>
          </a:p>
        </p:txBody>
      </p:sp>
      <p:sp>
        <p:nvSpPr>
          <p:cNvPr id="10" name="Freeform 9"/>
          <p:cNvSpPr>
            <a:spLocks/>
          </p:cNvSpPr>
          <p:nvPr/>
        </p:nvSpPr>
        <p:spPr bwMode="auto">
          <a:xfrm>
            <a:off x="2286000" y="2991676"/>
            <a:ext cx="5486400" cy="2438400"/>
          </a:xfrm>
          <a:custGeom>
            <a:avLst/>
            <a:gdLst/>
            <a:ahLst/>
            <a:cxnLst>
              <a:cxn ang="0">
                <a:pos x="0" y="1536"/>
              </a:cxn>
              <a:cxn ang="0">
                <a:pos x="384" y="1392"/>
              </a:cxn>
              <a:cxn ang="0">
                <a:pos x="624" y="1200"/>
              </a:cxn>
              <a:cxn ang="0">
                <a:pos x="1200" y="1056"/>
              </a:cxn>
              <a:cxn ang="0">
                <a:pos x="1728" y="864"/>
              </a:cxn>
              <a:cxn ang="0">
                <a:pos x="2640" y="480"/>
              </a:cxn>
              <a:cxn ang="0">
                <a:pos x="3456" y="0"/>
              </a:cxn>
            </a:cxnLst>
            <a:rect l="0" t="0" r="r" b="b"/>
            <a:pathLst>
              <a:path w="3456" h="1536">
                <a:moveTo>
                  <a:pt x="0" y="1536"/>
                </a:moveTo>
                <a:cubicBezTo>
                  <a:pt x="140" y="1492"/>
                  <a:pt x="280" y="1448"/>
                  <a:pt x="384" y="1392"/>
                </a:cubicBezTo>
                <a:cubicBezTo>
                  <a:pt x="488" y="1336"/>
                  <a:pt x="488" y="1256"/>
                  <a:pt x="624" y="1200"/>
                </a:cubicBezTo>
                <a:cubicBezTo>
                  <a:pt x="760" y="1144"/>
                  <a:pt x="1016" y="1112"/>
                  <a:pt x="1200" y="1056"/>
                </a:cubicBezTo>
                <a:cubicBezTo>
                  <a:pt x="1384" y="1000"/>
                  <a:pt x="1488" y="960"/>
                  <a:pt x="1728" y="864"/>
                </a:cubicBezTo>
                <a:cubicBezTo>
                  <a:pt x="1968" y="768"/>
                  <a:pt x="2352" y="624"/>
                  <a:pt x="2640" y="480"/>
                </a:cubicBezTo>
                <a:cubicBezTo>
                  <a:pt x="2928" y="336"/>
                  <a:pt x="3192" y="168"/>
                  <a:pt x="3456" y="0"/>
                </a:cubicBezTo>
              </a:path>
            </a:pathLst>
          </a:custGeom>
          <a:noFill/>
          <a:ln w="57150" cap="flat" cmpd="sng">
            <a:solidFill>
              <a:schemeClr val="tx1"/>
            </a:solidFill>
            <a:prstDash val="solid"/>
            <a:round/>
            <a:headEnd type="none" w="sm" len="sm"/>
            <a:tailEnd type="none" w="sm" len="sm"/>
          </a:ln>
          <a:effectLst/>
        </p:spPr>
        <p:txBody>
          <a:bodyPr/>
          <a:lstStyle/>
          <a:p>
            <a:endParaRPr lang="en-US" b="1">
              <a:solidFill>
                <a:srgbClr val="002060"/>
              </a:solidFill>
              <a:latin typeface="Comic Sans MS" pitchFamily="66" charset="0"/>
            </a:endParaRPr>
          </a:p>
        </p:txBody>
      </p:sp>
      <p:sp>
        <p:nvSpPr>
          <p:cNvPr id="11" name="Text Box 10"/>
          <p:cNvSpPr txBox="1">
            <a:spLocks noChangeArrowheads="1"/>
          </p:cNvSpPr>
          <p:nvPr/>
        </p:nvSpPr>
        <p:spPr bwMode="auto">
          <a:xfrm>
            <a:off x="7772400" y="2743200"/>
            <a:ext cx="9906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1" dirty="0">
                <a:solidFill>
                  <a:srgbClr val="002060"/>
                </a:solidFill>
                <a:latin typeface="Comic Sans MS" pitchFamily="66" charset="0"/>
                <a:cs typeface="Arial" charset="0"/>
              </a:rPr>
              <a:t>c</a:t>
            </a:r>
            <a:r>
              <a:rPr lang="en-US" sz="2000" b="1" i="1" baseline="-25000" dirty="0">
                <a:solidFill>
                  <a:srgbClr val="002060"/>
                </a:solidFill>
                <a:latin typeface="Comic Sans MS" pitchFamily="66" charset="0"/>
                <a:cs typeface="Arial" charset="0"/>
              </a:rPr>
              <a:t>1</a:t>
            </a:r>
            <a:r>
              <a:rPr lang="en-US" sz="2000" b="1" dirty="0">
                <a:solidFill>
                  <a:srgbClr val="002060"/>
                </a:solidFill>
                <a:latin typeface="Comic Sans MS" pitchFamily="66" charset="0"/>
                <a:cs typeface="Arial" charset="0"/>
              </a:rPr>
              <a:t>.</a:t>
            </a:r>
            <a:r>
              <a:rPr lang="en-US" sz="2000" b="1" i="1" dirty="0">
                <a:solidFill>
                  <a:srgbClr val="002060"/>
                </a:solidFill>
                <a:latin typeface="Comic Sans MS" pitchFamily="66" charset="0"/>
                <a:cs typeface="Arial" charset="0"/>
              </a:rPr>
              <a:t>g(n)</a:t>
            </a:r>
          </a:p>
        </p:txBody>
      </p:sp>
      <p:sp>
        <p:nvSpPr>
          <p:cNvPr id="12" name="Text Box 11"/>
          <p:cNvSpPr txBox="1">
            <a:spLocks noChangeArrowheads="1"/>
          </p:cNvSpPr>
          <p:nvPr/>
        </p:nvSpPr>
        <p:spPr bwMode="auto">
          <a:xfrm>
            <a:off x="7772400" y="1696276"/>
            <a:ext cx="685800" cy="396875"/>
          </a:xfrm>
          <a:prstGeom prst="rect">
            <a:avLst/>
          </a:prstGeom>
          <a:noFill/>
          <a:ln w="12700">
            <a:noFill/>
            <a:miter lim="800000"/>
            <a:headEnd type="none" w="sm" len="sm"/>
            <a:tailEnd type="none" w="sm" len="sm"/>
          </a:ln>
          <a:effectLst/>
        </p:spPr>
        <p:txBody>
          <a:bodyPr wrap="square">
            <a:spAutoFit/>
          </a:bodyPr>
          <a:lstStyle/>
          <a:p>
            <a:pPr>
              <a:spcBef>
                <a:spcPct val="50000"/>
              </a:spcBef>
            </a:pPr>
            <a:r>
              <a:rPr lang="en-US" sz="2000" b="1" i="1" dirty="0">
                <a:solidFill>
                  <a:srgbClr val="002060"/>
                </a:solidFill>
                <a:latin typeface="Comic Sans MS" pitchFamily="66" charset="0"/>
                <a:cs typeface="Arial" charset="0"/>
              </a:rPr>
              <a:t>f(n)</a:t>
            </a:r>
          </a:p>
        </p:txBody>
      </p:sp>
      <p:sp>
        <p:nvSpPr>
          <p:cNvPr id="13" name="Text Box 12"/>
          <p:cNvSpPr txBox="1">
            <a:spLocks noChangeArrowheads="1"/>
          </p:cNvSpPr>
          <p:nvPr/>
        </p:nvSpPr>
        <p:spPr bwMode="auto">
          <a:xfrm>
            <a:off x="3886200" y="5715000"/>
            <a:ext cx="22860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1" dirty="0">
                <a:solidFill>
                  <a:srgbClr val="002060"/>
                </a:solidFill>
                <a:latin typeface="Comic Sans MS" pitchFamily="66" charset="0"/>
                <a:cs typeface="Arial" charset="0"/>
              </a:rPr>
              <a:t>f(n) = </a:t>
            </a:r>
            <a:r>
              <a:rPr lang="en-US" sz="2000" b="1" dirty="0">
                <a:solidFill>
                  <a:srgbClr val="002060"/>
                </a:solidFill>
                <a:effectLst>
                  <a:outerShdw blurRad="38100" dist="38100" dir="2700000" algn="tl">
                    <a:srgbClr val="C0C0C0"/>
                  </a:outerShdw>
                </a:effectLst>
                <a:latin typeface="Comic Sans MS" pitchFamily="66" charset="0"/>
                <a:sym typeface="Symbol" pitchFamily="18" charset="2"/>
              </a:rPr>
              <a:t></a:t>
            </a:r>
            <a:r>
              <a:rPr lang="en-US" sz="2000" b="1" i="1" dirty="0">
                <a:solidFill>
                  <a:srgbClr val="002060"/>
                </a:solidFill>
                <a:latin typeface="Comic Sans MS" pitchFamily="66" charset="0"/>
                <a:cs typeface="Arial" charset="0"/>
              </a:rPr>
              <a:t>(g(n))</a:t>
            </a:r>
          </a:p>
        </p:txBody>
      </p:sp>
      <p:sp>
        <p:nvSpPr>
          <p:cNvPr id="14" name="Freeform 13"/>
          <p:cNvSpPr>
            <a:spLocks/>
          </p:cNvSpPr>
          <p:nvPr/>
        </p:nvSpPr>
        <p:spPr bwMode="auto">
          <a:xfrm>
            <a:off x="2514600" y="2001076"/>
            <a:ext cx="5105400" cy="3657600"/>
          </a:xfrm>
          <a:custGeom>
            <a:avLst/>
            <a:gdLst/>
            <a:ahLst/>
            <a:cxnLst>
              <a:cxn ang="0">
                <a:pos x="0" y="2304"/>
              </a:cxn>
              <a:cxn ang="0">
                <a:pos x="96" y="1728"/>
              </a:cxn>
              <a:cxn ang="0">
                <a:pos x="480" y="2112"/>
              </a:cxn>
              <a:cxn ang="0">
                <a:pos x="816" y="1632"/>
              </a:cxn>
              <a:cxn ang="0">
                <a:pos x="1152" y="1152"/>
              </a:cxn>
              <a:cxn ang="0">
                <a:pos x="3216" y="0"/>
              </a:cxn>
            </a:cxnLst>
            <a:rect l="0" t="0" r="r" b="b"/>
            <a:pathLst>
              <a:path w="3216" h="2304">
                <a:moveTo>
                  <a:pt x="0" y="2304"/>
                </a:moveTo>
                <a:cubicBezTo>
                  <a:pt x="8" y="2032"/>
                  <a:pt x="16" y="1760"/>
                  <a:pt x="96" y="1728"/>
                </a:cubicBezTo>
                <a:cubicBezTo>
                  <a:pt x="176" y="1696"/>
                  <a:pt x="360" y="2128"/>
                  <a:pt x="480" y="2112"/>
                </a:cubicBezTo>
                <a:cubicBezTo>
                  <a:pt x="600" y="2096"/>
                  <a:pt x="704" y="1792"/>
                  <a:pt x="816" y="1632"/>
                </a:cubicBezTo>
                <a:cubicBezTo>
                  <a:pt x="928" y="1472"/>
                  <a:pt x="752" y="1424"/>
                  <a:pt x="1152" y="1152"/>
                </a:cubicBezTo>
                <a:cubicBezTo>
                  <a:pt x="1552" y="880"/>
                  <a:pt x="2384" y="440"/>
                  <a:pt x="3216" y="0"/>
                </a:cubicBezTo>
              </a:path>
            </a:pathLst>
          </a:custGeom>
          <a:noFill/>
          <a:ln w="57150" cap="flat" cmpd="sng">
            <a:solidFill>
              <a:schemeClr val="tx1"/>
            </a:solidFill>
            <a:prstDash val="solid"/>
            <a:round/>
            <a:headEnd type="none" w="sm" len="sm"/>
            <a:tailEnd type="none" w="sm" len="sm"/>
          </a:ln>
          <a:effectLst/>
        </p:spPr>
        <p:txBody>
          <a:bodyPr/>
          <a:lstStyle/>
          <a:p>
            <a:endParaRPr lang="en-US" b="1">
              <a:solidFill>
                <a:srgbClr val="002060"/>
              </a:solidFill>
              <a:latin typeface="Comic Sans MS" pitchFamily="66" charset="0"/>
            </a:endParaRPr>
          </a:p>
        </p:txBody>
      </p:sp>
      <p:sp>
        <p:nvSpPr>
          <p:cNvPr id="15" name="Freeform 14"/>
          <p:cNvSpPr>
            <a:spLocks/>
          </p:cNvSpPr>
          <p:nvPr/>
        </p:nvSpPr>
        <p:spPr bwMode="auto">
          <a:xfrm>
            <a:off x="2286000" y="1391476"/>
            <a:ext cx="4876800" cy="4267200"/>
          </a:xfrm>
          <a:custGeom>
            <a:avLst/>
            <a:gdLst/>
            <a:ahLst/>
            <a:cxnLst>
              <a:cxn ang="0">
                <a:pos x="0" y="2688"/>
              </a:cxn>
              <a:cxn ang="0">
                <a:pos x="480" y="2064"/>
              </a:cxn>
              <a:cxn ang="0">
                <a:pos x="864" y="1344"/>
              </a:cxn>
              <a:cxn ang="0">
                <a:pos x="1296" y="816"/>
              </a:cxn>
              <a:cxn ang="0">
                <a:pos x="3072" y="0"/>
              </a:cxn>
            </a:cxnLst>
            <a:rect l="0" t="0" r="r" b="b"/>
            <a:pathLst>
              <a:path w="3072" h="2688">
                <a:moveTo>
                  <a:pt x="0" y="2688"/>
                </a:moveTo>
                <a:cubicBezTo>
                  <a:pt x="168" y="2488"/>
                  <a:pt x="336" y="2288"/>
                  <a:pt x="480" y="2064"/>
                </a:cubicBezTo>
                <a:cubicBezTo>
                  <a:pt x="624" y="1840"/>
                  <a:pt x="728" y="1552"/>
                  <a:pt x="864" y="1344"/>
                </a:cubicBezTo>
                <a:cubicBezTo>
                  <a:pt x="1000" y="1136"/>
                  <a:pt x="928" y="1040"/>
                  <a:pt x="1296" y="816"/>
                </a:cubicBezTo>
                <a:cubicBezTo>
                  <a:pt x="1664" y="592"/>
                  <a:pt x="2368" y="296"/>
                  <a:pt x="3072" y="0"/>
                </a:cubicBezTo>
              </a:path>
            </a:pathLst>
          </a:custGeom>
          <a:noFill/>
          <a:ln w="57150" cap="flat" cmpd="sng">
            <a:solidFill>
              <a:schemeClr val="tx1"/>
            </a:solidFill>
            <a:prstDash val="solid"/>
            <a:round/>
            <a:headEnd type="none" w="sm" len="sm"/>
            <a:tailEnd type="none" w="sm" len="sm"/>
          </a:ln>
          <a:effectLst/>
        </p:spPr>
        <p:txBody>
          <a:bodyPr/>
          <a:lstStyle/>
          <a:p>
            <a:endParaRPr lang="en-US" b="1">
              <a:solidFill>
                <a:srgbClr val="002060"/>
              </a:solidFill>
              <a:latin typeface="Comic Sans MS" pitchFamily="66" charset="0"/>
            </a:endParaRPr>
          </a:p>
        </p:txBody>
      </p:sp>
      <p:sp>
        <p:nvSpPr>
          <p:cNvPr id="16" name="Text Box 16"/>
          <p:cNvSpPr txBox="1">
            <a:spLocks noChangeArrowheads="1"/>
          </p:cNvSpPr>
          <p:nvPr/>
        </p:nvSpPr>
        <p:spPr bwMode="auto">
          <a:xfrm>
            <a:off x="7162800" y="1143000"/>
            <a:ext cx="9906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1" dirty="0">
                <a:solidFill>
                  <a:srgbClr val="002060"/>
                </a:solidFill>
                <a:latin typeface="Comic Sans MS" pitchFamily="66" charset="0"/>
                <a:cs typeface="Arial" charset="0"/>
              </a:rPr>
              <a:t>c</a:t>
            </a:r>
            <a:r>
              <a:rPr lang="en-US" sz="2000" b="1" i="1" baseline="-25000" dirty="0">
                <a:solidFill>
                  <a:srgbClr val="002060"/>
                </a:solidFill>
                <a:latin typeface="Comic Sans MS" pitchFamily="66" charset="0"/>
                <a:cs typeface="Arial" charset="0"/>
              </a:rPr>
              <a:t>2</a:t>
            </a:r>
            <a:r>
              <a:rPr lang="en-US" sz="2000" b="1" dirty="0">
                <a:solidFill>
                  <a:srgbClr val="002060"/>
                </a:solidFill>
                <a:latin typeface="Comic Sans MS" pitchFamily="66" charset="0"/>
                <a:cs typeface="Arial" charset="0"/>
              </a:rPr>
              <a:t>.</a:t>
            </a:r>
            <a:r>
              <a:rPr lang="en-US" sz="2000" b="1" i="1" dirty="0">
                <a:solidFill>
                  <a:srgbClr val="002060"/>
                </a:solidFill>
                <a:latin typeface="Comic Sans MS" pitchFamily="66" charset="0"/>
                <a:cs typeface="Arial" charset="0"/>
              </a:rPr>
              <a:t>g(n)</a:t>
            </a:r>
          </a:p>
        </p:txBody>
      </p:sp>
      <p:cxnSp>
        <p:nvCxnSpPr>
          <p:cNvPr id="17" name="Straight Arrow Connector 16"/>
          <p:cNvCxnSpPr/>
          <p:nvPr/>
        </p:nvCxnSpPr>
        <p:spPr>
          <a:xfrm>
            <a:off x="3782290" y="5207722"/>
            <a:ext cx="40386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653145" y="838200"/>
            <a:ext cx="4124847" cy="523220"/>
          </a:xfrm>
          <a:prstGeom prst="rect">
            <a:avLst/>
          </a:prstGeom>
        </p:spPr>
        <p:txBody>
          <a:bodyPr wrap="none">
            <a:spAutoFit/>
          </a:bodyPr>
          <a:lstStyle/>
          <a:p>
            <a:r>
              <a:rPr lang="en-US" sz="2800" b="1" dirty="0" smtClean="0">
                <a:solidFill>
                  <a:srgbClr val="002060"/>
                </a:solidFill>
                <a:latin typeface="Comic Sans MS" pitchFamily="66" charset="0"/>
                <a:cs typeface="Arial" charset="0"/>
              </a:rPr>
              <a:t>c</a:t>
            </a:r>
            <a:r>
              <a:rPr lang="en-US" sz="2800" b="1" baseline="-25000" dirty="0" smtClean="0">
                <a:solidFill>
                  <a:srgbClr val="002060"/>
                </a:solidFill>
                <a:latin typeface="Comic Sans MS" pitchFamily="66" charset="0"/>
                <a:cs typeface="Arial" charset="0"/>
              </a:rPr>
              <a:t>1</a:t>
            </a:r>
            <a:r>
              <a:rPr lang="en-US" sz="2800" b="1" dirty="0" smtClean="0">
                <a:solidFill>
                  <a:srgbClr val="002060"/>
                </a:solidFill>
                <a:latin typeface="Comic Sans MS" pitchFamily="66" charset="0"/>
                <a:cs typeface="Arial" charset="0"/>
              </a:rPr>
              <a:t>.g(n) ≤ </a:t>
            </a:r>
            <a:r>
              <a:rPr lang="en-US" sz="2800" b="1" dirty="0" smtClean="0">
                <a:solidFill>
                  <a:srgbClr val="002060"/>
                </a:solidFill>
                <a:latin typeface="Comic Sans MS" pitchFamily="66" charset="0"/>
                <a:sym typeface="Symbol" pitchFamily="18" charset="2"/>
              </a:rPr>
              <a:t>f(n) </a:t>
            </a:r>
            <a:r>
              <a:rPr lang="en-US" sz="2800" b="1" dirty="0" smtClean="0">
                <a:solidFill>
                  <a:srgbClr val="002060"/>
                </a:solidFill>
                <a:latin typeface="Comic Sans MS" pitchFamily="66" charset="0"/>
                <a:cs typeface="Arial" charset="0"/>
              </a:rPr>
              <a:t>≤ c</a:t>
            </a:r>
            <a:r>
              <a:rPr lang="en-US" sz="2800" b="1" baseline="-25000" dirty="0" smtClean="0">
                <a:solidFill>
                  <a:srgbClr val="002060"/>
                </a:solidFill>
                <a:latin typeface="Comic Sans MS" pitchFamily="66" charset="0"/>
                <a:cs typeface="Arial" charset="0"/>
              </a:rPr>
              <a:t>2</a:t>
            </a:r>
            <a:r>
              <a:rPr lang="en-US" sz="2800" b="1" dirty="0" smtClean="0">
                <a:solidFill>
                  <a:srgbClr val="002060"/>
                </a:solidFill>
                <a:latin typeface="Comic Sans MS" pitchFamily="66" charset="0"/>
                <a:sym typeface="Symbol" pitchFamily="18" charset="2"/>
              </a:rPr>
              <a:t> g(n)</a:t>
            </a:r>
            <a:endParaRPr lang="en-US" sz="2800" dirty="0">
              <a:solidFill>
                <a:srgbClr val="002060"/>
              </a:solidFill>
              <a:latin typeface="Comic Sans MS" pitchFamily="66" charset="0"/>
            </a:endParaRPr>
          </a:p>
        </p:txBody>
      </p:sp>
      <p:sp>
        <p:nvSpPr>
          <p:cNvPr id="20" name="Rectangle 19"/>
          <p:cNvSpPr/>
          <p:nvPr/>
        </p:nvSpPr>
        <p:spPr>
          <a:xfrm>
            <a:off x="76200" y="6082145"/>
            <a:ext cx="8915400" cy="830997"/>
          </a:xfrm>
          <a:prstGeom prst="rect">
            <a:avLst/>
          </a:prstGeom>
        </p:spPr>
        <p:txBody>
          <a:bodyPr wrap="square">
            <a:spAutoFit/>
          </a:bodyPr>
          <a:lstStyle/>
          <a:p>
            <a:r>
              <a:rPr lang="en-US" sz="2400" b="1" dirty="0" smtClean="0">
                <a:solidFill>
                  <a:srgbClr val="002060"/>
                </a:solidFill>
                <a:latin typeface="Comic Sans MS" pitchFamily="66" charset="0"/>
                <a:sym typeface="Symbol" pitchFamily="18" charset="2"/>
              </a:rPr>
              <a:t>f(n) is at most c</a:t>
            </a:r>
            <a:r>
              <a:rPr lang="en-US" sz="2400" b="1" baseline="-25000" dirty="0" smtClean="0">
                <a:solidFill>
                  <a:srgbClr val="002060"/>
                </a:solidFill>
                <a:latin typeface="Comic Sans MS" pitchFamily="66" charset="0"/>
                <a:sym typeface="Symbol" pitchFamily="18" charset="2"/>
              </a:rPr>
              <a:t>2</a:t>
            </a:r>
            <a:r>
              <a:rPr lang="en-US" sz="2400" b="1" dirty="0" smtClean="0">
                <a:solidFill>
                  <a:srgbClr val="002060"/>
                </a:solidFill>
                <a:latin typeface="Comic Sans MS" pitchFamily="66" charset="0"/>
                <a:sym typeface="Symbol" pitchFamily="18" charset="2"/>
              </a:rPr>
              <a:t>.g(n) and at least c</a:t>
            </a:r>
            <a:r>
              <a:rPr lang="en-US" sz="2400" b="1" baseline="-25000" dirty="0" smtClean="0">
                <a:solidFill>
                  <a:srgbClr val="002060"/>
                </a:solidFill>
                <a:latin typeface="Comic Sans MS" pitchFamily="66" charset="0"/>
                <a:sym typeface="Symbol" pitchFamily="18" charset="2"/>
              </a:rPr>
              <a:t>1</a:t>
            </a:r>
            <a:r>
              <a:rPr lang="en-US" sz="2400" b="1" dirty="0" smtClean="0">
                <a:solidFill>
                  <a:srgbClr val="002060"/>
                </a:solidFill>
                <a:latin typeface="Comic Sans MS" pitchFamily="66" charset="0"/>
                <a:sym typeface="Symbol" pitchFamily="18" charset="2"/>
              </a:rPr>
              <a:t>.g(n) for some constants c</a:t>
            </a:r>
            <a:r>
              <a:rPr lang="en-US" sz="2400" b="1" baseline="-25000" dirty="0" smtClean="0">
                <a:solidFill>
                  <a:srgbClr val="002060"/>
                </a:solidFill>
                <a:latin typeface="Comic Sans MS" pitchFamily="66" charset="0"/>
                <a:sym typeface="Symbol" pitchFamily="18" charset="2"/>
              </a:rPr>
              <a:t>1</a:t>
            </a:r>
            <a:r>
              <a:rPr lang="en-US" sz="2400" b="1" dirty="0" smtClean="0">
                <a:solidFill>
                  <a:srgbClr val="002060"/>
                </a:solidFill>
                <a:latin typeface="Comic Sans MS" pitchFamily="66" charset="0"/>
                <a:sym typeface="Symbol" pitchFamily="18" charset="2"/>
              </a:rPr>
              <a:t> and c</a:t>
            </a:r>
            <a:r>
              <a:rPr lang="en-US" sz="2400" b="1" baseline="-25000" dirty="0" smtClean="0">
                <a:solidFill>
                  <a:srgbClr val="002060"/>
                </a:solidFill>
                <a:latin typeface="Comic Sans MS" pitchFamily="66" charset="0"/>
                <a:sym typeface="Symbol" pitchFamily="18" charset="2"/>
              </a:rPr>
              <a:t>2</a:t>
            </a:r>
            <a:endParaRPr lang="en-US" sz="2400" dirty="0">
              <a:solidFill>
                <a:srgbClr val="002060"/>
              </a:solidFill>
              <a:latin typeface="Comic Sans MS" pitchFamily="66" charset="0"/>
            </a:endParaRPr>
          </a:p>
        </p:txBody>
      </p:sp>
      <p:sp>
        <p:nvSpPr>
          <p:cNvPr id="21" name="Left Brace 20"/>
          <p:cNvSpPr/>
          <p:nvPr/>
        </p:nvSpPr>
        <p:spPr>
          <a:xfrm rot="16200000">
            <a:off x="3654135" y="384466"/>
            <a:ext cx="235530" cy="2057400"/>
          </a:xfrm>
          <a:prstGeom prst="leftBrace">
            <a:avLst/>
          </a:prstGeom>
          <a:ln w="57150">
            <a:solidFill>
              <a:srgbClr val="F0162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rot="16200000">
            <a:off x="5676900" y="495300"/>
            <a:ext cx="304800" cy="1905000"/>
          </a:xfrm>
          <a:prstGeom prst="leftBrace">
            <a:avLst/>
          </a:prstGeom>
          <a:ln w="57150">
            <a:solidFill>
              <a:srgbClr val="F0162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ectangle 22"/>
          <p:cNvSpPr/>
          <p:nvPr/>
        </p:nvSpPr>
        <p:spPr>
          <a:xfrm>
            <a:off x="3579020" y="1496290"/>
            <a:ext cx="381836" cy="400110"/>
          </a:xfrm>
          <a:prstGeom prst="rect">
            <a:avLst/>
          </a:prstGeom>
        </p:spPr>
        <p:txBody>
          <a:bodyPr wrap="none">
            <a:spAutoFit/>
          </a:bodyPr>
          <a:lstStyle/>
          <a:p>
            <a:r>
              <a:rPr lang="en-US" sz="2000" b="1" dirty="0" smtClean="0">
                <a:solidFill>
                  <a:srgbClr val="002060"/>
                </a:solidFill>
                <a:effectLst>
                  <a:outerShdw blurRad="38100" dist="38100" dir="2700000" algn="tl">
                    <a:srgbClr val="C0C0C0"/>
                  </a:outerShdw>
                </a:effectLst>
                <a:latin typeface="Comic Sans MS" pitchFamily="66" charset="0"/>
                <a:sym typeface="Symbol" pitchFamily="18" charset="2"/>
              </a:rPr>
              <a:t></a:t>
            </a:r>
            <a:endParaRPr lang="en-US" sz="2000" dirty="0"/>
          </a:p>
        </p:txBody>
      </p:sp>
      <p:sp>
        <p:nvSpPr>
          <p:cNvPr id="24" name="Rectangle 23"/>
          <p:cNvSpPr/>
          <p:nvPr/>
        </p:nvSpPr>
        <p:spPr>
          <a:xfrm>
            <a:off x="5588443" y="1572490"/>
            <a:ext cx="389850" cy="400110"/>
          </a:xfrm>
          <a:prstGeom prst="rect">
            <a:avLst/>
          </a:prstGeom>
        </p:spPr>
        <p:txBody>
          <a:bodyPr wrap="none">
            <a:spAutoFit/>
          </a:bodyPr>
          <a:lstStyle/>
          <a:p>
            <a:r>
              <a:rPr lang="en-US" sz="2000" b="1" i="1" dirty="0" smtClean="0">
                <a:solidFill>
                  <a:srgbClr val="002060"/>
                </a:solidFill>
                <a:latin typeface="Comic Sans MS" pitchFamily="66" charset="0"/>
                <a:cs typeface="Arial" charset="0"/>
              </a:rPr>
              <a:t>O</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p:bldP spid="7" grpId="0"/>
      <p:bldP spid="8" grpId="0" animBg="1"/>
      <p:bldP spid="9" grpId="0"/>
      <p:bldP spid="10" grpId="0" animBg="1"/>
      <p:bldP spid="11" grpId="0"/>
      <p:bldP spid="12" grpId="0"/>
      <p:bldP spid="13" grpId="0"/>
      <p:bldP spid="14" grpId="0" animBg="1"/>
      <p:bldP spid="15" grpId="0" animBg="1"/>
      <p:bldP spid="16" grpId="0"/>
      <p:bldP spid="18" grpId="0"/>
      <p:bldP spid="20" grpId="0"/>
      <p:bldP spid="21" grpId="0" animBg="1"/>
      <p:bldP spid="22" grpId="0" animBg="1"/>
      <p:bldP spid="23" grpId="0"/>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0919" y="3272135"/>
            <a:ext cx="2327881" cy="461665"/>
          </a:xfrm>
          <a:prstGeom prst="rect">
            <a:avLst/>
          </a:prstGeom>
        </p:spPr>
        <p:txBody>
          <a:bodyPr wrap="none">
            <a:spAutoFit/>
          </a:bodyPr>
          <a:lstStyle/>
          <a:p>
            <a:r>
              <a:rPr lang="en-US" sz="2400" b="1" dirty="0" smtClean="0">
                <a:solidFill>
                  <a:srgbClr val="FF0000"/>
                </a:solidFill>
                <a:latin typeface="Comic Sans MS" pitchFamily="66" charset="0"/>
              </a:rPr>
              <a:t>No Uniqueness</a:t>
            </a:r>
            <a:endParaRPr lang="en-US" sz="2400" b="1" dirty="0">
              <a:latin typeface="Comic Sans MS" pitchFamily="66" charset="0"/>
            </a:endParaRPr>
          </a:p>
        </p:txBody>
      </p:sp>
      <p:sp>
        <p:nvSpPr>
          <p:cNvPr id="3" name="Rectangle 2"/>
          <p:cNvSpPr/>
          <p:nvPr/>
        </p:nvSpPr>
        <p:spPr>
          <a:xfrm>
            <a:off x="304800" y="3817203"/>
            <a:ext cx="8534400" cy="830997"/>
          </a:xfrm>
          <a:prstGeom prst="rect">
            <a:avLst/>
          </a:prstGeom>
        </p:spPr>
        <p:txBody>
          <a:bodyPr wrap="square">
            <a:spAutoFit/>
          </a:bodyPr>
          <a:lstStyle/>
          <a:p>
            <a:pPr algn="just"/>
            <a:r>
              <a:rPr lang="en-US" sz="2400" b="1" dirty="0" smtClean="0">
                <a:solidFill>
                  <a:srgbClr val="002060"/>
                </a:solidFill>
                <a:latin typeface="Comic Sans MS" pitchFamily="66" charset="0"/>
                <a:cs typeface="Arial" charset="0"/>
              </a:rPr>
              <a:t>There is</a:t>
            </a:r>
            <a:r>
              <a:rPr lang="en-US" sz="2400" b="1" dirty="0" smtClean="0">
                <a:latin typeface="Comic Sans MS" pitchFamily="66" charset="0"/>
                <a:cs typeface="Arial" charset="0"/>
              </a:rPr>
              <a:t> </a:t>
            </a:r>
            <a:r>
              <a:rPr lang="en-US" sz="2400" b="1" dirty="0" smtClean="0">
                <a:solidFill>
                  <a:srgbClr val="FF0000"/>
                </a:solidFill>
                <a:latin typeface="Comic Sans MS" pitchFamily="66" charset="0"/>
                <a:cs typeface="Arial" charset="0"/>
              </a:rPr>
              <a:t>no unique set of values</a:t>
            </a:r>
            <a:r>
              <a:rPr lang="en-US" sz="2400" b="1" dirty="0" smtClean="0">
                <a:latin typeface="Comic Sans MS" pitchFamily="66" charset="0"/>
                <a:cs typeface="Arial" charset="0"/>
              </a:rPr>
              <a:t> </a:t>
            </a:r>
            <a:r>
              <a:rPr lang="en-US" sz="2400" b="1" dirty="0" smtClean="0">
                <a:solidFill>
                  <a:srgbClr val="002060"/>
                </a:solidFill>
                <a:latin typeface="Comic Sans MS" pitchFamily="66" charset="0"/>
                <a:cs typeface="Arial" charset="0"/>
              </a:rPr>
              <a:t>for</a:t>
            </a:r>
            <a:r>
              <a:rPr lang="en-US" sz="2400" b="1" dirty="0" smtClean="0">
                <a:latin typeface="Comic Sans MS" pitchFamily="66" charset="0"/>
                <a:cs typeface="Arial" charset="0"/>
              </a:rPr>
              <a:t> </a:t>
            </a:r>
            <a:r>
              <a:rPr lang="en-US" sz="2400" b="1" dirty="0" smtClean="0">
                <a:solidFill>
                  <a:srgbClr val="FF0000"/>
                </a:solidFill>
                <a:latin typeface="Comic Sans MS" pitchFamily="66" charset="0"/>
                <a:cs typeface="Arial" charset="0"/>
              </a:rPr>
              <a:t>n</a:t>
            </a:r>
            <a:r>
              <a:rPr lang="en-US" sz="2400" b="1" baseline="-25000" dirty="0" smtClean="0">
                <a:solidFill>
                  <a:srgbClr val="FF0000"/>
                </a:solidFill>
                <a:latin typeface="Comic Sans MS" pitchFamily="66" charset="0"/>
                <a:cs typeface="Arial" charset="0"/>
              </a:rPr>
              <a:t>0</a:t>
            </a:r>
            <a:r>
              <a:rPr lang="en-US" sz="2400" b="1" dirty="0" smtClean="0">
                <a:latin typeface="Comic Sans MS" pitchFamily="66" charset="0"/>
                <a:cs typeface="Arial" charset="0"/>
              </a:rPr>
              <a:t> and </a:t>
            </a:r>
            <a:r>
              <a:rPr lang="en-US" sz="2400" b="1" dirty="0" smtClean="0">
                <a:solidFill>
                  <a:srgbClr val="FF0000"/>
                </a:solidFill>
                <a:latin typeface="Comic Sans MS" pitchFamily="66" charset="0"/>
                <a:cs typeface="Arial" charset="0"/>
              </a:rPr>
              <a:t>c</a:t>
            </a:r>
            <a:r>
              <a:rPr lang="en-US" sz="2400" b="1" dirty="0" smtClean="0">
                <a:latin typeface="Comic Sans MS" pitchFamily="66" charset="0"/>
                <a:cs typeface="Arial" charset="0"/>
              </a:rPr>
              <a:t> </a:t>
            </a:r>
            <a:r>
              <a:rPr lang="en-US" sz="2400" b="1" dirty="0" smtClean="0">
                <a:solidFill>
                  <a:srgbClr val="002060"/>
                </a:solidFill>
                <a:latin typeface="Comic Sans MS" pitchFamily="66" charset="0"/>
                <a:cs typeface="Arial" charset="0"/>
              </a:rPr>
              <a:t>in proving the asymptotic bounds.</a:t>
            </a:r>
            <a:endParaRPr lang="en-US" sz="2400" b="1" dirty="0">
              <a:latin typeface="Comic Sans MS" pitchFamily="66" charset="0"/>
            </a:endParaRPr>
          </a:p>
        </p:txBody>
      </p:sp>
      <p:sp>
        <p:nvSpPr>
          <p:cNvPr id="4" name="Rectangle 3"/>
          <p:cNvSpPr/>
          <p:nvPr/>
        </p:nvSpPr>
        <p:spPr>
          <a:xfrm>
            <a:off x="304800" y="2309336"/>
            <a:ext cx="8534400" cy="830997"/>
          </a:xfrm>
          <a:prstGeom prst="rect">
            <a:avLst/>
          </a:prstGeom>
        </p:spPr>
        <p:txBody>
          <a:bodyPr wrap="square">
            <a:spAutoFit/>
          </a:bodyPr>
          <a:lstStyle/>
          <a:p>
            <a:pPr algn="just"/>
            <a:r>
              <a:rPr lang="en-US" sz="2400" b="1" dirty="0" smtClean="0">
                <a:solidFill>
                  <a:srgbClr val="002060"/>
                </a:solidFill>
                <a:latin typeface="Comic Sans MS" pitchFamily="66" charset="0"/>
                <a:cs typeface="Arial" charset="0"/>
              </a:rPr>
              <a:t>Must find </a:t>
            </a:r>
            <a:r>
              <a:rPr lang="en-US" sz="2400" b="1" dirty="0" smtClean="0">
                <a:solidFill>
                  <a:srgbClr val="DD0111"/>
                </a:solidFill>
                <a:latin typeface="Comic Sans MS" pitchFamily="66" charset="0"/>
                <a:cs typeface="Arial" charset="0"/>
              </a:rPr>
              <a:t>SOME </a:t>
            </a:r>
            <a:r>
              <a:rPr lang="en-US" sz="2400" b="1" dirty="0" smtClean="0">
                <a:solidFill>
                  <a:srgbClr val="002060"/>
                </a:solidFill>
                <a:latin typeface="Comic Sans MS" pitchFamily="66" charset="0"/>
                <a:cs typeface="Arial" charset="0"/>
              </a:rPr>
              <a:t>constants c and n</a:t>
            </a:r>
            <a:r>
              <a:rPr lang="en-US" sz="2400" b="1" baseline="-25000" dirty="0" smtClean="0">
                <a:solidFill>
                  <a:srgbClr val="002060"/>
                </a:solidFill>
                <a:latin typeface="Comic Sans MS" pitchFamily="66" charset="0"/>
                <a:cs typeface="Arial" charset="0"/>
              </a:rPr>
              <a:t>0</a:t>
            </a:r>
            <a:r>
              <a:rPr lang="en-US" sz="2400" b="1" dirty="0" smtClean="0">
                <a:solidFill>
                  <a:srgbClr val="002060"/>
                </a:solidFill>
                <a:latin typeface="Comic Sans MS" pitchFamily="66" charset="0"/>
                <a:cs typeface="Arial" charset="0"/>
              </a:rPr>
              <a:t> that satisfy the asymptotic notation relation.</a:t>
            </a:r>
            <a:endParaRPr lang="en-US" sz="2400" b="1" dirty="0">
              <a:latin typeface="Comic Sans MS" pitchFamily="66" charset="0"/>
            </a:endParaRPr>
          </a:p>
        </p:txBody>
      </p:sp>
      <p:sp>
        <p:nvSpPr>
          <p:cNvPr id="5" name="Rectangle 4"/>
          <p:cNvSpPr/>
          <p:nvPr/>
        </p:nvSpPr>
        <p:spPr>
          <a:xfrm>
            <a:off x="3048000" y="1085671"/>
            <a:ext cx="3392275" cy="461665"/>
          </a:xfrm>
          <a:prstGeom prst="rect">
            <a:avLst/>
          </a:prstGeom>
        </p:spPr>
        <p:txBody>
          <a:bodyPr wrap="none">
            <a:spAutoFit/>
          </a:bodyPr>
          <a:lstStyle/>
          <a:p>
            <a:r>
              <a:rPr lang="en-US" sz="2400" b="1" dirty="0" smtClean="0">
                <a:solidFill>
                  <a:srgbClr val="FF0000"/>
                </a:solidFill>
                <a:latin typeface="Comic Sans MS" pitchFamily="66" charset="0"/>
              </a:rPr>
              <a:t>Asymptotic Notations</a:t>
            </a:r>
            <a:endParaRPr lang="en-US" sz="2400" dirty="0">
              <a:latin typeface="Comic Sans MS" pitchFamily="66" charset="0"/>
            </a:endParaRPr>
          </a:p>
        </p:txBody>
      </p:sp>
      <p:sp>
        <p:nvSpPr>
          <p:cNvPr id="6" name="TextBox 5"/>
          <p:cNvSpPr txBox="1"/>
          <p:nvPr/>
        </p:nvSpPr>
        <p:spPr>
          <a:xfrm>
            <a:off x="304800" y="780871"/>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8" name="TextBox 7"/>
          <p:cNvSpPr txBox="1"/>
          <p:nvPr/>
        </p:nvSpPr>
        <p:spPr>
          <a:xfrm>
            <a:off x="2286000" y="1699736"/>
            <a:ext cx="4762842" cy="461665"/>
          </a:xfrm>
          <a:prstGeom prst="rect">
            <a:avLst/>
          </a:prstGeom>
          <a:noFill/>
        </p:spPr>
        <p:txBody>
          <a:bodyPr wrap="none" rtlCol="0">
            <a:spAutoFit/>
          </a:bodyPr>
          <a:lstStyle/>
          <a:p>
            <a:r>
              <a:rPr lang="en-IN" sz="2400" b="1" dirty="0" smtClean="0">
                <a:solidFill>
                  <a:srgbClr val="FF0000"/>
                </a:solidFill>
                <a:latin typeface="Comic Sans MS" pitchFamily="66" charset="0"/>
              </a:rPr>
              <a:t>Proving the Asymptotic Bounds</a:t>
            </a:r>
            <a:endParaRPr lang="en-US" sz="2400" b="1" dirty="0">
              <a:solidFill>
                <a:srgbClr val="FF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438400"/>
            <a:ext cx="4591321" cy="461665"/>
          </a:xfrm>
          <a:prstGeom prst="rect">
            <a:avLst/>
          </a:prstGeom>
        </p:spPr>
        <p:txBody>
          <a:bodyPr wrap="none">
            <a:spAutoFit/>
          </a:bodyPr>
          <a:lstStyle/>
          <a:p>
            <a:r>
              <a:rPr lang="en-US" sz="2400" b="1" dirty="0" smtClean="0">
                <a:solidFill>
                  <a:srgbClr val="FF0000"/>
                </a:solidFill>
                <a:latin typeface="Comic Sans MS" pitchFamily="66" charset="0"/>
              </a:rPr>
              <a:t>Prove that  100n + 5 = O(n</a:t>
            </a:r>
            <a:r>
              <a:rPr lang="en-US" sz="2400" b="1" baseline="30000" dirty="0" smtClean="0">
                <a:solidFill>
                  <a:srgbClr val="FF0000"/>
                </a:solidFill>
                <a:latin typeface="Comic Sans MS" pitchFamily="66" charset="0"/>
              </a:rPr>
              <a:t>2</a:t>
            </a:r>
            <a:r>
              <a:rPr lang="en-US" sz="2400" b="1" dirty="0" smtClean="0">
                <a:solidFill>
                  <a:srgbClr val="FF0000"/>
                </a:solidFill>
                <a:latin typeface="Comic Sans MS" pitchFamily="66" charset="0"/>
              </a:rPr>
              <a:t>)</a:t>
            </a:r>
            <a:endParaRPr lang="en-US" sz="2400" dirty="0">
              <a:latin typeface="Comic Sans MS" pitchFamily="66" charset="0"/>
            </a:endParaRPr>
          </a:p>
        </p:txBody>
      </p:sp>
      <p:sp>
        <p:nvSpPr>
          <p:cNvPr id="5" name="Rectangle 4"/>
          <p:cNvSpPr/>
          <p:nvPr/>
        </p:nvSpPr>
        <p:spPr>
          <a:xfrm>
            <a:off x="762000" y="3048000"/>
            <a:ext cx="7924800" cy="461665"/>
          </a:xfrm>
          <a:prstGeom prst="rect">
            <a:avLst/>
          </a:prstGeom>
        </p:spPr>
        <p:txBody>
          <a:bodyPr wrap="square">
            <a:spAutoFit/>
          </a:bodyPr>
          <a:lstStyle/>
          <a:p>
            <a:r>
              <a:rPr lang="en-US" sz="2400" b="1" dirty="0" smtClean="0">
                <a:latin typeface="Comic Sans MS" pitchFamily="66" charset="0"/>
              </a:rPr>
              <a:t>100n + 5 </a:t>
            </a:r>
            <a:r>
              <a:rPr lang="en-US" sz="2400" b="1" dirty="0" smtClean="0">
                <a:latin typeface="Comic Sans MS" pitchFamily="66" charset="0"/>
                <a:cs typeface="Arial" charset="0"/>
              </a:rPr>
              <a:t>≤ 100n + n = 101n ≤ 101n</a:t>
            </a:r>
            <a:r>
              <a:rPr lang="en-US" sz="2400" b="1" baseline="30000" dirty="0" smtClean="0">
                <a:latin typeface="Comic Sans MS" pitchFamily="66" charset="0"/>
                <a:cs typeface="Arial" charset="0"/>
              </a:rPr>
              <a:t>2  </a:t>
            </a:r>
            <a:r>
              <a:rPr lang="en-US" sz="2400" b="1" dirty="0" smtClean="0">
                <a:latin typeface="Comic Sans MS" pitchFamily="66" charset="0"/>
                <a:cs typeface="Arial" charset="0"/>
              </a:rPr>
              <a:t>for all n ≥ 5</a:t>
            </a:r>
            <a:endParaRPr lang="en-US" sz="2400" dirty="0">
              <a:latin typeface="Comic Sans MS" pitchFamily="66" charset="0"/>
            </a:endParaRPr>
          </a:p>
        </p:txBody>
      </p:sp>
      <p:sp>
        <p:nvSpPr>
          <p:cNvPr id="6" name="Rectangle 5"/>
          <p:cNvSpPr/>
          <p:nvPr/>
        </p:nvSpPr>
        <p:spPr>
          <a:xfrm>
            <a:off x="1600200" y="3581400"/>
            <a:ext cx="5118709" cy="461665"/>
          </a:xfrm>
          <a:prstGeom prst="rect">
            <a:avLst/>
          </a:prstGeom>
        </p:spPr>
        <p:txBody>
          <a:bodyPr wrap="none">
            <a:spAutoFit/>
          </a:bodyPr>
          <a:lstStyle/>
          <a:p>
            <a:r>
              <a:rPr lang="en-US" sz="2400" b="1" dirty="0" smtClean="0">
                <a:solidFill>
                  <a:srgbClr val="DD0111"/>
                </a:solidFill>
                <a:latin typeface="Comic Sans MS" pitchFamily="66" charset="0"/>
                <a:cs typeface="Arial" charset="0"/>
              </a:rPr>
              <a:t>n</a:t>
            </a:r>
            <a:r>
              <a:rPr lang="en-US" sz="2400" b="1" baseline="-25000" dirty="0" smtClean="0">
                <a:solidFill>
                  <a:srgbClr val="DD0111"/>
                </a:solidFill>
                <a:latin typeface="Comic Sans MS" pitchFamily="66" charset="0"/>
                <a:cs typeface="Arial" charset="0"/>
              </a:rPr>
              <a:t>0</a:t>
            </a:r>
            <a:r>
              <a:rPr lang="en-US" sz="2400" b="1" dirty="0" smtClean="0">
                <a:solidFill>
                  <a:srgbClr val="DD0111"/>
                </a:solidFill>
                <a:latin typeface="Comic Sans MS" pitchFamily="66" charset="0"/>
                <a:cs typeface="Arial" charset="0"/>
              </a:rPr>
              <a:t> = 5 and c = 101 </a:t>
            </a:r>
            <a:r>
              <a:rPr lang="en-US" sz="2400" b="1" dirty="0" smtClean="0">
                <a:latin typeface="Comic Sans MS" pitchFamily="66" charset="0"/>
                <a:cs typeface="Arial" charset="0"/>
              </a:rPr>
              <a:t>is a solution.</a:t>
            </a:r>
            <a:endParaRPr lang="en-US" sz="2400" dirty="0">
              <a:latin typeface="Comic Sans MS" pitchFamily="66" charset="0"/>
            </a:endParaRPr>
          </a:p>
        </p:txBody>
      </p:sp>
      <p:sp>
        <p:nvSpPr>
          <p:cNvPr id="7" name="Rectangle 6"/>
          <p:cNvSpPr/>
          <p:nvPr/>
        </p:nvSpPr>
        <p:spPr>
          <a:xfrm>
            <a:off x="762000" y="4419600"/>
            <a:ext cx="7924800" cy="461665"/>
          </a:xfrm>
          <a:prstGeom prst="rect">
            <a:avLst/>
          </a:prstGeom>
        </p:spPr>
        <p:txBody>
          <a:bodyPr wrap="square">
            <a:spAutoFit/>
          </a:bodyPr>
          <a:lstStyle/>
          <a:p>
            <a:r>
              <a:rPr lang="en-US" sz="2400" b="1" dirty="0" smtClean="0">
                <a:latin typeface="Comic Sans MS" pitchFamily="66" charset="0"/>
                <a:cs typeface="Arial" charset="0"/>
              </a:rPr>
              <a:t>100n + 5 ≤ 100n + 5n = 105n ≤ 105n</a:t>
            </a:r>
            <a:r>
              <a:rPr lang="en-US" sz="2400" b="1" baseline="30000" dirty="0" smtClean="0">
                <a:latin typeface="Comic Sans MS" pitchFamily="66" charset="0"/>
                <a:cs typeface="Arial" charset="0"/>
              </a:rPr>
              <a:t>2 </a:t>
            </a:r>
            <a:r>
              <a:rPr lang="en-US" sz="2400" b="1" dirty="0" smtClean="0">
                <a:latin typeface="Comic Sans MS" pitchFamily="66" charset="0"/>
                <a:cs typeface="Arial" charset="0"/>
              </a:rPr>
              <a:t>for all n ≥ 1</a:t>
            </a:r>
            <a:endParaRPr lang="en-US" sz="2400" dirty="0">
              <a:latin typeface="Comic Sans MS" pitchFamily="66" charset="0"/>
            </a:endParaRPr>
          </a:p>
        </p:txBody>
      </p:sp>
      <p:sp>
        <p:nvSpPr>
          <p:cNvPr id="8" name="Rectangle 7"/>
          <p:cNvSpPr/>
          <p:nvPr/>
        </p:nvSpPr>
        <p:spPr>
          <a:xfrm>
            <a:off x="1676400" y="5177135"/>
            <a:ext cx="5686172" cy="461665"/>
          </a:xfrm>
          <a:prstGeom prst="rect">
            <a:avLst/>
          </a:prstGeom>
        </p:spPr>
        <p:txBody>
          <a:bodyPr wrap="none">
            <a:spAutoFit/>
          </a:bodyPr>
          <a:lstStyle/>
          <a:p>
            <a:r>
              <a:rPr lang="en-US" sz="2400" b="1" dirty="0" smtClean="0">
                <a:solidFill>
                  <a:srgbClr val="DD0111"/>
                </a:solidFill>
                <a:latin typeface="Comic Sans MS" pitchFamily="66" charset="0"/>
                <a:cs typeface="Arial" charset="0"/>
              </a:rPr>
              <a:t>n</a:t>
            </a:r>
            <a:r>
              <a:rPr lang="en-US" sz="2400" b="1" baseline="-25000" dirty="0" smtClean="0">
                <a:solidFill>
                  <a:srgbClr val="DD0111"/>
                </a:solidFill>
                <a:latin typeface="Comic Sans MS" pitchFamily="66" charset="0"/>
                <a:cs typeface="Arial" charset="0"/>
              </a:rPr>
              <a:t>0</a:t>
            </a:r>
            <a:r>
              <a:rPr lang="en-US" sz="2400" b="1" dirty="0" smtClean="0">
                <a:solidFill>
                  <a:srgbClr val="DD0111"/>
                </a:solidFill>
                <a:latin typeface="Comic Sans MS" pitchFamily="66" charset="0"/>
                <a:cs typeface="Arial" charset="0"/>
              </a:rPr>
              <a:t> = 1 and c = 105 </a:t>
            </a:r>
            <a:r>
              <a:rPr lang="en-US" sz="2400" b="1" dirty="0" smtClean="0">
                <a:latin typeface="Comic Sans MS" pitchFamily="66" charset="0"/>
                <a:cs typeface="Arial" charset="0"/>
              </a:rPr>
              <a:t>is also a solution</a:t>
            </a:r>
            <a:endParaRPr lang="en-US" sz="2400" dirty="0">
              <a:latin typeface="Comic Sans MS" pitchFamily="66" charset="0"/>
            </a:endParaRPr>
          </a:p>
        </p:txBody>
      </p:sp>
      <p:sp>
        <p:nvSpPr>
          <p:cNvPr id="9" name="Rectangle 8"/>
          <p:cNvSpPr/>
          <p:nvPr/>
        </p:nvSpPr>
        <p:spPr>
          <a:xfrm>
            <a:off x="3310919" y="1752600"/>
            <a:ext cx="2327881" cy="461665"/>
          </a:xfrm>
          <a:prstGeom prst="rect">
            <a:avLst/>
          </a:prstGeom>
        </p:spPr>
        <p:txBody>
          <a:bodyPr wrap="none">
            <a:spAutoFit/>
          </a:bodyPr>
          <a:lstStyle/>
          <a:p>
            <a:r>
              <a:rPr lang="en-US" sz="2400" b="1" dirty="0" smtClean="0">
                <a:solidFill>
                  <a:srgbClr val="FF0000"/>
                </a:solidFill>
                <a:latin typeface="Comic Sans MS" pitchFamily="66" charset="0"/>
              </a:rPr>
              <a:t>No Uniqueness</a:t>
            </a:r>
            <a:endParaRPr lang="en-US" sz="2400" b="1" dirty="0">
              <a:latin typeface="Comic Sans MS" pitchFamily="66" charset="0"/>
            </a:endParaRPr>
          </a:p>
        </p:txBody>
      </p:sp>
      <p:sp>
        <p:nvSpPr>
          <p:cNvPr id="10" name="Rectangle 9"/>
          <p:cNvSpPr/>
          <p:nvPr/>
        </p:nvSpPr>
        <p:spPr>
          <a:xfrm>
            <a:off x="3048000" y="986135"/>
            <a:ext cx="3392275" cy="461665"/>
          </a:xfrm>
          <a:prstGeom prst="rect">
            <a:avLst/>
          </a:prstGeom>
        </p:spPr>
        <p:txBody>
          <a:bodyPr wrap="none">
            <a:spAutoFit/>
          </a:bodyPr>
          <a:lstStyle/>
          <a:p>
            <a:r>
              <a:rPr lang="en-US" sz="2400" b="1" dirty="0" smtClean="0">
                <a:solidFill>
                  <a:srgbClr val="FF0000"/>
                </a:solidFill>
                <a:latin typeface="Comic Sans MS" pitchFamily="66" charset="0"/>
              </a:rPr>
              <a:t>Asymptotic Notations</a:t>
            </a:r>
            <a:endParaRPr lang="en-US" sz="2400" dirty="0">
              <a:latin typeface="Comic Sans MS" pitchFamily="66" charset="0"/>
            </a:endParaRPr>
          </a:p>
        </p:txBody>
      </p:sp>
      <p:sp>
        <p:nvSpPr>
          <p:cNvPr id="11" name="TextBox 10"/>
          <p:cNvSpPr txBox="1"/>
          <p:nvPr/>
        </p:nvSpPr>
        <p:spPr>
          <a:xfrm>
            <a:off x="304800" y="681335"/>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528935"/>
            <a:ext cx="3861955" cy="461665"/>
          </a:xfrm>
          <a:prstGeom prst="rect">
            <a:avLst/>
          </a:prstGeom>
        </p:spPr>
        <p:txBody>
          <a:bodyPr wrap="none">
            <a:spAutoFit/>
          </a:bodyPr>
          <a:lstStyle/>
          <a:p>
            <a:r>
              <a:rPr lang="en-US" sz="2400" b="1" dirty="0" smtClean="0">
                <a:solidFill>
                  <a:srgbClr val="FF0000"/>
                </a:solidFill>
                <a:latin typeface="Comic Sans MS" pitchFamily="66" charset="0"/>
              </a:rPr>
              <a:t>Asymptotic Notations(O)</a:t>
            </a:r>
            <a:endParaRPr lang="en-US" sz="2400" dirty="0">
              <a:latin typeface="Comic Sans MS" pitchFamily="66" charset="0"/>
            </a:endParaRPr>
          </a:p>
        </p:txBody>
      </p:sp>
      <p:sp>
        <p:nvSpPr>
          <p:cNvPr id="4" name="TextBox 3"/>
          <p:cNvSpPr txBox="1"/>
          <p:nvPr/>
        </p:nvSpPr>
        <p:spPr>
          <a:xfrm>
            <a:off x="304800" y="224135"/>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5" name="Rectangle 4"/>
          <p:cNvSpPr/>
          <p:nvPr/>
        </p:nvSpPr>
        <p:spPr>
          <a:xfrm>
            <a:off x="304799" y="1348820"/>
            <a:ext cx="8617527" cy="461665"/>
          </a:xfrm>
          <a:prstGeom prst="rect">
            <a:avLst/>
          </a:prstGeom>
        </p:spPr>
        <p:txBody>
          <a:bodyPr wrap="square">
            <a:spAutoFit/>
          </a:bodyPr>
          <a:lstStyle/>
          <a:p>
            <a:r>
              <a:rPr lang="en-US" sz="2400" b="1" dirty="0" smtClean="0">
                <a:solidFill>
                  <a:srgbClr val="002060"/>
                </a:solidFill>
                <a:latin typeface="Comic Sans MS" pitchFamily="66" charset="0"/>
              </a:rPr>
              <a:t>Prove that running time T(</a:t>
            </a:r>
            <a:r>
              <a:rPr lang="en-US" sz="2400" b="1" i="1" dirty="0" smtClean="0">
                <a:solidFill>
                  <a:srgbClr val="002060"/>
                </a:solidFill>
                <a:latin typeface="Comic Sans MS" pitchFamily="66" charset="0"/>
              </a:rPr>
              <a:t>n) = n</a:t>
            </a:r>
            <a:r>
              <a:rPr lang="en-US" sz="2400" b="1" i="1" baseline="30000" dirty="0" smtClean="0">
                <a:solidFill>
                  <a:srgbClr val="002060"/>
                </a:solidFill>
                <a:latin typeface="Comic Sans MS" pitchFamily="66" charset="0"/>
              </a:rPr>
              <a:t>3</a:t>
            </a:r>
            <a:r>
              <a:rPr lang="en-US" sz="2400" b="1" i="1" dirty="0" smtClean="0">
                <a:solidFill>
                  <a:srgbClr val="002060"/>
                </a:solidFill>
                <a:latin typeface="Comic Sans MS" pitchFamily="66" charset="0"/>
              </a:rPr>
              <a:t> + 20n + 1 is O(n</a:t>
            </a:r>
            <a:r>
              <a:rPr lang="en-US" sz="2400" b="1" i="1" baseline="30000" dirty="0" smtClean="0">
                <a:solidFill>
                  <a:srgbClr val="002060"/>
                </a:solidFill>
                <a:latin typeface="Comic Sans MS" pitchFamily="66" charset="0"/>
              </a:rPr>
              <a:t>3</a:t>
            </a:r>
            <a:r>
              <a:rPr lang="en-US" sz="2400" b="1" i="1" dirty="0" smtClean="0">
                <a:solidFill>
                  <a:srgbClr val="002060"/>
                </a:solidFill>
                <a:latin typeface="Comic Sans MS" pitchFamily="66" charset="0"/>
              </a:rPr>
              <a:t>)</a:t>
            </a:r>
            <a:endParaRPr lang="en-US" sz="2400" b="1" dirty="0">
              <a:solidFill>
                <a:srgbClr val="002060"/>
              </a:solidFill>
              <a:latin typeface="Comic Sans MS" pitchFamily="66" charset="0"/>
            </a:endParaRPr>
          </a:p>
        </p:txBody>
      </p:sp>
      <p:sp>
        <p:nvSpPr>
          <p:cNvPr id="6" name="TextBox 5"/>
          <p:cNvSpPr txBox="1"/>
          <p:nvPr/>
        </p:nvSpPr>
        <p:spPr>
          <a:xfrm>
            <a:off x="3581400" y="909935"/>
            <a:ext cx="3934090" cy="461665"/>
          </a:xfrm>
          <a:prstGeom prst="rect">
            <a:avLst/>
          </a:prstGeom>
          <a:noFill/>
        </p:spPr>
        <p:txBody>
          <a:bodyPr wrap="none" rtlCol="0">
            <a:spAutoFit/>
          </a:bodyPr>
          <a:lstStyle/>
          <a:p>
            <a:r>
              <a:rPr lang="en-US" sz="2400" b="1" dirty="0" smtClean="0">
                <a:solidFill>
                  <a:srgbClr val="FF0000"/>
                </a:solidFill>
                <a:latin typeface="Comic Sans MS" pitchFamily="66" charset="0"/>
              </a:rPr>
              <a:t>Example 1:First Method </a:t>
            </a:r>
            <a:endParaRPr lang="en-US" sz="2400" b="1" dirty="0">
              <a:solidFill>
                <a:srgbClr val="FF0000"/>
              </a:solidFill>
              <a:latin typeface="Comic Sans MS" pitchFamily="66" charset="0"/>
            </a:endParaRPr>
          </a:p>
        </p:txBody>
      </p:sp>
      <p:sp>
        <p:nvSpPr>
          <p:cNvPr id="7" name="TextBox 6"/>
          <p:cNvSpPr txBox="1"/>
          <p:nvPr/>
        </p:nvSpPr>
        <p:spPr>
          <a:xfrm>
            <a:off x="632524" y="2044005"/>
            <a:ext cx="1043876" cy="461665"/>
          </a:xfrm>
          <a:prstGeom prst="rect">
            <a:avLst/>
          </a:prstGeom>
          <a:noFill/>
        </p:spPr>
        <p:txBody>
          <a:bodyPr wrap="none" rtlCol="0">
            <a:spAutoFit/>
          </a:bodyPr>
          <a:lstStyle/>
          <a:p>
            <a:r>
              <a:rPr lang="en-US" sz="2400" b="1" dirty="0" smtClean="0">
                <a:solidFill>
                  <a:srgbClr val="002060"/>
                </a:solidFill>
                <a:latin typeface="Comic Sans MS" pitchFamily="66" charset="0"/>
              </a:rPr>
              <a:t>Here,</a:t>
            </a:r>
            <a:endParaRPr lang="en-US" sz="2400" b="1" dirty="0">
              <a:solidFill>
                <a:srgbClr val="002060"/>
              </a:solidFill>
              <a:latin typeface="Comic Sans MS" pitchFamily="66" charset="0"/>
            </a:endParaRPr>
          </a:p>
        </p:txBody>
      </p:sp>
      <p:sp>
        <p:nvSpPr>
          <p:cNvPr id="8" name="TextBox 7"/>
          <p:cNvSpPr txBox="1"/>
          <p:nvPr/>
        </p:nvSpPr>
        <p:spPr>
          <a:xfrm>
            <a:off x="990600" y="2505670"/>
            <a:ext cx="2967479" cy="461665"/>
          </a:xfrm>
          <a:prstGeom prst="rect">
            <a:avLst/>
          </a:prstGeom>
          <a:noFill/>
        </p:spPr>
        <p:txBody>
          <a:bodyPr wrap="none" rtlCol="0">
            <a:spAutoFit/>
          </a:bodyPr>
          <a:lstStyle/>
          <a:p>
            <a:r>
              <a:rPr lang="en-US" sz="2400" b="1" dirty="0" smtClean="0">
                <a:solidFill>
                  <a:srgbClr val="002060"/>
                </a:solidFill>
                <a:latin typeface="Comic Sans MS" pitchFamily="66" charset="0"/>
              </a:rPr>
              <a:t>f(n)=</a:t>
            </a:r>
            <a:r>
              <a:rPr lang="en-US" sz="2400" b="1" i="1" dirty="0" smtClean="0">
                <a:solidFill>
                  <a:srgbClr val="002060"/>
                </a:solidFill>
                <a:latin typeface="Comic Sans MS" pitchFamily="66" charset="0"/>
              </a:rPr>
              <a:t> </a:t>
            </a:r>
            <a:r>
              <a:rPr lang="en-US" sz="2400" b="1" dirty="0" smtClean="0">
                <a:solidFill>
                  <a:srgbClr val="002060"/>
                </a:solidFill>
                <a:latin typeface="Comic Sans MS" pitchFamily="66" charset="0"/>
              </a:rPr>
              <a:t>n</a:t>
            </a:r>
            <a:r>
              <a:rPr lang="en-US" sz="2400" b="1" baseline="30000" dirty="0" smtClean="0">
                <a:solidFill>
                  <a:srgbClr val="002060"/>
                </a:solidFill>
                <a:latin typeface="Comic Sans MS" pitchFamily="66" charset="0"/>
              </a:rPr>
              <a:t>3</a:t>
            </a:r>
            <a:r>
              <a:rPr lang="en-US" sz="2400" b="1" dirty="0" smtClean="0">
                <a:solidFill>
                  <a:srgbClr val="002060"/>
                </a:solidFill>
                <a:latin typeface="Comic Sans MS" pitchFamily="66" charset="0"/>
              </a:rPr>
              <a:t> + 20n + 1</a:t>
            </a:r>
            <a:endParaRPr lang="en-US" sz="2400" b="1" dirty="0">
              <a:solidFill>
                <a:srgbClr val="002060"/>
              </a:solidFill>
              <a:latin typeface="Comic Sans MS" pitchFamily="66" charset="0"/>
            </a:endParaRPr>
          </a:p>
        </p:txBody>
      </p:sp>
      <p:sp>
        <p:nvSpPr>
          <p:cNvPr id="9" name="TextBox 8"/>
          <p:cNvSpPr txBox="1"/>
          <p:nvPr/>
        </p:nvSpPr>
        <p:spPr>
          <a:xfrm>
            <a:off x="4581871" y="2501205"/>
            <a:ext cx="752129" cy="461665"/>
          </a:xfrm>
          <a:prstGeom prst="rect">
            <a:avLst/>
          </a:prstGeom>
          <a:noFill/>
        </p:spPr>
        <p:txBody>
          <a:bodyPr wrap="none" rtlCol="0">
            <a:spAutoFit/>
          </a:bodyPr>
          <a:lstStyle/>
          <a:p>
            <a:r>
              <a:rPr lang="en-US" sz="2400" b="1" dirty="0" smtClean="0">
                <a:solidFill>
                  <a:srgbClr val="002060"/>
                </a:solidFill>
                <a:latin typeface="Comic Sans MS" pitchFamily="66" charset="0"/>
              </a:rPr>
              <a:t>And</a:t>
            </a:r>
            <a:endParaRPr lang="en-US" sz="2400" b="1" dirty="0">
              <a:solidFill>
                <a:srgbClr val="002060"/>
              </a:solidFill>
              <a:latin typeface="Comic Sans MS" pitchFamily="66" charset="0"/>
            </a:endParaRPr>
          </a:p>
        </p:txBody>
      </p:sp>
      <p:sp>
        <p:nvSpPr>
          <p:cNvPr id="10" name="TextBox 9"/>
          <p:cNvSpPr txBox="1"/>
          <p:nvPr/>
        </p:nvSpPr>
        <p:spPr>
          <a:xfrm>
            <a:off x="5953815" y="2438400"/>
            <a:ext cx="1208985" cy="461665"/>
          </a:xfrm>
          <a:prstGeom prst="rect">
            <a:avLst/>
          </a:prstGeom>
          <a:noFill/>
        </p:spPr>
        <p:txBody>
          <a:bodyPr wrap="none" rtlCol="0">
            <a:spAutoFit/>
          </a:bodyPr>
          <a:lstStyle/>
          <a:p>
            <a:r>
              <a:rPr lang="en-US" sz="2400" b="1" dirty="0" smtClean="0">
                <a:solidFill>
                  <a:srgbClr val="002060"/>
                </a:solidFill>
                <a:latin typeface="Comic Sans MS" pitchFamily="66" charset="0"/>
              </a:rPr>
              <a:t>g(n)=n</a:t>
            </a:r>
            <a:r>
              <a:rPr lang="en-US" sz="2400" b="1" baseline="30000" dirty="0" smtClean="0">
                <a:solidFill>
                  <a:srgbClr val="002060"/>
                </a:solidFill>
                <a:latin typeface="Comic Sans MS" pitchFamily="66" charset="0"/>
              </a:rPr>
              <a:t>3</a:t>
            </a:r>
            <a:endParaRPr lang="en-US" sz="2400" b="1" dirty="0">
              <a:solidFill>
                <a:srgbClr val="002060"/>
              </a:solidFill>
              <a:latin typeface="Comic Sans MS" pitchFamily="66" charset="0"/>
            </a:endParaRPr>
          </a:p>
        </p:txBody>
      </p:sp>
      <p:sp>
        <p:nvSpPr>
          <p:cNvPr id="11" name="Rectangle 10"/>
          <p:cNvSpPr/>
          <p:nvPr/>
        </p:nvSpPr>
        <p:spPr>
          <a:xfrm>
            <a:off x="304800" y="1671935"/>
            <a:ext cx="1109599" cy="461665"/>
          </a:xfrm>
          <a:prstGeom prst="rect">
            <a:avLst/>
          </a:prstGeom>
        </p:spPr>
        <p:txBody>
          <a:bodyPr wrap="none">
            <a:spAutoFit/>
          </a:bodyPr>
          <a:lstStyle/>
          <a:p>
            <a:r>
              <a:rPr lang="en-US" sz="2400" b="1" dirty="0" smtClean="0">
                <a:latin typeface="Comic Sans MS" pitchFamily="66" charset="0"/>
              </a:rPr>
              <a:t>Proof:</a:t>
            </a:r>
            <a:endParaRPr lang="en-US" sz="2400" dirty="0">
              <a:latin typeface="Comic Sans MS" pitchFamily="66" charset="0"/>
            </a:endParaRPr>
          </a:p>
        </p:txBody>
      </p:sp>
      <p:sp>
        <p:nvSpPr>
          <p:cNvPr id="12" name="Rectangle 11"/>
          <p:cNvSpPr/>
          <p:nvPr/>
        </p:nvSpPr>
        <p:spPr>
          <a:xfrm>
            <a:off x="685800" y="2895600"/>
            <a:ext cx="8153400" cy="830997"/>
          </a:xfrm>
          <a:prstGeom prst="rect">
            <a:avLst/>
          </a:prstGeom>
        </p:spPr>
        <p:txBody>
          <a:bodyPr wrap="square">
            <a:spAutoFit/>
          </a:bodyPr>
          <a:lstStyle/>
          <a:p>
            <a:pPr algn="just"/>
            <a:r>
              <a:rPr lang="en-US" sz="2400" b="1" dirty="0" smtClean="0">
                <a:solidFill>
                  <a:srgbClr val="002060"/>
                </a:solidFill>
                <a:latin typeface="Comic Sans MS" pitchFamily="66" charset="0"/>
                <a:sym typeface="Symbol" pitchFamily="18" charset="2"/>
              </a:rPr>
              <a:t>This means we have to prove that for some c and n</a:t>
            </a:r>
            <a:r>
              <a:rPr lang="en-US" sz="2400" b="1" baseline="-25000" dirty="0" smtClean="0">
                <a:solidFill>
                  <a:srgbClr val="002060"/>
                </a:solidFill>
                <a:latin typeface="Comic Sans MS" pitchFamily="66" charset="0"/>
                <a:sym typeface="Symbol" pitchFamily="18" charset="2"/>
              </a:rPr>
              <a:t>0</a:t>
            </a:r>
            <a:r>
              <a:rPr lang="en-US" sz="2400" b="1" dirty="0" smtClean="0">
                <a:solidFill>
                  <a:srgbClr val="002060"/>
                </a:solidFill>
                <a:latin typeface="Comic Sans MS" pitchFamily="66" charset="0"/>
                <a:sym typeface="Symbol" pitchFamily="18" charset="2"/>
              </a:rPr>
              <a:t>, </a:t>
            </a:r>
            <a:r>
              <a:rPr lang="en-US" sz="2400" b="1" i="1" dirty="0" smtClean="0">
                <a:solidFill>
                  <a:srgbClr val="002060"/>
                </a:solidFill>
                <a:latin typeface="Comic Sans MS" pitchFamily="66" charset="0"/>
              </a:rPr>
              <a:t>n</a:t>
            </a:r>
            <a:r>
              <a:rPr lang="en-US" sz="2400" b="1" i="1" baseline="30000" dirty="0" smtClean="0">
                <a:solidFill>
                  <a:srgbClr val="002060"/>
                </a:solidFill>
                <a:latin typeface="Comic Sans MS" pitchFamily="66" charset="0"/>
              </a:rPr>
              <a:t>3</a:t>
            </a:r>
            <a:r>
              <a:rPr lang="en-US" sz="2400" b="1" i="1" dirty="0" smtClean="0">
                <a:solidFill>
                  <a:srgbClr val="002060"/>
                </a:solidFill>
                <a:latin typeface="Comic Sans MS" pitchFamily="66" charset="0"/>
              </a:rPr>
              <a:t> + 20n + 1</a:t>
            </a:r>
            <a:r>
              <a:rPr lang="en-US" sz="2400" b="1" dirty="0" smtClean="0">
                <a:solidFill>
                  <a:srgbClr val="002060"/>
                </a:solidFill>
                <a:latin typeface="Comic Sans MS" pitchFamily="66" charset="0"/>
                <a:sym typeface="Symbol" pitchFamily="18" charset="2"/>
              </a:rPr>
              <a:t> </a:t>
            </a:r>
            <a:r>
              <a:rPr lang="en-US" sz="2400" b="1" i="1" u="sng" dirty="0" smtClean="0">
                <a:latin typeface="Comic Sans MS" pitchFamily="66" charset="0"/>
                <a:sym typeface="Symbol" pitchFamily="18" charset="2"/>
              </a:rPr>
              <a:t>&lt;</a:t>
            </a:r>
            <a:r>
              <a:rPr lang="en-US" sz="2400" b="1" i="1" dirty="0" smtClean="0">
                <a:latin typeface="Comic Sans MS" pitchFamily="66" charset="0"/>
                <a:sym typeface="Symbol" pitchFamily="18" charset="2"/>
              </a:rPr>
              <a:t> c.</a:t>
            </a:r>
            <a:r>
              <a:rPr lang="en-US" sz="2400" b="1" dirty="0" smtClean="0">
                <a:solidFill>
                  <a:srgbClr val="002060"/>
                </a:solidFill>
                <a:latin typeface="Comic Sans MS" pitchFamily="66" charset="0"/>
              </a:rPr>
              <a:t> n</a:t>
            </a:r>
            <a:r>
              <a:rPr lang="en-US" sz="2400" b="1" baseline="30000" dirty="0" smtClean="0">
                <a:solidFill>
                  <a:srgbClr val="002060"/>
                </a:solidFill>
                <a:latin typeface="Comic Sans MS" pitchFamily="66" charset="0"/>
              </a:rPr>
              <a:t>3</a:t>
            </a:r>
            <a:endParaRPr lang="en-US" sz="2400" dirty="0">
              <a:latin typeface="Comic Sans MS" pitchFamily="66" charset="0"/>
            </a:endParaRPr>
          </a:p>
        </p:txBody>
      </p:sp>
      <p:sp>
        <p:nvSpPr>
          <p:cNvPr id="13" name="Rectangle 12"/>
          <p:cNvSpPr/>
          <p:nvPr/>
        </p:nvSpPr>
        <p:spPr>
          <a:xfrm>
            <a:off x="762000" y="3733800"/>
            <a:ext cx="3518912" cy="461665"/>
          </a:xfrm>
          <a:prstGeom prst="rect">
            <a:avLst/>
          </a:prstGeom>
        </p:spPr>
        <p:txBody>
          <a:bodyPr wrap="none">
            <a:spAutoFit/>
          </a:bodyPr>
          <a:lstStyle/>
          <a:p>
            <a:r>
              <a:rPr lang="en-US" sz="2400" b="1" dirty="0" smtClean="0">
                <a:solidFill>
                  <a:srgbClr val="002060"/>
                </a:solidFill>
                <a:latin typeface="Comic Sans MS" pitchFamily="66" charset="0"/>
                <a:sym typeface="Symbol" pitchFamily="18" charset="2"/>
              </a:rPr>
              <a:t>Put n=n</a:t>
            </a:r>
            <a:r>
              <a:rPr lang="en-US" sz="2400" b="1" baseline="-25000" dirty="0" smtClean="0">
                <a:solidFill>
                  <a:srgbClr val="002060"/>
                </a:solidFill>
                <a:latin typeface="Comic Sans MS" pitchFamily="66" charset="0"/>
                <a:sym typeface="Symbol" pitchFamily="18" charset="2"/>
              </a:rPr>
              <a:t>0</a:t>
            </a:r>
            <a:r>
              <a:rPr lang="en-US" sz="2400" b="1" dirty="0" smtClean="0">
                <a:solidFill>
                  <a:srgbClr val="002060"/>
                </a:solidFill>
                <a:latin typeface="Comic Sans MS" pitchFamily="66" charset="0"/>
                <a:sym typeface="Symbol" pitchFamily="18" charset="2"/>
              </a:rPr>
              <a:t>= 1, we get,</a:t>
            </a:r>
            <a:r>
              <a:rPr lang="en-US" sz="2400" b="1" i="1" dirty="0" smtClean="0">
                <a:latin typeface="Comic Sans MS" pitchFamily="66" charset="0"/>
                <a:sym typeface="Symbol" pitchFamily="18" charset="2"/>
              </a:rPr>
              <a:t> </a:t>
            </a:r>
            <a:endParaRPr lang="en-US" sz="2400" dirty="0">
              <a:latin typeface="Comic Sans MS" pitchFamily="66" charset="0"/>
            </a:endParaRPr>
          </a:p>
        </p:txBody>
      </p:sp>
      <p:sp>
        <p:nvSpPr>
          <p:cNvPr id="14" name="TextBox 13"/>
          <p:cNvSpPr txBox="1"/>
          <p:nvPr/>
        </p:nvSpPr>
        <p:spPr>
          <a:xfrm>
            <a:off x="4038600" y="6324600"/>
            <a:ext cx="4527201" cy="461665"/>
          </a:xfrm>
          <a:prstGeom prst="rect">
            <a:avLst/>
          </a:prstGeom>
          <a:noFill/>
        </p:spPr>
        <p:txBody>
          <a:bodyPr wrap="none" rtlCol="0">
            <a:spAutoFit/>
          </a:bodyPr>
          <a:lstStyle/>
          <a:p>
            <a:r>
              <a:rPr lang="en-IN" sz="2400" b="1" dirty="0" smtClean="0">
                <a:latin typeface="Comic Sans MS" pitchFamily="66" charset="0"/>
              </a:rPr>
              <a:t>Hence, </a:t>
            </a:r>
            <a:r>
              <a:rPr lang="en-US" sz="2400" b="1" i="1" dirty="0" smtClean="0">
                <a:solidFill>
                  <a:srgbClr val="002060"/>
                </a:solidFill>
                <a:latin typeface="Comic Sans MS" pitchFamily="66" charset="0"/>
              </a:rPr>
              <a:t>n</a:t>
            </a:r>
            <a:r>
              <a:rPr lang="en-US" sz="2400" b="1" i="1" baseline="30000" dirty="0" smtClean="0">
                <a:solidFill>
                  <a:srgbClr val="002060"/>
                </a:solidFill>
                <a:latin typeface="Comic Sans MS" pitchFamily="66" charset="0"/>
              </a:rPr>
              <a:t>3</a:t>
            </a:r>
            <a:r>
              <a:rPr lang="en-US" sz="2400" b="1" i="1" dirty="0" smtClean="0">
                <a:solidFill>
                  <a:srgbClr val="002060"/>
                </a:solidFill>
                <a:latin typeface="Comic Sans MS" pitchFamily="66" charset="0"/>
              </a:rPr>
              <a:t> + 20n + 1 is O(n</a:t>
            </a:r>
            <a:r>
              <a:rPr lang="en-US" sz="2400" b="1" i="1" baseline="30000" dirty="0" smtClean="0">
                <a:solidFill>
                  <a:srgbClr val="002060"/>
                </a:solidFill>
                <a:latin typeface="Comic Sans MS" pitchFamily="66" charset="0"/>
              </a:rPr>
              <a:t>3</a:t>
            </a:r>
            <a:r>
              <a:rPr lang="en-US" sz="2400" b="1" i="1" dirty="0" smtClean="0">
                <a:solidFill>
                  <a:srgbClr val="002060"/>
                </a:solidFill>
                <a:latin typeface="Comic Sans MS" pitchFamily="66" charset="0"/>
              </a:rPr>
              <a:t>)</a:t>
            </a:r>
            <a:endParaRPr lang="en-US" sz="2400" b="1" dirty="0">
              <a:latin typeface="Comic Sans MS" pitchFamily="66" charset="0"/>
            </a:endParaRPr>
          </a:p>
        </p:txBody>
      </p:sp>
      <p:sp>
        <p:nvSpPr>
          <p:cNvPr id="15" name="Rectangle 14"/>
          <p:cNvSpPr/>
          <p:nvPr/>
        </p:nvSpPr>
        <p:spPr>
          <a:xfrm>
            <a:off x="1676400" y="4207133"/>
            <a:ext cx="3413114" cy="461665"/>
          </a:xfrm>
          <a:prstGeom prst="rect">
            <a:avLst/>
          </a:prstGeom>
        </p:spPr>
        <p:txBody>
          <a:bodyPr wrap="none">
            <a:spAutoFit/>
          </a:bodyPr>
          <a:lstStyle/>
          <a:p>
            <a:r>
              <a:rPr lang="en-US" sz="2400" b="1" dirty="0" smtClean="0">
                <a:solidFill>
                  <a:srgbClr val="002060"/>
                </a:solidFill>
                <a:latin typeface="Comic Sans MS" pitchFamily="66" charset="0"/>
                <a:sym typeface="Symbol" pitchFamily="18" charset="2"/>
              </a:rPr>
              <a:t>1 + 20+1=22 ≤ </a:t>
            </a:r>
            <a:r>
              <a:rPr lang="en-US" sz="2400" b="1" i="1" dirty="0" smtClean="0">
                <a:solidFill>
                  <a:srgbClr val="FF0000"/>
                </a:solidFill>
                <a:latin typeface="Comic Sans MS" pitchFamily="66" charset="0"/>
                <a:sym typeface="Symbol" pitchFamily="18" charset="2"/>
              </a:rPr>
              <a:t>22</a:t>
            </a:r>
            <a:r>
              <a:rPr lang="en-US" sz="2400" b="1" i="1" dirty="0" smtClean="0">
                <a:latin typeface="Comic Sans MS" pitchFamily="66" charset="0"/>
                <a:sym typeface="Symbol" pitchFamily="18" charset="2"/>
              </a:rPr>
              <a:t>.1</a:t>
            </a:r>
            <a:r>
              <a:rPr lang="en-US" sz="2400" b="1" i="1" baseline="30000" dirty="0" smtClean="0">
                <a:latin typeface="Comic Sans MS" pitchFamily="66" charset="0"/>
                <a:sym typeface="Symbol" pitchFamily="18" charset="2"/>
              </a:rPr>
              <a:t>3</a:t>
            </a:r>
            <a:endParaRPr lang="en-US" sz="2400" dirty="0"/>
          </a:p>
        </p:txBody>
      </p:sp>
      <p:sp>
        <p:nvSpPr>
          <p:cNvPr id="16" name="Rectangle 15"/>
          <p:cNvSpPr/>
          <p:nvPr/>
        </p:nvSpPr>
        <p:spPr>
          <a:xfrm>
            <a:off x="5029200" y="4207133"/>
            <a:ext cx="833883" cy="461665"/>
          </a:xfrm>
          <a:prstGeom prst="rect">
            <a:avLst/>
          </a:prstGeom>
        </p:spPr>
        <p:txBody>
          <a:bodyPr wrap="none">
            <a:spAutoFit/>
          </a:bodyPr>
          <a:lstStyle/>
          <a:p>
            <a:r>
              <a:rPr lang="en-US" sz="2400" b="1" i="1" dirty="0" smtClean="0">
                <a:latin typeface="Comic Sans MS" pitchFamily="66" charset="0"/>
                <a:sym typeface="Symbol" pitchFamily="18" charset="2"/>
              </a:rPr>
              <a:t>Yes.</a:t>
            </a:r>
            <a:endParaRPr lang="en-US" sz="2400" dirty="0"/>
          </a:p>
        </p:txBody>
      </p:sp>
      <p:sp>
        <p:nvSpPr>
          <p:cNvPr id="17" name="Rectangle 16"/>
          <p:cNvSpPr/>
          <p:nvPr/>
        </p:nvSpPr>
        <p:spPr>
          <a:xfrm>
            <a:off x="824488" y="4572000"/>
            <a:ext cx="8079456" cy="461665"/>
          </a:xfrm>
          <a:prstGeom prst="rect">
            <a:avLst/>
          </a:prstGeom>
        </p:spPr>
        <p:txBody>
          <a:bodyPr wrap="none">
            <a:spAutoFit/>
          </a:bodyPr>
          <a:lstStyle/>
          <a:p>
            <a:r>
              <a:rPr lang="en-US" sz="2400" b="1" dirty="0" smtClean="0">
                <a:solidFill>
                  <a:srgbClr val="002060"/>
                </a:solidFill>
                <a:latin typeface="Comic Sans MS" pitchFamily="66" charset="0"/>
                <a:sym typeface="Symbol" pitchFamily="18" charset="2"/>
              </a:rPr>
              <a:t>Put n=n</a:t>
            </a:r>
            <a:r>
              <a:rPr lang="en-US" sz="2400" b="1" baseline="-25000" dirty="0" smtClean="0">
                <a:solidFill>
                  <a:srgbClr val="002060"/>
                </a:solidFill>
                <a:latin typeface="Comic Sans MS" pitchFamily="66" charset="0"/>
                <a:sym typeface="Symbol" pitchFamily="18" charset="2"/>
              </a:rPr>
              <a:t>0</a:t>
            </a:r>
            <a:r>
              <a:rPr lang="en-US" sz="2400" b="1" dirty="0" smtClean="0">
                <a:solidFill>
                  <a:srgbClr val="002060"/>
                </a:solidFill>
                <a:latin typeface="Comic Sans MS" pitchFamily="66" charset="0"/>
                <a:sym typeface="Symbol" pitchFamily="18" charset="2"/>
              </a:rPr>
              <a:t>= any value greater than 1, say 3 ,we get,</a:t>
            </a:r>
            <a:r>
              <a:rPr lang="en-US" sz="2400" b="1" i="1" dirty="0" smtClean="0">
                <a:latin typeface="Comic Sans MS" pitchFamily="66" charset="0"/>
                <a:sym typeface="Symbol" pitchFamily="18" charset="2"/>
              </a:rPr>
              <a:t> </a:t>
            </a:r>
            <a:endParaRPr lang="en-US" sz="2400" dirty="0">
              <a:latin typeface="Comic Sans MS" pitchFamily="66" charset="0"/>
            </a:endParaRPr>
          </a:p>
        </p:txBody>
      </p:sp>
      <p:sp>
        <p:nvSpPr>
          <p:cNvPr id="18" name="TextBox 17"/>
          <p:cNvSpPr txBox="1"/>
          <p:nvPr/>
        </p:nvSpPr>
        <p:spPr>
          <a:xfrm>
            <a:off x="1447800" y="5033665"/>
            <a:ext cx="4501553" cy="461665"/>
          </a:xfrm>
          <a:prstGeom prst="rect">
            <a:avLst/>
          </a:prstGeom>
          <a:noFill/>
        </p:spPr>
        <p:txBody>
          <a:bodyPr wrap="none" rtlCol="0">
            <a:spAutoFit/>
          </a:bodyPr>
          <a:lstStyle/>
          <a:p>
            <a:r>
              <a:rPr lang="en-IN" sz="2400" b="1" dirty="0" smtClean="0">
                <a:solidFill>
                  <a:srgbClr val="002060"/>
                </a:solidFill>
                <a:latin typeface="Comic Sans MS" pitchFamily="66" charset="0"/>
              </a:rPr>
              <a:t>3</a:t>
            </a:r>
            <a:r>
              <a:rPr lang="en-IN" sz="2400" b="1" baseline="30000" dirty="0" smtClean="0">
                <a:solidFill>
                  <a:srgbClr val="002060"/>
                </a:solidFill>
                <a:latin typeface="Comic Sans MS" pitchFamily="66" charset="0"/>
              </a:rPr>
              <a:t>3</a:t>
            </a:r>
            <a:r>
              <a:rPr lang="en-IN" sz="2400" b="1" dirty="0" smtClean="0">
                <a:solidFill>
                  <a:srgbClr val="002060"/>
                </a:solidFill>
                <a:latin typeface="Comic Sans MS" pitchFamily="66" charset="0"/>
              </a:rPr>
              <a:t> + 20 x 3 + 1= 27 + 60+1</a:t>
            </a:r>
            <a:endParaRPr lang="en-US" sz="2400" b="1" dirty="0">
              <a:solidFill>
                <a:srgbClr val="002060"/>
              </a:solidFill>
              <a:latin typeface="Comic Sans MS" pitchFamily="66" charset="0"/>
            </a:endParaRPr>
          </a:p>
        </p:txBody>
      </p:sp>
      <p:sp>
        <p:nvSpPr>
          <p:cNvPr id="19" name="Rectangle 18"/>
          <p:cNvSpPr/>
          <p:nvPr/>
        </p:nvSpPr>
        <p:spPr>
          <a:xfrm>
            <a:off x="3733800" y="5502533"/>
            <a:ext cx="2335896" cy="461665"/>
          </a:xfrm>
          <a:prstGeom prst="rect">
            <a:avLst/>
          </a:prstGeom>
        </p:spPr>
        <p:txBody>
          <a:bodyPr wrap="none">
            <a:spAutoFit/>
          </a:bodyPr>
          <a:lstStyle/>
          <a:p>
            <a:r>
              <a:rPr lang="en-IN" sz="2400" b="1" dirty="0" smtClean="0">
                <a:solidFill>
                  <a:srgbClr val="002060"/>
                </a:solidFill>
                <a:latin typeface="Comic Sans MS" pitchFamily="66" charset="0"/>
              </a:rPr>
              <a:t>=88</a:t>
            </a:r>
            <a:r>
              <a:rPr lang="en-US" sz="2400" b="1" dirty="0" smtClean="0">
                <a:solidFill>
                  <a:srgbClr val="002060"/>
                </a:solidFill>
                <a:latin typeface="Comic Sans MS" pitchFamily="66" charset="0"/>
                <a:sym typeface="Symbol" pitchFamily="18" charset="2"/>
              </a:rPr>
              <a:t> ≤ </a:t>
            </a:r>
            <a:r>
              <a:rPr lang="en-US" sz="2400" b="1" dirty="0" smtClean="0">
                <a:solidFill>
                  <a:srgbClr val="FF0000"/>
                </a:solidFill>
                <a:latin typeface="Comic Sans MS" pitchFamily="66" charset="0"/>
                <a:sym typeface="Symbol" pitchFamily="18" charset="2"/>
              </a:rPr>
              <a:t>88 </a:t>
            </a:r>
            <a:r>
              <a:rPr lang="en-US" sz="2400" b="1" dirty="0" smtClean="0">
                <a:solidFill>
                  <a:srgbClr val="002060"/>
                </a:solidFill>
                <a:latin typeface="Comic Sans MS" pitchFamily="66" charset="0"/>
                <a:sym typeface="Symbol" pitchFamily="18" charset="2"/>
              </a:rPr>
              <a:t>x 3</a:t>
            </a:r>
            <a:r>
              <a:rPr lang="en-US" sz="2400" b="1" baseline="30000" dirty="0" smtClean="0">
                <a:solidFill>
                  <a:srgbClr val="002060"/>
                </a:solidFill>
                <a:latin typeface="Comic Sans MS" pitchFamily="66" charset="0"/>
                <a:sym typeface="Symbol" pitchFamily="18" charset="2"/>
              </a:rPr>
              <a:t>3</a:t>
            </a:r>
            <a:endParaRPr lang="en-US" sz="2400" dirty="0"/>
          </a:p>
        </p:txBody>
      </p:sp>
      <p:sp>
        <p:nvSpPr>
          <p:cNvPr id="20" name="Rectangle 19"/>
          <p:cNvSpPr/>
          <p:nvPr/>
        </p:nvSpPr>
        <p:spPr>
          <a:xfrm>
            <a:off x="5867400" y="5502533"/>
            <a:ext cx="2132315" cy="461665"/>
          </a:xfrm>
          <a:prstGeom prst="rect">
            <a:avLst/>
          </a:prstGeom>
        </p:spPr>
        <p:txBody>
          <a:bodyPr wrap="none">
            <a:spAutoFit/>
          </a:bodyPr>
          <a:lstStyle/>
          <a:p>
            <a:r>
              <a:rPr lang="en-US" sz="2400" b="1" dirty="0" smtClean="0">
                <a:solidFill>
                  <a:srgbClr val="002060"/>
                </a:solidFill>
                <a:latin typeface="Comic Sans MS" pitchFamily="66" charset="0"/>
                <a:sym typeface="Symbol" pitchFamily="18" charset="2"/>
              </a:rPr>
              <a:t>=</a:t>
            </a:r>
            <a:r>
              <a:rPr lang="en-US" sz="2400" b="1" dirty="0" smtClean="0">
                <a:solidFill>
                  <a:srgbClr val="FF0000"/>
                </a:solidFill>
                <a:latin typeface="Comic Sans MS" pitchFamily="66" charset="0"/>
                <a:sym typeface="Symbol" pitchFamily="18" charset="2"/>
              </a:rPr>
              <a:t>88</a:t>
            </a:r>
            <a:r>
              <a:rPr lang="en-US" sz="2400" b="1" dirty="0" smtClean="0">
                <a:solidFill>
                  <a:srgbClr val="002060"/>
                </a:solidFill>
                <a:latin typeface="Comic Sans MS" pitchFamily="66" charset="0"/>
                <a:sym typeface="Symbol" pitchFamily="18" charset="2"/>
              </a:rPr>
              <a:t> x 9=792</a:t>
            </a:r>
            <a:endParaRPr lang="en-US" sz="2400" dirty="0"/>
          </a:p>
        </p:txBody>
      </p:sp>
      <p:sp>
        <p:nvSpPr>
          <p:cNvPr id="21" name="Rectangle 20"/>
          <p:cNvSpPr/>
          <p:nvPr/>
        </p:nvSpPr>
        <p:spPr>
          <a:xfrm>
            <a:off x="8157717" y="5486400"/>
            <a:ext cx="833883" cy="461665"/>
          </a:xfrm>
          <a:prstGeom prst="rect">
            <a:avLst/>
          </a:prstGeom>
        </p:spPr>
        <p:txBody>
          <a:bodyPr wrap="none">
            <a:spAutoFit/>
          </a:bodyPr>
          <a:lstStyle/>
          <a:p>
            <a:r>
              <a:rPr lang="en-US" sz="2400" b="1" i="1" dirty="0" smtClean="0">
                <a:latin typeface="Comic Sans MS" pitchFamily="66" charset="0"/>
                <a:sym typeface="Symbol" pitchFamily="18" charset="2"/>
              </a:rPr>
              <a:t>Yes.</a:t>
            </a:r>
            <a:endParaRPr lang="en-US" sz="2400" dirty="0"/>
          </a:p>
        </p:txBody>
      </p:sp>
      <p:sp>
        <p:nvSpPr>
          <p:cNvPr id="22" name="Rectangle 21"/>
          <p:cNvSpPr/>
          <p:nvPr/>
        </p:nvSpPr>
        <p:spPr>
          <a:xfrm>
            <a:off x="838200" y="5879068"/>
            <a:ext cx="4684296" cy="461665"/>
          </a:xfrm>
          <a:prstGeom prst="rect">
            <a:avLst/>
          </a:prstGeom>
        </p:spPr>
        <p:txBody>
          <a:bodyPr wrap="none">
            <a:spAutoFit/>
          </a:bodyPr>
          <a:lstStyle/>
          <a:p>
            <a:r>
              <a:rPr lang="en-US" sz="2400" b="1" dirty="0" smtClean="0">
                <a:latin typeface="Comic Sans MS" pitchFamily="66" charset="0"/>
                <a:sym typeface="Symbol" pitchFamily="18" charset="2"/>
              </a:rPr>
              <a:t>Thus </a:t>
            </a:r>
            <a:r>
              <a:rPr lang="en-US" sz="2400" b="1" dirty="0" smtClean="0">
                <a:solidFill>
                  <a:srgbClr val="002060"/>
                </a:solidFill>
                <a:latin typeface="Comic Sans MS" pitchFamily="66" charset="0"/>
              </a:rPr>
              <a:t> n ≥ </a:t>
            </a:r>
            <a:r>
              <a:rPr lang="en-US" sz="2400" b="1" i="1" dirty="0" smtClean="0">
                <a:solidFill>
                  <a:srgbClr val="002060"/>
                </a:solidFill>
                <a:latin typeface="Comic Sans MS" pitchFamily="66" charset="0"/>
              </a:rPr>
              <a:t>n</a:t>
            </a:r>
            <a:r>
              <a:rPr lang="en-US" sz="2400" b="1" i="1" baseline="-25000" dirty="0" smtClean="0">
                <a:solidFill>
                  <a:srgbClr val="002060"/>
                </a:solidFill>
                <a:latin typeface="Comic Sans MS" pitchFamily="66" charset="0"/>
              </a:rPr>
              <a:t>0</a:t>
            </a:r>
            <a:r>
              <a:rPr lang="en-US" sz="2400" b="1" i="1" dirty="0" smtClean="0">
                <a:solidFill>
                  <a:srgbClr val="002060"/>
                </a:solidFill>
                <a:latin typeface="Comic Sans MS" pitchFamily="66" charset="0"/>
              </a:rPr>
              <a:t> </a:t>
            </a:r>
            <a:r>
              <a:rPr lang="en-US" sz="2400" b="1" dirty="0" smtClean="0">
                <a:solidFill>
                  <a:srgbClr val="002060"/>
                </a:solidFill>
                <a:latin typeface="Comic Sans MS" pitchFamily="66" charset="0"/>
              </a:rPr>
              <a:t>≥</a:t>
            </a:r>
            <a:r>
              <a:rPr lang="en-US" sz="2400" b="1" i="1" dirty="0" smtClean="0">
                <a:solidFill>
                  <a:srgbClr val="002060"/>
                </a:solidFill>
                <a:latin typeface="Comic Sans MS" pitchFamily="66" charset="0"/>
              </a:rPr>
              <a:t> 1 and c</a:t>
            </a:r>
            <a:r>
              <a:rPr lang="en-US" sz="2400" b="1" dirty="0" smtClean="0">
                <a:solidFill>
                  <a:srgbClr val="002060"/>
                </a:solidFill>
                <a:latin typeface="Comic Sans MS" pitchFamily="66" charset="0"/>
              </a:rPr>
              <a:t> ≥ 22</a:t>
            </a:r>
            <a:endParaRPr lang="en-US" sz="2400" dirty="0"/>
          </a:p>
        </p:txBody>
      </p:sp>
      <p:sp>
        <p:nvSpPr>
          <p:cNvPr id="23" name="Rectangle 22"/>
          <p:cNvSpPr/>
          <p:nvPr/>
        </p:nvSpPr>
        <p:spPr>
          <a:xfrm>
            <a:off x="1846571" y="6336268"/>
            <a:ext cx="1890261" cy="461665"/>
          </a:xfrm>
          <a:prstGeom prst="rect">
            <a:avLst/>
          </a:prstGeom>
        </p:spPr>
        <p:txBody>
          <a:bodyPr wrap="none">
            <a:spAutoFit/>
          </a:bodyPr>
          <a:lstStyle/>
          <a:p>
            <a:r>
              <a:rPr lang="en-US" sz="2400" b="1" dirty="0" smtClean="0">
                <a:solidFill>
                  <a:srgbClr val="002060"/>
                </a:solidFill>
                <a:latin typeface="Comic Sans MS" pitchFamily="66" charset="0"/>
              </a:rPr>
              <a:t>f(n)</a:t>
            </a:r>
            <a:r>
              <a:rPr lang="en-US" sz="2400" b="1" dirty="0" smtClean="0">
                <a:solidFill>
                  <a:srgbClr val="002060"/>
                </a:solidFill>
                <a:latin typeface="Comic Sans MS" pitchFamily="66" charset="0"/>
                <a:sym typeface="Symbol" pitchFamily="18" charset="2"/>
              </a:rPr>
              <a:t> ≤</a:t>
            </a:r>
            <a:r>
              <a:rPr lang="en-US" sz="2400" b="1" dirty="0" err="1" smtClean="0">
                <a:solidFill>
                  <a:srgbClr val="002060"/>
                </a:solidFill>
                <a:latin typeface="Comic Sans MS" pitchFamily="66" charset="0"/>
                <a:sym typeface="Symbol" pitchFamily="18" charset="2"/>
              </a:rPr>
              <a:t>c.g</a:t>
            </a:r>
            <a:r>
              <a:rPr lang="en-US" sz="2400" b="1" dirty="0" smtClean="0">
                <a:solidFill>
                  <a:srgbClr val="002060"/>
                </a:solidFill>
                <a:latin typeface="Comic Sans MS" pitchFamily="66" charset="0"/>
                <a:sym typeface="Symbol" pitchFamily="18" charset="2"/>
              </a:rPr>
              <a:t>(n)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57200"/>
            <a:ext cx="3861955" cy="461665"/>
          </a:xfrm>
          <a:prstGeom prst="rect">
            <a:avLst/>
          </a:prstGeom>
        </p:spPr>
        <p:txBody>
          <a:bodyPr wrap="none">
            <a:spAutoFit/>
          </a:bodyPr>
          <a:lstStyle/>
          <a:p>
            <a:r>
              <a:rPr lang="en-US" sz="2400" b="1" dirty="0" smtClean="0">
                <a:solidFill>
                  <a:srgbClr val="FF0000"/>
                </a:solidFill>
                <a:latin typeface="Comic Sans MS" pitchFamily="66" charset="0"/>
              </a:rPr>
              <a:t>Asymptotic Notations(O)</a:t>
            </a:r>
            <a:endParaRPr lang="en-US" sz="2400" dirty="0">
              <a:latin typeface="Comic Sans MS" pitchFamily="66" charset="0"/>
            </a:endParaRPr>
          </a:p>
        </p:txBody>
      </p:sp>
      <p:sp>
        <p:nvSpPr>
          <p:cNvPr id="3" name="TextBox 2"/>
          <p:cNvSpPr txBox="1"/>
          <p:nvPr/>
        </p:nvSpPr>
        <p:spPr>
          <a:xfrm>
            <a:off x="304800" y="152400"/>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Rectangle 3"/>
          <p:cNvSpPr/>
          <p:nvPr/>
        </p:nvSpPr>
        <p:spPr>
          <a:xfrm>
            <a:off x="304799" y="1277085"/>
            <a:ext cx="8617527" cy="461665"/>
          </a:xfrm>
          <a:prstGeom prst="rect">
            <a:avLst/>
          </a:prstGeom>
        </p:spPr>
        <p:txBody>
          <a:bodyPr wrap="square">
            <a:spAutoFit/>
          </a:bodyPr>
          <a:lstStyle/>
          <a:p>
            <a:r>
              <a:rPr lang="en-US" sz="2400" b="1" dirty="0" smtClean="0">
                <a:solidFill>
                  <a:srgbClr val="002060"/>
                </a:solidFill>
                <a:latin typeface="Comic Sans MS" pitchFamily="66" charset="0"/>
              </a:rPr>
              <a:t>Prove that running time T(</a:t>
            </a:r>
            <a:r>
              <a:rPr lang="en-US" sz="2400" b="1" i="1" dirty="0" smtClean="0">
                <a:solidFill>
                  <a:srgbClr val="002060"/>
                </a:solidFill>
                <a:latin typeface="Comic Sans MS" pitchFamily="66" charset="0"/>
              </a:rPr>
              <a:t>n) = n</a:t>
            </a:r>
            <a:r>
              <a:rPr lang="en-US" sz="2400" b="1" i="1" baseline="30000" dirty="0" smtClean="0">
                <a:solidFill>
                  <a:srgbClr val="002060"/>
                </a:solidFill>
                <a:latin typeface="Comic Sans MS" pitchFamily="66" charset="0"/>
              </a:rPr>
              <a:t>3</a:t>
            </a:r>
            <a:r>
              <a:rPr lang="en-US" sz="2400" b="1" i="1" dirty="0" smtClean="0">
                <a:solidFill>
                  <a:srgbClr val="002060"/>
                </a:solidFill>
                <a:latin typeface="Comic Sans MS" pitchFamily="66" charset="0"/>
              </a:rPr>
              <a:t> + 20n + 1 is O(n</a:t>
            </a:r>
            <a:r>
              <a:rPr lang="en-US" sz="2400" b="1" i="1" baseline="30000" dirty="0" smtClean="0">
                <a:solidFill>
                  <a:srgbClr val="002060"/>
                </a:solidFill>
                <a:latin typeface="Comic Sans MS" pitchFamily="66" charset="0"/>
              </a:rPr>
              <a:t>3</a:t>
            </a:r>
            <a:r>
              <a:rPr lang="en-US" sz="2400" b="1" i="1" dirty="0" smtClean="0">
                <a:solidFill>
                  <a:srgbClr val="002060"/>
                </a:solidFill>
                <a:latin typeface="Comic Sans MS" pitchFamily="66" charset="0"/>
              </a:rPr>
              <a:t>)</a:t>
            </a:r>
            <a:endParaRPr lang="en-US" sz="2400" b="1" dirty="0">
              <a:solidFill>
                <a:srgbClr val="002060"/>
              </a:solidFill>
              <a:latin typeface="Comic Sans MS" pitchFamily="66" charset="0"/>
            </a:endParaRPr>
          </a:p>
        </p:txBody>
      </p:sp>
      <p:sp>
        <p:nvSpPr>
          <p:cNvPr id="5" name="TextBox 4"/>
          <p:cNvSpPr txBox="1"/>
          <p:nvPr/>
        </p:nvSpPr>
        <p:spPr>
          <a:xfrm>
            <a:off x="3581400" y="838200"/>
            <a:ext cx="3946914" cy="461665"/>
          </a:xfrm>
          <a:prstGeom prst="rect">
            <a:avLst/>
          </a:prstGeom>
          <a:noFill/>
        </p:spPr>
        <p:txBody>
          <a:bodyPr wrap="none" rtlCol="0">
            <a:spAutoFit/>
          </a:bodyPr>
          <a:lstStyle/>
          <a:p>
            <a:r>
              <a:rPr lang="en-US" sz="2400" b="1" dirty="0" smtClean="0">
                <a:solidFill>
                  <a:srgbClr val="FF0000"/>
                </a:solidFill>
                <a:latin typeface="Comic Sans MS" pitchFamily="66" charset="0"/>
              </a:rPr>
              <a:t>Example Second Method </a:t>
            </a:r>
            <a:endParaRPr lang="en-US" sz="2400" b="1" dirty="0">
              <a:solidFill>
                <a:srgbClr val="FF0000"/>
              </a:solidFill>
              <a:latin typeface="Comic Sans MS" pitchFamily="66" charset="0"/>
            </a:endParaRPr>
          </a:p>
        </p:txBody>
      </p:sp>
      <p:sp>
        <p:nvSpPr>
          <p:cNvPr id="6" name="TextBox 5"/>
          <p:cNvSpPr txBox="1"/>
          <p:nvPr/>
        </p:nvSpPr>
        <p:spPr>
          <a:xfrm>
            <a:off x="632524" y="1972270"/>
            <a:ext cx="1043876" cy="461665"/>
          </a:xfrm>
          <a:prstGeom prst="rect">
            <a:avLst/>
          </a:prstGeom>
          <a:noFill/>
        </p:spPr>
        <p:txBody>
          <a:bodyPr wrap="none" rtlCol="0">
            <a:spAutoFit/>
          </a:bodyPr>
          <a:lstStyle/>
          <a:p>
            <a:r>
              <a:rPr lang="en-US" sz="2400" b="1" dirty="0" smtClean="0">
                <a:solidFill>
                  <a:srgbClr val="002060"/>
                </a:solidFill>
                <a:latin typeface="Comic Sans MS" pitchFamily="66" charset="0"/>
              </a:rPr>
              <a:t>Here,</a:t>
            </a:r>
            <a:endParaRPr lang="en-US" sz="2400" b="1" dirty="0">
              <a:solidFill>
                <a:srgbClr val="002060"/>
              </a:solidFill>
              <a:latin typeface="Comic Sans MS" pitchFamily="66" charset="0"/>
            </a:endParaRPr>
          </a:p>
        </p:txBody>
      </p:sp>
      <p:sp>
        <p:nvSpPr>
          <p:cNvPr id="7" name="TextBox 6"/>
          <p:cNvSpPr txBox="1"/>
          <p:nvPr/>
        </p:nvSpPr>
        <p:spPr>
          <a:xfrm>
            <a:off x="990600" y="2433935"/>
            <a:ext cx="2967479" cy="461665"/>
          </a:xfrm>
          <a:prstGeom prst="rect">
            <a:avLst/>
          </a:prstGeom>
          <a:noFill/>
        </p:spPr>
        <p:txBody>
          <a:bodyPr wrap="none" rtlCol="0">
            <a:spAutoFit/>
          </a:bodyPr>
          <a:lstStyle/>
          <a:p>
            <a:r>
              <a:rPr lang="en-US" sz="2400" b="1" dirty="0" smtClean="0">
                <a:solidFill>
                  <a:srgbClr val="002060"/>
                </a:solidFill>
                <a:latin typeface="Comic Sans MS" pitchFamily="66" charset="0"/>
              </a:rPr>
              <a:t>f(n)=</a:t>
            </a:r>
            <a:r>
              <a:rPr lang="en-US" sz="2400" b="1" i="1" dirty="0" smtClean="0">
                <a:solidFill>
                  <a:srgbClr val="002060"/>
                </a:solidFill>
                <a:latin typeface="Comic Sans MS" pitchFamily="66" charset="0"/>
              </a:rPr>
              <a:t> </a:t>
            </a:r>
            <a:r>
              <a:rPr lang="en-US" sz="2400" b="1" dirty="0" smtClean="0">
                <a:solidFill>
                  <a:srgbClr val="002060"/>
                </a:solidFill>
                <a:latin typeface="Comic Sans MS" pitchFamily="66" charset="0"/>
              </a:rPr>
              <a:t>n</a:t>
            </a:r>
            <a:r>
              <a:rPr lang="en-US" sz="2400" b="1" baseline="30000" dirty="0" smtClean="0">
                <a:solidFill>
                  <a:srgbClr val="002060"/>
                </a:solidFill>
                <a:latin typeface="Comic Sans MS" pitchFamily="66" charset="0"/>
              </a:rPr>
              <a:t>3</a:t>
            </a:r>
            <a:r>
              <a:rPr lang="en-US" sz="2400" b="1" dirty="0" smtClean="0">
                <a:solidFill>
                  <a:srgbClr val="002060"/>
                </a:solidFill>
                <a:latin typeface="Comic Sans MS" pitchFamily="66" charset="0"/>
              </a:rPr>
              <a:t> + 20n + 1</a:t>
            </a:r>
            <a:endParaRPr lang="en-US" sz="2400" b="1" dirty="0">
              <a:solidFill>
                <a:srgbClr val="002060"/>
              </a:solidFill>
              <a:latin typeface="Comic Sans MS" pitchFamily="66" charset="0"/>
            </a:endParaRPr>
          </a:p>
        </p:txBody>
      </p:sp>
      <p:sp>
        <p:nvSpPr>
          <p:cNvPr id="8" name="TextBox 7"/>
          <p:cNvSpPr txBox="1"/>
          <p:nvPr/>
        </p:nvSpPr>
        <p:spPr>
          <a:xfrm>
            <a:off x="4581871" y="2429470"/>
            <a:ext cx="752129" cy="461665"/>
          </a:xfrm>
          <a:prstGeom prst="rect">
            <a:avLst/>
          </a:prstGeom>
          <a:noFill/>
        </p:spPr>
        <p:txBody>
          <a:bodyPr wrap="none" rtlCol="0">
            <a:spAutoFit/>
          </a:bodyPr>
          <a:lstStyle/>
          <a:p>
            <a:r>
              <a:rPr lang="en-US" sz="2400" b="1" dirty="0" smtClean="0">
                <a:solidFill>
                  <a:srgbClr val="002060"/>
                </a:solidFill>
                <a:latin typeface="Comic Sans MS" pitchFamily="66" charset="0"/>
              </a:rPr>
              <a:t>And</a:t>
            </a:r>
            <a:endParaRPr lang="en-US" sz="2400" b="1" dirty="0">
              <a:solidFill>
                <a:srgbClr val="002060"/>
              </a:solidFill>
              <a:latin typeface="Comic Sans MS" pitchFamily="66" charset="0"/>
            </a:endParaRPr>
          </a:p>
        </p:txBody>
      </p:sp>
      <p:sp>
        <p:nvSpPr>
          <p:cNvPr id="9" name="TextBox 8"/>
          <p:cNvSpPr txBox="1"/>
          <p:nvPr/>
        </p:nvSpPr>
        <p:spPr>
          <a:xfrm>
            <a:off x="5953815" y="2366665"/>
            <a:ext cx="1208985" cy="461665"/>
          </a:xfrm>
          <a:prstGeom prst="rect">
            <a:avLst/>
          </a:prstGeom>
          <a:noFill/>
        </p:spPr>
        <p:txBody>
          <a:bodyPr wrap="none" rtlCol="0">
            <a:spAutoFit/>
          </a:bodyPr>
          <a:lstStyle/>
          <a:p>
            <a:r>
              <a:rPr lang="en-US" sz="2400" b="1" dirty="0" smtClean="0">
                <a:solidFill>
                  <a:srgbClr val="002060"/>
                </a:solidFill>
                <a:latin typeface="Comic Sans MS" pitchFamily="66" charset="0"/>
              </a:rPr>
              <a:t>g(n)=n</a:t>
            </a:r>
            <a:r>
              <a:rPr lang="en-US" sz="2400" b="1" baseline="30000" dirty="0" smtClean="0">
                <a:solidFill>
                  <a:srgbClr val="002060"/>
                </a:solidFill>
                <a:latin typeface="Comic Sans MS" pitchFamily="66" charset="0"/>
              </a:rPr>
              <a:t>3</a:t>
            </a:r>
            <a:endParaRPr lang="en-US" sz="2400" b="1" dirty="0">
              <a:solidFill>
                <a:srgbClr val="002060"/>
              </a:solidFill>
              <a:latin typeface="Comic Sans MS" pitchFamily="66" charset="0"/>
            </a:endParaRPr>
          </a:p>
        </p:txBody>
      </p:sp>
      <p:sp>
        <p:nvSpPr>
          <p:cNvPr id="10" name="Rectangle 9"/>
          <p:cNvSpPr/>
          <p:nvPr/>
        </p:nvSpPr>
        <p:spPr>
          <a:xfrm>
            <a:off x="304800" y="1600200"/>
            <a:ext cx="1109599" cy="461665"/>
          </a:xfrm>
          <a:prstGeom prst="rect">
            <a:avLst/>
          </a:prstGeom>
        </p:spPr>
        <p:txBody>
          <a:bodyPr wrap="none">
            <a:spAutoFit/>
          </a:bodyPr>
          <a:lstStyle/>
          <a:p>
            <a:r>
              <a:rPr lang="en-US" sz="2400" b="1" dirty="0" smtClean="0">
                <a:latin typeface="Comic Sans MS" pitchFamily="66" charset="0"/>
              </a:rPr>
              <a:t>Proof:</a:t>
            </a:r>
            <a:endParaRPr lang="en-US" sz="2400" dirty="0">
              <a:latin typeface="Comic Sans MS" pitchFamily="66" charset="0"/>
            </a:endParaRPr>
          </a:p>
        </p:txBody>
      </p:sp>
      <p:sp>
        <p:nvSpPr>
          <p:cNvPr id="11" name="Rectangle 10"/>
          <p:cNvSpPr/>
          <p:nvPr/>
        </p:nvSpPr>
        <p:spPr>
          <a:xfrm>
            <a:off x="685800" y="2823865"/>
            <a:ext cx="8153400" cy="830997"/>
          </a:xfrm>
          <a:prstGeom prst="rect">
            <a:avLst/>
          </a:prstGeom>
        </p:spPr>
        <p:txBody>
          <a:bodyPr wrap="square">
            <a:spAutoFit/>
          </a:bodyPr>
          <a:lstStyle/>
          <a:p>
            <a:pPr algn="just"/>
            <a:r>
              <a:rPr lang="en-US" sz="2400" b="1" dirty="0" smtClean="0">
                <a:solidFill>
                  <a:srgbClr val="002060"/>
                </a:solidFill>
                <a:latin typeface="Comic Sans MS" pitchFamily="66" charset="0"/>
                <a:sym typeface="Symbol" pitchFamily="18" charset="2"/>
              </a:rPr>
              <a:t>This means we have to prove that for some c and n</a:t>
            </a:r>
            <a:r>
              <a:rPr lang="en-US" sz="2400" b="1" baseline="-25000" dirty="0" smtClean="0">
                <a:solidFill>
                  <a:srgbClr val="002060"/>
                </a:solidFill>
                <a:latin typeface="Comic Sans MS" pitchFamily="66" charset="0"/>
                <a:sym typeface="Symbol" pitchFamily="18" charset="2"/>
              </a:rPr>
              <a:t>0</a:t>
            </a:r>
            <a:r>
              <a:rPr lang="en-US" sz="2400" b="1" dirty="0" smtClean="0">
                <a:solidFill>
                  <a:srgbClr val="002060"/>
                </a:solidFill>
                <a:latin typeface="Comic Sans MS" pitchFamily="66" charset="0"/>
                <a:sym typeface="Symbol" pitchFamily="18" charset="2"/>
              </a:rPr>
              <a:t>, </a:t>
            </a:r>
            <a:r>
              <a:rPr lang="en-US" sz="2400" b="1" i="1" dirty="0" smtClean="0">
                <a:solidFill>
                  <a:srgbClr val="002060"/>
                </a:solidFill>
                <a:latin typeface="Comic Sans MS" pitchFamily="66" charset="0"/>
              </a:rPr>
              <a:t>n</a:t>
            </a:r>
            <a:r>
              <a:rPr lang="en-US" sz="2400" b="1" i="1" baseline="30000" dirty="0" smtClean="0">
                <a:solidFill>
                  <a:srgbClr val="002060"/>
                </a:solidFill>
                <a:latin typeface="Comic Sans MS" pitchFamily="66" charset="0"/>
              </a:rPr>
              <a:t>3</a:t>
            </a:r>
            <a:r>
              <a:rPr lang="en-US" sz="2400" b="1" i="1" dirty="0" smtClean="0">
                <a:solidFill>
                  <a:srgbClr val="002060"/>
                </a:solidFill>
                <a:latin typeface="Comic Sans MS" pitchFamily="66" charset="0"/>
              </a:rPr>
              <a:t> + 20n + 1</a:t>
            </a:r>
            <a:r>
              <a:rPr lang="en-US" sz="2400" b="1" dirty="0" smtClean="0">
                <a:solidFill>
                  <a:srgbClr val="002060"/>
                </a:solidFill>
                <a:latin typeface="Comic Sans MS" pitchFamily="66" charset="0"/>
                <a:sym typeface="Symbol" pitchFamily="18" charset="2"/>
              </a:rPr>
              <a:t> </a:t>
            </a:r>
            <a:r>
              <a:rPr lang="en-US" sz="2400" b="1" i="1" u="sng" dirty="0" smtClean="0">
                <a:latin typeface="Comic Sans MS" pitchFamily="66" charset="0"/>
                <a:sym typeface="Symbol" pitchFamily="18" charset="2"/>
              </a:rPr>
              <a:t>&lt;</a:t>
            </a:r>
            <a:r>
              <a:rPr lang="en-US" sz="2400" b="1" i="1" dirty="0" smtClean="0">
                <a:latin typeface="Comic Sans MS" pitchFamily="66" charset="0"/>
                <a:sym typeface="Symbol" pitchFamily="18" charset="2"/>
              </a:rPr>
              <a:t> c.</a:t>
            </a:r>
            <a:r>
              <a:rPr lang="en-US" sz="2400" b="1" dirty="0" smtClean="0">
                <a:solidFill>
                  <a:srgbClr val="002060"/>
                </a:solidFill>
                <a:latin typeface="Comic Sans MS" pitchFamily="66" charset="0"/>
              </a:rPr>
              <a:t> n</a:t>
            </a:r>
            <a:r>
              <a:rPr lang="en-US" sz="2400" b="1" baseline="30000" dirty="0" smtClean="0">
                <a:solidFill>
                  <a:srgbClr val="002060"/>
                </a:solidFill>
                <a:latin typeface="Comic Sans MS" pitchFamily="66" charset="0"/>
              </a:rPr>
              <a:t>3</a:t>
            </a:r>
            <a:endParaRPr lang="en-US" sz="2400" dirty="0">
              <a:latin typeface="Comic Sans MS" pitchFamily="66" charset="0"/>
            </a:endParaRPr>
          </a:p>
        </p:txBody>
      </p:sp>
      <p:sp>
        <p:nvSpPr>
          <p:cNvPr id="12" name="Rectangle 11"/>
          <p:cNvSpPr/>
          <p:nvPr/>
        </p:nvSpPr>
        <p:spPr>
          <a:xfrm>
            <a:off x="914400" y="4119265"/>
            <a:ext cx="3268844" cy="461665"/>
          </a:xfrm>
          <a:prstGeom prst="rect">
            <a:avLst/>
          </a:prstGeom>
        </p:spPr>
        <p:txBody>
          <a:bodyPr wrap="none">
            <a:spAutoFit/>
          </a:bodyPr>
          <a:lstStyle/>
          <a:p>
            <a:r>
              <a:rPr lang="en-US" sz="2400" b="1" i="1" dirty="0" smtClean="0">
                <a:solidFill>
                  <a:srgbClr val="002060"/>
                </a:solidFill>
                <a:latin typeface="Comic Sans MS" pitchFamily="66" charset="0"/>
              </a:rPr>
              <a:t>n</a:t>
            </a:r>
            <a:r>
              <a:rPr lang="en-US" sz="2400" b="1" i="1" baseline="30000" dirty="0" smtClean="0">
                <a:solidFill>
                  <a:srgbClr val="002060"/>
                </a:solidFill>
                <a:latin typeface="Comic Sans MS" pitchFamily="66" charset="0"/>
              </a:rPr>
              <a:t>3</a:t>
            </a:r>
            <a:r>
              <a:rPr lang="en-US" sz="2400" b="1" i="1" dirty="0" smtClean="0">
                <a:solidFill>
                  <a:srgbClr val="002060"/>
                </a:solidFill>
                <a:latin typeface="Comic Sans MS" pitchFamily="66" charset="0"/>
              </a:rPr>
              <a:t> + 20n + 1</a:t>
            </a:r>
            <a:r>
              <a:rPr lang="en-US" sz="2400" b="1" dirty="0" smtClean="0">
                <a:solidFill>
                  <a:srgbClr val="002060"/>
                </a:solidFill>
                <a:latin typeface="Comic Sans MS" pitchFamily="66" charset="0"/>
                <a:sym typeface="Symbol" pitchFamily="18" charset="2"/>
              </a:rPr>
              <a:t> </a:t>
            </a:r>
            <a:r>
              <a:rPr lang="en-US" sz="2400" b="1" i="1" u="sng" dirty="0" smtClean="0">
                <a:latin typeface="Comic Sans MS" pitchFamily="66" charset="0"/>
                <a:sym typeface="Symbol" pitchFamily="18" charset="2"/>
              </a:rPr>
              <a:t>&lt;</a:t>
            </a:r>
            <a:r>
              <a:rPr lang="en-US" sz="2400" b="1" i="1" dirty="0" smtClean="0">
                <a:latin typeface="Comic Sans MS" pitchFamily="66" charset="0"/>
                <a:sym typeface="Symbol" pitchFamily="18" charset="2"/>
              </a:rPr>
              <a:t> c.</a:t>
            </a:r>
            <a:r>
              <a:rPr lang="en-US" sz="2400" b="1" dirty="0" smtClean="0">
                <a:solidFill>
                  <a:srgbClr val="002060"/>
                </a:solidFill>
                <a:latin typeface="Comic Sans MS" pitchFamily="66" charset="0"/>
              </a:rPr>
              <a:t> n</a:t>
            </a:r>
            <a:r>
              <a:rPr lang="en-US" sz="2400" b="1" baseline="30000" dirty="0" smtClean="0">
                <a:solidFill>
                  <a:srgbClr val="002060"/>
                </a:solidFill>
                <a:latin typeface="Comic Sans MS" pitchFamily="66" charset="0"/>
              </a:rPr>
              <a:t>3</a:t>
            </a:r>
            <a:endParaRPr lang="en-US" sz="2400" dirty="0"/>
          </a:p>
        </p:txBody>
      </p:sp>
      <p:sp>
        <p:nvSpPr>
          <p:cNvPr id="13" name="TextBox 12"/>
          <p:cNvSpPr txBox="1"/>
          <p:nvPr/>
        </p:nvSpPr>
        <p:spPr>
          <a:xfrm>
            <a:off x="762000" y="3662065"/>
            <a:ext cx="3791423" cy="461665"/>
          </a:xfrm>
          <a:prstGeom prst="rect">
            <a:avLst/>
          </a:prstGeom>
          <a:noFill/>
        </p:spPr>
        <p:txBody>
          <a:bodyPr wrap="none" rtlCol="0">
            <a:spAutoFit/>
          </a:bodyPr>
          <a:lstStyle/>
          <a:p>
            <a:r>
              <a:rPr lang="en-IN" sz="2400" b="1" dirty="0" smtClean="0">
                <a:latin typeface="Comic Sans MS" pitchFamily="66" charset="0"/>
              </a:rPr>
              <a:t>Divide both sides by n</a:t>
            </a:r>
            <a:r>
              <a:rPr lang="en-IN" sz="2400" b="1" baseline="30000" dirty="0" smtClean="0">
                <a:latin typeface="Comic Sans MS" pitchFamily="66" charset="0"/>
              </a:rPr>
              <a:t>3</a:t>
            </a:r>
            <a:r>
              <a:rPr lang="en-IN" sz="2400" b="1" dirty="0" smtClean="0">
                <a:latin typeface="Comic Sans MS" pitchFamily="66" charset="0"/>
              </a:rPr>
              <a:t>:</a:t>
            </a:r>
            <a:endParaRPr lang="en-US" sz="2400" b="1" dirty="0">
              <a:latin typeface="Comic Sans MS" pitchFamily="66" charset="0"/>
            </a:endParaRPr>
          </a:p>
        </p:txBody>
      </p:sp>
      <p:sp>
        <p:nvSpPr>
          <p:cNvPr id="14" name="Rectangle 13"/>
          <p:cNvSpPr/>
          <p:nvPr/>
        </p:nvSpPr>
        <p:spPr>
          <a:xfrm>
            <a:off x="914400" y="4500265"/>
            <a:ext cx="2553904" cy="461665"/>
          </a:xfrm>
          <a:prstGeom prst="rect">
            <a:avLst/>
          </a:prstGeom>
        </p:spPr>
        <p:txBody>
          <a:bodyPr wrap="none">
            <a:spAutoFit/>
          </a:bodyPr>
          <a:lstStyle/>
          <a:p>
            <a:r>
              <a:rPr lang="en-US" sz="2400" b="1" dirty="0" smtClean="0">
                <a:solidFill>
                  <a:srgbClr val="002060"/>
                </a:solidFill>
                <a:latin typeface="Comic Sans MS" pitchFamily="66" charset="0"/>
              </a:rPr>
              <a:t>1+ 20/n</a:t>
            </a:r>
            <a:r>
              <a:rPr lang="en-US" sz="2400" b="1" baseline="30000" dirty="0" smtClean="0">
                <a:solidFill>
                  <a:srgbClr val="002060"/>
                </a:solidFill>
                <a:latin typeface="Comic Sans MS" pitchFamily="66" charset="0"/>
              </a:rPr>
              <a:t>2 </a:t>
            </a:r>
            <a:r>
              <a:rPr lang="en-US" sz="2400" b="1" dirty="0" smtClean="0">
                <a:solidFill>
                  <a:srgbClr val="002060"/>
                </a:solidFill>
                <a:latin typeface="Comic Sans MS" pitchFamily="66" charset="0"/>
              </a:rPr>
              <a:t>+ 1/n</a:t>
            </a:r>
            <a:r>
              <a:rPr lang="en-US" sz="2400" b="1" baseline="30000" dirty="0" smtClean="0">
                <a:solidFill>
                  <a:srgbClr val="002060"/>
                </a:solidFill>
                <a:latin typeface="Comic Sans MS" pitchFamily="66" charset="0"/>
              </a:rPr>
              <a:t>3</a:t>
            </a:r>
            <a:endParaRPr lang="en-US" sz="2400" dirty="0"/>
          </a:p>
        </p:txBody>
      </p:sp>
      <p:sp>
        <p:nvSpPr>
          <p:cNvPr id="15" name="Rectangle 14"/>
          <p:cNvSpPr/>
          <p:nvPr/>
        </p:nvSpPr>
        <p:spPr>
          <a:xfrm>
            <a:off x="3755636" y="4500265"/>
            <a:ext cx="663964" cy="461665"/>
          </a:xfrm>
          <a:prstGeom prst="rect">
            <a:avLst/>
          </a:prstGeom>
        </p:spPr>
        <p:txBody>
          <a:bodyPr wrap="none">
            <a:spAutoFit/>
          </a:bodyPr>
          <a:lstStyle/>
          <a:p>
            <a:r>
              <a:rPr lang="pt-BR" sz="2400" b="1" dirty="0" smtClean="0">
                <a:solidFill>
                  <a:srgbClr val="002060"/>
                </a:solidFill>
                <a:latin typeface="Comic Sans MS" pitchFamily="66" charset="0"/>
              </a:rPr>
              <a:t>≤ c</a:t>
            </a:r>
            <a:endParaRPr lang="en-US" sz="2400" b="1" dirty="0">
              <a:solidFill>
                <a:srgbClr val="002060"/>
              </a:solidFill>
              <a:latin typeface="Comic Sans MS" pitchFamily="66" charset="0"/>
            </a:endParaRPr>
          </a:p>
        </p:txBody>
      </p:sp>
      <p:sp>
        <p:nvSpPr>
          <p:cNvPr id="16" name="Rectangle 15"/>
          <p:cNvSpPr/>
          <p:nvPr/>
        </p:nvSpPr>
        <p:spPr>
          <a:xfrm>
            <a:off x="838200" y="4805065"/>
            <a:ext cx="2969083" cy="461665"/>
          </a:xfrm>
          <a:prstGeom prst="rect">
            <a:avLst/>
          </a:prstGeom>
        </p:spPr>
        <p:txBody>
          <a:bodyPr wrap="none">
            <a:spAutoFit/>
          </a:bodyPr>
          <a:lstStyle/>
          <a:p>
            <a:r>
              <a:rPr lang="en-US" sz="2400" b="1" dirty="0" smtClean="0">
                <a:solidFill>
                  <a:srgbClr val="002060"/>
                </a:solidFill>
                <a:latin typeface="Comic Sans MS" pitchFamily="66" charset="0"/>
              </a:rPr>
              <a:t>Now </a:t>
            </a:r>
            <a:r>
              <a:rPr lang="en-US" sz="2400" b="1" dirty="0" smtClean="0">
                <a:latin typeface="Comic Sans MS" pitchFamily="66" charset="0"/>
                <a:sym typeface="Symbol" pitchFamily="18" charset="2"/>
              </a:rPr>
              <a:t></a:t>
            </a:r>
            <a:r>
              <a:rPr lang="en-US" sz="2400" b="1" dirty="0" smtClean="0">
                <a:solidFill>
                  <a:srgbClr val="002060"/>
                </a:solidFill>
                <a:latin typeface="Comic Sans MS" pitchFamily="66" charset="0"/>
              </a:rPr>
              <a:t> n ≥ </a:t>
            </a:r>
            <a:r>
              <a:rPr lang="en-US" sz="2400" b="1" i="1" dirty="0" smtClean="0">
                <a:solidFill>
                  <a:srgbClr val="002060"/>
                </a:solidFill>
                <a:latin typeface="Comic Sans MS" pitchFamily="66" charset="0"/>
              </a:rPr>
              <a:t>n</a:t>
            </a:r>
            <a:r>
              <a:rPr lang="en-US" sz="2400" b="1" i="1" baseline="-25000" dirty="0" smtClean="0">
                <a:solidFill>
                  <a:srgbClr val="002060"/>
                </a:solidFill>
                <a:latin typeface="Comic Sans MS" pitchFamily="66" charset="0"/>
              </a:rPr>
              <a:t>0</a:t>
            </a:r>
            <a:r>
              <a:rPr lang="en-US" sz="2400" b="1" i="1" dirty="0" smtClean="0">
                <a:solidFill>
                  <a:srgbClr val="002060"/>
                </a:solidFill>
                <a:latin typeface="Comic Sans MS" pitchFamily="66" charset="0"/>
              </a:rPr>
              <a:t> = 1,</a:t>
            </a:r>
            <a:endParaRPr lang="en-US" sz="2400" b="1" dirty="0">
              <a:solidFill>
                <a:srgbClr val="002060"/>
              </a:solidFill>
              <a:latin typeface="Comic Sans MS" pitchFamily="66" charset="0"/>
            </a:endParaRPr>
          </a:p>
        </p:txBody>
      </p:sp>
      <p:sp>
        <p:nvSpPr>
          <p:cNvPr id="19" name="Rectangle 18"/>
          <p:cNvSpPr/>
          <p:nvPr/>
        </p:nvSpPr>
        <p:spPr>
          <a:xfrm>
            <a:off x="990600" y="5273660"/>
            <a:ext cx="2884123" cy="461665"/>
          </a:xfrm>
          <a:prstGeom prst="rect">
            <a:avLst/>
          </a:prstGeom>
        </p:spPr>
        <p:txBody>
          <a:bodyPr wrap="none">
            <a:spAutoFit/>
          </a:bodyPr>
          <a:lstStyle/>
          <a:p>
            <a:r>
              <a:rPr lang="en-US" sz="2400" b="1" dirty="0" smtClean="0">
                <a:solidFill>
                  <a:srgbClr val="002060"/>
                </a:solidFill>
                <a:latin typeface="Comic Sans MS" pitchFamily="66" charset="0"/>
              </a:rPr>
              <a:t>1 + 20 + 1=22</a:t>
            </a:r>
            <a:r>
              <a:rPr lang="pt-BR" sz="2400" b="1" dirty="0" smtClean="0">
                <a:solidFill>
                  <a:srgbClr val="002060"/>
                </a:solidFill>
                <a:latin typeface="Comic Sans MS" pitchFamily="66" charset="0"/>
              </a:rPr>
              <a:t>≤ c</a:t>
            </a:r>
            <a:endParaRPr lang="en-US" sz="2400" dirty="0"/>
          </a:p>
        </p:txBody>
      </p:sp>
      <p:sp>
        <p:nvSpPr>
          <p:cNvPr id="20" name="TextBox 19"/>
          <p:cNvSpPr txBox="1"/>
          <p:nvPr/>
        </p:nvSpPr>
        <p:spPr>
          <a:xfrm>
            <a:off x="5105400" y="5262265"/>
            <a:ext cx="1874231" cy="461665"/>
          </a:xfrm>
          <a:prstGeom prst="rect">
            <a:avLst/>
          </a:prstGeom>
          <a:noFill/>
        </p:spPr>
        <p:txBody>
          <a:bodyPr wrap="none" rtlCol="0">
            <a:spAutoFit/>
          </a:bodyPr>
          <a:lstStyle/>
          <a:p>
            <a:r>
              <a:rPr lang="en-IN" sz="2400" b="1" dirty="0" smtClean="0">
                <a:latin typeface="Comic Sans MS" pitchFamily="66" charset="0"/>
              </a:rPr>
              <a:t>Thus c≥ 22</a:t>
            </a:r>
            <a:endParaRPr lang="en-US" sz="2400" b="1" dirty="0">
              <a:latin typeface="Comic Sans MS" pitchFamily="66" charset="0"/>
            </a:endParaRPr>
          </a:p>
        </p:txBody>
      </p:sp>
      <p:sp>
        <p:nvSpPr>
          <p:cNvPr id="21" name="Rectangle 20"/>
          <p:cNvSpPr/>
          <p:nvPr/>
        </p:nvSpPr>
        <p:spPr>
          <a:xfrm>
            <a:off x="838200" y="5643265"/>
            <a:ext cx="4817344" cy="461665"/>
          </a:xfrm>
          <a:prstGeom prst="rect">
            <a:avLst/>
          </a:prstGeom>
        </p:spPr>
        <p:txBody>
          <a:bodyPr wrap="none">
            <a:spAutoFit/>
          </a:bodyPr>
          <a:lstStyle/>
          <a:p>
            <a:r>
              <a:rPr lang="en-US" sz="2400" b="1" dirty="0" smtClean="0">
                <a:solidFill>
                  <a:srgbClr val="002060"/>
                </a:solidFill>
                <a:latin typeface="Comic Sans MS" pitchFamily="66" charset="0"/>
              </a:rPr>
              <a:t>Thus  </a:t>
            </a:r>
            <a:r>
              <a:rPr lang="en-US" sz="2400" b="1" dirty="0" smtClean="0">
                <a:latin typeface="Comic Sans MS" pitchFamily="66" charset="0"/>
                <a:sym typeface="Symbol" pitchFamily="18" charset="2"/>
              </a:rPr>
              <a:t></a:t>
            </a:r>
            <a:r>
              <a:rPr lang="en-US" sz="2400" b="1" dirty="0" smtClean="0">
                <a:solidFill>
                  <a:srgbClr val="002060"/>
                </a:solidFill>
                <a:latin typeface="Comic Sans MS" pitchFamily="66" charset="0"/>
              </a:rPr>
              <a:t> n ≥ </a:t>
            </a:r>
            <a:r>
              <a:rPr lang="en-US" sz="2400" b="1" i="1" dirty="0" smtClean="0">
                <a:solidFill>
                  <a:srgbClr val="002060"/>
                </a:solidFill>
                <a:latin typeface="Comic Sans MS" pitchFamily="66" charset="0"/>
              </a:rPr>
              <a:t>n</a:t>
            </a:r>
            <a:r>
              <a:rPr lang="en-US" sz="2400" b="1" i="1" baseline="-25000" dirty="0" smtClean="0">
                <a:solidFill>
                  <a:srgbClr val="002060"/>
                </a:solidFill>
                <a:latin typeface="Comic Sans MS" pitchFamily="66" charset="0"/>
              </a:rPr>
              <a:t>0</a:t>
            </a:r>
            <a:r>
              <a:rPr lang="en-US" sz="2400" b="1" i="1" dirty="0" smtClean="0">
                <a:solidFill>
                  <a:srgbClr val="002060"/>
                </a:solidFill>
                <a:latin typeface="Comic Sans MS" pitchFamily="66" charset="0"/>
              </a:rPr>
              <a:t> = 1 and </a:t>
            </a:r>
            <a:r>
              <a:rPr lang="en-IN" sz="2400" b="1" dirty="0" smtClean="0">
                <a:latin typeface="Comic Sans MS" pitchFamily="66" charset="0"/>
              </a:rPr>
              <a:t>c≥ 22</a:t>
            </a:r>
            <a:r>
              <a:rPr lang="en-US" sz="2400" b="1" i="1" dirty="0" smtClean="0">
                <a:solidFill>
                  <a:srgbClr val="002060"/>
                </a:solidFill>
                <a:latin typeface="Comic Sans MS" pitchFamily="66" charset="0"/>
              </a:rPr>
              <a:t> </a:t>
            </a:r>
            <a:endParaRPr lang="en-US" sz="2400" b="1" dirty="0">
              <a:solidFill>
                <a:srgbClr val="002060"/>
              </a:solidFill>
              <a:latin typeface="Comic Sans MS" pitchFamily="66" charset="0"/>
            </a:endParaRPr>
          </a:p>
        </p:txBody>
      </p:sp>
      <p:sp>
        <p:nvSpPr>
          <p:cNvPr id="23" name="Rectangle 22"/>
          <p:cNvSpPr/>
          <p:nvPr/>
        </p:nvSpPr>
        <p:spPr>
          <a:xfrm>
            <a:off x="1066800" y="6024265"/>
            <a:ext cx="3485249" cy="461665"/>
          </a:xfrm>
          <a:prstGeom prst="rect">
            <a:avLst/>
          </a:prstGeom>
        </p:spPr>
        <p:txBody>
          <a:bodyPr wrap="none">
            <a:spAutoFit/>
          </a:bodyPr>
          <a:lstStyle/>
          <a:p>
            <a:r>
              <a:rPr lang="en-US" sz="2400" b="1" i="1" dirty="0" smtClean="0">
                <a:solidFill>
                  <a:srgbClr val="002060"/>
                </a:solidFill>
                <a:latin typeface="Comic Sans MS" pitchFamily="66" charset="0"/>
              </a:rPr>
              <a:t>n</a:t>
            </a:r>
            <a:r>
              <a:rPr lang="en-US" sz="2400" b="1" i="1" baseline="30000" dirty="0" smtClean="0">
                <a:solidFill>
                  <a:srgbClr val="002060"/>
                </a:solidFill>
                <a:latin typeface="Comic Sans MS" pitchFamily="66" charset="0"/>
              </a:rPr>
              <a:t>3</a:t>
            </a:r>
            <a:r>
              <a:rPr lang="en-US" sz="2400" b="1" i="1" dirty="0" smtClean="0">
                <a:solidFill>
                  <a:srgbClr val="002060"/>
                </a:solidFill>
                <a:latin typeface="Comic Sans MS" pitchFamily="66" charset="0"/>
              </a:rPr>
              <a:t> + 20n + 1</a:t>
            </a:r>
            <a:r>
              <a:rPr lang="en-US" sz="2400" b="1" dirty="0" smtClean="0">
                <a:solidFill>
                  <a:srgbClr val="002060"/>
                </a:solidFill>
                <a:latin typeface="Comic Sans MS" pitchFamily="66" charset="0"/>
                <a:sym typeface="Symbol" pitchFamily="18" charset="2"/>
              </a:rPr>
              <a:t> </a:t>
            </a:r>
            <a:r>
              <a:rPr lang="en-US" sz="2400" b="1" i="1" u="sng" dirty="0" smtClean="0">
                <a:latin typeface="Comic Sans MS" pitchFamily="66" charset="0"/>
                <a:sym typeface="Symbol" pitchFamily="18" charset="2"/>
              </a:rPr>
              <a:t>&lt;</a:t>
            </a:r>
            <a:r>
              <a:rPr lang="en-US" sz="2400" b="1" i="1" dirty="0" smtClean="0">
                <a:latin typeface="Comic Sans MS" pitchFamily="66" charset="0"/>
                <a:sym typeface="Symbol" pitchFamily="18" charset="2"/>
              </a:rPr>
              <a:t> 22.</a:t>
            </a:r>
            <a:r>
              <a:rPr lang="en-US" sz="2400" b="1" dirty="0" smtClean="0">
                <a:solidFill>
                  <a:srgbClr val="002060"/>
                </a:solidFill>
                <a:latin typeface="Comic Sans MS" pitchFamily="66" charset="0"/>
              </a:rPr>
              <a:t> n</a:t>
            </a:r>
            <a:r>
              <a:rPr lang="en-US" sz="2400" b="1" baseline="30000" dirty="0" smtClean="0">
                <a:solidFill>
                  <a:srgbClr val="002060"/>
                </a:solidFill>
                <a:latin typeface="Comic Sans MS" pitchFamily="66" charset="0"/>
              </a:rPr>
              <a:t>3</a:t>
            </a:r>
            <a:endParaRPr lang="en-US" sz="2400" dirty="0"/>
          </a:p>
        </p:txBody>
      </p:sp>
      <p:sp>
        <p:nvSpPr>
          <p:cNvPr id="24" name="TextBox 23"/>
          <p:cNvSpPr txBox="1"/>
          <p:nvPr/>
        </p:nvSpPr>
        <p:spPr>
          <a:xfrm>
            <a:off x="990600" y="6405265"/>
            <a:ext cx="4527201" cy="461665"/>
          </a:xfrm>
          <a:prstGeom prst="rect">
            <a:avLst/>
          </a:prstGeom>
          <a:noFill/>
        </p:spPr>
        <p:txBody>
          <a:bodyPr wrap="none" rtlCol="0">
            <a:spAutoFit/>
          </a:bodyPr>
          <a:lstStyle/>
          <a:p>
            <a:r>
              <a:rPr lang="en-IN" sz="2400" b="1" dirty="0" smtClean="0">
                <a:latin typeface="Comic Sans MS" pitchFamily="66" charset="0"/>
              </a:rPr>
              <a:t>Hence, </a:t>
            </a:r>
            <a:r>
              <a:rPr lang="en-US" sz="2400" b="1" i="1" dirty="0" smtClean="0">
                <a:solidFill>
                  <a:srgbClr val="002060"/>
                </a:solidFill>
                <a:latin typeface="Comic Sans MS" pitchFamily="66" charset="0"/>
              </a:rPr>
              <a:t>n</a:t>
            </a:r>
            <a:r>
              <a:rPr lang="en-US" sz="2400" b="1" i="1" baseline="30000" dirty="0" smtClean="0">
                <a:solidFill>
                  <a:srgbClr val="002060"/>
                </a:solidFill>
                <a:latin typeface="Comic Sans MS" pitchFamily="66" charset="0"/>
              </a:rPr>
              <a:t>3</a:t>
            </a:r>
            <a:r>
              <a:rPr lang="en-US" sz="2400" b="1" i="1" dirty="0" smtClean="0">
                <a:solidFill>
                  <a:srgbClr val="002060"/>
                </a:solidFill>
                <a:latin typeface="Comic Sans MS" pitchFamily="66" charset="0"/>
              </a:rPr>
              <a:t> + 20n + 1 is O(n</a:t>
            </a:r>
            <a:r>
              <a:rPr lang="en-US" sz="2400" b="1" i="1" baseline="30000" dirty="0" smtClean="0">
                <a:solidFill>
                  <a:srgbClr val="002060"/>
                </a:solidFill>
                <a:latin typeface="Comic Sans MS" pitchFamily="66" charset="0"/>
              </a:rPr>
              <a:t>3</a:t>
            </a:r>
            <a:r>
              <a:rPr lang="en-US" sz="2400" b="1" i="1" dirty="0" smtClean="0">
                <a:solidFill>
                  <a:srgbClr val="002060"/>
                </a:solidFill>
                <a:latin typeface="Comic Sans MS" pitchFamily="66" charset="0"/>
              </a:rPr>
              <a:t>)</a:t>
            </a:r>
            <a:endParaRPr lang="en-US" sz="2400" b="1" dirty="0">
              <a:latin typeface="Comic Sans MS" pitchFamily="66" charset="0"/>
            </a:endParaRPr>
          </a:p>
        </p:txBody>
      </p:sp>
      <p:sp>
        <p:nvSpPr>
          <p:cNvPr id="26" name="TextBox 25"/>
          <p:cNvSpPr txBox="1"/>
          <p:nvPr/>
        </p:nvSpPr>
        <p:spPr>
          <a:xfrm>
            <a:off x="4847058" y="6024265"/>
            <a:ext cx="3534942" cy="461665"/>
          </a:xfrm>
          <a:prstGeom prst="rect">
            <a:avLst/>
          </a:prstGeom>
          <a:noFill/>
        </p:spPr>
        <p:txBody>
          <a:bodyPr wrap="none" rtlCol="0">
            <a:spAutoFit/>
          </a:bodyPr>
          <a:lstStyle/>
          <a:p>
            <a:r>
              <a:rPr lang="en-US" sz="2400" b="1" dirty="0" smtClean="0">
                <a:solidFill>
                  <a:srgbClr val="002060"/>
                </a:solidFill>
                <a:latin typeface="Comic Sans MS" pitchFamily="66" charset="0"/>
              </a:rPr>
              <a:t>f(n)</a:t>
            </a:r>
            <a:r>
              <a:rPr lang="pt-BR" sz="2400" b="1" dirty="0" smtClean="0">
                <a:solidFill>
                  <a:srgbClr val="002060"/>
                </a:solidFill>
                <a:latin typeface="Comic Sans MS" pitchFamily="66" charset="0"/>
              </a:rPr>
              <a:t> ≤ 22.g(n) ≤ c.g(n)</a:t>
            </a:r>
            <a:endParaRPr lang="en-US" sz="2400" b="1" baseline="30000"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9" grpId="0"/>
      <p:bldP spid="20" grpId="0"/>
      <p:bldP spid="21" grpId="0"/>
      <p:bldP spid="23" grpId="0"/>
      <p:bldP spid="24" grpId="0"/>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57200"/>
            <a:ext cx="3861955" cy="461665"/>
          </a:xfrm>
          <a:prstGeom prst="rect">
            <a:avLst/>
          </a:prstGeom>
        </p:spPr>
        <p:txBody>
          <a:bodyPr wrap="none">
            <a:spAutoFit/>
          </a:bodyPr>
          <a:lstStyle/>
          <a:p>
            <a:r>
              <a:rPr lang="en-US" sz="2400" b="1" dirty="0" smtClean="0">
                <a:solidFill>
                  <a:srgbClr val="FF0000"/>
                </a:solidFill>
                <a:latin typeface="Comic Sans MS" pitchFamily="66" charset="0"/>
              </a:rPr>
              <a:t>Asymptotic Notations(O)</a:t>
            </a:r>
            <a:endParaRPr lang="en-US" sz="2400" dirty="0">
              <a:latin typeface="Comic Sans MS" pitchFamily="66" charset="0"/>
            </a:endParaRPr>
          </a:p>
        </p:txBody>
      </p:sp>
      <p:sp>
        <p:nvSpPr>
          <p:cNvPr id="3" name="TextBox 2"/>
          <p:cNvSpPr txBox="1"/>
          <p:nvPr/>
        </p:nvSpPr>
        <p:spPr>
          <a:xfrm>
            <a:off x="304800" y="152400"/>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TextBox 3"/>
          <p:cNvSpPr txBox="1"/>
          <p:nvPr/>
        </p:nvSpPr>
        <p:spPr>
          <a:xfrm>
            <a:off x="3581400" y="838200"/>
            <a:ext cx="4160113" cy="461665"/>
          </a:xfrm>
          <a:prstGeom prst="rect">
            <a:avLst/>
          </a:prstGeom>
          <a:noFill/>
        </p:spPr>
        <p:txBody>
          <a:bodyPr wrap="none" rtlCol="0">
            <a:spAutoFit/>
          </a:bodyPr>
          <a:lstStyle/>
          <a:p>
            <a:r>
              <a:rPr lang="en-US" sz="2400" b="1" dirty="0" smtClean="0">
                <a:solidFill>
                  <a:srgbClr val="FF0000"/>
                </a:solidFill>
                <a:latin typeface="Comic Sans MS" pitchFamily="66" charset="0"/>
              </a:rPr>
              <a:t>Example 2: Third Method </a:t>
            </a:r>
            <a:endParaRPr lang="en-US" sz="2400" b="1" dirty="0">
              <a:solidFill>
                <a:srgbClr val="FF0000"/>
              </a:solidFill>
              <a:latin typeface="Comic Sans MS" pitchFamily="66" charset="0"/>
            </a:endParaRPr>
          </a:p>
        </p:txBody>
      </p:sp>
      <p:sp>
        <p:nvSpPr>
          <p:cNvPr id="5" name="Rectangle 4"/>
          <p:cNvSpPr/>
          <p:nvPr/>
        </p:nvSpPr>
        <p:spPr>
          <a:xfrm>
            <a:off x="685800" y="1219200"/>
            <a:ext cx="4992072" cy="461665"/>
          </a:xfrm>
          <a:prstGeom prst="rect">
            <a:avLst/>
          </a:prstGeom>
        </p:spPr>
        <p:txBody>
          <a:bodyPr wrap="none">
            <a:spAutoFit/>
          </a:bodyPr>
          <a:lstStyle/>
          <a:p>
            <a:r>
              <a:rPr lang="en-US" sz="2400" b="1" dirty="0" smtClean="0">
                <a:solidFill>
                  <a:srgbClr val="002060"/>
                </a:solidFill>
                <a:latin typeface="Comic Sans MS" pitchFamily="66" charset="0"/>
              </a:rPr>
              <a:t>Is 5n</a:t>
            </a:r>
            <a:r>
              <a:rPr lang="en-US" sz="2400" b="1" baseline="30000" dirty="0" smtClean="0">
                <a:solidFill>
                  <a:srgbClr val="002060"/>
                </a:solidFill>
                <a:latin typeface="Comic Sans MS" pitchFamily="66" charset="0"/>
              </a:rPr>
              <a:t>3</a:t>
            </a:r>
            <a:r>
              <a:rPr lang="en-US" sz="2400" b="1" dirty="0" smtClean="0">
                <a:solidFill>
                  <a:srgbClr val="002060"/>
                </a:solidFill>
                <a:latin typeface="Comic Sans MS" pitchFamily="66" charset="0"/>
              </a:rPr>
              <a:t> + 2n</a:t>
            </a:r>
            <a:r>
              <a:rPr lang="en-US" sz="2400" b="1" baseline="30000" dirty="0" smtClean="0">
                <a:solidFill>
                  <a:srgbClr val="002060"/>
                </a:solidFill>
                <a:latin typeface="Comic Sans MS" pitchFamily="66" charset="0"/>
              </a:rPr>
              <a:t>2</a:t>
            </a:r>
            <a:r>
              <a:rPr lang="en-US" sz="2400" b="1" dirty="0" smtClean="0">
                <a:solidFill>
                  <a:srgbClr val="002060"/>
                </a:solidFill>
                <a:latin typeface="Comic Sans MS" pitchFamily="66" charset="0"/>
              </a:rPr>
              <a:t> + n + 10</a:t>
            </a:r>
            <a:r>
              <a:rPr lang="en-US" sz="2400" b="1" baseline="30000" dirty="0" smtClean="0">
                <a:solidFill>
                  <a:srgbClr val="002060"/>
                </a:solidFill>
                <a:latin typeface="Comic Sans MS" pitchFamily="66" charset="0"/>
              </a:rPr>
              <a:t>6</a:t>
            </a:r>
            <a:r>
              <a:rPr lang="en-US" sz="2400" b="1" dirty="0" smtClean="0">
                <a:solidFill>
                  <a:srgbClr val="002060"/>
                </a:solidFill>
                <a:latin typeface="Comic Sans MS" pitchFamily="66" charset="0"/>
              </a:rPr>
              <a:t> = O(n</a:t>
            </a:r>
            <a:r>
              <a:rPr lang="en-US" sz="2400" b="1" baseline="30000" dirty="0" smtClean="0">
                <a:solidFill>
                  <a:srgbClr val="002060"/>
                </a:solidFill>
                <a:latin typeface="Comic Sans MS" pitchFamily="66" charset="0"/>
              </a:rPr>
              <a:t>3</a:t>
            </a:r>
            <a:r>
              <a:rPr lang="en-US" sz="2400" b="1" dirty="0" smtClean="0">
                <a:solidFill>
                  <a:srgbClr val="002060"/>
                </a:solidFill>
                <a:latin typeface="Comic Sans MS" pitchFamily="66" charset="0"/>
              </a:rPr>
              <a:t>)?</a:t>
            </a:r>
            <a:endParaRPr lang="en-US" sz="2400" b="1" dirty="0">
              <a:solidFill>
                <a:srgbClr val="002060"/>
              </a:solidFill>
              <a:latin typeface="Comic Sans MS" pitchFamily="66" charset="0"/>
            </a:endParaRPr>
          </a:p>
        </p:txBody>
      </p:sp>
      <p:sp>
        <p:nvSpPr>
          <p:cNvPr id="6" name="Rectangle 5"/>
          <p:cNvSpPr/>
          <p:nvPr/>
        </p:nvSpPr>
        <p:spPr>
          <a:xfrm>
            <a:off x="304800" y="1600200"/>
            <a:ext cx="1109599" cy="461665"/>
          </a:xfrm>
          <a:prstGeom prst="rect">
            <a:avLst/>
          </a:prstGeom>
        </p:spPr>
        <p:txBody>
          <a:bodyPr wrap="none">
            <a:spAutoFit/>
          </a:bodyPr>
          <a:lstStyle/>
          <a:p>
            <a:r>
              <a:rPr lang="en-US" sz="2400" b="1" dirty="0" smtClean="0">
                <a:latin typeface="Comic Sans MS" pitchFamily="66" charset="0"/>
              </a:rPr>
              <a:t>Proof:</a:t>
            </a:r>
            <a:endParaRPr lang="en-US" sz="2400" dirty="0">
              <a:latin typeface="Comic Sans MS" pitchFamily="66" charset="0"/>
            </a:endParaRPr>
          </a:p>
        </p:txBody>
      </p:sp>
      <p:sp>
        <p:nvSpPr>
          <p:cNvPr id="7" name="TextBox 6"/>
          <p:cNvSpPr txBox="1"/>
          <p:nvPr/>
        </p:nvSpPr>
        <p:spPr>
          <a:xfrm>
            <a:off x="533400" y="1972270"/>
            <a:ext cx="1043876" cy="461665"/>
          </a:xfrm>
          <a:prstGeom prst="rect">
            <a:avLst/>
          </a:prstGeom>
          <a:noFill/>
        </p:spPr>
        <p:txBody>
          <a:bodyPr wrap="none" rtlCol="0">
            <a:spAutoFit/>
          </a:bodyPr>
          <a:lstStyle/>
          <a:p>
            <a:r>
              <a:rPr lang="en-US" sz="2400" b="1" dirty="0" smtClean="0">
                <a:solidFill>
                  <a:srgbClr val="002060"/>
                </a:solidFill>
                <a:latin typeface="Comic Sans MS" pitchFamily="66" charset="0"/>
              </a:rPr>
              <a:t>Here,</a:t>
            </a:r>
            <a:endParaRPr lang="en-US" sz="2400" b="1" dirty="0">
              <a:solidFill>
                <a:srgbClr val="002060"/>
              </a:solidFill>
              <a:latin typeface="Comic Sans MS" pitchFamily="66" charset="0"/>
            </a:endParaRPr>
          </a:p>
        </p:txBody>
      </p:sp>
      <p:sp>
        <p:nvSpPr>
          <p:cNvPr id="8" name="TextBox 7"/>
          <p:cNvSpPr txBox="1"/>
          <p:nvPr/>
        </p:nvSpPr>
        <p:spPr>
          <a:xfrm>
            <a:off x="1143000" y="2362200"/>
            <a:ext cx="4020652" cy="461665"/>
          </a:xfrm>
          <a:prstGeom prst="rect">
            <a:avLst/>
          </a:prstGeom>
          <a:noFill/>
        </p:spPr>
        <p:txBody>
          <a:bodyPr wrap="none" rtlCol="0">
            <a:spAutoFit/>
          </a:bodyPr>
          <a:lstStyle/>
          <a:p>
            <a:r>
              <a:rPr lang="en-US" sz="2400" b="1" dirty="0" smtClean="0">
                <a:latin typeface="Comic Sans MS" pitchFamily="66" charset="0"/>
              </a:rPr>
              <a:t>f(n)=</a:t>
            </a:r>
            <a:r>
              <a:rPr lang="en-US" sz="2400" b="1" dirty="0" smtClean="0">
                <a:solidFill>
                  <a:srgbClr val="002060"/>
                </a:solidFill>
                <a:latin typeface="Comic Sans MS" pitchFamily="66" charset="0"/>
              </a:rPr>
              <a:t> 5n</a:t>
            </a:r>
            <a:r>
              <a:rPr lang="en-US" sz="2400" b="1" baseline="30000" dirty="0" smtClean="0">
                <a:solidFill>
                  <a:srgbClr val="002060"/>
                </a:solidFill>
                <a:latin typeface="Comic Sans MS" pitchFamily="66" charset="0"/>
              </a:rPr>
              <a:t>3</a:t>
            </a:r>
            <a:r>
              <a:rPr lang="en-US" sz="2400" b="1" dirty="0" smtClean="0">
                <a:solidFill>
                  <a:srgbClr val="002060"/>
                </a:solidFill>
                <a:latin typeface="Comic Sans MS" pitchFamily="66" charset="0"/>
              </a:rPr>
              <a:t> + 2n</a:t>
            </a:r>
            <a:r>
              <a:rPr lang="en-US" sz="2400" b="1" baseline="30000" dirty="0" smtClean="0">
                <a:solidFill>
                  <a:srgbClr val="002060"/>
                </a:solidFill>
                <a:latin typeface="Comic Sans MS" pitchFamily="66" charset="0"/>
              </a:rPr>
              <a:t>2</a:t>
            </a:r>
            <a:r>
              <a:rPr lang="en-US" sz="2400" b="1" dirty="0" smtClean="0">
                <a:solidFill>
                  <a:srgbClr val="002060"/>
                </a:solidFill>
                <a:latin typeface="Comic Sans MS" pitchFamily="66" charset="0"/>
              </a:rPr>
              <a:t> + n + 10</a:t>
            </a:r>
            <a:r>
              <a:rPr lang="en-US" sz="2400" b="1" baseline="30000" dirty="0" smtClean="0">
                <a:solidFill>
                  <a:srgbClr val="002060"/>
                </a:solidFill>
                <a:latin typeface="Comic Sans MS" pitchFamily="66" charset="0"/>
              </a:rPr>
              <a:t>6</a:t>
            </a:r>
            <a:endParaRPr lang="en-US" sz="2400" dirty="0"/>
          </a:p>
        </p:txBody>
      </p:sp>
      <p:sp>
        <p:nvSpPr>
          <p:cNvPr id="9" name="TextBox 8"/>
          <p:cNvSpPr txBox="1"/>
          <p:nvPr/>
        </p:nvSpPr>
        <p:spPr>
          <a:xfrm>
            <a:off x="5191471" y="2357735"/>
            <a:ext cx="752129" cy="461665"/>
          </a:xfrm>
          <a:prstGeom prst="rect">
            <a:avLst/>
          </a:prstGeom>
          <a:noFill/>
        </p:spPr>
        <p:txBody>
          <a:bodyPr wrap="none" rtlCol="0">
            <a:spAutoFit/>
          </a:bodyPr>
          <a:lstStyle/>
          <a:p>
            <a:r>
              <a:rPr lang="en-US" sz="2400" b="1" dirty="0" smtClean="0">
                <a:solidFill>
                  <a:srgbClr val="002060"/>
                </a:solidFill>
                <a:latin typeface="Comic Sans MS" pitchFamily="66" charset="0"/>
              </a:rPr>
              <a:t>And</a:t>
            </a:r>
            <a:endParaRPr lang="en-US" sz="2400" b="1" dirty="0">
              <a:solidFill>
                <a:srgbClr val="002060"/>
              </a:solidFill>
              <a:latin typeface="Comic Sans MS" pitchFamily="66" charset="0"/>
            </a:endParaRPr>
          </a:p>
        </p:txBody>
      </p:sp>
      <p:sp>
        <p:nvSpPr>
          <p:cNvPr id="10" name="TextBox 9"/>
          <p:cNvSpPr txBox="1"/>
          <p:nvPr/>
        </p:nvSpPr>
        <p:spPr>
          <a:xfrm>
            <a:off x="6629400" y="2327565"/>
            <a:ext cx="1208985" cy="461665"/>
          </a:xfrm>
          <a:prstGeom prst="rect">
            <a:avLst/>
          </a:prstGeom>
          <a:noFill/>
        </p:spPr>
        <p:txBody>
          <a:bodyPr wrap="none" rtlCol="0">
            <a:spAutoFit/>
          </a:bodyPr>
          <a:lstStyle/>
          <a:p>
            <a:r>
              <a:rPr lang="en-US" sz="2400" b="1" dirty="0" smtClean="0">
                <a:latin typeface="Comic Sans MS" pitchFamily="66" charset="0"/>
              </a:rPr>
              <a:t>g(n)=</a:t>
            </a:r>
            <a:r>
              <a:rPr lang="en-US" sz="2400" b="1" dirty="0" smtClean="0">
                <a:solidFill>
                  <a:srgbClr val="002060"/>
                </a:solidFill>
                <a:latin typeface="Comic Sans MS" pitchFamily="66" charset="0"/>
              </a:rPr>
              <a:t>n</a:t>
            </a:r>
            <a:r>
              <a:rPr lang="en-US" sz="2400" b="1" baseline="30000" dirty="0" smtClean="0">
                <a:solidFill>
                  <a:srgbClr val="002060"/>
                </a:solidFill>
                <a:latin typeface="Comic Sans MS" pitchFamily="66" charset="0"/>
              </a:rPr>
              <a:t>3</a:t>
            </a:r>
            <a:endParaRPr lang="en-US" sz="2400" b="1" dirty="0">
              <a:latin typeface="Comic Sans MS" pitchFamily="66" charset="0"/>
            </a:endParaRPr>
          </a:p>
        </p:txBody>
      </p:sp>
      <p:sp>
        <p:nvSpPr>
          <p:cNvPr id="11" name="Rectangle 10"/>
          <p:cNvSpPr/>
          <p:nvPr/>
        </p:nvSpPr>
        <p:spPr>
          <a:xfrm>
            <a:off x="586676" y="2770905"/>
            <a:ext cx="4038600" cy="461665"/>
          </a:xfrm>
          <a:prstGeom prst="rect">
            <a:avLst/>
          </a:prstGeom>
        </p:spPr>
        <p:txBody>
          <a:bodyPr wrap="square">
            <a:spAutoFit/>
          </a:bodyPr>
          <a:lstStyle/>
          <a:p>
            <a:pPr algn="just"/>
            <a:r>
              <a:rPr lang="en-US" sz="2400" b="1" dirty="0" smtClean="0">
                <a:solidFill>
                  <a:srgbClr val="002060"/>
                </a:solidFill>
                <a:latin typeface="Comic Sans MS" pitchFamily="66" charset="0"/>
              </a:rPr>
              <a:t>By the Big-Oh definition:</a:t>
            </a:r>
            <a:endParaRPr lang="en-US" sz="2400" dirty="0">
              <a:solidFill>
                <a:srgbClr val="002060"/>
              </a:solidFill>
              <a:latin typeface="Comic Sans MS" pitchFamily="66" charset="0"/>
            </a:endParaRPr>
          </a:p>
        </p:txBody>
      </p:sp>
      <p:sp>
        <p:nvSpPr>
          <p:cNvPr id="12" name="Rectangle 11"/>
          <p:cNvSpPr/>
          <p:nvPr/>
        </p:nvSpPr>
        <p:spPr>
          <a:xfrm>
            <a:off x="1454727" y="3228105"/>
            <a:ext cx="7550728" cy="830997"/>
          </a:xfrm>
          <a:prstGeom prst="rect">
            <a:avLst/>
          </a:prstGeom>
        </p:spPr>
        <p:txBody>
          <a:bodyPr wrap="square">
            <a:spAutoFit/>
          </a:bodyPr>
          <a:lstStyle/>
          <a:p>
            <a:r>
              <a:rPr lang="en-US" sz="2400" b="1" dirty="0" smtClean="0">
                <a:solidFill>
                  <a:srgbClr val="002060"/>
                </a:solidFill>
                <a:latin typeface="Comic Sans MS" pitchFamily="66" charset="0"/>
              </a:rPr>
              <a:t>f(n) is O(n</a:t>
            </a:r>
            <a:r>
              <a:rPr lang="en-US" sz="2400" b="1" baseline="30000" dirty="0" smtClean="0">
                <a:solidFill>
                  <a:srgbClr val="002060"/>
                </a:solidFill>
                <a:latin typeface="Comic Sans MS" pitchFamily="66" charset="0"/>
              </a:rPr>
              <a:t>3</a:t>
            </a:r>
            <a:r>
              <a:rPr lang="en-US" sz="2400" b="1" dirty="0" smtClean="0">
                <a:solidFill>
                  <a:srgbClr val="002060"/>
                </a:solidFill>
                <a:latin typeface="Comic Sans MS" pitchFamily="66" charset="0"/>
              </a:rPr>
              <a:t>) if f(n) ≤ </a:t>
            </a:r>
            <a:r>
              <a:rPr lang="en-US" sz="2400" b="1" dirty="0" err="1" smtClean="0">
                <a:solidFill>
                  <a:srgbClr val="002060"/>
                </a:solidFill>
                <a:latin typeface="Comic Sans MS" pitchFamily="66" charset="0"/>
              </a:rPr>
              <a:t>c.g</a:t>
            </a:r>
            <a:r>
              <a:rPr lang="en-US" sz="2400" b="1" dirty="0" smtClean="0">
                <a:solidFill>
                  <a:srgbClr val="002060"/>
                </a:solidFill>
                <a:latin typeface="Comic Sans MS" pitchFamily="66" charset="0"/>
              </a:rPr>
              <a:t>(n) ≤ c·n</a:t>
            </a:r>
            <a:r>
              <a:rPr lang="en-US" sz="2400" b="1" baseline="30000" dirty="0" smtClean="0">
                <a:solidFill>
                  <a:srgbClr val="002060"/>
                </a:solidFill>
                <a:latin typeface="Comic Sans MS" pitchFamily="66" charset="0"/>
              </a:rPr>
              <a:t>3</a:t>
            </a:r>
            <a:r>
              <a:rPr lang="en-US" sz="2400" b="1" dirty="0" smtClean="0">
                <a:solidFill>
                  <a:srgbClr val="002060"/>
                </a:solidFill>
                <a:latin typeface="Comic Sans MS" pitchFamily="66" charset="0"/>
              </a:rPr>
              <a:t> for some c&gt;0 and n ≥ n</a:t>
            </a:r>
            <a:r>
              <a:rPr lang="en-US" sz="2400" b="1" baseline="-25000" dirty="0" smtClean="0">
                <a:solidFill>
                  <a:srgbClr val="002060"/>
                </a:solidFill>
                <a:latin typeface="Comic Sans MS" pitchFamily="66" charset="0"/>
              </a:rPr>
              <a:t>0</a:t>
            </a:r>
            <a:r>
              <a:rPr lang="en-US" sz="2400" b="1" dirty="0" smtClean="0">
                <a:solidFill>
                  <a:srgbClr val="002060"/>
                </a:solidFill>
                <a:latin typeface="Comic Sans MS" pitchFamily="66" charset="0"/>
              </a:rPr>
              <a:t> .</a:t>
            </a:r>
            <a:endParaRPr lang="en-US" sz="2400" dirty="0"/>
          </a:p>
        </p:txBody>
      </p:sp>
      <p:sp>
        <p:nvSpPr>
          <p:cNvPr id="13" name="Rectangle 12"/>
          <p:cNvSpPr/>
          <p:nvPr/>
        </p:nvSpPr>
        <p:spPr>
          <a:xfrm>
            <a:off x="662875" y="4017820"/>
            <a:ext cx="4419601" cy="461665"/>
          </a:xfrm>
          <a:prstGeom prst="rect">
            <a:avLst/>
          </a:prstGeom>
        </p:spPr>
        <p:txBody>
          <a:bodyPr wrap="square">
            <a:spAutoFit/>
          </a:bodyPr>
          <a:lstStyle/>
          <a:p>
            <a:r>
              <a:rPr lang="en-US" sz="2400" b="1" dirty="0" smtClean="0">
                <a:solidFill>
                  <a:srgbClr val="002060"/>
                </a:solidFill>
                <a:latin typeface="Comic Sans MS" pitchFamily="66" charset="0"/>
              </a:rPr>
              <a:t>Let us check this condition:</a:t>
            </a:r>
            <a:endParaRPr lang="en-US" sz="2400" b="1" dirty="0">
              <a:solidFill>
                <a:srgbClr val="002060"/>
              </a:solidFill>
              <a:latin typeface="Comic Sans MS" pitchFamily="66" charset="0"/>
            </a:endParaRPr>
          </a:p>
        </p:txBody>
      </p:sp>
      <p:sp>
        <p:nvSpPr>
          <p:cNvPr id="14" name="Rectangle 13"/>
          <p:cNvSpPr/>
          <p:nvPr/>
        </p:nvSpPr>
        <p:spPr>
          <a:xfrm>
            <a:off x="1600200" y="4495800"/>
            <a:ext cx="5218095" cy="461665"/>
          </a:xfrm>
          <a:prstGeom prst="rect">
            <a:avLst/>
          </a:prstGeom>
        </p:spPr>
        <p:txBody>
          <a:bodyPr wrap="none">
            <a:spAutoFit/>
          </a:bodyPr>
          <a:lstStyle/>
          <a:p>
            <a:r>
              <a:rPr lang="pt-BR" sz="2400" b="1" dirty="0" smtClean="0">
                <a:solidFill>
                  <a:srgbClr val="002060"/>
                </a:solidFill>
                <a:latin typeface="Comic Sans MS" pitchFamily="66" charset="0"/>
              </a:rPr>
              <a:t>if f(n)=5n</a:t>
            </a:r>
            <a:r>
              <a:rPr lang="pt-BR" sz="2400" b="1" baseline="30000" dirty="0" smtClean="0">
                <a:solidFill>
                  <a:srgbClr val="002060"/>
                </a:solidFill>
                <a:latin typeface="Comic Sans MS" pitchFamily="66" charset="0"/>
              </a:rPr>
              <a:t>3</a:t>
            </a:r>
            <a:r>
              <a:rPr lang="pt-BR" sz="2400" b="1" dirty="0" smtClean="0">
                <a:solidFill>
                  <a:srgbClr val="002060"/>
                </a:solidFill>
                <a:latin typeface="Comic Sans MS" pitchFamily="66" charset="0"/>
              </a:rPr>
              <a:t> + 2n</a:t>
            </a:r>
            <a:r>
              <a:rPr lang="pt-BR" sz="2400" b="1" baseline="30000" dirty="0" smtClean="0">
                <a:solidFill>
                  <a:srgbClr val="002060"/>
                </a:solidFill>
                <a:latin typeface="Comic Sans MS" pitchFamily="66" charset="0"/>
              </a:rPr>
              <a:t>2</a:t>
            </a:r>
            <a:r>
              <a:rPr lang="pt-BR" sz="2400" b="1" dirty="0" smtClean="0">
                <a:solidFill>
                  <a:srgbClr val="002060"/>
                </a:solidFill>
                <a:latin typeface="Comic Sans MS" pitchFamily="66" charset="0"/>
              </a:rPr>
              <a:t> + n +10</a:t>
            </a:r>
            <a:r>
              <a:rPr lang="pt-BR" sz="2400" b="1" baseline="30000" dirty="0" smtClean="0">
                <a:solidFill>
                  <a:srgbClr val="002060"/>
                </a:solidFill>
                <a:latin typeface="Comic Sans MS" pitchFamily="66" charset="0"/>
              </a:rPr>
              <a:t>6</a:t>
            </a:r>
            <a:r>
              <a:rPr lang="pt-BR" sz="2400" b="1" dirty="0" smtClean="0">
                <a:solidFill>
                  <a:srgbClr val="002060"/>
                </a:solidFill>
                <a:latin typeface="Comic Sans MS" pitchFamily="66" charset="0"/>
              </a:rPr>
              <a:t> ≤ c·n</a:t>
            </a:r>
            <a:r>
              <a:rPr lang="pt-BR" sz="2400" b="1" baseline="30000" dirty="0" smtClean="0">
                <a:solidFill>
                  <a:srgbClr val="002060"/>
                </a:solidFill>
                <a:latin typeface="Comic Sans MS" pitchFamily="66" charset="0"/>
              </a:rPr>
              <a:t>3</a:t>
            </a:r>
            <a:endParaRPr lang="en-US" sz="2400" b="1" baseline="30000" dirty="0">
              <a:solidFill>
                <a:srgbClr val="002060"/>
              </a:solidFill>
              <a:latin typeface="Comic Sans MS" pitchFamily="66" charset="0"/>
            </a:endParaRPr>
          </a:p>
        </p:txBody>
      </p:sp>
      <p:sp>
        <p:nvSpPr>
          <p:cNvPr id="15" name="TextBox 14"/>
          <p:cNvSpPr txBox="1"/>
          <p:nvPr/>
        </p:nvSpPr>
        <p:spPr>
          <a:xfrm>
            <a:off x="6781800" y="4495800"/>
            <a:ext cx="837089" cy="461665"/>
          </a:xfrm>
          <a:prstGeom prst="rect">
            <a:avLst/>
          </a:prstGeom>
          <a:noFill/>
        </p:spPr>
        <p:txBody>
          <a:bodyPr wrap="none" rtlCol="0">
            <a:spAutoFit/>
          </a:bodyPr>
          <a:lstStyle/>
          <a:p>
            <a:r>
              <a:rPr lang="en-US" sz="2400" b="1" dirty="0" smtClean="0">
                <a:solidFill>
                  <a:srgbClr val="002060"/>
                </a:solidFill>
                <a:latin typeface="Comic Sans MS" pitchFamily="66" charset="0"/>
              </a:rPr>
              <a:t>then</a:t>
            </a:r>
            <a:endParaRPr lang="en-US" sz="2400" b="1" dirty="0">
              <a:solidFill>
                <a:srgbClr val="002060"/>
              </a:solidFill>
              <a:latin typeface="Comic Sans MS" pitchFamily="66" charset="0"/>
            </a:endParaRPr>
          </a:p>
        </p:txBody>
      </p:sp>
      <p:sp>
        <p:nvSpPr>
          <p:cNvPr id="16" name="TextBox 15"/>
          <p:cNvSpPr txBox="1"/>
          <p:nvPr/>
        </p:nvSpPr>
        <p:spPr>
          <a:xfrm>
            <a:off x="2057400" y="4953000"/>
            <a:ext cx="4459875" cy="461665"/>
          </a:xfrm>
          <a:prstGeom prst="rect">
            <a:avLst/>
          </a:prstGeom>
          <a:noFill/>
        </p:spPr>
        <p:txBody>
          <a:bodyPr wrap="none" rtlCol="0">
            <a:spAutoFit/>
          </a:bodyPr>
          <a:lstStyle/>
          <a:p>
            <a:r>
              <a:rPr lang="en-US" sz="2400" b="1" dirty="0" smtClean="0">
                <a:solidFill>
                  <a:srgbClr val="002060"/>
                </a:solidFill>
                <a:latin typeface="Comic Sans MS" pitchFamily="66" charset="0"/>
              </a:rPr>
              <a:t>(5+ 20/n</a:t>
            </a:r>
            <a:r>
              <a:rPr lang="en-US" sz="2400" b="1" baseline="30000" dirty="0" smtClean="0">
                <a:solidFill>
                  <a:srgbClr val="002060"/>
                </a:solidFill>
                <a:latin typeface="Comic Sans MS" pitchFamily="66" charset="0"/>
              </a:rPr>
              <a:t> </a:t>
            </a:r>
            <a:r>
              <a:rPr lang="en-US" sz="2400" b="1" dirty="0" smtClean="0">
                <a:solidFill>
                  <a:srgbClr val="002060"/>
                </a:solidFill>
                <a:latin typeface="Comic Sans MS" pitchFamily="66" charset="0"/>
              </a:rPr>
              <a:t>+1/n</a:t>
            </a:r>
            <a:r>
              <a:rPr lang="en-US" sz="2400" b="1" baseline="30000" dirty="0" smtClean="0">
                <a:solidFill>
                  <a:srgbClr val="002060"/>
                </a:solidFill>
                <a:latin typeface="Comic Sans MS" pitchFamily="66" charset="0"/>
              </a:rPr>
              <a:t>2</a:t>
            </a:r>
            <a:r>
              <a:rPr lang="en-US" sz="2400" b="1" dirty="0" smtClean="0">
                <a:solidFill>
                  <a:srgbClr val="002060"/>
                </a:solidFill>
                <a:latin typeface="Comic Sans MS" pitchFamily="66" charset="0"/>
              </a:rPr>
              <a:t> +10</a:t>
            </a:r>
            <a:r>
              <a:rPr lang="en-US" sz="2400" b="1" baseline="30000" dirty="0" smtClean="0">
                <a:solidFill>
                  <a:srgbClr val="002060"/>
                </a:solidFill>
                <a:latin typeface="Comic Sans MS" pitchFamily="66" charset="0"/>
              </a:rPr>
              <a:t>6</a:t>
            </a:r>
            <a:r>
              <a:rPr lang="en-US" sz="2400" b="1" dirty="0" smtClean="0">
                <a:solidFill>
                  <a:srgbClr val="002060"/>
                </a:solidFill>
                <a:latin typeface="Comic Sans MS" pitchFamily="66" charset="0"/>
              </a:rPr>
              <a:t>/n</a:t>
            </a:r>
            <a:r>
              <a:rPr lang="en-US" sz="2400" b="1" baseline="30000" dirty="0" smtClean="0">
                <a:solidFill>
                  <a:srgbClr val="002060"/>
                </a:solidFill>
                <a:latin typeface="Comic Sans MS" pitchFamily="66" charset="0"/>
              </a:rPr>
              <a:t>3</a:t>
            </a:r>
            <a:r>
              <a:rPr lang="en-US" sz="2400" b="1" dirty="0" smtClean="0">
                <a:solidFill>
                  <a:srgbClr val="002060"/>
                </a:solidFill>
                <a:latin typeface="Comic Sans MS" pitchFamily="66" charset="0"/>
              </a:rPr>
              <a:t>) </a:t>
            </a:r>
            <a:r>
              <a:rPr lang="pt-BR" sz="2400" b="1" dirty="0" smtClean="0">
                <a:solidFill>
                  <a:srgbClr val="002060"/>
                </a:solidFill>
                <a:latin typeface="Comic Sans MS" pitchFamily="66" charset="0"/>
              </a:rPr>
              <a:t>≤ c</a:t>
            </a:r>
            <a:endParaRPr lang="en-US" sz="2400" b="1" dirty="0">
              <a:solidFill>
                <a:srgbClr val="002060"/>
              </a:solidFill>
              <a:latin typeface="Comic Sans MS" pitchFamily="66" charset="0"/>
            </a:endParaRPr>
          </a:p>
        </p:txBody>
      </p:sp>
      <p:sp>
        <p:nvSpPr>
          <p:cNvPr id="17" name="Rectangle 16"/>
          <p:cNvSpPr/>
          <p:nvPr/>
        </p:nvSpPr>
        <p:spPr>
          <a:xfrm>
            <a:off x="662876" y="5334000"/>
            <a:ext cx="3344185" cy="461665"/>
          </a:xfrm>
          <a:prstGeom prst="rect">
            <a:avLst/>
          </a:prstGeom>
        </p:spPr>
        <p:txBody>
          <a:bodyPr wrap="none">
            <a:spAutoFit/>
          </a:bodyPr>
          <a:lstStyle/>
          <a:p>
            <a:r>
              <a:rPr lang="en-US" sz="2400" b="1" dirty="0" smtClean="0">
                <a:solidFill>
                  <a:srgbClr val="002060"/>
                </a:solidFill>
                <a:latin typeface="Comic Sans MS" pitchFamily="66" charset="0"/>
              </a:rPr>
              <a:t>Now </a:t>
            </a:r>
            <a:r>
              <a:rPr lang="en-US" sz="2400" b="1" dirty="0" smtClean="0">
                <a:latin typeface="Comic Sans MS" pitchFamily="66" charset="0"/>
                <a:sym typeface="Symbol" pitchFamily="18" charset="2"/>
              </a:rPr>
              <a:t></a:t>
            </a:r>
            <a:r>
              <a:rPr lang="en-US" sz="2400" b="1" dirty="0" smtClean="0">
                <a:solidFill>
                  <a:srgbClr val="002060"/>
                </a:solidFill>
                <a:latin typeface="Comic Sans MS" pitchFamily="66" charset="0"/>
              </a:rPr>
              <a:t> n ≥ </a:t>
            </a:r>
            <a:r>
              <a:rPr lang="en-US" sz="2400" b="1" i="1" dirty="0" smtClean="0">
                <a:solidFill>
                  <a:srgbClr val="002060"/>
                </a:solidFill>
                <a:latin typeface="Comic Sans MS" pitchFamily="66" charset="0"/>
              </a:rPr>
              <a:t>n</a:t>
            </a:r>
            <a:r>
              <a:rPr lang="en-US" sz="2400" b="1" i="1" baseline="-25000" dirty="0" smtClean="0">
                <a:solidFill>
                  <a:srgbClr val="002060"/>
                </a:solidFill>
                <a:latin typeface="Comic Sans MS" pitchFamily="66" charset="0"/>
              </a:rPr>
              <a:t>0</a:t>
            </a:r>
            <a:r>
              <a:rPr lang="en-US" sz="2400" b="1" i="1" dirty="0" smtClean="0">
                <a:solidFill>
                  <a:srgbClr val="002060"/>
                </a:solidFill>
                <a:latin typeface="Comic Sans MS" pitchFamily="66" charset="0"/>
              </a:rPr>
              <a:t> = 100,</a:t>
            </a:r>
            <a:endParaRPr lang="en-US" sz="2400" b="1" dirty="0">
              <a:solidFill>
                <a:srgbClr val="002060"/>
              </a:solidFill>
              <a:latin typeface="Comic Sans MS" pitchFamily="66" charset="0"/>
            </a:endParaRPr>
          </a:p>
        </p:txBody>
      </p:sp>
      <p:sp>
        <p:nvSpPr>
          <p:cNvPr id="18" name="Rectangle 17"/>
          <p:cNvSpPr/>
          <p:nvPr/>
        </p:nvSpPr>
        <p:spPr>
          <a:xfrm>
            <a:off x="4561205" y="5340930"/>
            <a:ext cx="1625766" cy="461665"/>
          </a:xfrm>
          <a:prstGeom prst="rect">
            <a:avLst/>
          </a:prstGeom>
        </p:spPr>
        <p:txBody>
          <a:bodyPr wrap="none">
            <a:spAutoFit/>
          </a:bodyPr>
          <a:lstStyle/>
          <a:p>
            <a:r>
              <a:rPr lang="en-US" sz="2400" b="1" dirty="0" smtClean="0">
                <a:solidFill>
                  <a:srgbClr val="002060"/>
                </a:solidFill>
                <a:latin typeface="Comic Sans MS" pitchFamily="66" charset="0"/>
              </a:rPr>
              <a:t>c ≥ 6.05.</a:t>
            </a:r>
            <a:endParaRPr lang="en-US" sz="2400" b="1" dirty="0">
              <a:solidFill>
                <a:srgbClr val="002060"/>
              </a:solidFill>
              <a:latin typeface="Comic Sans MS" pitchFamily="66" charset="0"/>
            </a:endParaRPr>
          </a:p>
        </p:txBody>
      </p:sp>
      <p:sp>
        <p:nvSpPr>
          <p:cNvPr id="19" name="TextBox 18"/>
          <p:cNvSpPr txBox="1"/>
          <p:nvPr/>
        </p:nvSpPr>
        <p:spPr>
          <a:xfrm>
            <a:off x="1219200" y="5860470"/>
            <a:ext cx="2593980" cy="461665"/>
          </a:xfrm>
          <a:prstGeom prst="rect">
            <a:avLst/>
          </a:prstGeom>
          <a:noFill/>
        </p:spPr>
        <p:txBody>
          <a:bodyPr wrap="none" rtlCol="0">
            <a:spAutoFit/>
          </a:bodyPr>
          <a:lstStyle/>
          <a:p>
            <a:r>
              <a:rPr lang="en-US" sz="2400" b="1" dirty="0" smtClean="0">
                <a:solidFill>
                  <a:srgbClr val="002060"/>
                </a:solidFill>
                <a:latin typeface="Comic Sans MS" pitchFamily="66" charset="0"/>
              </a:rPr>
              <a:t>f(n)</a:t>
            </a:r>
            <a:r>
              <a:rPr lang="pt-BR" sz="2400" b="1" dirty="0" smtClean="0">
                <a:solidFill>
                  <a:srgbClr val="002060"/>
                </a:solidFill>
                <a:latin typeface="Comic Sans MS" pitchFamily="66" charset="0"/>
              </a:rPr>
              <a:t> ≤ 6.05 * n</a:t>
            </a:r>
            <a:r>
              <a:rPr lang="pt-BR" sz="2400" b="1" baseline="30000" dirty="0" smtClean="0">
                <a:solidFill>
                  <a:srgbClr val="002060"/>
                </a:solidFill>
                <a:latin typeface="Comic Sans MS" pitchFamily="66" charset="0"/>
              </a:rPr>
              <a:t>3</a:t>
            </a:r>
            <a:endParaRPr lang="en-US" sz="2400" b="1" baseline="30000" dirty="0">
              <a:solidFill>
                <a:srgbClr val="002060"/>
              </a:solidFill>
              <a:latin typeface="Comic Sans MS" pitchFamily="66" charset="0"/>
            </a:endParaRPr>
          </a:p>
        </p:txBody>
      </p:sp>
      <p:sp>
        <p:nvSpPr>
          <p:cNvPr id="20" name="TextBox 19"/>
          <p:cNvSpPr txBox="1"/>
          <p:nvPr/>
        </p:nvSpPr>
        <p:spPr>
          <a:xfrm>
            <a:off x="4363642" y="5830389"/>
            <a:ext cx="4581703" cy="461665"/>
          </a:xfrm>
          <a:prstGeom prst="rect">
            <a:avLst/>
          </a:prstGeom>
          <a:noFill/>
        </p:spPr>
        <p:txBody>
          <a:bodyPr wrap="none" rtlCol="0">
            <a:spAutoFit/>
          </a:bodyPr>
          <a:lstStyle/>
          <a:p>
            <a:r>
              <a:rPr lang="en-US" sz="2400" b="1" dirty="0" smtClean="0">
                <a:solidFill>
                  <a:srgbClr val="002060"/>
                </a:solidFill>
                <a:latin typeface="Comic Sans MS" pitchFamily="66" charset="0"/>
              </a:rPr>
              <a:t>f(n)</a:t>
            </a:r>
            <a:r>
              <a:rPr lang="pt-BR" sz="2400" b="1" dirty="0" smtClean="0">
                <a:solidFill>
                  <a:srgbClr val="002060"/>
                </a:solidFill>
                <a:latin typeface="Comic Sans MS" pitchFamily="66" charset="0"/>
              </a:rPr>
              <a:t> ≤ 6.05 * g(n)  ≤ c * g(n)</a:t>
            </a:r>
            <a:endParaRPr lang="en-US" sz="2400" b="1" baseline="30000" dirty="0">
              <a:solidFill>
                <a:srgbClr val="002060"/>
              </a:solidFill>
              <a:latin typeface="Comic Sans MS" pitchFamily="66" charset="0"/>
            </a:endParaRPr>
          </a:p>
        </p:txBody>
      </p:sp>
      <p:sp>
        <p:nvSpPr>
          <p:cNvPr id="21" name="TextBox 20"/>
          <p:cNvSpPr txBox="1"/>
          <p:nvPr/>
        </p:nvSpPr>
        <p:spPr>
          <a:xfrm>
            <a:off x="609600" y="6248400"/>
            <a:ext cx="6591869" cy="461665"/>
          </a:xfrm>
          <a:prstGeom prst="rect">
            <a:avLst/>
          </a:prstGeom>
          <a:noFill/>
        </p:spPr>
        <p:txBody>
          <a:bodyPr wrap="none" rtlCol="0">
            <a:spAutoFit/>
          </a:bodyPr>
          <a:lstStyle/>
          <a:p>
            <a:r>
              <a:rPr lang="en-US" sz="2400" b="1" dirty="0" smtClean="0">
                <a:solidFill>
                  <a:srgbClr val="002060"/>
                </a:solidFill>
                <a:latin typeface="Comic Sans MS" pitchFamily="66" charset="0"/>
              </a:rPr>
              <a:t>Hence, T(</a:t>
            </a:r>
            <a:r>
              <a:rPr lang="en-US" sz="2400" b="1" i="1" dirty="0" smtClean="0">
                <a:solidFill>
                  <a:srgbClr val="002060"/>
                </a:solidFill>
                <a:latin typeface="Comic Sans MS" pitchFamily="66" charset="0"/>
              </a:rPr>
              <a:t>n) = </a:t>
            </a:r>
            <a:r>
              <a:rPr lang="en-US" sz="2400" b="1" dirty="0" smtClean="0">
                <a:solidFill>
                  <a:srgbClr val="002060"/>
                </a:solidFill>
                <a:latin typeface="Comic Sans MS" pitchFamily="66" charset="0"/>
              </a:rPr>
              <a:t>5n</a:t>
            </a:r>
            <a:r>
              <a:rPr lang="en-US" sz="2400" b="1" baseline="30000" dirty="0" smtClean="0">
                <a:solidFill>
                  <a:srgbClr val="002060"/>
                </a:solidFill>
                <a:latin typeface="Comic Sans MS" pitchFamily="66" charset="0"/>
              </a:rPr>
              <a:t>3</a:t>
            </a:r>
            <a:r>
              <a:rPr lang="en-US" sz="2400" b="1" dirty="0" smtClean="0">
                <a:solidFill>
                  <a:srgbClr val="002060"/>
                </a:solidFill>
                <a:latin typeface="Comic Sans MS" pitchFamily="66" charset="0"/>
              </a:rPr>
              <a:t> + 2n</a:t>
            </a:r>
            <a:r>
              <a:rPr lang="en-US" sz="2400" b="1" baseline="30000" dirty="0" smtClean="0">
                <a:solidFill>
                  <a:srgbClr val="002060"/>
                </a:solidFill>
                <a:latin typeface="Comic Sans MS" pitchFamily="66" charset="0"/>
              </a:rPr>
              <a:t>2</a:t>
            </a:r>
            <a:r>
              <a:rPr lang="en-US" sz="2400" b="1" dirty="0" smtClean="0">
                <a:solidFill>
                  <a:srgbClr val="002060"/>
                </a:solidFill>
                <a:latin typeface="Comic Sans MS" pitchFamily="66" charset="0"/>
              </a:rPr>
              <a:t> + n + 10</a:t>
            </a:r>
            <a:r>
              <a:rPr lang="en-US" sz="2400" b="1" baseline="30000" dirty="0" smtClean="0">
                <a:solidFill>
                  <a:srgbClr val="002060"/>
                </a:solidFill>
                <a:latin typeface="Comic Sans MS" pitchFamily="66" charset="0"/>
              </a:rPr>
              <a:t>6 </a:t>
            </a:r>
            <a:r>
              <a:rPr lang="en-US" sz="2400" b="1" i="1" dirty="0" smtClean="0">
                <a:solidFill>
                  <a:srgbClr val="002060"/>
                </a:solidFill>
                <a:latin typeface="Comic Sans MS" pitchFamily="66" charset="0"/>
              </a:rPr>
              <a:t>is O(n</a:t>
            </a:r>
            <a:r>
              <a:rPr lang="en-US" sz="2400" b="1" i="1" baseline="30000" dirty="0" smtClean="0">
                <a:solidFill>
                  <a:srgbClr val="002060"/>
                </a:solidFill>
                <a:latin typeface="Comic Sans MS" pitchFamily="66" charset="0"/>
              </a:rPr>
              <a:t>3</a:t>
            </a:r>
            <a:r>
              <a:rPr lang="en-US" sz="2400" b="1" i="1" dirty="0" smtClean="0">
                <a:solidFill>
                  <a:srgbClr val="002060"/>
                </a:solidFill>
                <a:latin typeface="Comic Sans MS" pitchFamily="66" charset="0"/>
              </a:rPr>
              <a:t>)</a:t>
            </a:r>
            <a:endParaRPr lang="en-US" sz="2400" b="1"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28935"/>
            <a:ext cx="3861955" cy="461665"/>
          </a:xfrm>
          <a:prstGeom prst="rect">
            <a:avLst/>
          </a:prstGeom>
        </p:spPr>
        <p:txBody>
          <a:bodyPr wrap="none">
            <a:spAutoFit/>
          </a:bodyPr>
          <a:lstStyle/>
          <a:p>
            <a:r>
              <a:rPr lang="en-US" sz="2400" b="1" dirty="0" smtClean="0">
                <a:solidFill>
                  <a:srgbClr val="FF0000"/>
                </a:solidFill>
                <a:latin typeface="Comic Sans MS" pitchFamily="66" charset="0"/>
              </a:rPr>
              <a:t>Asymptotic Notations(O)</a:t>
            </a:r>
            <a:endParaRPr lang="en-US" sz="2400" dirty="0">
              <a:latin typeface="Comic Sans MS" pitchFamily="66" charset="0"/>
            </a:endParaRPr>
          </a:p>
        </p:txBody>
      </p:sp>
      <p:sp>
        <p:nvSpPr>
          <p:cNvPr id="3" name="TextBox 2"/>
          <p:cNvSpPr txBox="1"/>
          <p:nvPr/>
        </p:nvSpPr>
        <p:spPr>
          <a:xfrm>
            <a:off x="304800" y="224135"/>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TextBox 3"/>
          <p:cNvSpPr txBox="1"/>
          <p:nvPr/>
        </p:nvSpPr>
        <p:spPr>
          <a:xfrm>
            <a:off x="3581400" y="838200"/>
            <a:ext cx="4160113" cy="461665"/>
          </a:xfrm>
          <a:prstGeom prst="rect">
            <a:avLst/>
          </a:prstGeom>
          <a:noFill/>
        </p:spPr>
        <p:txBody>
          <a:bodyPr wrap="none" rtlCol="0">
            <a:spAutoFit/>
          </a:bodyPr>
          <a:lstStyle/>
          <a:p>
            <a:r>
              <a:rPr lang="en-US" sz="2400" b="1" dirty="0" smtClean="0">
                <a:solidFill>
                  <a:srgbClr val="FF0000"/>
                </a:solidFill>
                <a:latin typeface="Comic Sans MS" pitchFamily="66" charset="0"/>
              </a:rPr>
              <a:t>Example 3: Third Method </a:t>
            </a:r>
            <a:endParaRPr lang="en-US" sz="2400" b="1" dirty="0">
              <a:solidFill>
                <a:srgbClr val="FF0000"/>
              </a:solidFill>
              <a:latin typeface="Comic Sans MS" pitchFamily="66" charset="0"/>
            </a:endParaRPr>
          </a:p>
        </p:txBody>
      </p:sp>
      <p:sp>
        <p:nvSpPr>
          <p:cNvPr id="5" name="Rectangle 4"/>
          <p:cNvSpPr/>
          <p:nvPr/>
        </p:nvSpPr>
        <p:spPr>
          <a:xfrm>
            <a:off x="609600" y="1219200"/>
            <a:ext cx="2885726" cy="461665"/>
          </a:xfrm>
          <a:prstGeom prst="rect">
            <a:avLst/>
          </a:prstGeom>
        </p:spPr>
        <p:txBody>
          <a:bodyPr wrap="none">
            <a:spAutoFit/>
          </a:bodyPr>
          <a:lstStyle/>
          <a:p>
            <a:r>
              <a:rPr lang="en-US" sz="2400" b="1" dirty="0" smtClean="0">
                <a:solidFill>
                  <a:srgbClr val="002060"/>
                </a:solidFill>
                <a:latin typeface="Comic Sans MS" pitchFamily="66" charset="0"/>
              </a:rPr>
              <a:t>Is 2n + 7 = O(n)?</a:t>
            </a:r>
            <a:endParaRPr lang="en-US" sz="2400" b="1" dirty="0">
              <a:solidFill>
                <a:srgbClr val="002060"/>
              </a:solidFill>
              <a:latin typeface="Comic Sans MS" pitchFamily="66" charset="0"/>
            </a:endParaRPr>
          </a:p>
        </p:txBody>
      </p:sp>
      <p:sp>
        <p:nvSpPr>
          <p:cNvPr id="6" name="Rectangle 5"/>
          <p:cNvSpPr/>
          <p:nvPr/>
        </p:nvSpPr>
        <p:spPr>
          <a:xfrm>
            <a:off x="304800" y="1600200"/>
            <a:ext cx="1109599" cy="461665"/>
          </a:xfrm>
          <a:prstGeom prst="rect">
            <a:avLst/>
          </a:prstGeom>
        </p:spPr>
        <p:txBody>
          <a:bodyPr wrap="none">
            <a:spAutoFit/>
          </a:bodyPr>
          <a:lstStyle/>
          <a:p>
            <a:r>
              <a:rPr lang="en-US" sz="2400" b="1" dirty="0" smtClean="0">
                <a:latin typeface="Comic Sans MS" pitchFamily="66" charset="0"/>
              </a:rPr>
              <a:t>Proof:</a:t>
            </a:r>
            <a:endParaRPr lang="en-US" sz="2400" dirty="0">
              <a:latin typeface="Comic Sans MS" pitchFamily="66" charset="0"/>
            </a:endParaRPr>
          </a:p>
        </p:txBody>
      </p:sp>
      <p:sp>
        <p:nvSpPr>
          <p:cNvPr id="7" name="TextBox 6"/>
          <p:cNvSpPr txBox="1"/>
          <p:nvPr/>
        </p:nvSpPr>
        <p:spPr>
          <a:xfrm>
            <a:off x="381000" y="1972270"/>
            <a:ext cx="1043876" cy="461665"/>
          </a:xfrm>
          <a:prstGeom prst="rect">
            <a:avLst/>
          </a:prstGeom>
          <a:noFill/>
        </p:spPr>
        <p:txBody>
          <a:bodyPr wrap="none" rtlCol="0">
            <a:spAutoFit/>
          </a:bodyPr>
          <a:lstStyle/>
          <a:p>
            <a:r>
              <a:rPr lang="en-US" sz="2400" b="1" dirty="0" smtClean="0">
                <a:solidFill>
                  <a:srgbClr val="002060"/>
                </a:solidFill>
                <a:latin typeface="Comic Sans MS" pitchFamily="66" charset="0"/>
              </a:rPr>
              <a:t>Here,</a:t>
            </a:r>
            <a:endParaRPr lang="en-US" sz="2400" b="1" dirty="0">
              <a:solidFill>
                <a:srgbClr val="002060"/>
              </a:solidFill>
              <a:latin typeface="Comic Sans MS" pitchFamily="66" charset="0"/>
            </a:endParaRPr>
          </a:p>
        </p:txBody>
      </p:sp>
      <p:sp>
        <p:nvSpPr>
          <p:cNvPr id="8" name="TextBox 7"/>
          <p:cNvSpPr txBox="1"/>
          <p:nvPr/>
        </p:nvSpPr>
        <p:spPr>
          <a:xfrm>
            <a:off x="1143000" y="2362200"/>
            <a:ext cx="1773242" cy="461665"/>
          </a:xfrm>
          <a:prstGeom prst="rect">
            <a:avLst/>
          </a:prstGeom>
          <a:noFill/>
        </p:spPr>
        <p:txBody>
          <a:bodyPr wrap="none" rtlCol="0">
            <a:spAutoFit/>
          </a:bodyPr>
          <a:lstStyle/>
          <a:p>
            <a:r>
              <a:rPr lang="en-US" sz="2400" b="1" dirty="0" smtClean="0">
                <a:latin typeface="Comic Sans MS" pitchFamily="66" charset="0"/>
              </a:rPr>
              <a:t>f(n)=2n +7</a:t>
            </a:r>
            <a:endParaRPr lang="en-US" sz="2400" dirty="0"/>
          </a:p>
        </p:txBody>
      </p:sp>
      <p:sp>
        <p:nvSpPr>
          <p:cNvPr id="9" name="TextBox 8"/>
          <p:cNvSpPr txBox="1"/>
          <p:nvPr/>
        </p:nvSpPr>
        <p:spPr>
          <a:xfrm>
            <a:off x="2971800" y="2357735"/>
            <a:ext cx="752129" cy="461665"/>
          </a:xfrm>
          <a:prstGeom prst="rect">
            <a:avLst/>
          </a:prstGeom>
          <a:noFill/>
        </p:spPr>
        <p:txBody>
          <a:bodyPr wrap="none" rtlCol="0">
            <a:spAutoFit/>
          </a:bodyPr>
          <a:lstStyle/>
          <a:p>
            <a:r>
              <a:rPr lang="en-US" sz="2400" b="1" dirty="0" smtClean="0">
                <a:solidFill>
                  <a:srgbClr val="002060"/>
                </a:solidFill>
                <a:latin typeface="Comic Sans MS" pitchFamily="66" charset="0"/>
              </a:rPr>
              <a:t>And</a:t>
            </a:r>
            <a:endParaRPr lang="en-US" sz="2400" b="1" dirty="0">
              <a:solidFill>
                <a:srgbClr val="002060"/>
              </a:solidFill>
              <a:latin typeface="Comic Sans MS" pitchFamily="66" charset="0"/>
            </a:endParaRPr>
          </a:p>
        </p:txBody>
      </p:sp>
      <p:sp>
        <p:nvSpPr>
          <p:cNvPr id="10" name="TextBox 9"/>
          <p:cNvSpPr txBox="1"/>
          <p:nvPr/>
        </p:nvSpPr>
        <p:spPr>
          <a:xfrm>
            <a:off x="4409729" y="2327565"/>
            <a:ext cx="1083951" cy="461665"/>
          </a:xfrm>
          <a:prstGeom prst="rect">
            <a:avLst/>
          </a:prstGeom>
          <a:noFill/>
        </p:spPr>
        <p:txBody>
          <a:bodyPr wrap="none" rtlCol="0">
            <a:spAutoFit/>
          </a:bodyPr>
          <a:lstStyle/>
          <a:p>
            <a:r>
              <a:rPr lang="en-US" sz="2400" b="1" dirty="0" smtClean="0">
                <a:latin typeface="Comic Sans MS" pitchFamily="66" charset="0"/>
              </a:rPr>
              <a:t>g(n)=n</a:t>
            </a:r>
            <a:endParaRPr lang="en-US" sz="2400" b="1" dirty="0">
              <a:latin typeface="Comic Sans MS" pitchFamily="66" charset="0"/>
            </a:endParaRPr>
          </a:p>
        </p:txBody>
      </p:sp>
      <p:sp>
        <p:nvSpPr>
          <p:cNvPr id="11" name="Rectangle 10"/>
          <p:cNvSpPr/>
          <p:nvPr/>
        </p:nvSpPr>
        <p:spPr>
          <a:xfrm>
            <a:off x="457200" y="2770905"/>
            <a:ext cx="4038600" cy="461665"/>
          </a:xfrm>
          <a:prstGeom prst="rect">
            <a:avLst/>
          </a:prstGeom>
        </p:spPr>
        <p:txBody>
          <a:bodyPr wrap="square">
            <a:spAutoFit/>
          </a:bodyPr>
          <a:lstStyle/>
          <a:p>
            <a:pPr algn="just"/>
            <a:r>
              <a:rPr lang="en-US" sz="2400" b="1" dirty="0" smtClean="0">
                <a:solidFill>
                  <a:srgbClr val="002060"/>
                </a:solidFill>
                <a:latin typeface="Comic Sans MS" pitchFamily="66" charset="0"/>
              </a:rPr>
              <a:t>By the Big-Oh definition:</a:t>
            </a:r>
            <a:endParaRPr lang="en-US" sz="2400" dirty="0">
              <a:solidFill>
                <a:srgbClr val="002060"/>
              </a:solidFill>
              <a:latin typeface="Comic Sans MS" pitchFamily="66" charset="0"/>
            </a:endParaRPr>
          </a:p>
        </p:txBody>
      </p:sp>
      <p:sp>
        <p:nvSpPr>
          <p:cNvPr id="12" name="Rectangle 11"/>
          <p:cNvSpPr/>
          <p:nvPr/>
        </p:nvSpPr>
        <p:spPr>
          <a:xfrm>
            <a:off x="1454727" y="3228105"/>
            <a:ext cx="7550728" cy="830997"/>
          </a:xfrm>
          <a:prstGeom prst="rect">
            <a:avLst/>
          </a:prstGeom>
        </p:spPr>
        <p:txBody>
          <a:bodyPr wrap="square">
            <a:spAutoFit/>
          </a:bodyPr>
          <a:lstStyle/>
          <a:p>
            <a:r>
              <a:rPr lang="en-US" sz="2400" b="1" dirty="0" smtClean="0">
                <a:solidFill>
                  <a:srgbClr val="002060"/>
                </a:solidFill>
                <a:latin typeface="Comic Sans MS" pitchFamily="66" charset="0"/>
              </a:rPr>
              <a:t>f(n) is O(n) if f(n) ≤ </a:t>
            </a:r>
            <a:r>
              <a:rPr lang="en-US" sz="2400" b="1" dirty="0" err="1" smtClean="0">
                <a:solidFill>
                  <a:srgbClr val="002060"/>
                </a:solidFill>
                <a:latin typeface="Comic Sans MS" pitchFamily="66" charset="0"/>
              </a:rPr>
              <a:t>c.g</a:t>
            </a:r>
            <a:r>
              <a:rPr lang="en-US" sz="2400" b="1" dirty="0" smtClean="0">
                <a:solidFill>
                  <a:srgbClr val="002060"/>
                </a:solidFill>
                <a:latin typeface="Comic Sans MS" pitchFamily="66" charset="0"/>
              </a:rPr>
              <a:t>(n) ≤ </a:t>
            </a:r>
            <a:r>
              <a:rPr lang="en-US" sz="2400" b="1" dirty="0" err="1" smtClean="0">
                <a:solidFill>
                  <a:srgbClr val="002060"/>
                </a:solidFill>
                <a:latin typeface="Comic Sans MS" pitchFamily="66" charset="0"/>
              </a:rPr>
              <a:t>c·n</a:t>
            </a:r>
            <a:r>
              <a:rPr lang="en-US" sz="2400" b="1" dirty="0" smtClean="0">
                <a:solidFill>
                  <a:srgbClr val="002060"/>
                </a:solidFill>
                <a:latin typeface="Comic Sans MS" pitchFamily="66" charset="0"/>
              </a:rPr>
              <a:t> for some c&gt;0 and n ≥ n</a:t>
            </a:r>
            <a:r>
              <a:rPr lang="en-US" sz="2400" b="1" baseline="-25000" dirty="0" smtClean="0">
                <a:solidFill>
                  <a:srgbClr val="002060"/>
                </a:solidFill>
                <a:latin typeface="Comic Sans MS" pitchFamily="66" charset="0"/>
              </a:rPr>
              <a:t>0</a:t>
            </a:r>
            <a:r>
              <a:rPr lang="en-US" sz="2400" b="1" dirty="0" smtClean="0">
                <a:solidFill>
                  <a:srgbClr val="002060"/>
                </a:solidFill>
                <a:latin typeface="Comic Sans MS" pitchFamily="66" charset="0"/>
              </a:rPr>
              <a:t> .</a:t>
            </a:r>
            <a:endParaRPr lang="en-US" sz="2400" dirty="0"/>
          </a:p>
        </p:txBody>
      </p:sp>
      <p:sp>
        <p:nvSpPr>
          <p:cNvPr id="13" name="Rectangle 12"/>
          <p:cNvSpPr/>
          <p:nvPr/>
        </p:nvSpPr>
        <p:spPr>
          <a:xfrm>
            <a:off x="533399" y="4017820"/>
            <a:ext cx="4419601" cy="461665"/>
          </a:xfrm>
          <a:prstGeom prst="rect">
            <a:avLst/>
          </a:prstGeom>
        </p:spPr>
        <p:txBody>
          <a:bodyPr wrap="square">
            <a:spAutoFit/>
          </a:bodyPr>
          <a:lstStyle/>
          <a:p>
            <a:r>
              <a:rPr lang="en-US" sz="2400" b="1" dirty="0" smtClean="0">
                <a:solidFill>
                  <a:srgbClr val="002060"/>
                </a:solidFill>
                <a:latin typeface="Comic Sans MS" pitchFamily="66" charset="0"/>
              </a:rPr>
              <a:t>Let us check this condition:</a:t>
            </a:r>
            <a:endParaRPr lang="en-US" sz="2400" b="1" dirty="0">
              <a:solidFill>
                <a:srgbClr val="002060"/>
              </a:solidFill>
              <a:latin typeface="Comic Sans MS" pitchFamily="66" charset="0"/>
            </a:endParaRPr>
          </a:p>
        </p:txBody>
      </p:sp>
      <p:sp>
        <p:nvSpPr>
          <p:cNvPr id="14" name="Rectangle 13"/>
          <p:cNvSpPr/>
          <p:nvPr/>
        </p:nvSpPr>
        <p:spPr>
          <a:xfrm>
            <a:off x="1600200" y="4495800"/>
            <a:ext cx="3060453" cy="461665"/>
          </a:xfrm>
          <a:prstGeom prst="rect">
            <a:avLst/>
          </a:prstGeom>
        </p:spPr>
        <p:txBody>
          <a:bodyPr wrap="none">
            <a:spAutoFit/>
          </a:bodyPr>
          <a:lstStyle/>
          <a:p>
            <a:r>
              <a:rPr lang="pt-BR" sz="2400" b="1" dirty="0" smtClean="0">
                <a:solidFill>
                  <a:srgbClr val="002060"/>
                </a:solidFill>
                <a:latin typeface="Comic Sans MS" pitchFamily="66" charset="0"/>
              </a:rPr>
              <a:t>If f(n)=2n +7≤ c·n</a:t>
            </a:r>
            <a:endParaRPr lang="en-US" sz="2400" b="1" baseline="30000" dirty="0">
              <a:solidFill>
                <a:srgbClr val="002060"/>
              </a:solidFill>
              <a:latin typeface="Comic Sans MS" pitchFamily="66" charset="0"/>
            </a:endParaRPr>
          </a:p>
        </p:txBody>
      </p:sp>
      <p:sp>
        <p:nvSpPr>
          <p:cNvPr id="15" name="TextBox 14"/>
          <p:cNvSpPr txBox="1"/>
          <p:nvPr/>
        </p:nvSpPr>
        <p:spPr>
          <a:xfrm>
            <a:off x="4954111" y="4495800"/>
            <a:ext cx="837089" cy="461665"/>
          </a:xfrm>
          <a:prstGeom prst="rect">
            <a:avLst/>
          </a:prstGeom>
          <a:noFill/>
        </p:spPr>
        <p:txBody>
          <a:bodyPr wrap="none" rtlCol="0">
            <a:spAutoFit/>
          </a:bodyPr>
          <a:lstStyle/>
          <a:p>
            <a:r>
              <a:rPr lang="en-US" sz="2400" b="1" dirty="0" smtClean="0">
                <a:solidFill>
                  <a:srgbClr val="002060"/>
                </a:solidFill>
                <a:latin typeface="Comic Sans MS" pitchFamily="66" charset="0"/>
              </a:rPr>
              <a:t>then</a:t>
            </a:r>
            <a:endParaRPr lang="en-US" sz="2400" b="1" dirty="0">
              <a:solidFill>
                <a:srgbClr val="002060"/>
              </a:solidFill>
              <a:latin typeface="Comic Sans MS" pitchFamily="66" charset="0"/>
            </a:endParaRPr>
          </a:p>
        </p:txBody>
      </p:sp>
      <p:sp>
        <p:nvSpPr>
          <p:cNvPr id="16" name="TextBox 15"/>
          <p:cNvSpPr txBox="1"/>
          <p:nvPr/>
        </p:nvSpPr>
        <p:spPr>
          <a:xfrm>
            <a:off x="2057400" y="4953000"/>
            <a:ext cx="2036135" cy="461665"/>
          </a:xfrm>
          <a:prstGeom prst="rect">
            <a:avLst/>
          </a:prstGeom>
          <a:noFill/>
        </p:spPr>
        <p:txBody>
          <a:bodyPr wrap="none" rtlCol="0">
            <a:spAutoFit/>
          </a:bodyPr>
          <a:lstStyle/>
          <a:p>
            <a:r>
              <a:rPr lang="en-US" sz="2400" b="1" dirty="0" smtClean="0">
                <a:solidFill>
                  <a:srgbClr val="002060"/>
                </a:solidFill>
                <a:latin typeface="Comic Sans MS" pitchFamily="66" charset="0"/>
              </a:rPr>
              <a:t>(2 +7/n) </a:t>
            </a:r>
            <a:r>
              <a:rPr lang="pt-BR" sz="2400" b="1" dirty="0" smtClean="0">
                <a:solidFill>
                  <a:srgbClr val="002060"/>
                </a:solidFill>
                <a:latin typeface="Comic Sans MS" pitchFamily="66" charset="0"/>
              </a:rPr>
              <a:t>≤ c</a:t>
            </a:r>
            <a:endParaRPr lang="en-US" sz="2400" b="1" dirty="0">
              <a:solidFill>
                <a:srgbClr val="002060"/>
              </a:solidFill>
              <a:latin typeface="Comic Sans MS" pitchFamily="66" charset="0"/>
            </a:endParaRPr>
          </a:p>
        </p:txBody>
      </p:sp>
      <p:sp>
        <p:nvSpPr>
          <p:cNvPr id="17" name="Rectangle 16"/>
          <p:cNvSpPr/>
          <p:nvPr/>
        </p:nvSpPr>
        <p:spPr>
          <a:xfrm>
            <a:off x="533400" y="5334000"/>
            <a:ext cx="2836033" cy="461665"/>
          </a:xfrm>
          <a:prstGeom prst="rect">
            <a:avLst/>
          </a:prstGeom>
        </p:spPr>
        <p:txBody>
          <a:bodyPr wrap="none">
            <a:spAutoFit/>
          </a:bodyPr>
          <a:lstStyle/>
          <a:p>
            <a:r>
              <a:rPr lang="en-US" sz="2400" b="1" dirty="0" smtClean="0">
                <a:solidFill>
                  <a:srgbClr val="002060"/>
                </a:solidFill>
                <a:latin typeface="Comic Sans MS" pitchFamily="66" charset="0"/>
              </a:rPr>
              <a:t>Now </a:t>
            </a:r>
            <a:r>
              <a:rPr lang="en-US" sz="2400" b="1" dirty="0" smtClean="0">
                <a:latin typeface="Comic Sans MS" pitchFamily="66" charset="0"/>
                <a:sym typeface="Symbol" pitchFamily="18" charset="2"/>
              </a:rPr>
              <a:t></a:t>
            </a:r>
            <a:r>
              <a:rPr lang="en-US" sz="2400" b="1" dirty="0" smtClean="0">
                <a:solidFill>
                  <a:srgbClr val="002060"/>
                </a:solidFill>
                <a:latin typeface="Comic Sans MS" pitchFamily="66" charset="0"/>
              </a:rPr>
              <a:t> n ≥ </a:t>
            </a:r>
            <a:r>
              <a:rPr lang="en-US" sz="2400" b="1" i="1" dirty="0" smtClean="0">
                <a:solidFill>
                  <a:srgbClr val="002060"/>
                </a:solidFill>
                <a:latin typeface="Comic Sans MS" pitchFamily="66" charset="0"/>
              </a:rPr>
              <a:t>n</a:t>
            </a:r>
            <a:r>
              <a:rPr lang="en-US" sz="2400" b="1" i="1" baseline="-25000" dirty="0" smtClean="0">
                <a:solidFill>
                  <a:srgbClr val="002060"/>
                </a:solidFill>
                <a:latin typeface="Comic Sans MS" pitchFamily="66" charset="0"/>
              </a:rPr>
              <a:t>0</a:t>
            </a:r>
            <a:r>
              <a:rPr lang="en-US" sz="2400" b="1" i="1" dirty="0" smtClean="0">
                <a:solidFill>
                  <a:srgbClr val="002060"/>
                </a:solidFill>
                <a:latin typeface="Comic Sans MS" pitchFamily="66" charset="0"/>
              </a:rPr>
              <a:t> =7,</a:t>
            </a:r>
            <a:endParaRPr lang="en-US" sz="2400" b="1" dirty="0">
              <a:solidFill>
                <a:srgbClr val="002060"/>
              </a:solidFill>
              <a:latin typeface="Comic Sans MS" pitchFamily="66" charset="0"/>
            </a:endParaRPr>
          </a:p>
        </p:txBody>
      </p:sp>
      <p:sp>
        <p:nvSpPr>
          <p:cNvPr id="18" name="Rectangle 17"/>
          <p:cNvSpPr/>
          <p:nvPr/>
        </p:nvSpPr>
        <p:spPr>
          <a:xfrm>
            <a:off x="4561205" y="5340930"/>
            <a:ext cx="1904689" cy="461665"/>
          </a:xfrm>
          <a:prstGeom prst="rect">
            <a:avLst/>
          </a:prstGeom>
        </p:spPr>
        <p:txBody>
          <a:bodyPr wrap="none">
            <a:spAutoFit/>
          </a:bodyPr>
          <a:lstStyle/>
          <a:p>
            <a:r>
              <a:rPr lang="en-US" sz="2400" b="1" dirty="0" smtClean="0">
                <a:solidFill>
                  <a:srgbClr val="002060"/>
                </a:solidFill>
                <a:latin typeface="Comic Sans MS" pitchFamily="66" charset="0"/>
              </a:rPr>
              <a:t>c ≥ 3 (2+1)</a:t>
            </a:r>
            <a:endParaRPr lang="en-US" sz="2400" b="1" dirty="0">
              <a:solidFill>
                <a:srgbClr val="002060"/>
              </a:solidFill>
              <a:latin typeface="Comic Sans MS" pitchFamily="66" charset="0"/>
            </a:endParaRPr>
          </a:p>
        </p:txBody>
      </p:sp>
      <p:sp>
        <p:nvSpPr>
          <p:cNvPr id="19" name="TextBox 18"/>
          <p:cNvSpPr txBox="1"/>
          <p:nvPr/>
        </p:nvSpPr>
        <p:spPr>
          <a:xfrm>
            <a:off x="1219200" y="5791200"/>
            <a:ext cx="1960793" cy="461665"/>
          </a:xfrm>
          <a:prstGeom prst="rect">
            <a:avLst/>
          </a:prstGeom>
          <a:noFill/>
        </p:spPr>
        <p:txBody>
          <a:bodyPr wrap="none" rtlCol="0">
            <a:spAutoFit/>
          </a:bodyPr>
          <a:lstStyle/>
          <a:p>
            <a:r>
              <a:rPr lang="en-US" sz="2400" b="1" dirty="0" smtClean="0">
                <a:solidFill>
                  <a:srgbClr val="002060"/>
                </a:solidFill>
                <a:latin typeface="Comic Sans MS" pitchFamily="66" charset="0"/>
              </a:rPr>
              <a:t>f(n)</a:t>
            </a:r>
            <a:r>
              <a:rPr lang="pt-BR" sz="2400" b="1" dirty="0" smtClean="0">
                <a:solidFill>
                  <a:srgbClr val="002060"/>
                </a:solidFill>
                <a:latin typeface="Comic Sans MS" pitchFamily="66" charset="0"/>
              </a:rPr>
              <a:t> ≤ 3 * n</a:t>
            </a:r>
            <a:endParaRPr lang="en-US" sz="2400" b="1" baseline="30000" dirty="0">
              <a:solidFill>
                <a:srgbClr val="002060"/>
              </a:solidFill>
              <a:latin typeface="Comic Sans MS" pitchFamily="66" charset="0"/>
            </a:endParaRPr>
          </a:p>
        </p:txBody>
      </p:sp>
      <p:sp>
        <p:nvSpPr>
          <p:cNvPr id="20" name="TextBox 19"/>
          <p:cNvSpPr txBox="1"/>
          <p:nvPr/>
        </p:nvSpPr>
        <p:spPr>
          <a:xfrm>
            <a:off x="3828059" y="5791200"/>
            <a:ext cx="3940502" cy="461665"/>
          </a:xfrm>
          <a:prstGeom prst="rect">
            <a:avLst/>
          </a:prstGeom>
          <a:noFill/>
        </p:spPr>
        <p:txBody>
          <a:bodyPr wrap="none" rtlCol="0">
            <a:spAutoFit/>
          </a:bodyPr>
          <a:lstStyle/>
          <a:p>
            <a:r>
              <a:rPr lang="en-US" sz="2400" b="1" dirty="0" smtClean="0">
                <a:solidFill>
                  <a:srgbClr val="002060"/>
                </a:solidFill>
                <a:latin typeface="Comic Sans MS" pitchFamily="66" charset="0"/>
              </a:rPr>
              <a:t>f(n)</a:t>
            </a:r>
            <a:r>
              <a:rPr lang="pt-BR" sz="2400" b="1" dirty="0" smtClean="0">
                <a:solidFill>
                  <a:srgbClr val="002060"/>
                </a:solidFill>
                <a:latin typeface="Comic Sans MS" pitchFamily="66" charset="0"/>
              </a:rPr>
              <a:t> ≤ 3 * g(n) ≤ c * g(n)</a:t>
            </a:r>
            <a:endParaRPr lang="en-US" sz="2400" b="1" baseline="30000" dirty="0">
              <a:solidFill>
                <a:srgbClr val="002060"/>
              </a:solidFill>
              <a:latin typeface="Comic Sans MS" pitchFamily="66" charset="0"/>
            </a:endParaRPr>
          </a:p>
        </p:txBody>
      </p:sp>
      <p:sp>
        <p:nvSpPr>
          <p:cNvPr id="21" name="TextBox 20"/>
          <p:cNvSpPr txBox="1"/>
          <p:nvPr/>
        </p:nvSpPr>
        <p:spPr>
          <a:xfrm>
            <a:off x="533400" y="6248400"/>
            <a:ext cx="4653838" cy="461665"/>
          </a:xfrm>
          <a:prstGeom prst="rect">
            <a:avLst/>
          </a:prstGeom>
          <a:noFill/>
        </p:spPr>
        <p:txBody>
          <a:bodyPr wrap="none" rtlCol="0">
            <a:spAutoFit/>
          </a:bodyPr>
          <a:lstStyle/>
          <a:p>
            <a:r>
              <a:rPr lang="en-US" sz="2400" b="1" dirty="0" smtClean="0">
                <a:solidFill>
                  <a:srgbClr val="002060"/>
                </a:solidFill>
                <a:latin typeface="Comic Sans MS" pitchFamily="66" charset="0"/>
              </a:rPr>
              <a:t>Hence, T(</a:t>
            </a:r>
            <a:r>
              <a:rPr lang="en-US" sz="2400" b="1" i="1" dirty="0" smtClean="0">
                <a:solidFill>
                  <a:srgbClr val="002060"/>
                </a:solidFill>
                <a:latin typeface="Comic Sans MS" pitchFamily="66" charset="0"/>
              </a:rPr>
              <a:t>n) =</a:t>
            </a:r>
            <a:r>
              <a:rPr lang="en-US" sz="2400" b="1" dirty="0" smtClean="0">
                <a:solidFill>
                  <a:srgbClr val="002060"/>
                </a:solidFill>
                <a:latin typeface="Comic Sans MS" pitchFamily="66" charset="0"/>
              </a:rPr>
              <a:t> 2n + 7</a:t>
            </a:r>
            <a:r>
              <a:rPr lang="en-US" sz="2400" b="1" i="1" dirty="0" smtClean="0">
                <a:solidFill>
                  <a:srgbClr val="002060"/>
                </a:solidFill>
                <a:latin typeface="Comic Sans MS" pitchFamily="66" charset="0"/>
              </a:rPr>
              <a:t> is O(n)</a:t>
            </a:r>
            <a:endParaRPr lang="en-US" sz="2400" b="1"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38535"/>
            <a:ext cx="3861955" cy="461665"/>
          </a:xfrm>
          <a:prstGeom prst="rect">
            <a:avLst/>
          </a:prstGeom>
        </p:spPr>
        <p:txBody>
          <a:bodyPr wrap="none">
            <a:spAutoFit/>
          </a:bodyPr>
          <a:lstStyle/>
          <a:p>
            <a:r>
              <a:rPr lang="en-US" sz="2400" b="1" dirty="0" smtClean="0">
                <a:solidFill>
                  <a:srgbClr val="FF0000"/>
                </a:solidFill>
                <a:latin typeface="Comic Sans MS" pitchFamily="66" charset="0"/>
              </a:rPr>
              <a:t>Asymptotic Notations(O)</a:t>
            </a:r>
            <a:endParaRPr lang="en-US" sz="2400" dirty="0">
              <a:latin typeface="Comic Sans MS" pitchFamily="66" charset="0"/>
            </a:endParaRPr>
          </a:p>
        </p:txBody>
      </p:sp>
      <p:sp>
        <p:nvSpPr>
          <p:cNvPr id="3" name="TextBox 2"/>
          <p:cNvSpPr txBox="1"/>
          <p:nvPr/>
        </p:nvSpPr>
        <p:spPr>
          <a:xfrm>
            <a:off x="304800" y="833735"/>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TextBox 3"/>
          <p:cNvSpPr txBox="1"/>
          <p:nvPr/>
        </p:nvSpPr>
        <p:spPr>
          <a:xfrm>
            <a:off x="3581400" y="1447800"/>
            <a:ext cx="4331635" cy="461665"/>
          </a:xfrm>
          <a:prstGeom prst="rect">
            <a:avLst/>
          </a:prstGeom>
          <a:noFill/>
        </p:spPr>
        <p:txBody>
          <a:bodyPr wrap="none" rtlCol="0">
            <a:spAutoFit/>
          </a:bodyPr>
          <a:lstStyle/>
          <a:p>
            <a:r>
              <a:rPr lang="en-US" sz="2400" b="1" dirty="0" smtClean="0">
                <a:solidFill>
                  <a:srgbClr val="FF0000"/>
                </a:solidFill>
                <a:latin typeface="Comic Sans MS" pitchFamily="66" charset="0"/>
              </a:rPr>
              <a:t>Example 4: Fourth Method </a:t>
            </a:r>
            <a:endParaRPr lang="en-US" sz="2400" b="1" dirty="0">
              <a:solidFill>
                <a:srgbClr val="FF0000"/>
              </a:solidFill>
              <a:latin typeface="Comic Sans MS" pitchFamily="66" charset="0"/>
            </a:endParaRPr>
          </a:p>
        </p:txBody>
      </p:sp>
      <p:sp>
        <p:nvSpPr>
          <p:cNvPr id="5" name="Rectangle 4"/>
          <p:cNvSpPr/>
          <p:nvPr/>
        </p:nvSpPr>
        <p:spPr>
          <a:xfrm>
            <a:off x="609600" y="1828800"/>
            <a:ext cx="2752677" cy="461665"/>
          </a:xfrm>
          <a:prstGeom prst="rect">
            <a:avLst/>
          </a:prstGeom>
        </p:spPr>
        <p:txBody>
          <a:bodyPr wrap="none">
            <a:spAutoFit/>
          </a:bodyPr>
          <a:lstStyle/>
          <a:p>
            <a:r>
              <a:rPr lang="en-US" sz="2400" b="1" dirty="0" smtClean="0">
                <a:solidFill>
                  <a:srgbClr val="002060"/>
                </a:solidFill>
                <a:latin typeface="Comic Sans MS" pitchFamily="66" charset="0"/>
              </a:rPr>
              <a:t>Is </a:t>
            </a:r>
            <a:r>
              <a:rPr lang="en-US" sz="2400" b="1" kern="0" dirty="0" smtClean="0">
                <a:solidFill>
                  <a:srgbClr val="000066"/>
                </a:solidFill>
                <a:latin typeface="Comic Sans MS" pitchFamily="66" charset="0"/>
              </a:rPr>
              <a:t>3n +2</a:t>
            </a:r>
            <a:r>
              <a:rPr lang="en-US" sz="2400" b="1" dirty="0" smtClean="0">
                <a:solidFill>
                  <a:srgbClr val="002060"/>
                </a:solidFill>
                <a:latin typeface="Comic Sans MS" pitchFamily="66" charset="0"/>
              </a:rPr>
              <a:t> = O(n)?</a:t>
            </a:r>
            <a:endParaRPr lang="en-US" sz="2400" b="1" dirty="0">
              <a:solidFill>
                <a:srgbClr val="002060"/>
              </a:solidFill>
              <a:latin typeface="Comic Sans MS" pitchFamily="66" charset="0"/>
            </a:endParaRPr>
          </a:p>
        </p:txBody>
      </p:sp>
      <p:sp>
        <p:nvSpPr>
          <p:cNvPr id="6" name="Rectangle 5"/>
          <p:cNvSpPr/>
          <p:nvPr/>
        </p:nvSpPr>
        <p:spPr>
          <a:xfrm>
            <a:off x="609600" y="2438400"/>
            <a:ext cx="5198859" cy="461665"/>
          </a:xfrm>
          <a:prstGeom prst="rect">
            <a:avLst/>
          </a:prstGeom>
        </p:spPr>
        <p:txBody>
          <a:bodyPr wrap="none">
            <a:spAutoFit/>
          </a:bodyPr>
          <a:lstStyle/>
          <a:p>
            <a:r>
              <a:rPr lang="en-US" sz="2400" b="1" kern="0" dirty="0" smtClean="0">
                <a:solidFill>
                  <a:srgbClr val="002060"/>
                </a:solidFill>
                <a:latin typeface="Comic Sans MS" pitchFamily="66" charset="0"/>
              </a:rPr>
              <a:t>Put n=2, f(2)=3x2 + 2=8=4x2=4n</a:t>
            </a:r>
            <a:endParaRPr lang="en-US" sz="2400" dirty="0">
              <a:solidFill>
                <a:srgbClr val="002060"/>
              </a:solidFill>
              <a:latin typeface="Comic Sans MS" pitchFamily="66" charset="0"/>
            </a:endParaRPr>
          </a:p>
        </p:txBody>
      </p:sp>
      <p:sp>
        <p:nvSpPr>
          <p:cNvPr id="7" name="Rectangle 6"/>
          <p:cNvSpPr/>
          <p:nvPr/>
        </p:nvSpPr>
        <p:spPr>
          <a:xfrm>
            <a:off x="609600" y="2967335"/>
            <a:ext cx="5386411" cy="461665"/>
          </a:xfrm>
          <a:prstGeom prst="rect">
            <a:avLst/>
          </a:prstGeom>
        </p:spPr>
        <p:txBody>
          <a:bodyPr wrap="none">
            <a:spAutoFit/>
          </a:bodyPr>
          <a:lstStyle/>
          <a:p>
            <a:r>
              <a:rPr lang="en-US" sz="2400" b="1" kern="0" dirty="0" smtClean="0">
                <a:solidFill>
                  <a:srgbClr val="002060"/>
                </a:solidFill>
                <a:latin typeface="Comic Sans MS" pitchFamily="66" charset="0"/>
              </a:rPr>
              <a:t>Put n=3, f(3)=3x3 + 2=11&lt;4x3&lt;4n</a:t>
            </a:r>
            <a:endParaRPr lang="en-US" sz="2400" dirty="0">
              <a:solidFill>
                <a:srgbClr val="002060"/>
              </a:solidFill>
              <a:latin typeface="Comic Sans MS" pitchFamily="66" charset="0"/>
            </a:endParaRPr>
          </a:p>
        </p:txBody>
      </p:sp>
      <p:sp>
        <p:nvSpPr>
          <p:cNvPr id="8" name="Rectangle 7"/>
          <p:cNvSpPr/>
          <p:nvPr/>
        </p:nvSpPr>
        <p:spPr>
          <a:xfrm>
            <a:off x="609600" y="3500735"/>
            <a:ext cx="5386411" cy="461665"/>
          </a:xfrm>
          <a:prstGeom prst="rect">
            <a:avLst/>
          </a:prstGeom>
        </p:spPr>
        <p:txBody>
          <a:bodyPr wrap="none">
            <a:spAutoFit/>
          </a:bodyPr>
          <a:lstStyle/>
          <a:p>
            <a:r>
              <a:rPr lang="en-US" sz="2400" b="1" kern="0" dirty="0" smtClean="0">
                <a:solidFill>
                  <a:srgbClr val="002060"/>
                </a:solidFill>
                <a:latin typeface="Comic Sans MS" pitchFamily="66" charset="0"/>
              </a:rPr>
              <a:t>Put n=4, f(4)=3x4 + 2=14&lt;4x4&lt;4n</a:t>
            </a:r>
            <a:endParaRPr lang="en-US" sz="2400" dirty="0">
              <a:solidFill>
                <a:srgbClr val="002060"/>
              </a:solidFill>
              <a:latin typeface="Comic Sans MS" pitchFamily="66" charset="0"/>
            </a:endParaRPr>
          </a:p>
        </p:txBody>
      </p:sp>
      <p:sp>
        <p:nvSpPr>
          <p:cNvPr id="9" name="Rectangle 8"/>
          <p:cNvSpPr/>
          <p:nvPr/>
        </p:nvSpPr>
        <p:spPr>
          <a:xfrm>
            <a:off x="609600" y="4066401"/>
            <a:ext cx="4110421" cy="461665"/>
          </a:xfrm>
          <a:prstGeom prst="rect">
            <a:avLst/>
          </a:prstGeom>
        </p:spPr>
        <p:txBody>
          <a:bodyPr wrap="none">
            <a:spAutoFit/>
          </a:bodyPr>
          <a:lstStyle/>
          <a:p>
            <a:r>
              <a:rPr lang="en-US" sz="2400" b="1" kern="0" dirty="0" smtClean="0">
                <a:solidFill>
                  <a:srgbClr val="002060"/>
                </a:solidFill>
                <a:latin typeface="Comic Sans MS" pitchFamily="66" charset="0"/>
              </a:rPr>
              <a:t>Thus f(n)</a:t>
            </a:r>
            <a:r>
              <a:rPr lang="en-US" sz="2400" b="1" kern="0" dirty="0" smtClean="0">
                <a:solidFill>
                  <a:srgbClr val="002060"/>
                </a:solidFill>
                <a:latin typeface="Comic Sans MS" pitchFamily="66" charset="0"/>
                <a:cs typeface="Arial" charset="0"/>
              </a:rPr>
              <a:t>≤ 4n for all n≥ 2</a:t>
            </a:r>
            <a:endParaRPr lang="en-US" sz="2400" dirty="0">
              <a:solidFill>
                <a:srgbClr val="002060"/>
              </a:solidFill>
              <a:latin typeface="Comic Sans MS" pitchFamily="66" charset="0"/>
            </a:endParaRPr>
          </a:p>
        </p:txBody>
      </p:sp>
      <p:sp>
        <p:nvSpPr>
          <p:cNvPr id="10" name="Rectangle 9"/>
          <p:cNvSpPr/>
          <p:nvPr/>
        </p:nvSpPr>
        <p:spPr>
          <a:xfrm>
            <a:off x="609600" y="4567535"/>
            <a:ext cx="2579552" cy="461665"/>
          </a:xfrm>
          <a:prstGeom prst="rect">
            <a:avLst/>
          </a:prstGeom>
        </p:spPr>
        <p:txBody>
          <a:bodyPr wrap="none">
            <a:spAutoFit/>
          </a:bodyPr>
          <a:lstStyle/>
          <a:p>
            <a:r>
              <a:rPr lang="en-US" sz="2400" b="1" kern="0" dirty="0" smtClean="0">
                <a:solidFill>
                  <a:srgbClr val="002060"/>
                </a:solidFill>
                <a:latin typeface="Comic Sans MS" pitchFamily="66" charset="0"/>
                <a:cs typeface="Arial" charset="0"/>
              </a:rPr>
              <a:t>Hence f(n)=O(n)</a:t>
            </a:r>
            <a:endParaRPr lang="en-US" sz="2400"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443335"/>
            <a:ext cx="2236510" cy="461665"/>
          </a:xfrm>
          <a:prstGeom prst="rect">
            <a:avLst/>
          </a:prstGeom>
        </p:spPr>
        <p:txBody>
          <a:bodyPr wrap="none">
            <a:spAutoFit/>
          </a:bodyPr>
          <a:lstStyle/>
          <a:p>
            <a:r>
              <a:rPr lang="en-US" sz="2400" b="1" dirty="0" smtClean="0">
                <a:solidFill>
                  <a:srgbClr val="FF0000"/>
                </a:solidFill>
                <a:latin typeface="Comic Sans MS" pitchFamily="66" charset="0"/>
                <a:sym typeface="Symbol" pitchFamily="18" charset="2"/>
              </a:rPr>
              <a:t>Is 5n</a:t>
            </a:r>
            <a:r>
              <a:rPr lang="en-US" sz="2400" b="1" baseline="30000" dirty="0" smtClean="0">
                <a:solidFill>
                  <a:srgbClr val="FF0000"/>
                </a:solidFill>
                <a:latin typeface="Comic Sans MS" pitchFamily="66" charset="0"/>
                <a:sym typeface="Symbol" pitchFamily="18" charset="2"/>
              </a:rPr>
              <a:t>2</a:t>
            </a:r>
            <a:r>
              <a:rPr lang="en-US" sz="2400" b="1" dirty="0" smtClean="0">
                <a:solidFill>
                  <a:srgbClr val="FF0000"/>
                </a:solidFill>
                <a:latin typeface="Comic Sans MS" pitchFamily="66" charset="0"/>
                <a:sym typeface="Symbol" pitchFamily="18" charset="2"/>
              </a:rPr>
              <a:t> =O(n)?</a:t>
            </a:r>
            <a:endParaRPr lang="en-US" sz="2400" dirty="0">
              <a:latin typeface="Comic Sans MS" pitchFamily="66" charset="0"/>
            </a:endParaRPr>
          </a:p>
        </p:txBody>
      </p:sp>
      <p:sp>
        <p:nvSpPr>
          <p:cNvPr id="3" name="Rectangle 2"/>
          <p:cNvSpPr/>
          <p:nvPr/>
        </p:nvSpPr>
        <p:spPr>
          <a:xfrm>
            <a:off x="3048000" y="753070"/>
            <a:ext cx="3861955" cy="461665"/>
          </a:xfrm>
          <a:prstGeom prst="rect">
            <a:avLst/>
          </a:prstGeom>
        </p:spPr>
        <p:txBody>
          <a:bodyPr wrap="none">
            <a:spAutoFit/>
          </a:bodyPr>
          <a:lstStyle/>
          <a:p>
            <a:r>
              <a:rPr lang="en-US" sz="2400" b="1" dirty="0" smtClean="0">
                <a:solidFill>
                  <a:srgbClr val="FF0000"/>
                </a:solidFill>
                <a:latin typeface="Comic Sans MS" pitchFamily="66" charset="0"/>
              </a:rPr>
              <a:t>Asymptotic Notations(O)</a:t>
            </a:r>
            <a:endParaRPr lang="en-US" sz="2400" dirty="0">
              <a:latin typeface="Comic Sans MS" pitchFamily="66" charset="0"/>
            </a:endParaRPr>
          </a:p>
        </p:txBody>
      </p:sp>
      <p:sp>
        <p:nvSpPr>
          <p:cNvPr id="4" name="TextBox 3"/>
          <p:cNvSpPr txBox="1"/>
          <p:nvPr/>
        </p:nvSpPr>
        <p:spPr>
          <a:xfrm>
            <a:off x="304800" y="448270"/>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5" name="TextBox 4"/>
          <p:cNvSpPr txBox="1"/>
          <p:nvPr/>
        </p:nvSpPr>
        <p:spPr>
          <a:xfrm>
            <a:off x="3581400" y="1062335"/>
            <a:ext cx="1976823" cy="461665"/>
          </a:xfrm>
          <a:prstGeom prst="rect">
            <a:avLst/>
          </a:prstGeom>
          <a:noFill/>
        </p:spPr>
        <p:txBody>
          <a:bodyPr wrap="none" rtlCol="0">
            <a:spAutoFit/>
          </a:bodyPr>
          <a:lstStyle/>
          <a:p>
            <a:r>
              <a:rPr lang="en-US" sz="2400" b="1" dirty="0" smtClean="0">
                <a:solidFill>
                  <a:srgbClr val="FF0000"/>
                </a:solidFill>
                <a:latin typeface="Comic Sans MS" pitchFamily="66" charset="0"/>
              </a:rPr>
              <a:t>Example 5: </a:t>
            </a:r>
            <a:endParaRPr lang="en-US" sz="2400" b="1" dirty="0">
              <a:solidFill>
                <a:srgbClr val="FF0000"/>
              </a:solidFill>
              <a:latin typeface="Comic Sans MS" pitchFamily="66" charset="0"/>
            </a:endParaRPr>
          </a:p>
        </p:txBody>
      </p:sp>
      <p:sp>
        <p:nvSpPr>
          <p:cNvPr id="6" name="Rectangle 5"/>
          <p:cNvSpPr/>
          <p:nvPr/>
        </p:nvSpPr>
        <p:spPr>
          <a:xfrm>
            <a:off x="685800" y="2129135"/>
            <a:ext cx="8153400" cy="830997"/>
          </a:xfrm>
          <a:prstGeom prst="rect">
            <a:avLst/>
          </a:prstGeom>
        </p:spPr>
        <p:txBody>
          <a:bodyPr wrap="square">
            <a:spAutoFit/>
          </a:bodyPr>
          <a:lstStyle/>
          <a:p>
            <a:pPr algn="just"/>
            <a:r>
              <a:rPr lang="en-US" sz="2400" b="1" dirty="0" smtClean="0">
                <a:solidFill>
                  <a:srgbClr val="002060"/>
                </a:solidFill>
                <a:latin typeface="Comic Sans MS" pitchFamily="66" charset="0"/>
                <a:sym typeface="Symbol" pitchFamily="18" charset="2"/>
              </a:rPr>
              <a:t>This means we have to prove that for some c and n</a:t>
            </a:r>
            <a:r>
              <a:rPr lang="en-US" sz="2400" b="1" baseline="-25000" dirty="0" smtClean="0">
                <a:solidFill>
                  <a:srgbClr val="002060"/>
                </a:solidFill>
                <a:latin typeface="Comic Sans MS" pitchFamily="66" charset="0"/>
                <a:sym typeface="Symbol" pitchFamily="18" charset="2"/>
              </a:rPr>
              <a:t>0</a:t>
            </a:r>
            <a:r>
              <a:rPr lang="en-US" sz="2400" b="1" dirty="0" smtClean="0">
                <a:solidFill>
                  <a:srgbClr val="002060"/>
                </a:solidFill>
                <a:latin typeface="Comic Sans MS" pitchFamily="66" charset="0"/>
                <a:sym typeface="Symbol" pitchFamily="18" charset="2"/>
              </a:rPr>
              <a:t>, 5n</a:t>
            </a:r>
            <a:r>
              <a:rPr lang="en-US" sz="2400" b="1" baseline="30000" dirty="0" smtClean="0">
                <a:solidFill>
                  <a:srgbClr val="002060"/>
                </a:solidFill>
                <a:latin typeface="Comic Sans MS" pitchFamily="66" charset="0"/>
                <a:sym typeface="Symbol" pitchFamily="18" charset="2"/>
              </a:rPr>
              <a:t>2</a:t>
            </a:r>
            <a:r>
              <a:rPr lang="en-US" sz="2400" b="1" dirty="0" smtClean="0">
                <a:solidFill>
                  <a:srgbClr val="002060"/>
                </a:solidFill>
                <a:latin typeface="Comic Sans MS" pitchFamily="66" charset="0"/>
                <a:sym typeface="Symbol" pitchFamily="18" charset="2"/>
              </a:rPr>
              <a:t> </a:t>
            </a:r>
            <a:r>
              <a:rPr lang="en-US" sz="2400" b="1" i="1" u="sng" dirty="0" smtClean="0">
                <a:latin typeface="Comic Sans MS" pitchFamily="66" charset="0"/>
                <a:sym typeface="Symbol" pitchFamily="18" charset="2"/>
              </a:rPr>
              <a:t>&lt;</a:t>
            </a:r>
            <a:r>
              <a:rPr lang="en-US" sz="2400" b="1" i="1" dirty="0" smtClean="0">
                <a:latin typeface="Comic Sans MS" pitchFamily="66" charset="0"/>
                <a:sym typeface="Symbol" pitchFamily="18" charset="2"/>
              </a:rPr>
              <a:t> </a:t>
            </a:r>
            <a:r>
              <a:rPr lang="en-US" sz="2400" b="1" i="1" dirty="0" err="1" smtClean="0">
                <a:latin typeface="Comic Sans MS" pitchFamily="66" charset="0"/>
                <a:sym typeface="Symbol" pitchFamily="18" charset="2"/>
              </a:rPr>
              <a:t>c.n</a:t>
            </a:r>
            <a:endParaRPr lang="en-US" sz="2400" dirty="0">
              <a:latin typeface="Comic Sans MS" pitchFamily="66" charset="0"/>
            </a:endParaRPr>
          </a:p>
        </p:txBody>
      </p:sp>
      <p:sp>
        <p:nvSpPr>
          <p:cNvPr id="7" name="Rectangle 6"/>
          <p:cNvSpPr/>
          <p:nvPr/>
        </p:nvSpPr>
        <p:spPr>
          <a:xfrm>
            <a:off x="762000" y="3043535"/>
            <a:ext cx="4687502" cy="461665"/>
          </a:xfrm>
          <a:prstGeom prst="rect">
            <a:avLst/>
          </a:prstGeom>
        </p:spPr>
        <p:txBody>
          <a:bodyPr wrap="none">
            <a:spAutoFit/>
          </a:bodyPr>
          <a:lstStyle/>
          <a:p>
            <a:r>
              <a:rPr lang="en-US" sz="2400" b="1" dirty="0" smtClean="0">
                <a:solidFill>
                  <a:srgbClr val="002060"/>
                </a:solidFill>
                <a:latin typeface="Comic Sans MS" pitchFamily="66" charset="0"/>
                <a:sym typeface="Symbol" pitchFamily="18" charset="2"/>
              </a:rPr>
              <a:t>Put </a:t>
            </a:r>
            <a:r>
              <a:rPr lang="en-US" sz="2400" b="1" i="1" dirty="0" smtClean="0">
                <a:solidFill>
                  <a:srgbClr val="002060"/>
                </a:solidFill>
                <a:latin typeface="Comic Sans MS" pitchFamily="66" charset="0"/>
                <a:sym typeface="Symbol" pitchFamily="18" charset="2"/>
              </a:rPr>
              <a:t>c</a:t>
            </a:r>
            <a:r>
              <a:rPr lang="en-US" sz="2400" b="1" dirty="0" smtClean="0">
                <a:solidFill>
                  <a:srgbClr val="002060"/>
                </a:solidFill>
                <a:latin typeface="Comic Sans MS" pitchFamily="66" charset="0"/>
                <a:sym typeface="Symbol" pitchFamily="18" charset="2"/>
              </a:rPr>
              <a:t> = 5 and </a:t>
            </a:r>
            <a:r>
              <a:rPr lang="en-US" sz="2400" b="1" i="1" dirty="0" smtClean="0">
                <a:solidFill>
                  <a:srgbClr val="002060"/>
                </a:solidFill>
                <a:latin typeface="Comic Sans MS" pitchFamily="66" charset="0"/>
                <a:sym typeface="Symbol" pitchFamily="18" charset="2"/>
              </a:rPr>
              <a:t>n</a:t>
            </a:r>
            <a:r>
              <a:rPr lang="en-US" sz="2400" b="1" baseline="-25000" dirty="0" smtClean="0">
                <a:solidFill>
                  <a:srgbClr val="002060"/>
                </a:solidFill>
                <a:latin typeface="Comic Sans MS" pitchFamily="66" charset="0"/>
                <a:sym typeface="Symbol" pitchFamily="18" charset="2"/>
              </a:rPr>
              <a:t>0</a:t>
            </a:r>
            <a:r>
              <a:rPr lang="en-US" sz="2400" b="1" dirty="0" smtClean="0">
                <a:solidFill>
                  <a:srgbClr val="002060"/>
                </a:solidFill>
                <a:latin typeface="Comic Sans MS" pitchFamily="66" charset="0"/>
                <a:sym typeface="Symbol" pitchFamily="18" charset="2"/>
              </a:rPr>
              <a:t> = 1, we get,</a:t>
            </a:r>
            <a:endParaRPr lang="en-US" sz="2400" dirty="0">
              <a:latin typeface="Comic Sans MS" pitchFamily="66" charset="0"/>
            </a:endParaRPr>
          </a:p>
        </p:txBody>
      </p:sp>
      <p:sp>
        <p:nvSpPr>
          <p:cNvPr id="8" name="TextBox 7"/>
          <p:cNvSpPr txBox="1"/>
          <p:nvPr/>
        </p:nvSpPr>
        <p:spPr>
          <a:xfrm>
            <a:off x="838200" y="4872335"/>
            <a:ext cx="2776722" cy="461665"/>
          </a:xfrm>
          <a:prstGeom prst="rect">
            <a:avLst/>
          </a:prstGeom>
          <a:noFill/>
        </p:spPr>
        <p:txBody>
          <a:bodyPr wrap="none" rtlCol="0">
            <a:spAutoFit/>
          </a:bodyPr>
          <a:lstStyle/>
          <a:p>
            <a:r>
              <a:rPr lang="en-IN" sz="2400" b="1" dirty="0" smtClean="0">
                <a:latin typeface="Comic Sans MS" pitchFamily="66" charset="0"/>
              </a:rPr>
              <a:t>Hence </a:t>
            </a:r>
            <a:r>
              <a:rPr lang="en-US" sz="2400" b="1" dirty="0" smtClean="0">
                <a:solidFill>
                  <a:srgbClr val="FF0000"/>
                </a:solidFill>
                <a:latin typeface="Comic Sans MS" pitchFamily="66" charset="0"/>
                <a:sym typeface="Symbol" pitchFamily="18" charset="2"/>
              </a:rPr>
              <a:t>5n</a:t>
            </a:r>
            <a:r>
              <a:rPr lang="en-US" sz="2400" b="1" baseline="30000" dirty="0" smtClean="0">
                <a:solidFill>
                  <a:srgbClr val="FF0000"/>
                </a:solidFill>
                <a:latin typeface="Comic Sans MS" pitchFamily="66" charset="0"/>
                <a:sym typeface="Symbol" pitchFamily="18" charset="2"/>
              </a:rPr>
              <a:t>2</a:t>
            </a:r>
            <a:r>
              <a:rPr lang="en-US" sz="2400" b="1" dirty="0" smtClean="0">
                <a:solidFill>
                  <a:srgbClr val="FF0000"/>
                </a:solidFill>
                <a:latin typeface="Comic Sans MS" pitchFamily="66" charset="0"/>
                <a:sym typeface="Symbol" pitchFamily="18" charset="2"/>
              </a:rPr>
              <a:t> =O(n)</a:t>
            </a:r>
            <a:r>
              <a:rPr lang="en-IN" sz="2400" b="1" dirty="0" smtClean="0">
                <a:latin typeface="Comic Sans MS" pitchFamily="66" charset="0"/>
              </a:rPr>
              <a:t> </a:t>
            </a:r>
            <a:endParaRPr lang="en-US" sz="2400" b="1" dirty="0">
              <a:latin typeface="Comic Sans MS" pitchFamily="66" charset="0"/>
            </a:endParaRPr>
          </a:p>
        </p:txBody>
      </p:sp>
      <p:sp>
        <p:nvSpPr>
          <p:cNvPr id="9" name="Rectangle 8"/>
          <p:cNvSpPr/>
          <p:nvPr/>
        </p:nvSpPr>
        <p:spPr>
          <a:xfrm>
            <a:off x="1752600" y="3516868"/>
            <a:ext cx="1566454" cy="461665"/>
          </a:xfrm>
          <a:prstGeom prst="rect">
            <a:avLst/>
          </a:prstGeom>
        </p:spPr>
        <p:txBody>
          <a:bodyPr wrap="none">
            <a:spAutoFit/>
          </a:bodyPr>
          <a:lstStyle/>
          <a:p>
            <a:r>
              <a:rPr lang="en-US" sz="2400" b="1" dirty="0" smtClean="0">
                <a:solidFill>
                  <a:srgbClr val="002060"/>
                </a:solidFill>
                <a:latin typeface="Comic Sans MS" pitchFamily="66" charset="0"/>
                <a:sym typeface="Symbol" pitchFamily="18" charset="2"/>
              </a:rPr>
              <a:t>5n</a:t>
            </a:r>
            <a:r>
              <a:rPr lang="en-US" sz="2400" b="1" baseline="30000" dirty="0" smtClean="0">
                <a:solidFill>
                  <a:srgbClr val="002060"/>
                </a:solidFill>
                <a:latin typeface="Comic Sans MS" pitchFamily="66" charset="0"/>
                <a:sym typeface="Symbol" pitchFamily="18" charset="2"/>
              </a:rPr>
              <a:t>2</a:t>
            </a:r>
            <a:r>
              <a:rPr lang="en-US" sz="2400" b="1" dirty="0" smtClean="0">
                <a:solidFill>
                  <a:srgbClr val="002060"/>
                </a:solidFill>
                <a:latin typeface="Comic Sans MS" pitchFamily="66" charset="0"/>
                <a:sym typeface="Symbol" pitchFamily="18" charset="2"/>
              </a:rPr>
              <a:t> </a:t>
            </a:r>
            <a:r>
              <a:rPr lang="en-US" sz="2400" b="1" i="1" dirty="0" smtClean="0">
                <a:latin typeface="Comic Sans MS" pitchFamily="66" charset="0"/>
                <a:sym typeface="Symbol" pitchFamily="18" charset="2"/>
              </a:rPr>
              <a:t>≤ </a:t>
            </a:r>
            <a:r>
              <a:rPr lang="en-US" sz="2400" b="1" i="1" dirty="0" err="1" smtClean="0">
                <a:latin typeface="Comic Sans MS" pitchFamily="66" charset="0"/>
                <a:sym typeface="Symbol" pitchFamily="18" charset="2"/>
              </a:rPr>
              <a:t>c.n</a:t>
            </a:r>
            <a:endParaRPr lang="en-US" sz="2400" dirty="0"/>
          </a:p>
        </p:txBody>
      </p:sp>
      <p:sp>
        <p:nvSpPr>
          <p:cNvPr id="10" name="Rectangle 9"/>
          <p:cNvSpPr/>
          <p:nvPr/>
        </p:nvSpPr>
        <p:spPr>
          <a:xfrm>
            <a:off x="3429000" y="3544389"/>
            <a:ext cx="979755" cy="461665"/>
          </a:xfrm>
          <a:prstGeom prst="rect">
            <a:avLst/>
          </a:prstGeom>
        </p:spPr>
        <p:txBody>
          <a:bodyPr wrap="none">
            <a:spAutoFit/>
          </a:bodyPr>
          <a:lstStyle/>
          <a:p>
            <a:r>
              <a:rPr lang="en-US" b="1" dirty="0" smtClean="0">
                <a:solidFill>
                  <a:srgbClr val="002060"/>
                </a:solidFill>
                <a:latin typeface="Comic Sans MS" pitchFamily="66" charset="0"/>
                <a:sym typeface="Symbol" pitchFamily="18" charset="2"/>
              </a:rPr>
              <a:t> </a:t>
            </a:r>
            <a:r>
              <a:rPr lang="en-US" sz="2400" b="1" dirty="0" smtClean="0">
                <a:solidFill>
                  <a:srgbClr val="002060"/>
                </a:solidFill>
                <a:latin typeface="Comic Sans MS" pitchFamily="66" charset="0"/>
                <a:sym typeface="Symbol" pitchFamily="18" charset="2"/>
              </a:rPr>
              <a:t>5</a:t>
            </a:r>
            <a:r>
              <a:rPr lang="en-US" sz="2400" b="1" i="1" dirty="0" smtClean="0">
                <a:latin typeface="Comic Sans MS" pitchFamily="66" charset="0"/>
                <a:sym typeface="Symbol" pitchFamily="18" charset="2"/>
              </a:rPr>
              <a:t> ≤5</a:t>
            </a:r>
            <a:endParaRPr lang="en-US" sz="2400" dirty="0">
              <a:latin typeface="Comic Sans MS" pitchFamily="66" charset="0"/>
            </a:endParaRPr>
          </a:p>
        </p:txBody>
      </p:sp>
      <p:sp>
        <p:nvSpPr>
          <p:cNvPr id="11" name="Rectangle 10"/>
          <p:cNvSpPr/>
          <p:nvPr/>
        </p:nvSpPr>
        <p:spPr>
          <a:xfrm>
            <a:off x="4728717" y="3544389"/>
            <a:ext cx="833883" cy="461665"/>
          </a:xfrm>
          <a:prstGeom prst="rect">
            <a:avLst/>
          </a:prstGeom>
        </p:spPr>
        <p:txBody>
          <a:bodyPr wrap="none">
            <a:spAutoFit/>
          </a:bodyPr>
          <a:lstStyle/>
          <a:p>
            <a:r>
              <a:rPr lang="en-US" sz="2400" b="1" i="1" dirty="0" smtClean="0">
                <a:latin typeface="Comic Sans MS" pitchFamily="66" charset="0"/>
                <a:sym typeface="Symbol" pitchFamily="18" charset="2"/>
              </a:rPr>
              <a:t>Yes.</a:t>
            </a:r>
            <a:endParaRPr lang="en-US" sz="2400" dirty="0">
              <a:latin typeface="Comic Sans MS" pitchFamily="66" charset="0"/>
            </a:endParaRPr>
          </a:p>
        </p:txBody>
      </p:sp>
      <p:sp>
        <p:nvSpPr>
          <p:cNvPr id="12" name="Rectangle 11"/>
          <p:cNvSpPr/>
          <p:nvPr/>
        </p:nvSpPr>
        <p:spPr>
          <a:xfrm>
            <a:off x="1752600" y="4415135"/>
            <a:ext cx="1566454" cy="461665"/>
          </a:xfrm>
          <a:prstGeom prst="rect">
            <a:avLst/>
          </a:prstGeom>
        </p:spPr>
        <p:txBody>
          <a:bodyPr wrap="none">
            <a:spAutoFit/>
          </a:bodyPr>
          <a:lstStyle/>
          <a:p>
            <a:r>
              <a:rPr lang="en-US" sz="2400" b="1" dirty="0" smtClean="0">
                <a:solidFill>
                  <a:srgbClr val="002060"/>
                </a:solidFill>
                <a:latin typeface="Comic Sans MS" pitchFamily="66" charset="0"/>
                <a:sym typeface="Symbol" pitchFamily="18" charset="2"/>
              </a:rPr>
              <a:t>5n</a:t>
            </a:r>
            <a:r>
              <a:rPr lang="en-US" sz="2400" b="1" baseline="30000" dirty="0" smtClean="0">
                <a:solidFill>
                  <a:srgbClr val="002060"/>
                </a:solidFill>
                <a:latin typeface="Comic Sans MS" pitchFamily="66" charset="0"/>
                <a:sym typeface="Symbol" pitchFamily="18" charset="2"/>
              </a:rPr>
              <a:t>2</a:t>
            </a:r>
            <a:r>
              <a:rPr lang="en-US" sz="2400" b="1" dirty="0" smtClean="0">
                <a:solidFill>
                  <a:srgbClr val="002060"/>
                </a:solidFill>
                <a:latin typeface="Comic Sans MS" pitchFamily="66" charset="0"/>
                <a:sym typeface="Symbol" pitchFamily="18" charset="2"/>
              </a:rPr>
              <a:t> </a:t>
            </a:r>
            <a:r>
              <a:rPr lang="en-US" sz="2400" b="1" i="1" dirty="0" smtClean="0">
                <a:latin typeface="Comic Sans MS" pitchFamily="66" charset="0"/>
                <a:sym typeface="Symbol" pitchFamily="18" charset="2"/>
              </a:rPr>
              <a:t>≤ </a:t>
            </a:r>
            <a:r>
              <a:rPr lang="en-US" sz="2400" b="1" i="1" dirty="0" err="1" smtClean="0">
                <a:latin typeface="Comic Sans MS" pitchFamily="66" charset="0"/>
                <a:sym typeface="Symbol" pitchFamily="18" charset="2"/>
              </a:rPr>
              <a:t>c.n</a:t>
            </a:r>
            <a:endParaRPr lang="en-US" sz="2400" dirty="0"/>
          </a:p>
        </p:txBody>
      </p:sp>
      <p:sp>
        <p:nvSpPr>
          <p:cNvPr id="13" name="Rectangle 12"/>
          <p:cNvSpPr/>
          <p:nvPr/>
        </p:nvSpPr>
        <p:spPr>
          <a:xfrm>
            <a:off x="762000" y="3957935"/>
            <a:ext cx="8393644" cy="461665"/>
          </a:xfrm>
          <a:prstGeom prst="rect">
            <a:avLst/>
          </a:prstGeom>
        </p:spPr>
        <p:txBody>
          <a:bodyPr wrap="none">
            <a:spAutoFit/>
          </a:bodyPr>
          <a:lstStyle/>
          <a:p>
            <a:r>
              <a:rPr lang="en-US" sz="2400" b="1" dirty="0" smtClean="0">
                <a:solidFill>
                  <a:srgbClr val="002060"/>
                </a:solidFill>
                <a:latin typeface="Comic Sans MS" pitchFamily="66" charset="0"/>
                <a:sym typeface="Symbol" pitchFamily="18" charset="2"/>
              </a:rPr>
              <a:t>Put </a:t>
            </a:r>
            <a:r>
              <a:rPr lang="en-US" sz="2400" b="1" i="1" dirty="0" smtClean="0">
                <a:solidFill>
                  <a:srgbClr val="002060"/>
                </a:solidFill>
                <a:latin typeface="Comic Sans MS" pitchFamily="66" charset="0"/>
                <a:sym typeface="Symbol" pitchFamily="18" charset="2"/>
              </a:rPr>
              <a:t>c</a:t>
            </a:r>
            <a:r>
              <a:rPr lang="en-US" sz="2400" b="1" dirty="0" smtClean="0">
                <a:solidFill>
                  <a:srgbClr val="002060"/>
                </a:solidFill>
                <a:latin typeface="Comic Sans MS" pitchFamily="66" charset="0"/>
                <a:sym typeface="Symbol" pitchFamily="18" charset="2"/>
              </a:rPr>
              <a:t> = 5 and </a:t>
            </a:r>
            <a:r>
              <a:rPr lang="en-US" sz="2400" b="1" i="1" dirty="0" smtClean="0">
                <a:solidFill>
                  <a:srgbClr val="002060"/>
                </a:solidFill>
                <a:latin typeface="Comic Sans MS" pitchFamily="66" charset="0"/>
                <a:sym typeface="Symbol" pitchFamily="18" charset="2"/>
              </a:rPr>
              <a:t>n</a:t>
            </a:r>
            <a:r>
              <a:rPr lang="en-US" sz="2400" b="1" baseline="-25000" dirty="0" smtClean="0">
                <a:solidFill>
                  <a:srgbClr val="002060"/>
                </a:solidFill>
                <a:latin typeface="Comic Sans MS" pitchFamily="66" charset="0"/>
                <a:sym typeface="Symbol" pitchFamily="18" charset="2"/>
              </a:rPr>
              <a:t>0</a:t>
            </a:r>
            <a:r>
              <a:rPr lang="en-US" sz="2400" b="1" dirty="0" smtClean="0">
                <a:solidFill>
                  <a:srgbClr val="002060"/>
                </a:solidFill>
                <a:latin typeface="Comic Sans MS" pitchFamily="66" charset="0"/>
                <a:sym typeface="Symbol" pitchFamily="18" charset="2"/>
              </a:rPr>
              <a:t> = any value of n</a:t>
            </a:r>
            <a:r>
              <a:rPr lang="en-US" sz="2400" b="1" baseline="-25000" dirty="0" smtClean="0">
                <a:solidFill>
                  <a:srgbClr val="002060"/>
                </a:solidFill>
                <a:latin typeface="Comic Sans MS" pitchFamily="66" charset="0"/>
                <a:sym typeface="Symbol" pitchFamily="18" charset="2"/>
              </a:rPr>
              <a:t>0</a:t>
            </a:r>
            <a:r>
              <a:rPr lang="en-US" sz="2400" b="1" dirty="0" smtClean="0">
                <a:solidFill>
                  <a:srgbClr val="002060"/>
                </a:solidFill>
                <a:latin typeface="Comic Sans MS" pitchFamily="66" charset="0"/>
                <a:sym typeface="Symbol" pitchFamily="18" charset="2"/>
              </a:rPr>
              <a:t> &gt; 1 say 5, we get,</a:t>
            </a:r>
            <a:endParaRPr lang="en-US" sz="2400" dirty="0">
              <a:latin typeface="Comic Sans MS" pitchFamily="66" charset="0"/>
            </a:endParaRPr>
          </a:p>
        </p:txBody>
      </p:sp>
      <p:sp>
        <p:nvSpPr>
          <p:cNvPr id="14" name="TextBox 13"/>
          <p:cNvSpPr txBox="1"/>
          <p:nvPr/>
        </p:nvSpPr>
        <p:spPr>
          <a:xfrm>
            <a:off x="3733800" y="4419600"/>
            <a:ext cx="2470548" cy="461665"/>
          </a:xfrm>
          <a:prstGeom prst="rect">
            <a:avLst/>
          </a:prstGeom>
          <a:noFill/>
        </p:spPr>
        <p:txBody>
          <a:bodyPr wrap="none" rtlCol="0">
            <a:spAutoFit/>
          </a:bodyPr>
          <a:lstStyle/>
          <a:p>
            <a:r>
              <a:rPr lang="en-IN" sz="2400" b="1" dirty="0" smtClean="0">
                <a:solidFill>
                  <a:srgbClr val="002060"/>
                </a:solidFill>
                <a:latin typeface="Comic Sans MS" pitchFamily="66" charset="0"/>
              </a:rPr>
              <a:t>5 x 5</a:t>
            </a:r>
            <a:r>
              <a:rPr lang="en-IN" sz="2400" b="1" baseline="30000" dirty="0" smtClean="0">
                <a:solidFill>
                  <a:srgbClr val="002060"/>
                </a:solidFill>
                <a:latin typeface="Comic Sans MS" pitchFamily="66" charset="0"/>
              </a:rPr>
              <a:t>2</a:t>
            </a:r>
            <a:r>
              <a:rPr lang="en-US" sz="2400" b="1" i="1" dirty="0" smtClean="0">
                <a:solidFill>
                  <a:srgbClr val="002060"/>
                </a:solidFill>
                <a:latin typeface="Comic Sans MS" pitchFamily="66" charset="0"/>
                <a:sym typeface="Symbol" pitchFamily="18" charset="2"/>
              </a:rPr>
              <a:t> ≤ 5 x 5</a:t>
            </a:r>
            <a:endParaRPr lang="en-US" sz="2400" b="1" dirty="0">
              <a:solidFill>
                <a:srgbClr val="002060"/>
              </a:solidFill>
              <a:latin typeface="Comic Sans MS" pitchFamily="66" charset="0"/>
            </a:endParaRPr>
          </a:p>
        </p:txBody>
      </p:sp>
      <p:sp>
        <p:nvSpPr>
          <p:cNvPr id="15" name="TextBox 14"/>
          <p:cNvSpPr txBox="1"/>
          <p:nvPr/>
        </p:nvSpPr>
        <p:spPr>
          <a:xfrm>
            <a:off x="6329376" y="4431268"/>
            <a:ext cx="1443024" cy="461665"/>
          </a:xfrm>
          <a:prstGeom prst="rect">
            <a:avLst/>
          </a:prstGeom>
          <a:noFill/>
        </p:spPr>
        <p:txBody>
          <a:bodyPr wrap="none" rtlCol="0">
            <a:spAutoFit/>
          </a:bodyPr>
          <a:lstStyle/>
          <a:p>
            <a:r>
              <a:rPr lang="en-IN" sz="2400" b="1" dirty="0" smtClean="0">
                <a:solidFill>
                  <a:srgbClr val="002060"/>
                </a:solidFill>
                <a:latin typeface="Comic Sans MS" pitchFamily="66" charset="0"/>
              </a:rPr>
              <a:t>125 </a:t>
            </a:r>
            <a:r>
              <a:rPr lang="en-US" sz="2400" b="1" i="1" dirty="0" smtClean="0">
                <a:solidFill>
                  <a:srgbClr val="002060"/>
                </a:solidFill>
                <a:latin typeface="Comic Sans MS" pitchFamily="66" charset="0"/>
                <a:sym typeface="Symbol" pitchFamily="18" charset="2"/>
              </a:rPr>
              <a:t>≤25</a:t>
            </a:r>
            <a:endParaRPr lang="en-US" sz="2400" b="1" dirty="0">
              <a:solidFill>
                <a:srgbClr val="002060"/>
              </a:solidFill>
              <a:latin typeface="Comic Sans MS" pitchFamily="66" charset="0"/>
            </a:endParaRPr>
          </a:p>
        </p:txBody>
      </p:sp>
      <p:sp>
        <p:nvSpPr>
          <p:cNvPr id="16" name="Rectangle 15"/>
          <p:cNvSpPr/>
          <p:nvPr/>
        </p:nvSpPr>
        <p:spPr>
          <a:xfrm>
            <a:off x="7852917" y="4419600"/>
            <a:ext cx="833883" cy="461665"/>
          </a:xfrm>
          <a:prstGeom prst="rect">
            <a:avLst/>
          </a:prstGeom>
        </p:spPr>
        <p:txBody>
          <a:bodyPr wrap="none">
            <a:spAutoFit/>
          </a:bodyPr>
          <a:lstStyle/>
          <a:p>
            <a:r>
              <a:rPr lang="en-US" sz="2400" b="1" i="1" dirty="0" smtClean="0">
                <a:latin typeface="Comic Sans MS" pitchFamily="66" charset="0"/>
                <a:sym typeface="Symbol" pitchFamily="18" charset="2"/>
              </a:rPr>
              <a:t>Yes.</a:t>
            </a:r>
            <a:endParaRPr lang="en-US" sz="24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2" grpId="0"/>
      <p:bldP spid="13" grpId="0"/>
      <p:bldP spid="14" grpId="0"/>
      <p:bldP spid="15"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676400"/>
            <a:ext cx="8229600" cy="1569660"/>
          </a:xfrm>
          <a:prstGeom prst="rect">
            <a:avLst/>
          </a:prstGeom>
        </p:spPr>
        <p:txBody>
          <a:bodyPr wrap="square">
            <a:spAutoFit/>
          </a:bodyPr>
          <a:lstStyle/>
          <a:p>
            <a:pPr algn="just"/>
            <a:r>
              <a:rPr lang="en-US" sz="2400" b="1" dirty="0" smtClean="0">
                <a:solidFill>
                  <a:srgbClr val="002060"/>
                </a:solidFill>
                <a:latin typeface="Comic Sans MS" pitchFamily="66" charset="0"/>
              </a:rPr>
              <a:t>When we say that an algorithm takes </a:t>
            </a:r>
            <a:r>
              <a:rPr lang="en-US" sz="2400" b="1" i="1" dirty="0" smtClean="0">
                <a:solidFill>
                  <a:srgbClr val="002060"/>
                </a:solidFill>
                <a:latin typeface="Comic Sans MS" pitchFamily="66" charset="0"/>
              </a:rPr>
              <a:t>at least</a:t>
            </a:r>
            <a:r>
              <a:rPr lang="en-US" sz="2400" b="1" dirty="0" smtClean="0">
                <a:solidFill>
                  <a:srgbClr val="002060"/>
                </a:solidFill>
                <a:latin typeface="Comic Sans MS" pitchFamily="66" charset="0"/>
              </a:rPr>
              <a:t> a certain amount of time, without providing an upper bound we use big-Ω notation; that's the Greek letter "omega."</a:t>
            </a:r>
            <a:endParaRPr lang="en-US" sz="2400" b="1" dirty="0">
              <a:solidFill>
                <a:srgbClr val="002060"/>
              </a:solidFill>
              <a:latin typeface="Comic Sans MS" pitchFamily="66" charset="0"/>
            </a:endParaRPr>
          </a:p>
        </p:txBody>
      </p:sp>
      <p:sp>
        <p:nvSpPr>
          <p:cNvPr id="3" name="Rectangle 2"/>
          <p:cNvSpPr/>
          <p:nvPr/>
        </p:nvSpPr>
        <p:spPr>
          <a:xfrm>
            <a:off x="3048000" y="986135"/>
            <a:ext cx="3874779" cy="461665"/>
          </a:xfrm>
          <a:prstGeom prst="rect">
            <a:avLst/>
          </a:prstGeom>
        </p:spPr>
        <p:txBody>
          <a:bodyPr wrap="none">
            <a:spAutoFit/>
          </a:bodyPr>
          <a:lstStyle/>
          <a:p>
            <a:r>
              <a:rPr lang="en-US" sz="2400" b="1" dirty="0" smtClean="0">
                <a:solidFill>
                  <a:srgbClr val="FF0000"/>
                </a:solidFill>
                <a:latin typeface="Comic Sans MS" pitchFamily="66" charset="0"/>
              </a:rPr>
              <a:t>Asymptotic Notations</a:t>
            </a:r>
            <a:r>
              <a:rPr lang="en-US" sz="2400" b="1" dirty="0" smtClean="0">
                <a:solidFill>
                  <a:srgbClr val="FF0000"/>
                </a:solidFill>
                <a:latin typeface="Comic Sans MS" pitchFamily="66" charset="0"/>
                <a:sym typeface="Symbol" pitchFamily="18" charset="2"/>
              </a:rPr>
              <a:t>()</a:t>
            </a:r>
            <a:endParaRPr lang="en-US" sz="2400" dirty="0">
              <a:solidFill>
                <a:srgbClr val="FF0000"/>
              </a:solidFill>
              <a:latin typeface="Comic Sans MS" pitchFamily="66" charset="0"/>
            </a:endParaRPr>
          </a:p>
        </p:txBody>
      </p:sp>
      <p:sp>
        <p:nvSpPr>
          <p:cNvPr id="4" name="TextBox 3"/>
          <p:cNvSpPr txBox="1"/>
          <p:nvPr/>
        </p:nvSpPr>
        <p:spPr>
          <a:xfrm>
            <a:off x="304800" y="697468"/>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5" name="Rectangle 4"/>
          <p:cNvSpPr/>
          <p:nvPr/>
        </p:nvSpPr>
        <p:spPr>
          <a:xfrm>
            <a:off x="685800" y="3503474"/>
            <a:ext cx="8153400" cy="1569660"/>
          </a:xfrm>
          <a:prstGeom prst="rect">
            <a:avLst/>
          </a:prstGeom>
        </p:spPr>
        <p:txBody>
          <a:bodyPr wrap="square">
            <a:spAutoFit/>
          </a:bodyPr>
          <a:lstStyle/>
          <a:p>
            <a:pPr algn="just"/>
            <a:r>
              <a:rPr lang="en-US" sz="2400" b="1" dirty="0" smtClean="0">
                <a:solidFill>
                  <a:srgbClr val="002060"/>
                </a:solidFill>
                <a:latin typeface="Comic Sans MS" pitchFamily="66" charset="0"/>
              </a:rPr>
              <a:t>We say that the running time is "big-Ω of g(n), we use big-Ω notation for asymptotic lower bounds, since it bounds the growth of the running time from below for large enough input sizes.</a:t>
            </a:r>
            <a:endParaRPr lang="en-US" sz="2400" b="1"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13601"/>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3" name="Rectangle 2"/>
          <p:cNvSpPr/>
          <p:nvPr/>
        </p:nvSpPr>
        <p:spPr>
          <a:xfrm>
            <a:off x="1981200" y="1094601"/>
            <a:ext cx="4988866" cy="461665"/>
          </a:xfrm>
          <a:prstGeom prst="rect">
            <a:avLst/>
          </a:prstGeom>
        </p:spPr>
        <p:txBody>
          <a:bodyPr wrap="none">
            <a:spAutoFit/>
          </a:bodyPr>
          <a:lstStyle/>
          <a:p>
            <a:r>
              <a:rPr lang="en-US" sz="2400" b="1" dirty="0" smtClean="0">
                <a:solidFill>
                  <a:srgbClr val="FF0000"/>
                </a:solidFill>
                <a:latin typeface="Comic Sans MS" pitchFamily="66" charset="0"/>
              </a:rPr>
              <a:t>How fast will our program run? </a:t>
            </a:r>
            <a:endParaRPr lang="en-US" sz="2400" dirty="0">
              <a:latin typeface="Comic Sans MS" pitchFamily="66" charset="0"/>
            </a:endParaRPr>
          </a:p>
        </p:txBody>
      </p:sp>
      <p:sp>
        <p:nvSpPr>
          <p:cNvPr id="4" name="Rectangle 3"/>
          <p:cNvSpPr/>
          <p:nvPr/>
        </p:nvSpPr>
        <p:spPr>
          <a:xfrm>
            <a:off x="457200" y="1704201"/>
            <a:ext cx="7744692" cy="461665"/>
          </a:xfrm>
          <a:prstGeom prst="rect">
            <a:avLst/>
          </a:prstGeom>
        </p:spPr>
        <p:txBody>
          <a:bodyPr wrap="square">
            <a:spAutoFit/>
          </a:bodyPr>
          <a:lstStyle/>
          <a:p>
            <a:r>
              <a:rPr lang="en-US" sz="2400" b="1" dirty="0" smtClean="0">
                <a:solidFill>
                  <a:srgbClr val="002060"/>
                </a:solidFill>
                <a:latin typeface="Comic Sans MS" pitchFamily="66" charset="0"/>
              </a:rPr>
              <a:t>The</a:t>
            </a:r>
            <a:r>
              <a:rPr lang="en-US" sz="2400" dirty="0" smtClean="0">
                <a:solidFill>
                  <a:srgbClr val="002060"/>
                </a:solidFill>
                <a:latin typeface="Comic Sans MS" pitchFamily="66" charset="0"/>
              </a:rPr>
              <a:t> </a:t>
            </a:r>
            <a:r>
              <a:rPr lang="en-US" sz="2400" b="1" dirty="0" smtClean="0">
                <a:solidFill>
                  <a:srgbClr val="FF0000"/>
                </a:solidFill>
                <a:latin typeface="Comic Sans MS" pitchFamily="66" charset="0"/>
              </a:rPr>
              <a:t>running time</a:t>
            </a:r>
            <a:r>
              <a:rPr lang="en-US" sz="2400" dirty="0" smtClean="0">
                <a:solidFill>
                  <a:srgbClr val="002060"/>
                </a:solidFill>
                <a:latin typeface="Comic Sans MS" pitchFamily="66" charset="0"/>
              </a:rPr>
              <a:t> </a:t>
            </a:r>
            <a:r>
              <a:rPr lang="en-US" sz="2400" b="1" dirty="0" smtClean="0">
                <a:solidFill>
                  <a:srgbClr val="002060"/>
                </a:solidFill>
                <a:latin typeface="Comic Sans MS" pitchFamily="66" charset="0"/>
              </a:rPr>
              <a:t>of our program will depend upon:</a:t>
            </a:r>
            <a:endParaRPr lang="en-US" sz="2400" dirty="0">
              <a:latin typeface="Comic Sans MS" pitchFamily="66" charset="0"/>
            </a:endParaRPr>
          </a:p>
        </p:txBody>
      </p:sp>
      <p:sp>
        <p:nvSpPr>
          <p:cNvPr id="5" name="Rectangle 4"/>
          <p:cNvSpPr/>
          <p:nvPr/>
        </p:nvSpPr>
        <p:spPr>
          <a:xfrm>
            <a:off x="762000" y="2401669"/>
            <a:ext cx="2258952" cy="461665"/>
          </a:xfrm>
          <a:prstGeom prst="rect">
            <a:avLst/>
          </a:prstGeom>
        </p:spPr>
        <p:txBody>
          <a:bodyPr wrap="none">
            <a:spAutoFit/>
          </a:bodyPr>
          <a:lstStyle/>
          <a:p>
            <a:r>
              <a:rPr lang="en-US" sz="2400" b="1" dirty="0" smtClean="0">
                <a:solidFill>
                  <a:srgbClr val="002060"/>
                </a:solidFill>
                <a:latin typeface="Comic Sans MS" pitchFamily="66" charset="0"/>
              </a:rPr>
              <a:t>The algorithm</a:t>
            </a:r>
            <a:endParaRPr lang="en-US" sz="2400" dirty="0">
              <a:latin typeface="Comic Sans MS" pitchFamily="66" charset="0"/>
            </a:endParaRPr>
          </a:p>
        </p:txBody>
      </p:sp>
      <p:sp>
        <p:nvSpPr>
          <p:cNvPr id="6" name="Rectangle 5"/>
          <p:cNvSpPr/>
          <p:nvPr/>
        </p:nvSpPr>
        <p:spPr>
          <a:xfrm>
            <a:off x="5181600" y="2362200"/>
            <a:ext cx="1600118" cy="461665"/>
          </a:xfrm>
          <a:prstGeom prst="rect">
            <a:avLst/>
          </a:prstGeom>
        </p:spPr>
        <p:txBody>
          <a:bodyPr wrap="none">
            <a:spAutoFit/>
          </a:bodyPr>
          <a:lstStyle/>
          <a:p>
            <a:r>
              <a:rPr lang="en-US" sz="2400" b="1" dirty="0" smtClean="0">
                <a:solidFill>
                  <a:srgbClr val="002060"/>
                </a:solidFill>
                <a:latin typeface="Comic Sans MS" pitchFamily="66" charset="0"/>
              </a:rPr>
              <a:t>The input</a:t>
            </a:r>
            <a:endParaRPr lang="en-US" sz="2400" dirty="0">
              <a:latin typeface="Comic Sans MS" pitchFamily="66" charset="0"/>
            </a:endParaRPr>
          </a:p>
        </p:txBody>
      </p:sp>
      <p:sp>
        <p:nvSpPr>
          <p:cNvPr id="7" name="Rectangle 6"/>
          <p:cNvSpPr/>
          <p:nvPr/>
        </p:nvSpPr>
        <p:spPr>
          <a:xfrm>
            <a:off x="685800" y="2895600"/>
            <a:ext cx="3581400" cy="1200329"/>
          </a:xfrm>
          <a:prstGeom prst="rect">
            <a:avLst/>
          </a:prstGeom>
        </p:spPr>
        <p:txBody>
          <a:bodyPr wrap="square">
            <a:spAutoFit/>
          </a:bodyPr>
          <a:lstStyle/>
          <a:p>
            <a:pPr algn="just"/>
            <a:r>
              <a:rPr lang="en-US" sz="2400" b="1" dirty="0" smtClean="0">
                <a:solidFill>
                  <a:srgbClr val="002060"/>
                </a:solidFill>
                <a:latin typeface="Comic Sans MS" pitchFamily="66" charset="0"/>
              </a:rPr>
              <a:t>Our implementation of the algorithm in a programming language.</a:t>
            </a:r>
            <a:endParaRPr lang="en-US" sz="2400" dirty="0">
              <a:latin typeface="Comic Sans MS" pitchFamily="66" charset="0"/>
            </a:endParaRPr>
          </a:p>
        </p:txBody>
      </p:sp>
      <p:sp>
        <p:nvSpPr>
          <p:cNvPr id="8" name="Rectangle 7"/>
          <p:cNvSpPr/>
          <p:nvPr/>
        </p:nvSpPr>
        <p:spPr>
          <a:xfrm>
            <a:off x="5105400" y="2943999"/>
            <a:ext cx="4038600" cy="1200329"/>
          </a:xfrm>
          <a:prstGeom prst="rect">
            <a:avLst/>
          </a:prstGeom>
        </p:spPr>
        <p:txBody>
          <a:bodyPr wrap="square">
            <a:spAutoFit/>
          </a:bodyPr>
          <a:lstStyle/>
          <a:p>
            <a:r>
              <a:rPr lang="en-US" sz="2400" b="1" dirty="0" smtClean="0">
                <a:solidFill>
                  <a:srgbClr val="002060"/>
                </a:solidFill>
                <a:latin typeface="Comic Sans MS" pitchFamily="66" charset="0"/>
              </a:rPr>
              <a:t>The Translator (Assembler / Interpreter / compiler) we use. </a:t>
            </a:r>
            <a:endParaRPr lang="en-US" sz="2400" dirty="0">
              <a:latin typeface="Comic Sans MS" pitchFamily="66" charset="0"/>
            </a:endParaRPr>
          </a:p>
        </p:txBody>
      </p:sp>
      <p:sp>
        <p:nvSpPr>
          <p:cNvPr id="9" name="Rectangle 8"/>
          <p:cNvSpPr/>
          <p:nvPr/>
        </p:nvSpPr>
        <p:spPr>
          <a:xfrm>
            <a:off x="685800" y="4338935"/>
            <a:ext cx="3881191" cy="461665"/>
          </a:xfrm>
          <a:prstGeom prst="rect">
            <a:avLst/>
          </a:prstGeom>
        </p:spPr>
        <p:txBody>
          <a:bodyPr wrap="none">
            <a:spAutoFit/>
          </a:bodyPr>
          <a:lstStyle/>
          <a:p>
            <a:r>
              <a:rPr lang="en-US" sz="2400" b="1" dirty="0" smtClean="0">
                <a:solidFill>
                  <a:srgbClr val="002060"/>
                </a:solidFill>
                <a:latin typeface="Comic Sans MS" pitchFamily="66" charset="0"/>
              </a:rPr>
              <a:t>The OS on our computer</a:t>
            </a:r>
            <a:endParaRPr lang="en-US" sz="2400" dirty="0">
              <a:latin typeface="Comic Sans MS" pitchFamily="66" charset="0"/>
            </a:endParaRPr>
          </a:p>
        </p:txBody>
      </p:sp>
      <p:sp>
        <p:nvSpPr>
          <p:cNvPr id="10" name="Rectangle 9"/>
          <p:cNvSpPr/>
          <p:nvPr/>
        </p:nvSpPr>
        <p:spPr>
          <a:xfrm>
            <a:off x="5214709" y="4338935"/>
            <a:ext cx="3730508" cy="461665"/>
          </a:xfrm>
          <a:prstGeom prst="rect">
            <a:avLst/>
          </a:prstGeom>
        </p:spPr>
        <p:txBody>
          <a:bodyPr wrap="none">
            <a:spAutoFit/>
          </a:bodyPr>
          <a:lstStyle/>
          <a:p>
            <a:r>
              <a:rPr lang="en-US" sz="2400" b="1" dirty="0" smtClean="0">
                <a:solidFill>
                  <a:srgbClr val="002060"/>
                </a:solidFill>
                <a:latin typeface="Comic Sans MS" pitchFamily="66" charset="0"/>
              </a:rPr>
              <a:t>Our computer hardware</a:t>
            </a:r>
            <a:endParaRPr lang="en-US" sz="2400" dirty="0">
              <a:solidFill>
                <a:srgbClr val="002060"/>
              </a:solidFill>
              <a:latin typeface="Comic Sans MS" pitchFamily="66" charset="0"/>
            </a:endParaRPr>
          </a:p>
        </p:txBody>
      </p:sp>
      <p:sp>
        <p:nvSpPr>
          <p:cNvPr id="11" name="Rectangle 10"/>
          <p:cNvSpPr/>
          <p:nvPr/>
        </p:nvSpPr>
        <p:spPr>
          <a:xfrm>
            <a:off x="762000" y="4961930"/>
            <a:ext cx="2544286" cy="461665"/>
          </a:xfrm>
          <a:prstGeom prst="rect">
            <a:avLst/>
          </a:prstGeom>
        </p:spPr>
        <p:txBody>
          <a:bodyPr wrap="none">
            <a:spAutoFit/>
          </a:bodyPr>
          <a:lstStyle/>
          <a:p>
            <a:r>
              <a:rPr lang="en-US" sz="2400" b="1" dirty="0" smtClean="0">
                <a:solidFill>
                  <a:srgbClr val="FF0000"/>
                </a:solidFill>
                <a:latin typeface="Comic Sans MS" pitchFamily="66" charset="0"/>
              </a:rPr>
              <a:t>Our Motivation:</a:t>
            </a:r>
            <a:endParaRPr lang="en-US" sz="2400" dirty="0">
              <a:latin typeface="Comic Sans MS" pitchFamily="66" charset="0"/>
            </a:endParaRPr>
          </a:p>
        </p:txBody>
      </p:sp>
      <p:sp>
        <p:nvSpPr>
          <p:cNvPr id="12" name="Rectangle 11"/>
          <p:cNvSpPr/>
          <p:nvPr/>
        </p:nvSpPr>
        <p:spPr>
          <a:xfrm>
            <a:off x="3352800" y="4953000"/>
            <a:ext cx="5562600" cy="1569660"/>
          </a:xfrm>
          <a:prstGeom prst="rect">
            <a:avLst/>
          </a:prstGeom>
        </p:spPr>
        <p:txBody>
          <a:bodyPr wrap="square">
            <a:spAutoFit/>
          </a:bodyPr>
          <a:lstStyle/>
          <a:p>
            <a:pPr algn="just"/>
            <a:r>
              <a:rPr lang="en-US" sz="2400" b="1" dirty="0" smtClean="0">
                <a:solidFill>
                  <a:srgbClr val="FF0000"/>
                </a:solidFill>
                <a:latin typeface="Comic Sans MS" pitchFamily="66" charset="0"/>
              </a:rPr>
              <a:t>Analyze</a:t>
            </a:r>
            <a:r>
              <a:rPr lang="en-US" sz="2400" dirty="0" smtClean="0">
                <a:latin typeface="Comic Sans MS" pitchFamily="66" charset="0"/>
              </a:rPr>
              <a:t> </a:t>
            </a:r>
            <a:r>
              <a:rPr lang="en-US" sz="2400" b="1" dirty="0" smtClean="0">
                <a:solidFill>
                  <a:srgbClr val="002060"/>
                </a:solidFill>
                <a:latin typeface="Comic Sans MS" pitchFamily="66" charset="0"/>
              </a:rPr>
              <a:t>the running time of an algorithm as</a:t>
            </a:r>
            <a:r>
              <a:rPr lang="en-US" sz="2400" dirty="0" smtClean="0">
                <a:solidFill>
                  <a:srgbClr val="002060"/>
                </a:solidFill>
                <a:latin typeface="Comic Sans MS" pitchFamily="66" charset="0"/>
              </a:rPr>
              <a:t> </a:t>
            </a:r>
            <a:r>
              <a:rPr lang="en-US" sz="2400" b="1" dirty="0" smtClean="0">
                <a:solidFill>
                  <a:srgbClr val="002060"/>
                </a:solidFill>
                <a:latin typeface="Comic Sans MS" pitchFamily="66" charset="0"/>
              </a:rPr>
              <a:t>a </a:t>
            </a:r>
            <a:r>
              <a:rPr lang="en-US" sz="2400" b="1" dirty="0" smtClean="0">
                <a:solidFill>
                  <a:srgbClr val="FF0000"/>
                </a:solidFill>
                <a:latin typeface="Comic Sans MS" pitchFamily="66" charset="0"/>
              </a:rPr>
              <a:t>function</a:t>
            </a:r>
            <a:r>
              <a:rPr lang="en-US" sz="2400" dirty="0" smtClean="0">
                <a:latin typeface="Comic Sans MS" pitchFamily="66" charset="0"/>
              </a:rPr>
              <a:t> </a:t>
            </a:r>
            <a:r>
              <a:rPr lang="en-US" sz="2400" b="1" dirty="0" smtClean="0">
                <a:solidFill>
                  <a:srgbClr val="002060"/>
                </a:solidFill>
                <a:latin typeface="Comic Sans MS" pitchFamily="66" charset="0"/>
              </a:rPr>
              <a:t>of only simple parameter of the</a:t>
            </a:r>
            <a:r>
              <a:rPr lang="en-US" sz="2400" b="1" dirty="0" smtClean="0">
                <a:latin typeface="Comic Sans MS" pitchFamily="66" charset="0"/>
              </a:rPr>
              <a:t> size of </a:t>
            </a:r>
            <a:r>
              <a:rPr lang="en-US" sz="2400" b="1" dirty="0" smtClean="0">
                <a:solidFill>
                  <a:srgbClr val="FF0000"/>
                </a:solidFill>
                <a:latin typeface="Comic Sans MS" pitchFamily="66" charset="0"/>
              </a:rPr>
              <a:t>input.</a:t>
            </a:r>
            <a:endParaRPr lang="en-US" sz="24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357735"/>
            <a:ext cx="3342582" cy="461665"/>
          </a:xfrm>
          <a:prstGeom prst="rect">
            <a:avLst/>
          </a:prstGeom>
        </p:spPr>
        <p:txBody>
          <a:bodyPr wrap="none">
            <a:spAutoFit/>
          </a:bodyPr>
          <a:lstStyle/>
          <a:p>
            <a:pPr marL="342900" lvl="1" indent="-342900">
              <a:spcBef>
                <a:spcPct val="20000"/>
              </a:spcBef>
              <a:defRPr/>
            </a:pPr>
            <a:r>
              <a:rPr lang="en-US" sz="2400" b="1" dirty="0" smtClean="0">
                <a:latin typeface="Comic Sans MS" pitchFamily="66" charset="0"/>
              </a:rPr>
              <a:t>Is f(n)=3n +1=</a:t>
            </a:r>
            <a:r>
              <a:rPr lang="en-US" sz="2400" b="1" dirty="0" smtClean="0">
                <a:solidFill>
                  <a:srgbClr val="FF0000"/>
                </a:solidFill>
                <a:latin typeface="Comic Sans MS" pitchFamily="66" charset="0"/>
                <a:sym typeface="Symbol" pitchFamily="18" charset="2"/>
              </a:rPr>
              <a:t></a:t>
            </a:r>
            <a:r>
              <a:rPr lang="en-US" sz="2400" b="1" dirty="0" smtClean="0">
                <a:latin typeface="Comic Sans MS" pitchFamily="66" charset="0"/>
              </a:rPr>
              <a:t> (n)?</a:t>
            </a:r>
            <a:endParaRPr lang="en-US" sz="2400" dirty="0" smtClean="0">
              <a:solidFill>
                <a:srgbClr val="002060"/>
              </a:solidFill>
              <a:latin typeface="Comic Sans MS" pitchFamily="66" charset="0"/>
            </a:endParaRPr>
          </a:p>
        </p:txBody>
      </p:sp>
      <p:sp>
        <p:nvSpPr>
          <p:cNvPr id="3" name="TextBox 2"/>
          <p:cNvSpPr txBox="1"/>
          <p:nvPr/>
        </p:nvSpPr>
        <p:spPr>
          <a:xfrm>
            <a:off x="838200" y="2814935"/>
            <a:ext cx="3440365" cy="461665"/>
          </a:xfrm>
          <a:prstGeom prst="rect">
            <a:avLst/>
          </a:prstGeom>
          <a:noFill/>
        </p:spPr>
        <p:txBody>
          <a:bodyPr wrap="none" rtlCol="0">
            <a:spAutoFit/>
          </a:bodyPr>
          <a:lstStyle/>
          <a:p>
            <a:r>
              <a:rPr lang="en-IN" sz="2400" b="1" dirty="0" smtClean="0">
                <a:solidFill>
                  <a:srgbClr val="002060"/>
                </a:solidFill>
                <a:latin typeface="Comic Sans MS" pitchFamily="66" charset="0"/>
              </a:rPr>
              <a:t>Choose  c=2 and n</a:t>
            </a:r>
            <a:r>
              <a:rPr lang="en-IN" sz="2400" b="1" baseline="-25000" dirty="0" smtClean="0">
                <a:solidFill>
                  <a:srgbClr val="002060"/>
                </a:solidFill>
                <a:latin typeface="Comic Sans MS" pitchFamily="66" charset="0"/>
              </a:rPr>
              <a:t>0</a:t>
            </a:r>
            <a:r>
              <a:rPr lang="en-IN" sz="2400" b="1" dirty="0" smtClean="0">
                <a:solidFill>
                  <a:srgbClr val="002060"/>
                </a:solidFill>
                <a:latin typeface="Comic Sans MS" pitchFamily="66" charset="0"/>
              </a:rPr>
              <a:t>=5</a:t>
            </a:r>
            <a:endParaRPr lang="en-US" sz="2400" b="1" dirty="0">
              <a:solidFill>
                <a:srgbClr val="002060"/>
              </a:solidFill>
              <a:latin typeface="Comic Sans MS" pitchFamily="66" charset="0"/>
            </a:endParaRPr>
          </a:p>
        </p:txBody>
      </p:sp>
      <p:sp>
        <p:nvSpPr>
          <p:cNvPr id="4" name="TextBox 3"/>
          <p:cNvSpPr txBox="1"/>
          <p:nvPr/>
        </p:nvSpPr>
        <p:spPr>
          <a:xfrm>
            <a:off x="1503072" y="3260467"/>
            <a:ext cx="1978427" cy="461665"/>
          </a:xfrm>
          <a:prstGeom prst="rect">
            <a:avLst/>
          </a:prstGeom>
          <a:noFill/>
        </p:spPr>
        <p:txBody>
          <a:bodyPr wrap="none" rtlCol="0">
            <a:spAutoFit/>
          </a:bodyPr>
          <a:lstStyle/>
          <a:p>
            <a:r>
              <a:rPr lang="en-IN" sz="2400" b="1" dirty="0" smtClean="0">
                <a:solidFill>
                  <a:srgbClr val="002060"/>
                </a:solidFill>
                <a:latin typeface="Comic Sans MS" pitchFamily="66" charset="0"/>
              </a:rPr>
              <a:t>3n+1 </a:t>
            </a:r>
            <a:r>
              <a:rPr lang="en-US" sz="2400" b="1" kern="0" dirty="0" smtClean="0">
                <a:solidFill>
                  <a:srgbClr val="002060"/>
                </a:solidFill>
                <a:latin typeface="Comic Sans MS" pitchFamily="66" charset="0"/>
                <a:cs typeface="Arial" charset="0"/>
              </a:rPr>
              <a:t>≥2 . n</a:t>
            </a:r>
            <a:endParaRPr lang="en-US" sz="2400" b="1" dirty="0">
              <a:solidFill>
                <a:srgbClr val="002060"/>
              </a:solidFill>
              <a:latin typeface="Comic Sans MS" pitchFamily="66" charset="0"/>
            </a:endParaRPr>
          </a:p>
        </p:txBody>
      </p:sp>
      <p:sp>
        <p:nvSpPr>
          <p:cNvPr id="5" name="TextBox 4"/>
          <p:cNvSpPr txBox="1"/>
          <p:nvPr/>
        </p:nvSpPr>
        <p:spPr>
          <a:xfrm>
            <a:off x="3789072" y="3260467"/>
            <a:ext cx="2459328" cy="461665"/>
          </a:xfrm>
          <a:prstGeom prst="rect">
            <a:avLst/>
          </a:prstGeom>
          <a:noFill/>
        </p:spPr>
        <p:txBody>
          <a:bodyPr wrap="none" rtlCol="0">
            <a:spAutoFit/>
          </a:bodyPr>
          <a:lstStyle/>
          <a:p>
            <a:r>
              <a:rPr lang="en-IN" sz="2400" b="1" dirty="0" smtClean="0">
                <a:solidFill>
                  <a:srgbClr val="002060"/>
                </a:solidFill>
                <a:latin typeface="Comic Sans MS" pitchFamily="66" charset="0"/>
              </a:rPr>
              <a:t>Whenever n </a:t>
            </a:r>
            <a:r>
              <a:rPr lang="en-US" sz="2400" b="1" kern="0" dirty="0" smtClean="0">
                <a:solidFill>
                  <a:srgbClr val="002060"/>
                </a:solidFill>
                <a:latin typeface="Comic Sans MS" pitchFamily="66" charset="0"/>
                <a:cs typeface="Arial" charset="0"/>
              </a:rPr>
              <a:t>≥5</a:t>
            </a:r>
            <a:endParaRPr lang="en-US" sz="2400" b="1" dirty="0">
              <a:solidFill>
                <a:srgbClr val="002060"/>
              </a:solidFill>
              <a:latin typeface="Comic Sans MS" pitchFamily="66" charset="0"/>
            </a:endParaRPr>
          </a:p>
        </p:txBody>
      </p:sp>
      <p:sp>
        <p:nvSpPr>
          <p:cNvPr id="6" name="Rectangle 5"/>
          <p:cNvSpPr/>
          <p:nvPr/>
        </p:nvSpPr>
        <p:spPr>
          <a:xfrm>
            <a:off x="1503072" y="3805535"/>
            <a:ext cx="1574470" cy="461665"/>
          </a:xfrm>
          <a:prstGeom prst="rect">
            <a:avLst/>
          </a:prstGeom>
        </p:spPr>
        <p:txBody>
          <a:bodyPr wrap="none">
            <a:spAutoFit/>
          </a:bodyPr>
          <a:lstStyle/>
          <a:p>
            <a:r>
              <a:rPr lang="en-IN" sz="2400" b="1" dirty="0" smtClean="0">
                <a:solidFill>
                  <a:srgbClr val="002060"/>
                </a:solidFill>
                <a:latin typeface="Comic Sans MS" pitchFamily="66" charset="0"/>
              </a:rPr>
              <a:t>3+1/n </a:t>
            </a:r>
            <a:r>
              <a:rPr lang="en-US" sz="2400" b="1" kern="0" dirty="0" smtClean="0">
                <a:solidFill>
                  <a:srgbClr val="002060"/>
                </a:solidFill>
                <a:latin typeface="Comic Sans MS" pitchFamily="66" charset="0"/>
                <a:cs typeface="Arial" charset="0"/>
              </a:rPr>
              <a:t>≥2</a:t>
            </a:r>
            <a:endParaRPr lang="en-US" sz="2400" b="1" dirty="0">
              <a:solidFill>
                <a:srgbClr val="002060"/>
              </a:solidFill>
              <a:latin typeface="Comic Sans MS" pitchFamily="66" charset="0"/>
            </a:endParaRPr>
          </a:p>
        </p:txBody>
      </p:sp>
      <p:sp>
        <p:nvSpPr>
          <p:cNvPr id="7" name="TextBox 6"/>
          <p:cNvSpPr txBox="1"/>
          <p:nvPr/>
        </p:nvSpPr>
        <p:spPr>
          <a:xfrm>
            <a:off x="3789072" y="3793867"/>
            <a:ext cx="2459328" cy="461665"/>
          </a:xfrm>
          <a:prstGeom prst="rect">
            <a:avLst/>
          </a:prstGeom>
          <a:noFill/>
        </p:spPr>
        <p:txBody>
          <a:bodyPr wrap="none" rtlCol="0">
            <a:spAutoFit/>
          </a:bodyPr>
          <a:lstStyle/>
          <a:p>
            <a:r>
              <a:rPr lang="en-IN" sz="2400" b="1" dirty="0" smtClean="0">
                <a:solidFill>
                  <a:srgbClr val="002060"/>
                </a:solidFill>
                <a:latin typeface="Comic Sans MS" pitchFamily="66" charset="0"/>
              </a:rPr>
              <a:t>Whenever n </a:t>
            </a:r>
            <a:r>
              <a:rPr lang="en-US" sz="2400" b="1" kern="0" dirty="0" smtClean="0">
                <a:solidFill>
                  <a:srgbClr val="002060"/>
                </a:solidFill>
                <a:latin typeface="Comic Sans MS" pitchFamily="66" charset="0"/>
                <a:cs typeface="Arial" charset="0"/>
              </a:rPr>
              <a:t>≥5</a:t>
            </a:r>
            <a:endParaRPr lang="en-US" sz="2400" b="1" dirty="0">
              <a:solidFill>
                <a:srgbClr val="002060"/>
              </a:solidFill>
              <a:latin typeface="Comic Sans MS" pitchFamily="66" charset="0"/>
            </a:endParaRPr>
          </a:p>
        </p:txBody>
      </p:sp>
      <p:sp>
        <p:nvSpPr>
          <p:cNvPr id="8" name="Rectangle 7"/>
          <p:cNvSpPr/>
          <p:nvPr/>
        </p:nvSpPr>
        <p:spPr>
          <a:xfrm>
            <a:off x="1503072" y="4262735"/>
            <a:ext cx="1600118" cy="461665"/>
          </a:xfrm>
          <a:prstGeom prst="rect">
            <a:avLst/>
          </a:prstGeom>
        </p:spPr>
        <p:txBody>
          <a:bodyPr wrap="none">
            <a:spAutoFit/>
          </a:bodyPr>
          <a:lstStyle/>
          <a:p>
            <a:r>
              <a:rPr lang="en-IN" sz="2400" b="1" dirty="0" smtClean="0">
                <a:solidFill>
                  <a:srgbClr val="002060"/>
                </a:solidFill>
                <a:latin typeface="Comic Sans MS" pitchFamily="66" charset="0"/>
              </a:rPr>
              <a:t>3+1/5 </a:t>
            </a:r>
            <a:r>
              <a:rPr lang="en-US" sz="2400" b="1" kern="0" dirty="0" smtClean="0">
                <a:solidFill>
                  <a:srgbClr val="002060"/>
                </a:solidFill>
                <a:latin typeface="Comic Sans MS" pitchFamily="66" charset="0"/>
                <a:cs typeface="Arial" charset="0"/>
              </a:rPr>
              <a:t>≥2</a:t>
            </a:r>
            <a:endParaRPr lang="en-US" sz="2400" b="1" dirty="0">
              <a:solidFill>
                <a:srgbClr val="002060"/>
              </a:solidFill>
              <a:latin typeface="Comic Sans MS" pitchFamily="66" charset="0"/>
            </a:endParaRPr>
          </a:p>
        </p:txBody>
      </p:sp>
      <p:sp>
        <p:nvSpPr>
          <p:cNvPr id="9" name="Rectangle 8"/>
          <p:cNvSpPr/>
          <p:nvPr/>
        </p:nvSpPr>
        <p:spPr>
          <a:xfrm>
            <a:off x="3048000" y="822067"/>
            <a:ext cx="3874779" cy="461665"/>
          </a:xfrm>
          <a:prstGeom prst="rect">
            <a:avLst/>
          </a:prstGeom>
        </p:spPr>
        <p:txBody>
          <a:bodyPr wrap="none">
            <a:spAutoFit/>
          </a:bodyPr>
          <a:lstStyle/>
          <a:p>
            <a:r>
              <a:rPr lang="en-US" sz="2400" b="1" dirty="0" smtClean="0">
                <a:solidFill>
                  <a:srgbClr val="FF0000"/>
                </a:solidFill>
                <a:latin typeface="Comic Sans MS" pitchFamily="66" charset="0"/>
              </a:rPr>
              <a:t>Asymptotic Notations</a:t>
            </a:r>
            <a:r>
              <a:rPr lang="en-US" sz="2400" b="1" dirty="0" smtClean="0">
                <a:solidFill>
                  <a:srgbClr val="FF0000"/>
                </a:solidFill>
                <a:latin typeface="Comic Sans MS" pitchFamily="66" charset="0"/>
                <a:sym typeface="Symbol" pitchFamily="18" charset="2"/>
              </a:rPr>
              <a:t>()</a:t>
            </a:r>
            <a:endParaRPr lang="en-US" sz="2400" dirty="0">
              <a:solidFill>
                <a:srgbClr val="FF0000"/>
              </a:solidFill>
              <a:latin typeface="Comic Sans MS" pitchFamily="66" charset="0"/>
            </a:endParaRPr>
          </a:p>
        </p:txBody>
      </p:sp>
      <p:sp>
        <p:nvSpPr>
          <p:cNvPr id="10" name="TextBox 9"/>
          <p:cNvSpPr txBox="1"/>
          <p:nvPr/>
        </p:nvSpPr>
        <p:spPr>
          <a:xfrm>
            <a:off x="304800" y="533400"/>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11" name="TextBox 10"/>
          <p:cNvSpPr txBox="1"/>
          <p:nvPr/>
        </p:nvSpPr>
        <p:spPr>
          <a:xfrm>
            <a:off x="3581400" y="1131332"/>
            <a:ext cx="1976823" cy="461665"/>
          </a:xfrm>
          <a:prstGeom prst="rect">
            <a:avLst/>
          </a:prstGeom>
          <a:noFill/>
        </p:spPr>
        <p:txBody>
          <a:bodyPr wrap="none" rtlCol="0">
            <a:spAutoFit/>
          </a:bodyPr>
          <a:lstStyle/>
          <a:p>
            <a:r>
              <a:rPr lang="en-US" sz="2400" b="1" dirty="0" smtClean="0">
                <a:solidFill>
                  <a:srgbClr val="FF0000"/>
                </a:solidFill>
                <a:latin typeface="Comic Sans MS" pitchFamily="66" charset="0"/>
              </a:rPr>
              <a:t>Example 1: </a:t>
            </a:r>
            <a:endParaRPr lang="en-US" sz="2400" b="1" dirty="0">
              <a:solidFill>
                <a:srgbClr val="FF0000"/>
              </a:solidFill>
              <a:latin typeface="Comic Sans MS" pitchFamily="66" charset="0"/>
            </a:endParaRPr>
          </a:p>
        </p:txBody>
      </p:sp>
      <p:sp>
        <p:nvSpPr>
          <p:cNvPr id="12" name="TextBox 11"/>
          <p:cNvSpPr txBox="1"/>
          <p:nvPr/>
        </p:nvSpPr>
        <p:spPr>
          <a:xfrm>
            <a:off x="1524000" y="4708267"/>
            <a:ext cx="1371600" cy="461665"/>
          </a:xfrm>
          <a:prstGeom prst="rect">
            <a:avLst/>
          </a:prstGeom>
          <a:noFill/>
        </p:spPr>
        <p:txBody>
          <a:bodyPr wrap="square" rtlCol="0">
            <a:spAutoFit/>
          </a:bodyPr>
          <a:lstStyle/>
          <a:p>
            <a:r>
              <a:rPr lang="en-IN" sz="2400" b="1" dirty="0" smtClean="0">
                <a:solidFill>
                  <a:srgbClr val="002060"/>
                </a:solidFill>
                <a:latin typeface="Comic Sans MS" pitchFamily="66" charset="0"/>
              </a:rPr>
              <a:t>3.2</a:t>
            </a:r>
            <a:r>
              <a:rPr lang="en-US" sz="2400" b="1" kern="0" dirty="0" smtClean="0">
                <a:solidFill>
                  <a:srgbClr val="002060"/>
                </a:solidFill>
                <a:latin typeface="Comic Sans MS" pitchFamily="66" charset="0"/>
                <a:cs typeface="Arial" charset="0"/>
              </a:rPr>
              <a:t>≥2</a:t>
            </a:r>
            <a:endParaRPr lang="en-US" sz="2400" b="1" dirty="0">
              <a:solidFill>
                <a:srgbClr val="002060"/>
              </a:solidFill>
              <a:latin typeface="Comic Sans MS" pitchFamily="66" charset="0"/>
            </a:endParaRPr>
          </a:p>
        </p:txBody>
      </p:sp>
      <p:sp>
        <p:nvSpPr>
          <p:cNvPr id="13" name="TextBox 12"/>
          <p:cNvSpPr txBox="1"/>
          <p:nvPr/>
        </p:nvSpPr>
        <p:spPr>
          <a:xfrm>
            <a:off x="3865272" y="4703802"/>
            <a:ext cx="2459328" cy="461665"/>
          </a:xfrm>
          <a:prstGeom prst="rect">
            <a:avLst/>
          </a:prstGeom>
          <a:noFill/>
        </p:spPr>
        <p:txBody>
          <a:bodyPr wrap="none" rtlCol="0">
            <a:spAutoFit/>
          </a:bodyPr>
          <a:lstStyle/>
          <a:p>
            <a:r>
              <a:rPr lang="en-IN" sz="2400" b="1" dirty="0" smtClean="0">
                <a:solidFill>
                  <a:srgbClr val="002060"/>
                </a:solidFill>
                <a:latin typeface="Comic Sans MS" pitchFamily="66" charset="0"/>
              </a:rPr>
              <a:t>Whenever n </a:t>
            </a:r>
            <a:r>
              <a:rPr lang="en-US" sz="2400" b="1" kern="0" dirty="0" smtClean="0">
                <a:solidFill>
                  <a:srgbClr val="002060"/>
                </a:solidFill>
                <a:latin typeface="Comic Sans MS" pitchFamily="66" charset="0"/>
                <a:cs typeface="Arial" charset="0"/>
              </a:rPr>
              <a:t>≥5</a:t>
            </a:r>
            <a:endParaRPr lang="en-US" sz="2400" b="1" dirty="0">
              <a:solidFill>
                <a:srgbClr val="002060"/>
              </a:solidFill>
              <a:latin typeface="Comic Sans MS" pitchFamily="66" charset="0"/>
            </a:endParaRPr>
          </a:p>
        </p:txBody>
      </p:sp>
      <p:sp>
        <p:nvSpPr>
          <p:cNvPr id="15" name="TextBox 14"/>
          <p:cNvSpPr txBox="1"/>
          <p:nvPr/>
        </p:nvSpPr>
        <p:spPr>
          <a:xfrm>
            <a:off x="6436433" y="4708267"/>
            <a:ext cx="878767" cy="461665"/>
          </a:xfrm>
          <a:prstGeom prst="rect">
            <a:avLst/>
          </a:prstGeom>
          <a:noFill/>
        </p:spPr>
        <p:txBody>
          <a:bodyPr wrap="none" rtlCol="0">
            <a:spAutoFit/>
          </a:bodyPr>
          <a:lstStyle/>
          <a:p>
            <a:r>
              <a:rPr lang="en-IN" sz="2400" b="1" dirty="0" smtClean="0">
                <a:solidFill>
                  <a:srgbClr val="002060"/>
                </a:solidFill>
                <a:latin typeface="Comic Sans MS" pitchFamily="66" charset="0"/>
              </a:rPr>
              <a:t>True</a:t>
            </a:r>
            <a:endParaRPr lang="en-US" sz="2400" b="1" dirty="0">
              <a:solidFill>
                <a:srgbClr val="002060"/>
              </a:solidFill>
              <a:latin typeface="Comic Sans MS" pitchFamily="66" charset="0"/>
            </a:endParaRPr>
          </a:p>
        </p:txBody>
      </p:sp>
      <p:sp>
        <p:nvSpPr>
          <p:cNvPr id="16" name="TextBox 15"/>
          <p:cNvSpPr txBox="1"/>
          <p:nvPr/>
        </p:nvSpPr>
        <p:spPr>
          <a:xfrm>
            <a:off x="1524000" y="5165467"/>
            <a:ext cx="1866217" cy="461665"/>
          </a:xfrm>
          <a:prstGeom prst="rect">
            <a:avLst/>
          </a:prstGeom>
          <a:noFill/>
        </p:spPr>
        <p:txBody>
          <a:bodyPr wrap="none" rtlCol="0">
            <a:spAutoFit/>
          </a:bodyPr>
          <a:lstStyle/>
          <a:p>
            <a:r>
              <a:rPr lang="en-IN" sz="2400" b="1" dirty="0" smtClean="0">
                <a:solidFill>
                  <a:srgbClr val="002060"/>
                </a:solidFill>
                <a:latin typeface="Comic Sans MS" pitchFamily="66" charset="0"/>
              </a:rPr>
              <a:t>3 + 1/6 </a:t>
            </a:r>
            <a:r>
              <a:rPr lang="en-US" sz="2400" b="1" kern="0" dirty="0" smtClean="0">
                <a:solidFill>
                  <a:srgbClr val="002060"/>
                </a:solidFill>
                <a:latin typeface="Comic Sans MS" pitchFamily="66" charset="0"/>
                <a:cs typeface="Arial" charset="0"/>
              </a:rPr>
              <a:t>≥2</a:t>
            </a:r>
            <a:endParaRPr lang="en-US" sz="2400" b="1" dirty="0">
              <a:solidFill>
                <a:srgbClr val="002060"/>
              </a:solidFill>
              <a:latin typeface="Comic Sans MS" pitchFamily="66" charset="0"/>
            </a:endParaRPr>
          </a:p>
        </p:txBody>
      </p:sp>
      <p:sp>
        <p:nvSpPr>
          <p:cNvPr id="18" name="TextBox 17"/>
          <p:cNvSpPr txBox="1"/>
          <p:nvPr/>
        </p:nvSpPr>
        <p:spPr>
          <a:xfrm>
            <a:off x="381000" y="5165467"/>
            <a:ext cx="805029" cy="461665"/>
          </a:xfrm>
          <a:prstGeom prst="rect">
            <a:avLst/>
          </a:prstGeom>
          <a:noFill/>
        </p:spPr>
        <p:txBody>
          <a:bodyPr wrap="none" rtlCol="0">
            <a:spAutoFit/>
          </a:bodyPr>
          <a:lstStyle/>
          <a:p>
            <a:r>
              <a:rPr lang="en-IN" sz="2400" b="1" dirty="0" smtClean="0">
                <a:solidFill>
                  <a:srgbClr val="002060"/>
                </a:solidFill>
                <a:latin typeface="Comic Sans MS" pitchFamily="66" charset="0"/>
              </a:rPr>
              <a:t>Also</a:t>
            </a:r>
            <a:endParaRPr lang="en-US" sz="2400" b="1" dirty="0">
              <a:solidFill>
                <a:srgbClr val="002060"/>
              </a:solidFill>
              <a:latin typeface="Comic Sans MS" pitchFamily="66" charset="0"/>
            </a:endParaRPr>
          </a:p>
        </p:txBody>
      </p:sp>
      <p:sp>
        <p:nvSpPr>
          <p:cNvPr id="19" name="TextBox 18"/>
          <p:cNvSpPr txBox="1"/>
          <p:nvPr/>
        </p:nvSpPr>
        <p:spPr>
          <a:xfrm>
            <a:off x="1524000" y="5786735"/>
            <a:ext cx="1388522" cy="461665"/>
          </a:xfrm>
          <a:prstGeom prst="rect">
            <a:avLst/>
          </a:prstGeom>
          <a:noFill/>
        </p:spPr>
        <p:txBody>
          <a:bodyPr wrap="none" rtlCol="0">
            <a:spAutoFit/>
          </a:bodyPr>
          <a:lstStyle/>
          <a:p>
            <a:r>
              <a:rPr lang="en-IN" sz="2400" b="1" dirty="0" smtClean="0">
                <a:latin typeface="Comic Sans MS" pitchFamily="66" charset="0"/>
              </a:rPr>
              <a:t>3.17 </a:t>
            </a:r>
            <a:r>
              <a:rPr lang="en-US" sz="2400" b="1" kern="0" dirty="0" smtClean="0">
                <a:solidFill>
                  <a:srgbClr val="002060"/>
                </a:solidFill>
                <a:latin typeface="Comic Sans MS" pitchFamily="66" charset="0"/>
                <a:cs typeface="Arial" charset="0"/>
              </a:rPr>
              <a:t>≥2</a:t>
            </a:r>
            <a:endParaRPr lang="en-US" sz="2400" b="1" dirty="0">
              <a:latin typeface="Comic Sans MS" pitchFamily="66" charset="0"/>
            </a:endParaRPr>
          </a:p>
        </p:txBody>
      </p:sp>
      <p:sp>
        <p:nvSpPr>
          <p:cNvPr id="20" name="TextBox 19"/>
          <p:cNvSpPr txBox="1"/>
          <p:nvPr/>
        </p:nvSpPr>
        <p:spPr>
          <a:xfrm>
            <a:off x="3962400" y="5241667"/>
            <a:ext cx="2459328" cy="461665"/>
          </a:xfrm>
          <a:prstGeom prst="rect">
            <a:avLst/>
          </a:prstGeom>
          <a:noFill/>
        </p:spPr>
        <p:txBody>
          <a:bodyPr wrap="none" rtlCol="0">
            <a:spAutoFit/>
          </a:bodyPr>
          <a:lstStyle/>
          <a:p>
            <a:r>
              <a:rPr lang="en-IN" sz="2400" b="1" dirty="0" smtClean="0">
                <a:solidFill>
                  <a:srgbClr val="002060"/>
                </a:solidFill>
                <a:latin typeface="Comic Sans MS" pitchFamily="66" charset="0"/>
              </a:rPr>
              <a:t>Whenever n </a:t>
            </a:r>
            <a:r>
              <a:rPr lang="en-US" sz="2400" b="1" kern="0" dirty="0" smtClean="0">
                <a:solidFill>
                  <a:srgbClr val="002060"/>
                </a:solidFill>
                <a:latin typeface="Comic Sans MS" pitchFamily="66" charset="0"/>
                <a:cs typeface="Arial" charset="0"/>
              </a:rPr>
              <a:t>≥5</a:t>
            </a:r>
            <a:endParaRPr lang="en-US" sz="2400" b="1" dirty="0">
              <a:solidFill>
                <a:srgbClr val="002060"/>
              </a:solidFill>
              <a:latin typeface="Comic Sans MS" pitchFamily="66" charset="0"/>
            </a:endParaRPr>
          </a:p>
        </p:txBody>
      </p:sp>
      <p:sp>
        <p:nvSpPr>
          <p:cNvPr id="21" name="TextBox 20"/>
          <p:cNvSpPr txBox="1"/>
          <p:nvPr/>
        </p:nvSpPr>
        <p:spPr>
          <a:xfrm>
            <a:off x="3886200" y="5770602"/>
            <a:ext cx="2459328" cy="461665"/>
          </a:xfrm>
          <a:prstGeom prst="rect">
            <a:avLst/>
          </a:prstGeom>
          <a:noFill/>
        </p:spPr>
        <p:txBody>
          <a:bodyPr wrap="none" rtlCol="0">
            <a:spAutoFit/>
          </a:bodyPr>
          <a:lstStyle/>
          <a:p>
            <a:r>
              <a:rPr lang="en-IN" sz="2400" b="1" dirty="0" smtClean="0">
                <a:solidFill>
                  <a:srgbClr val="002060"/>
                </a:solidFill>
                <a:latin typeface="Comic Sans MS" pitchFamily="66" charset="0"/>
              </a:rPr>
              <a:t>Whenever n </a:t>
            </a:r>
            <a:r>
              <a:rPr lang="en-US" sz="2400" b="1" kern="0" dirty="0" smtClean="0">
                <a:solidFill>
                  <a:srgbClr val="002060"/>
                </a:solidFill>
                <a:latin typeface="Comic Sans MS" pitchFamily="66" charset="0"/>
                <a:cs typeface="Arial" charset="0"/>
              </a:rPr>
              <a:t>≥5</a:t>
            </a:r>
            <a:endParaRPr lang="en-US" sz="2400" b="1" dirty="0">
              <a:solidFill>
                <a:srgbClr val="002060"/>
              </a:solidFill>
              <a:latin typeface="Comic Sans MS" pitchFamily="66" charset="0"/>
            </a:endParaRPr>
          </a:p>
        </p:txBody>
      </p:sp>
      <p:sp>
        <p:nvSpPr>
          <p:cNvPr id="22" name="Rectangle 21"/>
          <p:cNvSpPr/>
          <p:nvPr/>
        </p:nvSpPr>
        <p:spPr>
          <a:xfrm>
            <a:off x="457200" y="6320135"/>
            <a:ext cx="4504759" cy="461665"/>
          </a:xfrm>
          <a:prstGeom prst="rect">
            <a:avLst/>
          </a:prstGeom>
        </p:spPr>
        <p:txBody>
          <a:bodyPr wrap="none">
            <a:spAutoFit/>
          </a:bodyPr>
          <a:lstStyle/>
          <a:p>
            <a:r>
              <a:rPr lang="en-US" sz="2400" b="1" dirty="0" smtClean="0">
                <a:solidFill>
                  <a:srgbClr val="002060"/>
                </a:solidFill>
                <a:latin typeface="Comic Sans MS" pitchFamily="66" charset="0"/>
              </a:rPr>
              <a:t>Therefore, f(n)=3n +1=</a:t>
            </a:r>
            <a:r>
              <a:rPr lang="en-US" sz="2400" b="1" dirty="0" smtClean="0">
                <a:solidFill>
                  <a:srgbClr val="FF0000"/>
                </a:solidFill>
                <a:latin typeface="Comic Sans MS" pitchFamily="66" charset="0"/>
                <a:sym typeface="Symbol" pitchFamily="18" charset="2"/>
              </a:rPr>
              <a:t></a:t>
            </a:r>
            <a:r>
              <a:rPr lang="en-US" sz="2400" b="1" dirty="0" smtClean="0">
                <a:solidFill>
                  <a:srgbClr val="002060"/>
                </a:solidFill>
                <a:latin typeface="Comic Sans MS" pitchFamily="66" charset="0"/>
              </a:rPr>
              <a:t> (n)</a:t>
            </a:r>
            <a:endParaRPr lang="en-US" sz="2400" dirty="0">
              <a:solidFill>
                <a:srgbClr val="002060"/>
              </a:solidFill>
            </a:endParaRPr>
          </a:p>
        </p:txBody>
      </p:sp>
      <p:sp>
        <p:nvSpPr>
          <p:cNvPr id="23" name="TextBox 22"/>
          <p:cNvSpPr txBox="1"/>
          <p:nvPr/>
        </p:nvSpPr>
        <p:spPr>
          <a:xfrm>
            <a:off x="756821" y="1900535"/>
            <a:ext cx="5710218" cy="461665"/>
          </a:xfrm>
          <a:prstGeom prst="rect">
            <a:avLst/>
          </a:prstGeom>
          <a:noFill/>
        </p:spPr>
        <p:txBody>
          <a:bodyPr wrap="none" rtlCol="0">
            <a:spAutoFit/>
          </a:bodyPr>
          <a:lstStyle/>
          <a:p>
            <a:r>
              <a:rPr lang="en-IN" sz="2400" b="1" dirty="0" smtClean="0">
                <a:latin typeface="Comic Sans MS" pitchFamily="66" charset="0"/>
              </a:rPr>
              <a:t>If f(n) </a:t>
            </a:r>
            <a:r>
              <a:rPr lang="en-US" sz="2400" b="1" kern="0" dirty="0" smtClean="0">
                <a:solidFill>
                  <a:srgbClr val="002060"/>
                </a:solidFill>
                <a:latin typeface="Comic Sans MS" pitchFamily="66" charset="0"/>
                <a:cs typeface="Arial" charset="0"/>
              </a:rPr>
              <a:t>≥</a:t>
            </a:r>
            <a:r>
              <a:rPr lang="en-US" sz="2400" b="1" kern="0" dirty="0" err="1" smtClean="0">
                <a:solidFill>
                  <a:srgbClr val="002060"/>
                </a:solidFill>
                <a:latin typeface="Comic Sans MS" pitchFamily="66" charset="0"/>
                <a:cs typeface="Arial" charset="0"/>
              </a:rPr>
              <a:t>c.g</a:t>
            </a:r>
            <a:r>
              <a:rPr lang="en-US" sz="2400" b="1" kern="0" dirty="0" smtClean="0">
                <a:solidFill>
                  <a:srgbClr val="002060"/>
                </a:solidFill>
                <a:latin typeface="Comic Sans MS" pitchFamily="66" charset="0"/>
                <a:cs typeface="Arial" charset="0"/>
              </a:rPr>
              <a:t>(n) where c&gt;0 and n ≥n</a:t>
            </a:r>
            <a:r>
              <a:rPr lang="en-US" sz="2400" b="1" kern="0" baseline="-25000" dirty="0" smtClean="0">
                <a:solidFill>
                  <a:srgbClr val="002060"/>
                </a:solidFill>
                <a:latin typeface="Comic Sans MS" pitchFamily="66" charset="0"/>
                <a:cs typeface="Arial" charset="0"/>
              </a:rPr>
              <a:t>0</a:t>
            </a:r>
            <a:r>
              <a:rPr lang="en-IN" sz="2400" b="1" dirty="0" smtClean="0">
                <a:latin typeface="Comic Sans MS" pitchFamily="66" charset="0"/>
              </a:rPr>
              <a:t> </a:t>
            </a:r>
            <a:endParaRPr lang="en-US" sz="2400" b="1" dirty="0">
              <a:latin typeface="Comic Sans MS" pitchFamily="66" charset="0"/>
            </a:endParaRPr>
          </a:p>
        </p:txBody>
      </p:sp>
      <p:sp>
        <p:nvSpPr>
          <p:cNvPr id="24" name="TextBox 23"/>
          <p:cNvSpPr txBox="1"/>
          <p:nvPr/>
        </p:nvSpPr>
        <p:spPr>
          <a:xfrm>
            <a:off x="6324600" y="1900535"/>
            <a:ext cx="2460930" cy="461665"/>
          </a:xfrm>
          <a:prstGeom prst="rect">
            <a:avLst/>
          </a:prstGeom>
          <a:noFill/>
        </p:spPr>
        <p:txBody>
          <a:bodyPr wrap="none" rtlCol="0">
            <a:spAutoFit/>
          </a:bodyPr>
          <a:lstStyle/>
          <a:p>
            <a:r>
              <a:rPr lang="en-IN" sz="2400" b="1" dirty="0" smtClean="0">
                <a:solidFill>
                  <a:srgbClr val="002060"/>
                </a:solidFill>
                <a:latin typeface="Comic Sans MS" pitchFamily="66" charset="0"/>
              </a:rPr>
              <a:t>then </a:t>
            </a:r>
            <a:r>
              <a:rPr lang="en-IN" sz="2400" b="1" dirty="0" smtClean="0">
                <a:latin typeface="Comic Sans MS" pitchFamily="66" charset="0"/>
              </a:rPr>
              <a:t>f(n)=</a:t>
            </a:r>
            <a:r>
              <a:rPr lang="en-US" sz="2400" b="1" dirty="0" smtClean="0">
                <a:solidFill>
                  <a:srgbClr val="FF0000"/>
                </a:solidFill>
                <a:latin typeface="Comic Sans MS" pitchFamily="66" charset="0"/>
                <a:sym typeface="Symbol" pitchFamily="18" charset="2"/>
              </a:rPr>
              <a:t> (n)</a:t>
            </a:r>
            <a:endParaRPr lang="en-US" sz="2400" b="1" dirty="0">
              <a:latin typeface="Comic Sans MS" pitchFamily="66" charset="0"/>
            </a:endParaRPr>
          </a:p>
        </p:txBody>
      </p:sp>
      <p:sp>
        <p:nvSpPr>
          <p:cNvPr id="25" name="Rectangle 24"/>
          <p:cNvSpPr/>
          <p:nvPr/>
        </p:nvSpPr>
        <p:spPr>
          <a:xfrm>
            <a:off x="381000" y="1447800"/>
            <a:ext cx="1758815" cy="461665"/>
          </a:xfrm>
          <a:prstGeom prst="rect">
            <a:avLst/>
          </a:prstGeom>
        </p:spPr>
        <p:txBody>
          <a:bodyPr wrap="none">
            <a:spAutoFit/>
          </a:bodyPr>
          <a:lstStyle/>
          <a:p>
            <a:r>
              <a:rPr lang="en-IN" sz="2400" b="1" dirty="0" smtClean="0">
                <a:solidFill>
                  <a:srgbClr val="C00000"/>
                </a:solidFill>
                <a:latin typeface="Comic Sans MS" pitchFamily="66" charset="0"/>
              </a:rPr>
              <a:t>Definition:</a:t>
            </a:r>
            <a:endParaRPr lang="en-US" sz="2400" dirty="0">
              <a:solidFill>
                <a:srgbClr val="C00000"/>
              </a:solidFill>
            </a:endParaRPr>
          </a:p>
        </p:txBody>
      </p:sp>
      <p:sp>
        <p:nvSpPr>
          <p:cNvPr id="26" name="TextBox 25"/>
          <p:cNvSpPr txBox="1"/>
          <p:nvPr/>
        </p:nvSpPr>
        <p:spPr>
          <a:xfrm>
            <a:off x="6588833" y="5786735"/>
            <a:ext cx="878767" cy="461665"/>
          </a:xfrm>
          <a:prstGeom prst="rect">
            <a:avLst/>
          </a:prstGeom>
          <a:noFill/>
        </p:spPr>
        <p:txBody>
          <a:bodyPr wrap="none" rtlCol="0">
            <a:spAutoFit/>
          </a:bodyPr>
          <a:lstStyle/>
          <a:p>
            <a:r>
              <a:rPr lang="en-IN" sz="2400" b="1" dirty="0" smtClean="0">
                <a:solidFill>
                  <a:srgbClr val="002060"/>
                </a:solidFill>
                <a:latin typeface="Comic Sans MS" pitchFamily="66" charset="0"/>
              </a:rPr>
              <a:t>True</a:t>
            </a:r>
            <a:endParaRPr lang="en-US" sz="2400" b="1"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1" nodeType="click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15" grpId="0"/>
      <p:bldP spid="16" grpId="0"/>
      <p:bldP spid="18" grpId="0"/>
      <p:bldP spid="19" grpId="0"/>
      <p:bldP spid="20" grpId="0"/>
      <p:bldP spid="21" grpId="0"/>
      <p:bldP spid="22" grpId="0"/>
      <p:bldP spid="23" grpId="0"/>
      <p:bldP spid="24" grpId="0"/>
      <p:bldP spid="25" grpId="0"/>
      <p:bldP spid="26"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986135"/>
            <a:ext cx="3874779" cy="461665"/>
          </a:xfrm>
          <a:prstGeom prst="rect">
            <a:avLst/>
          </a:prstGeom>
        </p:spPr>
        <p:txBody>
          <a:bodyPr wrap="none">
            <a:spAutoFit/>
          </a:bodyPr>
          <a:lstStyle/>
          <a:p>
            <a:r>
              <a:rPr lang="en-US" sz="2400" b="1" dirty="0" smtClean="0">
                <a:solidFill>
                  <a:srgbClr val="FF0000"/>
                </a:solidFill>
                <a:latin typeface="Comic Sans MS" pitchFamily="66" charset="0"/>
              </a:rPr>
              <a:t>Asymptotic Notations</a:t>
            </a:r>
            <a:r>
              <a:rPr lang="en-US" sz="2400" b="1" dirty="0" smtClean="0">
                <a:solidFill>
                  <a:srgbClr val="FF0000"/>
                </a:solidFill>
                <a:latin typeface="Comic Sans MS" pitchFamily="66" charset="0"/>
                <a:sym typeface="Symbol" pitchFamily="18" charset="2"/>
              </a:rPr>
              <a:t>()</a:t>
            </a:r>
            <a:endParaRPr lang="en-US" sz="2400" dirty="0">
              <a:solidFill>
                <a:srgbClr val="FF0000"/>
              </a:solidFill>
              <a:latin typeface="Comic Sans MS" pitchFamily="66" charset="0"/>
            </a:endParaRPr>
          </a:p>
        </p:txBody>
      </p:sp>
      <p:sp>
        <p:nvSpPr>
          <p:cNvPr id="3" name="TextBox 2"/>
          <p:cNvSpPr txBox="1"/>
          <p:nvPr/>
        </p:nvSpPr>
        <p:spPr>
          <a:xfrm>
            <a:off x="304800" y="697468"/>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TextBox 3"/>
          <p:cNvSpPr txBox="1"/>
          <p:nvPr/>
        </p:nvSpPr>
        <p:spPr>
          <a:xfrm>
            <a:off x="3581400" y="1295400"/>
            <a:ext cx="1976823" cy="461665"/>
          </a:xfrm>
          <a:prstGeom prst="rect">
            <a:avLst/>
          </a:prstGeom>
          <a:noFill/>
        </p:spPr>
        <p:txBody>
          <a:bodyPr wrap="none" rtlCol="0">
            <a:spAutoFit/>
          </a:bodyPr>
          <a:lstStyle/>
          <a:p>
            <a:r>
              <a:rPr lang="en-US" sz="2400" b="1" dirty="0" smtClean="0">
                <a:solidFill>
                  <a:srgbClr val="FF0000"/>
                </a:solidFill>
                <a:latin typeface="Comic Sans MS" pitchFamily="66" charset="0"/>
              </a:rPr>
              <a:t>Example 1: </a:t>
            </a:r>
            <a:endParaRPr lang="en-US" sz="2400" b="1" dirty="0">
              <a:solidFill>
                <a:srgbClr val="FF0000"/>
              </a:solidFill>
              <a:latin typeface="Comic Sans MS" pitchFamily="66" charset="0"/>
            </a:endParaRPr>
          </a:p>
        </p:txBody>
      </p:sp>
      <p:sp>
        <p:nvSpPr>
          <p:cNvPr id="5" name="Rectangle 4"/>
          <p:cNvSpPr/>
          <p:nvPr/>
        </p:nvSpPr>
        <p:spPr>
          <a:xfrm>
            <a:off x="762000" y="1900535"/>
            <a:ext cx="3342582" cy="461665"/>
          </a:xfrm>
          <a:prstGeom prst="rect">
            <a:avLst/>
          </a:prstGeom>
        </p:spPr>
        <p:txBody>
          <a:bodyPr wrap="none">
            <a:spAutoFit/>
          </a:bodyPr>
          <a:lstStyle/>
          <a:p>
            <a:pPr marL="342900" lvl="1" indent="-342900">
              <a:spcBef>
                <a:spcPct val="20000"/>
              </a:spcBef>
              <a:defRPr/>
            </a:pPr>
            <a:r>
              <a:rPr lang="en-US" sz="2400" b="1" dirty="0" smtClean="0">
                <a:latin typeface="Comic Sans MS" pitchFamily="66" charset="0"/>
              </a:rPr>
              <a:t>Is f(n)=3n +2=</a:t>
            </a:r>
            <a:r>
              <a:rPr lang="en-US" sz="2400" b="1" dirty="0" smtClean="0">
                <a:solidFill>
                  <a:srgbClr val="FF0000"/>
                </a:solidFill>
                <a:latin typeface="Comic Sans MS" pitchFamily="66" charset="0"/>
                <a:sym typeface="Symbol" pitchFamily="18" charset="2"/>
              </a:rPr>
              <a:t></a:t>
            </a:r>
            <a:r>
              <a:rPr lang="en-US" sz="2400" b="1" dirty="0" smtClean="0">
                <a:latin typeface="Comic Sans MS" pitchFamily="66" charset="0"/>
              </a:rPr>
              <a:t> (n)?</a:t>
            </a:r>
            <a:endParaRPr lang="en-US" sz="2400" dirty="0" smtClean="0">
              <a:solidFill>
                <a:srgbClr val="002060"/>
              </a:solidFill>
              <a:latin typeface="Comic Sans MS" pitchFamily="66" charset="0"/>
            </a:endParaRPr>
          </a:p>
        </p:txBody>
      </p:sp>
      <p:sp>
        <p:nvSpPr>
          <p:cNvPr id="6" name="Rectangle 5"/>
          <p:cNvSpPr/>
          <p:nvPr/>
        </p:nvSpPr>
        <p:spPr>
          <a:xfrm>
            <a:off x="762000" y="2438400"/>
            <a:ext cx="1455848" cy="461665"/>
          </a:xfrm>
          <a:prstGeom prst="rect">
            <a:avLst/>
          </a:prstGeom>
        </p:spPr>
        <p:txBody>
          <a:bodyPr wrap="none">
            <a:spAutoFit/>
          </a:bodyPr>
          <a:lstStyle/>
          <a:p>
            <a:r>
              <a:rPr lang="en-US" sz="2400" b="1" kern="0" dirty="0" smtClean="0">
                <a:solidFill>
                  <a:srgbClr val="000066"/>
                </a:solidFill>
                <a:latin typeface="Comic Sans MS" pitchFamily="66" charset="0"/>
              </a:rPr>
              <a:t>Put n=2,</a:t>
            </a:r>
            <a:endParaRPr lang="en-US" sz="2400" dirty="0">
              <a:latin typeface="Comic Sans MS" pitchFamily="66" charset="0"/>
            </a:endParaRPr>
          </a:p>
        </p:txBody>
      </p:sp>
      <p:sp>
        <p:nvSpPr>
          <p:cNvPr id="7" name="Rectangle 6"/>
          <p:cNvSpPr/>
          <p:nvPr/>
        </p:nvSpPr>
        <p:spPr>
          <a:xfrm>
            <a:off x="1371600" y="2967335"/>
            <a:ext cx="4301177" cy="461665"/>
          </a:xfrm>
          <a:prstGeom prst="rect">
            <a:avLst/>
          </a:prstGeom>
        </p:spPr>
        <p:txBody>
          <a:bodyPr wrap="none">
            <a:spAutoFit/>
          </a:bodyPr>
          <a:lstStyle/>
          <a:p>
            <a:r>
              <a:rPr lang="en-US" sz="2400" b="1" kern="0" dirty="0" smtClean="0">
                <a:solidFill>
                  <a:srgbClr val="000066"/>
                </a:solidFill>
                <a:latin typeface="Comic Sans MS" pitchFamily="66" charset="0"/>
              </a:rPr>
              <a:t>f(n)=3x2 + 2=8 </a:t>
            </a:r>
            <a:r>
              <a:rPr lang="en-US" sz="2400" b="1" kern="0" dirty="0" smtClean="0">
                <a:solidFill>
                  <a:srgbClr val="000066"/>
                </a:solidFill>
                <a:latin typeface="Comic Sans MS" pitchFamily="66" charset="0"/>
                <a:cs typeface="Arial" charset="0"/>
              </a:rPr>
              <a:t>≥3 x2 ≥ 3n</a:t>
            </a:r>
            <a:endParaRPr lang="en-US" sz="2400" dirty="0">
              <a:latin typeface="Comic Sans MS" pitchFamily="66" charset="0"/>
            </a:endParaRPr>
          </a:p>
        </p:txBody>
      </p:sp>
      <p:sp>
        <p:nvSpPr>
          <p:cNvPr id="8" name="Rectangle 7"/>
          <p:cNvSpPr/>
          <p:nvPr/>
        </p:nvSpPr>
        <p:spPr>
          <a:xfrm>
            <a:off x="784927" y="3505200"/>
            <a:ext cx="1588897" cy="461665"/>
          </a:xfrm>
          <a:prstGeom prst="rect">
            <a:avLst/>
          </a:prstGeom>
        </p:spPr>
        <p:txBody>
          <a:bodyPr wrap="none">
            <a:spAutoFit/>
          </a:bodyPr>
          <a:lstStyle/>
          <a:p>
            <a:r>
              <a:rPr lang="en-US" sz="2400" b="1" kern="0" dirty="0" smtClean="0">
                <a:solidFill>
                  <a:srgbClr val="000066"/>
                </a:solidFill>
                <a:latin typeface="Comic Sans MS" pitchFamily="66" charset="0"/>
              </a:rPr>
              <a:t>Put n=3, </a:t>
            </a:r>
            <a:endParaRPr lang="en-US" sz="2400" dirty="0">
              <a:latin typeface="Comic Sans MS" pitchFamily="66" charset="0"/>
            </a:endParaRPr>
          </a:p>
        </p:txBody>
      </p:sp>
      <p:sp>
        <p:nvSpPr>
          <p:cNvPr id="9" name="Rectangle 8"/>
          <p:cNvSpPr/>
          <p:nvPr/>
        </p:nvSpPr>
        <p:spPr>
          <a:xfrm>
            <a:off x="1361779" y="4034135"/>
            <a:ext cx="4621778" cy="461665"/>
          </a:xfrm>
          <a:prstGeom prst="rect">
            <a:avLst/>
          </a:prstGeom>
        </p:spPr>
        <p:txBody>
          <a:bodyPr wrap="none">
            <a:spAutoFit/>
          </a:bodyPr>
          <a:lstStyle/>
          <a:p>
            <a:r>
              <a:rPr lang="en-US" sz="2400" b="1" kern="0" dirty="0" smtClean="0">
                <a:solidFill>
                  <a:srgbClr val="000066"/>
                </a:solidFill>
                <a:latin typeface="Comic Sans MS" pitchFamily="66" charset="0"/>
              </a:rPr>
              <a:t>f(n)=3x3 +2=11 </a:t>
            </a:r>
            <a:r>
              <a:rPr lang="en-US" sz="2400" b="1" kern="0" dirty="0" smtClean="0">
                <a:solidFill>
                  <a:srgbClr val="000066"/>
                </a:solidFill>
                <a:latin typeface="Comic Sans MS" pitchFamily="66" charset="0"/>
                <a:cs typeface="Arial" charset="0"/>
              </a:rPr>
              <a:t>≥ 3 x 3 ≥ 3n</a:t>
            </a:r>
            <a:endParaRPr lang="en-US" sz="2400" dirty="0">
              <a:latin typeface="Comic Sans MS" pitchFamily="66" charset="0"/>
            </a:endParaRPr>
          </a:p>
        </p:txBody>
      </p:sp>
      <p:sp>
        <p:nvSpPr>
          <p:cNvPr id="10" name="Rectangle 9"/>
          <p:cNvSpPr/>
          <p:nvPr/>
        </p:nvSpPr>
        <p:spPr>
          <a:xfrm>
            <a:off x="838200" y="4491335"/>
            <a:ext cx="3655168" cy="461665"/>
          </a:xfrm>
          <a:prstGeom prst="rect">
            <a:avLst/>
          </a:prstGeom>
        </p:spPr>
        <p:txBody>
          <a:bodyPr wrap="none">
            <a:spAutoFit/>
          </a:bodyPr>
          <a:lstStyle/>
          <a:p>
            <a:r>
              <a:rPr lang="en-US" sz="2400" b="1" kern="0" dirty="0" smtClean="0">
                <a:solidFill>
                  <a:srgbClr val="000066"/>
                </a:solidFill>
                <a:latin typeface="Comic Sans MS" pitchFamily="66" charset="0"/>
                <a:cs typeface="Arial" charset="0"/>
              </a:rPr>
              <a:t>Thus, f(n) ≥ 3n </a:t>
            </a:r>
            <a:r>
              <a:rPr lang="en-US" sz="2400" b="1" dirty="0" smtClean="0">
                <a:latin typeface="Comic Sans MS" pitchFamily="66" charset="0"/>
                <a:sym typeface="Symbol" pitchFamily="18" charset="2"/>
              </a:rPr>
              <a:t></a:t>
            </a:r>
            <a:r>
              <a:rPr lang="en-US" sz="2400" b="1" kern="0" dirty="0" smtClean="0">
                <a:solidFill>
                  <a:srgbClr val="000066"/>
                </a:solidFill>
                <a:latin typeface="Comic Sans MS" pitchFamily="66" charset="0"/>
                <a:cs typeface="Arial" charset="0"/>
              </a:rPr>
              <a:t> n ≥2</a:t>
            </a:r>
            <a:endParaRPr lang="en-US" sz="2400" dirty="0">
              <a:latin typeface="Comic Sans MS" pitchFamily="66" charset="0"/>
            </a:endParaRPr>
          </a:p>
        </p:txBody>
      </p:sp>
      <p:sp>
        <p:nvSpPr>
          <p:cNvPr id="11" name="Rectangle 10"/>
          <p:cNvSpPr/>
          <p:nvPr/>
        </p:nvSpPr>
        <p:spPr>
          <a:xfrm>
            <a:off x="838200" y="5024735"/>
            <a:ext cx="2762295" cy="461665"/>
          </a:xfrm>
          <a:prstGeom prst="rect">
            <a:avLst/>
          </a:prstGeom>
        </p:spPr>
        <p:txBody>
          <a:bodyPr wrap="none">
            <a:spAutoFit/>
          </a:bodyPr>
          <a:lstStyle/>
          <a:p>
            <a:r>
              <a:rPr lang="en-US" sz="2400" b="1" kern="0" dirty="0" smtClean="0">
                <a:solidFill>
                  <a:srgbClr val="000066"/>
                </a:solidFill>
                <a:latin typeface="Comic Sans MS" pitchFamily="66" charset="0"/>
                <a:cs typeface="Arial" charset="0"/>
              </a:rPr>
              <a:t>Hence f(n)= </a:t>
            </a:r>
            <a:r>
              <a:rPr lang="el-GR" sz="2400" b="1" kern="0" dirty="0" smtClean="0">
                <a:solidFill>
                  <a:srgbClr val="000066"/>
                </a:solidFill>
                <a:latin typeface="Comic Sans MS" pitchFamily="66" charset="0"/>
                <a:cs typeface="Arial" charset="0"/>
              </a:rPr>
              <a:t>Ω</a:t>
            </a:r>
            <a:r>
              <a:rPr lang="en-US" sz="2400" b="1" kern="0" dirty="0" smtClean="0">
                <a:solidFill>
                  <a:srgbClr val="000066"/>
                </a:solidFill>
                <a:latin typeface="Comic Sans MS" pitchFamily="66" charset="0"/>
                <a:cs typeface="Arial" charset="0"/>
              </a:rPr>
              <a:t>(n)</a:t>
            </a:r>
            <a:endParaRPr lang="en-US" sz="24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28935"/>
            <a:ext cx="3874779" cy="461665"/>
          </a:xfrm>
          <a:prstGeom prst="rect">
            <a:avLst/>
          </a:prstGeom>
        </p:spPr>
        <p:txBody>
          <a:bodyPr wrap="none">
            <a:spAutoFit/>
          </a:bodyPr>
          <a:lstStyle/>
          <a:p>
            <a:r>
              <a:rPr lang="en-US" sz="2400" b="1" dirty="0" smtClean="0">
                <a:solidFill>
                  <a:srgbClr val="FF0000"/>
                </a:solidFill>
                <a:latin typeface="Comic Sans MS" pitchFamily="66" charset="0"/>
              </a:rPr>
              <a:t>Asymptotic Notations</a:t>
            </a:r>
            <a:r>
              <a:rPr lang="en-US" sz="2400" b="1" dirty="0" smtClean="0">
                <a:solidFill>
                  <a:srgbClr val="FF0000"/>
                </a:solidFill>
                <a:latin typeface="Comic Sans MS" pitchFamily="66" charset="0"/>
                <a:sym typeface="Symbol" pitchFamily="18" charset="2"/>
              </a:rPr>
              <a:t>()</a:t>
            </a:r>
            <a:endParaRPr lang="en-US" sz="2400" dirty="0">
              <a:solidFill>
                <a:srgbClr val="FF0000"/>
              </a:solidFill>
              <a:latin typeface="Comic Sans MS" pitchFamily="66" charset="0"/>
            </a:endParaRPr>
          </a:p>
        </p:txBody>
      </p:sp>
      <p:sp>
        <p:nvSpPr>
          <p:cNvPr id="3" name="TextBox 2"/>
          <p:cNvSpPr txBox="1"/>
          <p:nvPr/>
        </p:nvSpPr>
        <p:spPr>
          <a:xfrm>
            <a:off x="304800" y="240268"/>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TextBox 3"/>
          <p:cNvSpPr txBox="1"/>
          <p:nvPr/>
        </p:nvSpPr>
        <p:spPr>
          <a:xfrm>
            <a:off x="3581400" y="838200"/>
            <a:ext cx="1976823" cy="461665"/>
          </a:xfrm>
          <a:prstGeom prst="rect">
            <a:avLst/>
          </a:prstGeom>
          <a:noFill/>
        </p:spPr>
        <p:txBody>
          <a:bodyPr wrap="none" rtlCol="0">
            <a:spAutoFit/>
          </a:bodyPr>
          <a:lstStyle/>
          <a:p>
            <a:r>
              <a:rPr lang="en-US" sz="2400" b="1" dirty="0" smtClean="0">
                <a:solidFill>
                  <a:srgbClr val="FF0000"/>
                </a:solidFill>
                <a:latin typeface="Comic Sans MS" pitchFamily="66" charset="0"/>
              </a:rPr>
              <a:t>Example 1: </a:t>
            </a:r>
            <a:endParaRPr lang="en-US" sz="2400" b="1" dirty="0">
              <a:solidFill>
                <a:srgbClr val="FF0000"/>
              </a:solidFill>
              <a:latin typeface="Comic Sans MS" pitchFamily="66" charset="0"/>
            </a:endParaRPr>
          </a:p>
        </p:txBody>
      </p:sp>
      <p:sp>
        <p:nvSpPr>
          <p:cNvPr id="5" name="Rectangle 4"/>
          <p:cNvSpPr/>
          <p:nvPr/>
        </p:nvSpPr>
        <p:spPr>
          <a:xfrm>
            <a:off x="533400" y="1219200"/>
            <a:ext cx="2744662" cy="461665"/>
          </a:xfrm>
          <a:prstGeom prst="rect">
            <a:avLst/>
          </a:prstGeom>
        </p:spPr>
        <p:txBody>
          <a:bodyPr wrap="none">
            <a:spAutoFit/>
          </a:bodyPr>
          <a:lstStyle/>
          <a:p>
            <a:r>
              <a:rPr lang="en-US" sz="2400" b="1" dirty="0" smtClean="0">
                <a:latin typeface="Comic Sans MS" pitchFamily="66" charset="0"/>
              </a:rPr>
              <a:t>Is 3n +2 =</a:t>
            </a:r>
            <a:r>
              <a:rPr lang="en-US" sz="2400" b="1" dirty="0" smtClean="0">
                <a:solidFill>
                  <a:srgbClr val="002060"/>
                </a:solidFill>
                <a:latin typeface="Comic Sans MS" pitchFamily="66" charset="0"/>
                <a:sym typeface="Symbol" pitchFamily="18" charset="2"/>
              </a:rPr>
              <a:t> (n)?</a:t>
            </a:r>
            <a:endParaRPr lang="en-US" sz="2400" dirty="0">
              <a:latin typeface="Comic Sans MS" pitchFamily="66" charset="0"/>
            </a:endParaRPr>
          </a:p>
        </p:txBody>
      </p:sp>
      <p:sp>
        <p:nvSpPr>
          <p:cNvPr id="6" name="Rectangle 5"/>
          <p:cNvSpPr/>
          <p:nvPr/>
        </p:nvSpPr>
        <p:spPr>
          <a:xfrm>
            <a:off x="304800" y="1600200"/>
            <a:ext cx="1109599" cy="461665"/>
          </a:xfrm>
          <a:prstGeom prst="rect">
            <a:avLst/>
          </a:prstGeom>
        </p:spPr>
        <p:txBody>
          <a:bodyPr wrap="none">
            <a:spAutoFit/>
          </a:bodyPr>
          <a:lstStyle/>
          <a:p>
            <a:r>
              <a:rPr lang="en-US" sz="2400" b="1" dirty="0" smtClean="0">
                <a:latin typeface="Comic Sans MS" pitchFamily="66" charset="0"/>
              </a:rPr>
              <a:t>Proof:</a:t>
            </a:r>
            <a:endParaRPr lang="en-US" sz="2400" dirty="0">
              <a:latin typeface="Comic Sans MS" pitchFamily="66" charset="0"/>
            </a:endParaRPr>
          </a:p>
        </p:txBody>
      </p:sp>
      <p:sp>
        <p:nvSpPr>
          <p:cNvPr id="7" name="TextBox 6"/>
          <p:cNvSpPr txBox="1"/>
          <p:nvPr/>
        </p:nvSpPr>
        <p:spPr>
          <a:xfrm>
            <a:off x="457200" y="1972270"/>
            <a:ext cx="1043876" cy="461665"/>
          </a:xfrm>
          <a:prstGeom prst="rect">
            <a:avLst/>
          </a:prstGeom>
          <a:noFill/>
        </p:spPr>
        <p:txBody>
          <a:bodyPr wrap="none" rtlCol="0">
            <a:spAutoFit/>
          </a:bodyPr>
          <a:lstStyle/>
          <a:p>
            <a:r>
              <a:rPr lang="en-US" sz="2400" b="1" dirty="0" smtClean="0">
                <a:solidFill>
                  <a:srgbClr val="002060"/>
                </a:solidFill>
                <a:latin typeface="Comic Sans MS" pitchFamily="66" charset="0"/>
              </a:rPr>
              <a:t>Here,</a:t>
            </a:r>
            <a:endParaRPr lang="en-US" sz="2400" b="1" dirty="0">
              <a:solidFill>
                <a:srgbClr val="002060"/>
              </a:solidFill>
              <a:latin typeface="Comic Sans MS" pitchFamily="66" charset="0"/>
            </a:endParaRPr>
          </a:p>
        </p:txBody>
      </p:sp>
      <p:sp>
        <p:nvSpPr>
          <p:cNvPr id="8" name="TextBox 7"/>
          <p:cNvSpPr txBox="1"/>
          <p:nvPr/>
        </p:nvSpPr>
        <p:spPr>
          <a:xfrm>
            <a:off x="1143000" y="2362200"/>
            <a:ext cx="1773242" cy="461665"/>
          </a:xfrm>
          <a:prstGeom prst="rect">
            <a:avLst/>
          </a:prstGeom>
          <a:noFill/>
        </p:spPr>
        <p:txBody>
          <a:bodyPr wrap="none" rtlCol="0">
            <a:spAutoFit/>
          </a:bodyPr>
          <a:lstStyle/>
          <a:p>
            <a:r>
              <a:rPr lang="en-US" sz="2400" b="1" dirty="0" smtClean="0">
                <a:latin typeface="Comic Sans MS" pitchFamily="66" charset="0"/>
              </a:rPr>
              <a:t>f(n)=3n +2</a:t>
            </a:r>
            <a:endParaRPr lang="en-US" sz="2400" dirty="0"/>
          </a:p>
        </p:txBody>
      </p:sp>
      <p:sp>
        <p:nvSpPr>
          <p:cNvPr id="9" name="TextBox 8"/>
          <p:cNvSpPr txBox="1"/>
          <p:nvPr/>
        </p:nvSpPr>
        <p:spPr>
          <a:xfrm>
            <a:off x="2971800" y="2357735"/>
            <a:ext cx="752129" cy="461665"/>
          </a:xfrm>
          <a:prstGeom prst="rect">
            <a:avLst/>
          </a:prstGeom>
          <a:noFill/>
        </p:spPr>
        <p:txBody>
          <a:bodyPr wrap="none" rtlCol="0">
            <a:spAutoFit/>
          </a:bodyPr>
          <a:lstStyle/>
          <a:p>
            <a:r>
              <a:rPr lang="en-US" sz="2400" b="1" dirty="0" smtClean="0">
                <a:solidFill>
                  <a:srgbClr val="002060"/>
                </a:solidFill>
                <a:latin typeface="Comic Sans MS" pitchFamily="66" charset="0"/>
              </a:rPr>
              <a:t>And</a:t>
            </a:r>
            <a:endParaRPr lang="en-US" sz="2400" b="1" dirty="0">
              <a:solidFill>
                <a:srgbClr val="002060"/>
              </a:solidFill>
              <a:latin typeface="Comic Sans MS" pitchFamily="66" charset="0"/>
            </a:endParaRPr>
          </a:p>
        </p:txBody>
      </p:sp>
      <p:sp>
        <p:nvSpPr>
          <p:cNvPr id="10" name="TextBox 9"/>
          <p:cNvSpPr txBox="1"/>
          <p:nvPr/>
        </p:nvSpPr>
        <p:spPr>
          <a:xfrm>
            <a:off x="4409729" y="2327565"/>
            <a:ext cx="1083951" cy="461665"/>
          </a:xfrm>
          <a:prstGeom prst="rect">
            <a:avLst/>
          </a:prstGeom>
          <a:noFill/>
        </p:spPr>
        <p:txBody>
          <a:bodyPr wrap="none" rtlCol="0">
            <a:spAutoFit/>
          </a:bodyPr>
          <a:lstStyle/>
          <a:p>
            <a:r>
              <a:rPr lang="en-US" sz="2400" b="1" dirty="0" smtClean="0">
                <a:latin typeface="Comic Sans MS" pitchFamily="66" charset="0"/>
              </a:rPr>
              <a:t>g(n)=n</a:t>
            </a:r>
            <a:endParaRPr lang="en-US" sz="2400" b="1" dirty="0">
              <a:latin typeface="Comic Sans MS" pitchFamily="66" charset="0"/>
            </a:endParaRPr>
          </a:p>
        </p:txBody>
      </p:sp>
      <p:sp>
        <p:nvSpPr>
          <p:cNvPr id="11" name="Rectangle 10"/>
          <p:cNvSpPr/>
          <p:nvPr/>
        </p:nvSpPr>
        <p:spPr>
          <a:xfrm>
            <a:off x="457200" y="2770905"/>
            <a:ext cx="5410200" cy="461665"/>
          </a:xfrm>
          <a:prstGeom prst="rect">
            <a:avLst/>
          </a:prstGeom>
        </p:spPr>
        <p:txBody>
          <a:bodyPr wrap="square">
            <a:spAutoFit/>
          </a:bodyPr>
          <a:lstStyle/>
          <a:p>
            <a:pPr algn="just"/>
            <a:r>
              <a:rPr lang="en-US" sz="2400" b="1" dirty="0" smtClean="0">
                <a:solidFill>
                  <a:srgbClr val="002060"/>
                </a:solidFill>
                <a:latin typeface="Comic Sans MS" pitchFamily="66" charset="0"/>
              </a:rPr>
              <a:t>By the Big-Omega(</a:t>
            </a:r>
            <a:r>
              <a:rPr lang="en-US" sz="2400" b="1" dirty="0" smtClean="0">
                <a:solidFill>
                  <a:srgbClr val="002060"/>
                </a:solidFill>
                <a:latin typeface="Comic Sans MS" pitchFamily="66" charset="0"/>
                <a:sym typeface="Symbol" pitchFamily="18" charset="2"/>
              </a:rPr>
              <a:t></a:t>
            </a:r>
            <a:r>
              <a:rPr lang="en-US" sz="2400" b="1" dirty="0" smtClean="0">
                <a:solidFill>
                  <a:srgbClr val="002060"/>
                </a:solidFill>
                <a:latin typeface="Comic Sans MS" pitchFamily="66" charset="0"/>
              </a:rPr>
              <a:t>) definition:</a:t>
            </a:r>
            <a:endParaRPr lang="en-US" sz="2400" dirty="0">
              <a:solidFill>
                <a:srgbClr val="002060"/>
              </a:solidFill>
              <a:latin typeface="Comic Sans MS" pitchFamily="66" charset="0"/>
            </a:endParaRPr>
          </a:p>
        </p:txBody>
      </p:sp>
      <p:sp>
        <p:nvSpPr>
          <p:cNvPr id="12" name="Rectangle 11"/>
          <p:cNvSpPr/>
          <p:nvPr/>
        </p:nvSpPr>
        <p:spPr>
          <a:xfrm>
            <a:off x="1454727" y="3228105"/>
            <a:ext cx="7550728" cy="830997"/>
          </a:xfrm>
          <a:prstGeom prst="rect">
            <a:avLst/>
          </a:prstGeom>
        </p:spPr>
        <p:txBody>
          <a:bodyPr wrap="square">
            <a:spAutoFit/>
          </a:bodyPr>
          <a:lstStyle/>
          <a:p>
            <a:r>
              <a:rPr lang="en-US" sz="2400" b="1" dirty="0" smtClean="0">
                <a:solidFill>
                  <a:srgbClr val="002060"/>
                </a:solidFill>
                <a:latin typeface="Comic Sans MS" pitchFamily="66" charset="0"/>
              </a:rPr>
              <a:t>f(n) is </a:t>
            </a:r>
            <a:r>
              <a:rPr lang="en-US" sz="2400" b="1" dirty="0" smtClean="0">
                <a:solidFill>
                  <a:srgbClr val="002060"/>
                </a:solidFill>
                <a:latin typeface="Comic Sans MS" pitchFamily="66" charset="0"/>
                <a:sym typeface="Symbol" pitchFamily="18" charset="2"/>
              </a:rPr>
              <a:t></a:t>
            </a:r>
            <a:r>
              <a:rPr lang="en-US" sz="2400" b="1" dirty="0" smtClean="0">
                <a:solidFill>
                  <a:srgbClr val="002060"/>
                </a:solidFill>
                <a:latin typeface="Comic Sans MS" pitchFamily="66" charset="0"/>
              </a:rPr>
              <a:t>(n) if f(n)</a:t>
            </a:r>
            <a:r>
              <a:rPr lang="en-US" sz="2400" b="1" dirty="0" smtClean="0">
                <a:solidFill>
                  <a:srgbClr val="002060"/>
                </a:solidFill>
                <a:latin typeface="Comic Sans MS" pitchFamily="66" charset="0"/>
                <a:cs typeface="Arial" charset="0"/>
              </a:rPr>
              <a:t> ≥</a:t>
            </a:r>
            <a:r>
              <a:rPr lang="en-US" sz="2400" b="1" dirty="0" smtClean="0">
                <a:solidFill>
                  <a:srgbClr val="002060"/>
                </a:solidFill>
                <a:latin typeface="Comic Sans MS" pitchFamily="66" charset="0"/>
              </a:rPr>
              <a:t> c . g(n) </a:t>
            </a:r>
            <a:r>
              <a:rPr lang="en-US" sz="2400" b="1" dirty="0" smtClean="0">
                <a:solidFill>
                  <a:srgbClr val="002060"/>
                </a:solidFill>
                <a:latin typeface="Comic Sans MS" pitchFamily="66" charset="0"/>
                <a:cs typeface="Arial" charset="0"/>
              </a:rPr>
              <a:t>≥ </a:t>
            </a:r>
            <a:r>
              <a:rPr lang="en-US" sz="2400" b="1" dirty="0" err="1" smtClean="0">
                <a:solidFill>
                  <a:srgbClr val="002060"/>
                </a:solidFill>
                <a:latin typeface="Comic Sans MS" pitchFamily="66" charset="0"/>
              </a:rPr>
              <a:t>c·n</a:t>
            </a:r>
            <a:r>
              <a:rPr lang="en-US" sz="2400" b="1" dirty="0" smtClean="0">
                <a:solidFill>
                  <a:srgbClr val="002060"/>
                </a:solidFill>
                <a:latin typeface="Comic Sans MS" pitchFamily="66" charset="0"/>
              </a:rPr>
              <a:t> for some c&gt;0 and n ≥ n</a:t>
            </a:r>
            <a:r>
              <a:rPr lang="en-US" sz="2400" b="1" baseline="-25000" dirty="0" smtClean="0">
                <a:solidFill>
                  <a:srgbClr val="002060"/>
                </a:solidFill>
                <a:latin typeface="Comic Sans MS" pitchFamily="66" charset="0"/>
              </a:rPr>
              <a:t>0</a:t>
            </a:r>
            <a:r>
              <a:rPr lang="en-US" sz="2400" b="1" dirty="0" smtClean="0">
                <a:solidFill>
                  <a:srgbClr val="002060"/>
                </a:solidFill>
                <a:latin typeface="Comic Sans MS" pitchFamily="66" charset="0"/>
              </a:rPr>
              <a:t> .</a:t>
            </a:r>
            <a:endParaRPr lang="en-US" sz="2400" dirty="0"/>
          </a:p>
        </p:txBody>
      </p:sp>
      <p:sp>
        <p:nvSpPr>
          <p:cNvPr id="13" name="Rectangle 12"/>
          <p:cNvSpPr/>
          <p:nvPr/>
        </p:nvSpPr>
        <p:spPr>
          <a:xfrm>
            <a:off x="533399" y="4017820"/>
            <a:ext cx="4419601" cy="461665"/>
          </a:xfrm>
          <a:prstGeom prst="rect">
            <a:avLst/>
          </a:prstGeom>
        </p:spPr>
        <p:txBody>
          <a:bodyPr wrap="square">
            <a:spAutoFit/>
          </a:bodyPr>
          <a:lstStyle/>
          <a:p>
            <a:r>
              <a:rPr lang="en-US" sz="2400" b="1" dirty="0" smtClean="0">
                <a:solidFill>
                  <a:srgbClr val="002060"/>
                </a:solidFill>
                <a:latin typeface="Comic Sans MS" pitchFamily="66" charset="0"/>
              </a:rPr>
              <a:t>Let us check this condition:</a:t>
            </a:r>
            <a:endParaRPr lang="en-US" sz="2400" b="1" dirty="0">
              <a:solidFill>
                <a:srgbClr val="002060"/>
              </a:solidFill>
              <a:latin typeface="Comic Sans MS" pitchFamily="66" charset="0"/>
            </a:endParaRPr>
          </a:p>
        </p:txBody>
      </p:sp>
      <p:sp>
        <p:nvSpPr>
          <p:cNvPr id="14" name="Rectangle 13"/>
          <p:cNvSpPr/>
          <p:nvPr/>
        </p:nvSpPr>
        <p:spPr>
          <a:xfrm>
            <a:off x="1600200" y="4495800"/>
            <a:ext cx="3193503" cy="461665"/>
          </a:xfrm>
          <a:prstGeom prst="rect">
            <a:avLst/>
          </a:prstGeom>
        </p:spPr>
        <p:txBody>
          <a:bodyPr wrap="none">
            <a:spAutoFit/>
          </a:bodyPr>
          <a:lstStyle/>
          <a:p>
            <a:r>
              <a:rPr lang="pt-BR" sz="2400" b="1" dirty="0" smtClean="0">
                <a:solidFill>
                  <a:srgbClr val="002060"/>
                </a:solidFill>
                <a:latin typeface="Comic Sans MS" pitchFamily="66" charset="0"/>
              </a:rPr>
              <a:t>If f(n)=3n +2</a:t>
            </a:r>
            <a:r>
              <a:rPr lang="en-US" sz="2400" b="1" dirty="0" smtClean="0">
                <a:solidFill>
                  <a:srgbClr val="002060"/>
                </a:solidFill>
                <a:latin typeface="Comic Sans MS" pitchFamily="66" charset="0"/>
                <a:cs typeface="Arial" charset="0"/>
              </a:rPr>
              <a:t> ≥</a:t>
            </a:r>
            <a:r>
              <a:rPr lang="pt-BR" sz="2400" b="1" dirty="0" smtClean="0">
                <a:solidFill>
                  <a:srgbClr val="002060"/>
                </a:solidFill>
                <a:latin typeface="Comic Sans MS" pitchFamily="66" charset="0"/>
              </a:rPr>
              <a:t> c·n</a:t>
            </a:r>
            <a:endParaRPr lang="en-US" sz="2400" b="1" baseline="30000" dirty="0">
              <a:solidFill>
                <a:srgbClr val="002060"/>
              </a:solidFill>
              <a:latin typeface="Comic Sans MS" pitchFamily="66" charset="0"/>
            </a:endParaRPr>
          </a:p>
        </p:txBody>
      </p:sp>
      <p:sp>
        <p:nvSpPr>
          <p:cNvPr id="15" name="TextBox 14"/>
          <p:cNvSpPr txBox="1"/>
          <p:nvPr/>
        </p:nvSpPr>
        <p:spPr>
          <a:xfrm>
            <a:off x="4876800" y="4567535"/>
            <a:ext cx="837089" cy="461665"/>
          </a:xfrm>
          <a:prstGeom prst="rect">
            <a:avLst/>
          </a:prstGeom>
          <a:noFill/>
        </p:spPr>
        <p:txBody>
          <a:bodyPr wrap="none" rtlCol="0">
            <a:spAutoFit/>
          </a:bodyPr>
          <a:lstStyle/>
          <a:p>
            <a:r>
              <a:rPr lang="en-US" sz="2400" b="1" dirty="0" smtClean="0">
                <a:solidFill>
                  <a:srgbClr val="002060"/>
                </a:solidFill>
                <a:latin typeface="Comic Sans MS" pitchFamily="66" charset="0"/>
              </a:rPr>
              <a:t>then</a:t>
            </a:r>
            <a:endParaRPr lang="en-US" sz="2400" b="1" dirty="0">
              <a:solidFill>
                <a:srgbClr val="002060"/>
              </a:solidFill>
              <a:latin typeface="Comic Sans MS" pitchFamily="66" charset="0"/>
            </a:endParaRPr>
          </a:p>
        </p:txBody>
      </p:sp>
      <p:sp>
        <p:nvSpPr>
          <p:cNvPr id="16" name="TextBox 15"/>
          <p:cNvSpPr txBox="1"/>
          <p:nvPr/>
        </p:nvSpPr>
        <p:spPr>
          <a:xfrm>
            <a:off x="2057400" y="4953000"/>
            <a:ext cx="2036135" cy="461665"/>
          </a:xfrm>
          <a:prstGeom prst="rect">
            <a:avLst/>
          </a:prstGeom>
          <a:noFill/>
        </p:spPr>
        <p:txBody>
          <a:bodyPr wrap="none" rtlCol="0">
            <a:spAutoFit/>
          </a:bodyPr>
          <a:lstStyle/>
          <a:p>
            <a:r>
              <a:rPr lang="en-US" sz="2400" b="1" dirty="0" smtClean="0">
                <a:solidFill>
                  <a:srgbClr val="002060"/>
                </a:solidFill>
                <a:latin typeface="Comic Sans MS" pitchFamily="66" charset="0"/>
              </a:rPr>
              <a:t>(3 +2/n) </a:t>
            </a:r>
            <a:r>
              <a:rPr lang="en-US" sz="2400" b="1" dirty="0" smtClean="0">
                <a:solidFill>
                  <a:srgbClr val="002060"/>
                </a:solidFill>
                <a:latin typeface="Comic Sans MS" pitchFamily="66" charset="0"/>
                <a:cs typeface="Arial" charset="0"/>
              </a:rPr>
              <a:t>≥</a:t>
            </a:r>
            <a:r>
              <a:rPr lang="pt-BR" sz="2400" b="1" dirty="0" smtClean="0">
                <a:solidFill>
                  <a:srgbClr val="002060"/>
                </a:solidFill>
                <a:latin typeface="Comic Sans MS" pitchFamily="66" charset="0"/>
              </a:rPr>
              <a:t> c</a:t>
            </a:r>
            <a:endParaRPr lang="en-US" sz="2400" b="1" dirty="0">
              <a:solidFill>
                <a:srgbClr val="002060"/>
              </a:solidFill>
              <a:latin typeface="Comic Sans MS" pitchFamily="66" charset="0"/>
            </a:endParaRPr>
          </a:p>
        </p:txBody>
      </p:sp>
      <p:sp>
        <p:nvSpPr>
          <p:cNvPr id="17" name="Rectangle 16"/>
          <p:cNvSpPr/>
          <p:nvPr/>
        </p:nvSpPr>
        <p:spPr>
          <a:xfrm>
            <a:off x="533400" y="5334000"/>
            <a:ext cx="2836033" cy="461665"/>
          </a:xfrm>
          <a:prstGeom prst="rect">
            <a:avLst/>
          </a:prstGeom>
        </p:spPr>
        <p:txBody>
          <a:bodyPr wrap="none">
            <a:spAutoFit/>
          </a:bodyPr>
          <a:lstStyle/>
          <a:p>
            <a:r>
              <a:rPr lang="en-US" sz="2400" b="1" dirty="0" smtClean="0">
                <a:solidFill>
                  <a:srgbClr val="002060"/>
                </a:solidFill>
                <a:latin typeface="Comic Sans MS" pitchFamily="66" charset="0"/>
              </a:rPr>
              <a:t>Now </a:t>
            </a:r>
            <a:r>
              <a:rPr lang="en-US" sz="2400" b="1" dirty="0" smtClean="0">
                <a:latin typeface="Comic Sans MS" pitchFamily="66" charset="0"/>
                <a:sym typeface="Symbol" pitchFamily="18" charset="2"/>
              </a:rPr>
              <a:t></a:t>
            </a:r>
            <a:r>
              <a:rPr lang="en-US" sz="2400" b="1" dirty="0" smtClean="0">
                <a:solidFill>
                  <a:srgbClr val="002060"/>
                </a:solidFill>
                <a:latin typeface="Comic Sans MS" pitchFamily="66" charset="0"/>
              </a:rPr>
              <a:t> n ≥ </a:t>
            </a:r>
            <a:r>
              <a:rPr lang="en-US" sz="2400" b="1" i="1" dirty="0" smtClean="0">
                <a:solidFill>
                  <a:srgbClr val="002060"/>
                </a:solidFill>
                <a:latin typeface="Comic Sans MS" pitchFamily="66" charset="0"/>
              </a:rPr>
              <a:t>n</a:t>
            </a:r>
            <a:r>
              <a:rPr lang="en-US" sz="2400" b="1" i="1" baseline="-25000" dirty="0" smtClean="0">
                <a:solidFill>
                  <a:srgbClr val="002060"/>
                </a:solidFill>
                <a:latin typeface="Comic Sans MS" pitchFamily="66" charset="0"/>
              </a:rPr>
              <a:t>0</a:t>
            </a:r>
            <a:r>
              <a:rPr lang="en-US" sz="2400" b="1" i="1" dirty="0" smtClean="0">
                <a:solidFill>
                  <a:srgbClr val="002060"/>
                </a:solidFill>
                <a:latin typeface="Comic Sans MS" pitchFamily="66" charset="0"/>
              </a:rPr>
              <a:t> =2,</a:t>
            </a:r>
            <a:endParaRPr lang="en-US" sz="2400" b="1" dirty="0">
              <a:solidFill>
                <a:srgbClr val="002060"/>
              </a:solidFill>
              <a:latin typeface="Comic Sans MS" pitchFamily="66" charset="0"/>
            </a:endParaRPr>
          </a:p>
        </p:txBody>
      </p:sp>
      <p:sp>
        <p:nvSpPr>
          <p:cNvPr id="18" name="Rectangle 17"/>
          <p:cNvSpPr/>
          <p:nvPr/>
        </p:nvSpPr>
        <p:spPr>
          <a:xfrm>
            <a:off x="5711361" y="5257800"/>
            <a:ext cx="1087157" cy="523220"/>
          </a:xfrm>
          <a:prstGeom prst="rect">
            <a:avLst/>
          </a:prstGeom>
        </p:spPr>
        <p:txBody>
          <a:bodyPr wrap="none">
            <a:spAutoFit/>
          </a:bodyPr>
          <a:lstStyle/>
          <a:p>
            <a:r>
              <a:rPr lang="pt-BR" sz="2800" b="1" dirty="0" smtClean="0">
                <a:solidFill>
                  <a:srgbClr val="002060"/>
                </a:solidFill>
                <a:latin typeface="Comic Sans MS" pitchFamily="66" charset="0"/>
              </a:rPr>
              <a:t>c ≤</a:t>
            </a:r>
            <a:r>
              <a:rPr lang="en-US" sz="2800" b="1" dirty="0" smtClean="0">
                <a:solidFill>
                  <a:srgbClr val="002060"/>
                </a:solidFill>
                <a:latin typeface="Comic Sans MS" pitchFamily="66" charset="0"/>
              </a:rPr>
              <a:t> </a:t>
            </a:r>
            <a:r>
              <a:rPr lang="en-US" sz="2400" b="1" dirty="0" smtClean="0">
                <a:solidFill>
                  <a:srgbClr val="002060"/>
                </a:solidFill>
                <a:latin typeface="Comic Sans MS" pitchFamily="66" charset="0"/>
              </a:rPr>
              <a:t>4</a:t>
            </a:r>
            <a:endParaRPr lang="en-US" sz="2400" b="1" dirty="0">
              <a:solidFill>
                <a:srgbClr val="002060"/>
              </a:solidFill>
              <a:latin typeface="Comic Sans MS" pitchFamily="66" charset="0"/>
            </a:endParaRPr>
          </a:p>
        </p:txBody>
      </p:sp>
      <p:sp>
        <p:nvSpPr>
          <p:cNvPr id="19" name="TextBox 18"/>
          <p:cNvSpPr txBox="1"/>
          <p:nvPr/>
        </p:nvSpPr>
        <p:spPr>
          <a:xfrm>
            <a:off x="1219200" y="5791200"/>
            <a:ext cx="1960793" cy="461665"/>
          </a:xfrm>
          <a:prstGeom prst="rect">
            <a:avLst/>
          </a:prstGeom>
          <a:noFill/>
        </p:spPr>
        <p:txBody>
          <a:bodyPr wrap="none" rtlCol="0">
            <a:spAutoFit/>
          </a:bodyPr>
          <a:lstStyle/>
          <a:p>
            <a:r>
              <a:rPr lang="en-US" sz="2400" b="1" dirty="0" smtClean="0">
                <a:solidFill>
                  <a:srgbClr val="002060"/>
                </a:solidFill>
                <a:latin typeface="Comic Sans MS" pitchFamily="66" charset="0"/>
              </a:rPr>
              <a:t>f(n)</a:t>
            </a:r>
            <a:r>
              <a:rPr lang="pt-BR" sz="2400" b="1" dirty="0" smtClean="0">
                <a:solidFill>
                  <a:srgbClr val="002060"/>
                </a:solidFill>
                <a:latin typeface="Comic Sans MS" pitchFamily="66" charset="0"/>
              </a:rPr>
              <a:t> </a:t>
            </a:r>
            <a:r>
              <a:rPr lang="en-US" sz="2400" b="1" dirty="0" smtClean="0">
                <a:solidFill>
                  <a:srgbClr val="002060"/>
                </a:solidFill>
                <a:latin typeface="Comic Sans MS" pitchFamily="66" charset="0"/>
                <a:cs typeface="Arial" charset="0"/>
              </a:rPr>
              <a:t>≥</a:t>
            </a:r>
            <a:r>
              <a:rPr lang="pt-BR" sz="2400" b="1" dirty="0" smtClean="0">
                <a:solidFill>
                  <a:srgbClr val="002060"/>
                </a:solidFill>
                <a:latin typeface="Comic Sans MS" pitchFamily="66" charset="0"/>
              </a:rPr>
              <a:t> 4 * n</a:t>
            </a:r>
            <a:endParaRPr lang="en-US" sz="2400" b="1" baseline="30000" dirty="0">
              <a:solidFill>
                <a:srgbClr val="002060"/>
              </a:solidFill>
              <a:latin typeface="Comic Sans MS" pitchFamily="66" charset="0"/>
            </a:endParaRPr>
          </a:p>
        </p:txBody>
      </p:sp>
      <p:sp>
        <p:nvSpPr>
          <p:cNvPr id="20" name="TextBox 19"/>
          <p:cNvSpPr txBox="1"/>
          <p:nvPr/>
        </p:nvSpPr>
        <p:spPr>
          <a:xfrm>
            <a:off x="3828059" y="5791200"/>
            <a:ext cx="3940502" cy="461665"/>
          </a:xfrm>
          <a:prstGeom prst="rect">
            <a:avLst/>
          </a:prstGeom>
          <a:noFill/>
        </p:spPr>
        <p:txBody>
          <a:bodyPr wrap="none" rtlCol="0">
            <a:spAutoFit/>
          </a:bodyPr>
          <a:lstStyle/>
          <a:p>
            <a:r>
              <a:rPr lang="en-US" sz="2400" b="1" dirty="0" smtClean="0">
                <a:solidFill>
                  <a:srgbClr val="002060"/>
                </a:solidFill>
                <a:latin typeface="Comic Sans MS" pitchFamily="66" charset="0"/>
              </a:rPr>
              <a:t>f(n)</a:t>
            </a:r>
            <a:r>
              <a:rPr lang="pt-BR" sz="2400" b="1" dirty="0" smtClean="0">
                <a:solidFill>
                  <a:srgbClr val="002060"/>
                </a:solidFill>
                <a:latin typeface="Comic Sans MS" pitchFamily="66" charset="0"/>
              </a:rPr>
              <a:t> </a:t>
            </a:r>
            <a:r>
              <a:rPr lang="en-US" sz="2400" b="1" dirty="0" smtClean="0">
                <a:solidFill>
                  <a:srgbClr val="002060"/>
                </a:solidFill>
                <a:latin typeface="Comic Sans MS" pitchFamily="66" charset="0"/>
                <a:cs typeface="Arial" charset="0"/>
              </a:rPr>
              <a:t>≥</a:t>
            </a:r>
            <a:r>
              <a:rPr lang="pt-BR" sz="2400" b="1" dirty="0" smtClean="0">
                <a:solidFill>
                  <a:srgbClr val="002060"/>
                </a:solidFill>
                <a:latin typeface="Comic Sans MS" pitchFamily="66" charset="0"/>
              </a:rPr>
              <a:t> 4 * g(n) </a:t>
            </a:r>
            <a:r>
              <a:rPr lang="en-US" sz="2400" b="1" dirty="0" smtClean="0">
                <a:solidFill>
                  <a:srgbClr val="002060"/>
                </a:solidFill>
                <a:latin typeface="Comic Sans MS" pitchFamily="66" charset="0"/>
                <a:cs typeface="Arial" charset="0"/>
              </a:rPr>
              <a:t>≥</a:t>
            </a:r>
            <a:r>
              <a:rPr lang="pt-BR" sz="2400" b="1" dirty="0" smtClean="0">
                <a:solidFill>
                  <a:srgbClr val="002060"/>
                </a:solidFill>
                <a:latin typeface="Comic Sans MS" pitchFamily="66" charset="0"/>
              </a:rPr>
              <a:t> c * g(n)</a:t>
            </a:r>
            <a:endParaRPr lang="en-US" sz="2400" b="1" baseline="30000" dirty="0">
              <a:solidFill>
                <a:srgbClr val="002060"/>
              </a:solidFill>
              <a:latin typeface="Comic Sans MS" pitchFamily="66" charset="0"/>
            </a:endParaRPr>
          </a:p>
        </p:txBody>
      </p:sp>
      <p:sp>
        <p:nvSpPr>
          <p:cNvPr id="21" name="TextBox 20"/>
          <p:cNvSpPr txBox="1"/>
          <p:nvPr/>
        </p:nvSpPr>
        <p:spPr>
          <a:xfrm>
            <a:off x="685800" y="6248400"/>
            <a:ext cx="4528804" cy="461665"/>
          </a:xfrm>
          <a:prstGeom prst="rect">
            <a:avLst/>
          </a:prstGeom>
          <a:noFill/>
        </p:spPr>
        <p:txBody>
          <a:bodyPr wrap="none" rtlCol="0">
            <a:spAutoFit/>
          </a:bodyPr>
          <a:lstStyle/>
          <a:p>
            <a:r>
              <a:rPr lang="en-US" sz="2400" b="1" dirty="0" smtClean="0">
                <a:solidFill>
                  <a:srgbClr val="002060"/>
                </a:solidFill>
                <a:latin typeface="Comic Sans MS" pitchFamily="66" charset="0"/>
              </a:rPr>
              <a:t>Hence, T(</a:t>
            </a:r>
            <a:r>
              <a:rPr lang="en-US" sz="2400" b="1" i="1" dirty="0" smtClean="0">
                <a:solidFill>
                  <a:srgbClr val="002060"/>
                </a:solidFill>
                <a:latin typeface="Comic Sans MS" pitchFamily="66" charset="0"/>
              </a:rPr>
              <a:t>n) =</a:t>
            </a:r>
            <a:r>
              <a:rPr lang="en-US" sz="2400" b="1" dirty="0" smtClean="0">
                <a:solidFill>
                  <a:srgbClr val="002060"/>
                </a:solidFill>
                <a:latin typeface="Comic Sans MS" pitchFamily="66" charset="0"/>
              </a:rPr>
              <a:t> 3n + 2</a:t>
            </a:r>
            <a:r>
              <a:rPr lang="en-US" sz="2400" b="1" i="1" dirty="0" smtClean="0">
                <a:solidFill>
                  <a:srgbClr val="002060"/>
                </a:solidFill>
                <a:latin typeface="Comic Sans MS" pitchFamily="66" charset="0"/>
              </a:rPr>
              <a:t> is </a:t>
            </a:r>
            <a:r>
              <a:rPr lang="en-US" sz="2400" b="1" dirty="0" smtClean="0">
                <a:solidFill>
                  <a:srgbClr val="002060"/>
                </a:solidFill>
                <a:latin typeface="Comic Sans MS" pitchFamily="66" charset="0"/>
                <a:sym typeface="Symbol" pitchFamily="18" charset="2"/>
              </a:rPr>
              <a:t></a:t>
            </a:r>
            <a:r>
              <a:rPr lang="en-US" sz="2400" b="1" i="1" dirty="0" smtClean="0">
                <a:solidFill>
                  <a:srgbClr val="002060"/>
                </a:solidFill>
                <a:latin typeface="Comic Sans MS" pitchFamily="66" charset="0"/>
              </a:rPr>
              <a:t>(n)</a:t>
            </a:r>
            <a:endParaRPr lang="en-US" sz="2400" b="1" dirty="0">
              <a:solidFill>
                <a:srgbClr val="002060"/>
              </a:solidFill>
              <a:latin typeface="Comic Sans MS" pitchFamily="66" charset="0"/>
            </a:endParaRPr>
          </a:p>
        </p:txBody>
      </p:sp>
      <p:sp>
        <p:nvSpPr>
          <p:cNvPr id="22" name="Rectangle 21"/>
          <p:cNvSpPr/>
          <p:nvPr/>
        </p:nvSpPr>
        <p:spPr>
          <a:xfrm>
            <a:off x="3352800" y="5329535"/>
            <a:ext cx="1717137" cy="461665"/>
          </a:xfrm>
          <a:prstGeom prst="rect">
            <a:avLst/>
          </a:prstGeom>
        </p:spPr>
        <p:txBody>
          <a:bodyPr wrap="none">
            <a:spAutoFit/>
          </a:bodyPr>
          <a:lstStyle/>
          <a:p>
            <a:r>
              <a:rPr lang="en-US" sz="2400" b="1" dirty="0" smtClean="0">
                <a:solidFill>
                  <a:srgbClr val="002060"/>
                </a:solidFill>
                <a:latin typeface="Comic Sans MS" pitchFamily="66" charset="0"/>
              </a:rPr>
              <a:t>(3 +1) </a:t>
            </a:r>
            <a:r>
              <a:rPr lang="en-US" sz="2400" b="1" dirty="0" smtClean="0">
                <a:solidFill>
                  <a:srgbClr val="002060"/>
                </a:solidFill>
                <a:latin typeface="Comic Sans MS" pitchFamily="66" charset="0"/>
                <a:cs typeface="Arial" charset="0"/>
              </a:rPr>
              <a:t>≥</a:t>
            </a:r>
            <a:r>
              <a:rPr lang="pt-BR" sz="2400" b="1" dirty="0" smtClean="0">
                <a:solidFill>
                  <a:srgbClr val="002060"/>
                </a:solidFill>
                <a:latin typeface="Comic Sans MS" pitchFamily="66" charset="0"/>
              </a:rPr>
              <a:t> c</a:t>
            </a:r>
            <a:endParaRPr lang="en-US" sz="2400" b="1"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28935"/>
            <a:ext cx="3874779" cy="461665"/>
          </a:xfrm>
          <a:prstGeom prst="rect">
            <a:avLst/>
          </a:prstGeom>
        </p:spPr>
        <p:txBody>
          <a:bodyPr wrap="none">
            <a:spAutoFit/>
          </a:bodyPr>
          <a:lstStyle/>
          <a:p>
            <a:r>
              <a:rPr lang="en-US" sz="2400" b="1" dirty="0" smtClean="0">
                <a:solidFill>
                  <a:srgbClr val="FF0000"/>
                </a:solidFill>
                <a:latin typeface="Comic Sans MS" pitchFamily="66" charset="0"/>
              </a:rPr>
              <a:t>Asymptotic Notations</a:t>
            </a:r>
            <a:r>
              <a:rPr lang="en-US" sz="2400" b="1" dirty="0" smtClean="0">
                <a:solidFill>
                  <a:srgbClr val="FF0000"/>
                </a:solidFill>
                <a:latin typeface="Comic Sans MS" pitchFamily="66" charset="0"/>
                <a:sym typeface="Symbol" pitchFamily="18" charset="2"/>
              </a:rPr>
              <a:t>()</a:t>
            </a:r>
            <a:endParaRPr lang="en-US" sz="2400" dirty="0">
              <a:solidFill>
                <a:srgbClr val="FF0000"/>
              </a:solidFill>
              <a:latin typeface="Comic Sans MS" pitchFamily="66" charset="0"/>
            </a:endParaRPr>
          </a:p>
        </p:txBody>
      </p:sp>
      <p:sp>
        <p:nvSpPr>
          <p:cNvPr id="3" name="TextBox 2"/>
          <p:cNvSpPr txBox="1"/>
          <p:nvPr/>
        </p:nvSpPr>
        <p:spPr>
          <a:xfrm>
            <a:off x="304800" y="240268"/>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TextBox 3"/>
          <p:cNvSpPr txBox="1"/>
          <p:nvPr/>
        </p:nvSpPr>
        <p:spPr>
          <a:xfrm>
            <a:off x="3581400" y="838200"/>
            <a:ext cx="1976823" cy="461665"/>
          </a:xfrm>
          <a:prstGeom prst="rect">
            <a:avLst/>
          </a:prstGeom>
          <a:noFill/>
        </p:spPr>
        <p:txBody>
          <a:bodyPr wrap="none" rtlCol="0">
            <a:spAutoFit/>
          </a:bodyPr>
          <a:lstStyle/>
          <a:p>
            <a:r>
              <a:rPr lang="en-US" sz="2400" b="1" dirty="0" smtClean="0">
                <a:solidFill>
                  <a:srgbClr val="FF0000"/>
                </a:solidFill>
                <a:latin typeface="Comic Sans MS" pitchFamily="66" charset="0"/>
              </a:rPr>
              <a:t>Example 2: </a:t>
            </a:r>
            <a:endParaRPr lang="en-US" sz="2400" b="1" dirty="0">
              <a:solidFill>
                <a:srgbClr val="FF0000"/>
              </a:solidFill>
              <a:latin typeface="Comic Sans MS" pitchFamily="66" charset="0"/>
            </a:endParaRPr>
          </a:p>
        </p:txBody>
      </p:sp>
      <p:sp>
        <p:nvSpPr>
          <p:cNvPr id="6" name="Rectangle 5"/>
          <p:cNvSpPr/>
          <p:nvPr/>
        </p:nvSpPr>
        <p:spPr>
          <a:xfrm>
            <a:off x="838200" y="1143000"/>
            <a:ext cx="2191626" cy="461665"/>
          </a:xfrm>
          <a:prstGeom prst="rect">
            <a:avLst/>
          </a:prstGeom>
        </p:spPr>
        <p:txBody>
          <a:bodyPr wrap="none">
            <a:spAutoFit/>
          </a:bodyPr>
          <a:lstStyle/>
          <a:p>
            <a:pPr marL="342900" lvl="1" indent="-342900">
              <a:spcBef>
                <a:spcPct val="20000"/>
              </a:spcBef>
              <a:defRPr/>
            </a:pPr>
            <a:r>
              <a:rPr lang="en-US" sz="2400" dirty="0" smtClean="0">
                <a:solidFill>
                  <a:srgbClr val="002060"/>
                </a:solidFill>
                <a:latin typeface="Comic Sans MS" pitchFamily="66" charset="0"/>
              </a:rPr>
              <a:t>Is 5</a:t>
            </a:r>
            <a:r>
              <a:rPr lang="en-US" sz="2400" b="1" dirty="0" smtClean="0">
                <a:solidFill>
                  <a:srgbClr val="002060"/>
                </a:solidFill>
                <a:latin typeface="Comic Sans MS" pitchFamily="66" charset="0"/>
              </a:rPr>
              <a:t>n</a:t>
            </a:r>
            <a:r>
              <a:rPr lang="en-US" sz="2400" b="1" baseline="30000" dirty="0" smtClean="0">
                <a:solidFill>
                  <a:srgbClr val="002060"/>
                </a:solidFill>
                <a:latin typeface="Comic Sans MS" pitchFamily="66" charset="0"/>
              </a:rPr>
              <a:t>2</a:t>
            </a:r>
            <a:r>
              <a:rPr lang="en-US" sz="2400" dirty="0" smtClean="0">
                <a:solidFill>
                  <a:srgbClr val="002060"/>
                </a:solidFill>
                <a:latin typeface="Comic Sans MS" pitchFamily="66" charset="0"/>
              </a:rPr>
              <a:t> = </a:t>
            </a:r>
            <a:r>
              <a:rPr lang="en-US" sz="2400" dirty="0" smtClean="0">
                <a:solidFill>
                  <a:srgbClr val="002060"/>
                </a:solidFill>
                <a:latin typeface="Comic Sans MS" pitchFamily="66" charset="0"/>
                <a:sym typeface="Symbol" pitchFamily="18" charset="2"/>
              </a:rPr>
              <a:t></a:t>
            </a:r>
            <a:r>
              <a:rPr lang="en-US" sz="2400" dirty="0" smtClean="0">
                <a:solidFill>
                  <a:srgbClr val="002060"/>
                </a:solidFill>
                <a:latin typeface="Comic Sans MS" pitchFamily="66" charset="0"/>
              </a:rPr>
              <a:t>(</a:t>
            </a:r>
            <a:r>
              <a:rPr lang="en-US" sz="2400" b="1" dirty="0" smtClean="0">
                <a:solidFill>
                  <a:srgbClr val="002060"/>
                </a:solidFill>
                <a:latin typeface="Comic Sans MS" pitchFamily="66" charset="0"/>
              </a:rPr>
              <a:t>n</a:t>
            </a:r>
            <a:r>
              <a:rPr lang="en-US" sz="2400" dirty="0" smtClean="0">
                <a:solidFill>
                  <a:srgbClr val="002060"/>
                </a:solidFill>
                <a:latin typeface="Comic Sans MS" pitchFamily="66" charset="0"/>
              </a:rPr>
              <a:t>)?</a:t>
            </a:r>
          </a:p>
        </p:txBody>
      </p:sp>
      <p:sp>
        <p:nvSpPr>
          <p:cNvPr id="7" name="Rectangle 6"/>
          <p:cNvSpPr/>
          <p:nvPr/>
        </p:nvSpPr>
        <p:spPr>
          <a:xfrm>
            <a:off x="304800" y="1524000"/>
            <a:ext cx="1109599" cy="461665"/>
          </a:xfrm>
          <a:prstGeom prst="rect">
            <a:avLst/>
          </a:prstGeom>
        </p:spPr>
        <p:txBody>
          <a:bodyPr wrap="none">
            <a:spAutoFit/>
          </a:bodyPr>
          <a:lstStyle/>
          <a:p>
            <a:r>
              <a:rPr lang="en-US" sz="2400" b="1" dirty="0" smtClean="0">
                <a:latin typeface="Comic Sans MS" pitchFamily="66" charset="0"/>
              </a:rPr>
              <a:t>Proof:</a:t>
            </a:r>
            <a:endParaRPr lang="en-US" sz="2400" dirty="0">
              <a:latin typeface="Comic Sans MS" pitchFamily="66" charset="0"/>
            </a:endParaRPr>
          </a:p>
        </p:txBody>
      </p:sp>
      <p:sp>
        <p:nvSpPr>
          <p:cNvPr id="8" name="TextBox 7"/>
          <p:cNvSpPr txBox="1"/>
          <p:nvPr/>
        </p:nvSpPr>
        <p:spPr>
          <a:xfrm>
            <a:off x="457200" y="1896070"/>
            <a:ext cx="1043876" cy="461665"/>
          </a:xfrm>
          <a:prstGeom prst="rect">
            <a:avLst/>
          </a:prstGeom>
          <a:noFill/>
        </p:spPr>
        <p:txBody>
          <a:bodyPr wrap="none" rtlCol="0">
            <a:spAutoFit/>
          </a:bodyPr>
          <a:lstStyle/>
          <a:p>
            <a:r>
              <a:rPr lang="en-US" sz="2400" b="1" dirty="0" smtClean="0">
                <a:solidFill>
                  <a:srgbClr val="002060"/>
                </a:solidFill>
                <a:latin typeface="Comic Sans MS" pitchFamily="66" charset="0"/>
              </a:rPr>
              <a:t>Here,</a:t>
            </a:r>
            <a:endParaRPr lang="en-US" sz="2400" b="1" dirty="0">
              <a:solidFill>
                <a:srgbClr val="002060"/>
              </a:solidFill>
              <a:latin typeface="Comic Sans MS" pitchFamily="66" charset="0"/>
            </a:endParaRPr>
          </a:p>
        </p:txBody>
      </p:sp>
      <p:sp>
        <p:nvSpPr>
          <p:cNvPr id="9" name="TextBox 8"/>
          <p:cNvSpPr txBox="1"/>
          <p:nvPr/>
        </p:nvSpPr>
        <p:spPr>
          <a:xfrm>
            <a:off x="1143000" y="2286000"/>
            <a:ext cx="1481496" cy="461665"/>
          </a:xfrm>
          <a:prstGeom prst="rect">
            <a:avLst/>
          </a:prstGeom>
          <a:noFill/>
        </p:spPr>
        <p:txBody>
          <a:bodyPr wrap="none" rtlCol="0">
            <a:spAutoFit/>
          </a:bodyPr>
          <a:lstStyle/>
          <a:p>
            <a:r>
              <a:rPr lang="en-US" sz="2400" b="1" dirty="0" smtClean="0">
                <a:latin typeface="Comic Sans MS" pitchFamily="66" charset="0"/>
              </a:rPr>
              <a:t>f(n)=</a:t>
            </a:r>
            <a:r>
              <a:rPr lang="en-US" sz="2400" dirty="0" smtClean="0">
                <a:solidFill>
                  <a:srgbClr val="002060"/>
                </a:solidFill>
                <a:latin typeface="Comic Sans MS" pitchFamily="66" charset="0"/>
              </a:rPr>
              <a:t> 5</a:t>
            </a:r>
            <a:r>
              <a:rPr lang="en-US" sz="2400" b="1" dirty="0" smtClean="0">
                <a:solidFill>
                  <a:srgbClr val="002060"/>
                </a:solidFill>
                <a:latin typeface="Comic Sans MS" pitchFamily="66" charset="0"/>
              </a:rPr>
              <a:t>n</a:t>
            </a:r>
            <a:r>
              <a:rPr lang="en-US" sz="2400" b="1" baseline="30000" dirty="0" smtClean="0">
                <a:solidFill>
                  <a:srgbClr val="002060"/>
                </a:solidFill>
                <a:latin typeface="Comic Sans MS" pitchFamily="66" charset="0"/>
              </a:rPr>
              <a:t>2</a:t>
            </a:r>
            <a:endParaRPr lang="en-US" sz="2400" dirty="0"/>
          </a:p>
        </p:txBody>
      </p:sp>
      <p:sp>
        <p:nvSpPr>
          <p:cNvPr id="10" name="TextBox 9"/>
          <p:cNvSpPr txBox="1"/>
          <p:nvPr/>
        </p:nvSpPr>
        <p:spPr>
          <a:xfrm>
            <a:off x="2971800" y="2281535"/>
            <a:ext cx="752129" cy="461665"/>
          </a:xfrm>
          <a:prstGeom prst="rect">
            <a:avLst/>
          </a:prstGeom>
          <a:noFill/>
        </p:spPr>
        <p:txBody>
          <a:bodyPr wrap="none" rtlCol="0">
            <a:spAutoFit/>
          </a:bodyPr>
          <a:lstStyle/>
          <a:p>
            <a:r>
              <a:rPr lang="en-US" sz="2400" b="1" dirty="0" smtClean="0">
                <a:solidFill>
                  <a:srgbClr val="002060"/>
                </a:solidFill>
                <a:latin typeface="Comic Sans MS" pitchFamily="66" charset="0"/>
              </a:rPr>
              <a:t>And</a:t>
            </a:r>
            <a:endParaRPr lang="en-US" sz="2400" b="1" dirty="0">
              <a:solidFill>
                <a:srgbClr val="002060"/>
              </a:solidFill>
              <a:latin typeface="Comic Sans MS" pitchFamily="66" charset="0"/>
            </a:endParaRPr>
          </a:p>
        </p:txBody>
      </p:sp>
      <p:sp>
        <p:nvSpPr>
          <p:cNvPr id="11" name="TextBox 10"/>
          <p:cNvSpPr txBox="1"/>
          <p:nvPr/>
        </p:nvSpPr>
        <p:spPr>
          <a:xfrm>
            <a:off x="4409729" y="2251365"/>
            <a:ext cx="1083951" cy="461665"/>
          </a:xfrm>
          <a:prstGeom prst="rect">
            <a:avLst/>
          </a:prstGeom>
          <a:noFill/>
        </p:spPr>
        <p:txBody>
          <a:bodyPr wrap="none" rtlCol="0">
            <a:spAutoFit/>
          </a:bodyPr>
          <a:lstStyle/>
          <a:p>
            <a:r>
              <a:rPr lang="en-US" sz="2400" b="1" dirty="0" smtClean="0">
                <a:latin typeface="Comic Sans MS" pitchFamily="66" charset="0"/>
              </a:rPr>
              <a:t>g(n)=n</a:t>
            </a:r>
            <a:endParaRPr lang="en-US" sz="2400" b="1" dirty="0">
              <a:latin typeface="Comic Sans MS" pitchFamily="66" charset="0"/>
            </a:endParaRPr>
          </a:p>
        </p:txBody>
      </p:sp>
      <p:sp>
        <p:nvSpPr>
          <p:cNvPr id="12" name="Rectangle 11"/>
          <p:cNvSpPr/>
          <p:nvPr/>
        </p:nvSpPr>
        <p:spPr>
          <a:xfrm>
            <a:off x="457200" y="2694705"/>
            <a:ext cx="5410200" cy="461665"/>
          </a:xfrm>
          <a:prstGeom prst="rect">
            <a:avLst/>
          </a:prstGeom>
        </p:spPr>
        <p:txBody>
          <a:bodyPr wrap="square">
            <a:spAutoFit/>
          </a:bodyPr>
          <a:lstStyle/>
          <a:p>
            <a:pPr algn="just"/>
            <a:r>
              <a:rPr lang="en-US" sz="2400" b="1" dirty="0" smtClean="0">
                <a:solidFill>
                  <a:srgbClr val="002060"/>
                </a:solidFill>
                <a:latin typeface="Comic Sans MS" pitchFamily="66" charset="0"/>
              </a:rPr>
              <a:t>By the Big-Omega(</a:t>
            </a:r>
            <a:r>
              <a:rPr lang="en-US" sz="2400" b="1" dirty="0" smtClean="0">
                <a:solidFill>
                  <a:srgbClr val="002060"/>
                </a:solidFill>
                <a:latin typeface="Comic Sans MS" pitchFamily="66" charset="0"/>
                <a:sym typeface="Symbol" pitchFamily="18" charset="2"/>
              </a:rPr>
              <a:t></a:t>
            </a:r>
            <a:r>
              <a:rPr lang="en-US" sz="2400" b="1" dirty="0" smtClean="0">
                <a:solidFill>
                  <a:srgbClr val="002060"/>
                </a:solidFill>
                <a:latin typeface="Comic Sans MS" pitchFamily="66" charset="0"/>
              </a:rPr>
              <a:t>) definition:</a:t>
            </a:r>
            <a:endParaRPr lang="en-US" sz="2400" dirty="0">
              <a:solidFill>
                <a:srgbClr val="002060"/>
              </a:solidFill>
              <a:latin typeface="Comic Sans MS" pitchFamily="66" charset="0"/>
            </a:endParaRPr>
          </a:p>
        </p:txBody>
      </p:sp>
      <p:sp>
        <p:nvSpPr>
          <p:cNvPr id="13" name="Rectangle 12"/>
          <p:cNvSpPr/>
          <p:nvPr/>
        </p:nvSpPr>
        <p:spPr>
          <a:xfrm>
            <a:off x="1454727" y="3151905"/>
            <a:ext cx="7550728" cy="830997"/>
          </a:xfrm>
          <a:prstGeom prst="rect">
            <a:avLst/>
          </a:prstGeom>
        </p:spPr>
        <p:txBody>
          <a:bodyPr wrap="square">
            <a:spAutoFit/>
          </a:bodyPr>
          <a:lstStyle/>
          <a:p>
            <a:r>
              <a:rPr lang="en-US" sz="2400" b="1" dirty="0" smtClean="0">
                <a:solidFill>
                  <a:srgbClr val="002060"/>
                </a:solidFill>
                <a:latin typeface="Comic Sans MS" pitchFamily="66" charset="0"/>
              </a:rPr>
              <a:t>f(n) is </a:t>
            </a:r>
            <a:r>
              <a:rPr lang="en-US" sz="2400" b="1" dirty="0" smtClean="0">
                <a:solidFill>
                  <a:srgbClr val="002060"/>
                </a:solidFill>
                <a:latin typeface="Comic Sans MS" pitchFamily="66" charset="0"/>
                <a:sym typeface="Symbol" pitchFamily="18" charset="2"/>
              </a:rPr>
              <a:t></a:t>
            </a:r>
            <a:r>
              <a:rPr lang="en-US" sz="2400" b="1" dirty="0" smtClean="0">
                <a:solidFill>
                  <a:srgbClr val="002060"/>
                </a:solidFill>
                <a:latin typeface="Comic Sans MS" pitchFamily="66" charset="0"/>
              </a:rPr>
              <a:t>(n) if f(n)</a:t>
            </a:r>
            <a:r>
              <a:rPr lang="en-US" sz="2400" b="1" dirty="0" smtClean="0">
                <a:solidFill>
                  <a:srgbClr val="002060"/>
                </a:solidFill>
                <a:latin typeface="Comic Sans MS" pitchFamily="66" charset="0"/>
                <a:cs typeface="Arial" charset="0"/>
              </a:rPr>
              <a:t> ≥</a:t>
            </a:r>
            <a:r>
              <a:rPr lang="en-US" sz="2400" b="1" dirty="0" smtClean="0">
                <a:solidFill>
                  <a:srgbClr val="002060"/>
                </a:solidFill>
                <a:latin typeface="Comic Sans MS" pitchFamily="66" charset="0"/>
              </a:rPr>
              <a:t> c . g(n) </a:t>
            </a:r>
            <a:r>
              <a:rPr lang="en-US" sz="2400" b="1" dirty="0" smtClean="0">
                <a:solidFill>
                  <a:srgbClr val="002060"/>
                </a:solidFill>
                <a:latin typeface="Comic Sans MS" pitchFamily="66" charset="0"/>
                <a:cs typeface="Arial" charset="0"/>
              </a:rPr>
              <a:t>≥ </a:t>
            </a:r>
            <a:r>
              <a:rPr lang="en-US" sz="2400" b="1" dirty="0" err="1" smtClean="0">
                <a:solidFill>
                  <a:srgbClr val="002060"/>
                </a:solidFill>
                <a:latin typeface="Comic Sans MS" pitchFamily="66" charset="0"/>
              </a:rPr>
              <a:t>c·n</a:t>
            </a:r>
            <a:r>
              <a:rPr lang="en-US" sz="2400" b="1" dirty="0" smtClean="0">
                <a:solidFill>
                  <a:srgbClr val="002060"/>
                </a:solidFill>
                <a:latin typeface="Comic Sans MS" pitchFamily="66" charset="0"/>
              </a:rPr>
              <a:t> for some c&gt;0 and n ≥ n</a:t>
            </a:r>
            <a:r>
              <a:rPr lang="en-US" sz="2400" b="1" baseline="-25000" dirty="0" smtClean="0">
                <a:solidFill>
                  <a:srgbClr val="002060"/>
                </a:solidFill>
                <a:latin typeface="Comic Sans MS" pitchFamily="66" charset="0"/>
              </a:rPr>
              <a:t>0</a:t>
            </a:r>
            <a:r>
              <a:rPr lang="en-US" sz="2400" b="1" dirty="0" smtClean="0">
                <a:solidFill>
                  <a:srgbClr val="002060"/>
                </a:solidFill>
                <a:latin typeface="Comic Sans MS" pitchFamily="66" charset="0"/>
              </a:rPr>
              <a:t> .</a:t>
            </a:r>
            <a:endParaRPr lang="en-US" sz="2400" dirty="0"/>
          </a:p>
        </p:txBody>
      </p:sp>
      <p:sp>
        <p:nvSpPr>
          <p:cNvPr id="14" name="Rectangle 13"/>
          <p:cNvSpPr/>
          <p:nvPr/>
        </p:nvSpPr>
        <p:spPr>
          <a:xfrm>
            <a:off x="533399" y="3941620"/>
            <a:ext cx="4419601" cy="461665"/>
          </a:xfrm>
          <a:prstGeom prst="rect">
            <a:avLst/>
          </a:prstGeom>
        </p:spPr>
        <p:txBody>
          <a:bodyPr wrap="square">
            <a:spAutoFit/>
          </a:bodyPr>
          <a:lstStyle/>
          <a:p>
            <a:r>
              <a:rPr lang="en-US" sz="2400" b="1" dirty="0" smtClean="0">
                <a:solidFill>
                  <a:srgbClr val="002060"/>
                </a:solidFill>
                <a:latin typeface="Comic Sans MS" pitchFamily="66" charset="0"/>
              </a:rPr>
              <a:t>Let us check this condition:</a:t>
            </a:r>
            <a:endParaRPr lang="en-US" sz="2400" b="1" dirty="0">
              <a:solidFill>
                <a:srgbClr val="002060"/>
              </a:solidFill>
              <a:latin typeface="Comic Sans MS" pitchFamily="66" charset="0"/>
            </a:endParaRPr>
          </a:p>
        </p:txBody>
      </p:sp>
      <p:sp>
        <p:nvSpPr>
          <p:cNvPr id="15" name="Rectangle 14"/>
          <p:cNvSpPr/>
          <p:nvPr/>
        </p:nvSpPr>
        <p:spPr>
          <a:xfrm>
            <a:off x="1600200" y="4419600"/>
            <a:ext cx="2900153" cy="461665"/>
          </a:xfrm>
          <a:prstGeom prst="rect">
            <a:avLst/>
          </a:prstGeom>
        </p:spPr>
        <p:txBody>
          <a:bodyPr wrap="none">
            <a:spAutoFit/>
          </a:bodyPr>
          <a:lstStyle/>
          <a:p>
            <a:r>
              <a:rPr lang="pt-BR" sz="2400" b="1" dirty="0" smtClean="0">
                <a:solidFill>
                  <a:srgbClr val="002060"/>
                </a:solidFill>
                <a:latin typeface="Comic Sans MS" pitchFamily="66" charset="0"/>
              </a:rPr>
              <a:t>If f(n)=</a:t>
            </a:r>
            <a:r>
              <a:rPr lang="en-US" sz="2400" b="1" dirty="0" smtClean="0">
                <a:solidFill>
                  <a:srgbClr val="002060"/>
                </a:solidFill>
                <a:latin typeface="Comic Sans MS" pitchFamily="66" charset="0"/>
                <a:cs typeface="Arial" charset="0"/>
              </a:rPr>
              <a:t> </a:t>
            </a:r>
            <a:r>
              <a:rPr lang="en-US" sz="2400" dirty="0" smtClean="0">
                <a:solidFill>
                  <a:srgbClr val="002060"/>
                </a:solidFill>
                <a:latin typeface="Comic Sans MS" pitchFamily="66" charset="0"/>
              </a:rPr>
              <a:t>5</a:t>
            </a:r>
            <a:r>
              <a:rPr lang="en-US" sz="2400" b="1" dirty="0" smtClean="0">
                <a:solidFill>
                  <a:srgbClr val="002060"/>
                </a:solidFill>
                <a:latin typeface="Comic Sans MS" pitchFamily="66" charset="0"/>
              </a:rPr>
              <a:t>n</a:t>
            </a:r>
            <a:r>
              <a:rPr lang="en-US" sz="2400" b="1" baseline="30000" dirty="0" smtClean="0">
                <a:solidFill>
                  <a:srgbClr val="002060"/>
                </a:solidFill>
                <a:latin typeface="Comic Sans MS" pitchFamily="66" charset="0"/>
              </a:rPr>
              <a:t>2 </a:t>
            </a:r>
            <a:r>
              <a:rPr lang="en-US" sz="2400" b="1" dirty="0" smtClean="0">
                <a:solidFill>
                  <a:srgbClr val="002060"/>
                </a:solidFill>
                <a:latin typeface="Comic Sans MS" pitchFamily="66" charset="0"/>
                <a:cs typeface="Arial" charset="0"/>
              </a:rPr>
              <a:t>≥</a:t>
            </a:r>
            <a:r>
              <a:rPr lang="pt-BR" sz="2400" b="1" dirty="0" smtClean="0">
                <a:solidFill>
                  <a:srgbClr val="002060"/>
                </a:solidFill>
                <a:latin typeface="Comic Sans MS" pitchFamily="66" charset="0"/>
              </a:rPr>
              <a:t> c·n</a:t>
            </a:r>
            <a:endParaRPr lang="en-US" sz="2400" b="1" baseline="30000" dirty="0">
              <a:solidFill>
                <a:srgbClr val="002060"/>
              </a:solidFill>
              <a:latin typeface="Comic Sans MS" pitchFamily="66" charset="0"/>
            </a:endParaRPr>
          </a:p>
        </p:txBody>
      </p:sp>
      <p:sp>
        <p:nvSpPr>
          <p:cNvPr id="16" name="TextBox 15"/>
          <p:cNvSpPr txBox="1"/>
          <p:nvPr/>
        </p:nvSpPr>
        <p:spPr>
          <a:xfrm>
            <a:off x="4876800" y="4419600"/>
            <a:ext cx="837089" cy="461665"/>
          </a:xfrm>
          <a:prstGeom prst="rect">
            <a:avLst/>
          </a:prstGeom>
          <a:noFill/>
        </p:spPr>
        <p:txBody>
          <a:bodyPr wrap="none" rtlCol="0">
            <a:spAutoFit/>
          </a:bodyPr>
          <a:lstStyle/>
          <a:p>
            <a:r>
              <a:rPr lang="en-US" sz="2400" b="1" dirty="0" smtClean="0">
                <a:solidFill>
                  <a:srgbClr val="002060"/>
                </a:solidFill>
                <a:latin typeface="Comic Sans MS" pitchFamily="66" charset="0"/>
              </a:rPr>
              <a:t>then</a:t>
            </a:r>
            <a:endParaRPr lang="en-US" sz="2400" b="1" dirty="0">
              <a:solidFill>
                <a:srgbClr val="002060"/>
              </a:solidFill>
              <a:latin typeface="Comic Sans MS" pitchFamily="66" charset="0"/>
            </a:endParaRPr>
          </a:p>
        </p:txBody>
      </p:sp>
      <p:sp>
        <p:nvSpPr>
          <p:cNvPr id="17" name="TextBox 16"/>
          <p:cNvSpPr txBox="1"/>
          <p:nvPr/>
        </p:nvSpPr>
        <p:spPr>
          <a:xfrm>
            <a:off x="2057400" y="4876800"/>
            <a:ext cx="1146468" cy="461665"/>
          </a:xfrm>
          <a:prstGeom prst="rect">
            <a:avLst/>
          </a:prstGeom>
          <a:noFill/>
        </p:spPr>
        <p:txBody>
          <a:bodyPr wrap="none" rtlCol="0">
            <a:spAutoFit/>
          </a:bodyPr>
          <a:lstStyle/>
          <a:p>
            <a:r>
              <a:rPr lang="en-US" sz="2400" b="1" dirty="0" smtClean="0">
                <a:solidFill>
                  <a:srgbClr val="002060"/>
                </a:solidFill>
                <a:latin typeface="Comic Sans MS" pitchFamily="66" charset="0"/>
              </a:rPr>
              <a:t>5n </a:t>
            </a:r>
            <a:r>
              <a:rPr lang="en-US" sz="2400" b="1" dirty="0" smtClean="0">
                <a:solidFill>
                  <a:srgbClr val="002060"/>
                </a:solidFill>
                <a:latin typeface="Comic Sans MS" pitchFamily="66" charset="0"/>
                <a:cs typeface="Arial" charset="0"/>
              </a:rPr>
              <a:t>≥</a:t>
            </a:r>
            <a:r>
              <a:rPr lang="pt-BR" sz="2400" b="1" dirty="0" smtClean="0">
                <a:solidFill>
                  <a:srgbClr val="002060"/>
                </a:solidFill>
                <a:latin typeface="Comic Sans MS" pitchFamily="66" charset="0"/>
              </a:rPr>
              <a:t> c</a:t>
            </a:r>
            <a:endParaRPr lang="en-US" sz="2400" b="1" dirty="0">
              <a:solidFill>
                <a:srgbClr val="002060"/>
              </a:solidFill>
              <a:latin typeface="Comic Sans MS" pitchFamily="66" charset="0"/>
            </a:endParaRPr>
          </a:p>
        </p:txBody>
      </p:sp>
      <p:sp>
        <p:nvSpPr>
          <p:cNvPr id="18" name="Rectangle 17"/>
          <p:cNvSpPr/>
          <p:nvPr/>
        </p:nvSpPr>
        <p:spPr>
          <a:xfrm>
            <a:off x="533400" y="5181600"/>
            <a:ext cx="2836033" cy="461665"/>
          </a:xfrm>
          <a:prstGeom prst="rect">
            <a:avLst/>
          </a:prstGeom>
        </p:spPr>
        <p:txBody>
          <a:bodyPr wrap="none">
            <a:spAutoFit/>
          </a:bodyPr>
          <a:lstStyle/>
          <a:p>
            <a:r>
              <a:rPr lang="en-US" sz="2400" b="1" dirty="0" smtClean="0">
                <a:solidFill>
                  <a:srgbClr val="002060"/>
                </a:solidFill>
                <a:latin typeface="Comic Sans MS" pitchFamily="66" charset="0"/>
              </a:rPr>
              <a:t>Now </a:t>
            </a:r>
            <a:r>
              <a:rPr lang="en-US" sz="2400" b="1" dirty="0" smtClean="0">
                <a:latin typeface="Comic Sans MS" pitchFamily="66" charset="0"/>
                <a:sym typeface="Symbol" pitchFamily="18" charset="2"/>
              </a:rPr>
              <a:t></a:t>
            </a:r>
            <a:r>
              <a:rPr lang="en-US" sz="2400" b="1" dirty="0" smtClean="0">
                <a:solidFill>
                  <a:srgbClr val="002060"/>
                </a:solidFill>
                <a:latin typeface="Comic Sans MS" pitchFamily="66" charset="0"/>
              </a:rPr>
              <a:t> n ≥ </a:t>
            </a:r>
            <a:r>
              <a:rPr lang="en-US" sz="2400" b="1" i="1" dirty="0" smtClean="0">
                <a:solidFill>
                  <a:srgbClr val="002060"/>
                </a:solidFill>
                <a:latin typeface="Comic Sans MS" pitchFamily="66" charset="0"/>
              </a:rPr>
              <a:t>n</a:t>
            </a:r>
            <a:r>
              <a:rPr lang="en-US" sz="2400" b="1" i="1" baseline="-25000" dirty="0" smtClean="0">
                <a:solidFill>
                  <a:srgbClr val="002060"/>
                </a:solidFill>
                <a:latin typeface="Comic Sans MS" pitchFamily="66" charset="0"/>
              </a:rPr>
              <a:t>0</a:t>
            </a:r>
            <a:r>
              <a:rPr lang="en-US" sz="2400" b="1" i="1" dirty="0" smtClean="0">
                <a:solidFill>
                  <a:srgbClr val="002060"/>
                </a:solidFill>
                <a:latin typeface="Comic Sans MS" pitchFamily="66" charset="0"/>
              </a:rPr>
              <a:t> =1,</a:t>
            </a:r>
            <a:endParaRPr lang="en-US" sz="2400" b="1" dirty="0">
              <a:solidFill>
                <a:srgbClr val="002060"/>
              </a:solidFill>
              <a:latin typeface="Comic Sans MS" pitchFamily="66" charset="0"/>
            </a:endParaRPr>
          </a:p>
        </p:txBody>
      </p:sp>
      <p:sp>
        <p:nvSpPr>
          <p:cNvPr id="19" name="Rectangle 18"/>
          <p:cNvSpPr/>
          <p:nvPr/>
        </p:nvSpPr>
        <p:spPr>
          <a:xfrm>
            <a:off x="5427515" y="5188530"/>
            <a:ext cx="954107" cy="461665"/>
          </a:xfrm>
          <a:prstGeom prst="rect">
            <a:avLst/>
          </a:prstGeom>
        </p:spPr>
        <p:txBody>
          <a:bodyPr wrap="none">
            <a:spAutoFit/>
          </a:bodyPr>
          <a:lstStyle/>
          <a:p>
            <a:r>
              <a:rPr lang="pt-BR" sz="2400" b="1" dirty="0" smtClean="0">
                <a:solidFill>
                  <a:srgbClr val="002060"/>
                </a:solidFill>
                <a:latin typeface="Comic Sans MS" pitchFamily="66" charset="0"/>
              </a:rPr>
              <a:t>c ≤</a:t>
            </a:r>
            <a:r>
              <a:rPr lang="en-US" sz="2400" b="1" dirty="0" smtClean="0">
                <a:solidFill>
                  <a:srgbClr val="002060"/>
                </a:solidFill>
                <a:latin typeface="Comic Sans MS" pitchFamily="66" charset="0"/>
              </a:rPr>
              <a:t> </a:t>
            </a:r>
            <a:r>
              <a:rPr lang="en-US" sz="2000" b="1" dirty="0" smtClean="0">
                <a:solidFill>
                  <a:srgbClr val="002060"/>
                </a:solidFill>
                <a:latin typeface="Comic Sans MS" pitchFamily="66" charset="0"/>
              </a:rPr>
              <a:t>5</a:t>
            </a:r>
            <a:endParaRPr lang="en-US" sz="2400" b="1" dirty="0">
              <a:solidFill>
                <a:srgbClr val="002060"/>
              </a:solidFill>
              <a:latin typeface="Comic Sans MS" pitchFamily="66" charset="0"/>
            </a:endParaRPr>
          </a:p>
        </p:txBody>
      </p:sp>
      <p:sp>
        <p:nvSpPr>
          <p:cNvPr id="21" name="TextBox 20"/>
          <p:cNvSpPr txBox="1"/>
          <p:nvPr/>
        </p:nvSpPr>
        <p:spPr>
          <a:xfrm>
            <a:off x="1219200" y="5562600"/>
            <a:ext cx="1960793" cy="461665"/>
          </a:xfrm>
          <a:prstGeom prst="rect">
            <a:avLst/>
          </a:prstGeom>
          <a:noFill/>
        </p:spPr>
        <p:txBody>
          <a:bodyPr wrap="none" rtlCol="0">
            <a:spAutoFit/>
          </a:bodyPr>
          <a:lstStyle/>
          <a:p>
            <a:r>
              <a:rPr lang="en-US" sz="2400" b="1" dirty="0" smtClean="0">
                <a:solidFill>
                  <a:srgbClr val="002060"/>
                </a:solidFill>
                <a:latin typeface="Comic Sans MS" pitchFamily="66" charset="0"/>
              </a:rPr>
              <a:t>f(n)</a:t>
            </a:r>
            <a:r>
              <a:rPr lang="pt-BR" sz="2400" b="1" dirty="0" smtClean="0">
                <a:solidFill>
                  <a:srgbClr val="002060"/>
                </a:solidFill>
                <a:latin typeface="Comic Sans MS" pitchFamily="66" charset="0"/>
              </a:rPr>
              <a:t> </a:t>
            </a:r>
            <a:r>
              <a:rPr lang="en-US" sz="2400" b="1" dirty="0" smtClean="0">
                <a:solidFill>
                  <a:srgbClr val="002060"/>
                </a:solidFill>
                <a:latin typeface="Comic Sans MS" pitchFamily="66" charset="0"/>
                <a:cs typeface="Arial" charset="0"/>
              </a:rPr>
              <a:t>≥</a:t>
            </a:r>
            <a:r>
              <a:rPr lang="pt-BR" sz="2400" b="1" dirty="0" smtClean="0">
                <a:solidFill>
                  <a:srgbClr val="002060"/>
                </a:solidFill>
                <a:latin typeface="Comic Sans MS" pitchFamily="66" charset="0"/>
              </a:rPr>
              <a:t> 5 * n</a:t>
            </a:r>
            <a:endParaRPr lang="en-US" sz="2400" b="1" baseline="30000" dirty="0">
              <a:solidFill>
                <a:srgbClr val="002060"/>
              </a:solidFill>
              <a:latin typeface="Comic Sans MS" pitchFamily="66" charset="0"/>
            </a:endParaRPr>
          </a:p>
        </p:txBody>
      </p:sp>
      <p:sp>
        <p:nvSpPr>
          <p:cNvPr id="22" name="TextBox 21"/>
          <p:cNvSpPr txBox="1"/>
          <p:nvPr/>
        </p:nvSpPr>
        <p:spPr>
          <a:xfrm>
            <a:off x="3828059" y="5562600"/>
            <a:ext cx="3940502" cy="461665"/>
          </a:xfrm>
          <a:prstGeom prst="rect">
            <a:avLst/>
          </a:prstGeom>
          <a:noFill/>
        </p:spPr>
        <p:txBody>
          <a:bodyPr wrap="none" rtlCol="0">
            <a:spAutoFit/>
          </a:bodyPr>
          <a:lstStyle/>
          <a:p>
            <a:r>
              <a:rPr lang="en-US" sz="2400" b="1" dirty="0" smtClean="0">
                <a:solidFill>
                  <a:srgbClr val="002060"/>
                </a:solidFill>
                <a:latin typeface="Comic Sans MS" pitchFamily="66" charset="0"/>
              </a:rPr>
              <a:t>f(n)</a:t>
            </a:r>
            <a:r>
              <a:rPr lang="pt-BR" sz="2400" b="1" dirty="0" smtClean="0">
                <a:solidFill>
                  <a:srgbClr val="002060"/>
                </a:solidFill>
                <a:latin typeface="Comic Sans MS" pitchFamily="66" charset="0"/>
              </a:rPr>
              <a:t> </a:t>
            </a:r>
            <a:r>
              <a:rPr lang="en-US" sz="2400" b="1" dirty="0" smtClean="0">
                <a:solidFill>
                  <a:srgbClr val="002060"/>
                </a:solidFill>
                <a:latin typeface="Comic Sans MS" pitchFamily="66" charset="0"/>
                <a:cs typeface="Arial" charset="0"/>
              </a:rPr>
              <a:t>≥</a:t>
            </a:r>
            <a:r>
              <a:rPr lang="pt-BR" sz="2400" b="1" dirty="0" smtClean="0">
                <a:solidFill>
                  <a:srgbClr val="002060"/>
                </a:solidFill>
                <a:latin typeface="Comic Sans MS" pitchFamily="66" charset="0"/>
              </a:rPr>
              <a:t> 5 * g(n) </a:t>
            </a:r>
            <a:r>
              <a:rPr lang="en-US" sz="2400" b="1" dirty="0" smtClean="0">
                <a:solidFill>
                  <a:srgbClr val="002060"/>
                </a:solidFill>
                <a:latin typeface="Comic Sans MS" pitchFamily="66" charset="0"/>
                <a:cs typeface="Arial" charset="0"/>
              </a:rPr>
              <a:t>≥</a:t>
            </a:r>
            <a:r>
              <a:rPr lang="pt-BR" sz="2400" b="1" dirty="0" smtClean="0">
                <a:solidFill>
                  <a:srgbClr val="002060"/>
                </a:solidFill>
                <a:latin typeface="Comic Sans MS" pitchFamily="66" charset="0"/>
              </a:rPr>
              <a:t> c * g(n)</a:t>
            </a:r>
            <a:endParaRPr lang="en-US" sz="2400" b="1" baseline="30000" dirty="0">
              <a:solidFill>
                <a:srgbClr val="002060"/>
              </a:solidFill>
              <a:latin typeface="Comic Sans MS" pitchFamily="66" charset="0"/>
            </a:endParaRPr>
          </a:p>
        </p:txBody>
      </p:sp>
      <p:sp>
        <p:nvSpPr>
          <p:cNvPr id="27" name="TextBox 26"/>
          <p:cNvSpPr txBox="1"/>
          <p:nvPr/>
        </p:nvSpPr>
        <p:spPr>
          <a:xfrm>
            <a:off x="685800" y="6396335"/>
            <a:ext cx="4004622" cy="461665"/>
          </a:xfrm>
          <a:prstGeom prst="rect">
            <a:avLst/>
          </a:prstGeom>
          <a:noFill/>
        </p:spPr>
        <p:txBody>
          <a:bodyPr wrap="none" rtlCol="0">
            <a:spAutoFit/>
          </a:bodyPr>
          <a:lstStyle/>
          <a:p>
            <a:r>
              <a:rPr lang="en-US" sz="2400" b="1" dirty="0" smtClean="0">
                <a:solidFill>
                  <a:srgbClr val="002060"/>
                </a:solidFill>
                <a:latin typeface="Comic Sans MS" pitchFamily="66" charset="0"/>
              </a:rPr>
              <a:t>Hence, T(</a:t>
            </a:r>
            <a:r>
              <a:rPr lang="en-US" sz="2400" b="1" i="1" dirty="0" smtClean="0">
                <a:solidFill>
                  <a:srgbClr val="002060"/>
                </a:solidFill>
                <a:latin typeface="Comic Sans MS" pitchFamily="66" charset="0"/>
              </a:rPr>
              <a:t>n) =</a:t>
            </a:r>
            <a:r>
              <a:rPr lang="en-US" sz="2400" b="1" dirty="0" smtClean="0">
                <a:solidFill>
                  <a:srgbClr val="002060"/>
                </a:solidFill>
                <a:latin typeface="Comic Sans MS" pitchFamily="66" charset="0"/>
              </a:rPr>
              <a:t> </a:t>
            </a:r>
            <a:r>
              <a:rPr lang="en-US" sz="2400" dirty="0" smtClean="0">
                <a:solidFill>
                  <a:srgbClr val="002060"/>
                </a:solidFill>
                <a:latin typeface="Comic Sans MS" pitchFamily="66" charset="0"/>
              </a:rPr>
              <a:t>5</a:t>
            </a:r>
            <a:r>
              <a:rPr lang="en-US" sz="2400" b="1" dirty="0" smtClean="0">
                <a:solidFill>
                  <a:srgbClr val="002060"/>
                </a:solidFill>
                <a:latin typeface="Comic Sans MS" pitchFamily="66" charset="0"/>
              </a:rPr>
              <a:t>n</a:t>
            </a:r>
            <a:r>
              <a:rPr lang="en-US" sz="2400" b="1" baseline="30000" dirty="0" smtClean="0">
                <a:solidFill>
                  <a:srgbClr val="002060"/>
                </a:solidFill>
                <a:latin typeface="Comic Sans MS" pitchFamily="66" charset="0"/>
              </a:rPr>
              <a:t>2</a:t>
            </a:r>
            <a:r>
              <a:rPr lang="en-US" sz="2400" b="1" i="1" dirty="0" smtClean="0">
                <a:solidFill>
                  <a:srgbClr val="002060"/>
                </a:solidFill>
                <a:latin typeface="Comic Sans MS" pitchFamily="66" charset="0"/>
              </a:rPr>
              <a:t> is </a:t>
            </a:r>
            <a:r>
              <a:rPr lang="en-US" sz="2400" b="1" dirty="0" smtClean="0">
                <a:solidFill>
                  <a:srgbClr val="002060"/>
                </a:solidFill>
                <a:latin typeface="Comic Sans MS" pitchFamily="66" charset="0"/>
                <a:sym typeface="Symbol" pitchFamily="18" charset="2"/>
              </a:rPr>
              <a:t></a:t>
            </a:r>
            <a:r>
              <a:rPr lang="en-US" sz="2400" b="1" i="1" dirty="0" smtClean="0">
                <a:solidFill>
                  <a:srgbClr val="002060"/>
                </a:solidFill>
                <a:latin typeface="Comic Sans MS" pitchFamily="66" charset="0"/>
              </a:rPr>
              <a:t>(n)</a:t>
            </a:r>
            <a:endParaRPr lang="en-US" sz="2400" b="1" dirty="0">
              <a:solidFill>
                <a:srgbClr val="002060"/>
              </a:solidFill>
              <a:latin typeface="Comic Sans MS" pitchFamily="66" charset="0"/>
            </a:endParaRPr>
          </a:p>
        </p:txBody>
      </p:sp>
      <p:sp>
        <p:nvSpPr>
          <p:cNvPr id="23" name="Rectangle 22"/>
          <p:cNvSpPr/>
          <p:nvPr/>
        </p:nvSpPr>
        <p:spPr>
          <a:xfrm>
            <a:off x="1147612" y="5987031"/>
            <a:ext cx="6548588" cy="461665"/>
          </a:xfrm>
          <a:prstGeom prst="rect">
            <a:avLst/>
          </a:prstGeom>
        </p:spPr>
        <p:txBody>
          <a:bodyPr wrap="none">
            <a:spAutoFit/>
          </a:bodyPr>
          <a:lstStyle/>
          <a:p>
            <a:r>
              <a:rPr lang="pt-BR" sz="2400" b="1" dirty="0" smtClean="0">
                <a:solidFill>
                  <a:srgbClr val="FF0000"/>
                </a:solidFill>
                <a:latin typeface="Comic Sans MS" pitchFamily="66" charset="0"/>
              </a:rPr>
              <a:t>5n</a:t>
            </a:r>
            <a:r>
              <a:rPr lang="pt-BR" sz="2400" b="1" baseline="30000" dirty="0" smtClean="0">
                <a:solidFill>
                  <a:srgbClr val="FF0000"/>
                </a:solidFill>
                <a:latin typeface="Comic Sans MS" pitchFamily="66" charset="0"/>
              </a:rPr>
              <a:t>2</a:t>
            </a:r>
            <a:r>
              <a:rPr lang="pt-BR" sz="2400" b="1" dirty="0" smtClean="0">
                <a:solidFill>
                  <a:srgbClr val="FF0000"/>
                </a:solidFill>
                <a:latin typeface="Comic Sans MS" pitchFamily="66" charset="0"/>
              </a:rPr>
              <a:t> is Ω(n) because 5n</a:t>
            </a:r>
            <a:r>
              <a:rPr lang="pt-BR" sz="2400" b="1" baseline="30000" dirty="0" smtClean="0">
                <a:solidFill>
                  <a:srgbClr val="FF0000"/>
                </a:solidFill>
                <a:latin typeface="Comic Sans MS" pitchFamily="66" charset="0"/>
              </a:rPr>
              <a:t>2</a:t>
            </a:r>
            <a:r>
              <a:rPr lang="pt-BR" sz="2400" b="1" dirty="0" smtClean="0">
                <a:solidFill>
                  <a:srgbClr val="FF0000"/>
                </a:solidFill>
                <a:latin typeface="Comic Sans MS" pitchFamily="66" charset="0"/>
              </a:rPr>
              <a:t> ≥ 5n for n ≥ 1. </a:t>
            </a:r>
            <a:endParaRPr lang="en-US" sz="2400" b="1" dirty="0">
              <a:solidFill>
                <a:srgbClr val="FF0000"/>
              </a:solidFill>
              <a:latin typeface="Comic Sans MS" pitchFamily="66" charset="0"/>
            </a:endParaRPr>
          </a:p>
        </p:txBody>
      </p:sp>
      <p:sp>
        <p:nvSpPr>
          <p:cNvPr id="24" name="TextBox 23"/>
          <p:cNvSpPr txBox="1"/>
          <p:nvPr/>
        </p:nvSpPr>
        <p:spPr>
          <a:xfrm>
            <a:off x="3501732" y="5181600"/>
            <a:ext cx="1486304" cy="461665"/>
          </a:xfrm>
          <a:prstGeom prst="rect">
            <a:avLst/>
          </a:prstGeom>
          <a:noFill/>
        </p:spPr>
        <p:txBody>
          <a:bodyPr wrap="none" rtlCol="0">
            <a:spAutoFit/>
          </a:bodyPr>
          <a:lstStyle/>
          <a:p>
            <a:r>
              <a:rPr lang="en-US" sz="2400" b="1" dirty="0" smtClean="0">
                <a:solidFill>
                  <a:srgbClr val="002060"/>
                </a:solidFill>
                <a:latin typeface="Comic Sans MS" pitchFamily="66" charset="0"/>
              </a:rPr>
              <a:t>5x 1 </a:t>
            </a:r>
            <a:r>
              <a:rPr lang="en-US" sz="2400" b="1" dirty="0" smtClean="0">
                <a:solidFill>
                  <a:srgbClr val="002060"/>
                </a:solidFill>
                <a:latin typeface="Comic Sans MS" pitchFamily="66" charset="0"/>
                <a:cs typeface="Arial" charset="0"/>
              </a:rPr>
              <a:t>≥</a:t>
            </a:r>
            <a:r>
              <a:rPr lang="pt-BR" sz="2400" b="1" dirty="0" smtClean="0">
                <a:solidFill>
                  <a:srgbClr val="002060"/>
                </a:solidFill>
                <a:latin typeface="Comic Sans MS" pitchFamily="66" charset="0"/>
              </a:rPr>
              <a:t> c</a:t>
            </a:r>
            <a:endParaRPr lang="en-US" sz="2400" b="1"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1" grpId="0"/>
      <p:bldP spid="22" grpId="0"/>
      <p:bldP spid="27" grpId="0"/>
      <p:bldP spid="23" grpId="0"/>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28935"/>
            <a:ext cx="3874779" cy="461665"/>
          </a:xfrm>
          <a:prstGeom prst="rect">
            <a:avLst/>
          </a:prstGeom>
        </p:spPr>
        <p:txBody>
          <a:bodyPr wrap="none">
            <a:spAutoFit/>
          </a:bodyPr>
          <a:lstStyle/>
          <a:p>
            <a:r>
              <a:rPr lang="en-US" sz="2400" b="1" dirty="0" smtClean="0">
                <a:solidFill>
                  <a:srgbClr val="FF0000"/>
                </a:solidFill>
                <a:latin typeface="Comic Sans MS" pitchFamily="66" charset="0"/>
              </a:rPr>
              <a:t>Asymptotic Notations</a:t>
            </a:r>
            <a:r>
              <a:rPr lang="en-US" sz="2400" b="1" dirty="0" smtClean="0">
                <a:solidFill>
                  <a:srgbClr val="FF0000"/>
                </a:solidFill>
                <a:latin typeface="Comic Sans MS" pitchFamily="66" charset="0"/>
                <a:sym typeface="Symbol" pitchFamily="18" charset="2"/>
              </a:rPr>
              <a:t>()</a:t>
            </a:r>
            <a:endParaRPr lang="en-US" sz="2400" dirty="0">
              <a:solidFill>
                <a:srgbClr val="FF0000"/>
              </a:solidFill>
              <a:latin typeface="Comic Sans MS" pitchFamily="66" charset="0"/>
            </a:endParaRPr>
          </a:p>
        </p:txBody>
      </p:sp>
      <p:sp>
        <p:nvSpPr>
          <p:cNvPr id="3" name="TextBox 2"/>
          <p:cNvSpPr txBox="1"/>
          <p:nvPr/>
        </p:nvSpPr>
        <p:spPr>
          <a:xfrm>
            <a:off x="304800" y="240268"/>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TextBox 3"/>
          <p:cNvSpPr txBox="1"/>
          <p:nvPr/>
        </p:nvSpPr>
        <p:spPr>
          <a:xfrm>
            <a:off x="3581400" y="838200"/>
            <a:ext cx="1976823" cy="461665"/>
          </a:xfrm>
          <a:prstGeom prst="rect">
            <a:avLst/>
          </a:prstGeom>
          <a:noFill/>
        </p:spPr>
        <p:txBody>
          <a:bodyPr wrap="none" rtlCol="0">
            <a:spAutoFit/>
          </a:bodyPr>
          <a:lstStyle/>
          <a:p>
            <a:r>
              <a:rPr lang="en-US" sz="2400" b="1" dirty="0" smtClean="0">
                <a:solidFill>
                  <a:srgbClr val="FF0000"/>
                </a:solidFill>
                <a:latin typeface="Comic Sans MS" pitchFamily="66" charset="0"/>
              </a:rPr>
              <a:t>Example 3: </a:t>
            </a:r>
            <a:endParaRPr lang="en-US" sz="2400" b="1" dirty="0">
              <a:solidFill>
                <a:srgbClr val="FF0000"/>
              </a:solidFill>
              <a:latin typeface="Comic Sans MS" pitchFamily="66" charset="0"/>
            </a:endParaRPr>
          </a:p>
        </p:txBody>
      </p:sp>
      <p:sp>
        <p:nvSpPr>
          <p:cNvPr id="5" name="Rectangle 4"/>
          <p:cNvSpPr/>
          <p:nvPr/>
        </p:nvSpPr>
        <p:spPr>
          <a:xfrm>
            <a:off x="609600" y="1905000"/>
            <a:ext cx="8229600" cy="830997"/>
          </a:xfrm>
          <a:prstGeom prst="rect">
            <a:avLst/>
          </a:prstGeom>
        </p:spPr>
        <p:txBody>
          <a:bodyPr wrap="square">
            <a:spAutoFit/>
          </a:bodyPr>
          <a:lstStyle/>
          <a:p>
            <a:pPr algn="just"/>
            <a:r>
              <a:rPr lang="en-US" sz="2400" b="1" dirty="0" smtClean="0">
                <a:latin typeface="Comic Sans MS" pitchFamily="66" charset="0"/>
              </a:rPr>
              <a:t>This means we have to prove that for </a:t>
            </a:r>
            <a:r>
              <a:rPr lang="en-US" sz="2400" b="1" dirty="0" smtClean="0">
                <a:solidFill>
                  <a:srgbClr val="002060"/>
                </a:solidFill>
                <a:latin typeface="Comic Sans MS" pitchFamily="66" charset="0"/>
              </a:rPr>
              <a:t>some c and n</a:t>
            </a:r>
            <a:r>
              <a:rPr lang="en-US" sz="2400" b="1" baseline="-25000" dirty="0" smtClean="0">
                <a:solidFill>
                  <a:srgbClr val="002060"/>
                </a:solidFill>
                <a:latin typeface="Comic Sans MS" pitchFamily="66" charset="0"/>
              </a:rPr>
              <a:t>0</a:t>
            </a:r>
            <a:r>
              <a:rPr lang="en-US" sz="2400" b="1" dirty="0" smtClean="0">
                <a:solidFill>
                  <a:srgbClr val="002060"/>
                </a:solidFill>
                <a:latin typeface="Comic Sans MS" pitchFamily="66" charset="0"/>
              </a:rPr>
              <a:t>,</a:t>
            </a:r>
            <a:r>
              <a:rPr lang="en-US" sz="2400" b="1" dirty="0" smtClean="0">
                <a:latin typeface="Comic Sans MS" pitchFamily="66" charset="0"/>
              </a:rPr>
              <a:t> </a:t>
            </a:r>
            <a:r>
              <a:rPr lang="en-US" sz="2400" b="1" dirty="0" smtClean="0">
                <a:solidFill>
                  <a:srgbClr val="002060"/>
                </a:solidFill>
                <a:latin typeface="Comic Sans MS" pitchFamily="66" charset="0"/>
              </a:rPr>
              <a:t>5n</a:t>
            </a:r>
            <a:r>
              <a:rPr lang="en-US" sz="2400" b="1" baseline="30000" dirty="0" smtClean="0">
                <a:solidFill>
                  <a:srgbClr val="002060"/>
                </a:solidFill>
                <a:latin typeface="Comic Sans MS" pitchFamily="66" charset="0"/>
              </a:rPr>
              <a:t>2</a:t>
            </a:r>
            <a:r>
              <a:rPr lang="en-US" sz="2400" b="1" dirty="0" smtClean="0">
                <a:solidFill>
                  <a:srgbClr val="002060"/>
                </a:solidFill>
                <a:latin typeface="Comic Sans MS" pitchFamily="66" charset="0"/>
                <a:sym typeface="Symbol" pitchFamily="18" charset="2"/>
              </a:rPr>
              <a:t>  c.n</a:t>
            </a:r>
            <a:r>
              <a:rPr lang="en-US" sz="2400" b="1" baseline="30000" dirty="0" smtClean="0">
                <a:solidFill>
                  <a:srgbClr val="002060"/>
                </a:solidFill>
                <a:latin typeface="Comic Sans MS" pitchFamily="66" charset="0"/>
                <a:sym typeface="Symbol" pitchFamily="18" charset="2"/>
              </a:rPr>
              <a:t>2</a:t>
            </a:r>
            <a:endParaRPr lang="en-US" sz="2400" dirty="0">
              <a:latin typeface="Comic Sans MS" pitchFamily="66" charset="0"/>
            </a:endParaRPr>
          </a:p>
        </p:txBody>
      </p:sp>
      <p:sp>
        <p:nvSpPr>
          <p:cNvPr id="6" name="Rectangle 5"/>
          <p:cNvSpPr/>
          <p:nvPr/>
        </p:nvSpPr>
        <p:spPr>
          <a:xfrm>
            <a:off x="685800" y="1447800"/>
            <a:ext cx="2486578" cy="461665"/>
          </a:xfrm>
          <a:prstGeom prst="rect">
            <a:avLst/>
          </a:prstGeom>
        </p:spPr>
        <p:txBody>
          <a:bodyPr wrap="none">
            <a:spAutoFit/>
          </a:bodyPr>
          <a:lstStyle/>
          <a:p>
            <a:r>
              <a:rPr lang="en-US" sz="2400" b="1" dirty="0" smtClean="0">
                <a:solidFill>
                  <a:srgbClr val="FF0000"/>
                </a:solidFill>
                <a:latin typeface="Comic Sans MS" pitchFamily="66" charset="0"/>
              </a:rPr>
              <a:t>Is 5</a:t>
            </a:r>
            <a:r>
              <a:rPr lang="en-US" sz="2400" b="1" i="1" dirty="0" smtClean="0">
                <a:solidFill>
                  <a:srgbClr val="FF0000"/>
                </a:solidFill>
                <a:latin typeface="Comic Sans MS" pitchFamily="66" charset="0"/>
              </a:rPr>
              <a:t>n</a:t>
            </a:r>
            <a:r>
              <a:rPr lang="en-US" sz="2400" b="1" baseline="30000" dirty="0" smtClean="0">
                <a:solidFill>
                  <a:srgbClr val="FF0000"/>
                </a:solidFill>
                <a:latin typeface="Comic Sans MS" pitchFamily="66" charset="0"/>
              </a:rPr>
              <a:t>2</a:t>
            </a:r>
            <a:r>
              <a:rPr lang="en-US" sz="2400" b="1" dirty="0" smtClean="0">
                <a:solidFill>
                  <a:srgbClr val="FF0000"/>
                </a:solidFill>
                <a:latin typeface="Comic Sans MS" pitchFamily="66" charset="0"/>
              </a:rPr>
              <a:t> = </a:t>
            </a:r>
            <a:r>
              <a:rPr lang="en-US" sz="2400" b="1" dirty="0" smtClean="0">
                <a:solidFill>
                  <a:srgbClr val="FF0000"/>
                </a:solidFill>
                <a:latin typeface="Comic Sans MS" pitchFamily="66" charset="0"/>
                <a:sym typeface="Symbol" pitchFamily="18" charset="2"/>
              </a:rPr>
              <a:t></a:t>
            </a:r>
            <a:r>
              <a:rPr lang="en-US" sz="2400" b="1" dirty="0" smtClean="0">
                <a:solidFill>
                  <a:srgbClr val="FF0000"/>
                </a:solidFill>
                <a:latin typeface="Comic Sans MS" pitchFamily="66" charset="0"/>
              </a:rPr>
              <a:t>(</a:t>
            </a:r>
            <a:r>
              <a:rPr lang="en-US" sz="2400" b="1" i="1" dirty="0" smtClean="0">
                <a:solidFill>
                  <a:srgbClr val="FF0000"/>
                </a:solidFill>
                <a:latin typeface="Comic Sans MS" pitchFamily="66" charset="0"/>
              </a:rPr>
              <a:t>n</a:t>
            </a:r>
            <a:r>
              <a:rPr lang="en-US" sz="2400" b="1" baseline="30000" dirty="0" smtClean="0">
                <a:solidFill>
                  <a:srgbClr val="FF0000"/>
                </a:solidFill>
                <a:latin typeface="Comic Sans MS" pitchFamily="66" charset="0"/>
              </a:rPr>
              <a:t>2</a:t>
            </a:r>
            <a:r>
              <a:rPr lang="en-US" sz="2400" b="1" dirty="0" smtClean="0">
                <a:solidFill>
                  <a:srgbClr val="FF0000"/>
                </a:solidFill>
                <a:latin typeface="Comic Sans MS" pitchFamily="66" charset="0"/>
              </a:rPr>
              <a:t>)?</a:t>
            </a:r>
            <a:endParaRPr lang="en-US" sz="2400" dirty="0">
              <a:latin typeface="Comic Sans MS" pitchFamily="66" charset="0"/>
            </a:endParaRPr>
          </a:p>
        </p:txBody>
      </p:sp>
      <p:sp>
        <p:nvSpPr>
          <p:cNvPr id="7" name="Rectangle 6"/>
          <p:cNvSpPr/>
          <p:nvPr/>
        </p:nvSpPr>
        <p:spPr>
          <a:xfrm>
            <a:off x="609600" y="2814935"/>
            <a:ext cx="4554452" cy="461665"/>
          </a:xfrm>
          <a:prstGeom prst="rect">
            <a:avLst/>
          </a:prstGeom>
        </p:spPr>
        <p:txBody>
          <a:bodyPr wrap="none">
            <a:spAutoFit/>
          </a:bodyPr>
          <a:lstStyle/>
          <a:p>
            <a:r>
              <a:rPr lang="en-US" sz="2400" b="1" dirty="0" smtClean="0">
                <a:solidFill>
                  <a:srgbClr val="002060"/>
                </a:solidFill>
                <a:latin typeface="Comic Sans MS" pitchFamily="66" charset="0"/>
                <a:sym typeface="Symbol" pitchFamily="18" charset="2"/>
              </a:rPr>
              <a:t>Put </a:t>
            </a:r>
            <a:r>
              <a:rPr lang="en-US" sz="2400" b="1" i="1" dirty="0" smtClean="0">
                <a:solidFill>
                  <a:srgbClr val="002060"/>
                </a:solidFill>
                <a:latin typeface="Comic Sans MS" pitchFamily="66" charset="0"/>
                <a:sym typeface="Symbol" pitchFamily="18" charset="2"/>
              </a:rPr>
              <a:t>c</a:t>
            </a:r>
            <a:r>
              <a:rPr lang="en-US" sz="2400" b="1" dirty="0" smtClean="0">
                <a:solidFill>
                  <a:srgbClr val="002060"/>
                </a:solidFill>
                <a:latin typeface="Comic Sans MS" pitchFamily="66" charset="0"/>
                <a:sym typeface="Symbol" pitchFamily="18" charset="2"/>
              </a:rPr>
              <a:t> = 5 and </a:t>
            </a:r>
            <a:r>
              <a:rPr lang="en-US" sz="2400" b="1" i="1" dirty="0" smtClean="0">
                <a:solidFill>
                  <a:srgbClr val="002060"/>
                </a:solidFill>
                <a:latin typeface="Comic Sans MS" pitchFamily="66" charset="0"/>
                <a:sym typeface="Symbol" pitchFamily="18" charset="2"/>
              </a:rPr>
              <a:t>n</a:t>
            </a:r>
            <a:r>
              <a:rPr lang="en-US" sz="2400" b="1" baseline="-25000" dirty="0" smtClean="0">
                <a:solidFill>
                  <a:srgbClr val="002060"/>
                </a:solidFill>
                <a:latin typeface="Comic Sans MS" pitchFamily="66" charset="0"/>
                <a:sym typeface="Symbol" pitchFamily="18" charset="2"/>
              </a:rPr>
              <a:t>0</a:t>
            </a:r>
            <a:r>
              <a:rPr lang="en-US" sz="2400" b="1" dirty="0" smtClean="0">
                <a:solidFill>
                  <a:srgbClr val="002060"/>
                </a:solidFill>
                <a:latin typeface="Comic Sans MS" pitchFamily="66" charset="0"/>
                <a:sym typeface="Symbol" pitchFamily="18" charset="2"/>
              </a:rPr>
              <a:t> = 1, we get</a:t>
            </a:r>
            <a:endParaRPr lang="en-US" sz="2400" dirty="0">
              <a:latin typeface="Comic Sans MS" pitchFamily="66" charset="0"/>
            </a:endParaRPr>
          </a:p>
        </p:txBody>
      </p:sp>
      <p:sp>
        <p:nvSpPr>
          <p:cNvPr id="8" name="Rectangle 7"/>
          <p:cNvSpPr/>
          <p:nvPr/>
        </p:nvSpPr>
        <p:spPr>
          <a:xfrm>
            <a:off x="2891103" y="3461546"/>
            <a:ext cx="2247731" cy="461665"/>
          </a:xfrm>
          <a:prstGeom prst="rect">
            <a:avLst/>
          </a:prstGeom>
        </p:spPr>
        <p:txBody>
          <a:bodyPr wrap="none">
            <a:spAutoFit/>
          </a:bodyPr>
          <a:lstStyle/>
          <a:p>
            <a:r>
              <a:rPr lang="en-US" sz="2400" b="1" dirty="0" smtClean="0">
                <a:solidFill>
                  <a:srgbClr val="002060"/>
                </a:solidFill>
                <a:latin typeface="Comic Sans MS" pitchFamily="66" charset="0"/>
                <a:sym typeface="Symbol" pitchFamily="18" charset="2"/>
              </a:rPr>
              <a:t>5 x 1</a:t>
            </a:r>
            <a:r>
              <a:rPr lang="en-US" sz="2400" b="1" baseline="30000" dirty="0" smtClean="0">
                <a:solidFill>
                  <a:srgbClr val="002060"/>
                </a:solidFill>
                <a:latin typeface="Comic Sans MS" pitchFamily="66" charset="0"/>
                <a:sym typeface="Symbol" pitchFamily="18" charset="2"/>
              </a:rPr>
              <a:t>2</a:t>
            </a:r>
            <a:r>
              <a:rPr lang="en-US" sz="2400" b="1" dirty="0" smtClean="0">
                <a:solidFill>
                  <a:srgbClr val="002060"/>
                </a:solidFill>
                <a:latin typeface="Comic Sans MS" pitchFamily="66" charset="0"/>
                <a:sym typeface="Symbol" pitchFamily="18" charset="2"/>
              </a:rPr>
              <a:t> </a:t>
            </a:r>
            <a:r>
              <a:rPr lang="en-US" sz="2400" b="1" dirty="0" smtClean="0">
                <a:latin typeface="Comic Sans MS" pitchFamily="66" charset="0"/>
                <a:sym typeface="Symbol" pitchFamily="18" charset="2"/>
              </a:rPr>
              <a:t>5 x1</a:t>
            </a:r>
            <a:r>
              <a:rPr lang="en-US" sz="2400" b="1" baseline="30000" dirty="0" smtClean="0">
                <a:latin typeface="Comic Sans MS" pitchFamily="66" charset="0"/>
                <a:sym typeface="Symbol" pitchFamily="18" charset="2"/>
              </a:rPr>
              <a:t>2</a:t>
            </a:r>
            <a:endParaRPr lang="en-US" sz="2400" dirty="0">
              <a:latin typeface="Comic Sans MS" pitchFamily="66" charset="0"/>
            </a:endParaRPr>
          </a:p>
        </p:txBody>
      </p:sp>
      <p:sp>
        <p:nvSpPr>
          <p:cNvPr id="9" name="Rectangle 8"/>
          <p:cNvSpPr/>
          <p:nvPr/>
        </p:nvSpPr>
        <p:spPr>
          <a:xfrm>
            <a:off x="533400" y="4038600"/>
            <a:ext cx="3861955" cy="461665"/>
          </a:xfrm>
          <a:prstGeom prst="rect">
            <a:avLst/>
          </a:prstGeom>
        </p:spPr>
        <p:txBody>
          <a:bodyPr wrap="none">
            <a:spAutoFit/>
          </a:bodyPr>
          <a:lstStyle/>
          <a:p>
            <a:r>
              <a:rPr lang="en-US" sz="2400" b="1" dirty="0" smtClean="0">
                <a:solidFill>
                  <a:srgbClr val="002060"/>
                </a:solidFill>
                <a:latin typeface="Comic Sans MS" pitchFamily="66" charset="0"/>
                <a:sym typeface="Symbol" pitchFamily="18" charset="2"/>
              </a:rPr>
              <a:t>Thus, for c=5 and n</a:t>
            </a:r>
            <a:r>
              <a:rPr lang="en-US" sz="2400" b="1" baseline="-25000" dirty="0" smtClean="0">
                <a:solidFill>
                  <a:srgbClr val="002060"/>
                </a:solidFill>
                <a:latin typeface="Comic Sans MS" pitchFamily="66" charset="0"/>
                <a:sym typeface="Symbol" pitchFamily="18" charset="2"/>
              </a:rPr>
              <a:t>0</a:t>
            </a:r>
            <a:r>
              <a:rPr lang="en-US" sz="2400" b="1" dirty="0" smtClean="0">
                <a:solidFill>
                  <a:srgbClr val="002060"/>
                </a:solidFill>
                <a:latin typeface="Comic Sans MS" pitchFamily="66" charset="0"/>
                <a:sym typeface="Symbol" pitchFamily="18" charset="2"/>
              </a:rPr>
              <a:t>=1,</a:t>
            </a:r>
            <a:endParaRPr lang="en-US" sz="2400" dirty="0">
              <a:latin typeface="Comic Sans MS" pitchFamily="66" charset="0"/>
            </a:endParaRPr>
          </a:p>
        </p:txBody>
      </p:sp>
      <p:sp>
        <p:nvSpPr>
          <p:cNvPr id="10" name="Rectangle 9"/>
          <p:cNvSpPr/>
          <p:nvPr/>
        </p:nvSpPr>
        <p:spPr>
          <a:xfrm>
            <a:off x="584263" y="5253335"/>
            <a:ext cx="2893741" cy="461665"/>
          </a:xfrm>
          <a:prstGeom prst="rect">
            <a:avLst/>
          </a:prstGeom>
        </p:spPr>
        <p:txBody>
          <a:bodyPr wrap="none">
            <a:spAutoFit/>
          </a:bodyPr>
          <a:lstStyle/>
          <a:p>
            <a:r>
              <a:rPr lang="en-US" sz="2400" b="1" dirty="0" smtClean="0">
                <a:solidFill>
                  <a:srgbClr val="002060"/>
                </a:solidFill>
                <a:latin typeface="Comic Sans MS" pitchFamily="66" charset="0"/>
                <a:sym typeface="Symbol" pitchFamily="18" charset="2"/>
              </a:rPr>
              <a:t>Hence  5n</a:t>
            </a:r>
            <a:r>
              <a:rPr lang="en-US" sz="2400" b="1" baseline="30000" dirty="0" smtClean="0">
                <a:solidFill>
                  <a:srgbClr val="002060"/>
                </a:solidFill>
                <a:latin typeface="Comic Sans MS" pitchFamily="66" charset="0"/>
                <a:sym typeface="Symbol" pitchFamily="18" charset="2"/>
              </a:rPr>
              <a:t>2</a:t>
            </a:r>
            <a:r>
              <a:rPr lang="en-US" sz="2400" b="1" dirty="0" smtClean="0">
                <a:solidFill>
                  <a:srgbClr val="002060"/>
                </a:solidFill>
                <a:latin typeface="Comic Sans MS" pitchFamily="66" charset="0"/>
                <a:sym typeface="Symbol" pitchFamily="18" charset="2"/>
              </a:rPr>
              <a:t>= </a:t>
            </a:r>
            <a:r>
              <a:rPr lang="en-US" sz="2400" b="1" dirty="0" smtClean="0">
                <a:solidFill>
                  <a:srgbClr val="002060"/>
                </a:solidFill>
                <a:latin typeface="Comic Sans MS" pitchFamily="66" charset="0"/>
              </a:rPr>
              <a:t>(</a:t>
            </a:r>
            <a:r>
              <a:rPr lang="en-US" sz="2400" b="1" i="1" dirty="0" smtClean="0">
                <a:solidFill>
                  <a:srgbClr val="002060"/>
                </a:solidFill>
                <a:latin typeface="Comic Sans MS" pitchFamily="66" charset="0"/>
              </a:rPr>
              <a:t>n</a:t>
            </a:r>
            <a:r>
              <a:rPr lang="en-US" sz="2400" b="1" baseline="30000" dirty="0" smtClean="0">
                <a:solidFill>
                  <a:srgbClr val="002060"/>
                </a:solidFill>
                <a:latin typeface="Comic Sans MS" pitchFamily="66" charset="0"/>
              </a:rPr>
              <a:t>2</a:t>
            </a:r>
            <a:r>
              <a:rPr lang="en-US" sz="2400" b="1" dirty="0" smtClean="0">
                <a:solidFill>
                  <a:srgbClr val="002060"/>
                </a:solidFill>
                <a:latin typeface="Comic Sans MS" pitchFamily="66" charset="0"/>
              </a:rPr>
              <a:t>)</a:t>
            </a:r>
            <a:endParaRPr lang="en-US" sz="2400" dirty="0">
              <a:latin typeface="Comic Sans MS" pitchFamily="66" charset="0"/>
            </a:endParaRPr>
          </a:p>
        </p:txBody>
      </p:sp>
      <p:sp>
        <p:nvSpPr>
          <p:cNvPr id="12" name="Rectangle 11"/>
          <p:cNvSpPr/>
          <p:nvPr/>
        </p:nvSpPr>
        <p:spPr>
          <a:xfrm>
            <a:off x="762000" y="3440668"/>
            <a:ext cx="1672253" cy="461665"/>
          </a:xfrm>
          <a:prstGeom prst="rect">
            <a:avLst/>
          </a:prstGeom>
        </p:spPr>
        <p:txBody>
          <a:bodyPr wrap="none">
            <a:spAutoFit/>
          </a:bodyPr>
          <a:lstStyle/>
          <a:p>
            <a:r>
              <a:rPr lang="en-US" sz="2400" b="1" dirty="0" smtClean="0">
                <a:solidFill>
                  <a:srgbClr val="002060"/>
                </a:solidFill>
                <a:latin typeface="Comic Sans MS" pitchFamily="66" charset="0"/>
              </a:rPr>
              <a:t>5n</a:t>
            </a:r>
            <a:r>
              <a:rPr lang="en-US" sz="2400" b="1" baseline="30000" dirty="0" smtClean="0">
                <a:solidFill>
                  <a:srgbClr val="002060"/>
                </a:solidFill>
                <a:latin typeface="Comic Sans MS" pitchFamily="66" charset="0"/>
              </a:rPr>
              <a:t>2</a:t>
            </a:r>
            <a:r>
              <a:rPr lang="en-US" sz="2400" b="1" dirty="0" smtClean="0">
                <a:solidFill>
                  <a:srgbClr val="002060"/>
                </a:solidFill>
                <a:latin typeface="Comic Sans MS" pitchFamily="66" charset="0"/>
                <a:sym typeface="Symbol" pitchFamily="18" charset="2"/>
              </a:rPr>
              <a:t>  c.n</a:t>
            </a:r>
            <a:r>
              <a:rPr lang="en-US" sz="2400" b="1" baseline="30000" dirty="0" smtClean="0">
                <a:solidFill>
                  <a:srgbClr val="002060"/>
                </a:solidFill>
                <a:latin typeface="Comic Sans MS" pitchFamily="66" charset="0"/>
                <a:sym typeface="Symbol" pitchFamily="18" charset="2"/>
              </a:rPr>
              <a:t>2</a:t>
            </a:r>
            <a:endParaRPr lang="en-US" sz="2400" dirty="0"/>
          </a:p>
        </p:txBody>
      </p:sp>
      <p:sp>
        <p:nvSpPr>
          <p:cNvPr id="13" name="Rectangle 12"/>
          <p:cNvSpPr/>
          <p:nvPr/>
        </p:nvSpPr>
        <p:spPr>
          <a:xfrm>
            <a:off x="5424021" y="3516868"/>
            <a:ext cx="671979" cy="369332"/>
          </a:xfrm>
          <a:prstGeom prst="rect">
            <a:avLst/>
          </a:prstGeom>
        </p:spPr>
        <p:txBody>
          <a:bodyPr wrap="none">
            <a:spAutoFit/>
          </a:bodyPr>
          <a:lstStyle/>
          <a:p>
            <a:r>
              <a:rPr lang="en-US" b="1" dirty="0" smtClean="0">
                <a:solidFill>
                  <a:srgbClr val="FF0000"/>
                </a:solidFill>
                <a:latin typeface="Comic Sans MS" pitchFamily="66" charset="0"/>
                <a:sym typeface="Symbol" pitchFamily="18" charset="2"/>
              </a:rPr>
              <a:t>Yes</a:t>
            </a:r>
            <a:r>
              <a:rPr lang="en-US" b="1" dirty="0" smtClean="0">
                <a:latin typeface="Comic Sans MS" pitchFamily="66" charset="0"/>
                <a:sym typeface="Symbol" pitchFamily="18" charset="2"/>
              </a:rPr>
              <a:t>.</a:t>
            </a:r>
            <a:endParaRPr lang="en-US" dirty="0"/>
          </a:p>
        </p:txBody>
      </p:sp>
      <p:sp>
        <p:nvSpPr>
          <p:cNvPr id="14" name="Rectangle 13"/>
          <p:cNvSpPr/>
          <p:nvPr/>
        </p:nvSpPr>
        <p:spPr>
          <a:xfrm>
            <a:off x="1447800" y="4583668"/>
            <a:ext cx="3812262" cy="461665"/>
          </a:xfrm>
          <a:prstGeom prst="rect">
            <a:avLst/>
          </a:prstGeom>
        </p:spPr>
        <p:txBody>
          <a:bodyPr wrap="none">
            <a:spAutoFit/>
          </a:bodyPr>
          <a:lstStyle/>
          <a:p>
            <a:r>
              <a:rPr lang="en-US" sz="2400" b="1" dirty="0" smtClean="0">
                <a:solidFill>
                  <a:srgbClr val="002060"/>
                </a:solidFill>
                <a:latin typeface="Comic Sans MS" pitchFamily="66" charset="0"/>
                <a:sym typeface="Symbol" pitchFamily="18" charset="2"/>
              </a:rPr>
              <a:t>f(n) =5n</a:t>
            </a:r>
            <a:r>
              <a:rPr lang="en-US" sz="2400" b="1" baseline="30000" dirty="0" smtClean="0">
                <a:solidFill>
                  <a:srgbClr val="002060"/>
                </a:solidFill>
                <a:latin typeface="Comic Sans MS" pitchFamily="66" charset="0"/>
                <a:sym typeface="Symbol" pitchFamily="18" charset="2"/>
              </a:rPr>
              <a:t>2</a:t>
            </a:r>
            <a:r>
              <a:rPr lang="en-US" sz="2400" b="1" dirty="0" smtClean="0">
                <a:solidFill>
                  <a:srgbClr val="002060"/>
                </a:solidFill>
                <a:latin typeface="Comic Sans MS" pitchFamily="66" charset="0"/>
                <a:sym typeface="Symbol" pitchFamily="18" charset="2"/>
              </a:rPr>
              <a:t> </a:t>
            </a:r>
            <a:r>
              <a:rPr lang="en-US" sz="2400" b="1" dirty="0" smtClean="0">
                <a:latin typeface="Comic Sans MS" pitchFamily="66" charset="0"/>
                <a:sym typeface="Symbol" pitchFamily="18" charset="2"/>
              </a:rPr>
              <a:t>c.n</a:t>
            </a:r>
            <a:r>
              <a:rPr lang="en-US" sz="2400" b="1" baseline="30000" dirty="0" smtClean="0">
                <a:latin typeface="Comic Sans MS" pitchFamily="66" charset="0"/>
                <a:sym typeface="Symbol" pitchFamily="18" charset="2"/>
              </a:rPr>
              <a:t>2</a:t>
            </a:r>
            <a:r>
              <a:rPr lang="en-US" sz="2400" b="1" dirty="0" smtClean="0">
                <a:latin typeface="Comic Sans MS" pitchFamily="66" charset="0"/>
                <a:sym typeface="Symbol" pitchFamily="18" charset="2"/>
              </a:rPr>
              <a:t>  c. g(n)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2" grpId="0"/>
      <p:bldP spid="13"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1" y="2943497"/>
            <a:ext cx="2699048" cy="8665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915277" y="3019698"/>
            <a:ext cx="4485523" cy="707886"/>
          </a:xfrm>
          <a:prstGeom prst="rect">
            <a:avLst/>
          </a:prstGeom>
        </p:spPr>
        <p:txBody>
          <a:bodyPr wrap="none">
            <a:spAutoFit/>
          </a:bodyPr>
          <a:lstStyle/>
          <a:p>
            <a:r>
              <a:rPr lang="en-US" sz="4000" b="1" i="1" dirty="0" smtClean="0">
                <a:latin typeface="Tw Cen MT" pitchFamily="34" charset="0"/>
                <a:sym typeface="Symbol" pitchFamily="18" charset="2"/>
              </a:rPr>
              <a:t>c</a:t>
            </a:r>
            <a:r>
              <a:rPr lang="en-US" sz="4000" b="1" i="1" baseline="-25000" dirty="0" smtClean="0">
                <a:latin typeface="Tw Cen MT" pitchFamily="34" charset="0"/>
                <a:sym typeface="Symbol" pitchFamily="18" charset="2"/>
              </a:rPr>
              <a:t>1</a:t>
            </a:r>
            <a:r>
              <a:rPr lang="en-US" sz="4000" b="1" i="1" dirty="0" smtClean="0">
                <a:latin typeface="Tw Cen MT" pitchFamily="34" charset="0"/>
                <a:sym typeface="Symbol" pitchFamily="18" charset="2"/>
              </a:rPr>
              <a:t>.g(n)</a:t>
            </a:r>
            <a:r>
              <a:rPr lang="en-US" sz="4000" b="1" i="1" u="sng" dirty="0" smtClean="0">
                <a:latin typeface="Tw Cen MT" pitchFamily="34" charset="0"/>
                <a:sym typeface="Symbol" pitchFamily="18" charset="2"/>
              </a:rPr>
              <a:t>&lt;</a:t>
            </a:r>
            <a:r>
              <a:rPr lang="en-US" sz="4000" b="1" i="1" dirty="0" smtClean="0">
                <a:latin typeface="Tw Cen MT" pitchFamily="34" charset="0"/>
                <a:sym typeface="Symbol" pitchFamily="18" charset="2"/>
              </a:rPr>
              <a:t> f</a:t>
            </a:r>
            <a:r>
              <a:rPr lang="en-US" sz="4000" dirty="0" smtClean="0"/>
              <a:t>(n)</a:t>
            </a:r>
            <a:r>
              <a:rPr lang="en-US" sz="4000" b="1" i="1" dirty="0" smtClean="0">
                <a:latin typeface="Tw Cen MT" pitchFamily="34" charset="0"/>
                <a:sym typeface="Symbol" pitchFamily="18" charset="2"/>
              </a:rPr>
              <a:t> </a:t>
            </a:r>
            <a:r>
              <a:rPr lang="en-US" sz="4000" b="1" i="1" u="sng" dirty="0" smtClean="0">
                <a:latin typeface="Tw Cen MT" pitchFamily="34" charset="0"/>
                <a:sym typeface="Symbol" pitchFamily="18" charset="2"/>
              </a:rPr>
              <a:t>&lt;</a:t>
            </a:r>
            <a:r>
              <a:rPr lang="en-US" sz="4000" b="1" i="1" dirty="0" smtClean="0">
                <a:latin typeface="Tw Cen MT" pitchFamily="34" charset="0"/>
                <a:sym typeface="Symbol" pitchFamily="18" charset="2"/>
              </a:rPr>
              <a:t>c</a:t>
            </a:r>
            <a:r>
              <a:rPr lang="en-US" sz="4000" b="1" i="1" baseline="-25000" dirty="0" smtClean="0">
                <a:latin typeface="Tw Cen MT" pitchFamily="34" charset="0"/>
                <a:sym typeface="Symbol" pitchFamily="18" charset="2"/>
              </a:rPr>
              <a:t>2</a:t>
            </a:r>
            <a:r>
              <a:rPr lang="en-US" sz="4000" b="1" i="1" dirty="0" smtClean="0">
                <a:latin typeface="Tw Cen MT" pitchFamily="34" charset="0"/>
                <a:sym typeface="Symbol" pitchFamily="18" charset="2"/>
              </a:rPr>
              <a:t>.g(n)</a:t>
            </a:r>
            <a:endParaRPr lang="en-US" sz="4000" dirty="0"/>
          </a:p>
        </p:txBody>
      </p:sp>
      <p:sp>
        <p:nvSpPr>
          <p:cNvPr id="4" name="TextBox 3"/>
          <p:cNvSpPr txBox="1"/>
          <p:nvPr/>
        </p:nvSpPr>
        <p:spPr>
          <a:xfrm>
            <a:off x="2503106" y="2486298"/>
            <a:ext cx="1088571" cy="523220"/>
          </a:xfrm>
          <a:prstGeom prst="rect">
            <a:avLst/>
          </a:prstGeom>
          <a:noFill/>
        </p:spPr>
        <p:txBody>
          <a:bodyPr wrap="square" rtlCol="0">
            <a:spAutoFit/>
          </a:bodyPr>
          <a:lstStyle/>
          <a:p>
            <a:pPr algn="ctr"/>
            <a:r>
              <a:rPr lang="en-US" sz="2800" b="1" dirty="0" smtClean="0">
                <a:solidFill>
                  <a:srgbClr val="FF0000"/>
                </a:solidFill>
                <a:latin typeface="Tw Cen MT" pitchFamily="34" charset="0"/>
                <a:sym typeface="Symbol" pitchFamily="18" charset="2"/>
              </a:rPr>
              <a:t></a:t>
            </a:r>
            <a:endParaRPr lang="en-US" sz="2800" dirty="0"/>
          </a:p>
        </p:txBody>
      </p:sp>
      <p:sp>
        <p:nvSpPr>
          <p:cNvPr id="5" name="TextBox 4"/>
          <p:cNvSpPr txBox="1"/>
          <p:nvPr/>
        </p:nvSpPr>
        <p:spPr>
          <a:xfrm>
            <a:off x="5039477" y="2314788"/>
            <a:ext cx="461986" cy="584775"/>
          </a:xfrm>
          <a:prstGeom prst="rect">
            <a:avLst/>
          </a:prstGeom>
          <a:solidFill>
            <a:schemeClr val="bg1"/>
          </a:solidFill>
        </p:spPr>
        <p:txBody>
          <a:bodyPr wrap="none" rtlCol="0">
            <a:spAutoFit/>
          </a:bodyPr>
          <a:lstStyle/>
          <a:p>
            <a:r>
              <a:rPr lang="en-US" sz="3200" b="1" dirty="0" smtClean="0">
                <a:solidFill>
                  <a:srgbClr val="002060"/>
                </a:solidFill>
              </a:rPr>
              <a:t>O</a:t>
            </a:r>
            <a:endParaRPr lang="en-US" sz="3200" b="1" dirty="0">
              <a:solidFill>
                <a:srgbClr val="002060"/>
              </a:solidFill>
            </a:endParaRPr>
          </a:p>
        </p:txBody>
      </p:sp>
      <p:sp>
        <p:nvSpPr>
          <p:cNvPr id="6" name="Rectangle 5"/>
          <p:cNvSpPr/>
          <p:nvPr/>
        </p:nvSpPr>
        <p:spPr>
          <a:xfrm>
            <a:off x="3048000" y="1062335"/>
            <a:ext cx="3825086" cy="461665"/>
          </a:xfrm>
          <a:prstGeom prst="rect">
            <a:avLst/>
          </a:prstGeom>
        </p:spPr>
        <p:txBody>
          <a:bodyPr wrap="none">
            <a:spAutoFit/>
          </a:bodyPr>
          <a:lstStyle/>
          <a:p>
            <a:r>
              <a:rPr lang="en-US" sz="2400" b="1" dirty="0" smtClean="0">
                <a:solidFill>
                  <a:srgbClr val="FF0000"/>
                </a:solidFill>
                <a:latin typeface="Comic Sans MS" pitchFamily="66" charset="0"/>
              </a:rPr>
              <a:t>Asymptotic Notations</a:t>
            </a:r>
            <a:r>
              <a:rPr lang="en-US" sz="2400" b="1" dirty="0" smtClean="0">
                <a:solidFill>
                  <a:srgbClr val="FF0000"/>
                </a:solidFill>
                <a:latin typeface="Comic Sans MS" pitchFamily="66" charset="0"/>
                <a:sym typeface="Symbol" pitchFamily="18" charset="2"/>
              </a:rPr>
              <a:t>(</a:t>
            </a:r>
            <a:r>
              <a:rPr lang="ru-RU" sz="2400" b="1" kern="0" dirty="0" smtClean="0">
                <a:solidFill>
                  <a:srgbClr val="FF0000"/>
                </a:solidFill>
                <a:cs typeface="Arial" charset="0"/>
              </a:rPr>
              <a:t>Ө</a:t>
            </a:r>
            <a:r>
              <a:rPr lang="en-US" sz="2400" b="1" dirty="0" smtClean="0">
                <a:solidFill>
                  <a:srgbClr val="FF0000"/>
                </a:solidFill>
                <a:latin typeface="Comic Sans MS" pitchFamily="66" charset="0"/>
                <a:sym typeface="Symbol" pitchFamily="18" charset="2"/>
              </a:rPr>
              <a:t>)</a:t>
            </a:r>
            <a:endParaRPr lang="en-US" sz="2400" dirty="0">
              <a:solidFill>
                <a:srgbClr val="FF0000"/>
              </a:solidFill>
              <a:latin typeface="Comic Sans MS" pitchFamily="66" charset="0"/>
            </a:endParaRPr>
          </a:p>
        </p:txBody>
      </p:sp>
      <p:sp>
        <p:nvSpPr>
          <p:cNvPr id="7" name="TextBox 6"/>
          <p:cNvSpPr txBox="1"/>
          <p:nvPr/>
        </p:nvSpPr>
        <p:spPr>
          <a:xfrm>
            <a:off x="304800" y="773668"/>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8" name="TextBox 7"/>
          <p:cNvSpPr txBox="1"/>
          <p:nvPr/>
        </p:nvSpPr>
        <p:spPr>
          <a:xfrm>
            <a:off x="3581400" y="1595735"/>
            <a:ext cx="1390124" cy="461665"/>
          </a:xfrm>
          <a:prstGeom prst="rect">
            <a:avLst/>
          </a:prstGeom>
          <a:noFill/>
        </p:spPr>
        <p:txBody>
          <a:bodyPr wrap="none" rtlCol="0">
            <a:spAutoFit/>
          </a:bodyPr>
          <a:lstStyle/>
          <a:p>
            <a:r>
              <a:rPr lang="en-US" sz="2400" b="1" dirty="0" smtClean="0">
                <a:solidFill>
                  <a:srgbClr val="FF0000"/>
                </a:solidFill>
                <a:latin typeface="Comic Sans MS" pitchFamily="66" charset="0"/>
              </a:rPr>
              <a:t>Example</a:t>
            </a:r>
            <a:endParaRPr lang="en-US" sz="2400" b="1" dirty="0">
              <a:solidFill>
                <a:srgbClr val="FF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6" grpId="0"/>
      <p:bldP spid="7"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a:off x="2286000" y="2077276"/>
            <a:ext cx="0" cy="3581400"/>
          </a:xfrm>
          <a:prstGeom prst="line">
            <a:avLst/>
          </a:prstGeom>
          <a:noFill/>
          <a:ln w="57150">
            <a:solidFill>
              <a:srgbClr val="FF0000"/>
            </a:solidFill>
            <a:round/>
            <a:headEnd type="none" w="sm" len="sm"/>
            <a:tailEnd type="none" w="sm" len="sm"/>
          </a:ln>
          <a:effectLst/>
        </p:spPr>
        <p:txBody>
          <a:bodyPr/>
          <a:lstStyle/>
          <a:p>
            <a:endParaRPr lang="en-US">
              <a:latin typeface="Comic Sans MS" pitchFamily="66" charset="0"/>
            </a:endParaRPr>
          </a:p>
        </p:txBody>
      </p:sp>
      <p:sp>
        <p:nvSpPr>
          <p:cNvPr id="3" name="Line 4"/>
          <p:cNvSpPr>
            <a:spLocks noChangeShapeType="1"/>
          </p:cNvSpPr>
          <p:nvPr/>
        </p:nvSpPr>
        <p:spPr bwMode="auto">
          <a:xfrm flipV="1">
            <a:off x="2286000" y="5658676"/>
            <a:ext cx="5410200" cy="0"/>
          </a:xfrm>
          <a:prstGeom prst="line">
            <a:avLst/>
          </a:prstGeom>
          <a:noFill/>
          <a:ln w="57150">
            <a:solidFill>
              <a:srgbClr val="FF0000"/>
            </a:solidFill>
            <a:round/>
            <a:headEnd type="none" w="sm" len="sm"/>
            <a:tailEnd type="none" w="sm" len="sm"/>
          </a:ln>
          <a:effectLst/>
        </p:spPr>
        <p:txBody>
          <a:bodyPr/>
          <a:lstStyle/>
          <a:p>
            <a:endParaRPr lang="en-US">
              <a:latin typeface="Comic Sans MS" pitchFamily="66" charset="0"/>
            </a:endParaRPr>
          </a:p>
        </p:txBody>
      </p:sp>
      <p:sp>
        <p:nvSpPr>
          <p:cNvPr id="4" name="Text Box 5"/>
          <p:cNvSpPr txBox="1">
            <a:spLocks noChangeArrowheads="1"/>
          </p:cNvSpPr>
          <p:nvPr/>
        </p:nvSpPr>
        <p:spPr bwMode="auto">
          <a:xfrm>
            <a:off x="1371600" y="2001076"/>
            <a:ext cx="7620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dirty="0">
                <a:solidFill>
                  <a:srgbClr val="002060"/>
                </a:solidFill>
                <a:latin typeface="Comic Sans MS" pitchFamily="66" charset="0"/>
                <a:cs typeface="Arial" charset="0"/>
              </a:rPr>
              <a:t>time</a:t>
            </a:r>
          </a:p>
        </p:txBody>
      </p:sp>
      <p:sp>
        <p:nvSpPr>
          <p:cNvPr id="5" name="Text Box 6"/>
          <p:cNvSpPr txBox="1">
            <a:spLocks noChangeArrowheads="1"/>
          </p:cNvSpPr>
          <p:nvPr/>
        </p:nvSpPr>
        <p:spPr bwMode="auto">
          <a:xfrm>
            <a:off x="7162800" y="5658676"/>
            <a:ext cx="7620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a:solidFill>
                  <a:srgbClr val="002060"/>
                </a:solidFill>
                <a:latin typeface="Comic Sans MS" pitchFamily="66" charset="0"/>
                <a:cs typeface="Arial" charset="0"/>
              </a:rPr>
              <a:t>n</a:t>
            </a:r>
          </a:p>
        </p:txBody>
      </p:sp>
      <p:sp>
        <p:nvSpPr>
          <p:cNvPr id="6" name="Line 7"/>
          <p:cNvSpPr>
            <a:spLocks noChangeShapeType="1"/>
          </p:cNvSpPr>
          <p:nvPr/>
        </p:nvSpPr>
        <p:spPr bwMode="auto">
          <a:xfrm flipV="1">
            <a:off x="3733800" y="3448876"/>
            <a:ext cx="0" cy="2209800"/>
          </a:xfrm>
          <a:prstGeom prst="line">
            <a:avLst/>
          </a:prstGeom>
          <a:noFill/>
          <a:ln w="57150" cap="rnd">
            <a:solidFill>
              <a:srgbClr val="00B0F0"/>
            </a:solidFill>
            <a:prstDash val="dash"/>
            <a:round/>
            <a:headEnd type="none" w="sm" len="sm"/>
            <a:tailEnd type="none" w="sm" len="sm"/>
          </a:ln>
          <a:effectLst/>
        </p:spPr>
        <p:txBody>
          <a:bodyPr/>
          <a:lstStyle/>
          <a:p>
            <a:endParaRPr lang="en-US">
              <a:latin typeface="Comic Sans MS" pitchFamily="66" charset="0"/>
            </a:endParaRPr>
          </a:p>
        </p:txBody>
      </p:sp>
      <p:sp>
        <p:nvSpPr>
          <p:cNvPr id="7" name="Text Box 8"/>
          <p:cNvSpPr txBox="1">
            <a:spLocks noChangeArrowheads="1"/>
          </p:cNvSpPr>
          <p:nvPr/>
        </p:nvSpPr>
        <p:spPr bwMode="auto">
          <a:xfrm>
            <a:off x="3352800" y="5642801"/>
            <a:ext cx="7620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1">
                <a:solidFill>
                  <a:srgbClr val="002060"/>
                </a:solidFill>
                <a:latin typeface="Comic Sans MS" pitchFamily="66" charset="0"/>
                <a:cs typeface="Arial" charset="0"/>
              </a:rPr>
              <a:t>n</a:t>
            </a:r>
            <a:r>
              <a:rPr lang="en-US" sz="2000" b="1" i="1" baseline="-25000">
                <a:solidFill>
                  <a:srgbClr val="002060"/>
                </a:solidFill>
                <a:latin typeface="Comic Sans MS" pitchFamily="66" charset="0"/>
                <a:cs typeface="Arial" charset="0"/>
              </a:rPr>
              <a:t>0</a:t>
            </a:r>
          </a:p>
        </p:txBody>
      </p:sp>
      <p:sp>
        <p:nvSpPr>
          <p:cNvPr id="8" name="Freeform 7"/>
          <p:cNvSpPr>
            <a:spLocks/>
          </p:cNvSpPr>
          <p:nvPr/>
        </p:nvSpPr>
        <p:spPr bwMode="auto">
          <a:xfrm>
            <a:off x="2286000" y="2991676"/>
            <a:ext cx="5486400" cy="2438400"/>
          </a:xfrm>
          <a:custGeom>
            <a:avLst/>
            <a:gdLst/>
            <a:ahLst/>
            <a:cxnLst>
              <a:cxn ang="0">
                <a:pos x="0" y="1536"/>
              </a:cxn>
              <a:cxn ang="0">
                <a:pos x="384" y="1392"/>
              </a:cxn>
              <a:cxn ang="0">
                <a:pos x="624" y="1200"/>
              </a:cxn>
              <a:cxn ang="0">
                <a:pos x="1200" y="1056"/>
              </a:cxn>
              <a:cxn ang="0">
                <a:pos x="1728" y="864"/>
              </a:cxn>
              <a:cxn ang="0">
                <a:pos x="2640" y="480"/>
              </a:cxn>
              <a:cxn ang="0">
                <a:pos x="3456" y="0"/>
              </a:cxn>
            </a:cxnLst>
            <a:rect l="0" t="0" r="r" b="b"/>
            <a:pathLst>
              <a:path w="3456" h="1536">
                <a:moveTo>
                  <a:pt x="0" y="1536"/>
                </a:moveTo>
                <a:cubicBezTo>
                  <a:pt x="140" y="1492"/>
                  <a:pt x="280" y="1448"/>
                  <a:pt x="384" y="1392"/>
                </a:cubicBezTo>
                <a:cubicBezTo>
                  <a:pt x="488" y="1336"/>
                  <a:pt x="488" y="1256"/>
                  <a:pt x="624" y="1200"/>
                </a:cubicBezTo>
                <a:cubicBezTo>
                  <a:pt x="760" y="1144"/>
                  <a:pt x="1016" y="1112"/>
                  <a:pt x="1200" y="1056"/>
                </a:cubicBezTo>
                <a:cubicBezTo>
                  <a:pt x="1384" y="1000"/>
                  <a:pt x="1488" y="960"/>
                  <a:pt x="1728" y="864"/>
                </a:cubicBezTo>
                <a:cubicBezTo>
                  <a:pt x="1968" y="768"/>
                  <a:pt x="2352" y="624"/>
                  <a:pt x="2640" y="480"/>
                </a:cubicBezTo>
                <a:cubicBezTo>
                  <a:pt x="2928" y="336"/>
                  <a:pt x="3192" y="168"/>
                  <a:pt x="3456" y="0"/>
                </a:cubicBezTo>
              </a:path>
            </a:pathLst>
          </a:custGeom>
          <a:noFill/>
          <a:ln w="57150" cap="flat" cmpd="sng">
            <a:solidFill>
              <a:srgbClr val="FFC000"/>
            </a:solidFill>
            <a:prstDash val="solid"/>
            <a:round/>
            <a:headEnd type="none" w="sm" len="sm"/>
            <a:tailEnd type="none" w="sm" len="sm"/>
          </a:ln>
          <a:effectLst/>
        </p:spPr>
        <p:txBody>
          <a:bodyPr/>
          <a:lstStyle/>
          <a:p>
            <a:endParaRPr lang="en-US">
              <a:latin typeface="Comic Sans MS" pitchFamily="66" charset="0"/>
            </a:endParaRPr>
          </a:p>
        </p:txBody>
      </p:sp>
      <p:sp>
        <p:nvSpPr>
          <p:cNvPr id="9" name="Text Box 10"/>
          <p:cNvSpPr txBox="1">
            <a:spLocks noChangeArrowheads="1"/>
          </p:cNvSpPr>
          <p:nvPr/>
        </p:nvSpPr>
        <p:spPr bwMode="auto">
          <a:xfrm>
            <a:off x="7467600" y="3052001"/>
            <a:ext cx="9906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1">
                <a:solidFill>
                  <a:srgbClr val="002060"/>
                </a:solidFill>
                <a:latin typeface="Comic Sans MS" pitchFamily="66" charset="0"/>
                <a:cs typeface="Arial" charset="0"/>
              </a:rPr>
              <a:t>c</a:t>
            </a:r>
            <a:r>
              <a:rPr lang="en-US" sz="2000" b="1" i="1" baseline="-25000">
                <a:solidFill>
                  <a:srgbClr val="002060"/>
                </a:solidFill>
                <a:latin typeface="Comic Sans MS" pitchFamily="66" charset="0"/>
                <a:cs typeface="Arial" charset="0"/>
              </a:rPr>
              <a:t>1</a:t>
            </a:r>
            <a:r>
              <a:rPr lang="en-US" sz="2000" b="1">
                <a:solidFill>
                  <a:srgbClr val="002060"/>
                </a:solidFill>
                <a:latin typeface="Comic Sans MS" pitchFamily="66" charset="0"/>
                <a:cs typeface="Arial" charset="0"/>
              </a:rPr>
              <a:t>.</a:t>
            </a:r>
            <a:r>
              <a:rPr lang="en-US" sz="2000" b="1" i="1">
                <a:solidFill>
                  <a:srgbClr val="002060"/>
                </a:solidFill>
                <a:latin typeface="Comic Sans MS" pitchFamily="66" charset="0"/>
                <a:cs typeface="Arial" charset="0"/>
              </a:rPr>
              <a:t>g(n)</a:t>
            </a:r>
          </a:p>
        </p:txBody>
      </p:sp>
      <p:sp>
        <p:nvSpPr>
          <p:cNvPr id="10" name="Text Box 11"/>
          <p:cNvSpPr txBox="1">
            <a:spLocks noChangeArrowheads="1"/>
          </p:cNvSpPr>
          <p:nvPr/>
        </p:nvSpPr>
        <p:spPr bwMode="auto">
          <a:xfrm>
            <a:off x="7391400" y="1696276"/>
            <a:ext cx="9906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1">
                <a:solidFill>
                  <a:srgbClr val="002060"/>
                </a:solidFill>
                <a:latin typeface="Comic Sans MS" pitchFamily="66" charset="0"/>
                <a:cs typeface="Arial" charset="0"/>
              </a:rPr>
              <a:t>f(n)</a:t>
            </a:r>
          </a:p>
        </p:txBody>
      </p:sp>
      <p:sp>
        <p:nvSpPr>
          <p:cNvPr id="11" name="Text Box 12"/>
          <p:cNvSpPr txBox="1">
            <a:spLocks noChangeArrowheads="1"/>
          </p:cNvSpPr>
          <p:nvPr/>
        </p:nvSpPr>
        <p:spPr bwMode="auto">
          <a:xfrm>
            <a:off x="3733800" y="6192076"/>
            <a:ext cx="22860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1" dirty="0">
                <a:solidFill>
                  <a:srgbClr val="002060"/>
                </a:solidFill>
                <a:latin typeface="Comic Sans MS" pitchFamily="66" charset="0"/>
                <a:cs typeface="Arial" charset="0"/>
              </a:rPr>
              <a:t>f(n) = </a:t>
            </a:r>
            <a:r>
              <a:rPr lang="en-US" sz="2000" b="1" dirty="0">
                <a:solidFill>
                  <a:srgbClr val="002060"/>
                </a:solidFill>
                <a:effectLst>
                  <a:outerShdw blurRad="38100" dist="38100" dir="2700000" algn="tl">
                    <a:srgbClr val="C0C0C0"/>
                  </a:outerShdw>
                </a:effectLst>
                <a:latin typeface="Comic Sans MS" pitchFamily="66" charset="0"/>
                <a:sym typeface="Symbol" pitchFamily="18" charset="2"/>
              </a:rPr>
              <a:t></a:t>
            </a:r>
            <a:r>
              <a:rPr lang="en-US" sz="2000" b="1" i="1" dirty="0">
                <a:solidFill>
                  <a:srgbClr val="002060"/>
                </a:solidFill>
                <a:latin typeface="Comic Sans MS" pitchFamily="66" charset="0"/>
                <a:cs typeface="Arial" charset="0"/>
              </a:rPr>
              <a:t>(g(n))</a:t>
            </a:r>
          </a:p>
        </p:txBody>
      </p:sp>
      <p:sp>
        <p:nvSpPr>
          <p:cNvPr id="12" name="Freeform 11"/>
          <p:cNvSpPr>
            <a:spLocks/>
          </p:cNvSpPr>
          <p:nvPr/>
        </p:nvSpPr>
        <p:spPr bwMode="auto">
          <a:xfrm>
            <a:off x="2514600" y="2001076"/>
            <a:ext cx="5105400" cy="3657600"/>
          </a:xfrm>
          <a:custGeom>
            <a:avLst/>
            <a:gdLst/>
            <a:ahLst/>
            <a:cxnLst>
              <a:cxn ang="0">
                <a:pos x="0" y="2304"/>
              </a:cxn>
              <a:cxn ang="0">
                <a:pos x="96" y="1728"/>
              </a:cxn>
              <a:cxn ang="0">
                <a:pos x="480" y="2112"/>
              </a:cxn>
              <a:cxn ang="0">
                <a:pos x="816" y="1632"/>
              </a:cxn>
              <a:cxn ang="0">
                <a:pos x="1152" y="1152"/>
              </a:cxn>
              <a:cxn ang="0">
                <a:pos x="3216" y="0"/>
              </a:cxn>
            </a:cxnLst>
            <a:rect l="0" t="0" r="r" b="b"/>
            <a:pathLst>
              <a:path w="3216" h="2304">
                <a:moveTo>
                  <a:pt x="0" y="2304"/>
                </a:moveTo>
                <a:cubicBezTo>
                  <a:pt x="8" y="2032"/>
                  <a:pt x="16" y="1760"/>
                  <a:pt x="96" y="1728"/>
                </a:cubicBezTo>
                <a:cubicBezTo>
                  <a:pt x="176" y="1696"/>
                  <a:pt x="360" y="2128"/>
                  <a:pt x="480" y="2112"/>
                </a:cubicBezTo>
                <a:cubicBezTo>
                  <a:pt x="600" y="2096"/>
                  <a:pt x="704" y="1792"/>
                  <a:pt x="816" y="1632"/>
                </a:cubicBezTo>
                <a:cubicBezTo>
                  <a:pt x="928" y="1472"/>
                  <a:pt x="752" y="1424"/>
                  <a:pt x="1152" y="1152"/>
                </a:cubicBezTo>
                <a:cubicBezTo>
                  <a:pt x="1552" y="880"/>
                  <a:pt x="2384" y="440"/>
                  <a:pt x="3216" y="0"/>
                </a:cubicBezTo>
              </a:path>
            </a:pathLst>
          </a:custGeom>
          <a:noFill/>
          <a:ln w="57150" cap="flat" cmpd="sng">
            <a:solidFill>
              <a:srgbClr val="0070C0"/>
            </a:solidFill>
            <a:prstDash val="solid"/>
            <a:round/>
            <a:headEnd type="none" w="sm" len="sm"/>
            <a:tailEnd type="none" w="sm" len="sm"/>
          </a:ln>
          <a:effectLst/>
        </p:spPr>
        <p:txBody>
          <a:bodyPr/>
          <a:lstStyle/>
          <a:p>
            <a:endParaRPr lang="en-US">
              <a:latin typeface="Comic Sans MS" pitchFamily="66" charset="0"/>
            </a:endParaRPr>
          </a:p>
        </p:txBody>
      </p:sp>
      <p:sp>
        <p:nvSpPr>
          <p:cNvPr id="13" name="Freeform 12"/>
          <p:cNvSpPr>
            <a:spLocks/>
          </p:cNvSpPr>
          <p:nvPr/>
        </p:nvSpPr>
        <p:spPr bwMode="auto">
          <a:xfrm>
            <a:off x="2286000" y="1391476"/>
            <a:ext cx="4876800" cy="4267200"/>
          </a:xfrm>
          <a:custGeom>
            <a:avLst/>
            <a:gdLst/>
            <a:ahLst/>
            <a:cxnLst>
              <a:cxn ang="0">
                <a:pos x="0" y="2688"/>
              </a:cxn>
              <a:cxn ang="0">
                <a:pos x="480" y="2064"/>
              </a:cxn>
              <a:cxn ang="0">
                <a:pos x="864" y="1344"/>
              </a:cxn>
              <a:cxn ang="0">
                <a:pos x="1296" y="816"/>
              </a:cxn>
              <a:cxn ang="0">
                <a:pos x="3072" y="0"/>
              </a:cxn>
            </a:cxnLst>
            <a:rect l="0" t="0" r="r" b="b"/>
            <a:pathLst>
              <a:path w="3072" h="2688">
                <a:moveTo>
                  <a:pt x="0" y="2688"/>
                </a:moveTo>
                <a:cubicBezTo>
                  <a:pt x="168" y="2488"/>
                  <a:pt x="336" y="2288"/>
                  <a:pt x="480" y="2064"/>
                </a:cubicBezTo>
                <a:cubicBezTo>
                  <a:pt x="624" y="1840"/>
                  <a:pt x="728" y="1552"/>
                  <a:pt x="864" y="1344"/>
                </a:cubicBezTo>
                <a:cubicBezTo>
                  <a:pt x="1000" y="1136"/>
                  <a:pt x="928" y="1040"/>
                  <a:pt x="1296" y="816"/>
                </a:cubicBezTo>
                <a:cubicBezTo>
                  <a:pt x="1664" y="592"/>
                  <a:pt x="2368" y="296"/>
                  <a:pt x="3072" y="0"/>
                </a:cubicBezTo>
              </a:path>
            </a:pathLst>
          </a:custGeom>
          <a:noFill/>
          <a:ln w="38100" cap="flat" cmpd="sng">
            <a:solidFill>
              <a:srgbClr val="C00000"/>
            </a:solidFill>
            <a:prstDash val="solid"/>
            <a:round/>
            <a:headEnd type="none" w="sm" len="sm"/>
            <a:tailEnd type="none" w="sm" len="sm"/>
          </a:ln>
          <a:effectLst/>
        </p:spPr>
        <p:txBody>
          <a:bodyPr/>
          <a:lstStyle/>
          <a:p>
            <a:endParaRPr lang="en-US">
              <a:latin typeface="Comic Sans MS" pitchFamily="66" charset="0"/>
            </a:endParaRPr>
          </a:p>
        </p:txBody>
      </p:sp>
      <p:sp>
        <p:nvSpPr>
          <p:cNvPr id="14" name="Text Box 16"/>
          <p:cNvSpPr txBox="1">
            <a:spLocks noChangeArrowheads="1"/>
          </p:cNvSpPr>
          <p:nvPr/>
        </p:nvSpPr>
        <p:spPr bwMode="auto">
          <a:xfrm>
            <a:off x="7162800" y="1239076"/>
            <a:ext cx="990600" cy="3968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1" dirty="0">
                <a:solidFill>
                  <a:srgbClr val="002060"/>
                </a:solidFill>
                <a:latin typeface="Comic Sans MS" pitchFamily="66" charset="0"/>
                <a:cs typeface="Arial" charset="0"/>
              </a:rPr>
              <a:t>c</a:t>
            </a:r>
            <a:r>
              <a:rPr lang="en-US" sz="2000" b="1" i="1" baseline="-25000" dirty="0">
                <a:solidFill>
                  <a:srgbClr val="002060"/>
                </a:solidFill>
                <a:latin typeface="Comic Sans MS" pitchFamily="66" charset="0"/>
                <a:cs typeface="Arial" charset="0"/>
              </a:rPr>
              <a:t>2</a:t>
            </a:r>
            <a:r>
              <a:rPr lang="en-US" sz="2000" b="1" dirty="0">
                <a:solidFill>
                  <a:srgbClr val="002060"/>
                </a:solidFill>
                <a:latin typeface="Comic Sans MS" pitchFamily="66" charset="0"/>
                <a:cs typeface="Arial" charset="0"/>
              </a:rPr>
              <a:t>.</a:t>
            </a:r>
            <a:r>
              <a:rPr lang="en-US" sz="2000" b="1" i="1" dirty="0">
                <a:solidFill>
                  <a:srgbClr val="002060"/>
                </a:solidFill>
                <a:latin typeface="Comic Sans MS" pitchFamily="66" charset="0"/>
                <a:cs typeface="Arial" charset="0"/>
              </a:rPr>
              <a:t>g(n)</a:t>
            </a:r>
          </a:p>
        </p:txBody>
      </p:sp>
      <p:sp>
        <p:nvSpPr>
          <p:cNvPr id="16" name="Right Brace 15"/>
          <p:cNvSpPr/>
          <p:nvPr/>
        </p:nvSpPr>
        <p:spPr>
          <a:xfrm>
            <a:off x="8077200" y="990600"/>
            <a:ext cx="228600" cy="1143000"/>
          </a:xfrm>
          <a:prstGeom prst="rightBrace">
            <a:avLst/>
          </a:prstGeom>
          <a:noFill/>
          <a:ln w="5715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mic Sans MS" pitchFamily="66" charset="0"/>
            </a:endParaRPr>
          </a:p>
        </p:txBody>
      </p:sp>
      <p:sp>
        <p:nvSpPr>
          <p:cNvPr id="17" name="TextBox 16"/>
          <p:cNvSpPr txBox="1"/>
          <p:nvPr/>
        </p:nvSpPr>
        <p:spPr>
          <a:xfrm>
            <a:off x="8382000" y="1143000"/>
            <a:ext cx="369012" cy="369332"/>
          </a:xfrm>
          <a:prstGeom prst="rect">
            <a:avLst/>
          </a:prstGeom>
          <a:noFill/>
        </p:spPr>
        <p:txBody>
          <a:bodyPr wrap="none" rtlCol="0">
            <a:spAutoFit/>
          </a:bodyPr>
          <a:lstStyle/>
          <a:p>
            <a:r>
              <a:rPr lang="en-US" b="1" dirty="0" smtClean="0">
                <a:latin typeface="Comic Sans MS" pitchFamily="66" charset="0"/>
              </a:rPr>
              <a:t>O</a:t>
            </a:r>
            <a:endParaRPr lang="en-US" b="1" dirty="0">
              <a:latin typeface="Comic Sans MS" pitchFamily="66" charset="0"/>
            </a:endParaRPr>
          </a:p>
        </p:txBody>
      </p:sp>
      <p:sp>
        <p:nvSpPr>
          <p:cNvPr id="18" name="Right Brace 17"/>
          <p:cNvSpPr/>
          <p:nvPr/>
        </p:nvSpPr>
        <p:spPr>
          <a:xfrm>
            <a:off x="8153400" y="1828800"/>
            <a:ext cx="228600" cy="1143000"/>
          </a:xfrm>
          <a:prstGeom prst="rightBrace">
            <a:avLst/>
          </a:prstGeom>
          <a:noFill/>
          <a:ln w="5715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mic Sans MS" pitchFamily="66" charset="0"/>
            </a:endParaRPr>
          </a:p>
        </p:txBody>
      </p:sp>
      <p:sp>
        <p:nvSpPr>
          <p:cNvPr id="19" name="Rectangle 18"/>
          <p:cNvSpPr/>
          <p:nvPr/>
        </p:nvSpPr>
        <p:spPr>
          <a:xfrm>
            <a:off x="8458200" y="2057400"/>
            <a:ext cx="362600" cy="369332"/>
          </a:xfrm>
          <a:prstGeom prst="rect">
            <a:avLst/>
          </a:prstGeom>
        </p:spPr>
        <p:txBody>
          <a:bodyPr wrap="none">
            <a:spAutoFit/>
          </a:bodyPr>
          <a:lstStyle/>
          <a:p>
            <a:r>
              <a:rPr lang="en-US" b="1" dirty="0" smtClean="0">
                <a:solidFill>
                  <a:srgbClr val="FF0000"/>
                </a:solidFill>
                <a:latin typeface="Comic Sans MS" pitchFamily="66" charset="0"/>
                <a:sym typeface="Symbol" pitchFamily="18" charset="2"/>
              </a:rPr>
              <a:t></a:t>
            </a:r>
            <a:endParaRPr lang="en-US" dirty="0">
              <a:latin typeface="Comic Sans MS" pitchFamily="66" charset="0"/>
            </a:endParaRPr>
          </a:p>
        </p:txBody>
      </p:sp>
      <p:sp>
        <p:nvSpPr>
          <p:cNvPr id="20" name="Rectangle 19"/>
          <p:cNvSpPr/>
          <p:nvPr/>
        </p:nvSpPr>
        <p:spPr>
          <a:xfrm>
            <a:off x="3888159" y="685800"/>
            <a:ext cx="1762021" cy="461665"/>
          </a:xfrm>
          <a:prstGeom prst="rect">
            <a:avLst/>
          </a:prstGeom>
        </p:spPr>
        <p:txBody>
          <a:bodyPr wrap="none">
            <a:spAutoFit/>
          </a:bodyPr>
          <a:lstStyle/>
          <a:p>
            <a:r>
              <a:rPr lang="en-US" sz="2400" b="1" kern="0" dirty="0" smtClean="0">
                <a:solidFill>
                  <a:srgbClr val="FF0000"/>
                </a:solidFill>
                <a:latin typeface="Comic Sans MS" pitchFamily="66" charset="0"/>
              </a:rPr>
              <a:t>Example </a:t>
            </a:r>
            <a:r>
              <a:rPr lang="ru-RU" sz="2400" b="1" kern="0" dirty="0" smtClean="0">
                <a:solidFill>
                  <a:srgbClr val="FF0000"/>
                </a:solidFill>
                <a:latin typeface="Comic Sans MS" pitchFamily="66" charset="0"/>
                <a:cs typeface="Arial" charset="0"/>
              </a:rPr>
              <a:t>Ө</a:t>
            </a:r>
            <a:endParaRPr lang="en-US" sz="2400" dirty="0"/>
          </a:p>
        </p:txBody>
      </p:sp>
      <p:sp>
        <p:nvSpPr>
          <p:cNvPr id="21" name="TextBox 20"/>
          <p:cNvSpPr txBox="1"/>
          <p:nvPr/>
        </p:nvSpPr>
        <p:spPr>
          <a:xfrm>
            <a:off x="304800" y="381000"/>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animBg="1"/>
      <p:bldP spid="9" grpId="0"/>
      <p:bldP spid="10" grpId="0"/>
      <p:bldP spid="11" grpId="0"/>
      <p:bldP spid="12" grpId="0" animBg="1"/>
      <p:bldP spid="13" grpId="0" animBg="1"/>
      <p:bldP spid="14" grpId="0"/>
      <p:bldP spid="16" grpId="0" animBg="1"/>
      <p:bldP spid="17" grpId="0"/>
      <p:bldP spid="18" grpId="0" animBg="1"/>
      <p:bldP spid="19" grpId="0"/>
      <p:bldP spid="20" grpId="0"/>
      <p:bldP spid="2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9796" y="3672245"/>
            <a:ext cx="3456395" cy="461665"/>
          </a:xfrm>
          <a:prstGeom prst="rect">
            <a:avLst/>
          </a:prstGeom>
          <a:noFill/>
        </p:spPr>
        <p:txBody>
          <a:bodyPr wrap="none" rtlCol="0">
            <a:spAutoFit/>
          </a:bodyPr>
          <a:lstStyle/>
          <a:p>
            <a:r>
              <a:rPr lang="en-US" sz="2400" b="1" i="1" dirty="0" smtClean="0">
                <a:latin typeface="Comic Sans MS" pitchFamily="66" charset="0"/>
                <a:sym typeface="Symbol" pitchFamily="18" charset="2"/>
              </a:rPr>
              <a:t>3n</a:t>
            </a:r>
            <a:r>
              <a:rPr lang="en-US" sz="2400" b="1" i="1" u="sng" dirty="0" smtClean="0">
                <a:latin typeface="Comic Sans MS" pitchFamily="66" charset="0"/>
                <a:sym typeface="Symbol" pitchFamily="18" charset="2"/>
              </a:rPr>
              <a:t>&lt;</a:t>
            </a:r>
            <a:r>
              <a:rPr lang="en-US" sz="2400" b="1" i="1" dirty="0" smtClean="0">
                <a:latin typeface="Comic Sans MS" pitchFamily="66" charset="0"/>
                <a:sym typeface="Symbol" pitchFamily="18" charset="2"/>
              </a:rPr>
              <a:t> </a:t>
            </a:r>
            <a:r>
              <a:rPr lang="en-US" sz="2400" dirty="0" smtClean="0">
                <a:latin typeface="Comic Sans MS" pitchFamily="66" charset="0"/>
              </a:rPr>
              <a:t>3n +2</a:t>
            </a:r>
            <a:r>
              <a:rPr lang="en-US" sz="2400" b="1" i="1" u="sng" dirty="0" smtClean="0">
                <a:latin typeface="Comic Sans MS" pitchFamily="66" charset="0"/>
                <a:sym typeface="Symbol" pitchFamily="18" charset="2"/>
              </a:rPr>
              <a:t>&lt;</a:t>
            </a:r>
            <a:r>
              <a:rPr lang="en-US" sz="2400" b="1" i="1" dirty="0" smtClean="0">
                <a:latin typeface="Comic Sans MS" pitchFamily="66" charset="0"/>
                <a:sym typeface="Symbol" pitchFamily="18" charset="2"/>
              </a:rPr>
              <a:t> 4n, </a:t>
            </a:r>
            <a:r>
              <a:rPr lang="en-US" sz="2400" b="1" dirty="0" smtClean="0">
                <a:latin typeface="Comic Sans MS" pitchFamily="66" charset="0"/>
                <a:sym typeface="Symbol" pitchFamily="18" charset="2"/>
              </a:rPr>
              <a:t></a:t>
            </a:r>
            <a:r>
              <a:rPr lang="en-US" sz="2400" b="1" dirty="0" smtClean="0">
                <a:latin typeface="Comic Sans MS" pitchFamily="66" charset="0"/>
                <a:cs typeface="Arial" charset="0"/>
              </a:rPr>
              <a:t>n ≥2</a:t>
            </a:r>
            <a:endParaRPr lang="en-US" sz="2400" dirty="0">
              <a:latin typeface="Comic Sans MS" pitchFamily="66" charset="0"/>
            </a:endParaRPr>
          </a:p>
        </p:txBody>
      </p:sp>
      <p:sp>
        <p:nvSpPr>
          <p:cNvPr id="3" name="Line 4"/>
          <p:cNvSpPr>
            <a:spLocks noChangeShapeType="1"/>
          </p:cNvSpPr>
          <p:nvPr/>
        </p:nvSpPr>
        <p:spPr bwMode="auto">
          <a:xfrm flipH="1">
            <a:off x="6462596" y="3889177"/>
            <a:ext cx="914400" cy="0"/>
          </a:xfrm>
          <a:prstGeom prst="line">
            <a:avLst/>
          </a:prstGeom>
          <a:noFill/>
          <a:ln w="25400">
            <a:solidFill>
              <a:schemeClr val="tx1"/>
            </a:solidFill>
            <a:round/>
            <a:headEnd type="none" w="sm" len="sm"/>
            <a:tailEnd type="triangle" w="med" len="med"/>
          </a:ln>
          <a:effectLst/>
        </p:spPr>
        <p:txBody>
          <a:bodyPr/>
          <a:lstStyle/>
          <a:p>
            <a:endParaRPr lang="en-US" sz="2400" b="1">
              <a:latin typeface="Comic Sans MS" pitchFamily="66" charset="0"/>
            </a:endParaRPr>
          </a:p>
        </p:txBody>
      </p:sp>
      <p:sp>
        <p:nvSpPr>
          <p:cNvPr id="4" name="Line 5"/>
          <p:cNvSpPr>
            <a:spLocks noChangeShapeType="1"/>
          </p:cNvSpPr>
          <p:nvPr/>
        </p:nvSpPr>
        <p:spPr bwMode="auto">
          <a:xfrm flipH="1" flipV="1">
            <a:off x="3338396" y="4205645"/>
            <a:ext cx="0" cy="533400"/>
          </a:xfrm>
          <a:prstGeom prst="line">
            <a:avLst/>
          </a:prstGeom>
          <a:noFill/>
          <a:ln w="25400">
            <a:solidFill>
              <a:schemeClr val="tx1"/>
            </a:solidFill>
            <a:round/>
            <a:headEnd type="none" w="sm" len="sm"/>
            <a:tailEnd type="triangle" w="med" len="med"/>
          </a:ln>
          <a:effectLst/>
        </p:spPr>
        <p:txBody>
          <a:bodyPr/>
          <a:lstStyle/>
          <a:p>
            <a:endParaRPr lang="en-US" sz="2400" b="1">
              <a:latin typeface="Comic Sans MS" pitchFamily="66" charset="0"/>
            </a:endParaRPr>
          </a:p>
        </p:txBody>
      </p:sp>
      <p:sp>
        <p:nvSpPr>
          <p:cNvPr id="5" name="TextBox 4"/>
          <p:cNvSpPr txBox="1"/>
          <p:nvPr/>
        </p:nvSpPr>
        <p:spPr>
          <a:xfrm>
            <a:off x="3109796" y="4739045"/>
            <a:ext cx="468398" cy="461665"/>
          </a:xfrm>
          <a:prstGeom prst="rect">
            <a:avLst/>
          </a:prstGeom>
          <a:noFill/>
        </p:spPr>
        <p:txBody>
          <a:bodyPr wrap="none" rtlCol="0">
            <a:spAutoFit/>
          </a:bodyPr>
          <a:lstStyle/>
          <a:p>
            <a:r>
              <a:rPr lang="en-US" sz="2400" b="1" dirty="0" smtClean="0">
                <a:latin typeface="Comic Sans MS" pitchFamily="66" charset="0"/>
              </a:rPr>
              <a:t>c</a:t>
            </a:r>
            <a:r>
              <a:rPr lang="en-US" sz="2400" b="1" baseline="-25000" dirty="0" smtClean="0">
                <a:latin typeface="Comic Sans MS" pitchFamily="66" charset="0"/>
              </a:rPr>
              <a:t>1</a:t>
            </a:r>
            <a:endParaRPr lang="en-US" sz="2400" b="1" baseline="-25000" dirty="0">
              <a:latin typeface="Comic Sans MS" pitchFamily="66" charset="0"/>
            </a:endParaRPr>
          </a:p>
        </p:txBody>
      </p:sp>
      <p:sp>
        <p:nvSpPr>
          <p:cNvPr id="6" name="Rectangle 5"/>
          <p:cNvSpPr/>
          <p:nvPr/>
        </p:nvSpPr>
        <p:spPr>
          <a:xfrm>
            <a:off x="7376996" y="3672245"/>
            <a:ext cx="471604" cy="461665"/>
          </a:xfrm>
          <a:prstGeom prst="rect">
            <a:avLst/>
          </a:prstGeom>
        </p:spPr>
        <p:txBody>
          <a:bodyPr wrap="none">
            <a:spAutoFit/>
          </a:bodyPr>
          <a:lstStyle/>
          <a:p>
            <a:r>
              <a:rPr lang="en-US" sz="2400" b="1" dirty="0" smtClean="0">
                <a:solidFill>
                  <a:srgbClr val="002060"/>
                </a:solidFill>
                <a:latin typeface="Comic Sans MS" pitchFamily="66" charset="0"/>
              </a:rPr>
              <a:t>n</a:t>
            </a:r>
            <a:r>
              <a:rPr lang="en-US" sz="2400" b="1" baseline="-25000" dirty="0" smtClean="0">
                <a:solidFill>
                  <a:srgbClr val="002060"/>
                </a:solidFill>
                <a:latin typeface="Comic Sans MS" pitchFamily="66" charset="0"/>
              </a:rPr>
              <a:t>0</a:t>
            </a:r>
            <a:endParaRPr lang="en-US" sz="2400" b="1" dirty="0">
              <a:latin typeface="Comic Sans MS" pitchFamily="66" charset="0"/>
            </a:endParaRPr>
          </a:p>
        </p:txBody>
      </p:sp>
      <p:sp>
        <p:nvSpPr>
          <p:cNvPr id="7" name="Line 5"/>
          <p:cNvSpPr>
            <a:spLocks noChangeShapeType="1"/>
          </p:cNvSpPr>
          <p:nvPr/>
        </p:nvSpPr>
        <p:spPr bwMode="auto">
          <a:xfrm flipH="1" flipV="1">
            <a:off x="5014796" y="4205645"/>
            <a:ext cx="0" cy="533400"/>
          </a:xfrm>
          <a:prstGeom prst="line">
            <a:avLst/>
          </a:prstGeom>
          <a:noFill/>
          <a:ln w="25400">
            <a:solidFill>
              <a:schemeClr val="tx1"/>
            </a:solidFill>
            <a:round/>
            <a:headEnd type="none" w="sm" len="sm"/>
            <a:tailEnd type="triangle" w="med" len="med"/>
          </a:ln>
          <a:effectLst/>
        </p:spPr>
        <p:txBody>
          <a:bodyPr/>
          <a:lstStyle/>
          <a:p>
            <a:endParaRPr lang="en-US" sz="2400" b="1">
              <a:latin typeface="Comic Sans MS" pitchFamily="66" charset="0"/>
            </a:endParaRPr>
          </a:p>
        </p:txBody>
      </p:sp>
      <p:sp>
        <p:nvSpPr>
          <p:cNvPr id="8" name="TextBox 7"/>
          <p:cNvSpPr txBox="1"/>
          <p:nvPr/>
        </p:nvSpPr>
        <p:spPr>
          <a:xfrm>
            <a:off x="4786196" y="4662845"/>
            <a:ext cx="468398" cy="461665"/>
          </a:xfrm>
          <a:prstGeom prst="rect">
            <a:avLst/>
          </a:prstGeom>
          <a:noFill/>
        </p:spPr>
        <p:txBody>
          <a:bodyPr wrap="none" rtlCol="0">
            <a:spAutoFit/>
          </a:bodyPr>
          <a:lstStyle/>
          <a:p>
            <a:r>
              <a:rPr lang="en-US" sz="2400" b="1" dirty="0" smtClean="0">
                <a:latin typeface="Comic Sans MS" pitchFamily="66" charset="0"/>
              </a:rPr>
              <a:t>c</a:t>
            </a:r>
            <a:r>
              <a:rPr lang="en-US" sz="2400" b="1" baseline="-25000" dirty="0" smtClean="0">
                <a:latin typeface="Comic Sans MS" pitchFamily="66" charset="0"/>
              </a:rPr>
              <a:t>2</a:t>
            </a:r>
            <a:endParaRPr lang="en-US" sz="2400" b="1" baseline="-25000" dirty="0">
              <a:latin typeface="Comic Sans MS" pitchFamily="66" charset="0"/>
            </a:endParaRPr>
          </a:p>
        </p:txBody>
      </p:sp>
      <p:sp>
        <p:nvSpPr>
          <p:cNvPr id="9" name="TextBox 8"/>
          <p:cNvSpPr txBox="1"/>
          <p:nvPr/>
        </p:nvSpPr>
        <p:spPr>
          <a:xfrm>
            <a:off x="2923221" y="5481935"/>
            <a:ext cx="3020379" cy="461665"/>
          </a:xfrm>
          <a:prstGeom prst="rect">
            <a:avLst/>
          </a:prstGeom>
          <a:noFill/>
        </p:spPr>
        <p:txBody>
          <a:bodyPr wrap="none" rtlCol="0">
            <a:spAutoFit/>
          </a:bodyPr>
          <a:lstStyle/>
          <a:p>
            <a:r>
              <a:rPr lang="en-US" sz="2400" b="1" dirty="0" smtClean="0">
                <a:solidFill>
                  <a:srgbClr val="002060"/>
                </a:solidFill>
                <a:latin typeface="Comic Sans MS" pitchFamily="66" charset="0"/>
              </a:rPr>
              <a:t>Hence 3n +2=</a:t>
            </a:r>
            <a:r>
              <a:rPr lang="ru-RU" sz="2400" b="1" dirty="0" smtClean="0">
                <a:solidFill>
                  <a:srgbClr val="002060"/>
                </a:solidFill>
                <a:latin typeface="Comic Sans MS" pitchFamily="66" charset="0"/>
                <a:cs typeface="Arial" charset="0"/>
              </a:rPr>
              <a:t> Ө</a:t>
            </a:r>
            <a:r>
              <a:rPr lang="en-US" sz="2400" b="1" dirty="0" smtClean="0">
                <a:solidFill>
                  <a:srgbClr val="002060"/>
                </a:solidFill>
                <a:latin typeface="Comic Sans MS" pitchFamily="66" charset="0"/>
                <a:cs typeface="Arial" charset="0"/>
              </a:rPr>
              <a:t>(n)</a:t>
            </a:r>
            <a:endParaRPr lang="en-US" sz="2400" b="1" dirty="0">
              <a:solidFill>
                <a:srgbClr val="002060"/>
              </a:solidFill>
              <a:latin typeface="Comic Sans MS" pitchFamily="66" charset="0"/>
            </a:endParaRPr>
          </a:p>
        </p:txBody>
      </p:sp>
      <p:sp>
        <p:nvSpPr>
          <p:cNvPr id="10" name="Rectangle 9"/>
          <p:cNvSpPr/>
          <p:nvPr/>
        </p:nvSpPr>
        <p:spPr>
          <a:xfrm>
            <a:off x="2601077" y="2776955"/>
            <a:ext cx="3592650" cy="584775"/>
          </a:xfrm>
          <a:prstGeom prst="rect">
            <a:avLst/>
          </a:prstGeom>
        </p:spPr>
        <p:txBody>
          <a:bodyPr wrap="none">
            <a:spAutoFit/>
          </a:bodyPr>
          <a:lstStyle/>
          <a:p>
            <a:r>
              <a:rPr lang="en-US" sz="3200" b="1" i="1" dirty="0" smtClean="0">
                <a:latin typeface="Tw Cen MT" pitchFamily="34" charset="0"/>
                <a:sym typeface="Symbol" pitchFamily="18" charset="2"/>
              </a:rPr>
              <a:t>c</a:t>
            </a:r>
            <a:r>
              <a:rPr lang="en-US" sz="3200" b="1" i="1" baseline="-25000" dirty="0" smtClean="0">
                <a:latin typeface="Tw Cen MT" pitchFamily="34" charset="0"/>
                <a:sym typeface="Symbol" pitchFamily="18" charset="2"/>
              </a:rPr>
              <a:t>1</a:t>
            </a:r>
            <a:r>
              <a:rPr lang="en-US" sz="3200" b="1" i="1" dirty="0" smtClean="0">
                <a:latin typeface="Tw Cen MT" pitchFamily="34" charset="0"/>
                <a:sym typeface="Symbol" pitchFamily="18" charset="2"/>
              </a:rPr>
              <a:t>.g(n)</a:t>
            </a:r>
            <a:r>
              <a:rPr lang="en-US" sz="3200" b="1" i="1" u="sng" dirty="0" smtClean="0">
                <a:latin typeface="Tw Cen MT" pitchFamily="34" charset="0"/>
                <a:sym typeface="Symbol" pitchFamily="18" charset="2"/>
              </a:rPr>
              <a:t>&lt;</a:t>
            </a:r>
            <a:r>
              <a:rPr lang="en-US" sz="3200" b="1" i="1" dirty="0" smtClean="0">
                <a:latin typeface="Tw Cen MT" pitchFamily="34" charset="0"/>
                <a:sym typeface="Symbol" pitchFamily="18" charset="2"/>
              </a:rPr>
              <a:t> f</a:t>
            </a:r>
            <a:r>
              <a:rPr lang="en-US" sz="3200" dirty="0" smtClean="0"/>
              <a:t>(n)</a:t>
            </a:r>
            <a:r>
              <a:rPr lang="en-US" sz="3200" b="1" i="1" dirty="0" smtClean="0">
                <a:latin typeface="Tw Cen MT" pitchFamily="34" charset="0"/>
                <a:sym typeface="Symbol" pitchFamily="18" charset="2"/>
              </a:rPr>
              <a:t> </a:t>
            </a:r>
            <a:r>
              <a:rPr lang="en-US" sz="3200" b="1" i="1" u="sng" dirty="0" smtClean="0">
                <a:latin typeface="Tw Cen MT" pitchFamily="34" charset="0"/>
                <a:sym typeface="Symbol" pitchFamily="18" charset="2"/>
              </a:rPr>
              <a:t>&lt;</a:t>
            </a:r>
            <a:r>
              <a:rPr lang="en-US" sz="3200" b="1" i="1" dirty="0" smtClean="0">
                <a:latin typeface="Tw Cen MT" pitchFamily="34" charset="0"/>
                <a:sym typeface="Symbol" pitchFamily="18" charset="2"/>
              </a:rPr>
              <a:t>c</a:t>
            </a:r>
            <a:r>
              <a:rPr lang="en-US" sz="3200" b="1" i="1" baseline="-25000" dirty="0" smtClean="0">
                <a:latin typeface="Tw Cen MT" pitchFamily="34" charset="0"/>
                <a:sym typeface="Symbol" pitchFamily="18" charset="2"/>
              </a:rPr>
              <a:t>2</a:t>
            </a:r>
            <a:r>
              <a:rPr lang="en-US" sz="3200" b="1" i="1" dirty="0" smtClean="0">
                <a:latin typeface="Tw Cen MT" pitchFamily="34" charset="0"/>
                <a:sym typeface="Symbol" pitchFamily="18" charset="2"/>
              </a:rPr>
              <a:t>.g(n)</a:t>
            </a:r>
            <a:endParaRPr lang="en-US" sz="3200" dirty="0"/>
          </a:p>
        </p:txBody>
      </p:sp>
      <p:sp>
        <p:nvSpPr>
          <p:cNvPr id="11" name="TextBox 10"/>
          <p:cNvSpPr txBox="1"/>
          <p:nvPr/>
        </p:nvSpPr>
        <p:spPr>
          <a:xfrm>
            <a:off x="3178629" y="1828800"/>
            <a:ext cx="1088571" cy="523220"/>
          </a:xfrm>
          <a:prstGeom prst="rect">
            <a:avLst/>
          </a:prstGeom>
          <a:noFill/>
        </p:spPr>
        <p:txBody>
          <a:bodyPr wrap="square" rtlCol="0">
            <a:spAutoFit/>
          </a:bodyPr>
          <a:lstStyle/>
          <a:p>
            <a:pPr algn="ctr"/>
            <a:r>
              <a:rPr lang="en-US" sz="2800" b="1" dirty="0" smtClean="0">
                <a:solidFill>
                  <a:srgbClr val="FF0000"/>
                </a:solidFill>
                <a:latin typeface="Tw Cen MT" pitchFamily="34" charset="0"/>
                <a:sym typeface="Symbol" pitchFamily="18" charset="2"/>
              </a:rPr>
              <a:t></a:t>
            </a:r>
            <a:endParaRPr lang="en-US" sz="2800" dirty="0"/>
          </a:p>
        </p:txBody>
      </p:sp>
      <p:sp>
        <p:nvSpPr>
          <p:cNvPr id="12" name="TextBox 11"/>
          <p:cNvSpPr txBox="1"/>
          <p:nvPr/>
        </p:nvSpPr>
        <p:spPr>
          <a:xfrm>
            <a:off x="5024414" y="1828800"/>
            <a:ext cx="461986" cy="584775"/>
          </a:xfrm>
          <a:prstGeom prst="rect">
            <a:avLst/>
          </a:prstGeom>
          <a:solidFill>
            <a:schemeClr val="bg1"/>
          </a:solidFill>
        </p:spPr>
        <p:txBody>
          <a:bodyPr wrap="none" rtlCol="0">
            <a:spAutoFit/>
          </a:bodyPr>
          <a:lstStyle/>
          <a:p>
            <a:r>
              <a:rPr lang="en-US" sz="3200" b="1" dirty="0" smtClean="0">
                <a:solidFill>
                  <a:srgbClr val="002060"/>
                </a:solidFill>
              </a:rPr>
              <a:t>O</a:t>
            </a:r>
            <a:endParaRPr lang="en-US" sz="3200" b="1" dirty="0">
              <a:solidFill>
                <a:srgbClr val="002060"/>
              </a:solidFill>
            </a:endParaRPr>
          </a:p>
        </p:txBody>
      </p:sp>
      <p:sp>
        <p:nvSpPr>
          <p:cNvPr id="13" name="Right Brace 12"/>
          <p:cNvSpPr/>
          <p:nvPr/>
        </p:nvSpPr>
        <p:spPr>
          <a:xfrm rot="16200000">
            <a:off x="3429000" y="1905001"/>
            <a:ext cx="533400" cy="14478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rot="16200000">
            <a:off x="4953000" y="1905001"/>
            <a:ext cx="533400" cy="14478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3888159" y="1143000"/>
            <a:ext cx="2215671" cy="461665"/>
          </a:xfrm>
          <a:prstGeom prst="rect">
            <a:avLst/>
          </a:prstGeom>
        </p:spPr>
        <p:txBody>
          <a:bodyPr wrap="none">
            <a:spAutoFit/>
          </a:bodyPr>
          <a:lstStyle/>
          <a:p>
            <a:r>
              <a:rPr lang="en-US" sz="2400" b="1" kern="0" dirty="0" smtClean="0">
                <a:solidFill>
                  <a:srgbClr val="FF0000"/>
                </a:solidFill>
                <a:latin typeface="Comic Sans MS" pitchFamily="66" charset="0"/>
              </a:rPr>
              <a:t>Example 1: </a:t>
            </a:r>
            <a:r>
              <a:rPr lang="ru-RU" sz="2400" b="1" kern="0" dirty="0" smtClean="0">
                <a:solidFill>
                  <a:srgbClr val="FF0000"/>
                </a:solidFill>
                <a:latin typeface="Comic Sans MS" pitchFamily="66" charset="0"/>
                <a:cs typeface="Arial" charset="0"/>
              </a:rPr>
              <a:t>Ө</a:t>
            </a:r>
            <a:endParaRPr lang="en-US" sz="2400" dirty="0"/>
          </a:p>
        </p:txBody>
      </p:sp>
      <p:sp>
        <p:nvSpPr>
          <p:cNvPr id="16" name="TextBox 15"/>
          <p:cNvSpPr txBox="1"/>
          <p:nvPr/>
        </p:nvSpPr>
        <p:spPr>
          <a:xfrm>
            <a:off x="304800" y="838200"/>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p:bldP spid="6" grpId="0"/>
      <p:bldP spid="7" grpId="0" animBg="1"/>
      <p:bldP spid="8" grpId="0"/>
      <p:bldP spid="9" grpId="0"/>
      <p:bldP spid="10" grpId="0"/>
      <p:bldP spid="11" grpId="0"/>
      <p:bldP spid="12" grpId="0" animBg="1"/>
      <p:bldP spid="13" grpId="0" animBg="1"/>
      <p:bldP spid="14" grpId="0" animBg="1"/>
      <p:bldP spid="15" grpId="0"/>
      <p:bldP spid="1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8159" y="685800"/>
            <a:ext cx="2215671" cy="461665"/>
          </a:xfrm>
          <a:prstGeom prst="rect">
            <a:avLst/>
          </a:prstGeom>
        </p:spPr>
        <p:txBody>
          <a:bodyPr wrap="none">
            <a:spAutoFit/>
          </a:bodyPr>
          <a:lstStyle/>
          <a:p>
            <a:r>
              <a:rPr lang="en-US" sz="2400" b="1" kern="0" dirty="0" smtClean="0">
                <a:solidFill>
                  <a:srgbClr val="FF0000"/>
                </a:solidFill>
                <a:latin typeface="Comic Sans MS" pitchFamily="66" charset="0"/>
              </a:rPr>
              <a:t>Example 2: </a:t>
            </a:r>
            <a:r>
              <a:rPr lang="ru-RU" sz="2400" b="1" kern="0" dirty="0" smtClean="0">
                <a:solidFill>
                  <a:srgbClr val="FF0000"/>
                </a:solidFill>
                <a:latin typeface="Comic Sans MS" pitchFamily="66" charset="0"/>
                <a:cs typeface="Arial" charset="0"/>
              </a:rPr>
              <a:t>Ө</a:t>
            </a:r>
            <a:endParaRPr lang="en-US" sz="2400" dirty="0"/>
          </a:p>
        </p:txBody>
      </p:sp>
      <p:sp>
        <p:nvSpPr>
          <p:cNvPr id="3" name="TextBox 2"/>
          <p:cNvSpPr txBox="1"/>
          <p:nvPr/>
        </p:nvSpPr>
        <p:spPr>
          <a:xfrm>
            <a:off x="304800" y="381000"/>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TextBox 3"/>
          <p:cNvSpPr txBox="1"/>
          <p:nvPr/>
        </p:nvSpPr>
        <p:spPr>
          <a:xfrm>
            <a:off x="3033596" y="3200400"/>
            <a:ext cx="3288080" cy="461665"/>
          </a:xfrm>
          <a:prstGeom prst="rect">
            <a:avLst/>
          </a:prstGeom>
          <a:noFill/>
        </p:spPr>
        <p:txBody>
          <a:bodyPr wrap="none" rtlCol="0">
            <a:spAutoFit/>
          </a:bodyPr>
          <a:lstStyle/>
          <a:p>
            <a:r>
              <a:rPr lang="en-US" sz="2400" b="1" i="1" dirty="0" smtClean="0">
                <a:latin typeface="Comic Sans MS" pitchFamily="66" charset="0"/>
                <a:sym typeface="Symbol" pitchFamily="18" charset="2"/>
              </a:rPr>
              <a:t>1.n</a:t>
            </a:r>
            <a:r>
              <a:rPr lang="en-US" sz="2400" b="1" i="1" u="sng" dirty="0" smtClean="0">
                <a:latin typeface="Comic Sans MS" pitchFamily="66" charset="0"/>
                <a:sym typeface="Symbol" pitchFamily="18" charset="2"/>
              </a:rPr>
              <a:t>&lt;</a:t>
            </a:r>
            <a:r>
              <a:rPr lang="en-US" sz="2400" b="1" i="1" dirty="0" smtClean="0">
                <a:latin typeface="Comic Sans MS" pitchFamily="66" charset="0"/>
                <a:sym typeface="Symbol" pitchFamily="18" charset="2"/>
              </a:rPr>
              <a:t> 5n</a:t>
            </a:r>
            <a:r>
              <a:rPr lang="en-US" sz="2400" b="1" i="1" baseline="30000" dirty="0" smtClean="0">
                <a:latin typeface="Comic Sans MS" pitchFamily="66" charset="0"/>
                <a:sym typeface="Symbol" pitchFamily="18" charset="2"/>
              </a:rPr>
              <a:t>2</a:t>
            </a:r>
            <a:r>
              <a:rPr lang="en-US" sz="2400" b="1" i="1" u="sng" dirty="0" smtClean="0">
                <a:latin typeface="Comic Sans MS" pitchFamily="66" charset="0"/>
                <a:sym typeface="Symbol" pitchFamily="18" charset="2"/>
              </a:rPr>
              <a:t>&lt;</a:t>
            </a:r>
            <a:r>
              <a:rPr lang="en-US" sz="2400" b="1" i="1" dirty="0" smtClean="0">
                <a:latin typeface="Comic Sans MS" pitchFamily="66" charset="0"/>
                <a:sym typeface="Symbol" pitchFamily="18" charset="2"/>
              </a:rPr>
              <a:t> 5n, </a:t>
            </a:r>
            <a:r>
              <a:rPr lang="en-US" sz="2400" b="1" dirty="0" smtClean="0">
                <a:latin typeface="Comic Sans MS" pitchFamily="66" charset="0"/>
                <a:sym typeface="Symbol" pitchFamily="18" charset="2"/>
              </a:rPr>
              <a:t></a:t>
            </a:r>
            <a:r>
              <a:rPr lang="en-US" sz="2400" b="1" dirty="0" smtClean="0">
                <a:latin typeface="Comic Sans MS" pitchFamily="66" charset="0"/>
                <a:cs typeface="Arial" charset="0"/>
              </a:rPr>
              <a:t>n ≥1</a:t>
            </a:r>
            <a:endParaRPr lang="en-US" sz="2400" dirty="0">
              <a:latin typeface="Comic Sans MS" pitchFamily="66" charset="0"/>
            </a:endParaRPr>
          </a:p>
        </p:txBody>
      </p:sp>
      <p:sp>
        <p:nvSpPr>
          <p:cNvPr id="5" name="Line 4"/>
          <p:cNvSpPr>
            <a:spLocks noChangeShapeType="1"/>
          </p:cNvSpPr>
          <p:nvPr/>
        </p:nvSpPr>
        <p:spPr bwMode="auto">
          <a:xfrm flipH="1">
            <a:off x="6248400" y="3417332"/>
            <a:ext cx="914400" cy="0"/>
          </a:xfrm>
          <a:prstGeom prst="line">
            <a:avLst/>
          </a:prstGeom>
          <a:noFill/>
          <a:ln w="25400">
            <a:solidFill>
              <a:schemeClr val="tx1"/>
            </a:solidFill>
            <a:round/>
            <a:headEnd type="none" w="sm" len="sm"/>
            <a:tailEnd type="triangle" w="med" len="med"/>
          </a:ln>
          <a:effectLst/>
        </p:spPr>
        <p:txBody>
          <a:bodyPr/>
          <a:lstStyle/>
          <a:p>
            <a:endParaRPr lang="en-US" sz="2400" b="1">
              <a:latin typeface="Comic Sans MS" pitchFamily="66" charset="0"/>
            </a:endParaRPr>
          </a:p>
        </p:txBody>
      </p:sp>
      <p:sp>
        <p:nvSpPr>
          <p:cNvPr id="6" name="Line 5"/>
          <p:cNvSpPr>
            <a:spLocks noChangeShapeType="1"/>
          </p:cNvSpPr>
          <p:nvPr/>
        </p:nvSpPr>
        <p:spPr bwMode="auto">
          <a:xfrm flipH="1" flipV="1">
            <a:off x="3200400" y="3657600"/>
            <a:ext cx="0" cy="533400"/>
          </a:xfrm>
          <a:prstGeom prst="line">
            <a:avLst/>
          </a:prstGeom>
          <a:noFill/>
          <a:ln w="25400">
            <a:solidFill>
              <a:schemeClr val="tx1"/>
            </a:solidFill>
            <a:round/>
            <a:headEnd type="none" w="sm" len="sm"/>
            <a:tailEnd type="triangle" w="med" len="med"/>
          </a:ln>
          <a:effectLst/>
        </p:spPr>
        <p:txBody>
          <a:bodyPr/>
          <a:lstStyle/>
          <a:p>
            <a:endParaRPr lang="en-US" sz="2400" b="1">
              <a:latin typeface="Comic Sans MS" pitchFamily="66" charset="0"/>
            </a:endParaRPr>
          </a:p>
        </p:txBody>
      </p:sp>
      <p:sp>
        <p:nvSpPr>
          <p:cNvPr id="7" name="TextBox 6"/>
          <p:cNvSpPr txBox="1"/>
          <p:nvPr/>
        </p:nvSpPr>
        <p:spPr>
          <a:xfrm>
            <a:off x="2971800" y="4191000"/>
            <a:ext cx="468398" cy="461665"/>
          </a:xfrm>
          <a:prstGeom prst="rect">
            <a:avLst/>
          </a:prstGeom>
          <a:noFill/>
        </p:spPr>
        <p:txBody>
          <a:bodyPr wrap="none" rtlCol="0">
            <a:spAutoFit/>
          </a:bodyPr>
          <a:lstStyle/>
          <a:p>
            <a:r>
              <a:rPr lang="en-US" sz="2400" b="1" dirty="0" smtClean="0">
                <a:latin typeface="Comic Sans MS" pitchFamily="66" charset="0"/>
              </a:rPr>
              <a:t>c</a:t>
            </a:r>
            <a:r>
              <a:rPr lang="en-US" sz="2400" b="1" baseline="-25000" dirty="0" smtClean="0">
                <a:latin typeface="Comic Sans MS" pitchFamily="66" charset="0"/>
              </a:rPr>
              <a:t>1</a:t>
            </a:r>
            <a:endParaRPr lang="en-US" sz="2400" b="1" baseline="-25000" dirty="0">
              <a:latin typeface="Comic Sans MS" pitchFamily="66" charset="0"/>
            </a:endParaRPr>
          </a:p>
        </p:txBody>
      </p:sp>
      <p:sp>
        <p:nvSpPr>
          <p:cNvPr id="8" name="Rectangle 7"/>
          <p:cNvSpPr/>
          <p:nvPr/>
        </p:nvSpPr>
        <p:spPr>
          <a:xfrm>
            <a:off x="7162800" y="3200400"/>
            <a:ext cx="471604" cy="461665"/>
          </a:xfrm>
          <a:prstGeom prst="rect">
            <a:avLst/>
          </a:prstGeom>
        </p:spPr>
        <p:txBody>
          <a:bodyPr wrap="none">
            <a:spAutoFit/>
          </a:bodyPr>
          <a:lstStyle/>
          <a:p>
            <a:r>
              <a:rPr lang="en-US" sz="2400" b="1" dirty="0" smtClean="0">
                <a:solidFill>
                  <a:srgbClr val="002060"/>
                </a:solidFill>
                <a:latin typeface="Comic Sans MS" pitchFamily="66" charset="0"/>
              </a:rPr>
              <a:t>n</a:t>
            </a:r>
            <a:r>
              <a:rPr lang="en-US" sz="2400" b="1" baseline="-25000" dirty="0" smtClean="0">
                <a:solidFill>
                  <a:srgbClr val="002060"/>
                </a:solidFill>
                <a:latin typeface="Comic Sans MS" pitchFamily="66" charset="0"/>
              </a:rPr>
              <a:t>0</a:t>
            </a:r>
            <a:endParaRPr lang="en-US" sz="2400" b="1" dirty="0">
              <a:latin typeface="Comic Sans MS" pitchFamily="66" charset="0"/>
            </a:endParaRPr>
          </a:p>
        </p:txBody>
      </p:sp>
      <p:sp>
        <p:nvSpPr>
          <p:cNvPr id="9" name="Line 5"/>
          <p:cNvSpPr>
            <a:spLocks noChangeShapeType="1"/>
          </p:cNvSpPr>
          <p:nvPr/>
        </p:nvSpPr>
        <p:spPr bwMode="auto">
          <a:xfrm flipH="1" flipV="1">
            <a:off x="4800600" y="3657600"/>
            <a:ext cx="0" cy="533400"/>
          </a:xfrm>
          <a:prstGeom prst="line">
            <a:avLst/>
          </a:prstGeom>
          <a:noFill/>
          <a:ln w="25400">
            <a:solidFill>
              <a:schemeClr val="tx1"/>
            </a:solidFill>
            <a:round/>
            <a:headEnd type="none" w="sm" len="sm"/>
            <a:tailEnd type="triangle" w="med" len="med"/>
          </a:ln>
          <a:effectLst/>
        </p:spPr>
        <p:txBody>
          <a:bodyPr/>
          <a:lstStyle/>
          <a:p>
            <a:endParaRPr lang="en-US" sz="2400" b="1">
              <a:latin typeface="Comic Sans MS" pitchFamily="66" charset="0"/>
            </a:endParaRPr>
          </a:p>
        </p:txBody>
      </p:sp>
      <p:sp>
        <p:nvSpPr>
          <p:cNvPr id="10" name="TextBox 9"/>
          <p:cNvSpPr txBox="1"/>
          <p:nvPr/>
        </p:nvSpPr>
        <p:spPr>
          <a:xfrm>
            <a:off x="4572000" y="4191000"/>
            <a:ext cx="468398" cy="461665"/>
          </a:xfrm>
          <a:prstGeom prst="rect">
            <a:avLst/>
          </a:prstGeom>
          <a:noFill/>
        </p:spPr>
        <p:txBody>
          <a:bodyPr wrap="none" rtlCol="0">
            <a:spAutoFit/>
          </a:bodyPr>
          <a:lstStyle/>
          <a:p>
            <a:r>
              <a:rPr lang="en-US" sz="2400" b="1" dirty="0" smtClean="0">
                <a:latin typeface="Comic Sans MS" pitchFamily="66" charset="0"/>
              </a:rPr>
              <a:t>c</a:t>
            </a:r>
            <a:r>
              <a:rPr lang="en-US" sz="2400" b="1" baseline="-25000" dirty="0" smtClean="0">
                <a:latin typeface="Comic Sans MS" pitchFamily="66" charset="0"/>
              </a:rPr>
              <a:t>2</a:t>
            </a:r>
            <a:endParaRPr lang="en-US" sz="2400" b="1" baseline="-25000" dirty="0">
              <a:latin typeface="Comic Sans MS" pitchFamily="66" charset="0"/>
            </a:endParaRPr>
          </a:p>
        </p:txBody>
      </p:sp>
      <p:sp>
        <p:nvSpPr>
          <p:cNvPr id="11" name="TextBox 10"/>
          <p:cNvSpPr txBox="1"/>
          <p:nvPr/>
        </p:nvSpPr>
        <p:spPr>
          <a:xfrm>
            <a:off x="2620540" y="5029200"/>
            <a:ext cx="2637260" cy="461665"/>
          </a:xfrm>
          <a:prstGeom prst="rect">
            <a:avLst/>
          </a:prstGeom>
          <a:noFill/>
        </p:spPr>
        <p:txBody>
          <a:bodyPr wrap="none" rtlCol="0">
            <a:spAutoFit/>
          </a:bodyPr>
          <a:lstStyle/>
          <a:p>
            <a:r>
              <a:rPr lang="en-US" sz="2400" b="1" dirty="0" smtClean="0">
                <a:solidFill>
                  <a:srgbClr val="002060"/>
                </a:solidFill>
                <a:latin typeface="Comic Sans MS" pitchFamily="66" charset="0"/>
              </a:rPr>
              <a:t>Hence 5n</a:t>
            </a:r>
            <a:r>
              <a:rPr lang="en-US" sz="2400" b="1" baseline="30000" dirty="0" smtClean="0">
                <a:solidFill>
                  <a:srgbClr val="002060"/>
                </a:solidFill>
                <a:latin typeface="Comic Sans MS" pitchFamily="66" charset="0"/>
              </a:rPr>
              <a:t>2</a:t>
            </a:r>
            <a:r>
              <a:rPr lang="en-US" sz="2400" b="1" dirty="0" smtClean="0">
                <a:solidFill>
                  <a:srgbClr val="002060"/>
                </a:solidFill>
                <a:latin typeface="Comic Sans MS" pitchFamily="66" charset="0"/>
              </a:rPr>
              <a:t>=</a:t>
            </a:r>
            <a:r>
              <a:rPr lang="ru-RU" sz="2400" b="1" dirty="0" smtClean="0">
                <a:solidFill>
                  <a:srgbClr val="002060"/>
                </a:solidFill>
                <a:latin typeface="Comic Sans MS" pitchFamily="66" charset="0"/>
                <a:cs typeface="Arial" charset="0"/>
              </a:rPr>
              <a:t> Ө</a:t>
            </a:r>
            <a:r>
              <a:rPr lang="en-US" sz="2400" b="1" dirty="0" smtClean="0">
                <a:solidFill>
                  <a:srgbClr val="002060"/>
                </a:solidFill>
                <a:latin typeface="Comic Sans MS" pitchFamily="66" charset="0"/>
                <a:cs typeface="Arial" charset="0"/>
              </a:rPr>
              <a:t>(n)</a:t>
            </a:r>
            <a:endParaRPr lang="en-US" sz="2400" b="1" dirty="0">
              <a:solidFill>
                <a:srgbClr val="002060"/>
              </a:solidFill>
              <a:latin typeface="Comic Sans MS" pitchFamily="66" charset="0"/>
            </a:endParaRPr>
          </a:p>
        </p:txBody>
      </p:sp>
      <p:sp>
        <p:nvSpPr>
          <p:cNvPr id="12" name="Rectangle 11"/>
          <p:cNvSpPr/>
          <p:nvPr/>
        </p:nvSpPr>
        <p:spPr>
          <a:xfrm>
            <a:off x="2601077" y="2319755"/>
            <a:ext cx="3592650" cy="584775"/>
          </a:xfrm>
          <a:prstGeom prst="rect">
            <a:avLst/>
          </a:prstGeom>
        </p:spPr>
        <p:txBody>
          <a:bodyPr wrap="none">
            <a:spAutoFit/>
          </a:bodyPr>
          <a:lstStyle/>
          <a:p>
            <a:r>
              <a:rPr lang="en-US" sz="3200" b="1" i="1" dirty="0" smtClean="0">
                <a:latin typeface="Tw Cen MT" pitchFamily="34" charset="0"/>
                <a:sym typeface="Symbol" pitchFamily="18" charset="2"/>
              </a:rPr>
              <a:t>c</a:t>
            </a:r>
            <a:r>
              <a:rPr lang="en-US" sz="3200" b="1" i="1" baseline="-25000" dirty="0" smtClean="0">
                <a:latin typeface="Tw Cen MT" pitchFamily="34" charset="0"/>
                <a:sym typeface="Symbol" pitchFamily="18" charset="2"/>
              </a:rPr>
              <a:t>1</a:t>
            </a:r>
            <a:r>
              <a:rPr lang="en-US" sz="3200" b="1" i="1" dirty="0" smtClean="0">
                <a:latin typeface="Tw Cen MT" pitchFamily="34" charset="0"/>
                <a:sym typeface="Symbol" pitchFamily="18" charset="2"/>
              </a:rPr>
              <a:t>.g(n)</a:t>
            </a:r>
            <a:r>
              <a:rPr lang="en-US" sz="3200" b="1" i="1" u="sng" dirty="0" smtClean="0">
                <a:latin typeface="Tw Cen MT" pitchFamily="34" charset="0"/>
                <a:sym typeface="Symbol" pitchFamily="18" charset="2"/>
              </a:rPr>
              <a:t>&lt;</a:t>
            </a:r>
            <a:r>
              <a:rPr lang="en-US" sz="3200" b="1" i="1" dirty="0" smtClean="0">
                <a:latin typeface="Tw Cen MT" pitchFamily="34" charset="0"/>
                <a:sym typeface="Symbol" pitchFamily="18" charset="2"/>
              </a:rPr>
              <a:t> f</a:t>
            </a:r>
            <a:r>
              <a:rPr lang="en-US" sz="3200" dirty="0" smtClean="0"/>
              <a:t>(n)</a:t>
            </a:r>
            <a:r>
              <a:rPr lang="en-US" sz="3200" b="1" i="1" dirty="0" smtClean="0">
                <a:latin typeface="Tw Cen MT" pitchFamily="34" charset="0"/>
                <a:sym typeface="Symbol" pitchFamily="18" charset="2"/>
              </a:rPr>
              <a:t> </a:t>
            </a:r>
            <a:r>
              <a:rPr lang="en-US" sz="3200" b="1" i="1" u="sng" dirty="0" smtClean="0">
                <a:latin typeface="Tw Cen MT" pitchFamily="34" charset="0"/>
                <a:sym typeface="Symbol" pitchFamily="18" charset="2"/>
              </a:rPr>
              <a:t>&lt;</a:t>
            </a:r>
            <a:r>
              <a:rPr lang="en-US" sz="3200" b="1" i="1" dirty="0" smtClean="0">
                <a:latin typeface="Tw Cen MT" pitchFamily="34" charset="0"/>
                <a:sym typeface="Symbol" pitchFamily="18" charset="2"/>
              </a:rPr>
              <a:t>c</a:t>
            </a:r>
            <a:r>
              <a:rPr lang="en-US" sz="3200" b="1" i="1" baseline="-25000" dirty="0" smtClean="0">
                <a:latin typeface="Tw Cen MT" pitchFamily="34" charset="0"/>
                <a:sym typeface="Symbol" pitchFamily="18" charset="2"/>
              </a:rPr>
              <a:t>2</a:t>
            </a:r>
            <a:r>
              <a:rPr lang="en-US" sz="3200" b="1" i="1" dirty="0" smtClean="0">
                <a:latin typeface="Tw Cen MT" pitchFamily="34" charset="0"/>
                <a:sym typeface="Symbol" pitchFamily="18" charset="2"/>
              </a:rPr>
              <a:t>.g(n)</a:t>
            </a:r>
            <a:endParaRPr lang="en-US" sz="3200" dirty="0"/>
          </a:p>
        </p:txBody>
      </p:sp>
      <p:sp>
        <p:nvSpPr>
          <p:cNvPr id="13" name="TextBox 12"/>
          <p:cNvSpPr txBox="1"/>
          <p:nvPr/>
        </p:nvSpPr>
        <p:spPr>
          <a:xfrm>
            <a:off x="3178629" y="1371600"/>
            <a:ext cx="1088571" cy="523220"/>
          </a:xfrm>
          <a:prstGeom prst="rect">
            <a:avLst/>
          </a:prstGeom>
          <a:noFill/>
        </p:spPr>
        <p:txBody>
          <a:bodyPr wrap="square" rtlCol="0">
            <a:spAutoFit/>
          </a:bodyPr>
          <a:lstStyle/>
          <a:p>
            <a:pPr algn="ctr"/>
            <a:r>
              <a:rPr lang="en-US" sz="2800" b="1" dirty="0" smtClean="0">
                <a:solidFill>
                  <a:srgbClr val="FF0000"/>
                </a:solidFill>
                <a:latin typeface="Tw Cen MT" pitchFamily="34" charset="0"/>
                <a:sym typeface="Symbol" pitchFamily="18" charset="2"/>
              </a:rPr>
              <a:t></a:t>
            </a:r>
            <a:endParaRPr lang="en-US" sz="2800" dirty="0"/>
          </a:p>
        </p:txBody>
      </p:sp>
      <p:sp>
        <p:nvSpPr>
          <p:cNvPr id="14" name="TextBox 13"/>
          <p:cNvSpPr txBox="1"/>
          <p:nvPr/>
        </p:nvSpPr>
        <p:spPr>
          <a:xfrm>
            <a:off x="5024414" y="1371600"/>
            <a:ext cx="461986" cy="584775"/>
          </a:xfrm>
          <a:prstGeom prst="rect">
            <a:avLst/>
          </a:prstGeom>
          <a:solidFill>
            <a:schemeClr val="bg1"/>
          </a:solidFill>
        </p:spPr>
        <p:txBody>
          <a:bodyPr wrap="none" rtlCol="0">
            <a:spAutoFit/>
          </a:bodyPr>
          <a:lstStyle/>
          <a:p>
            <a:r>
              <a:rPr lang="en-US" sz="3200" b="1" dirty="0" smtClean="0">
                <a:solidFill>
                  <a:srgbClr val="002060"/>
                </a:solidFill>
              </a:rPr>
              <a:t>O</a:t>
            </a:r>
            <a:endParaRPr lang="en-US" sz="3200" b="1" dirty="0">
              <a:solidFill>
                <a:srgbClr val="002060"/>
              </a:solidFill>
            </a:endParaRPr>
          </a:p>
        </p:txBody>
      </p:sp>
      <p:sp>
        <p:nvSpPr>
          <p:cNvPr id="15" name="Right Brace 14"/>
          <p:cNvSpPr/>
          <p:nvPr/>
        </p:nvSpPr>
        <p:spPr>
          <a:xfrm rot="16200000">
            <a:off x="3429000" y="1447801"/>
            <a:ext cx="533400" cy="14478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16200000">
            <a:off x="4953000" y="1447801"/>
            <a:ext cx="533400" cy="14478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animBg="1"/>
      <p:bldP spid="7" grpId="0"/>
      <p:bldP spid="8" grpId="0"/>
      <p:bldP spid="9" grpId="0" animBg="1"/>
      <p:bldP spid="10" grpId="0"/>
      <p:bldP spid="11" grpId="0"/>
      <p:bldP spid="12" grpId="0"/>
      <p:bldP spid="13" grpId="0"/>
      <p:bldP spid="14" grpId="0" animBg="1"/>
      <p:bldP spid="15" grpId="0" animBg="1"/>
      <p:bldP spid="1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3800" y="2971800"/>
            <a:ext cx="1441420" cy="646331"/>
          </a:xfrm>
          <a:prstGeom prst="rect">
            <a:avLst/>
          </a:prstGeom>
          <a:noFill/>
        </p:spPr>
        <p:txBody>
          <a:bodyPr wrap="none" rtlCol="0">
            <a:spAutoFit/>
          </a:bodyPr>
          <a:lstStyle/>
          <a:p>
            <a:r>
              <a:rPr lang="en-IN" sz="3600" b="1" dirty="0" smtClean="0">
                <a:solidFill>
                  <a:srgbClr val="FF0000"/>
                </a:solidFill>
                <a:latin typeface="Comic Sans MS" pitchFamily="66" charset="0"/>
              </a:rPr>
              <a:t>Extra</a:t>
            </a:r>
            <a:endParaRPr lang="en-US" sz="3600" b="1" dirty="0">
              <a:solidFill>
                <a:srgbClr val="FF0000"/>
              </a:solidFill>
              <a:latin typeface="Comic Sans MS"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Title 1"/>
          <p:cNvSpPr txBox="1">
            <a:spLocks/>
          </p:cNvSpPr>
          <p:nvPr/>
        </p:nvSpPr>
        <p:spPr>
          <a:xfrm>
            <a:off x="457200" y="88423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rgbClr val="FF0000"/>
                </a:solidFill>
                <a:effectLst/>
                <a:uLnTx/>
                <a:uFillTx/>
                <a:latin typeface="Comic Sans MS" pitchFamily="66" charset="0"/>
                <a:ea typeface="+mj-ea"/>
                <a:cs typeface="+mj-cs"/>
              </a:rPr>
              <a:t>Running Time T(n)</a:t>
            </a:r>
            <a:endParaRPr kumimoji="0" lang="en-US" sz="4000" b="1" i="0" u="none" strike="noStrike" kern="1200" cap="none" spc="0" normalizeH="0" baseline="0" noProof="0" dirty="0">
              <a:ln>
                <a:noFill/>
              </a:ln>
              <a:solidFill>
                <a:srgbClr val="FF0000"/>
              </a:solidFill>
              <a:effectLst/>
              <a:uLnTx/>
              <a:uFillTx/>
              <a:latin typeface="Comic Sans MS" pitchFamily="66" charset="0"/>
              <a:ea typeface="+mj-ea"/>
              <a:cs typeface="+mj-cs"/>
            </a:endParaRPr>
          </a:p>
        </p:txBody>
      </p:sp>
      <p:sp>
        <p:nvSpPr>
          <p:cNvPr id="5" name="TextBox 4"/>
          <p:cNvSpPr txBox="1"/>
          <p:nvPr/>
        </p:nvSpPr>
        <p:spPr>
          <a:xfrm>
            <a:off x="2799905" y="1676400"/>
            <a:ext cx="3296095" cy="523220"/>
          </a:xfrm>
          <a:prstGeom prst="rect">
            <a:avLst/>
          </a:prstGeom>
          <a:noFill/>
        </p:spPr>
        <p:txBody>
          <a:bodyPr wrap="none" rtlCol="0">
            <a:spAutoFit/>
          </a:bodyPr>
          <a:lstStyle/>
          <a:p>
            <a:r>
              <a:rPr lang="en-US" sz="2800" b="1" dirty="0" smtClean="0">
                <a:latin typeface="Comic Sans MS" pitchFamily="66" charset="0"/>
              </a:rPr>
              <a:t>Running Time T(n)</a:t>
            </a:r>
            <a:endParaRPr lang="en-US" sz="2800" b="1" dirty="0">
              <a:latin typeface="Comic Sans MS" pitchFamily="66" charset="0"/>
            </a:endParaRPr>
          </a:p>
        </p:txBody>
      </p:sp>
      <p:sp>
        <p:nvSpPr>
          <p:cNvPr id="7" name="Rectangle 6"/>
          <p:cNvSpPr/>
          <p:nvPr/>
        </p:nvSpPr>
        <p:spPr>
          <a:xfrm>
            <a:off x="838200" y="2286000"/>
            <a:ext cx="2170787" cy="369332"/>
          </a:xfrm>
          <a:prstGeom prst="rect">
            <a:avLst/>
          </a:prstGeom>
        </p:spPr>
        <p:txBody>
          <a:bodyPr wrap="none">
            <a:spAutoFit/>
          </a:bodyPr>
          <a:lstStyle/>
          <a:p>
            <a:r>
              <a:rPr lang="en-US" b="1" dirty="0" smtClean="0">
                <a:solidFill>
                  <a:srgbClr val="FF0000"/>
                </a:solidFill>
                <a:latin typeface="Comic Sans MS" pitchFamily="66" charset="0"/>
              </a:rPr>
              <a:t>Is proportional to</a:t>
            </a:r>
            <a:endParaRPr lang="en-US" dirty="0">
              <a:solidFill>
                <a:srgbClr val="FF0000"/>
              </a:solidFill>
            </a:endParaRPr>
          </a:p>
        </p:txBody>
      </p:sp>
      <p:sp>
        <p:nvSpPr>
          <p:cNvPr id="8" name="Rectangle 7"/>
          <p:cNvSpPr/>
          <p:nvPr/>
        </p:nvSpPr>
        <p:spPr>
          <a:xfrm>
            <a:off x="5247290" y="2297668"/>
            <a:ext cx="1382110" cy="369332"/>
          </a:xfrm>
          <a:prstGeom prst="rect">
            <a:avLst/>
          </a:prstGeom>
        </p:spPr>
        <p:txBody>
          <a:bodyPr wrap="none">
            <a:spAutoFit/>
          </a:bodyPr>
          <a:lstStyle/>
          <a:p>
            <a:r>
              <a:rPr lang="en-US" b="1" dirty="0" smtClean="0">
                <a:solidFill>
                  <a:srgbClr val="FF0000"/>
                </a:solidFill>
                <a:latin typeface="Comic Sans MS" pitchFamily="66" charset="0"/>
              </a:rPr>
              <a:t>Complexity</a:t>
            </a:r>
            <a:endParaRPr lang="en-US" dirty="0">
              <a:solidFill>
                <a:srgbClr val="FF0000"/>
              </a:solidFill>
            </a:endParaRPr>
          </a:p>
        </p:txBody>
      </p:sp>
      <p:sp>
        <p:nvSpPr>
          <p:cNvPr id="9" name="Rectangle 8"/>
          <p:cNvSpPr/>
          <p:nvPr/>
        </p:nvSpPr>
        <p:spPr>
          <a:xfrm>
            <a:off x="990600" y="2819400"/>
            <a:ext cx="1518364" cy="369332"/>
          </a:xfrm>
          <a:prstGeom prst="rect">
            <a:avLst/>
          </a:prstGeom>
        </p:spPr>
        <p:txBody>
          <a:bodyPr wrap="none">
            <a:spAutoFit/>
          </a:bodyPr>
          <a:lstStyle/>
          <a:p>
            <a:pPr algn="ctr">
              <a:defRPr/>
            </a:pPr>
            <a:r>
              <a:rPr lang="en-US" b="1" dirty="0" smtClean="0">
                <a:latin typeface="Comic Sans MS" pitchFamily="66" charset="0"/>
              </a:rPr>
              <a:t>T(n) ∝ log n</a:t>
            </a:r>
            <a:endParaRPr lang="en-US" b="1" dirty="0">
              <a:latin typeface="Comic Sans MS" pitchFamily="66" charset="0"/>
            </a:endParaRPr>
          </a:p>
        </p:txBody>
      </p:sp>
      <p:sp>
        <p:nvSpPr>
          <p:cNvPr id="10" name="Rectangle 9"/>
          <p:cNvSpPr/>
          <p:nvPr/>
        </p:nvSpPr>
        <p:spPr>
          <a:xfrm>
            <a:off x="5257800" y="2743200"/>
            <a:ext cx="1462259" cy="369332"/>
          </a:xfrm>
          <a:prstGeom prst="rect">
            <a:avLst/>
          </a:prstGeom>
        </p:spPr>
        <p:txBody>
          <a:bodyPr wrap="none">
            <a:spAutoFit/>
          </a:bodyPr>
          <a:lstStyle/>
          <a:p>
            <a:pPr algn="ctr"/>
            <a:r>
              <a:rPr lang="en-US" b="1" dirty="0" smtClean="0">
                <a:latin typeface="Comic Sans MS" pitchFamily="66" charset="0"/>
              </a:rPr>
              <a:t>Logarithmic</a:t>
            </a:r>
            <a:endParaRPr lang="en-US" b="1" dirty="0">
              <a:latin typeface="Comic Sans MS" pitchFamily="66" charset="0"/>
            </a:endParaRPr>
          </a:p>
        </p:txBody>
      </p:sp>
      <p:sp>
        <p:nvSpPr>
          <p:cNvPr id="11" name="Rectangle 10"/>
          <p:cNvSpPr/>
          <p:nvPr/>
        </p:nvSpPr>
        <p:spPr>
          <a:xfrm>
            <a:off x="990600" y="3244334"/>
            <a:ext cx="1112805" cy="369332"/>
          </a:xfrm>
          <a:prstGeom prst="rect">
            <a:avLst/>
          </a:prstGeom>
        </p:spPr>
        <p:txBody>
          <a:bodyPr wrap="none">
            <a:spAutoFit/>
          </a:bodyPr>
          <a:lstStyle/>
          <a:p>
            <a:pPr algn="ctr">
              <a:defRPr/>
            </a:pPr>
            <a:r>
              <a:rPr lang="en-US" b="1" dirty="0" smtClean="0">
                <a:latin typeface="Comic Sans MS" pitchFamily="66" charset="0"/>
              </a:rPr>
              <a:t>T(n) ∝ n</a:t>
            </a:r>
            <a:endParaRPr lang="en-US" b="1" dirty="0">
              <a:latin typeface="Comic Sans MS" pitchFamily="66" charset="0"/>
            </a:endParaRPr>
          </a:p>
        </p:txBody>
      </p:sp>
      <p:sp>
        <p:nvSpPr>
          <p:cNvPr id="12" name="Rectangle 11"/>
          <p:cNvSpPr/>
          <p:nvPr/>
        </p:nvSpPr>
        <p:spPr>
          <a:xfrm>
            <a:off x="5307861" y="3244334"/>
            <a:ext cx="864339" cy="369332"/>
          </a:xfrm>
          <a:prstGeom prst="rect">
            <a:avLst/>
          </a:prstGeom>
        </p:spPr>
        <p:txBody>
          <a:bodyPr wrap="none">
            <a:spAutoFit/>
          </a:bodyPr>
          <a:lstStyle/>
          <a:p>
            <a:pPr algn="ctr"/>
            <a:r>
              <a:rPr lang="en-US" b="1" dirty="0" smtClean="0">
                <a:solidFill>
                  <a:srgbClr val="002060"/>
                </a:solidFill>
                <a:latin typeface="Comic Sans MS" pitchFamily="66" charset="0"/>
              </a:rPr>
              <a:t>Linear</a:t>
            </a:r>
            <a:endParaRPr lang="en-US" b="1" dirty="0">
              <a:solidFill>
                <a:srgbClr val="002060"/>
              </a:solidFill>
              <a:latin typeface="Comic Sans MS" pitchFamily="66" charset="0"/>
            </a:endParaRPr>
          </a:p>
        </p:txBody>
      </p:sp>
      <p:sp>
        <p:nvSpPr>
          <p:cNvPr id="13" name="Rectangle 12"/>
          <p:cNvSpPr/>
          <p:nvPr/>
        </p:nvSpPr>
        <p:spPr>
          <a:xfrm>
            <a:off x="990600" y="3669268"/>
            <a:ext cx="1737975" cy="369332"/>
          </a:xfrm>
          <a:prstGeom prst="rect">
            <a:avLst/>
          </a:prstGeom>
        </p:spPr>
        <p:txBody>
          <a:bodyPr wrap="none">
            <a:spAutoFit/>
          </a:bodyPr>
          <a:lstStyle/>
          <a:p>
            <a:pPr algn="ctr">
              <a:defRPr/>
            </a:pPr>
            <a:r>
              <a:rPr lang="en-US" b="1" dirty="0" smtClean="0">
                <a:latin typeface="Comic Sans MS" pitchFamily="66" charset="0"/>
              </a:rPr>
              <a:t>T(n) ∝ n log n</a:t>
            </a:r>
            <a:endParaRPr lang="en-US" b="1" dirty="0">
              <a:latin typeface="Comic Sans MS" pitchFamily="66" charset="0"/>
            </a:endParaRPr>
          </a:p>
        </p:txBody>
      </p:sp>
      <p:sp>
        <p:nvSpPr>
          <p:cNvPr id="14" name="Rectangle 13"/>
          <p:cNvSpPr/>
          <p:nvPr/>
        </p:nvSpPr>
        <p:spPr>
          <a:xfrm>
            <a:off x="5325209" y="3657600"/>
            <a:ext cx="1532791" cy="369332"/>
          </a:xfrm>
          <a:prstGeom prst="rect">
            <a:avLst/>
          </a:prstGeom>
        </p:spPr>
        <p:txBody>
          <a:bodyPr wrap="none">
            <a:spAutoFit/>
          </a:bodyPr>
          <a:lstStyle/>
          <a:p>
            <a:pPr algn="ctr"/>
            <a:r>
              <a:rPr lang="en-US" b="1" dirty="0" err="1" smtClean="0">
                <a:solidFill>
                  <a:srgbClr val="002060"/>
                </a:solidFill>
                <a:latin typeface="Comic Sans MS" pitchFamily="66" charset="0"/>
              </a:rPr>
              <a:t>Linearithmic</a:t>
            </a:r>
            <a:endParaRPr lang="en-US" b="1" dirty="0">
              <a:solidFill>
                <a:srgbClr val="002060"/>
              </a:solidFill>
              <a:latin typeface="Comic Sans MS" pitchFamily="66" charset="0"/>
            </a:endParaRPr>
          </a:p>
        </p:txBody>
      </p:sp>
      <p:sp>
        <p:nvSpPr>
          <p:cNvPr id="15" name="Rectangle 14"/>
          <p:cNvSpPr/>
          <p:nvPr/>
        </p:nvSpPr>
        <p:spPr>
          <a:xfrm>
            <a:off x="990600" y="4050268"/>
            <a:ext cx="1207382" cy="369332"/>
          </a:xfrm>
          <a:prstGeom prst="rect">
            <a:avLst/>
          </a:prstGeom>
        </p:spPr>
        <p:txBody>
          <a:bodyPr wrap="none">
            <a:spAutoFit/>
          </a:bodyPr>
          <a:lstStyle/>
          <a:p>
            <a:pPr algn="ctr"/>
            <a:r>
              <a:rPr lang="en-US" b="1" dirty="0" smtClean="0">
                <a:latin typeface="Comic Sans MS" pitchFamily="66" charset="0"/>
              </a:rPr>
              <a:t>T(n) ∝ n</a:t>
            </a:r>
            <a:r>
              <a:rPr lang="en-US" b="1" baseline="30000" dirty="0" smtClean="0">
                <a:latin typeface="Comic Sans MS" pitchFamily="66" charset="0"/>
              </a:rPr>
              <a:t>2</a:t>
            </a:r>
            <a:endParaRPr lang="en-US" baseline="30000" dirty="0">
              <a:latin typeface="Comic Sans MS" pitchFamily="66" charset="0"/>
            </a:endParaRPr>
          </a:p>
        </p:txBody>
      </p:sp>
      <p:sp>
        <p:nvSpPr>
          <p:cNvPr id="16" name="Rectangle 15"/>
          <p:cNvSpPr/>
          <p:nvPr/>
        </p:nvSpPr>
        <p:spPr>
          <a:xfrm>
            <a:off x="5334000" y="4114800"/>
            <a:ext cx="1301958" cy="369332"/>
          </a:xfrm>
          <a:prstGeom prst="rect">
            <a:avLst/>
          </a:prstGeom>
        </p:spPr>
        <p:txBody>
          <a:bodyPr wrap="none">
            <a:spAutoFit/>
          </a:bodyPr>
          <a:lstStyle/>
          <a:p>
            <a:pPr algn="ctr"/>
            <a:r>
              <a:rPr lang="en-US" b="1" dirty="0" smtClean="0">
                <a:solidFill>
                  <a:srgbClr val="002060"/>
                </a:solidFill>
                <a:latin typeface="Comic Sans MS" pitchFamily="66" charset="0"/>
              </a:rPr>
              <a:t>Quadratic</a:t>
            </a:r>
            <a:endParaRPr lang="en-US" b="1" dirty="0">
              <a:solidFill>
                <a:srgbClr val="002060"/>
              </a:solidFill>
              <a:latin typeface="Comic Sans MS" pitchFamily="66" charset="0"/>
            </a:endParaRPr>
          </a:p>
        </p:txBody>
      </p:sp>
      <p:sp>
        <p:nvSpPr>
          <p:cNvPr id="17" name="Rectangle 16"/>
          <p:cNvSpPr/>
          <p:nvPr/>
        </p:nvSpPr>
        <p:spPr>
          <a:xfrm>
            <a:off x="990600" y="4507468"/>
            <a:ext cx="1173718" cy="369332"/>
          </a:xfrm>
          <a:prstGeom prst="rect">
            <a:avLst/>
          </a:prstGeom>
        </p:spPr>
        <p:txBody>
          <a:bodyPr wrap="none">
            <a:spAutoFit/>
          </a:bodyPr>
          <a:lstStyle/>
          <a:p>
            <a:pPr algn="ctr"/>
            <a:r>
              <a:rPr lang="en-US" dirty="0" smtClean="0">
                <a:latin typeface="Comic Sans MS" pitchFamily="66" charset="0"/>
              </a:rPr>
              <a:t>T(n) </a:t>
            </a:r>
            <a:r>
              <a:rPr lang="en-US" b="1" dirty="0" smtClean="0">
                <a:latin typeface="Comic Sans MS" pitchFamily="66" charset="0"/>
              </a:rPr>
              <a:t>∝ n</a:t>
            </a:r>
            <a:r>
              <a:rPr lang="en-US" b="1" baseline="30000" dirty="0" smtClean="0">
                <a:latin typeface="Comic Sans MS" pitchFamily="66" charset="0"/>
              </a:rPr>
              <a:t>3</a:t>
            </a:r>
            <a:endParaRPr lang="en-US" baseline="30000" dirty="0">
              <a:latin typeface="Comic Sans MS" pitchFamily="66" charset="0"/>
            </a:endParaRPr>
          </a:p>
        </p:txBody>
      </p:sp>
      <p:sp>
        <p:nvSpPr>
          <p:cNvPr id="18" name="Rectangle 17"/>
          <p:cNvSpPr/>
          <p:nvPr/>
        </p:nvSpPr>
        <p:spPr>
          <a:xfrm>
            <a:off x="5329443" y="4507468"/>
            <a:ext cx="766557" cy="369332"/>
          </a:xfrm>
          <a:prstGeom prst="rect">
            <a:avLst/>
          </a:prstGeom>
        </p:spPr>
        <p:txBody>
          <a:bodyPr wrap="none">
            <a:spAutoFit/>
          </a:bodyPr>
          <a:lstStyle/>
          <a:p>
            <a:pPr algn="ctr"/>
            <a:r>
              <a:rPr lang="en-US" b="1" dirty="0" smtClean="0">
                <a:solidFill>
                  <a:srgbClr val="002060"/>
                </a:solidFill>
                <a:latin typeface="Comic Sans MS" pitchFamily="66" charset="0"/>
              </a:rPr>
              <a:t>Cubic</a:t>
            </a:r>
            <a:endParaRPr lang="en-US" b="1" dirty="0">
              <a:solidFill>
                <a:srgbClr val="002060"/>
              </a:solidFill>
              <a:latin typeface="Comic Sans MS" pitchFamily="66" charset="0"/>
            </a:endParaRPr>
          </a:p>
        </p:txBody>
      </p:sp>
      <p:sp>
        <p:nvSpPr>
          <p:cNvPr id="19" name="Rectangle 18"/>
          <p:cNvSpPr/>
          <p:nvPr/>
        </p:nvSpPr>
        <p:spPr>
          <a:xfrm>
            <a:off x="990600" y="4964668"/>
            <a:ext cx="1162498" cy="369332"/>
          </a:xfrm>
          <a:prstGeom prst="rect">
            <a:avLst/>
          </a:prstGeom>
        </p:spPr>
        <p:txBody>
          <a:bodyPr wrap="none">
            <a:spAutoFit/>
          </a:bodyPr>
          <a:lstStyle/>
          <a:p>
            <a:pPr algn="ctr"/>
            <a:r>
              <a:rPr lang="en-US" dirty="0" smtClean="0">
                <a:latin typeface="Comic Sans MS" pitchFamily="66" charset="0"/>
              </a:rPr>
              <a:t>T(n) </a:t>
            </a:r>
            <a:r>
              <a:rPr lang="en-US" b="1" dirty="0" smtClean="0">
                <a:latin typeface="Comic Sans MS" pitchFamily="66" charset="0"/>
              </a:rPr>
              <a:t>∝ </a:t>
            </a:r>
            <a:r>
              <a:rPr lang="en-US" b="1" dirty="0" err="1" smtClean="0">
                <a:latin typeface="Comic Sans MS" pitchFamily="66" charset="0"/>
              </a:rPr>
              <a:t>n</a:t>
            </a:r>
            <a:r>
              <a:rPr lang="en-US" b="1" baseline="30000" dirty="0" err="1" smtClean="0">
                <a:latin typeface="Comic Sans MS" pitchFamily="66" charset="0"/>
              </a:rPr>
              <a:t>k</a:t>
            </a:r>
            <a:endParaRPr lang="en-US" baseline="30000" dirty="0">
              <a:latin typeface="Comic Sans MS" pitchFamily="66" charset="0"/>
            </a:endParaRPr>
          </a:p>
        </p:txBody>
      </p:sp>
      <p:sp>
        <p:nvSpPr>
          <p:cNvPr id="20" name="Rectangle 19"/>
          <p:cNvSpPr/>
          <p:nvPr/>
        </p:nvSpPr>
        <p:spPr>
          <a:xfrm>
            <a:off x="5334000" y="4964668"/>
            <a:ext cx="1297150" cy="369332"/>
          </a:xfrm>
          <a:prstGeom prst="rect">
            <a:avLst/>
          </a:prstGeom>
        </p:spPr>
        <p:txBody>
          <a:bodyPr wrap="none">
            <a:spAutoFit/>
          </a:bodyPr>
          <a:lstStyle/>
          <a:p>
            <a:pPr algn="ctr"/>
            <a:r>
              <a:rPr lang="en-US" b="1" dirty="0" smtClean="0">
                <a:solidFill>
                  <a:srgbClr val="002060"/>
                </a:solidFill>
                <a:latin typeface="Comic Sans MS" pitchFamily="66" charset="0"/>
              </a:rPr>
              <a:t>Polynomial</a:t>
            </a:r>
            <a:endParaRPr lang="en-US" b="1" dirty="0">
              <a:solidFill>
                <a:srgbClr val="002060"/>
              </a:solidFill>
              <a:latin typeface="Comic Sans MS" pitchFamily="66" charset="0"/>
            </a:endParaRPr>
          </a:p>
        </p:txBody>
      </p:sp>
      <p:sp>
        <p:nvSpPr>
          <p:cNvPr id="21" name="Rectangle 20"/>
          <p:cNvSpPr/>
          <p:nvPr/>
        </p:nvSpPr>
        <p:spPr>
          <a:xfrm>
            <a:off x="1066800" y="5421868"/>
            <a:ext cx="1210588" cy="369332"/>
          </a:xfrm>
          <a:prstGeom prst="rect">
            <a:avLst/>
          </a:prstGeom>
        </p:spPr>
        <p:txBody>
          <a:bodyPr wrap="none">
            <a:spAutoFit/>
          </a:bodyPr>
          <a:lstStyle/>
          <a:p>
            <a:r>
              <a:rPr lang="en-US" dirty="0" smtClean="0">
                <a:latin typeface="Comic Sans MS" pitchFamily="66" charset="0"/>
              </a:rPr>
              <a:t>T(n)</a:t>
            </a:r>
            <a:r>
              <a:rPr lang="en-US" b="1" dirty="0" smtClean="0">
                <a:latin typeface="Comic Sans MS" pitchFamily="66" charset="0"/>
              </a:rPr>
              <a:t> ∝ 2</a:t>
            </a:r>
            <a:r>
              <a:rPr lang="en-US" b="1" baseline="30000" dirty="0" smtClean="0">
                <a:latin typeface="Comic Sans MS" pitchFamily="66" charset="0"/>
              </a:rPr>
              <a:t>n</a:t>
            </a:r>
            <a:endParaRPr lang="en-US" dirty="0"/>
          </a:p>
        </p:txBody>
      </p:sp>
      <p:sp>
        <p:nvSpPr>
          <p:cNvPr id="22" name="Rectangle 21"/>
          <p:cNvSpPr/>
          <p:nvPr/>
        </p:nvSpPr>
        <p:spPr>
          <a:xfrm>
            <a:off x="5337174" y="5421868"/>
            <a:ext cx="1444626" cy="369332"/>
          </a:xfrm>
          <a:prstGeom prst="rect">
            <a:avLst/>
          </a:prstGeom>
        </p:spPr>
        <p:txBody>
          <a:bodyPr wrap="none">
            <a:spAutoFit/>
          </a:bodyPr>
          <a:lstStyle/>
          <a:p>
            <a:pPr algn="ctr"/>
            <a:r>
              <a:rPr lang="en-US" b="1" dirty="0" smtClean="0">
                <a:solidFill>
                  <a:srgbClr val="002060"/>
                </a:solidFill>
                <a:latin typeface="Comic Sans MS" pitchFamily="66" charset="0"/>
              </a:rPr>
              <a:t>Exponential</a:t>
            </a:r>
            <a:endParaRPr lang="en-US" b="1" dirty="0">
              <a:solidFill>
                <a:srgbClr val="002060"/>
              </a:solidFill>
              <a:latin typeface="Comic Sans MS" pitchFamily="66" charset="0"/>
            </a:endParaRPr>
          </a:p>
        </p:txBody>
      </p:sp>
      <p:sp>
        <p:nvSpPr>
          <p:cNvPr id="23" name="Rectangle 22"/>
          <p:cNvSpPr/>
          <p:nvPr/>
        </p:nvSpPr>
        <p:spPr>
          <a:xfrm>
            <a:off x="1048735" y="5879068"/>
            <a:ext cx="1999265" cy="369332"/>
          </a:xfrm>
          <a:prstGeom prst="rect">
            <a:avLst/>
          </a:prstGeom>
        </p:spPr>
        <p:txBody>
          <a:bodyPr wrap="none">
            <a:spAutoFit/>
          </a:bodyPr>
          <a:lstStyle/>
          <a:p>
            <a:pPr algn="ctr"/>
            <a:r>
              <a:rPr lang="en-US" dirty="0" smtClean="0">
                <a:latin typeface="Comic Sans MS" pitchFamily="66" charset="0"/>
              </a:rPr>
              <a:t>T(n)</a:t>
            </a:r>
            <a:r>
              <a:rPr lang="en-US" b="1" dirty="0" smtClean="0">
                <a:latin typeface="Comic Sans MS" pitchFamily="66" charset="0"/>
              </a:rPr>
              <a:t> ∝ </a:t>
            </a:r>
            <a:r>
              <a:rPr lang="en-US" b="1" dirty="0" err="1" smtClean="0">
                <a:latin typeface="Comic Sans MS" pitchFamily="66" charset="0"/>
              </a:rPr>
              <a:t>k</a:t>
            </a:r>
            <a:r>
              <a:rPr lang="en-US" b="1" baseline="30000" dirty="0" err="1" smtClean="0">
                <a:latin typeface="Comic Sans MS" pitchFamily="66" charset="0"/>
              </a:rPr>
              <a:t>n</a:t>
            </a:r>
            <a:r>
              <a:rPr lang="en-US" b="1" dirty="0" smtClean="0">
                <a:latin typeface="Comic Sans MS" pitchFamily="66" charset="0"/>
              </a:rPr>
              <a:t>, k &gt; 1</a:t>
            </a:r>
            <a:endParaRPr lang="en-US" dirty="0">
              <a:latin typeface="Comic Sans MS" pitchFamily="66" charset="0"/>
            </a:endParaRPr>
          </a:p>
        </p:txBody>
      </p:sp>
      <p:sp>
        <p:nvSpPr>
          <p:cNvPr id="24" name="Rectangle 23"/>
          <p:cNvSpPr/>
          <p:nvPr/>
        </p:nvSpPr>
        <p:spPr>
          <a:xfrm>
            <a:off x="5413374" y="5879068"/>
            <a:ext cx="1444626" cy="369332"/>
          </a:xfrm>
          <a:prstGeom prst="rect">
            <a:avLst/>
          </a:prstGeom>
        </p:spPr>
        <p:txBody>
          <a:bodyPr wrap="none">
            <a:spAutoFit/>
          </a:bodyPr>
          <a:lstStyle/>
          <a:p>
            <a:pPr algn="ctr"/>
            <a:r>
              <a:rPr lang="en-US" b="1" dirty="0" smtClean="0">
                <a:solidFill>
                  <a:srgbClr val="002060"/>
                </a:solidFill>
                <a:latin typeface="Comic Sans MS" pitchFamily="66" charset="0"/>
              </a:rPr>
              <a:t>Exponential</a:t>
            </a:r>
            <a:endParaRPr lang="en-US" b="1" dirty="0">
              <a:solidFill>
                <a:srgbClr val="002060"/>
              </a:solidFill>
              <a:latin typeface="Comic Sans MS" pitchFamily="66" charset="0"/>
            </a:endParaRPr>
          </a:p>
        </p:txBody>
      </p:sp>
      <p:sp>
        <p:nvSpPr>
          <p:cNvPr id="25" name="Rectangle 24"/>
          <p:cNvSpPr/>
          <p:nvPr/>
        </p:nvSpPr>
        <p:spPr>
          <a:xfrm>
            <a:off x="1066800" y="6412468"/>
            <a:ext cx="1164101" cy="369332"/>
          </a:xfrm>
          <a:prstGeom prst="rect">
            <a:avLst/>
          </a:prstGeom>
        </p:spPr>
        <p:txBody>
          <a:bodyPr wrap="none">
            <a:spAutoFit/>
          </a:bodyPr>
          <a:lstStyle/>
          <a:p>
            <a:r>
              <a:rPr lang="en-US" dirty="0" smtClean="0">
                <a:latin typeface="Comic Sans MS" pitchFamily="66" charset="0"/>
              </a:rPr>
              <a:t>T(n)</a:t>
            </a:r>
            <a:r>
              <a:rPr lang="en-US" b="1" dirty="0" smtClean="0">
                <a:latin typeface="Comic Sans MS" pitchFamily="66" charset="0"/>
              </a:rPr>
              <a:t> ∝ n!</a:t>
            </a:r>
            <a:endParaRPr lang="en-US" dirty="0"/>
          </a:p>
        </p:txBody>
      </p:sp>
      <p:sp>
        <p:nvSpPr>
          <p:cNvPr id="26" name="Rectangle 25"/>
          <p:cNvSpPr/>
          <p:nvPr/>
        </p:nvSpPr>
        <p:spPr>
          <a:xfrm>
            <a:off x="5410200" y="6412468"/>
            <a:ext cx="1444626" cy="369332"/>
          </a:xfrm>
          <a:prstGeom prst="rect">
            <a:avLst/>
          </a:prstGeom>
        </p:spPr>
        <p:txBody>
          <a:bodyPr wrap="none">
            <a:spAutoFit/>
          </a:bodyPr>
          <a:lstStyle/>
          <a:p>
            <a:pPr algn="ctr"/>
            <a:r>
              <a:rPr lang="en-US" b="1" dirty="0" smtClean="0">
                <a:solidFill>
                  <a:srgbClr val="002060"/>
                </a:solidFill>
                <a:latin typeface="Comic Sans MS" pitchFamily="66" charset="0"/>
              </a:rPr>
              <a:t>Exponential</a:t>
            </a:r>
            <a:endParaRPr lang="en-US" b="1"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Comic Sans MS" pitchFamily="66" charset="0"/>
                <a:sym typeface="Symbol" pitchFamily="18" charset="2"/>
              </a:rPr>
              <a:t> notation (Theta)</a:t>
            </a:r>
            <a:br>
              <a:rPr lang="en-US" b="1" dirty="0" smtClean="0">
                <a:solidFill>
                  <a:srgbClr val="FF0000"/>
                </a:solidFill>
                <a:latin typeface="Comic Sans MS" pitchFamily="66" charset="0"/>
                <a:sym typeface="Symbol" pitchFamily="18" charset="2"/>
              </a:rPr>
            </a:br>
            <a:r>
              <a:rPr lang="en-US" b="1" dirty="0" smtClean="0">
                <a:solidFill>
                  <a:srgbClr val="FF0000"/>
                </a:solidFill>
                <a:latin typeface="Comic Sans MS" pitchFamily="66" charset="0"/>
                <a:sym typeface="Symbol" pitchFamily="18" charset="2"/>
              </a:rPr>
              <a:t>(</a:t>
            </a:r>
            <a:r>
              <a:rPr lang="en-US" b="1" dirty="0" smtClean="0">
                <a:solidFill>
                  <a:srgbClr val="FF0000"/>
                </a:solidFill>
                <a:latin typeface="Comic Sans MS" pitchFamily="66" charset="0"/>
              </a:rPr>
              <a:t>Tight Bound)</a:t>
            </a:r>
            <a:endParaRPr lang="en-US" dirty="0">
              <a:latin typeface="Comic Sans MS" pitchFamily="66" charset="0"/>
            </a:endParaRP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pPr>
              <a:lnSpc>
                <a:spcPct val="120000"/>
              </a:lnSpc>
              <a:defRPr/>
            </a:pPr>
            <a:r>
              <a:rPr lang="en-US" sz="5100" b="1" dirty="0" smtClean="0">
                <a:solidFill>
                  <a:srgbClr val="FF0000"/>
                </a:solidFill>
                <a:latin typeface="Comic Sans MS" pitchFamily="66" charset="0"/>
              </a:rPr>
              <a:t>Example 2: </a:t>
            </a:r>
            <a:r>
              <a:rPr lang="en-US" sz="5100" b="1" dirty="0" smtClean="0">
                <a:solidFill>
                  <a:srgbClr val="002060"/>
                </a:solidFill>
                <a:latin typeface="Comic Sans MS" pitchFamily="66" charset="0"/>
              </a:rPr>
              <a:t>n</a:t>
            </a:r>
            <a:r>
              <a:rPr lang="en-US" sz="5100" b="1" baseline="30000" dirty="0" smtClean="0">
                <a:solidFill>
                  <a:srgbClr val="002060"/>
                </a:solidFill>
                <a:latin typeface="Comic Sans MS" pitchFamily="66" charset="0"/>
              </a:rPr>
              <a:t>2</a:t>
            </a:r>
            <a:r>
              <a:rPr lang="en-US" sz="5100" b="1" dirty="0" smtClean="0">
                <a:solidFill>
                  <a:srgbClr val="002060"/>
                </a:solidFill>
                <a:latin typeface="Comic Sans MS" pitchFamily="66" charset="0"/>
              </a:rPr>
              <a:t>/2 –n/2 = </a:t>
            </a:r>
            <a:r>
              <a:rPr lang="en-US" sz="5100" b="1" dirty="0" smtClean="0">
                <a:solidFill>
                  <a:srgbClr val="002060"/>
                </a:solidFill>
                <a:latin typeface="Comic Sans MS" pitchFamily="66" charset="0"/>
                <a:sym typeface="Symbol" pitchFamily="18" charset="2"/>
              </a:rPr>
              <a:t></a:t>
            </a:r>
            <a:r>
              <a:rPr lang="en-US" sz="5100" b="1" dirty="0" smtClean="0">
                <a:solidFill>
                  <a:srgbClr val="002060"/>
                </a:solidFill>
                <a:latin typeface="Comic Sans MS" pitchFamily="66" charset="0"/>
              </a:rPr>
              <a:t>(n</a:t>
            </a:r>
            <a:r>
              <a:rPr lang="en-US" sz="5100" b="1" baseline="30000" dirty="0" smtClean="0">
                <a:solidFill>
                  <a:srgbClr val="002060"/>
                </a:solidFill>
                <a:latin typeface="Comic Sans MS" pitchFamily="66" charset="0"/>
              </a:rPr>
              <a:t>2</a:t>
            </a:r>
            <a:r>
              <a:rPr lang="en-US" sz="5100" b="1" dirty="0" smtClean="0">
                <a:solidFill>
                  <a:srgbClr val="002060"/>
                </a:solidFill>
                <a:latin typeface="Comic Sans MS" pitchFamily="66" charset="0"/>
              </a:rPr>
              <a:t>)</a:t>
            </a:r>
          </a:p>
          <a:p>
            <a:pPr>
              <a:lnSpc>
                <a:spcPct val="120000"/>
              </a:lnSpc>
              <a:defRPr/>
            </a:pPr>
            <a:r>
              <a:rPr lang="en-US" sz="4000" b="1" dirty="0" smtClean="0">
                <a:solidFill>
                  <a:srgbClr val="002060"/>
                </a:solidFill>
                <a:latin typeface="Comic Sans MS" pitchFamily="66" charset="0"/>
              </a:rPr>
              <a:t>This means we have to prove that </a:t>
            </a:r>
          </a:p>
          <a:p>
            <a:pPr lvl="1">
              <a:lnSpc>
                <a:spcPct val="120000"/>
              </a:lnSpc>
              <a:defRPr/>
            </a:pPr>
            <a:r>
              <a:rPr lang="en-US" sz="3600" b="1" dirty="0" smtClean="0">
                <a:solidFill>
                  <a:srgbClr val="002060"/>
                </a:solidFill>
                <a:latin typeface="Comic Sans MS" pitchFamily="66" charset="0"/>
              </a:rPr>
              <a:t>c</a:t>
            </a:r>
            <a:r>
              <a:rPr lang="en-US" sz="3600" b="1" baseline="-25000" dirty="0" smtClean="0">
                <a:solidFill>
                  <a:srgbClr val="002060"/>
                </a:solidFill>
                <a:latin typeface="Comic Sans MS" pitchFamily="66" charset="0"/>
              </a:rPr>
              <a:t>1</a:t>
            </a:r>
            <a:r>
              <a:rPr lang="en-US" sz="3600" b="1" dirty="0" smtClean="0">
                <a:solidFill>
                  <a:srgbClr val="002060"/>
                </a:solidFill>
                <a:latin typeface="Comic Sans MS" pitchFamily="66" charset="0"/>
              </a:rPr>
              <a:t>.n</a:t>
            </a:r>
            <a:r>
              <a:rPr lang="en-US" sz="3600" b="1" baseline="30000" dirty="0" smtClean="0">
                <a:solidFill>
                  <a:srgbClr val="002060"/>
                </a:solidFill>
                <a:latin typeface="Comic Sans MS" pitchFamily="66" charset="0"/>
              </a:rPr>
              <a:t>2</a:t>
            </a:r>
            <a:r>
              <a:rPr lang="en-US" sz="3600" dirty="0" smtClean="0">
                <a:solidFill>
                  <a:srgbClr val="002060"/>
                </a:solidFill>
                <a:latin typeface="Comic Sans MS" pitchFamily="66" charset="0"/>
                <a:sym typeface="Symbol" pitchFamily="18" charset="2"/>
              </a:rPr>
              <a:t>≤ </a:t>
            </a:r>
            <a:r>
              <a:rPr lang="en-US" sz="3600" b="1" dirty="0" smtClean="0">
                <a:solidFill>
                  <a:srgbClr val="002060"/>
                </a:solidFill>
                <a:latin typeface="Comic Sans MS" pitchFamily="66" charset="0"/>
              </a:rPr>
              <a:t>n</a:t>
            </a:r>
            <a:r>
              <a:rPr lang="en-US" sz="3600" b="1" baseline="30000" dirty="0" smtClean="0">
                <a:solidFill>
                  <a:srgbClr val="002060"/>
                </a:solidFill>
                <a:latin typeface="Comic Sans MS" pitchFamily="66" charset="0"/>
              </a:rPr>
              <a:t>2</a:t>
            </a:r>
            <a:r>
              <a:rPr lang="en-US" sz="3600" b="1" dirty="0" smtClean="0">
                <a:solidFill>
                  <a:srgbClr val="002060"/>
                </a:solidFill>
                <a:latin typeface="Comic Sans MS" pitchFamily="66" charset="0"/>
              </a:rPr>
              <a:t>/2 –n/2 </a:t>
            </a:r>
            <a:r>
              <a:rPr lang="en-US" sz="3600" dirty="0" smtClean="0">
                <a:solidFill>
                  <a:srgbClr val="002060"/>
                </a:solidFill>
                <a:latin typeface="Comic Sans MS" pitchFamily="66" charset="0"/>
                <a:sym typeface="Symbol" pitchFamily="18" charset="2"/>
              </a:rPr>
              <a:t>≤ c</a:t>
            </a:r>
            <a:r>
              <a:rPr lang="en-US" sz="3600" baseline="-25000" dirty="0" smtClean="0">
                <a:solidFill>
                  <a:srgbClr val="002060"/>
                </a:solidFill>
                <a:latin typeface="Comic Sans MS" pitchFamily="66" charset="0"/>
                <a:sym typeface="Symbol" pitchFamily="18" charset="2"/>
              </a:rPr>
              <a:t>2</a:t>
            </a:r>
            <a:r>
              <a:rPr lang="en-US" sz="3600" dirty="0" smtClean="0">
                <a:solidFill>
                  <a:srgbClr val="002060"/>
                </a:solidFill>
                <a:latin typeface="Comic Sans MS" pitchFamily="66" charset="0"/>
                <a:sym typeface="Symbol" pitchFamily="18" charset="2"/>
              </a:rPr>
              <a:t>.n</a:t>
            </a:r>
            <a:r>
              <a:rPr lang="en-US" sz="3600" baseline="30000" dirty="0" smtClean="0">
                <a:solidFill>
                  <a:srgbClr val="002060"/>
                </a:solidFill>
                <a:latin typeface="Comic Sans MS" pitchFamily="66" charset="0"/>
                <a:sym typeface="Symbol" pitchFamily="18" charset="2"/>
              </a:rPr>
              <a:t>2</a:t>
            </a:r>
          </a:p>
          <a:p>
            <a:pPr>
              <a:lnSpc>
                <a:spcPct val="120000"/>
              </a:lnSpc>
              <a:defRPr/>
            </a:pPr>
            <a:r>
              <a:rPr lang="en-US" sz="4000" b="1" dirty="0" smtClean="0">
                <a:solidFill>
                  <a:srgbClr val="002060"/>
                </a:solidFill>
                <a:latin typeface="Comic Sans MS" pitchFamily="66" charset="0"/>
              </a:rPr>
              <a:t>This means also means we have to prove that</a:t>
            </a:r>
          </a:p>
          <a:p>
            <a:pPr>
              <a:lnSpc>
                <a:spcPct val="120000"/>
              </a:lnSpc>
              <a:defRPr/>
            </a:pPr>
            <a:r>
              <a:rPr lang="en-US" sz="4000" b="1" dirty="0" smtClean="0">
                <a:solidFill>
                  <a:srgbClr val="002060"/>
                </a:solidFill>
                <a:latin typeface="Comic Sans MS" pitchFamily="66" charset="0"/>
              </a:rPr>
              <a:t> n</a:t>
            </a:r>
            <a:r>
              <a:rPr lang="en-US" sz="4000" b="1" baseline="30000" dirty="0" smtClean="0">
                <a:solidFill>
                  <a:srgbClr val="002060"/>
                </a:solidFill>
                <a:latin typeface="Comic Sans MS" pitchFamily="66" charset="0"/>
              </a:rPr>
              <a:t>2</a:t>
            </a:r>
            <a:r>
              <a:rPr lang="en-US" sz="4000" b="1" dirty="0" smtClean="0">
                <a:solidFill>
                  <a:srgbClr val="002060"/>
                </a:solidFill>
                <a:latin typeface="Comic Sans MS" pitchFamily="66" charset="0"/>
              </a:rPr>
              <a:t>/2 –n/2</a:t>
            </a:r>
            <a:r>
              <a:rPr lang="en-US" sz="4000" dirty="0" smtClean="0">
                <a:solidFill>
                  <a:srgbClr val="002060"/>
                </a:solidFill>
                <a:latin typeface="Comic Sans MS" pitchFamily="66" charset="0"/>
                <a:sym typeface="Symbol" pitchFamily="18" charset="2"/>
              </a:rPr>
              <a:t> ≤c</a:t>
            </a:r>
            <a:r>
              <a:rPr lang="en-US" sz="4000" baseline="-25000" dirty="0" smtClean="0">
                <a:solidFill>
                  <a:srgbClr val="002060"/>
                </a:solidFill>
                <a:latin typeface="Comic Sans MS" pitchFamily="66" charset="0"/>
                <a:sym typeface="Symbol" pitchFamily="18" charset="2"/>
              </a:rPr>
              <a:t>2</a:t>
            </a:r>
            <a:r>
              <a:rPr lang="en-US" sz="4000" dirty="0" smtClean="0">
                <a:solidFill>
                  <a:srgbClr val="002060"/>
                </a:solidFill>
                <a:latin typeface="Comic Sans MS" pitchFamily="66" charset="0"/>
                <a:sym typeface="Symbol" pitchFamily="18" charset="2"/>
              </a:rPr>
              <a:t>.n</a:t>
            </a:r>
            <a:r>
              <a:rPr lang="en-US" sz="4000" baseline="30000" dirty="0" smtClean="0">
                <a:solidFill>
                  <a:srgbClr val="002060"/>
                </a:solidFill>
                <a:latin typeface="Comic Sans MS" pitchFamily="66" charset="0"/>
                <a:sym typeface="Symbol" pitchFamily="18" charset="2"/>
              </a:rPr>
              <a:t>2</a:t>
            </a:r>
            <a:r>
              <a:rPr lang="en-US" sz="4000" dirty="0" smtClean="0">
                <a:solidFill>
                  <a:srgbClr val="002060"/>
                </a:solidFill>
                <a:latin typeface="Comic Sans MS" pitchFamily="66" charset="0"/>
                <a:sym typeface="Symbol" pitchFamily="18" charset="2"/>
              </a:rPr>
              <a:t>                                    (1)</a:t>
            </a:r>
          </a:p>
          <a:p>
            <a:pPr>
              <a:lnSpc>
                <a:spcPct val="120000"/>
              </a:lnSpc>
              <a:defRPr/>
            </a:pPr>
            <a:r>
              <a:rPr lang="en-US" sz="4000" dirty="0" smtClean="0">
                <a:solidFill>
                  <a:srgbClr val="002060"/>
                </a:solidFill>
                <a:latin typeface="Comic Sans MS" pitchFamily="66" charset="0"/>
                <a:sym typeface="Symbol" pitchFamily="18" charset="2"/>
              </a:rPr>
              <a:t> and </a:t>
            </a:r>
          </a:p>
          <a:p>
            <a:pPr>
              <a:lnSpc>
                <a:spcPct val="120000"/>
              </a:lnSpc>
              <a:defRPr/>
            </a:pPr>
            <a:r>
              <a:rPr lang="en-US" sz="4000" dirty="0" smtClean="0">
                <a:solidFill>
                  <a:srgbClr val="002060"/>
                </a:solidFill>
                <a:latin typeface="Comic Sans MS" pitchFamily="66" charset="0"/>
                <a:sym typeface="Symbol" pitchFamily="18" charset="2"/>
              </a:rPr>
              <a:t> </a:t>
            </a:r>
            <a:r>
              <a:rPr lang="en-US" sz="4000" b="1" dirty="0" smtClean="0">
                <a:solidFill>
                  <a:srgbClr val="002060"/>
                </a:solidFill>
                <a:latin typeface="Comic Sans MS" pitchFamily="66" charset="0"/>
              </a:rPr>
              <a:t>n</a:t>
            </a:r>
            <a:r>
              <a:rPr lang="en-US" sz="4000" b="1" baseline="30000" dirty="0" smtClean="0">
                <a:solidFill>
                  <a:srgbClr val="002060"/>
                </a:solidFill>
                <a:latin typeface="Comic Sans MS" pitchFamily="66" charset="0"/>
              </a:rPr>
              <a:t>2</a:t>
            </a:r>
            <a:r>
              <a:rPr lang="en-US" sz="4000" b="1" dirty="0" smtClean="0">
                <a:solidFill>
                  <a:srgbClr val="002060"/>
                </a:solidFill>
                <a:latin typeface="Comic Sans MS" pitchFamily="66" charset="0"/>
              </a:rPr>
              <a:t>/2 –n/2 </a:t>
            </a:r>
            <a:r>
              <a:rPr lang="en-US" sz="4000" dirty="0" smtClean="0">
                <a:solidFill>
                  <a:srgbClr val="002060"/>
                </a:solidFill>
                <a:latin typeface="Comic Sans MS" pitchFamily="66" charset="0"/>
                <a:sym typeface="Symbol" pitchFamily="18" charset="2"/>
              </a:rPr>
              <a:t>≥ c</a:t>
            </a:r>
            <a:r>
              <a:rPr lang="en-US" sz="4000" baseline="-25000" dirty="0" smtClean="0">
                <a:solidFill>
                  <a:srgbClr val="002060"/>
                </a:solidFill>
                <a:latin typeface="Comic Sans MS" pitchFamily="66" charset="0"/>
                <a:sym typeface="Symbol" pitchFamily="18" charset="2"/>
              </a:rPr>
              <a:t>1</a:t>
            </a:r>
            <a:r>
              <a:rPr lang="en-US" sz="4000" dirty="0" smtClean="0">
                <a:solidFill>
                  <a:srgbClr val="002060"/>
                </a:solidFill>
                <a:latin typeface="Comic Sans MS" pitchFamily="66" charset="0"/>
                <a:sym typeface="Symbol" pitchFamily="18" charset="2"/>
              </a:rPr>
              <a:t>.n</a:t>
            </a:r>
            <a:r>
              <a:rPr lang="en-US" sz="4000" baseline="30000" dirty="0" smtClean="0">
                <a:solidFill>
                  <a:srgbClr val="002060"/>
                </a:solidFill>
                <a:latin typeface="Comic Sans MS" pitchFamily="66" charset="0"/>
                <a:sym typeface="Symbol" pitchFamily="18" charset="2"/>
              </a:rPr>
              <a:t>2</a:t>
            </a:r>
            <a:r>
              <a:rPr lang="en-US" sz="4000" dirty="0" smtClean="0">
                <a:solidFill>
                  <a:srgbClr val="002060"/>
                </a:solidFill>
                <a:latin typeface="Comic Sans MS" pitchFamily="66" charset="0"/>
                <a:sym typeface="Symbol" pitchFamily="18" charset="2"/>
              </a:rPr>
              <a:t>                                    (2)</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Comic Sans MS" pitchFamily="66" charset="0"/>
                <a:sym typeface="Symbol" pitchFamily="18" charset="2"/>
              </a:rPr>
              <a:t> notation (Theta)</a:t>
            </a:r>
            <a:br>
              <a:rPr lang="en-US" b="1" dirty="0" smtClean="0">
                <a:solidFill>
                  <a:srgbClr val="FF0000"/>
                </a:solidFill>
                <a:latin typeface="Comic Sans MS" pitchFamily="66" charset="0"/>
                <a:sym typeface="Symbol" pitchFamily="18" charset="2"/>
              </a:rPr>
            </a:br>
            <a:r>
              <a:rPr lang="en-US" b="1" dirty="0" smtClean="0">
                <a:solidFill>
                  <a:srgbClr val="FF0000"/>
                </a:solidFill>
                <a:latin typeface="Comic Sans MS" pitchFamily="66" charset="0"/>
                <a:sym typeface="Symbol" pitchFamily="18" charset="2"/>
              </a:rPr>
              <a:t>(</a:t>
            </a:r>
            <a:r>
              <a:rPr lang="en-US" b="1" dirty="0" smtClean="0">
                <a:solidFill>
                  <a:srgbClr val="FF0000"/>
                </a:solidFill>
                <a:latin typeface="Comic Sans MS" pitchFamily="66" charset="0"/>
              </a:rPr>
              <a:t>Tight Bound)</a:t>
            </a:r>
            <a:endParaRPr lang="en-US" dirty="0">
              <a:latin typeface="Comic Sans MS" pitchFamily="66" charset="0"/>
            </a:endParaRPr>
          </a:p>
        </p:txBody>
      </p:sp>
      <p:sp>
        <p:nvSpPr>
          <p:cNvPr id="3" name="Content Placeholder 2"/>
          <p:cNvSpPr>
            <a:spLocks noGrp="1"/>
          </p:cNvSpPr>
          <p:nvPr>
            <p:ph idx="1"/>
          </p:nvPr>
        </p:nvSpPr>
        <p:spPr/>
        <p:txBody>
          <a:bodyPr>
            <a:normAutofit fontScale="77500" lnSpcReduction="20000"/>
          </a:bodyPr>
          <a:lstStyle/>
          <a:p>
            <a:pPr>
              <a:lnSpc>
                <a:spcPct val="110000"/>
              </a:lnSpc>
              <a:defRPr/>
            </a:pPr>
            <a:r>
              <a:rPr lang="en-US" sz="3600" b="1" dirty="0" smtClean="0">
                <a:solidFill>
                  <a:srgbClr val="002060"/>
                </a:solidFill>
                <a:latin typeface="Comic Sans MS" pitchFamily="66" charset="0"/>
              </a:rPr>
              <a:t>Now, from (1)</a:t>
            </a:r>
          </a:p>
          <a:p>
            <a:pPr lvl="1">
              <a:lnSpc>
                <a:spcPct val="110000"/>
              </a:lnSpc>
              <a:defRPr/>
            </a:pPr>
            <a:r>
              <a:rPr lang="en-US" sz="3200" dirty="0" smtClean="0">
                <a:latin typeface="Comic Sans MS" pitchFamily="66" charset="0"/>
              </a:rPr>
              <a:t>½</a:t>
            </a:r>
            <a:r>
              <a:rPr lang="en-US" sz="3200" b="1" dirty="0" smtClean="0">
                <a:latin typeface="Comic Sans MS" pitchFamily="66" charset="0"/>
              </a:rPr>
              <a:t> n</a:t>
            </a:r>
            <a:r>
              <a:rPr lang="en-US" sz="3200" b="1" baseline="30000" dirty="0" smtClean="0">
                <a:latin typeface="Comic Sans MS" pitchFamily="66" charset="0"/>
              </a:rPr>
              <a:t>2</a:t>
            </a:r>
            <a:r>
              <a:rPr lang="en-US" sz="3200" dirty="0" smtClean="0">
                <a:latin typeface="Comic Sans MS" pitchFamily="66" charset="0"/>
              </a:rPr>
              <a:t> - ½ </a:t>
            </a:r>
            <a:r>
              <a:rPr lang="en-US" sz="3200" b="1" dirty="0" smtClean="0">
                <a:latin typeface="Comic Sans MS" pitchFamily="66" charset="0"/>
              </a:rPr>
              <a:t>n</a:t>
            </a:r>
            <a:r>
              <a:rPr lang="en-US" sz="3200" dirty="0" smtClean="0">
                <a:latin typeface="Comic Sans MS" pitchFamily="66" charset="0"/>
              </a:rPr>
              <a:t> </a:t>
            </a:r>
            <a:r>
              <a:rPr lang="en-US" sz="3200" dirty="0" smtClean="0">
                <a:latin typeface="Comic Sans MS" pitchFamily="66" charset="0"/>
                <a:sym typeface="Symbol" pitchFamily="18" charset="2"/>
              </a:rPr>
              <a:t>≤ </a:t>
            </a:r>
            <a:r>
              <a:rPr lang="en-US" sz="3200" dirty="0" smtClean="0">
                <a:latin typeface="Comic Sans MS" pitchFamily="66" charset="0"/>
              </a:rPr>
              <a:t>½ </a:t>
            </a:r>
            <a:r>
              <a:rPr lang="en-US" sz="3200" b="1" dirty="0" smtClean="0">
                <a:latin typeface="Comic Sans MS" pitchFamily="66" charset="0"/>
              </a:rPr>
              <a:t>n</a:t>
            </a:r>
            <a:r>
              <a:rPr lang="en-US" sz="3200" b="1" baseline="30000" dirty="0" smtClean="0">
                <a:latin typeface="Comic Sans MS" pitchFamily="66" charset="0"/>
              </a:rPr>
              <a:t>2</a:t>
            </a:r>
            <a:r>
              <a:rPr lang="en-US" sz="3200" dirty="0" smtClean="0">
                <a:latin typeface="Comic Sans MS" pitchFamily="66" charset="0"/>
              </a:rPr>
              <a:t> </a:t>
            </a:r>
            <a:r>
              <a:rPr lang="en-US" sz="3200" b="1" dirty="0" smtClean="0">
                <a:latin typeface="Comic Sans MS" pitchFamily="66" charset="0"/>
                <a:sym typeface="Symbol" pitchFamily="18" charset="2"/>
              </a:rPr>
              <a:t>n</a:t>
            </a:r>
            <a:r>
              <a:rPr lang="en-US" sz="3200" dirty="0" smtClean="0">
                <a:latin typeface="Comic Sans MS" pitchFamily="66" charset="0"/>
                <a:sym typeface="Symbol" pitchFamily="18" charset="2"/>
              </a:rPr>
              <a:t> ≥ 0       </a:t>
            </a:r>
            <a:r>
              <a:rPr lang="en-US" sz="3200" b="1" dirty="0" smtClean="0">
                <a:latin typeface="Comic Sans MS" pitchFamily="66" charset="0"/>
              </a:rPr>
              <a:t>c</a:t>
            </a:r>
            <a:r>
              <a:rPr lang="en-US" sz="3200" b="1" baseline="-25000" dirty="0" smtClean="0">
                <a:latin typeface="Comic Sans MS" pitchFamily="66" charset="0"/>
              </a:rPr>
              <a:t>2</a:t>
            </a:r>
            <a:r>
              <a:rPr lang="en-US" sz="3200" dirty="0" smtClean="0">
                <a:latin typeface="Comic Sans MS" pitchFamily="66" charset="0"/>
              </a:rPr>
              <a:t>= ½</a:t>
            </a:r>
          </a:p>
          <a:p>
            <a:pPr lvl="1">
              <a:lnSpc>
                <a:spcPct val="110000"/>
              </a:lnSpc>
              <a:defRPr/>
            </a:pPr>
            <a:r>
              <a:rPr lang="en-US" sz="3200" dirty="0" smtClean="0">
                <a:latin typeface="Comic Sans MS" pitchFamily="66" charset="0"/>
              </a:rPr>
              <a:t>Thus ½</a:t>
            </a:r>
            <a:r>
              <a:rPr lang="en-US" sz="3200" b="1" dirty="0" smtClean="0">
                <a:latin typeface="Comic Sans MS" pitchFamily="66" charset="0"/>
              </a:rPr>
              <a:t> n</a:t>
            </a:r>
            <a:r>
              <a:rPr lang="en-US" sz="3200" b="1" baseline="30000" dirty="0" smtClean="0">
                <a:latin typeface="Comic Sans MS" pitchFamily="66" charset="0"/>
              </a:rPr>
              <a:t>2</a:t>
            </a:r>
            <a:r>
              <a:rPr lang="en-US" sz="3200" dirty="0" smtClean="0">
                <a:latin typeface="Comic Sans MS" pitchFamily="66" charset="0"/>
              </a:rPr>
              <a:t> - ½ </a:t>
            </a:r>
            <a:r>
              <a:rPr lang="en-US" sz="3200" b="1" dirty="0" smtClean="0">
                <a:latin typeface="Comic Sans MS" pitchFamily="66" charset="0"/>
              </a:rPr>
              <a:t>n=O(n</a:t>
            </a:r>
            <a:r>
              <a:rPr lang="en-US" sz="3200" b="1" baseline="30000" dirty="0" smtClean="0">
                <a:latin typeface="Comic Sans MS" pitchFamily="66" charset="0"/>
              </a:rPr>
              <a:t>2</a:t>
            </a:r>
            <a:r>
              <a:rPr lang="en-US" sz="3200" b="1" dirty="0" smtClean="0">
                <a:latin typeface="Comic Sans MS" pitchFamily="66" charset="0"/>
              </a:rPr>
              <a:t>)--------          (3)</a:t>
            </a:r>
            <a:endParaRPr lang="en-US" sz="3200" dirty="0" smtClean="0">
              <a:latin typeface="Comic Sans MS" pitchFamily="66" charset="0"/>
            </a:endParaRPr>
          </a:p>
          <a:p>
            <a:pPr>
              <a:lnSpc>
                <a:spcPct val="110000"/>
              </a:lnSpc>
              <a:defRPr/>
            </a:pPr>
            <a:r>
              <a:rPr lang="en-US" sz="3600" b="1" dirty="0" smtClean="0">
                <a:latin typeface="Comic Sans MS" pitchFamily="66" charset="0"/>
              </a:rPr>
              <a:t>Also, from (2)</a:t>
            </a:r>
          </a:p>
          <a:p>
            <a:pPr lvl="1">
              <a:lnSpc>
                <a:spcPct val="110000"/>
              </a:lnSpc>
              <a:defRPr/>
            </a:pPr>
            <a:r>
              <a:rPr lang="en-US" sz="3200" dirty="0" smtClean="0">
                <a:latin typeface="Comic Sans MS" pitchFamily="66" charset="0"/>
              </a:rPr>
              <a:t>½ </a:t>
            </a:r>
            <a:r>
              <a:rPr lang="en-US" sz="3200" b="1" dirty="0" smtClean="0">
                <a:latin typeface="Comic Sans MS" pitchFamily="66" charset="0"/>
              </a:rPr>
              <a:t>n</a:t>
            </a:r>
            <a:r>
              <a:rPr lang="en-US" sz="3200" b="1" baseline="30000" dirty="0" smtClean="0">
                <a:latin typeface="Comic Sans MS" pitchFamily="66" charset="0"/>
              </a:rPr>
              <a:t>2</a:t>
            </a:r>
            <a:r>
              <a:rPr lang="en-US" sz="3200" dirty="0" smtClean="0">
                <a:latin typeface="Comic Sans MS" pitchFamily="66" charset="0"/>
              </a:rPr>
              <a:t> - ½ </a:t>
            </a:r>
            <a:r>
              <a:rPr lang="en-US" sz="3200" b="1" dirty="0" smtClean="0">
                <a:latin typeface="Comic Sans MS" pitchFamily="66" charset="0"/>
              </a:rPr>
              <a:t>n</a:t>
            </a:r>
            <a:r>
              <a:rPr lang="en-US" sz="3200" dirty="0" smtClean="0">
                <a:latin typeface="Comic Sans MS" pitchFamily="66" charset="0"/>
              </a:rPr>
              <a:t> </a:t>
            </a:r>
            <a:r>
              <a:rPr lang="en-US" sz="3200" dirty="0" smtClean="0">
                <a:latin typeface="Comic Sans MS" pitchFamily="66" charset="0"/>
                <a:sym typeface="Symbol" pitchFamily="18" charset="2"/>
              </a:rPr>
              <a:t>≥ </a:t>
            </a:r>
            <a:r>
              <a:rPr lang="en-US" sz="3200" dirty="0" smtClean="0">
                <a:latin typeface="Comic Sans MS" pitchFamily="66" charset="0"/>
              </a:rPr>
              <a:t>½ </a:t>
            </a:r>
            <a:r>
              <a:rPr lang="en-US" sz="3200" b="1" dirty="0" smtClean="0">
                <a:latin typeface="Comic Sans MS" pitchFamily="66" charset="0"/>
              </a:rPr>
              <a:t>n</a:t>
            </a:r>
            <a:r>
              <a:rPr lang="en-US" sz="3200" b="1" baseline="30000" dirty="0" smtClean="0">
                <a:latin typeface="Comic Sans MS" pitchFamily="66" charset="0"/>
              </a:rPr>
              <a:t>2</a:t>
            </a:r>
            <a:r>
              <a:rPr lang="en-US" sz="3200" dirty="0" smtClean="0">
                <a:latin typeface="Comic Sans MS" pitchFamily="66" charset="0"/>
              </a:rPr>
              <a:t> - ½ </a:t>
            </a:r>
            <a:r>
              <a:rPr lang="en-US" sz="3200" b="1" dirty="0" smtClean="0">
                <a:latin typeface="Comic Sans MS" pitchFamily="66" charset="0"/>
              </a:rPr>
              <a:t>n</a:t>
            </a:r>
            <a:r>
              <a:rPr lang="en-US" sz="3200" dirty="0" smtClean="0">
                <a:latin typeface="Comic Sans MS" pitchFamily="66" charset="0"/>
              </a:rPr>
              <a:t> * ½ </a:t>
            </a:r>
            <a:r>
              <a:rPr lang="en-US" sz="3200" b="1" dirty="0" smtClean="0">
                <a:latin typeface="Comic Sans MS" pitchFamily="66" charset="0"/>
              </a:rPr>
              <a:t>n</a:t>
            </a:r>
            <a:r>
              <a:rPr lang="en-US" sz="3200" dirty="0" smtClean="0">
                <a:latin typeface="Comic Sans MS" pitchFamily="66" charset="0"/>
              </a:rPr>
              <a:t> ( </a:t>
            </a:r>
            <a:r>
              <a:rPr lang="en-US" sz="3200" b="1" dirty="0" smtClean="0">
                <a:latin typeface="Comic Sans MS" pitchFamily="66" charset="0"/>
                <a:sym typeface="Symbol" pitchFamily="18" charset="2"/>
              </a:rPr>
              <a:t>n</a:t>
            </a:r>
            <a:r>
              <a:rPr lang="en-US" sz="3200" dirty="0" smtClean="0">
                <a:latin typeface="Comic Sans MS" pitchFamily="66" charset="0"/>
                <a:sym typeface="Symbol" pitchFamily="18" charset="2"/>
              </a:rPr>
              <a:t> ≥ 2 </a:t>
            </a:r>
            <a:r>
              <a:rPr lang="en-US" sz="3200" dirty="0" smtClean="0">
                <a:latin typeface="Comic Sans MS" pitchFamily="66" charset="0"/>
              </a:rPr>
              <a:t>) = ¼ </a:t>
            </a:r>
            <a:r>
              <a:rPr lang="en-US" sz="3200" b="1" dirty="0" smtClean="0">
                <a:latin typeface="Comic Sans MS" pitchFamily="66" charset="0"/>
              </a:rPr>
              <a:t>n</a:t>
            </a:r>
            <a:r>
              <a:rPr lang="en-US" sz="3200" b="1" baseline="30000" dirty="0" smtClean="0">
                <a:latin typeface="Comic Sans MS" pitchFamily="66" charset="0"/>
              </a:rPr>
              <a:t>2</a:t>
            </a:r>
            <a:r>
              <a:rPr lang="en-US" sz="3200" b="1" dirty="0" smtClean="0">
                <a:latin typeface="Comic Sans MS" pitchFamily="66" charset="0"/>
              </a:rPr>
              <a:t> </a:t>
            </a:r>
            <a:r>
              <a:rPr lang="en-US" sz="3200" b="1" dirty="0" smtClean="0">
                <a:latin typeface="Comic Sans MS" pitchFamily="66" charset="0"/>
                <a:sym typeface="Symbol" pitchFamily="18" charset="2"/>
              </a:rPr>
              <a:t>   </a:t>
            </a:r>
            <a:r>
              <a:rPr lang="en-US" sz="3200" b="1" dirty="0" smtClean="0">
                <a:latin typeface="Comic Sans MS" pitchFamily="66" charset="0"/>
              </a:rPr>
              <a:t>c</a:t>
            </a:r>
            <a:r>
              <a:rPr lang="en-US" sz="3200" b="1" baseline="-25000" dirty="0" smtClean="0">
                <a:latin typeface="Comic Sans MS" pitchFamily="66" charset="0"/>
              </a:rPr>
              <a:t>1</a:t>
            </a:r>
            <a:r>
              <a:rPr lang="en-US" sz="3200" b="1" dirty="0" smtClean="0">
                <a:latin typeface="Comic Sans MS" pitchFamily="66" charset="0"/>
              </a:rPr>
              <a:t>= ¼ </a:t>
            </a:r>
          </a:p>
          <a:p>
            <a:pPr lvl="1">
              <a:lnSpc>
                <a:spcPct val="110000"/>
              </a:lnSpc>
              <a:defRPr/>
            </a:pPr>
            <a:r>
              <a:rPr lang="en-US" sz="3200" b="1" dirty="0" smtClean="0">
                <a:latin typeface="Comic Sans MS" pitchFamily="66" charset="0"/>
              </a:rPr>
              <a:t>Thus </a:t>
            </a:r>
            <a:r>
              <a:rPr lang="en-US" sz="3200" dirty="0" smtClean="0">
                <a:latin typeface="Comic Sans MS" pitchFamily="66" charset="0"/>
              </a:rPr>
              <a:t>½</a:t>
            </a:r>
            <a:r>
              <a:rPr lang="en-US" sz="3200" b="1" dirty="0" smtClean="0">
                <a:latin typeface="Comic Sans MS" pitchFamily="66" charset="0"/>
              </a:rPr>
              <a:t> n</a:t>
            </a:r>
            <a:r>
              <a:rPr lang="en-US" sz="3200" b="1" baseline="30000" dirty="0" smtClean="0">
                <a:latin typeface="Comic Sans MS" pitchFamily="66" charset="0"/>
              </a:rPr>
              <a:t>2</a:t>
            </a:r>
            <a:r>
              <a:rPr lang="en-US" sz="3200" dirty="0" smtClean="0">
                <a:latin typeface="Comic Sans MS" pitchFamily="66" charset="0"/>
              </a:rPr>
              <a:t> - ½ </a:t>
            </a:r>
            <a:r>
              <a:rPr lang="en-US" sz="3200" b="1" dirty="0" smtClean="0">
                <a:latin typeface="Comic Sans MS" pitchFamily="66" charset="0"/>
              </a:rPr>
              <a:t>n=</a:t>
            </a:r>
            <a:r>
              <a:rPr lang="en-US" sz="3200" b="1" dirty="0" smtClean="0">
                <a:solidFill>
                  <a:srgbClr val="FF0000"/>
                </a:solidFill>
                <a:latin typeface="Comic Sans MS" pitchFamily="66" charset="0"/>
                <a:sym typeface="Symbol" pitchFamily="18" charset="2"/>
              </a:rPr>
              <a:t> </a:t>
            </a:r>
            <a:r>
              <a:rPr lang="en-US" sz="3200" b="1" i="1" dirty="0" smtClean="0">
                <a:latin typeface="Comic Sans MS" pitchFamily="66" charset="0"/>
                <a:sym typeface="Symbol" pitchFamily="18" charset="2"/>
              </a:rPr>
              <a:t> </a:t>
            </a:r>
            <a:r>
              <a:rPr lang="en-US" sz="3200" b="1" i="1" dirty="0" smtClean="0">
                <a:latin typeface="Comic Sans MS" pitchFamily="66" charset="0"/>
              </a:rPr>
              <a:t>(n</a:t>
            </a:r>
            <a:r>
              <a:rPr lang="en-US" sz="3200" b="1" i="1" baseline="30000" dirty="0" smtClean="0">
                <a:latin typeface="Comic Sans MS" pitchFamily="66" charset="0"/>
              </a:rPr>
              <a:t>2</a:t>
            </a:r>
            <a:r>
              <a:rPr lang="en-US" sz="3200" b="1" i="1" dirty="0" smtClean="0">
                <a:latin typeface="Comic Sans MS" pitchFamily="66" charset="0"/>
              </a:rPr>
              <a:t>)----------------(4)</a:t>
            </a:r>
          </a:p>
          <a:p>
            <a:pPr>
              <a:lnSpc>
                <a:spcPct val="110000"/>
              </a:lnSpc>
              <a:defRPr/>
            </a:pPr>
            <a:r>
              <a:rPr lang="en-US" sz="3600" b="1" i="1" dirty="0" smtClean="0">
                <a:latin typeface="Comic Sans MS" pitchFamily="66" charset="0"/>
              </a:rPr>
              <a:t>Hence  from (3) and (4)</a:t>
            </a:r>
          </a:p>
          <a:p>
            <a:pPr>
              <a:lnSpc>
                <a:spcPct val="110000"/>
              </a:lnSpc>
              <a:defRPr/>
            </a:pPr>
            <a:r>
              <a:rPr lang="en-US" sz="3600" dirty="0" smtClean="0">
                <a:latin typeface="Comic Sans MS" pitchFamily="66" charset="0"/>
              </a:rPr>
              <a:t>½</a:t>
            </a:r>
            <a:r>
              <a:rPr lang="en-US" sz="3600" b="1" dirty="0" smtClean="0">
                <a:latin typeface="Comic Sans MS" pitchFamily="66" charset="0"/>
              </a:rPr>
              <a:t> n</a:t>
            </a:r>
            <a:r>
              <a:rPr lang="en-US" sz="3600" b="1" baseline="30000" dirty="0" smtClean="0">
                <a:latin typeface="Comic Sans MS" pitchFamily="66" charset="0"/>
              </a:rPr>
              <a:t>2</a:t>
            </a:r>
            <a:r>
              <a:rPr lang="en-US" sz="3600" dirty="0" smtClean="0">
                <a:latin typeface="Comic Sans MS" pitchFamily="66" charset="0"/>
              </a:rPr>
              <a:t> - ½ </a:t>
            </a:r>
            <a:r>
              <a:rPr lang="en-US" sz="3600" b="1" dirty="0" smtClean="0">
                <a:latin typeface="Comic Sans MS" pitchFamily="66" charset="0"/>
              </a:rPr>
              <a:t>n=</a:t>
            </a:r>
            <a:r>
              <a:rPr lang="en-US" sz="3600" b="1" dirty="0" smtClean="0">
                <a:solidFill>
                  <a:srgbClr val="FF0000"/>
                </a:solidFill>
                <a:latin typeface="Comic Sans MS" pitchFamily="66" charset="0"/>
                <a:sym typeface="Symbol" pitchFamily="18" charset="2"/>
              </a:rPr>
              <a:t> (n</a:t>
            </a:r>
            <a:r>
              <a:rPr lang="en-US" sz="3600" b="1" baseline="30000" dirty="0" smtClean="0">
                <a:solidFill>
                  <a:srgbClr val="FF0000"/>
                </a:solidFill>
                <a:latin typeface="Comic Sans MS" pitchFamily="66" charset="0"/>
                <a:sym typeface="Symbol" pitchFamily="18" charset="2"/>
              </a:rPr>
              <a:t>2</a:t>
            </a:r>
            <a:r>
              <a:rPr lang="en-US" sz="3600" b="1" dirty="0" smtClean="0">
                <a:solidFill>
                  <a:srgbClr val="FF0000"/>
                </a:solidFill>
                <a:latin typeface="Comic Sans MS" pitchFamily="66" charset="0"/>
                <a:sym typeface="Symbol" pitchFamily="18" charset="2"/>
              </a:rPr>
              <a:t>)</a:t>
            </a:r>
            <a:endParaRPr lang="en-US" sz="3600" b="1" dirty="0" smtClean="0">
              <a:latin typeface="Comic Sans MS" pitchFamily="66" charset="0"/>
            </a:endParaRPr>
          </a:p>
          <a:p>
            <a:endParaRPr lang="en-US" dirty="0" smtClean="0">
              <a:latin typeface="Comic Sans MS" pitchFamily="66" charset="0"/>
            </a:endParaRPr>
          </a:p>
          <a:p>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76288" y="228600"/>
            <a:ext cx="8062912" cy="914400"/>
          </a:xfrm>
        </p:spPr>
        <p:txBody>
          <a:bodyPr>
            <a:normAutofit fontScale="90000"/>
          </a:bodyPr>
          <a:lstStyle/>
          <a:p>
            <a:r>
              <a:rPr lang="en-US" sz="3600" dirty="0">
                <a:latin typeface="Comic Sans MS" pitchFamily="66" charset="0"/>
                <a:sym typeface="Symbol" pitchFamily="18" charset="2"/>
              </a:rPr>
              <a:t> </a:t>
            </a:r>
            <a:r>
              <a:rPr lang="en-US" sz="3600" b="1" dirty="0">
                <a:solidFill>
                  <a:srgbClr val="FF0000"/>
                </a:solidFill>
                <a:latin typeface="Comic Sans MS" pitchFamily="66" charset="0"/>
                <a:sym typeface="Symbol" pitchFamily="18" charset="2"/>
              </a:rPr>
              <a:t> notation (Theta)</a:t>
            </a:r>
            <a:br>
              <a:rPr lang="en-US" sz="3600" b="1" dirty="0">
                <a:solidFill>
                  <a:srgbClr val="FF0000"/>
                </a:solidFill>
                <a:latin typeface="Comic Sans MS" pitchFamily="66" charset="0"/>
                <a:sym typeface="Symbol" pitchFamily="18" charset="2"/>
              </a:rPr>
            </a:br>
            <a:r>
              <a:rPr lang="en-US" sz="3600" b="1" dirty="0">
                <a:solidFill>
                  <a:srgbClr val="FF0000"/>
                </a:solidFill>
                <a:latin typeface="Comic Sans MS" pitchFamily="66" charset="0"/>
                <a:sym typeface="Symbol" pitchFamily="18" charset="2"/>
              </a:rPr>
              <a:t>(</a:t>
            </a:r>
            <a:r>
              <a:rPr lang="en-US" sz="3600" b="1" dirty="0">
                <a:solidFill>
                  <a:srgbClr val="FF0000"/>
                </a:solidFill>
                <a:latin typeface="Comic Sans MS" pitchFamily="66" charset="0"/>
              </a:rPr>
              <a:t>Tight Bound)</a:t>
            </a:r>
          </a:p>
        </p:txBody>
      </p:sp>
      <p:sp>
        <p:nvSpPr>
          <p:cNvPr id="5" name="Rectangle 3"/>
          <p:cNvSpPr txBox="1">
            <a:spLocks noChangeArrowheads="1"/>
          </p:cNvSpPr>
          <p:nvPr/>
        </p:nvSpPr>
        <p:spPr>
          <a:xfrm>
            <a:off x="457200" y="1447800"/>
            <a:ext cx="8361363" cy="5410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1" i="0" u="sng" strike="noStrike" kern="1200" cap="none" spc="0" normalizeH="0" baseline="0" noProof="0" dirty="0" smtClean="0">
                <a:ln>
                  <a:noFill/>
                </a:ln>
                <a:solidFill>
                  <a:srgbClr val="FF0000"/>
                </a:solidFill>
                <a:effectLst/>
                <a:uLnTx/>
                <a:uFillTx/>
                <a:latin typeface="Comic Sans MS" pitchFamily="66" charset="0"/>
                <a:cs typeface="Arial" charset="0"/>
              </a:rPr>
              <a:t>Example 4:</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smtClean="0">
                <a:ln>
                  <a:noFill/>
                </a:ln>
                <a:solidFill>
                  <a:srgbClr val="FF0000"/>
                </a:solidFill>
                <a:effectLst/>
                <a:uLnTx/>
                <a:uFillTx/>
                <a:latin typeface="Comic Sans MS" pitchFamily="66" charset="0"/>
                <a:cs typeface="Arial" charset="0"/>
              </a:rPr>
              <a:t>Show that 	 6n</a:t>
            </a:r>
            <a:r>
              <a:rPr kumimoji="0" lang="en-US" sz="2800" b="1" i="0" u="none" strike="noStrike" kern="1200" cap="none" spc="0" normalizeH="0" baseline="30000" noProof="0" dirty="0" smtClean="0">
                <a:ln>
                  <a:noFill/>
                </a:ln>
                <a:solidFill>
                  <a:srgbClr val="FF0000"/>
                </a:solidFill>
                <a:effectLst/>
                <a:uLnTx/>
                <a:uFillTx/>
                <a:latin typeface="Comic Sans MS" pitchFamily="66" charset="0"/>
                <a:cs typeface="Arial" charset="0"/>
              </a:rPr>
              <a:t>3</a:t>
            </a:r>
            <a:r>
              <a:rPr kumimoji="0" lang="en-US" sz="2800" b="1" i="0" u="none" strike="noStrike" kern="1200" cap="none" spc="0" normalizeH="0" baseline="0" noProof="0" dirty="0" smtClean="0">
                <a:ln>
                  <a:noFill/>
                </a:ln>
                <a:solidFill>
                  <a:srgbClr val="FF0000"/>
                </a:solidFill>
                <a:effectLst/>
                <a:uLnTx/>
                <a:uFillTx/>
                <a:latin typeface="Comic Sans MS" pitchFamily="66" charset="0"/>
                <a:cs typeface="Arial" charset="0"/>
              </a:rPr>
              <a:t> </a:t>
            </a:r>
            <a:r>
              <a:rPr kumimoji="0" lang="en-US" sz="2800" b="1" i="0" u="none" strike="noStrike" kern="1200" cap="none" spc="0" normalizeH="0" baseline="0" noProof="0" dirty="0" smtClean="0">
                <a:ln>
                  <a:noFill/>
                </a:ln>
                <a:solidFill>
                  <a:srgbClr val="FF0000"/>
                </a:solidFill>
                <a:effectLst/>
                <a:uLnTx/>
                <a:uFillTx/>
                <a:latin typeface="Comic Sans MS" pitchFamily="66" charset="0"/>
                <a:cs typeface="Arial" charset="0"/>
                <a:sym typeface="Symbol" pitchFamily="18" charset="2"/>
              </a:rPr>
              <a:t></a:t>
            </a:r>
            <a:r>
              <a:rPr kumimoji="0" lang="en-US" sz="2800" b="1" i="0" u="none" strike="noStrike" kern="1200" cap="none" spc="0" normalizeH="0" baseline="0" noProof="0" dirty="0" smtClean="0">
                <a:ln>
                  <a:noFill/>
                </a:ln>
                <a:solidFill>
                  <a:srgbClr val="FF0000"/>
                </a:solidFill>
                <a:effectLst/>
                <a:uLnTx/>
                <a:uFillTx/>
                <a:latin typeface="Comic Sans MS" pitchFamily="66" charset="0"/>
                <a:cs typeface="Arial" charset="0"/>
              </a:rPr>
              <a:t> </a:t>
            </a:r>
            <a:r>
              <a:rPr kumimoji="0" lang="en-US" sz="2800" b="1" i="0" u="none" strike="noStrike" kern="1200" cap="none" spc="0" normalizeH="0" baseline="0" noProof="0" dirty="0" smtClean="0">
                <a:ln>
                  <a:noFill/>
                </a:ln>
                <a:solidFill>
                  <a:srgbClr val="FF0000"/>
                </a:solidFill>
                <a:effectLst/>
                <a:uLnTx/>
                <a:uFillTx/>
                <a:latin typeface="Comic Sans MS" pitchFamily="66" charset="0"/>
                <a:cs typeface="Arial" charset="0"/>
                <a:sym typeface="Symbol" pitchFamily="18" charset="2"/>
              </a:rPr>
              <a:t></a:t>
            </a:r>
            <a:r>
              <a:rPr kumimoji="0" lang="en-US" sz="2800" b="1" i="0" u="none" strike="noStrike" kern="1200" cap="none" spc="0" normalizeH="0" baseline="0" noProof="0" dirty="0" smtClean="0">
                <a:ln>
                  <a:noFill/>
                </a:ln>
                <a:solidFill>
                  <a:srgbClr val="FF0000"/>
                </a:solidFill>
                <a:effectLst/>
                <a:uLnTx/>
                <a:uFillTx/>
                <a:latin typeface="Comic Sans MS" pitchFamily="66" charset="0"/>
                <a:cs typeface="Arial" charset="0"/>
              </a:rPr>
              <a:t>(n</a:t>
            </a:r>
            <a:r>
              <a:rPr kumimoji="0" lang="en-US" sz="2800" b="1" i="0" u="none" strike="noStrike" kern="1200" cap="none" spc="0" normalizeH="0" baseline="30000" noProof="0" dirty="0" smtClean="0">
                <a:ln>
                  <a:noFill/>
                </a:ln>
                <a:solidFill>
                  <a:srgbClr val="FF0000"/>
                </a:solidFill>
                <a:effectLst/>
                <a:uLnTx/>
                <a:uFillTx/>
                <a:latin typeface="Comic Sans MS" pitchFamily="66" charset="0"/>
                <a:cs typeface="Arial" charset="0"/>
              </a:rPr>
              <a:t>2</a:t>
            </a:r>
            <a:r>
              <a:rPr kumimoji="0" lang="en-US" sz="2800" b="1" i="0" u="none" strike="noStrike" kern="1200" cap="none" spc="0" normalizeH="0" baseline="0" noProof="0" dirty="0" smtClean="0">
                <a:ln>
                  <a:noFill/>
                </a:ln>
                <a:solidFill>
                  <a:srgbClr val="FF0000"/>
                </a:solidFill>
                <a:effectLst/>
                <a:uLnTx/>
                <a:uFillTx/>
                <a:latin typeface="Comic Sans MS" pitchFamily="66" charset="0"/>
                <a:cs typeface="Arial"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Comic Sans MS" pitchFamily="66" charset="0"/>
                <a:cs typeface="Arial" charset="0"/>
              </a:rPr>
              <a:t>Suppose for the purpose of contradiction that </a:t>
            </a:r>
            <a:r>
              <a:rPr kumimoji="0" lang="en-US" sz="2800" b="1" i="0" u="none" strike="noStrike" kern="1200" cap="none" spc="0" normalizeH="0" baseline="0" noProof="0" dirty="0" smtClean="0">
                <a:ln>
                  <a:noFill/>
                </a:ln>
                <a:solidFill>
                  <a:schemeClr val="tx1"/>
                </a:solidFill>
                <a:effectLst/>
                <a:uLnTx/>
                <a:uFillTx/>
                <a:latin typeface="Comic Sans MS" pitchFamily="66" charset="0"/>
                <a:cs typeface="Arial" charset="0"/>
              </a:rPr>
              <a:t>c</a:t>
            </a:r>
            <a:r>
              <a:rPr kumimoji="0" lang="en-US" sz="2800" b="1" i="0" u="none" strike="noStrike" kern="1200" cap="none" spc="0" normalizeH="0" baseline="-25000" noProof="0" dirty="0" smtClean="0">
                <a:ln>
                  <a:noFill/>
                </a:ln>
                <a:solidFill>
                  <a:schemeClr val="tx1"/>
                </a:solidFill>
                <a:effectLst/>
                <a:uLnTx/>
                <a:uFillTx/>
                <a:latin typeface="Comic Sans MS" pitchFamily="66" charset="0"/>
                <a:cs typeface="Arial" charset="0"/>
              </a:rPr>
              <a:t>2</a:t>
            </a:r>
            <a:r>
              <a:rPr kumimoji="0" lang="en-US" sz="2800" b="0" i="0" u="none" strike="noStrike" kern="1200" cap="none" spc="0" normalizeH="0" baseline="0" noProof="0" dirty="0" smtClean="0">
                <a:ln>
                  <a:noFill/>
                </a:ln>
                <a:solidFill>
                  <a:schemeClr val="tx1"/>
                </a:solidFill>
                <a:effectLst/>
                <a:uLnTx/>
                <a:uFillTx/>
                <a:latin typeface="Comic Sans MS" pitchFamily="66" charset="0"/>
                <a:cs typeface="Arial" charset="0"/>
              </a:rPr>
              <a:t> and </a:t>
            </a:r>
            <a:r>
              <a:rPr kumimoji="0" lang="en-US" sz="2800" b="1" i="0" u="none" strike="noStrike" kern="1200" cap="none" spc="0" normalizeH="0" baseline="0" noProof="0" dirty="0" smtClean="0">
                <a:ln>
                  <a:noFill/>
                </a:ln>
                <a:solidFill>
                  <a:schemeClr val="tx1"/>
                </a:solidFill>
                <a:effectLst/>
                <a:uLnTx/>
                <a:uFillTx/>
                <a:latin typeface="Comic Sans MS" pitchFamily="66" charset="0"/>
                <a:cs typeface="Arial" charset="0"/>
              </a:rPr>
              <a:t>n</a:t>
            </a:r>
            <a:r>
              <a:rPr kumimoji="0" lang="en-US" sz="2800" b="1" i="0" u="none" strike="noStrike" kern="1200" cap="none" spc="0" normalizeH="0" baseline="-25000" noProof="0" dirty="0" smtClean="0">
                <a:ln>
                  <a:noFill/>
                </a:ln>
                <a:solidFill>
                  <a:schemeClr val="tx1"/>
                </a:solidFill>
                <a:effectLst/>
                <a:uLnTx/>
                <a:uFillTx/>
                <a:latin typeface="Comic Sans MS" pitchFamily="66" charset="0"/>
                <a:cs typeface="Arial" charset="0"/>
              </a:rPr>
              <a:t>0</a:t>
            </a:r>
            <a:r>
              <a:rPr kumimoji="0" lang="en-US" sz="2800" b="0" i="0" u="none" strike="noStrike" kern="1200" cap="none" spc="0" normalizeH="0" baseline="0" noProof="0" dirty="0" smtClean="0">
                <a:ln>
                  <a:noFill/>
                </a:ln>
                <a:solidFill>
                  <a:schemeClr val="tx1"/>
                </a:solidFill>
                <a:effectLst/>
                <a:uLnTx/>
                <a:uFillTx/>
                <a:latin typeface="Comic Sans MS" pitchFamily="66" charset="0"/>
                <a:cs typeface="Arial" charset="0"/>
              </a:rPr>
              <a:t> exist such that </a:t>
            </a:r>
            <a:r>
              <a:rPr kumimoji="0" lang="en-US" sz="2800" b="1" i="0" u="none" strike="noStrike" kern="1200" cap="none" spc="0" normalizeH="0" baseline="0" noProof="0" dirty="0" smtClean="0">
                <a:ln>
                  <a:noFill/>
                </a:ln>
                <a:solidFill>
                  <a:schemeClr val="tx1"/>
                </a:solidFill>
                <a:effectLst/>
                <a:uLnTx/>
                <a:uFillTx/>
                <a:latin typeface="Comic Sans MS" pitchFamily="66" charset="0"/>
                <a:cs typeface="Arial" charset="0"/>
              </a:rPr>
              <a:t> 6n</a:t>
            </a:r>
            <a:r>
              <a:rPr kumimoji="0" lang="en-US" sz="2800" b="1" i="0" u="none" strike="noStrike" kern="1200" cap="none" spc="0" normalizeH="0" baseline="30000" noProof="0" dirty="0" smtClean="0">
                <a:ln>
                  <a:noFill/>
                </a:ln>
                <a:solidFill>
                  <a:schemeClr val="tx1"/>
                </a:solidFill>
                <a:effectLst/>
                <a:uLnTx/>
                <a:uFillTx/>
                <a:latin typeface="Comic Sans MS" pitchFamily="66" charset="0"/>
                <a:cs typeface="Arial" charset="0"/>
              </a:rPr>
              <a:t>3</a:t>
            </a:r>
            <a:r>
              <a:rPr kumimoji="0" lang="en-US" sz="2800" b="1" i="0" u="none" strike="noStrike" kern="1200" cap="none" spc="0" normalizeH="0" baseline="0" noProof="0" dirty="0" smtClean="0">
                <a:ln>
                  <a:noFill/>
                </a:ln>
                <a:solidFill>
                  <a:schemeClr val="tx1"/>
                </a:solidFill>
                <a:effectLst/>
                <a:uLnTx/>
                <a:uFillTx/>
                <a:latin typeface="Comic Sans MS" pitchFamily="66" charset="0"/>
                <a:cs typeface="Arial" charset="0"/>
              </a:rPr>
              <a:t> </a:t>
            </a:r>
            <a:r>
              <a:rPr kumimoji="0" lang="en-US" sz="2800" b="1" i="0" u="none" strike="noStrike" kern="1200" cap="none" spc="0" normalizeH="0" baseline="0" noProof="0" dirty="0" smtClean="0">
                <a:ln>
                  <a:noFill/>
                </a:ln>
                <a:solidFill>
                  <a:schemeClr val="tx1"/>
                </a:solidFill>
                <a:effectLst/>
                <a:uLnTx/>
                <a:uFillTx/>
                <a:latin typeface="Comic Sans MS" pitchFamily="66" charset="0"/>
                <a:cs typeface="Arial" charset="0"/>
                <a:sym typeface="Symbol" pitchFamily="18" charset="2"/>
              </a:rPr>
              <a:t> </a:t>
            </a:r>
            <a:r>
              <a:rPr kumimoji="0" lang="en-US" sz="2800" b="1" i="0" u="none" strike="noStrike" kern="1200" cap="none" spc="0" normalizeH="0" baseline="0" noProof="0" dirty="0" smtClean="0">
                <a:ln>
                  <a:noFill/>
                </a:ln>
                <a:solidFill>
                  <a:schemeClr val="tx1"/>
                </a:solidFill>
                <a:effectLst/>
                <a:uLnTx/>
                <a:uFillTx/>
                <a:latin typeface="Comic Sans MS" pitchFamily="66" charset="0"/>
                <a:cs typeface="Arial" charset="0"/>
              </a:rPr>
              <a:t>c</a:t>
            </a:r>
            <a:r>
              <a:rPr kumimoji="0" lang="en-US" sz="2800" b="1" i="0" u="none" strike="noStrike" kern="1200" cap="none" spc="0" normalizeH="0" baseline="-25000" noProof="0" dirty="0" smtClean="0">
                <a:ln>
                  <a:noFill/>
                </a:ln>
                <a:solidFill>
                  <a:schemeClr val="tx1"/>
                </a:solidFill>
                <a:effectLst/>
                <a:uLnTx/>
                <a:uFillTx/>
                <a:latin typeface="Comic Sans MS" pitchFamily="66" charset="0"/>
                <a:cs typeface="Arial" charset="0"/>
              </a:rPr>
              <a:t>2</a:t>
            </a:r>
            <a:r>
              <a:rPr kumimoji="0" lang="en-US" sz="2800" b="1" i="0" u="none" strike="noStrike" kern="1200" cap="none" spc="0" normalizeH="0" baseline="0" noProof="0" dirty="0" smtClean="0">
                <a:ln>
                  <a:noFill/>
                </a:ln>
                <a:solidFill>
                  <a:schemeClr val="tx1"/>
                </a:solidFill>
                <a:effectLst/>
                <a:uLnTx/>
                <a:uFillTx/>
                <a:latin typeface="Comic Sans MS" pitchFamily="66" charset="0"/>
                <a:cs typeface="Arial" charset="0"/>
              </a:rPr>
              <a:t>n</a:t>
            </a:r>
            <a:r>
              <a:rPr kumimoji="0" lang="en-US" sz="2800" b="1" i="0" u="none" strike="noStrike" kern="1200" cap="none" spc="0" normalizeH="0" baseline="30000" noProof="0" dirty="0" smtClean="0">
                <a:ln>
                  <a:noFill/>
                </a:ln>
                <a:solidFill>
                  <a:schemeClr val="tx1"/>
                </a:solidFill>
                <a:effectLst/>
                <a:uLnTx/>
                <a:uFillTx/>
                <a:latin typeface="Comic Sans MS" pitchFamily="66" charset="0"/>
                <a:cs typeface="Arial" charset="0"/>
              </a:rPr>
              <a:t>2</a:t>
            </a:r>
            <a:r>
              <a:rPr kumimoji="0" lang="en-US" sz="2800" b="1" i="0" u="none" strike="noStrike" kern="1200" cap="none" spc="0" normalizeH="0" baseline="0" noProof="0" dirty="0" smtClean="0">
                <a:ln>
                  <a:noFill/>
                </a:ln>
                <a:solidFill>
                  <a:schemeClr val="tx1"/>
                </a:solidFill>
                <a:effectLst/>
                <a:uLnTx/>
                <a:uFillTx/>
                <a:latin typeface="Comic Sans MS" pitchFamily="66" charset="0"/>
                <a:cs typeface="Arial" charset="0"/>
              </a:rPr>
              <a:t>  </a:t>
            </a:r>
            <a:r>
              <a:rPr kumimoji="0" lang="en-US" sz="2800" b="0" i="0" u="none" strike="noStrike" kern="1200" cap="none" spc="0" normalizeH="0" baseline="0" noProof="0" dirty="0" smtClean="0">
                <a:ln>
                  <a:noFill/>
                </a:ln>
                <a:solidFill>
                  <a:schemeClr val="tx1"/>
                </a:solidFill>
                <a:effectLst/>
                <a:uLnTx/>
                <a:uFillTx/>
                <a:latin typeface="Comic Sans MS" pitchFamily="66" charset="0"/>
                <a:cs typeface="Arial" charset="0"/>
              </a:rPr>
              <a:t>for all n </a:t>
            </a:r>
            <a:r>
              <a:rPr kumimoji="0" lang="en-US" sz="2800" b="0" i="0" u="none" strike="noStrike" kern="1200" cap="none" spc="0" normalizeH="0" baseline="0" noProof="0" dirty="0" smtClean="0">
                <a:ln>
                  <a:noFill/>
                </a:ln>
                <a:solidFill>
                  <a:schemeClr val="tx1"/>
                </a:solidFill>
                <a:effectLst/>
                <a:uLnTx/>
                <a:uFillTx/>
                <a:latin typeface="Comic Sans MS" pitchFamily="66" charset="0"/>
                <a:cs typeface="Arial" charset="0"/>
                <a:sym typeface="Symbol" pitchFamily="18" charset="2"/>
              </a:rPr>
              <a:t> n</a:t>
            </a:r>
            <a:r>
              <a:rPr kumimoji="0" lang="en-US" sz="2800" b="0" i="0" u="none" strike="noStrike" kern="1200" cap="none" spc="0" normalizeH="0" baseline="-25000" noProof="0" dirty="0" smtClean="0">
                <a:ln>
                  <a:noFill/>
                </a:ln>
                <a:solidFill>
                  <a:schemeClr val="tx1"/>
                </a:solidFill>
                <a:effectLst/>
                <a:uLnTx/>
                <a:uFillTx/>
                <a:latin typeface="Comic Sans MS" pitchFamily="66" charset="0"/>
                <a:cs typeface="Arial" charset="0"/>
                <a:sym typeface="Symbol" pitchFamily="18" charset="2"/>
              </a:rPr>
              <a:t>0</a:t>
            </a:r>
            <a:endParaRPr kumimoji="0" lang="en-US" sz="2800" b="0" i="0" u="none" strike="noStrike" kern="1200" cap="none" spc="0" normalizeH="0" baseline="-25000" noProof="0" dirty="0" smtClean="0">
              <a:ln>
                <a:noFill/>
              </a:ln>
              <a:solidFill>
                <a:schemeClr val="tx1"/>
              </a:solidFill>
              <a:effectLst/>
              <a:uLnTx/>
              <a:uFillTx/>
              <a:latin typeface="Comic Sans MS" pitchFamily="66" charset="0"/>
              <a:cs typeface="Arial" charset="0"/>
            </a:endParaRPr>
          </a:p>
          <a:p>
            <a:pPr marL="742950" marR="0" lvl="1" indent="-285750" algn="l" defTabSz="914400" rtl="0" eaLnBrk="1" fontAlgn="auto" latinLnBrk="0" hangingPunct="1">
              <a:lnSpc>
                <a:spcPct val="100000"/>
              </a:lnSpc>
              <a:spcBef>
                <a:spcPct val="0"/>
              </a:spcBef>
              <a:spcAft>
                <a:spcPct val="20000"/>
              </a:spcAft>
              <a:buClrTx/>
              <a:buSzTx/>
              <a:buFont typeface="Arial" pitchFamily="34" charset="0"/>
              <a:buChar char="–"/>
              <a:tabLst/>
              <a:defRPr/>
            </a:pPr>
            <a:r>
              <a:rPr kumimoji="0" lang="en-US" sz="2800" b="1" i="0" u="none" strike="noStrike" kern="1200" cap="none" spc="0" normalizeH="0" baseline="0" noProof="0" dirty="0" smtClean="0">
                <a:ln>
                  <a:noFill/>
                </a:ln>
                <a:solidFill>
                  <a:srgbClr val="002060"/>
                </a:solidFill>
                <a:effectLst/>
                <a:uLnTx/>
                <a:uFillTx/>
                <a:latin typeface="Comic Sans MS" pitchFamily="66" charset="0"/>
                <a:cs typeface="Arial" charset="0"/>
              </a:rPr>
              <a:t>Dividing by n</a:t>
            </a:r>
            <a:r>
              <a:rPr kumimoji="0" lang="en-US" sz="2800" b="1" i="0" u="none" strike="noStrike" kern="1200" cap="none" spc="0" normalizeH="0" baseline="30000" noProof="0" dirty="0" smtClean="0">
                <a:ln>
                  <a:noFill/>
                </a:ln>
                <a:solidFill>
                  <a:srgbClr val="002060"/>
                </a:solidFill>
                <a:effectLst/>
                <a:uLnTx/>
                <a:uFillTx/>
                <a:latin typeface="Comic Sans MS" pitchFamily="66" charset="0"/>
                <a:cs typeface="Arial" charset="0"/>
              </a:rPr>
              <a:t>2</a:t>
            </a:r>
            <a:r>
              <a:rPr kumimoji="0" lang="en-US" sz="2800" b="1" i="0" u="none" strike="noStrike" kern="1200" cap="none" spc="0" normalizeH="0" baseline="0" noProof="0" dirty="0" smtClean="0">
                <a:ln>
                  <a:noFill/>
                </a:ln>
                <a:solidFill>
                  <a:srgbClr val="002060"/>
                </a:solidFill>
                <a:effectLst/>
                <a:uLnTx/>
                <a:uFillTx/>
                <a:latin typeface="Comic Sans MS" pitchFamily="66" charset="0"/>
                <a:cs typeface="Arial" charset="0"/>
              </a:rPr>
              <a:t> yields</a:t>
            </a:r>
          </a:p>
          <a:p>
            <a:pPr marL="1143000" marR="0" lvl="2" indent="-228600" algn="l" defTabSz="914400" rtl="0" eaLnBrk="1" fontAlgn="auto" latinLnBrk="0" hangingPunct="1">
              <a:lnSpc>
                <a:spcPct val="100000"/>
              </a:lnSpc>
              <a:spcBef>
                <a:spcPct val="0"/>
              </a:spcBef>
              <a:spcAft>
                <a:spcPct val="20000"/>
              </a:spcAft>
              <a:buClrTx/>
              <a:buSzTx/>
              <a:buFont typeface="Arial" pitchFamily="34" charset="0"/>
              <a:buChar char="•"/>
              <a:tabLst/>
              <a:defRPr/>
            </a:pPr>
            <a:r>
              <a:rPr kumimoji="0" lang="en-US" sz="2800" b="1" i="0" u="none" strike="noStrike" kern="1200" cap="none" spc="0" normalizeH="0" baseline="0" noProof="0" dirty="0" smtClean="0">
                <a:ln>
                  <a:noFill/>
                </a:ln>
                <a:solidFill>
                  <a:srgbClr val="A50021"/>
                </a:solidFill>
                <a:effectLst/>
                <a:uLnTx/>
                <a:uFillTx/>
                <a:latin typeface="Comic Sans MS" pitchFamily="66" charset="0"/>
                <a:cs typeface="Arial" charset="0"/>
              </a:rPr>
              <a:t>n  </a:t>
            </a:r>
            <a:r>
              <a:rPr kumimoji="0" lang="en-US" sz="2800" b="1" i="0" u="none" strike="noStrike" kern="1200" cap="none" spc="0" normalizeH="0" baseline="0" noProof="0" dirty="0" smtClean="0">
                <a:ln>
                  <a:noFill/>
                </a:ln>
                <a:solidFill>
                  <a:srgbClr val="A50021"/>
                </a:solidFill>
                <a:effectLst/>
                <a:uLnTx/>
                <a:uFillTx/>
                <a:latin typeface="Comic Sans MS" pitchFamily="66" charset="0"/>
                <a:cs typeface="Arial" charset="0"/>
                <a:sym typeface="Symbol" pitchFamily="18" charset="2"/>
              </a:rPr>
              <a:t> </a:t>
            </a:r>
            <a:r>
              <a:rPr kumimoji="0" lang="en-US" sz="2800" b="1" i="0" u="none" strike="noStrike" kern="1200" cap="none" spc="0" normalizeH="0" baseline="0" noProof="0" dirty="0" smtClean="0">
                <a:ln>
                  <a:noFill/>
                </a:ln>
                <a:solidFill>
                  <a:srgbClr val="A50021"/>
                </a:solidFill>
                <a:effectLst/>
                <a:uLnTx/>
                <a:uFillTx/>
                <a:latin typeface="Comic Sans MS" pitchFamily="66" charset="0"/>
                <a:cs typeface="Arial" charset="0"/>
              </a:rPr>
              <a:t>c</a:t>
            </a:r>
            <a:r>
              <a:rPr kumimoji="0" lang="en-US" sz="2800" b="1" i="0" u="none" strike="noStrike" kern="1200" cap="none" spc="0" normalizeH="0" baseline="-25000" noProof="0" dirty="0" smtClean="0">
                <a:ln>
                  <a:noFill/>
                </a:ln>
                <a:solidFill>
                  <a:srgbClr val="A50021"/>
                </a:solidFill>
                <a:effectLst/>
                <a:uLnTx/>
                <a:uFillTx/>
                <a:latin typeface="Comic Sans MS" pitchFamily="66" charset="0"/>
                <a:cs typeface="Arial" charset="0"/>
              </a:rPr>
              <a:t>2</a:t>
            </a:r>
            <a:r>
              <a:rPr kumimoji="0" lang="en-US" sz="2800" b="1" i="0" u="none" strike="noStrike" kern="1200" cap="none" spc="0" normalizeH="0" baseline="0" noProof="0" dirty="0" smtClean="0">
                <a:ln>
                  <a:noFill/>
                </a:ln>
                <a:solidFill>
                  <a:srgbClr val="A50021"/>
                </a:solidFill>
                <a:effectLst/>
                <a:uLnTx/>
                <a:uFillTx/>
                <a:latin typeface="Comic Sans MS" pitchFamily="66" charset="0"/>
                <a:cs typeface="Arial" charset="0"/>
              </a:rPr>
              <a:t>/6</a:t>
            </a:r>
            <a:endParaRPr kumimoji="0" lang="en-US" sz="2800" b="0" i="0" u="none" strike="noStrike" kern="1200" cap="none" spc="0" normalizeH="0" baseline="0" noProof="0" dirty="0" smtClean="0">
              <a:ln>
                <a:noFill/>
              </a:ln>
              <a:solidFill>
                <a:srgbClr val="A50021"/>
              </a:solidFill>
              <a:effectLst/>
              <a:uLnTx/>
              <a:uFillTx/>
              <a:latin typeface="Comic Sans MS" pitchFamily="66" charset="0"/>
              <a:cs typeface="Arial" charset="0"/>
            </a:endParaRPr>
          </a:p>
          <a:p>
            <a:pPr marL="742950" marR="0" lvl="1" indent="-285750" algn="l" defTabSz="914400" rtl="0" eaLnBrk="1" fontAlgn="auto" latinLnBrk="0" hangingPunct="1">
              <a:lnSpc>
                <a:spcPct val="100000"/>
              </a:lnSpc>
              <a:spcBef>
                <a:spcPct val="0"/>
              </a:spcBef>
              <a:spcAft>
                <a:spcPct val="2000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Comic Sans MS" pitchFamily="66" charset="0"/>
                <a:cs typeface="Arial" charset="0"/>
              </a:rPr>
              <a:t>which </a:t>
            </a:r>
            <a:r>
              <a:rPr kumimoji="0" lang="en-US" sz="2800" b="1" i="0" u="none" strike="noStrike" kern="1200" cap="none" spc="0" normalizeH="0" baseline="0" noProof="0" dirty="0" smtClean="0">
                <a:ln>
                  <a:noFill/>
                </a:ln>
                <a:solidFill>
                  <a:schemeClr val="tx1"/>
                </a:solidFill>
                <a:effectLst/>
                <a:uLnTx/>
                <a:uFillTx/>
                <a:latin typeface="Comic Sans MS" pitchFamily="66" charset="0"/>
                <a:cs typeface="Arial" charset="0"/>
              </a:rPr>
              <a:t>cannot</a:t>
            </a:r>
            <a:r>
              <a:rPr kumimoji="0" lang="en-US" sz="2800" b="0" i="0" u="none" strike="noStrike" kern="1200" cap="none" spc="0" normalizeH="0" baseline="0" noProof="0" dirty="0" smtClean="0">
                <a:ln>
                  <a:noFill/>
                </a:ln>
                <a:solidFill>
                  <a:schemeClr val="tx1"/>
                </a:solidFill>
                <a:effectLst/>
                <a:uLnTx/>
                <a:uFillTx/>
                <a:latin typeface="Comic Sans MS" pitchFamily="66" charset="0"/>
                <a:cs typeface="Arial" charset="0"/>
              </a:rPr>
              <a:t> possibly hold for </a:t>
            </a:r>
            <a:r>
              <a:rPr kumimoji="0" lang="en-US" sz="2800" b="1" i="0" u="none" strike="noStrike" kern="1200" cap="none" spc="0" normalizeH="0" baseline="0" noProof="0" dirty="0" smtClean="0">
                <a:ln>
                  <a:noFill/>
                </a:ln>
                <a:solidFill>
                  <a:schemeClr val="tx1"/>
                </a:solidFill>
                <a:effectLst/>
                <a:uLnTx/>
                <a:uFillTx/>
                <a:latin typeface="Comic Sans MS" pitchFamily="66" charset="0"/>
                <a:cs typeface="Arial" charset="0"/>
              </a:rPr>
              <a:t>arbitrary large n, since c</a:t>
            </a:r>
            <a:r>
              <a:rPr kumimoji="0" lang="en-US" sz="2800" b="1" i="0" u="none" strike="noStrike" kern="1200" cap="none" spc="0" normalizeH="0" baseline="-25000" noProof="0" dirty="0" smtClean="0">
                <a:ln>
                  <a:noFill/>
                </a:ln>
                <a:solidFill>
                  <a:schemeClr val="tx1"/>
                </a:solidFill>
                <a:effectLst/>
                <a:uLnTx/>
                <a:uFillTx/>
                <a:latin typeface="Comic Sans MS" pitchFamily="66" charset="0"/>
                <a:cs typeface="Arial" charset="0"/>
              </a:rPr>
              <a:t>2</a:t>
            </a:r>
            <a:r>
              <a:rPr kumimoji="0" lang="en-US" sz="2800" b="1" i="0" u="none" strike="noStrike" kern="1200" cap="none" spc="0" normalizeH="0" baseline="0" noProof="0" dirty="0" smtClean="0">
                <a:ln>
                  <a:noFill/>
                </a:ln>
                <a:solidFill>
                  <a:schemeClr val="tx1"/>
                </a:solidFill>
                <a:effectLst/>
                <a:uLnTx/>
                <a:uFillTx/>
                <a:latin typeface="Comic Sans MS" pitchFamily="66" charset="0"/>
                <a:cs typeface="Arial" charset="0"/>
              </a:rPr>
              <a:t> is constant</a:t>
            </a:r>
          </a:p>
          <a:p>
            <a:pPr marL="742950" marR="0" lvl="1" indent="-285750" algn="l" defTabSz="914400" rtl="0" eaLnBrk="1" fontAlgn="auto" latinLnBrk="0" hangingPunct="1">
              <a:lnSpc>
                <a:spcPct val="100000"/>
              </a:lnSpc>
              <a:spcBef>
                <a:spcPct val="0"/>
              </a:spcBef>
              <a:spcAft>
                <a:spcPct val="2000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Comic Sans MS" pitchFamily="66" charset="0"/>
                <a:cs typeface="Arial" charset="0"/>
              </a:rPr>
              <a:t>Also, </a:t>
            </a:r>
            <a:r>
              <a:rPr kumimoji="0" lang="en-US" sz="2800" b="0" i="1" u="none" strike="noStrike" kern="1200" cap="none" spc="0" normalizeH="0" baseline="0" noProof="0" dirty="0" smtClean="0">
                <a:ln>
                  <a:noFill/>
                </a:ln>
                <a:solidFill>
                  <a:schemeClr val="tx1"/>
                </a:solidFill>
                <a:effectLst/>
                <a:uLnTx/>
                <a:uFillTx/>
                <a:latin typeface="Comic Sans MS" pitchFamily="66" charset="0"/>
              </a:rPr>
              <a:t>lim</a:t>
            </a:r>
            <a:r>
              <a:rPr kumimoji="0" lang="en-US" sz="2800" b="0" i="1" u="none" strike="noStrike" kern="1200" cap="none" spc="0" normalizeH="0" baseline="-25000" noProof="0" dirty="0" smtClean="0">
                <a:ln>
                  <a:noFill/>
                </a:ln>
                <a:solidFill>
                  <a:schemeClr val="tx1"/>
                </a:solidFill>
                <a:effectLst/>
                <a:uLnTx/>
                <a:uFillTx/>
                <a:latin typeface="Comic Sans MS" pitchFamily="66" charset="0"/>
              </a:rPr>
              <a:t>n</a:t>
            </a:r>
            <a:r>
              <a:rPr kumimoji="0" lang="en-US" sz="2800" b="0" i="1" u="none" strike="noStrike" kern="1200" cap="none" spc="0" normalizeH="0" baseline="-25000" noProof="0" dirty="0" smtClean="0">
                <a:ln>
                  <a:noFill/>
                </a:ln>
                <a:solidFill>
                  <a:schemeClr val="tx1"/>
                </a:solidFill>
                <a:effectLst/>
                <a:uLnTx/>
                <a:uFillTx/>
                <a:latin typeface="Comic Sans MS" pitchFamily="66" charset="0"/>
                <a:sym typeface="Symbol" pitchFamily="18" charset="2"/>
              </a:rPr>
              <a:t></a:t>
            </a:r>
            <a:r>
              <a:rPr kumimoji="0" lang="en-US" sz="2800" b="0" i="0" u="none" strike="noStrike" kern="1200" cap="none" spc="0" normalizeH="0" baseline="0" noProof="0" dirty="0" smtClean="0">
                <a:ln>
                  <a:noFill/>
                </a:ln>
                <a:solidFill>
                  <a:schemeClr val="tx1"/>
                </a:solidFill>
                <a:effectLst/>
                <a:uLnTx/>
                <a:uFillTx/>
                <a:latin typeface="Comic Sans MS" pitchFamily="66" charset="0"/>
                <a:sym typeface="Symbol" pitchFamily="18" charset="2"/>
              </a:rPr>
              <a:t>[</a:t>
            </a:r>
            <a:r>
              <a:rPr kumimoji="0" lang="en-US" sz="2800" b="1" i="0" u="none" strike="noStrike" kern="1200" cap="none" spc="0" normalizeH="0" baseline="0" noProof="0" dirty="0" smtClean="0">
                <a:ln>
                  <a:noFill/>
                </a:ln>
                <a:solidFill>
                  <a:schemeClr val="tx1"/>
                </a:solidFill>
                <a:effectLst/>
                <a:uLnTx/>
                <a:uFillTx/>
                <a:latin typeface="Comic Sans MS" pitchFamily="66" charset="0"/>
                <a:cs typeface="Arial" charset="0"/>
              </a:rPr>
              <a:t>6n</a:t>
            </a:r>
            <a:r>
              <a:rPr kumimoji="0" lang="en-US" sz="2800" b="1" i="0" u="none" strike="noStrike" kern="1200" cap="none" spc="0" normalizeH="0" baseline="30000" noProof="0" dirty="0" smtClean="0">
                <a:ln>
                  <a:noFill/>
                </a:ln>
                <a:solidFill>
                  <a:schemeClr val="tx1"/>
                </a:solidFill>
                <a:effectLst/>
                <a:uLnTx/>
                <a:uFillTx/>
                <a:latin typeface="Comic Sans MS" pitchFamily="66" charset="0"/>
                <a:cs typeface="Arial" charset="0"/>
              </a:rPr>
              <a:t>3</a:t>
            </a:r>
            <a:r>
              <a:rPr kumimoji="0" lang="en-US" sz="2800" b="0" i="0" u="none" strike="noStrike" kern="1200" cap="none" spc="0" normalizeH="0" baseline="0" noProof="0" dirty="0" smtClean="0">
                <a:ln>
                  <a:noFill/>
                </a:ln>
                <a:solidFill>
                  <a:schemeClr val="tx1"/>
                </a:solidFill>
                <a:effectLst/>
                <a:uLnTx/>
                <a:uFillTx/>
                <a:latin typeface="Comic Sans MS" pitchFamily="66" charset="0"/>
              </a:rPr>
              <a:t> / </a:t>
            </a:r>
            <a:r>
              <a:rPr kumimoji="0" lang="en-US" sz="2800" b="1" i="0" u="none" strike="noStrike" kern="1200" cap="none" spc="0" normalizeH="0" baseline="0" noProof="0" dirty="0" smtClean="0">
                <a:ln>
                  <a:noFill/>
                </a:ln>
                <a:solidFill>
                  <a:schemeClr val="tx1"/>
                </a:solidFill>
                <a:effectLst/>
                <a:uLnTx/>
                <a:uFillTx/>
                <a:latin typeface="Comic Sans MS" pitchFamily="66" charset="0"/>
                <a:cs typeface="Arial" charset="0"/>
              </a:rPr>
              <a:t>n</a:t>
            </a:r>
            <a:r>
              <a:rPr kumimoji="0" lang="en-US" sz="2800" b="1" i="0" u="none" strike="noStrike" kern="1200" cap="none" spc="0" normalizeH="0" baseline="30000" noProof="0" dirty="0" smtClean="0">
                <a:ln>
                  <a:noFill/>
                </a:ln>
                <a:solidFill>
                  <a:schemeClr val="tx1"/>
                </a:solidFill>
                <a:effectLst/>
                <a:uLnTx/>
                <a:uFillTx/>
                <a:latin typeface="Comic Sans MS" pitchFamily="66" charset="0"/>
                <a:cs typeface="Arial" charset="0"/>
              </a:rPr>
              <a:t>2</a:t>
            </a:r>
            <a:r>
              <a:rPr kumimoji="0" lang="en-US" sz="2800" b="0" i="0" u="none" strike="noStrike" kern="1200" cap="none" spc="0" normalizeH="0" baseline="0" noProof="0" dirty="0" smtClean="0">
                <a:ln>
                  <a:noFill/>
                </a:ln>
                <a:solidFill>
                  <a:schemeClr val="tx1"/>
                </a:solidFill>
                <a:effectLst/>
                <a:uLnTx/>
                <a:uFillTx/>
                <a:latin typeface="Comic Sans MS" pitchFamily="66" charset="0"/>
              </a:rPr>
              <a:t> ] = </a:t>
            </a:r>
            <a:r>
              <a:rPr kumimoji="0" lang="en-US" sz="2800" b="0" i="1" u="none" strike="noStrike" kern="1200" cap="none" spc="0" normalizeH="0" baseline="0" noProof="0" dirty="0" smtClean="0">
                <a:ln>
                  <a:noFill/>
                </a:ln>
                <a:solidFill>
                  <a:schemeClr val="tx1"/>
                </a:solidFill>
                <a:effectLst/>
                <a:uLnTx/>
                <a:uFillTx/>
                <a:latin typeface="Comic Sans MS" pitchFamily="66" charset="0"/>
              </a:rPr>
              <a:t>lim</a:t>
            </a:r>
            <a:r>
              <a:rPr kumimoji="0" lang="en-US" sz="2800" b="0" i="1" u="none" strike="noStrike" kern="1200" cap="none" spc="0" normalizeH="0" baseline="-25000" noProof="0" dirty="0" smtClean="0">
                <a:ln>
                  <a:noFill/>
                </a:ln>
                <a:solidFill>
                  <a:schemeClr val="tx1"/>
                </a:solidFill>
                <a:effectLst/>
                <a:uLnTx/>
                <a:uFillTx/>
                <a:latin typeface="Comic Sans MS" pitchFamily="66" charset="0"/>
              </a:rPr>
              <a:t>n</a:t>
            </a:r>
            <a:r>
              <a:rPr kumimoji="0" lang="en-US" sz="2800" b="0" i="1" u="none" strike="noStrike" kern="1200" cap="none" spc="0" normalizeH="0" baseline="-25000" noProof="0" dirty="0" smtClean="0">
                <a:ln>
                  <a:noFill/>
                </a:ln>
                <a:solidFill>
                  <a:schemeClr val="tx1"/>
                </a:solidFill>
                <a:effectLst/>
                <a:uLnTx/>
                <a:uFillTx/>
                <a:latin typeface="Comic Sans MS" pitchFamily="66" charset="0"/>
                <a:sym typeface="Symbol" pitchFamily="18" charset="2"/>
              </a:rPr>
              <a:t></a:t>
            </a:r>
            <a:r>
              <a:rPr kumimoji="0" lang="en-US" sz="2800" b="0" i="0" u="none" strike="noStrike" kern="1200" cap="none" spc="0" normalizeH="0" baseline="0" noProof="0" dirty="0" smtClean="0">
                <a:ln>
                  <a:noFill/>
                </a:ln>
                <a:solidFill>
                  <a:schemeClr val="tx1"/>
                </a:solidFill>
                <a:effectLst/>
                <a:uLnTx/>
                <a:uFillTx/>
                <a:latin typeface="Comic Sans MS" pitchFamily="66" charset="0"/>
                <a:sym typeface="Symbol" pitchFamily="18" charset="2"/>
              </a:rPr>
              <a:t>[</a:t>
            </a:r>
            <a:r>
              <a:rPr kumimoji="0" lang="en-US" sz="2800" b="1" i="0" u="none" strike="noStrike" kern="1200" cap="none" spc="0" normalizeH="0" baseline="0" noProof="0" dirty="0" smtClean="0">
                <a:ln>
                  <a:noFill/>
                </a:ln>
                <a:solidFill>
                  <a:schemeClr val="tx1"/>
                </a:solidFill>
                <a:effectLst/>
                <a:uLnTx/>
                <a:uFillTx/>
                <a:latin typeface="Comic Sans MS" pitchFamily="66" charset="0"/>
                <a:cs typeface="Arial" charset="0"/>
              </a:rPr>
              <a:t>6n</a:t>
            </a:r>
            <a:r>
              <a:rPr kumimoji="0" lang="en-US" sz="2800" b="0" i="0" u="none" strike="noStrike" kern="1200" cap="none" spc="0" normalizeH="0" baseline="0" noProof="0" dirty="0" smtClean="0">
                <a:ln>
                  <a:noFill/>
                </a:ln>
                <a:solidFill>
                  <a:schemeClr val="tx1"/>
                </a:solidFill>
                <a:effectLst/>
                <a:uLnTx/>
                <a:uFillTx/>
                <a:latin typeface="Comic Sans MS" pitchFamily="66" charset="0"/>
              </a:rPr>
              <a:t>] = </a:t>
            </a:r>
            <a:r>
              <a:rPr kumimoji="0" lang="en-US" sz="2800" b="0" i="1" u="none" strike="noStrike" kern="1200" cap="none" spc="0" normalizeH="0" baseline="0" noProof="0" dirty="0" smtClean="0">
                <a:ln>
                  <a:noFill/>
                </a:ln>
                <a:solidFill>
                  <a:schemeClr val="tx1"/>
                </a:solidFill>
                <a:effectLst/>
                <a:uLnTx/>
                <a:uFillTx/>
                <a:latin typeface="Comic Sans MS" pitchFamily="66" charset="0"/>
                <a:sym typeface="Symbol" pitchFamily="18" charset="2"/>
              </a:rPr>
              <a:t>, which is </a:t>
            </a:r>
            <a:r>
              <a:rPr kumimoji="0" lang="en-US" sz="2800" b="1" i="1" u="none" strike="noStrike" kern="1200" cap="none" spc="0" normalizeH="0" baseline="0" noProof="0" dirty="0" smtClean="0">
                <a:ln>
                  <a:noFill/>
                </a:ln>
                <a:solidFill>
                  <a:srgbClr val="002060"/>
                </a:solidFill>
                <a:effectLst/>
                <a:uLnTx/>
                <a:uFillTx/>
                <a:latin typeface="Comic Sans MS" pitchFamily="66" charset="0"/>
                <a:sym typeface="Symbol" pitchFamily="18" charset="2"/>
              </a:rPr>
              <a:t>not a non-zero constant</a:t>
            </a:r>
            <a:endParaRPr kumimoji="0" lang="en-US" sz="2800" b="1" i="0" u="none" strike="noStrike" kern="1200" cap="none" spc="0" normalizeH="0" baseline="0" noProof="0" dirty="0">
              <a:ln>
                <a:noFill/>
              </a:ln>
              <a:solidFill>
                <a:srgbClr val="002060"/>
              </a:solidFill>
              <a:effectLst/>
              <a:uLnTx/>
              <a:uFillTx/>
              <a:latin typeface="Comic Sans MS" pitchFamily="66" charset="0"/>
              <a:cs typeface="Arial"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41313" y="100013"/>
            <a:ext cx="8229600" cy="906462"/>
          </a:xfrm>
        </p:spPr>
        <p:txBody>
          <a:bodyPr/>
          <a:lstStyle/>
          <a:p>
            <a:r>
              <a:rPr lang="en-US" sz="4000" b="1" dirty="0" smtClean="0">
                <a:solidFill>
                  <a:srgbClr val="FF0000"/>
                </a:solidFill>
                <a:latin typeface="Comic Sans MS" pitchFamily="66" charset="0"/>
              </a:rPr>
              <a:t>Examples of </a:t>
            </a:r>
            <a:r>
              <a:rPr lang="en-US" sz="4000" b="1" dirty="0" smtClean="0">
                <a:solidFill>
                  <a:srgbClr val="FF0000"/>
                </a:solidFill>
                <a:latin typeface="Comic Sans MS" pitchFamily="66" charset="0"/>
                <a:sym typeface="Symbol" pitchFamily="18" charset="2"/>
              </a:rPr>
              <a:t> notation</a:t>
            </a:r>
            <a:r>
              <a:rPr lang="en-US" sz="4000" b="1" dirty="0" smtClean="0">
                <a:solidFill>
                  <a:srgbClr val="FF0000"/>
                </a:solidFill>
                <a:latin typeface="Comic Sans MS" pitchFamily="66" charset="0"/>
              </a:rPr>
              <a:t> </a:t>
            </a:r>
            <a:endParaRPr lang="en-US" sz="4000" b="1" dirty="0">
              <a:solidFill>
                <a:srgbClr val="FF0000"/>
              </a:solidFill>
              <a:latin typeface="Comic Sans MS" pitchFamily="66" charset="0"/>
            </a:endParaRPr>
          </a:p>
        </p:txBody>
      </p:sp>
      <p:sp>
        <p:nvSpPr>
          <p:cNvPr id="6" name="Rectangle 3"/>
          <p:cNvSpPr txBox="1">
            <a:spLocks noChangeArrowheads="1"/>
          </p:cNvSpPr>
          <p:nvPr/>
        </p:nvSpPr>
        <p:spPr>
          <a:xfrm>
            <a:off x="307975" y="952500"/>
            <a:ext cx="8415338" cy="5894388"/>
          </a:xfrm>
          <a:prstGeom prst="rect">
            <a:avLst/>
          </a:prstGeom>
        </p:spPr>
        <p:txBody>
          <a:bodyPr vert="horz" lIns="91440" tIns="45720" rIns="91440" bIns="45720" rtlCol="0">
            <a:noAutofit/>
          </a:bodyPr>
          <a:lstStyle/>
          <a:p>
            <a:pPr marL="742950" marR="0" lvl="1" indent="-285750" algn="l" defTabSz="914400" rtl="0" eaLnBrk="1" fontAlgn="auto" latinLnBrk="0" hangingPunct="1">
              <a:lnSpc>
                <a:spcPct val="18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smtClean="0">
                <a:ln>
                  <a:noFill/>
                </a:ln>
                <a:solidFill>
                  <a:srgbClr val="FF0000"/>
                </a:solidFill>
                <a:effectLst/>
                <a:uLnTx/>
                <a:uFillTx/>
                <a:latin typeface="Comic Sans MS" pitchFamily="66" charset="0"/>
                <a:sym typeface="Symbol" pitchFamily="18" charset="2"/>
              </a:rPr>
              <a:t>Example 5: n ≠ (n</a:t>
            </a:r>
            <a:r>
              <a:rPr kumimoji="0" lang="en-US" sz="2800" b="1" i="0" u="none" strike="noStrike" kern="1200" cap="none" spc="0" normalizeH="0" baseline="30000" noProof="0" dirty="0" smtClean="0">
                <a:ln>
                  <a:noFill/>
                </a:ln>
                <a:solidFill>
                  <a:srgbClr val="FF0000"/>
                </a:solidFill>
                <a:effectLst/>
                <a:uLnTx/>
                <a:uFillTx/>
                <a:latin typeface="Comic Sans MS" pitchFamily="66" charset="0"/>
                <a:sym typeface="Symbol" pitchFamily="18" charset="2"/>
              </a:rPr>
              <a:t>2</a:t>
            </a:r>
            <a:r>
              <a:rPr kumimoji="0" lang="en-US" sz="2800" b="1" i="0" u="none" strike="noStrike" kern="1200" cap="none" spc="0" normalizeH="0" baseline="0" noProof="0" dirty="0" smtClean="0">
                <a:ln>
                  <a:noFill/>
                </a:ln>
                <a:solidFill>
                  <a:srgbClr val="FF0000"/>
                </a:solidFill>
                <a:effectLst/>
                <a:uLnTx/>
                <a:uFillTx/>
                <a:latin typeface="Comic Sans MS" pitchFamily="66" charset="0"/>
                <a:sym typeface="Symbol" pitchFamily="18" charset="2"/>
              </a:rPr>
              <a:t>): </a:t>
            </a:r>
            <a:r>
              <a:rPr kumimoji="0" lang="en-US" sz="2800" b="1" i="0" u="none" strike="noStrike" kern="1200" cap="none" spc="0" normalizeH="0" baseline="0" noProof="0" dirty="0" smtClean="0">
                <a:ln>
                  <a:noFill/>
                </a:ln>
                <a:solidFill>
                  <a:srgbClr val="FF0000"/>
                </a:solidFill>
                <a:effectLst/>
                <a:uLnTx/>
                <a:uFillTx/>
                <a:latin typeface="Comic Sans MS" pitchFamily="66" charset="0"/>
              </a:rPr>
              <a:t>c</a:t>
            </a:r>
            <a:r>
              <a:rPr kumimoji="0" lang="en-US" sz="2800" b="1" i="0" u="none" strike="noStrike" kern="1200" cap="none" spc="0" normalizeH="0" baseline="-25000" noProof="0" dirty="0" smtClean="0">
                <a:ln>
                  <a:noFill/>
                </a:ln>
                <a:solidFill>
                  <a:srgbClr val="FF0000"/>
                </a:solidFill>
                <a:effectLst/>
                <a:uLnTx/>
                <a:uFillTx/>
                <a:latin typeface="Comic Sans MS" pitchFamily="66" charset="0"/>
              </a:rPr>
              <a:t>1</a:t>
            </a:r>
            <a:r>
              <a:rPr kumimoji="0" lang="en-US" sz="2800" b="1" i="0" u="none" strike="noStrike" kern="1200" cap="none" spc="0" normalizeH="0" baseline="0" noProof="0" dirty="0" smtClean="0">
                <a:ln>
                  <a:noFill/>
                </a:ln>
                <a:solidFill>
                  <a:srgbClr val="FF0000"/>
                </a:solidFill>
                <a:effectLst/>
                <a:uLnTx/>
                <a:uFillTx/>
                <a:latin typeface="Comic Sans MS" pitchFamily="66" charset="0"/>
              </a:rPr>
              <a:t> n</a:t>
            </a:r>
            <a:r>
              <a:rPr kumimoji="0" lang="en-US" sz="2800" b="1" i="0" u="none" strike="noStrike" kern="1200" cap="none" spc="0" normalizeH="0" baseline="30000" noProof="0" dirty="0" smtClean="0">
                <a:ln>
                  <a:noFill/>
                </a:ln>
                <a:solidFill>
                  <a:srgbClr val="FF0000"/>
                </a:solidFill>
                <a:effectLst/>
                <a:uLnTx/>
                <a:uFillTx/>
                <a:latin typeface="Comic Sans MS" pitchFamily="66" charset="0"/>
              </a:rPr>
              <a:t>2</a:t>
            </a:r>
            <a:r>
              <a:rPr kumimoji="0" lang="en-US" sz="2800" b="1" i="0" u="none" strike="noStrike" kern="1200" cap="none" spc="0" normalizeH="0" baseline="0" noProof="0" dirty="0" smtClean="0">
                <a:ln>
                  <a:noFill/>
                </a:ln>
                <a:solidFill>
                  <a:srgbClr val="FF0000"/>
                </a:solidFill>
                <a:effectLst/>
                <a:uLnTx/>
                <a:uFillTx/>
                <a:latin typeface="Comic Sans MS" pitchFamily="66" charset="0"/>
              </a:rPr>
              <a:t> </a:t>
            </a:r>
            <a:r>
              <a:rPr kumimoji="0" lang="en-US" sz="2800" b="1" i="0" u="none" strike="noStrike" kern="1200" cap="none" spc="0" normalizeH="0" baseline="0" noProof="0" dirty="0" smtClean="0">
                <a:ln>
                  <a:noFill/>
                </a:ln>
                <a:solidFill>
                  <a:srgbClr val="FF0000"/>
                </a:solidFill>
                <a:effectLst/>
                <a:uLnTx/>
                <a:uFillTx/>
                <a:latin typeface="Comic Sans MS" pitchFamily="66" charset="0"/>
                <a:sym typeface="Symbol" pitchFamily="18" charset="2"/>
              </a:rPr>
              <a:t>≤ n ≤ c</a:t>
            </a:r>
            <a:r>
              <a:rPr kumimoji="0" lang="en-US" sz="2800" b="1" i="0" u="none" strike="noStrike" kern="1200" cap="none" spc="0" normalizeH="0" baseline="-25000" noProof="0" dirty="0" smtClean="0">
                <a:ln>
                  <a:noFill/>
                </a:ln>
                <a:solidFill>
                  <a:srgbClr val="FF0000"/>
                </a:solidFill>
                <a:effectLst/>
                <a:uLnTx/>
                <a:uFillTx/>
                <a:latin typeface="Comic Sans MS" pitchFamily="66" charset="0"/>
                <a:sym typeface="Symbol" pitchFamily="18" charset="2"/>
              </a:rPr>
              <a:t>2</a:t>
            </a:r>
            <a:r>
              <a:rPr kumimoji="0" lang="en-US" sz="2800" b="1" i="0" u="none" strike="noStrike" kern="1200" cap="none" spc="0" normalizeH="0" baseline="0" noProof="0" dirty="0" smtClean="0">
                <a:ln>
                  <a:noFill/>
                </a:ln>
                <a:solidFill>
                  <a:srgbClr val="FF0000"/>
                </a:solidFill>
                <a:effectLst/>
                <a:uLnTx/>
                <a:uFillTx/>
                <a:latin typeface="Comic Sans MS" pitchFamily="66" charset="0"/>
                <a:sym typeface="Symbol" pitchFamily="18" charset="2"/>
              </a:rPr>
              <a:t> n</a:t>
            </a:r>
            <a:r>
              <a:rPr kumimoji="0" lang="en-US" sz="2800" b="1" i="0" u="none" strike="noStrike" kern="1200" cap="none" spc="0" normalizeH="0" baseline="30000" noProof="0" dirty="0" smtClean="0">
                <a:ln>
                  <a:noFill/>
                </a:ln>
                <a:solidFill>
                  <a:srgbClr val="FF0000"/>
                </a:solidFill>
                <a:effectLst/>
                <a:uLnTx/>
                <a:uFillTx/>
                <a:latin typeface="Comic Sans MS" pitchFamily="66" charset="0"/>
                <a:sym typeface="Symbol" pitchFamily="18" charset="2"/>
              </a:rPr>
              <a:t>2</a:t>
            </a:r>
            <a:r>
              <a:rPr kumimoji="0" lang="en-US" sz="2000" b="1" i="0" u="none" strike="noStrike" kern="1200" cap="none" spc="0" normalizeH="0" baseline="30000" noProof="0" dirty="0" smtClean="0">
                <a:ln>
                  <a:noFill/>
                </a:ln>
                <a:solidFill>
                  <a:srgbClr val="FF0000"/>
                </a:solidFill>
                <a:effectLst/>
                <a:uLnTx/>
                <a:uFillTx/>
                <a:latin typeface="Comic Sans MS" pitchFamily="66" charset="0"/>
                <a:sym typeface="Symbol" pitchFamily="18" charset="2"/>
              </a:rPr>
              <a:t> </a:t>
            </a:r>
          </a:p>
          <a:p>
            <a:pPr marL="742950" marR="0" lvl="1" indent="-285750" algn="l" defTabSz="914400" rtl="0" eaLnBrk="1" fontAlgn="auto" latinLnBrk="0" hangingPunct="1">
              <a:lnSpc>
                <a:spcPct val="18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sym typeface="Symbol" pitchFamily="18" charset="2"/>
              </a:rPr>
              <a:t>	 </a:t>
            </a:r>
            <a:r>
              <a:rPr kumimoji="0" lang="en-US" sz="2000" b="1" i="0" u="none" strike="noStrike" kern="1200" cap="none" spc="0" normalizeH="0" baseline="0" noProof="0" dirty="0" smtClean="0">
                <a:ln>
                  <a:noFill/>
                </a:ln>
                <a:solidFill>
                  <a:schemeClr val="tx1"/>
                </a:solidFill>
                <a:effectLst/>
                <a:uLnTx/>
                <a:uFillTx/>
                <a:latin typeface="Comic Sans MS" pitchFamily="66" charset="0"/>
                <a:sym typeface="Symbol" pitchFamily="18" charset="2"/>
              </a:rPr>
              <a:t>only holds for: n ≤ 1/c</a:t>
            </a:r>
            <a:r>
              <a:rPr kumimoji="0" lang="en-US" sz="2800" b="1" i="0" u="none" strike="noStrike" kern="1200" cap="none" spc="0" normalizeH="0" baseline="-25000" noProof="0" dirty="0" smtClean="0">
                <a:ln>
                  <a:noFill/>
                </a:ln>
                <a:solidFill>
                  <a:schemeClr val="tx1"/>
                </a:solidFill>
                <a:effectLst/>
                <a:uLnTx/>
                <a:uFillTx/>
                <a:latin typeface="Comic Sans MS" pitchFamily="66" charset="0"/>
              </a:rPr>
              <a:t>1</a:t>
            </a:r>
            <a:endParaRPr kumimoji="0" lang="en-US" sz="2800" b="1" i="0" u="none" strike="noStrike" kern="1200" cap="none" spc="0" normalizeH="0" baseline="0" noProof="0" dirty="0">
              <a:ln>
                <a:noFill/>
              </a:ln>
              <a:solidFill>
                <a:schemeClr val="tx1"/>
              </a:solidFill>
              <a:effectLst/>
              <a:uLnTx/>
              <a:uFillTx/>
              <a:latin typeface="Comic Sans MS" pitchFamily="66"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41313" y="100013"/>
            <a:ext cx="8229600" cy="906462"/>
          </a:xfrm>
        </p:spPr>
        <p:txBody>
          <a:bodyPr>
            <a:normAutofit/>
          </a:bodyPr>
          <a:lstStyle/>
          <a:p>
            <a:r>
              <a:rPr lang="en-US" sz="4000" b="1" dirty="0" smtClean="0">
                <a:solidFill>
                  <a:srgbClr val="FF0000"/>
                </a:solidFill>
                <a:latin typeface="Comic Sans MS" pitchFamily="66" charset="0"/>
              </a:rPr>
              <a:t>Examples of </a:t>
            </a:r>
            <a:r>
              <a:rPr lang="en-US" sz="4000" b="1" dirty="0" smtClean="0">
                <a:solidFill>
                  <a:srgbClr val="FF0000"/>
                </a:solidFill>
                <a:latin typeface="Comic Sans MS" pitchFamily="66" charset="0"/>
                <a:sym typeface="Symbol" pitchFamily="18" charset="2"/>
              </a:rPr>
              <a:t> notation</a:t>
            </a:r>
            <a:r>
              <a:rPr lang="en-US" sz="4000" b="1" dirty="0" smtClean="0">
                <a:solidFill>
                  <a:srgbClr val="FF0000"/>
                </a:solidFill>
                <a:latin typeface="Comic Sans MS" pitchFamily="66" charset="0"/>
              </a:rPr>
              <a:t> </a:t>
            </a:r>
            <a:endParaRPr lang="en-US" sz="4000" dirty="0">
              <a:solidFill>
                <a:srgbClr val="FF0000"/>
              </a:solidFill>
              <a:latin typeface="Comic Sans MS" pitchFamily="66" charset="0"/>
            </a:endParaRPr>
          </a:p>
        </p:txBody>
      </p:sp>
      <p:sp>
        <p:nvSpPr>
          <p:cNvPr id="6" name="Rectangle 3"/>
          <p:cNvSpPr txBox="1">
            <a:spLocks noChangeArrowheads="1"/>
          </p:cNvSpPr>
          <p:nvPr/>
        </p:nvSpPr>
        <p:spPr>
          <a:xfrm>
            <a:off x="307974" y="990600"/>
            <a:ext cx="8607425" cy="5894388"/>
          </a:xfrm>
          <a:prstGeom prst="rect">
            <a:avLst/>
          </a:prstGeom>
        </p:spPr>
        <p:txBody>
          <a:bodyPr vert="horz" lIns="91440" tIns="45720" rIns="91440" bIns="45720" rtlCol="0">
            <a:noAutofit/>
          </a:bodyPr>
          <a:lstStyle/>
          <a:p>
            <a:pPr marL="742950" marR="0" lvl="1" indent="-285750" algn="l" defTabSz="914400" rtl="0" eaLnBrk="1" fontAlgn="auto" latinLnBrk="0" hangingPunct="1">
              <a:lnSpc>
                <a:spcPct val="1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Comic Sans MS" pitchFamily="66" charset="0"/>
                <a:sym typeface="Symbol" pitchFamily="18" charset="2"/>
              </a:rPr>
              <a:t> </a:t>
            </a:r>
            <a:r>
              <a:rPr kumimoji="0" lang="en-US" sz="2800" b="1" i="0" u="none" strike="noStrike" kern="1200" cap="none" spc="0" normalizeH="0" baseline="0" noProof="0" dirty="0" smtClean="0">
                <a:ln>
                  <a:noFill/>
                </a:ln>
                <a:solidFill>
                  <a:srgbClr val="FF0000"/>
                </a:solidFill>
                <a:effectLst/>
                <a:uLnTx/>
                <a:uFillTx/>
                <a:latin typeface="Comic Sans MS" pitchFamily="66" charset="0"/>
                <a:sym typeface="Symbol" pitchFamily="18" charset="2"/>
              </a:rPr>
              <a:t>Example 6: 6n</a:t>
            </a:r>
            <a:r>
              <a:rPr kumimoji="0" lang="en-US" sz="2800" b="1" i="0" u="none" strike="noStrike" kern="1200" cap="none" spc="0" normalizeH="0" baseline="30000" noProof="0" dirty="0" smtClean="0">
                <a:ln>
                  <a:noFill/>
                </a:ln>
                <a:solidFill>
                  <a:srgbClr val="FF0000"/>
                </a:solidFill>
                <a:effectLst/>
                <a:uLnTx/>
                <a:uFillTx/>
                <a:latin typeface="Comic Sans MS" pitchFamily="66" charset="0"/>
                <a:sym typeface="Symbol" pitchFamily="18" charset="2"/>
              </a:rPr>
              <a:t>3</a:t>
            </a:r>
            <a:r>
              <a:rPr kumimoji="0" lang="en-US" sz="2800" b="1" i="0" u="none" strike="noStrike" kern="1200" cap="none" spc="0" normalizeH="0" baseline="0" noProof="0" dirty="0" smtClean="0">
                <a:ln>
                  <a:noFill/>
                </a:ln>
                <a:solidFill>
                  <a:srgbClr val="FF0000"/>
                </a:solidFill>
                <a:effectLst/>
                <a:uLnTx/>
                <a:uFillTx/>
                <a:latin typeface="Comic Sans MS" pitchFamily="66" charset="0"/>
                <a:sym typeface="Symbol" pitchFamily="18" charset="2"/>
              </a:rPr>
              <a:t> ≠  (n</a:t>
            </a:r>
            <a:r>
              <a:rPr kumimoji="0" lang="en-US" sz="2800" b="1" i="0" u="none" strike="noStrike" kern="1200" cap="none" spc="0" normalizeH="0" baseline="30000" noProof="0" dirty="0" smtClean="0">
                <a:ln>
                  <a:noFill/>
                </a:ln>
                <a:solidFill>
                  <a:srgbClr val="FF0000"/>
                </a:solidFill>
                <a:effectLst/>
                <a:uLnTx/>
                <a:uFillTx/>
                <a:latin typeface="Comic Sans MS" pitchFamily="66" charset="0"/>
                <a:sym typeface="Symbol" pitchFamily="18" charset="2"/>
              </a:rPr>
              <a:t>2</a:t>
            </a:r>
            <a:r>
              <a:rPr kumimoji="0" lang="en-US" sz="2800" b="1" i="0" u="none" strike="noStrike" kern="1200" cap="none" spc="0" normalizeH="0" baseline="0" noProof="0" dirty="0" smtClean="0">
                <a:ln>
                  <a:noFill/>
                </a:ln>
                <a:solidFill>
                  <a:srgbClr val="FF0000"/>
                </a:solidFill>
                <a:effectLst/>
                <a:uLnTx/>
                <a:uFillTx/>
                <a:latin typeface="Comic Sans MS" pitchFamily="66" charset="0"/>
                <a:sym typeface="Symbol" pitchFamily="18" charset="2"/>
              </a:rPr>
              <a:t>): </a:t>
            </a:r>
            <a:r>
              <a:rPr kumimoji="0" lang="en-US" sz="2800" b="1" i="0" u="none" strike="noStrike" kern="1200" cap="none" spc="0" normalizeH="0" baseline="0" noProof="0" dirty="0" smtClean="0">
                <a:ln>
                  <a:noFill/>
                </a:ln>
                <a:solidFill>
                  <a:srgbClr val="FF0000"/>
                </a:solidFill>
                <a:effectLst/>
                <a:uLnTx/>
                <a:uFillTx/>
                <a:latin typeface="Comic Sans MS" pitchFamily="66" charset="0"/>
              </a:rPr>
              <a:t>c</a:t>
            </a:r>
            <a:r>
              <a:rPr kumimoji="0" lang="en-US" sz="2800" b="1" i="0" u="none" strike="noStrike" kern="1200" cap="none" spc="0" normalizeH="0" baseline="-25000" noProof="0" dirty="0" smtClean="0">
                <a:ln>
                  <a:noFill/>
                </a:ln>
                <a:solidFill>
                  <a:srgbClr val="FF0000"/>
                </a:solidFill>
                <a:effectLst/>
                <a:uLnTx/>
                <a:uFillTx/>
                <a:latin typeface="Comic Sans MS" pitchFamily="66" charset="0"/>
              </a:rPr>
              <a:t>1</a:t>
            </a:r>
            <a:r>
              <a:rPr kumimoji="0" lang="en-US" sz="2800" b="1" i="0" u="none" strike="noStrike" kern="1200" cap="none" spc="0" normalizeH="0" baseline="0" noProof="0" dirty="0" smtClean="0">
                <a:ln>
                  <a:noFill/>
                </a:ln>
                <a:solidFill>
                  <a:srgbClr val="FF0000"/>
                </a:solidFill>
                <a:effectLst/>
                <a:uLnTx/>
                <a:uFillTx/>
                <a:latin typeface="Comic Sans MS" pitchFamily="66" charset="0"/>
              </a:rPr>
              <a:t> n</a:t>
            </a:r>
            <a:r>
              <a:rPr kumimoji="0" lang="en-US" sz="2800" b="1" i="0" u="none" strike="noStrike" kern="1200" cap="none" spc="0" normalizeH="0" baseline="30000" noProof="0" dirty="0" smtClean="0">
                <a:ln>
                  <a:noFill/>
                </a:ln>
                <a:solidFill>
                  <a:srgbClr val="FF0000"/>
                </a:solidFill>
                <a:effectLst/>
                <a:uLnTx/>
                <a:uFillTx/>
                <a:latin typeface="Comic Sans MS" pitchFamily="66" charset="0"/>
              </a:rPr>
              <a:t>2</a:t>
            </a:r>
            <a:r>
              <a:rPr kumimoji="0" lang="en-US" sz="2800" b="1" i="0" u="none" strike="noStrike" kern="1200" cap="none" spc="0" normalizeH="0" baseline="0" noProof="0" dirty="0" smtClean="0">
                <a:ln>
                  <a:noFill/>
                </a:ln>
                <a:solidFill>
                  <a:srgbClr val="FF0000"/>
                </a:solidFill>
                <a:effectLst/>
                <a:uLnTx/>
                <a:uFillTx/>
                <a:latin typeface="Comic Sans MS" pitchFamily="66" charset="0"/>
              </a:rPr>
              <a:t> </a:t>
            </a:r>
            <a:r>
              <a:rPr kumimoji="0" lang="en-US" sz="2800" b="1" i="0" u="none" strike="noStrike" kern="1200" cap="none" spc="0" normalizeH="0" baseline="0" noProof="0" dirty="0" smtClean="0">
                <a:ln>
                  <a:noFill/>
                </a:ln>
                <a:solidFill>
                  <a:srgbClr val="FF0000"/>
                </a:solidFill>
                <a:effectLst/>
                <a:uLnTx/>
                <a:uFillTx/>
                <a:latin typeface="Comic Sans MS" pitchFamily="66" charset="0"/>
                <a:sym typeface="Symbol" pitchFamily="18" charset="2"/>
              </a:rPr>
              <a:t>≤ 6n</a:t>
            </a:r>
            <a:r>
              <a:rPr kumimoji="0" lang="en-US" sz="2800" b="1" i="0" u="none" strike="noStrike" kern="1200" cap="none" spc="0" normalizeH="0" baseline="30000" noProof="0" dirty="0" smtClean="0">
                <a:ln>
                  <a:noFill/>
                </a:ln>
                <a:solidFill>
                  <a:srgbClr val="FF0000"/>
                </a:solidFill>
                <a:effectLst/>
                <a:uLnTx/>
                <a:uFillTx/>
                <a:latin typeface="Comic Sans MS" pitchFamily="66" charset="0"/>
                <a:sym typeface="Symbol" pitchFamily="18" charset="2"/>
              </a:rPr>
              <a:t>3</a:t>
            </a:r>
            <a:r>
              <a:rPr kumimoji="0" lang="en-US" sz="2800" b="1" i="0" u="none" strike="noStrike" kern="1200" cap="none" spc="0" normalizeH="0" baseline="0" noProof="0" dirty="0" smtClean="0">
                <a:ln>
                  <a:noFill/>
                </a:ln>
                <a:solidFill>
                  <a:srgbClr val="FF0000"/>
                </a:solidFill>
                <a:effectLst/>
                <a:uLnTx/>
                <a:uFillTx/>
                <a:latin typeface="Comic Sans MS" pitchFamily="66" charset="0"/>
                <a:sym typeface="Symbol" pitchFamily="18" charset="2"/>
              </a:rPr>
              <a:t> ≤ c</a:t>
            </a:r>
            <a:r>
              <a:rPr kumimoji="0" lang="en-US" sz="2800" b="1" i="0" u="none" strike="noStrike" kern="1200" cap="none" spc="0" normalizeH="0" baseline="-25000" noProof="0" dirty="0" smtClean="0">
                <a:ln>
                  <a:noFill/>
                </a:ln>
                <a:solidFill>
                  <a:srgbClr val="FF0000"/>
                </a:solidFill>
                <a:effectLst/>
                <a:uLnTx/>
                <a:uFillTx/>
                <a:latin typeface="Comic Sans MS" pitchFamily="66" charset="0"/>
                <a:sym typeface="Symbol" pitchFamily="18" charset="2"/>
              </a:rPr>
              <a:t>2</a:t>
            </a:r>
            <a:r>
              <a:rPr kumimoji="0" lang="en-US" sz="2800" b="1" i="0" u="none" strike="noStrike" kern="1200" cap="none" spc="0" normalizeH="0" baseline="0" noProof="0" dirty="0" smtClean="0">
                <a:ln>
                  <a:noFill/>
                </a:ln>
                <a:solidFill>
                  <a:srgbClr val="FF0000"/>
                </a:solidFill>
                <a:effectLst/>
                <a:uLnTx/>
                <a:uFillTx/>
                <a:latin typeface="Comic Sans MS" pitchFamily="66" charset="0"/>
                <a:sym typeface="Symbol" pitchFamily="18" charset="2"/>
              </a:rPr>
              <a:t> n</a:t>
            </a:r>
            <a:r>
              <a:rPr kumimoji="0" lang="en-US" sz="2800" b="1" i="0" u="none" strike="noStrike" kern="1200" cap="none" spc="0" normalizeH="0" baseline="30000" noProof="0" dirty="0" smtClean="0">
                <a:ln>
                  <a:noFill/>
                </a:ln>
                <a:solidFill>
                  <a:srgbClr val="FF0000"/>
                </a:solidFill>
                <a:effectLst/>
                <a:uLnTx/>
                <a:uFillTx/>
                <a:latin typeface="Comic Sans MS" pitchFamily="66" charset="0"/>
                <a:sym typeface="Symbol" pitchFamily="18" charset="2"/>
              </a:rPr>
              <a:t>2 </a:t>
            </a:r>
          </a:p>
          <a:p>
            <a:pPr marL="742950" marR="0" lvl="1" indent="-285750" algn="l" defTabSz="914400" rtl="0" eaLnBrk="1" fontAlgn="auto" latinLnBrk="0" hangingPunct="1">
              <a:lnSpc>
                <a:spcPct val="180000"/>
              </a:lnSpc>
              <a:spcBef>
                <a:spcPct val="2000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Comic Sans MS" pitchFamily="66" charset="0"/>
                <a:sym typeface="Symbol" pitchFamily="18" charset="2"/>
              </a:rPr>
              <a:t>	</a:t>
            </a:r>
            <a:r>
              <a:rPr kumimoji="0" lang="en-US" sz="2800" b="1" i="0" u="none" strike="noStrike" kern="1200" cap="none" spc="0" normalizeH="0" baseline="0" noProof="0" dirty="0" smtClean="0">
                <a:ln>
                  <a:noFill/>
                </a:ln>
                <a:solidFill>
                  <a:srgbClr val="002060"/>
                </a:solidFill>
                <a:effectLst/>
                <a:uLnTx/>
                <a:uFillTx/>
                <a:latin typeface="Comic Sans MS" pitchFamily="66" charset="0"/>
                <a:sym typeface="Symbol" pitchFamily="18" charset="2"/>
              </a:rPr>
              <a:t> only holds for: n ≤ </a:t>
            </a:r>
            <a:r>
              <a:rPr kumimoji="0" lang="en-US" sz="2800" b="1" i="0" u="none" strike="noStrike" kern="1200" cap="none" spc="0" normalizeH="0" baseline="0" noProof="0" dirty="0" smtClean="0">
                <a:ln>
                  <a:noFill/>
                </a:ln>
                <a:solidFill>
                  <a:srgbClr val="002060"/>
                </a:solidFill>
                <a:effectLst/>
                <a:uLnTx/>
                <a:uFillTx/>
                <a:latin typeface="Comic Sans MS" pitchFamily="66" charset="0"/>
              </a:rPr>
              <a:t>c</a:t>
            </a:r>
            <a:r>
              <a:rPr kumimoji="0" lang="en-US" sz="2800" b="1" i="0" u="none" strike="noStrike" kern="1200" cap="none" spc="0" normalizeH="0" baseline="-25000" noProof="0" dirty="0" smtClean="0">
                <a:ln>
                  <a:noFill/>
                </a:ln>
                <a:solidFill>
                  <a:srgbClr val="002060"/>
                </a:solidFill>
                <a:effectLst/>
                <a:uLnTx/>
                <a:uFillTx/>
                <a:latin typeface="Comic Sans MS" pitchFamily="66" charset="0"/>
              </a:rPr>
              <a:t>2</a:t>
            </a:r>
            <a:r>
              <a:rPr kumimoji="0" lang="en-US" sz="2800" b="1" i="0" u="none" strike="noStrike" kern="1200" cap="none" spc="0" normalizeH="0" baseline="0" noProof="0" dirty="0" smtClean="0">
                <a:ln>
                  <a:noFill/>
                </a:ln>
                <a:solidFill>
                  <a:srgbClr val="002060"/>
                </a:solidFill>
                <a:effectLst/>
                <a:uLnTx/>
                <a:uFillTx/>
                <a:latin typeface="Comic Sans MS" pitchFamily="66" charset="0"/>
              </a:rPr>
              <a:t> /6</a:t>
            </a:r>
          </a:p>
          <a:p>
            <a:pPr marL="742950" marR="0" lvl="1" indent="-285750" algn="l" defTabSz="914400" rtl="0" eaLnBrk="1" fontAlgn="auto" latinLnBrk="0" hangingPunct="1">
              <a:lnSpc>
                <a:spcPct val="18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smtClean="0">
                <a:ln>
                  <a:noFill/>
                </a:ln>
                <a:solidFill>
                  <a:srgbClr val="FF0000"/>
                </a:solidFill>
                <a:effectLst/>
                <a:uLnTx/>
                <a:uFillTx/>
                <a:latin typeface="Comic Sans MS" pitchFamily="66" charset="0"/>
                <a:sym typeface="Symbol" pitchFamily="18" charset="2"/>
              </a:rPr>
              <a:t>Example 7: n ≠ (</a:t>
            </a:r>
            <a:r>
              <a:rPr kumimoji="0" lang="en-US" sz="2800" b="1" i="0" u="none" strike="noStrike" kern="1200" cap="none" spc="0" normalizeH="0" baseline="0" noProof="0" dirty="0" err="1" smtClean="0">
                <a:ln>
                  <a:noFill/>
                </a:ln>
                <a:solidFill>
                  <a:srgbClr val="FF0000"/>
                </a:solidFill>
                <a:effectLst/>
                <a:uLnTx/>
                <a:uFillTx/>
                <a:latin typeface="Comic Sans MS" pitchFamily="66" charset="0"/>
                <a:sym typeface="Symbol" pitchFamily="18" charset="2"/>
              </a:rPr>
              <a:t>logn</a:t>
            </a:r>
            <a:r>
              <a:rPr kumimoji="0" lang="en-US" sz="2800" b="1" i="0" u="none" strike="noStrike" kern="1200" cap="none" spc="0" normalizeH="0" baseline="0" noProof="0" dirty="0" smtClean="0">
                <a:ln>
                  <a:noFill/>
                </a:ln>
                <a:solidFill>
                  <a:srgbClr val="FF0000"/>
                </a:solidFill>
                <a:effectLst/>
                <a:uLnTx/>
                <a:uFillTx/>
                <a:latin typeface="Comic Sans MS" pitchFamily="66" charset="0"/>
                <a:sym typeface="Symbol" pitchFamily="18" charset="2"/>
              </a:rPr>
              <a:t>): </a:t>
            </a:r>
            <a:r>
              <a:rPr kumimoji="0" lang="en-US" sz="2800" b="1" i="0" u="none" strike="noStrike" kern="1200" cap="none" spc="0" normalizeH="0" baseline="0" noProof="0" dirty="0" smtClean="0">
                <a:ln>
                  <a:noFill/>
                </a:ln>
                <a:solidFill>
                  <a:srgbClr val="FF0000"/>
                </a:solidFill>
                <a:effectLst/>
                <a:uLnTx/>
                <a:uFillTx/>
                <a:latin typeface="Comic Sans MS" pitchFamily="66" charset="0"/>
              </a:rPr>
              <a:t>c</a:t>
            </a:r>
            <a:r>
              <a:rPr kumimoji="0" lang="en-US" sz="2800" b="1" i="0" u="none" strike="noStrike" kern="1200" cap="none" spc="0" normalizeH="0" baseline="-25000" noProof="0" dirty="0" smtClean="0">
                <a:ln>
                  <a:noFill/>
                </a:ln>
                <a:solidFill>
                  <a:srgbClr val="FF0000"/>
                </a:solidFill>
                <a:effectLst/>
                <a:uLnTx/>
                <a:uFillTx/>
                <a:latin typeface="Comic Sans MS" pitchFamily="66" charset="0"/>
              </a:rPr>
              <a:t>1</a:t>
            </a:r>
            <a:r>
              <a:rPr kumimoji="0" lang="en-US" sz="2800" b="1" i="0" u="none" strike="noStrike" kern="1200" cap="none" spc="0" normalizeH="0" baseline="0" noProof="0" dirty="0" smtClean="0">
                <a:ln>
                  <a:noFill/>
                </a:ln>
                <a:solidFill>
                  <a:srgbClr val="FF0000"/>
                </a:solidFill>
                <a:effectLst/>
                <a:uLnTx/>
                <a:uFillTx/>
                <a:latin typeface="Comic Sans MS" pitchFamily="66" charset="0"/>
              </a:rPr>
              <a:t> </a:t>
            </a:r>
            <a:r>
              <a:rPr kumimoji="0" lang="en-US" sz="2800" b="1" i="0" u="none" strike="noStrike" kern="1200" cap="none" spc="0" normalizeH="0" baseline="0" noProof="0" dirty="0" err="1" smtClean="0">
                <a:ln>
                  <a:noFill/>
                </a:ln>
                <a:solidFill>
                  <a:srgbClr val="FF0000"/>
                </a:solidFill>
                <a:effectLst/>
                <a:uLnTx/>
                <a:uFillTx/>
                <a:latin typeface="Comic Sans MS" pitchFamily="66" charset="0"/>
                <a:sym typeface="Symbol" pitchFamily="18" charset="2"/>
              </a:rPr>
              <a:t>logn</a:t>
            </a:r>
            <a:r>
              <a:rPr kumimoji="0" lang="en-US" sz="2800" b="1" i="0" u="none" strike="noStrike" kern="1200" cap="none" spc="0" normalizeH="0" baseline="0" noProof="0" dirty="0" smtClean="0">
                <a:ln>
                  <a:noFill/>
                </a:ln>
                <a:solidFill>
                  <a:srgbClr val="FF0000"/>
                </a:solidFill>
                <a:effectLst/>
                <a:uLnTx/>
                <a:uFillTx/>
                <a:latin typeface="Comic Sans MS" pitchFamily="66" charset="0"/>
              </a:rPr>
              <a:t> </a:t>
            </a:r>
            <a:r>
              <a:rPr kumimoji="0" lang="en-US" sz="2800" b="1" i="0" u="none" strike="noStrike" kern="1200" cap="none" spc="0" normalizeH="0" baseline="0" noProof="0" dirty="0" smtClean="0">
                <a:ln>
                  <a:noFill/>
                </a:ln>
                <a:solidFill>
                  <a:srgbClr val="FF0000"/>
                </a:solidFill>
                <a:effectLst/>
                <a:uLnTx/>
                <a:uFillTx/>
                <a:latin typeface="Comic Sans MS" pitchFamily="66" charset="0"/>
                <a:sym typeface="Symbol" pitchFamily="18" charset="2"/>
              </a:rPr>
              <a:t>≤ n ≤ c</a:t>
            </a:r>
            <a:r>
              <a:rPr kumimoji="0" lang="en-US" sz="2800" b="1" i="0" u="none" strike="noStrike" kern="1200" cap="none" spc="0" normalizeH="0" baseline="-25000" noProof="0" dirty="0" smtClean="0">
                <a:ln>
                  <a:noFill/>
                </a:ln>
                <a:solidFill>
                  <a:srgbClr val="FF0000"/>
                </a:solidFill>
                <a:effectLst/>
                <a:uLnTx/>
                <a:uFillTx/>
                <a:latin typeface="Comic Sans MS" pitchFamily="66" charset="0"/>
                <a:sym typeface="Symbol" pitchFamily="18" charset="2"/>
              </a:rPr>
              <a:t>2</a:t>
            </a:r>
            <a:r>
              <a:rPr kumimoji="0" lang="en-US" sz="2800" b="1" i="0" u="none" strike="noStrike" kern="1200" cap="none" spc="0" normalizeH="0" baseline="0" noProof="0" dirty="0" smtClean="0">
                <a:ln>
                  <a:noFill/>
                </a:ln>
                <a:solidFill>
                  <a:srgbClr val="FF0000"/>
                </a:solidFill>
                <a:effectLst/>
                <a:uLnTx/>
                <a:uFillTx/>
                <a:latin typeface="Comic Sans MS" pitchFamily="66" charset="0"/>
                <a:sym typeface="Symbol" pitchFamily="18" charset="2"/>
              </a:rPr>
              <a:t> </a:t>
            </a:r>
            <a:r>
              <a:rPr kumimoji="0" lang="en-US" sz="2800" b="1" i="0" u="none" strike="noStrike" kern="1200" cap="none" spc="0" normalizeH="0" baseline="0" noProof="0" dirty="0" err="1" smtClean="0">
                <a:ln>
                  <a:noFill/>
                </a:ln>
                <a:solidFill>
                  <a:srgbClr val="FF0000"/>
                </a:solidFill>
                <a:effectLst/>
                <a:uLnTx/>
                <a:uFillTx/>
                <a:latin typeface="Comic Sans MS" pitchFamily="66" charset="0"/>
                <a:sym typeface="Symbol" pitchFamily="18" charset="2"/>
              </a:rPr>
              <a:t>logn</a:t>
            </a:r>
            <a:endParaRPr kumimoji="0" lang="en-US" sz="2800" b="1" i="0" u="none" strike="noStrike" kern="1200" cap="none" spc="0" normalizeH="0" baseline="0" noProof="0" dirty="0" smtClean="0">
              <a:ln>
                <a:noFill/>
              </a:ln>
              <a:solidFill>
                <a:srgbClr val="FF0000"/>
              </a:solidFill>
              <a:effectLst/>
              <a:uLnTx/>
              <a:uFillTx/>
              <a:latin typeface="Comic Sans MS" pitchFamily="66" charset="0"/>
              <a:sym typeface="Symbol" pitchFamily="18" charset="2"/>
            </a:endParaRPr>
          </a:p>
          <a:p>
            <a:pPr marL="742950" marR="0" lvl="1" indent="-285750" algn="l" defTabSz="914400" rtl="0" eaLnBrk="1" fontAlgn="auto" latinLnBrk="0" hangingPunct="1">
              <a:lnSpc>
                <a:spcPct val="180000"/>
              </a:lnSpc>
              <a:spcBef>
                <a:spcPct val="2000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Comic Sans MS" pitchFamily="66" charset="0"/>
                <a:sym typeface="Symbol" pitchFamily="18" charset="2"/>
              </a:rPr>
              <a:t>			 </a:t>
            </a:r>
            <a:r>
              <a:rPr kumimoji="0" lang="en-US" sz="2800" b="1" i="0" u="none" strike="noStrike" kern="1200" cap="none" spc="0" normalizeH="0" baseline="0" noProof="0" dirty="0" smtClean="0">
                <a:ln>
                  <a:noFill/>
                </a:ln>
                <a:solidFill>
                  <a:schemeClr val="tx1"/>
                </a:solidFill>
                <a:effectLst/>
                <a:uLnTx/>
                <a:uFillTx/>
                <a:latin typeface="Comic Sans MS" pitchFamily="66" charset="0"/>
                <a:sym typeface="Symbol" pitchFamily="18" charset="2"/>
              </a:rPr>
              <a:t> c</a:t>
            </a:r>
            <a:r>
              <a:rPr kumimoji="0" lang="en-US" sz="2800" b="1" i="0" u="none" strike="noStrike" kern="1200" cap="none" spc="0" normalizeH="0" baseline="-25000" noProof="0" dirty="0" smtClean="0">
                <a:ln>
                  <a:noFill/>
                </a:ln>
                <a:solidFill>
                  <a:schemeClr val="tx1"/>
                </a:solidFill>
                <a:effectLst/>
                <a:uLnTx/>
                <a:uFillTx/>
                <a:latin typeface="Comic Sans MS" pitchFamily="66" charset="0"/>
                <a:sym typeface="Symbol" pitchFamily="18" charset="2"/>
              </a:rPr>
              <a:t>2</a:t>
            </a:r>
            <a:r>
              <a:rPr kumimoji="0" lang="en-US" sz="2800" b="1" i="0" u="none" strike="noStrike" kern="1200" cap="none" spc="0" normalizeH="0" baseline="0" noProof="0" dirty="0" smtClean="0">
                <a:ln>
                  <a:noFill/>
                </a:ln>
                <a:solidFill>
                  <a:schemeClr val="tx1"/>
                </a:solidFill>
                <a:effectLst/>
                <a:uLnTx/>
                <a:uFillTx/>
                <a:latin typeface="Comic Sans MS" pitchFamily="66" charset="0"/>
                <a:sym typeface="Symbol" pitchFamily="18" charset="2"/>
              </a:rPr>
              <a:t> ≥  n/</a:t>
            </a:r>
            <a:r>
              <a:rPr kumimoji="0" lang="en-US" sz="2800" b="1" i="0" u="none" strike="noStrike" kern="1200" cap="none" spc="0" normalizeH="0" baseline="0" noProof="0" dirty="0" err="1" smtClean="0">
                <a:ln>
                  <a:noFill/>
                </a:ln>
                <a:solidFill>
                  <a:schemeClr val="tx1"/>
                </a:solidFill>
                <a:effectLst/>
                <a:uLnTx/>
                <a:uFillTx/>
                <a:latin typeface="Comic Sans MS" pitchFamily="66" charset="0"/>
                <a:sym typeface="Symbol" pitchFamily="18" charset="2"/>
              </a:rPr>
              <a:t>logn</a:t>
            </a:r>
            <a:r>
              <a:rPr kumimoji="0" lang="en-US" sz="2800" b="1" i="0" u="none" strike="noStrike" kern="1200" cap="none" spc="0" normalizeH="0" baseline="0" noProof="0" dirty="0" smtClean="0">
                <a:ln>
                  <a:noFill/>
                </a:ln>
                <a:solidFill>
                  <a:schemeClr val="tx1"/>
                </a:solidFill>
                <a:effectLst/>
                <a:uLnTx/>
                <a:uFillTx/>
                <a:latin typeface="Comic Sans MS" pitchFamily="66" charset="0"/>
                <a:sym typeface="Symbol" pitchFamily="18" charset="2"/>
              </a:rPr>
              <a:t>,  n≥ n</a:t>
            </a:r>
            <a:r>
              <a:rPr kumimoji="0" lang="en-US" sz="2800" b="1" i="0" u="none" strike="noStrike" kern="1200" cap="none" spc="0" normalizeH="0" baseline="-25000" noProof="0" dirty="0" smtClean="0">
                <a:ln>
                  <a:noFill/>
                </a:ln>
                <a:solidFill>
                  <a:schemeClr val="tx1"/>
                </a:solidFill>
                <a:effectLst/>
                <a:uLnTx/>
                <a:uFillTx/>
                <a:latin typeface="Comic Sans MS" pitchFamily="66" charset="0"/>
                <a:sym typeface="Symbol" pitchFamily="18" charset="2"/>
              </a:rPr>
              <a:t>0</a:t>
            </a:r>
            <a:r>
              <a:rPr kumimoji="0" lang="en-US" sz="2800" b="1" i="0" u="none" strike="noStrike" kern="1200" cap="none" spc="0" normalizeH="0" baseline="0" noProof="0" dirty="0" smtClean="0">
                <a:ln>
                  <a:noFill/>
                </a:ln>
                <a:solidFill>
                  <a:schemeClr val="tx1"/>
                </a:solidFill>
                <a:effectLst/>
                <a:uLnTx/>
                <a:uFillTx/>
                <a:latin typeface="Comic Sans MS" pitchFamily="66" charset="0"/>
                <a:sym typeface="Symbol" pitchFamily="18" charset="2"/>
              </a:rPr>
              <a:t> – impossible</a:t>
            </a:r>
          </a:p>
          <a:p>
            <a:endParaRPr kumimoji="0" lang="en-US" sz="2800" b="0" i="0" u="none" strike="noStrike" kern="1200" cap="none" spc="0" normalizeH="0" baseline="0" noProof="0" dirty="0">
              <a:ln>
                <a:noFill/>
              </a:ln>
              <a:solidFill>
                <a:schemeClr val="tx1"/>
              </a:solidFill>
              <a:effectLst/>
              <a:uLnTx/>
              <a:uFillTx/>
              <a:latin typeface="Comic Sans MS" pitchFamily="66"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Comic Sans MS" pitchFamily="66" charset="0"/>
              </a:rPr>
              <a:t>Examples of </a:t>
            </a:r>
            <a:r>
              <a:rPr lang="en-US" b="1" dirty="0" smtClean="0">
                <a:solidFill>
                  <a:srgbClr val="FF0000"/>
                </a:solidFill>
                <a:latin typeface="Comic Sans MS" pitchFamily="66" charset="0"/>
                <a:sym typeface="Symbol" pitchFamily="18" charset="2"/>
              </a:rPr>
              <a:t> notation</a:t>
            </a:r>
            <a:r>
              <a:rPr lang="en-US" b="1" dirty="0" smtClean="0">
                <a:solidFill>
                  <a:srgbClr val="FF0000"/>
                </a:solidFill>
                <a:latin typeface="Comic Sans MS" pitchFamily="66" charset="0"/>
              </a:rPr>
              <a:t> </a:t>
            </a:r>
            <a:endParaRPr lang="en-US" dirty="0">
              <a:latin typeface="Comic Sans MS" pitchFamily="66" charset="0"/>
            </a:endParaRPr>
          </a:p>
        </p:txBody>
      </p:sp>
      <p:sp>
        <p:nvSpPr>
          <p:cNvPr id="3" name="Content Placeholder 2"/>
          <p:cNvSpPr>
            <a:spLocks noGrp="1"/>
          </p:cNvSpPr>
          <p:nvPr>
            <p:ph idx="1"/>
          </p:nvPr>
        </p:nvSpPr>
        <p:spPr/>
        <p:txBody>
          <a:bodyPr>
            <a:normAutofit lnSpcReduction="10000"/>
          </a:bodyPr>
          <a:lstStyle/>
          <a:p>
            <a:r>
              <a:rPr lang="en-US" b="1" smtClean="0">
                <a:solidFill>
                  <a:srgbClr val="FF0000"/>
                </a:solidFill>
                <a:latin typeface="Comic Sans MS" pitchFamily="66" charset="0"/>
              </a:rPr>
              <a:t>Example </a:t>
            </a:r>
            <a:r>
              <a:rPr lang="en-US" b="1" smtClean="0">
                <a:solidFill>
                  <a:srgbClr val="FF0000"/>
                </a:solidFill>
                <a:latin typeface="Comic Sans MS" pitchFamily="66" charset="0"/>
              </a:rPr>
              <a:t>7 </a:t>
            </a:r>
            <a:r>
              <a:rPr lang="en-US" b="1" dirty="0" smtClean="0">
                <a:solidFill>
                  <a:srgbClr val="FF0000"/>
                </a:solidFill>
                <a:latin typeface="Comic Sans MS" pitchFamily="66" charset="0"/>
              </a:rPr>
              <a:t>: </a:t>
            </a:r>
            <a:r>
              <a:rPr lang="en-US" dirty="0" smtClean="0">
                <a:solidFill>
                  <a:srgbClr val="FF0000"/>
                </a:solidFill>
                <a:latin typeface="Comic Sans MS" pitchFamily="66" charset="0"/>
              </a:rPr>
              <a:t>Let </a:t>
            </a:r>
            <a:r>
              <a:rPr lang="en-US" b="1" dirty="0" smtClean="0">
                <a:solidFill>
                  <a:srgbClr val="FF0000"/>
                </a:solidFill>
                <a:latin typeface="Comic Sans MS" pitchFamily="66" charset="0"/>
              </a:rPr>
              <a:t>f(n)</a:t>
            </a:r>
            <a:r>
              <a:rPr lang="en-US" dirty="0" smtClean="0">
                <a:solidFill>
                  <a:srgbClr val="FF0000"/>
                </a:solidFill>
                <a:latin typeface="Comic Sans MS" pitchFamily="66" charset="0"/>
              </a:rPr>
              <a:t> and </a:t>
            </a:r>
            <a:r>
              <a:rPr lang="en-US" b="1" dirty="0" smtClean="0">
                <a:solidFill>
                  <a:srgbClr val="FF0000"/>
                </a:solidFill>
                <a:latin typeface="Comic Sans MS" pitchFamily="66" charset="0"/>
              </a:rPr>
              <a:t>g(n)</a:t>
            </a:r>
            <a:r>
              <a:rPr lang="en-US" dirty="0" smtClean="0">
                <a:solidFill>
                  <a:srgbClr val="FF0000"/>
                </a:solidFill>
                <a:latin typeface="Comic Sans MS" pitchFamily="66" charset="0"/>
              </a:rPr>
              <a:t> be </a:t>
            </a:r>
            <a:r>
              <a:rPr lang="en-US" b="1" dirty="0" smtClean="0">
                <a:solidFill>
                  <a:srgbClr val="FF0000"/>
                </a:solidFill>
                <a:latin typeface="Comic Sans MS" pitchFamily="66" charset="0"/>
              </a:rPr>
              <a:t>asymptotically nonnegative functions</a:t>
            </a:r>
            <a:r>
              <a:rPr lang="en-US" dirty="0" smtClean="0">
                <a:solidFill>
                  <a:srgbClr val="FF0000"/>
                </a:solidFill>
                <a:latin typeface="Comic Sans MS" pitchFamily="66" charset="0"/>
              </a:rPr>
              <a:t>. Using the basic definition of </a:t>
            </a:r>
            <a:r>
              <a:rPr lang="en-US" dirty="0" smtClean="0">
                <a:solidFill>
                  <a:srgbClr val="FF0000"/>
                </a:solidFill>
                <a:latin typeface="Comic Sans MS" pitchFamily="66" charset="0"/>
                <a:sym typeface="Symbol" pitchFamily="18" charset="2"/>
              </a:rPr>
              <a:t> notation, prove that </a:t>
            </a:r>
            <a:r>
              <a:rPr lang="en-US" b="1" dirty="0" smtClean="0">
                <a:solidFill>
                  <a:srgbClr val="FF0000"/>
                </a:solidFill>
                <a:latin typeface="Comic Sans MS" pitchFamily="66" charset="0"/>
                <a:sym typeface="Symbol" pitchFamily="18" charset="2"/>
              </a:rPr>
              <a:t>max(f(n),g(n))= (f(n) +g(n))</a:t>
            </a:r>
          </a:p>
          <a:p>
            <a:r>
              <a:rPr lang="en-US" dirty="0" smtClean="0">
                <a:latin typeface="Comic Sans MS" pitchFamily="66" charset="0"/>
                <a:sym typeface="Symbol" pitchFamily="18" charset="2"/>
              </a:rPr>
              <a:t>T</a:t>
            </a:r>
            <a:r>
              <a:rPr lang="en-US" dirty="0" smtClean="0">
                <a:solidFill>
                  <a:srgbClr val="002060"/>
                </a:solidFill>
                <a:latin typeface="Comic Sans MS" pitchFamily="66" charset="0"/>
                <a:sym typeface="Symbol" pitchFamily="18" charset="2"/>
              </a:rPr>
              <a:t>here exists </a:t>
            </a:r>
            <a:r>
              <a:rPr lang="en-US" b="1" dirty="0" smtClean="0">
                <a:solidFill>
                  <a:srgbClr val="002060"/>
                </a:solidFill>
                <a:latin typeface="Comic Sans MS" pitchFamily="66" charset="0"/>
                <a:sym typeface="Symbol" pitchFamily="18" charset="2"/>
              </a:rPr>
              <a:t>positive constants c</a:t>
            </a:r>
            <a:r>
              <a:rPr lang="en-US" b="1" baseline="-25000" dirty="0" smtClean="0">
                <a:solidFill>
                  <a:srgbClr val="002060"/>
                </a:solidFill>
                <a:latin typeface="Comic Sans MS" pitchFamily="66" charset="0"/>
                <a:sym typeface="Symbol" pitchFamily="18" charset="2"/>
              </a:rPr>
              <a:t>1</a:t>
            </a:r>
            <a:r>
              <a:rPr lang="en-US" b="1" dirty="0" smtClean="0">
                <a:solidFill>
                  <a:srgbClr val="002060"/>
                </a:solidFill>
                <a:latin typeface="Comic Sans MS" pitchFamily="66" charset="0"/>
                <a:sym typeface="Symbol" pitchFamily="18" charset="2"/>
              </a:rPr>
              <a:t> and c</a:t>
            </a:r>
            <a:r>
              <a:rPr lang="en-US" b="1" baseline="-25000" dirty="0" smtClean="0">
                <a:solidFill>
                  <a:srgbClr val="002060"/>
                </a:solidFill>
                <a:latin typeface="Comic Sans MS" pitchFamily="66" charset="0"/>
                <a:sym typeface="Symbol" pitchFamily="18" charset="2"/>
              </a:rPr>
              <a:t>2</a:t>
            </a:r>
            <a:r>
              <a:rPr lang="en-US" b="1" dirty="0" smtClean="0">
                <a:solidFill>
                  <a:srgbClr val="002060"/>
                </a:solidFill>
                <a:latin typeface="Comic Sans MS" pitchFamily="66" charset="0"/>
                <a:sym typeface="Symbol" pitchFamily="18" charset="2"/>
              </a:rPr>
              <a:t> and n</a:t>
            </a:r>
            <a:r>
              <a:rPr lang="en-US" b="1" baseline="-25000" dirty="0" smtClean="0">
                <a:solidFill>
                  <a:srgbClr val="002060"/>
                </a:solidFill>
                <a:latin typeface="Comic Sans MS" pitchFamily="66" charset="0"/>
                <a:sym typeface="Symbol" pitchFamily="18" charset="2"/>
              </a:rPr>
              <a:t>0</a:t>
            </a:r>
            <a:r>
              <a:rPr lang="en-US" b="1" dirty="0" smtClean="0">
                <a:solidFill>
                  <a:srgbClr val="002060"/>
                </a:solidFill>
                <a:latin typeface="Comic Sans MS" pitchFamily="66" charset="0"/>
                <a:sym typeface="Symbol" pitchFamily="18" charset="2"/>
              </a:rPr>
              <a:t> </a:t>
            </a:r>
            <a:r>
              <a:rPr lang="en-US" dirty="0" smtClean="0">
                <a:solidFill>
                  <a:srgbClr val="002060"/>
                </a:solidFill>
                <a:latin typeface="Comic Sans MS" pitchFamily="66" charset="0"/>
                <a:sym typeface="Symbol" pitchFamily="18" charset="2"/>
              </a:rPr>
              <a:t>such that</a:t>
            </a:r>
          </a:p>
          <a:p>
            <a:pPr>
              <a:buNone/>
            </a:pPr>
            <a:r>
              <a:rPr lang="en-US" dirty="0" smtClean="0">
                <a:solidFill>
                  <a:srgbClr val="002060"/>
                </a:solidFill>
                <a:latin typeface="Comic Sans MS" pitchFamily="66" charset="0"/>
                <a:sym typeface="Symbol" pitchFamily="18" charset="2"/>
              </a:rPr>
              <a:t>     </a:t>
            </a:r>
            <a:r>
              <a:rPr lang="en-US" b="1" dirty="0" smtClean="0">
                <a:solidFill>
                  <a:srgbClr val="0070C0"/>
                </a:solidFill>
                <a:latin typeface="Comic Sans MS" pitchFamily="66" charset="0"/>
                <a:sym typeface="Symbol" pitchFamily="18" charset="2"/>
              </a:rPr>
              <a:t>c</a:t>
            </a:r>
            <a:r>
              <a:rPr lang="en-US" b="1" baseline="-25000" dirty="0" smtClean="0">
                <a:solidFill>
                  <a:srgbClr val="0070C0"/>
                </a:solidFill>
                <a:latin typeface="Comic Sans MS" pitchFamily="66" charset="0"/>
                <a:sym typeface="Symbol" pitchFamily="18" charset="2"/>
              </a:rPr>
              <a:t>1</a:t>
            </a:r>
            <a:r>
              <a:rPr lang="en-US" b="1" dirty="0" smtClean="0">
                <a:solidFill>
                  <a:srgbClr val="0070C0"/>
                </a:solidFill>
                <a:latin typeface="Comic Sans MS" pitchFamily="66" charset="0"/>
                <a:sym typeface="Symbol" pitchFamily="18" charset="2"/>
              </a:rPr>
              <a:t>(f(n) + g(n)) ≤ max(f(n),g(n)) ≤c</a:t>
            </a:r>
            <a:r>
              <a:rPr lang="en-US" b="1" baseline="-25000" dirty="0" smtClean="0">
                <a:solidFill>
                  <a:srgbClr val="0070C0"/>
                </a:solidFill>
                <a:latin typeface="Comic Sans MS" pitchFamily="66" charset="0"/>
                <a:sym typeface="Symbol" pitchFamily="18" charset="2"/>
              </a:rPr>
              <a:t>2</a:t>
            </a:r>
            <a:r>
              <a:rPr lang="en-US" b="1" dirty="0" smtClean="0">
                <a:solidFill>
                  <a:srgbClr val="0070C0"/>
                </a:solidFill>
                <a:latin typeface="Comic Sans MS" pitchFamily="66" charset="0"/>
                <a:sym typeface="Symbol" pitchFamily="18" charset="2"/>
              </a:rPr>
              <a:t>(f(n) +g(n) ) for all n≥ n</a:t>
            </a:r>
            <a:r>
              <a:rPr lang="en-US" b="1" baseline="-25000" dirty="0" smtClean="0">
                <a:solidFill>
                  <a:srgbClr val="0070C0"/>
                </a:solidFill>
                <a:latin typeface="Comic Sans MS" pitchFamily="66" charset="0"/>
                <a:sym typeface="Symbol" pitchFamily="18" charset="2"/>
              </a:rPr>
              <a:t>0</a:t>
            </a:r>
            <a:r>
              <a:rPr lang="en-US" b="1" dirty="0" smtClean="0">
                <a:solidFill>
                  <a:srgbClr val="0070C0"/>
                </a:solidFill>
                <a:latin typeface="Comic Sans MS" pitchFamily="66" charset="0"/>
                <a:sym typeface="Symbol" pitchFamily="18" charset="2"/>
              </a:rPr>
              <a:t>.</a:t>
            </a:r>
            <a:endParaRPr lang="en-US" b="1" dirty="0">
              <a:solidFill>
                <a:srgbClr val="0070C0"/>
              </a:solidFill>
              <a:latin typeface="Comic Sans MS" pitchFamily="66"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Comic Sans MS" pitchFamily="66" charset="0"/>
              </a:rPr>
              <a:t>Examples of </a:t>
            </a:r>
            <a:r>
              <a:rPr lang="en-US" b="1" dirty="0" smtClean="0">
                <a:solidFill>
                  <a:srgbClr val="FF0000"/>
                </a:solidFill>
                <a:latin typeface="Comic Sans MS" pitchFamily="66" charset="0"/>
                <a:sym typeface="Symbol" pitchFamily="18" charset="2"/>
              </a:rPr>
              <a:t> notation</a:t>
            </a:r>
            <a:r>
              <a:rPr lang="en-US" b="1" dirty="0" smtClean="0">
                <a:solidFill>
                  <a:srgbClr val="FF0000"/>
                </a:solidFill>
                <a:latin typeface="Comic Sans MS" pitchFamily="66" charset="0"/>
              </a:rPr>
              <a:t> </a:t>
            </a:r>
            <a:endParaRPr lang="en-US" dirty="0">
              <a:latin typeface="Comic Sans MS" pitchFamily="66" charset="0"/>
            </a:endParaRPr>
          </a:p>
        </p:txBody>
      </p:sp>
      <p:sp>
        <p:nvSpPr>
          <p:cNvPr id="3" name="Content Placeholder 2"/>
          <p:cNvSpPr>
            <a:spLocks noGrp="1"/>
          </p:cNvSpPr>
          <p:nvPr>
            <p:ph idx="1"/>
          </p:nvPr>
        </p:nvSpPr>
        <p:spPr>
          <a:xfrm>
            <a:off x="457200" y="1600200"/>
            <a:ext cx="8458200" cy="5257800"/>
          </a:xfrm>
        </p:spPr>
        <p:txBody>
          <a:bodyPr>
            <a:normAutofit lnSpcReduction="10000"/>
          </a:bodyPr>
          <a:lstStyle/>
          <a:p>
            <a:r>
              <a:rPr lang="en-US" dirty="0" smtClean="0">
                <a:latin typeface="Comic Sans MS" pitchFamily="66" charset="0"/>
              </a:rPr>
              <a:t>Selecting </a:t>
            </a:r>
            <a:r>
              <a:rPr lang="en-US" b="1" dirty="0" smtClean="0">
                <a:solidFill>
                  <a:srgbClr val="002060"/>
                </a:solidFill>
                <a:latin typeface="Comic Sans MS" pitchFamily="66" charset="0"/>
              </a:rPr>
              <a:t>c</a:t>
            </a:r>
            <a:r>
              <a:rPr lang="en-US" b="1" baseline="-25000" dirty="0" smtClean="0">
                <a:solidFill>
                  <a:srgbClr val="002060"/>
                </a:solidFill>
                <a:latin typeface="Comic Sans MS" pitchFamily="66" charset="0"/>
              </a:rPr>
              <a:t>2</a:t>
            </a:r>
            <a:r>
              <a:rPr lang="en-US" b="1" dirty="0" smtClean="0">
                <a:solidFill>
                  <a:srgbClr val="002060"/>
                </a:solidFill>
                <a:latin typeface="Comic Sans MS" pitchFamily="66" charset="0"/>
              </a:rPr>
              <a:t>=1</a:t>
            </a:r>
            <a:r>
              <a:rPr lang="en-US" dirty="0" smtClean="0">
                <a:latin typeface="Comic Sans MS" pitchFamily="66" charset="0"/>
              </a:rPr>
              <a:t> clearly shows that </a:t>
            </a:r>
            <a:r>
              <a:rPr lang="en-US" b="1" dirty="0" smtClean="0">
                <a:solidFill>
                  <a:srgbClr val="002060"/>
                </a:solidFill>
                <a:latin typeface="Comic Sans MS" pitchFamily="66" charset="0"/>
                <a:sym typeface="Symbol" pitchFamily="18" charset="2"/>
              </a:rPr>
              <a:t>c</a:t>
            </a:r>
            <a:r>
              <a:rPr lang="en-US" b="1" baseline="-25000" dirty="0" smtClean="0">
                <a:solidFill>
                  <a:srgbClr val="002060"/>
                </a:solidFill>
                <a:latin typeface="Comic Sans MS" pitchFamily="66" charset="0"/>
                <a:sym typeface="Symbol" pitchFamily="18" charset="2"/>
              </a:rPr>
              <a:t>2</a:t>
            </a:r>
            <a:r>
              <a:rPr lang="en-US" b="1" dirty="0" smtClean="0">
                <a:solidFill>
                  <a:srgbClr val="002060"/>
                </a:solidFill>
                <a:latin typeface="Comic Sans MS" pitchFamily="66" charset="0"/>
                <a:sym typeface="Symbol" pitchFamily="18" charset="2"/>
              </a:rPr>
              <a:t>(f(n) +g(n) ) =(f(n) + g(n))</a:t>
            </a:r>
            <a:r>
              <a:rPr lang="en-US" dirty="0" smtClean="0">
                <a:solidFill>
                  <a:srgbClr val="002060"/>
                </a:solidFill>
                <a:latin typeface="Comic Sans MS" pitchFamily="66" charset="0"/>
                <a:sym typeface="Symbol" pitchFamily="18" charset="2"/>
              </a:rPr>
              <a:t>.</a:t>
            </a:r>
          </a:p>
          <a:p>
            <a:r>
              <a:rPr lang="en-US" dirty="0" smtClean="0">
                <a:solidFill>
                  <a:srgbClr val="002060"/>
                </a:solidFill>
                <a:latin typeface="Comic Sans MS" pitchFamily="66" charset="0"/>
                <a:sym typeface="Symbol" pitchFamily="18" charset="2"/>
              </a:rPr>
              <a:t>Now </a:t>
            </a:r>
            <a:r>
              <a:rPr lang="en-US" b="1" dirty="0" smtClean="0">
                <a:solidFill>
                  <a:srgbClr val="002060"/>
                </a:solidFill>
                <a:latin typeface="Comic Sans MS" pitchFamily="66" charset="0"/>
                <a:sym typeface="Symbol" pitchFamily="18" charset="2"/>
              </a:rPr>
              <a:t>max(f(n),g(n))</a:t>
            </a:r>
            <a:r>
              <a:rPr lang="en-US" dirty="0" smtClean="0">
                <a:solidFill>
                  <a:srgbClr val="002060"/>
                </a:solidFill>
                <a:latin typeface="Comic Sans MS" pitchFamily="66" charset="0"/>
                <a:sym typeface="Symbol" pitchFamily="18" charset="2"/>
              </a:rPr>
              <a:t> must be smaller than </a:t>
            </a:r>
            <a:r>
              <a:rPr lang="en-US" b="1" dirty="0" smtClean="0">
                <a:solidFill>
                  <a:srgbClr val="002060"/>
                </a:solidFill>
                <a:latin typeface="Comic Sans MS" pitchFamily="66" charset="0"/>
                <a:sym typeface="Symbol" pitchFamily="18" charset="2"/>
              </a:rPr>
              <a:t>(f(n) +g(n)).</a:t>
            </a:r>
          </a:p>
          <a:p>
            <a:r>
              <a:rPr lang="en-US" dirty="0" smtClean="0">
                <a:solidFill>
                  <a:srgbClr val="002060"/>
                </a:solidFill>
                <a:latin typeface="Comic Sans MS" pitchFamily="66" charset="0"/>
                <a:sym typeface="Symbol" pitchFamily="18" charset="2"/>
              </a:rPr>
              <a:t>Selecting </a:t>
            </a:r>
            <a:r>
              <a:rPr lang="en-US" b="1" dirty="0" smtClean="0">
                <a:solidFill>
                  <a:srgbClr val="002060"/>
                </a:solidFill>
                <a:latin typeface="Comic Sans MS" pitchFamily="66" charset="0"/>
                <a:sym typeface="Symbol" pitchFamily="18" charset="2"/>
              </a:rPr>
              <a:t>c</a:t>
            </a:r>
            <a:r>
              <a:rPr lang="en-US" b="1" baseline="-25000" dirty="0" smtClean="0">
                <a:solidFill>
                  <a:srgbClr val="002060"/>
                </a:solidFill>
                <a:latin typeface="Comic Sans MS" pitchFamily="66" charset="0"/>
                <a:sym typeface="Symbol" pitchFamily="18" charset="2"/>
              </a:rPr>
              <a:t>1</a:t>
            </a:r>
            <a:r>
              <a:rPr lang="en-US" b="1" dirty="0" smtClean="0">
                <a:solidFill>
                  <a:srgbClr val="002060"/>
                </a:solidFill>
                <a:latin typeface="Comic Sans MS" pitchFamily="66" charset="0"/>
                <a:sym typeface="Symbol" pitchFamily="18" charset="2"/>
              </a:rPr>
              <a:t>=1/2</a:t>
            </a:r>
            <a:r>
              <a:rPr lang="en-US" dirty="0" smtClean="0">
                <a:solidFill>
                  <a:srgbClr val="002060"/>
                </a:solidFill>
                <a:latin typeface="Comic Sans MS" pitchFamily="66" charset="0"/>
                <a:sym typeface="Symbol" pitchFamily="18" charset="2"/>
              </a:rPr>
              <a:t> clearly shows that </a:t>
            </a:r>
            <a:r>
              <a:rPr lang="en-US" b="1" dirty="0" smtClean="0">
                <a:solidFill>
                  <a:srgbClr val="002060"/>
                </a:solidFill>
                <a:latin typeface="Comic Sans MS" pitchFamily="66" charset="0"/>
                <a:sym typeface="Symbol" pitchFamily="18" charset="2"/>
              </a:rPr>
              <a:t>c</a:t>
            </a:r>
            <a:r>
              <a:rPr lang="en-US" b="1" baseline="-25000" dirty="0" smtClean="0">
                <a:solidFill>
                  <a:srgbClr val="002060"/>
                </a:solidFill>
                <a:latin typeface="Comic Sans MS" pitchFamily="66" charset="0"/>
                <a:sym typeface="Symbol" pitchFamily="18" charset="2"/>
              </a:rPr>
              <a:t>1</a:t>
            </a:r>
            <a:r>
              <a:rPr lang="en-US" b="1" dirty="0" smtClean="0">
                <a:solidFill>
                  <a:srgbClr val="002060"/>
                </a:solidFill>
                <a:latin typeface="Comic Sans MS" pitchFamily="66" charset="0"/>
                <a:sym typeface="Symbol" pitchFamily="18" charset="2"/>
              </a:rPr>
              <a:t>(f(n) +g(n))=(f(n) + g(n))/2</a:t>
            </a:r>
            <a:r>
              <a:rPr lang="en-US" dirty="0" smtClean="0">
                <a:solidFill>
                  <a:srgbClr val="002060"/>
                </a:solidFill>
                <a:latin typeface="Comic Sans MS" pitchFamily="66" charset="0"/>
                <a:sym typeface="Symbol" pitchFamily="18" charset="2"/>
              </a:rPr>
              <a:t>.</a:t>
            </a:r>
          </a:p>
          <a:p>
            <a:r>
              <a:rPr lang="en-US" dirty="0" smtClean="0">
                <a:solidFill>
                  <a:srgbClr val="002060"/>
                </a:solidFill>
                <a:latin typeface="Comic Sans MS" pitchFamily="66" charset="0"/>
                <a:sym typeface="Symbol" pitchFamily="18" charset="2"/>
              </a:rPr>
              <a:t>Now </a:t>
            </a:r>
            <a:r>
              <a:rPr lang="en-US" b="1" dirty="0" smtClean="0">
                <a:solidFill>
                  <a:srgbClr val="002060"/>
                </a:solidFill>
                <a:latin typeface="Comic Sans MS" pitchFamily="66" charset="0"/>
                <a:sym typeface="Symbol" pitchFamily="18" charset="2"/>
              </a:rPr>
              <a:t>max(f(n), g(n))</a:t>
            </a:r>
            <a:r>
              <a:rPr lang="en-US" dirty="0" smtClean="0">
                <a:solidFill>
                  <a:srgbClr val="002060"/>
                </a:solidFill>
                <a:latin typeface="Comic Sans MS" pitchFamily="66" charset="0"/>
                <a:sym typeface="Symbol" pitchFamily="18" charset="2"/>
              </a:rPr>
              <a:t> is always </a:t>
            </a:r>
            <a:r>
              <a:rPr lang="en-US" b="1" dirty="0" smtClean="0">
                <a:solidFill>
                  <a:srgbClr val="002060"/>
                </a:solidFill>
                <a:latin typeface="Comic Sans MS" pitchFamily="66" charset="0"/>
                <a:sym typeface="Symbol" pitchFamily="18" charset="2"/>
              </a:rPr>
              <a:t>greater than weighted average of f(n) and g(n).</a:t>
            </a:r>
          </a:p>
          <a:p>
            <a:r>
              <a:rPr lang="en-US" b="1" dirty="0" smtClean="0">
                <a:solidFill>
                  <a:srgbClr val="002060"/>
                </a:solidFill>
                <a:latin typeface="Comic Sans MS" pitchFamily="66" charset="0"/>
                <a:sym typeface="Symbol" pitchFamily="18" charset="2"/>
              </a:rPr>
              <a:t>Thus, </a:t>
            </a:r>
            <a:r>
              <a:rPr lang="en-US" b="1" dirty="0" smtClean="0">
                <a:solidFill>
                  <a:srgbClr val="FF0000"/>
                </a:solidFill>
                <a:latin typeface="Comic Sans MS" pitchFamily="66" charset="0"/>
                <a:sym typeface="Symbol" pitchFamily="18" charset="2"/>
              </a:rPr>
              <a:t>max(f(n),g(n))= (f(n) +g(n))</a:t>
            </a:r>
          </a:p>
          <a:p>
            <a:pPr>
              <a:buNone/>
            </a:pPr>
            <a:r>
              <a:rPr lang="en-US" dirty="0" smtClean="0">
                <a:solidFill>
                  <a:srgbClr val="002060"/>
                </a:solidFill>
                <a:latin typeface="Comic Sans MS" pitchFamily="66" charset="0"/>
                <a:sym typeface="Symbol" pitchFamily="18" charset="2"/>
              </a:rPr>
              <a:t> </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2"/>
          <p:cNvPicPr>
            <a:picLocks noChangeAspect="1" noChangeArrowheads="1"/>
          </p:cNvPicPr>
          <p:nvPr/>
        </p:nvPicPr>
        <p:blipFill>
          <a:blip r:embed="rId2"/>
          <a:srcRect/>
          <a:stretch>
            <a:fillRect/>
          </a:stretch>
        </p:blipFill>
        <p:spPr bwMode="auto">
          <a:xfrm>
            <a:off x="609600" y="1295400"/>
            <a:ext cx="8001000" cy="5486400"/>
          </a:xfrm>
          <a:prstGeom prst="rect">
            <a:avLst/>
          </a:prstGeom>
          <a:noFill/>
          <a:ln w="9525">
            <a:noFill/>
            <a:miter lim="800000"/>
            <a:headEnd/>
            <a:tailEnd/>
          </a:ln>
          <a:effectLst/>
        </p:spPr>
      </p:pic>
      <p:sp>
        <p:nvSpPr>
          <p:cNvPr id="4" name="TextBox 3"/>
          <p:cNvSpPr txBox="1"/>
          <p:nvPr/>
        </p:nvSpPr>
        <p:spPr>
          <a:xfrm>
            <a:off x="304800" y="545068"/>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5" name="Rectangle 4"/>
          <p:cNvSpPr/>
          <p:nvPr/>
        </p:nvSpPr>
        <p:spPr>
          <a:xfrm>
            <a:off x="2895600" y="914400"/>
            <a:ext cx="3005951" cy="461665"/>
          </a:xfrm>
          <a:prstGeom prst="rect">
            <a:avLst/>
          </a:prstGeom>
        </p:spPr>
        <p:txBody>
          <a:bodyPr wrap="none">
            <a:spAutoFit/>
          </a:bodyPr>
          <a:lstStyle/>
          <a:p>
            <a:r>
              <a:rPr lang="en-US" b="1" dirty="0" smtClean="0">
                <a:solidFill>
                  <a:srgbClr val="FF0000"/>
                </a:solidFill>
                <a:latin typeface="Comic Sans MS" pitchFamily="66" charset="0"/>
              </a:rPr>
              <a:t>Running Time T(n) curve</a:t>
            </a:r>
            <a:r>
              <a:rPr lang="en-US" sz="2400" b="1" dirty="0" smtClean="0">
                <a:solidFill>
                  <a:srgbClr val="FF0000"/>
                </a:solidFill>
                <a:latin typeface="Comic Sans MS" pitchFamily="66" charset="0"/>
              </a:rPr>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49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91186"/>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3" name="Rectangle 2"/>
          <p:cNvSpPr/>
          <p:nvPr/>
        </p:nvSpPr>
        <p:spPr>
          <a:xfrm>
            <a:off x="3505200" y="903653"/>
            <a:ext cx="1754006" cy="461665"/>
          </a:xfrm>
          <a:prstGeom prst="rect">
            <a:avLst/>
          </a:prstGeom>
        </p:spPr>
        <p:txBody>
          <a:bodyPr wrap="none">
            <a:spAutoFit/>
          </a:bodyPr>
          <a:lstStyle/>
          <a:p>
            <a:r>
              <a:rPr lang="en-US" sz="2400" b="1" dirty="0" smtClean="0">
                <a:solidFill>
                  <a:srgbClr val="FF0000"/>
                </a:solidFill>
                <a:latin typeface="Comic Sans MS" pitchFamily="66" charset="0"/>
              </a:rPr>
              <a:t>Asymptote</a:t>
            </a:r>
            <a:endParaRPr lang="en-US" sz="2400" dirty="0">
              <a:latin typeface="Comic Sans MS" pitchFamily="66" charset="0"/>
            </a:endParaRPr>
          </a:p>
        </p:txBody>
      </p:sp>
      <p:sp>
        <p:nvSpPr>
          <p:cNvPr id="4" name="Rectangle 3"/>
          <p:cNvSpPr/>
          <p:nvPr/>
        </p:nvSpPr>
        <p:spPr>
          <a:xfrm>
            <a:off x="457200" y="1284653"/>
            <a:ext cx="2675732" cy="461665"/>
          </a:xfrm>
          <a:prstGeom prst="rect">
            <a:avLst/>
          </a:prstGeom>
        </p:spPr>
        <p:txBody>
          <a:bodyPr wrap="none">
            <a:spAutoFit/>
          </a:bodyPr>
          <a:lstStyle/>
          <a:p>
            <a:r>
              <a:rPr lang="en-US" sz="2400" b="1" dirty="0" smtClean="0">
                <a:solidFill>
                  <a:srgbClr val="002060"/>
                </a:solidFill>
                <a:latin typeface="Comic Sans MS" pitchFamily="66" charset="0"/>
              </a:rPr>
              <a:t>Asymptote-Noun</a:t>
            </a:r>
            <a:endParaRPr lang="en-US" sz="2400" b="1" dirty="0">
              <a:latin typeface="Comic Sans MS" pitchFamily="66" charset="0"/>
            </a:endParaRPr>
          </a:p>
        </p:txBody>
      </p:sp>
      <p:sp>
        <p:nvSpPr>
          <p:cNvPr id="5" name="Rectangle 4"/>
          <p:cNvSpPr/>
          <p:nvPr/>
        </p:nvSpPr>
        <p:spPr>
          <a:xfrm>
            <a:off x="5409312" y="1284653"/>
            <a:ext cx="3506088" cy="461665"/>
          </a:xfrm>
          <a:prstGeom prst="rect">
            <a:avLst/>
          </a:prstGeom>
        </p:spPr>
        <p:txBody>
          <a:bodyPr wrap="none">
            <a:spAutoFit/>
          </a:bodyPr>
          <a:lstStyle/>
          <a:p>
            <a:r>
              <a:rPr lang="en-US" sz="2400" b="1" dirty="0" smtClean="0">
                <a:solidFill>
                  <a:srgbClr val="002060"/>
                </a:solidFill>
                <a:latin typeface="Comic Sans MS" pitchFamily="66" charset="0"/>
              </a:rPr>
              <a:t>Asymptotic</a:t>
            </a:r>
            <a:r>
              <a:rPr lang="en-US" sz="2400" b="1" dirty="0" smtClean="0">
                <a:latin typeface="Comic Sans MS" pitchFamily="66" charset="0"/>
              </a:rPr>
              <a:t>-adjective </a:t>
            </a:r>
            <a:endParaRPr lang="en-US" sz="2400" b="1" dirty="0">
              <a:latin typeface="Comic Sans MS" pitchFamily="66" charset="0"/>
            </a:endParaRPr>
          </a:p>
        </p:txBody>
      </p:sp>
      <p:sp>
        <p:nvSpPr>
          <p:cNvPr id="6" name="Rectangle 5"/>
          <p:cNvSpPr/>
          <p:nvPr/>
        </p:nvSpPr>
        <p:spPr>
          <a:xfrm>
            <a:off x="381000" y="1642408"/>
            <a:ext cx="4572000" cy="1938992"/>
          </a:xfrm>
          <a:prstGeom prst="rect">
            <a:avLst/>
          </a:prstGeom>
        </p:spPr>
        <p:txBody>
          <a:bodyPr>
            <a:spAutoFit/>
          </a:bodyPr>
          <a:lstStyle/>
          <a:p>
            <a:pPr algn="just"/>
            <a:r>
              <a:rPr lang="en-US" sz="2400" b="1" dirty="0" smtClean="0">
                <a:solidFill>
                  <a:srgbClr val="002060"/>
                </a:solidFill>
                <a:latin typeface="Comic Sans MS" pitchFamily="66" charset="0"/>
              </a:rPr>
              <a:t>A straight line that continually approaches a given curve but does not meet it at any finite distance.</a:t>
            </a:r>
            <a:endParaRPr lang="en-US" sz="2400" dirty="0">
              <a:latin typeface="Comic Sans MS" pitchFamily="66" charset="0"/>
            </a:endParaRPr>
          </a:p>
        </p:txBody>
      </p:sp>
      <p:pic>
        <p:nvPicPr>
          <p:cNvPr id="7" name="Picture 3" descr="https://upload.wikimedia.org/wikipedia/commons/thumb/f/f7/SlantAsymptoteError.svg/320px-SlantAsymptoteError.svg.png">
            <a:hlinkClick r:id="rId2"/>
          </p:cNvPr>
          <p:cNvPicPr>
            <a:picLocks noChangeAspect="1" noChangeArrowheads="1"/>
          </p:cNvPicPr>
          <p:nvPr/>
        </p:nvPicPr>
        <p:blipFill>
          <a:blip r:embed="rId3"/>
          <a:srcRect/>
          <a:stretch>
            <a:fillRect/>
          </a:stretch>
        </p:blipFill>
        <p:spPr bwMode="auto">
          <a:xfrm>
            <a:off x="457200" y="3581400"/>
            <a:ext cx="5943600" cy="3200400"/>
          </a:xfrm>
          <a:prstGeom prst="rect">
            <a:avLst/>
          </a:prstGeom>
          <a:noFill/>
        </p:spPr>
      </p:pic>
      <p:sp>
        <p:nvSpPr>
          <p:cNvPr id="8" name="Rectangle 7"/>
          <p:cNvSpPr/>
          <p:nvPr/>
        </p:nvSpPr>
        <p:spPr>
          <a:xfrm>
            <a:off x="5410200" y="1663188"/>
            <a:ext cx="3591048" cy="461665"/>
          </a:xfrm>
          <a:prstGeom prst="rect">
            <a:avLst/>
          </a:prstGeom>
        </p:spPr>
        <p:txBody>
          <a:bodyPr wrap="none">
            <a:spAutoFit/>
          </a:bodyPr>
          <a:lstStyle/>
          <a:p>
            <a:r>
              <a:rPr lang="en-US" sz="2400" b="1" dirty="0" smtClean="0">
                <a:solidFill>
                  <a:srgbClr val="002060"/>
                </a:solidFill>
                <a:latin typeface="Comic Sans MS" pitchFamily="66" charset="0"/>
              </a:rPr>
              <a:t>relating to Asymptote.</a:t>
            </a:r>
            <a:endParaRPr lang="en-US" sz="24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905470"/>
            <a:ext cx="3158237" cy="461665"/>
          </a:xfrm>
          <a:prstGeom prst="rect">
            <a:avLst/>
          </a:prstGeom>
        </p:spPr>
        <p:txBody>
          <a:bodyPr wrap="none">
            <a:spAutoFit/>
          </a:bodyPr>
          <a:lstStyle/>
          <a:p>
            <a:r>
              <a:rPr lang="en-US" sz="2400" b="1" dirty="0" smtClean="0">
                <a:solidFill>
                  <a:srgbClr val="FF0000"/>
                </a:solidFill>
                <a:latin typeface="Comic Sans MS" pitchFamily="66" charset="0"/>
              </a:rPr>
              <a:t>Asymptotic Analysis</a:t>
            </a:r>
            <a:endParaRPr lang="en-US" sz="2400" dirty="0">
              <a:latin typeface="Comic Sans MS" pitchFamily="66" charset="0"/>
            </a:endParaRPr>
          </a:p>
        </p:txBody>
      </p:sp>
      <p:sp>
        <p:nvSpPr>
          <p:cNvPr id="3" name="TextBox 2"/>
          <p:cNvSpPr txBox="1"/>
          <p:nvPr/>
        </p:nvSpPr>
        <p:spPr>
          <a:xfrm>
            <a:off x="304800" y="616803"/>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4" name="Rectangle 3"/>
          <p:cNvSpPr/>
          <p:nvPr/>
        </p:nvSpPr>
        <p:spPr>
          <a:xfrm>
            <a:off x="457200" y="1374338"/>
            <a:ext cx="8458200" cy="830997"/>
          </a:xfrm>
          <a:prstGeom prst="rect">
            <a:avLst/>
          </a:prstGeom>
        </p:spPr>
        <p:txBody>
          <a:bodyPr wrap="square">
            <a:spAutoFit/>
          </a:bodyPr>
          <a:lstStyle/>
          <a:p>
            <a:pPr algn="just"/>
            <a:r>
              <a:rPr lang="en-US" sz="2400" b="1" dirty="0" smtClean="0">
                <a:solidFill>
                  <a:srgbClr val="002060"/>
                </a:solidFill>
                <a:latin typeface="Comic Sans MS" pitchFamily="66" charset="0"/>
              </a:rPr>
              <a:t>To estimate the complexity function T(n)  for reasonably large size of input n.</a:t>
            </a:r>
            <a:endParaRPr lang="en-US" sz="2400" dirty="0">
              <a:latin typeface="Comic Sans MS" pitchFamily="66" charset="0"/>
            </a:endParaRPr>
          </a:p>
        </p:txBody>
      </p:sp>
      <p:sp>
        <p:nvSpPr>
          <p:cNvPr id="6" name="TextBox 5"/>
          <p:cNvSpPr txBox="1"/>
          <p:nvPr/>
        </p:nvSpPr>
        <p:spPr>
          <a:xfrm>
            <a:off x="3810000" y="2738735"/>
            <a:ext cx="1335622" cy="461665"/>
          </a:xfrm>
          <a:prstGeom prst="rect">
            <a:avLst/>
          </a:prstGeom>
          <a:noFill/>
          <a:ln w="38100">
            <a:solidFill>
              <a:srgbClr val="FF0000"/>
            </a:solidFill>
          </a:ln>
        </p:spPr>
        <p:txBody>
          <a:bodyPr wrap="none" rtlCol="0">
            <a:spAutoFit/>
          </a:bodyPr>
          <a:lstStyle/>
          <a:p>
            <a:r>
              <a:rPr lang="en-US" sz="2400" b="1" dirty="0" smtClean="0">
                <a:solidFill>
                  <a:srgbClr val="002060"/>
                </a:solidFill>
                <a:latin typeface="Comic Sans MS" pitchFamily="66" charset="0"/>
              </a:rPr>
              <a:t>Problem</a:t>
            </a:r>
            <a:endParaRPr lang="en-US" sz="2400" b="1" dirty="0">
              <a:solidFill>
                <a:srgbClr val="002060"/>
              </a:solidFill>
              <a:latin typeface="Comic Sans MS" pitchFamily="66" charset="0"/>
            </a:endParaRPr>
          </a:p>
        </p:txBody>
      </p:sp>
      <p:cxnSp>
        <p:nvCxnSpPr>
          <p:cNvPr id="7" name="Straight Connector 6"/>
          <p:cNvCxnSpPr/>
          <p:nvPr/>
        </p:nvCxnSpPr>
        <p:spPr>
          <a:xfrm rot="16200000" flipH="1">
            <a:off x="4267201" y="3424535"/>
            <a:ext cx="457201" cy="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1905000" y="3653136"/>
            <a:ext cx="26670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4495800" y="3653136"/>
            <a:ext cx="27432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600200" y="3957936"/>
            <a:ext cx="609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6933406" y="3957142"/>
            <a:ext cx="609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90600" y="4262736"/>
            <a:ext cx="1935145" cy="461665"/>
          </a:xfrm>
          <a:prstGeom prst="rect">
            <a:avLst/>
          </a:prstGeom>
          <a:noFill/>
          <a:ln w="38100">
            <a:solidFill>
              <a:srgbClr val="FF0000"/>
            </a:solidFill>
          </a:ln>
        </p:spPr>
        <p:txBody>
          <a:bodyPr wrap="none" rtlCol="0">
            <a:spAutoFit/>
          </a:bodyPr>
          <a:lstStyle/>
          <a:p>
            <a:r>
              <a:rPr lang="en-US" sz="2400" b="1" dirty="0" smtClean="0">
                <a:solidFill>
                  <a:srgbClr val="002060"/>
                </a:solidFill>
                <a:latin typeface="Comic Sans MS" pitchFamily="66" charset="0"/>
              </a:rPr>
              <a:t>Algorithm 1</a:t>
            </a:r>
            <a:endParaRPr lang="en-US" sz="2400" b="1" dirty="0">
              <a:solidFill>
                <a:srgbClr val="002060"/>
              </a:solidFill>
              <a:latin typeface="Comic Sans MS" pitchFamily="66" charset="0"/>
            </a:endParaRPr>
          </a:p>
        </p:txBody>
      </p:sp>
      <p:sp>
        <p:nvSpPr>
          <p:cNvPr id="13" name="TextBox 12"/>
          <p:cNvSpPr txBox="1"/>
          <p:nvPr/>
        </p:nvSpPr>
        <p:spPr>
          <a:xfrm>
            <a:off x="6324600" y="4262736"/>
            <a:ext cx="1935145" cy="461665"/>
          </a:xfrm>
          <a:prstGeom prst="rect">
            <a:avLst/>
          </a:prstGeom>
          <a:noFill/>
          <a:ln w="38100">
            <a:solidFill>
              <a:srgbClr val="FF0000"/>
            </a:solidFill>
          </a:ln>
        </p:spPr>
        <p:txBody>
          <a:bodyPr wrap="none" rtlCol="0">
            <a:spAutoFit/>
          </a:bodyPr>
          <a:lstStyle/>
          <a:p>
            <a:r>
              <a:rPr lang="en-US" sz="2400" b="1" dirty="0" smtClean="0">
                <a:solidFill>
                  <a:srgbClr val="002060"/>
                </a:solidFill>
                <a:latin typeface="Comic Sans MS" pitchFamily="66" charset="0"/>
              </a:rPr>
              <a:t>Algorithm 2</a:t>
            </a:r>
            <a:endParaRPr lang="en-US" sz="2400" b="1" dirty="0">
              <a:solidFill>
                <a:srgbClr val="002060"/>
              </a:solidFill>
              <a:latin typeface="Comic Sans MS" pitchFamily="66" charset="0"/>
            </a:endParaRPr>
          </a:p>
        </p:txBody>
      </p:sp>
      <p:sp>
        <p:nvSpPr>
          <p:cNvPr id="14" name="TextBox 13"/>
          <p:cNvSpPr txBox="1"/>
          <p:nvPr/>
        </p:nvSpPr>
        <p:spPr>
          <a:xfrm>
            <a:off x="152400" y="5177135"/>
            <a:ext cx="4343400" cy="1015663"/>
          </a:xfrm>
          <a:prstGeom prst="rect">
            <a:avLst/>
          </a:prstGeom>
          <a:noFill/>
          <a:ln w="38100">
            <a:solidFill>
              <a:srgbClr val="FF0000"/>
            </a:solidFill>
          </a:ln>
        </p:spPr>
        <p:txBody>
          <a:bodyPr wrap="square" rtlCol="0">
            <a:spAutoFit/>
          </a:bodyPr>
          <a:lstStyle/>
          <a:p>
            <a:r>
              <a:rPr lang="en-US" sz="2000" b="1" dirty="0" smtClean="0">
                <a:solidFill>
                  <a:srgbClr val="002060"/>
                </a:solidFill>
                <a:latin typeface="Comic Sans MS" pitchFamily="66" charset="0"/>
              </a:rPr>
              <a:t>f(n) is the complexity function that demotes the running time of Algorithm 1</a:t>
            </a:r>
            <a:endParaRPr lang="en-US" sz="2000" b="1" dirty="0">
              <a:solidFill>
                <a:srgbClr val="002060"/>
              </a:solidFill>
              <a:latin typeface="Comic Sans MS" pitchFamily="66" charset="0"/>
            </a:endParaRPr>
          </a:p>
        </p:txBody>
      </p:sp>
      <p:sp>
        <p:nvSpPr>
          <p:cNvPr id="15" name="TextBox 14"/>
          <p:cNvSpPr txBox="1"/>
          <p:nvPr/>
        </p:nvSpPr>
        <p:spPr>
          <a:xfrm>
            <a:off x="4724400" y="5177135"/>
            <a:ext cx="4343400" cy="1015663"/>
          </a:xfrm>
          <a:prstGeom prst="rect">
            <a:avLst/>
          </a:prstGeom>
          <a:noFill/>
          <a:ln w="38100">
            <a:solidFill>
              <a:srgbClr val="FF0000"/>
            </a:solidFill>
          </a:ln>
        </p:spPr>
        <p:txBody>
          <a:bodyPr wrap="square" rtlCol="0">
            <a:spAutoFit/>
          </a:bodyPr>
          <a:lstStyle/>
          <a:p>
            <a:r>
              <a:rPr lang="en-US" sz="2000" b="1" dirty="0" smtClean="0">
                <a:solidFill>
                  <a:srgbClr val="002060"/>
                </a:solidFill>
                <a:latin typeface="Comic Sans MS" pitchFamily="66" charset="0"/>
              </a:rPr>
              <a:t>g(n) is the complexity function denotes the running time of Algorithm 2</a:t>
            </a:r>
            <a:endParaRPr lang="en-US" sz="2000" b="1" dirty="0">
              <a:solidFill>
                <a:srgbClr val="002060"/>
              </a:solidFill>
              <a:latin typeface="Comic Sans MS" pitchFamily="66" charset="0"/>
            </a:endParaRPr>
          </a:p>
        </p:txBody>
      </p:sp>
      <p:sp>
        <p:nvSpPr>
          <p:cNvPr id="16" name="Rectangle 15"/>
          <p:cNvSpPr/>
          <p:nvPr/>
        </p:nvSpPr>
        <p:spPr>
          <a:xfrm>
            <a:off x="2819400" y="2205335"/>
            <a:ext cx="3804247" cy="461665"/>
          </a:xfrm>
          <a:prstGeom prst="rect">
            <a:avLst/>
          </a:prstGeom>
        </p:spPr>
        <p:txBody>
          <a:bodyPr wrap="none">
            <a:spAutoFit/>
          </a:bodyPr>
          <a:lstStyle/>
          <a:p>
            <a:r>
              <a:rPr lang="en-US" sz="2400" b="1" dirty="0" smtClean="0">
                <a:solidFill>
                  <a:srgbClr val="FF0000"/>
                </a:solidFill>
                <a:latin typeface="Comic Sans MS" pitchFamily="66" charset="0"/>
              </a:rPr>
              <a:t>What are f(n) and g(n)?</a:t>
            </a:r>
            <a:endParaRPr lang="en-US" sz="2400" dirty="0">
              <a:latin typeface="Comic Sans MS" pitchFamily="66" charset="0"/>
            </a:endParaRPr>
          </a:p>
        </p:txBody>
      </p:sp>
      <p:sp>
        <p:nvSpPr>
          <p:cNvPr id="17" name="Rectangle 16"/>
          <p:cNvSpPr/>
          <p:nvPr/>
        </p:nvSpPr>
        <p:spPr>
          <a:xfrm>
            <a:off x="152400" y="6320135"/>
            <a:ext cx="8763000" cy="461665"/>
          </a:xfrm>
          <a:prstGeom prst="rect">
            <a:avLst/>
          </a:prstGeom>
        </p:spPr>
        <p:txBody>
          <a:bodyPr wrap="square">
            <a:spAutoFit/>
          </a:bodyPr>
          <a:lstStyle/>
          <a:p>
            <a:r>
              <a:rPr lang="en-US" sz="2400" b="1" dirty="0" smtClean="0">
                <a:solidFill>
                  <a:srgbClr val="002060"/>
                </a:solidFill>
                <a:latin typeface="Comic Sans MS" pitchFamily="66" charset="0"/>
              </a:rPr>
              <a:t>To compare functions f(n) and g(n) for large values of n.</a:t>
            </a:r>
            <a:endParaRPr lang="en-US" sz="2400" dirty="0">
              <a:latin typeface="Comic Sans MS" pitchFamily="66" charset="0"/>
            </a:endParaRPr>
          </a:p>
        </p:txBody>
      </p:sp>
      <p:sp>
        <p:nvSpPr>
          <p:cNvPr id="18" name="TextBox 17"/>
          <p:cNvSpPr txBox="1"/>
          <p:nvPr/>
        </p:nvSpPr>
        <p:spPr>
          <a:xfrm>
            <a:off x="1828800" y="2738735"/>
            <a:ext cx="1636987" cy="461665"/>
          </a:xfrm>
          <a:prstGeom prst="rect">
            <a:avLst/>
          </a:prstGeom>
          <a:noFill/>
        </p:spPr>
        <p:txBody>
          <a:bodyPr wrap="none" rtlCol="0">
            <a:spAutoFit/>
          </a:bodyPr>
          <a:lstStyle/>
          <a:p>
            <a:r>
              <a:rPr lang="en-US" sz="2400" b="1" dirty="0" smtClean="0">
                <a:solidFill>
                  <a:srgbClr val="002060"/>
                </a:solidFill>
                <a:latin typeface="Comic Sans MS" pitchFamily="66" charset="0"/>
              </a:rPr>
              <a:t>Searching</a:t>
            </a:r>
            <a:endParaRPr lang="en-US" sz="2400" b="1" dirty="0">
              <a:solidFill>
                <a:srgbClr val="002060"/>
              </a:solidFill>
              <a:latin typeface="Comic Sans MS" pitchFamily="66" charset="0"/>
            </a:endParaRPr>
          </a:p>
        </p:txBody>
      </p:sp>
      <p:sp>
        <p:nvSpPr>
          <p:cNvPr id="19" name="TextBox 18"/>
          <p:cNvSpPr txBox="1"/>
          <p:nvPr/>
        </p:nvSpPr>
        <p:spPr>
          <a:xfrm>
            <a:off x="381000" y="4796136"/>
            <a:ext cx="2940228" cy="369332"/>
          </a:xfrm>
          <a:prstGeom prst="rect">
            <a:avLst/>
          </a:prstGeom>
          <a:noFill/>
        </p:spPr>
        <p:txBody>
          <a:bodyPr wrap="none" rtlCol="0">
            <a:spAutoFit/>
          </a:bodyPr>
          <a:lstStyle/>
          <a:p>
            <a:r>
              <a:rPr lang="en-US" b="1" dirty="0" smtClean="0">
                <a:solidFill>
                  <a:srgbClr val="002060"/>
                </a:solidFill>
                <a:latin typeface="Comic Sans MS" pitchFamily="66" charset="0"/>
              </a:rPr>
              <a:t>Linear Search Technique</a:t>
            </a:r>
            <a:endParaRPr lang="en-US" b="1" dirty="0">
              <a:solidFill>
                <a:srgbClr val="002060"/>
              </a:solidFill>
              <a:latin typeface="Comic Sans MS" pitchFamily="66" charset="0"/>
            </a:endParaRPr>
          </a:p>
        </p:txBody>
      </p:sp>
      <p:sp>
        <p:nvSpPr>
          <p:cNvPr id="20" name="TextBox 19"/>
          <p:cNvSpPr txBox="1"/>
          <p:nvPr/>
        </p:nvSpPr>
        <p:spPr>
          <a:xfrm>
            <a:off x="5791200" y="4796136"/>
            <a:ext cx="2957861" cy="369332"/>
          </a:xfrm>
          <a:prstGeom prst="rect">
            <a:avLst/>
          </a:prstGeom>
          <a:noFill/>
        </p:spPr>
        <p:txBody>
          <a:bodyPr wrap="none" rtlCol="0">
            <a:spAutoFit/>
          </a:bodyPr>
          <a:lstStyle/>
          <a:p>
            <a:r>
              <a:rPr lang="en-US" b="1" dirty="0" smtClean="0">
                <a:solidFill>
                  <a:srgbClr val="002060"/>
                </a:solidFill>
                <a:latin typeface="Comic Sans MS" pitchFamily="66" charset="0"/>
              </a:rPr>
              <a:t>Binary Search Technique</a:t>
            </a:r>
            <a:endParaRPr lang="en-US" b="1" dirty="0">
              <a:solidFill>
                <a:srgbClr val="002060"/>
              </a:solidFill>
              <a:latin typeface="Comic Sans MS" pitchFamily="66" charset="0"/>
            </a:endParaRPr>
          </a:p>
        </p:txBody>
      </p:sp>
      <p:sp>
        <p:nvSpPr>
          <p:cNvPr id="21" name="TextBox 20"/>
          <p:cNvSpPr txBox="1"/>
          <p:nvPr/>
        </p:nvSpPr>
        <p:spPr>
          <a:xfrm>
            <a:off x="5410200" y="2738735"/>
            <a:ext cx="1263487" cy="461665"/>
          </a:xfrm>
          <a:prstGeom prst="rect">
            <a:avLst/>
          </a:prstGeom>
          <a:noFill/>
        </p:spPr>
        <p:txBody>
          <a:bodyPr wrap="none" rtlCol="0">
            <a:spAutoFit/>
          </a:bodyPr>
          <a:lstStyle/>
          <a:p>
            <a:r>
              <a:rPr lang="en-US" sz="2400" b="1" dirty="0" smtClean="0">
                <a:solidFill>
                  <a:srgbClr val="002060"/>
                </a:solidFill>
                <a:latin typeface="Comic Sans MS" pitchFamily="66" charset="0"/>
              </a:rPr>
              <a:t>Sorting</a:t>
            </a:r>
            <a:endParaRPr lang="en-US" sz="2400" b="1" dirty="0">
              <a:solidFill>
                <a:srgbClr val="002060"/>
              </a:solidFill>
              <a:latin typeface="Comic Sans MS" pitchFamily="66" charset="0"/>
            </a:endParaRPr>
          </a:p>
        </p:txBody>
      </p:sp>
      <p:sp>
        <p:nvSpPr>
          <p:cNvPr id="22" name="TextBox 21"/>
          <p:cNvSpPr txBox="1"/>
          <p:nvPr/>
        </p:nvSpPr>
        <p:spPr>
          <a:xfrm>
            <a:off x="3048000" y="4262736"/>
            <a:ext cx="1311578" cy="707886"/>
          </a:xfrm>
          <a:prstGeom prst="rect">
            <a:avLst/>
          </a:prstGeom>
          <a:noFill/>
        </p:spPr>
        <p:txBody>
          <a:bodyPr wrap="none" rtlCol="0">
            <a:spAutoFit/>
          </a:bodyPr>
          <a:lstStyle/>
          <a:p>
            <a:pPr algn="ctr"/>
            <a:r>
              <a:rPr lang="en-US" sz="2000" b="1" dirty="0" smtClean="0">
                <a:solidFill>
                  <a:srgbClr val="002060"/>
                </a:solidFill>
                <a:latin typeface="Comic Sans MS" pitchFamily="66" charset="0"/>
              </a:rPr>
              <a:t>Insertion</a:t>
            </a:r>
          </a:p>
          <a:p>
            <a:pPr algn="ctr"/>
            <a:r>
              <a:rPr lang="en-US" sz="2000" b="1" dirty="0" smtClean="0">
                <a:solidFill>
                  <a:srgbClr val="002060"/>
                </a:solidFill>
                <a:latin typeface="Comic Sans MS" pitchFamily="66" charset="0"/>
              </a:rPr>
              <a:t> sort</a:t>
            </a:r>
            <a:endParaRPr lang="en-US" sz="2000" b="1" dirty="0">
              <a:solidFill>
                <a:srgbClr val="002060"/>
              </a:solidFill>
              <a:latin typeface="Comic Sans MS" pitchFamily="66" charset="0"/>
            </a:endParaRPr>
          </a:p>
        </p:txBody>
      </p:sp>
      <p:sp>
        <p:nvSpPr>
          <p:cNvPr id="23" name="TextBox 22"/>
          <p:cNvSpPr txBox="1"/>
          <p:nvPr/>
        </p:nvSpPr>
        <p:spPr>
          <a:xfrm>
            <a:off x="5029200" y="4262736"/>
            <a:ext cx="873957" cy="646331"/>
          </a:xfrm>
          <a:prstGeom prst="rect">
            <a:avLst/>
          </a:prstGeom>
          <a:noFill/>
        </p:spPr>
        <p:txBody>
          <a:bodyPr wrap="none" rtlCol="0">
            <a:spAutoFit/>
          </a:bodyPr>
          <a:lstStyle/>
          <a:p>
            <a:r>
              <a:rPr lang="en-US" b="1" dirty="0" smtClean="0">
                <a:solidFill>
                  <a:srgbClr val="002060"/>
                </a:solidFill>
                <a:latin typeface="Comic Sans MS" pitchFamily="66" charset="0"/>
              </a:rPr>
              <a:t>Merge</a:t>
            </a:r>
          </a:p>
          <a:p>
            <a:r>
              <a:rPr lang="en-US" b="1" dirty="0" smtClean="0">
                <a:solidFill>
                  <a:srgbClr val="002060"/>
                </a:solidFill>
                <a:latin typeface="Comic Sans MS" pitchFamily="66" charset="0"/>
              </a:rPr>
              <a:t> Sort</a:t>
            </a:r>
            <a:endParaRPr lang="en-US" b="1" dirty="0">
              <a:solidFill>
                <a:srgbClr val="00206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animBg="1"/>
      <p:bldP spid="12" grpId="0" animBg="1"/>
      <p:bldP spid="13" grpId="0" animBg="1"/>
      <p:bldP spid="14" grpId="0" animBg="1"/>
      <p:bldP spid="15" grpId="0" animBg="1"/>
      <p:bldP spid="16" grpId="0"/>
      <p:bldP spid="17" grpId="0"/>
      <p:bldP spid="18" grpId="0"/>
      <p:bldP spid="19" grpId="0"/>
      <p:bldP spid="20" grpId="0"/>
      <p:bldP spid="21"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16803"/>
            <a:ext cx="3578224" cy="369332"/>
          </a:xfrm>
          <a:prstGeom prst="rect">
            <a:avLst/>
          </a:prstGeom>
          <a:noFill/>
        </p:spPr>
        <p:txBody>
          <a:bodyPr wrap="none" rtlCol="0">
            <a:spAutoFit/>
          </a:bodyPr>
          <a:lstStyle/>
          <a:p>
            <a:r>
              <a:rPr lang="en-US" b="1" dirty="0" smtClean="0">
                <a:solidFill>
                  <a:srgbClr val="FF0000"/>
                </a:solidFill>
                <a:latin typeface="Comic Sans MS" pitchFamily="66" charset="0"/>
              </a:rPr>
              <a:t>Learn DAA: From B K Sharma</a:t>
            </a:r>
            <a:endParaRPr lang="en-US" b="1" dirty="0">
              <a:solidFill>
                <a:srgbClr val="FF0000"/>
              </a:solidFill>
              <a:latin typeface="Comic Sans MS" pitchFamily="66" charset="0"/>
            </a:endParaRPr>
          </a:p>
        </p:txBody>
      </p:sp>
      <p:sp>
        <p:nvSpPr>
          <p:cNvPr id="3" name="TextBox 2"/>
          <p:cNvSpPr txBox="1"/>
          <p:nvPr/>
        </p:nvSpPr>
        <p:spPr>
          <a:xfrm>
            <a:off x="2696454" y="1066800"/>
            <a:ext cx="3384260" cy="461665"/>
          </a:xfrm>
          <a:prstGeom prst="rect">
            <a:avLst/>
          </a:prstGeom>
          <a:noFill/>
        </p:spPr>
        <p:txBody>
          <a:bodyPr wrap="none" rtlCol="0">
            <a:spAutoFit/>
          </a:bodyPr>
          <a:lstStyle/>
          <a:p>
            <a:r>
              <a:rPr lang="en-IN" sz="2400" b="1" dirty="0" smtClean="0">
                <a:solidFill>
                  <a:srgbClr val="FF0000"/>
                </a:solidFill>
                <a:latin typeface="Comic Sans MS" pitchFamily="66" charset="0"/>
              </a:rPr>
              <a:t>Comparing Algorithms</a:t>
            </a:r>
            <a:endParaRPr lang="en-US" sz="2400" b="1" dirty="0">
              <a:solidFill>
                <a:srgbClr val="FF0000"/>
              </a:solidFill>
              <a:latin typeface="Comic Sans MS" pitchFamily="66" charset="0"/>
            </a:endParaRPr>
          </a:p>
        </p:txBody>
      </p:sp>
      <p:sp>
        <p:nvSpPr>
          <p:cNvPr id="5" name="Rectangle 4"/>
          <p:cNvSpPr/>
          <p:nvPr/>
        </p:nvSpPr>
        <p:spPr>
          <a:xfrm>
            <a:off x="381001" y="1828800"/>
            <a:ext cx="8458200" cy="461665"/>
          </a:xfrm>
          <a:prstGeom prst="rect">
            <a:avLst/>
          </a:prstGeom>
        </p:spPr>
        <p:txBody>
          <a:bodyPr wrap="square">
            <a:spAutoFit/>
          </a:bodyPr>
          <a:lstStyle/>
          <a:p>
            <a:r>
              <a:rPr lang="en-US" altLang="ko-KR" sz="2400" b="1" dirty="0" smtClean="0">
                <a:solidFill>
                  <a:srgbClr val="002060"/>
                </a:solidFill>
                <a:latin typeface="Comic Sans MS" pitchFamily="66" charset="0"/>
                <a:ea typeface="굴림" pitchFamily="48" charset="-127"/>
              </a:rPr>
              <a:t>Given two algorithms having running times </a:t>
            </a:r>
            <a:r>
              <a:rPr lang="en-US" altLang="ko-KR" sz="2400" b="1" i="1" dirty="0" smtClean="0">
                <a:solidFill>
                  <a:srgbClr val="002060"/>
                </a:solidFill>
                <a:latin typeface="Comic Sans MS" pitchFamily="66" charset="0"/>
                <a:ea typeface="굴림" pitchFamily="48" charset="-127"/>
              </a:rPr>
              <a:t>f(n) </a:t>
            </a:r>
            <a:r>
              <a:rPr lang="en-US" altLang="ko-KR" sz="2400" b="1" dirty="0" smtClean="0">
                <a:solidFill>
                  <a:srgbClr val="002060"/>
                </a:solidFill>
                <a:latin typeface="Comic Sans MS" pitchFamily="66" charset="0"/>
                <a:ea typeface="굴림" pitchFamily="48" charset="-127"/>
              </a:rPr>
              <a:t>and </a:t>
            </a:r>
            <a:r>
              <a:rPr lang="en-US" altLang="ko-KR" sz="2400" b="1" i="1" dirty="0" smtClean="0">
                <a:solidFill>
                  <a:srgbClr val="002060"/>
                </a:solidFill>
                <a:latin typeface="Comic Sans MS" pitchFamily="66" charset="0"/>
                <a:ea typeface="굴림" pitchFamily="48" charset="-127"/>
              </a:rPr>
              <a:t>g(n),</a:t>
            </a:r>
            <a:r>
              <a:rPr lang="en-US" altLang="ko-KR" sz="2400" b="1" dirty="0" smtClean="0">
                <a:solidFill>
                  <a:srgbClr val="002060"/>
                </a:solidFill>
                <a:latin typeface="Comic Sans MS" pitchFamily="66" charset="0"/>
                <a:ea typeface="굴림" pitchFamily="48" charset="-127"/>
              </a:rPr>
              <a:t> </a:t>
            </a:r>
            <a:endParaRPr lang="en-US" sz="2400" b="1" dirty="0">
              <a:solidFill>
                <a:srgbClr val="002060"/>
              </a:solidFill>
              <a:latin typeface="Comic Sans MS" pitchFamily="66" charset="0"/>
            </a:endParaRPr>
          </a:p>
        </p:txBody>
      </p:sp>
      <p:sp>
        <p:nvSpPr>
          <p:cNvPr id="6" name="Rectangle 5"/>
          <p:cNvSpPr/>
          <p:nvPr/>
        </p:nvSpPr>
        <p:spPr>
          <a:xfrm>
            <a:off x="1676400" y="2362200"/>
            <a:ext cx="5943600" cy="461665"/>
          </a:xfrm>
          <a:prstGeom prst="rect">
            <a:avLst/>
          </a:prstGeom>
        </p:spPr>
        <p:txBody>
          <a:bodyPr wrap="square">
            <a:spAutoFit/>
          </a:bodyPr>
          <a:lstStyle/>
          <a:p>
            <a:pPr marL="342900" lvl="1" indent="-342900">
              <a:buClr>
                <a:srgbClr val="FF0000"/>
              </a:buClr>
              <a:buSzPct val="150000"/>
              <a:defRPr/>
            </a:pPr>
            <a:r>
              <a:rPr lang="en-US" altLang="ko-KR" sz="2400" b="1" dirty="0" smtClean="0">
                <a:solidFill>
                  <a:srgbClr val="002060"/>
                </a:solidFill>
                <a:latin typeface="Comic Sans MS" pitchFamily="66" charset="0"/>
                <a:ea typeface="굴림" pitchFamily="48" charset="-127"/>
              </a:rPr>
              <a:t>how do we decide which one is faster?</a:t>
            </a:r>
          </a:p>
        </p:txBody>
      </p:sp>
      <p:sp>
        <p:nvSpPr>
          <p:cNvPr id="7" name="Rectangle 6"/>
          <p:cNvSpPr/>
          <p:nvPr/>
        </p:nvSpPr>
        <p:spPr>
          <a:xfrm>
            <a:off x="1295400" y="2971800"/>
            <a:ext cx="6664004" cy="461665"/>
          </a:xfrm>
          <a:prstGeom prst="rect">
            <a:avLst/>
          </a:prstGeom>
        </p:spPr>
        <p:txBody>
          <a:bodyPr wrap="none">
            <a:spAutoFit/>
          </a:bodyPr>
          <a:lstStyle/>
          <a:p>
            <a:pPr>
              <a:defRPr/>
            </a:pPr>
            <a:r>
              <a:rPr lang="en-US" sz="2400" b="1" dirty="0" smtClean="0">
                <a:latin typeface="Comic Sans MS" pitchFamily="66" charset="0"/>
              </a:rPr>
              <a:t>Compare </a:t>
            </a:r>
            <a:r>
              <a:rPr lang="en-US" sz="2400" b="1" dirty="0" smtClean="0">
                <a:solidFill>
                  <a:srgbClr val="FFC000"/>
                </a:solidFill>
                <a:latin typeface="Comic Sans MS" pitchFamily="66" charset="0"/>
              </a:rPr>
              <a:t>“</a:t>
            </a:r>
            <a:r>
              <a:rPr lang="en-US" sz="2400" b="1" dirty="0" smtClean="0">
                <a:solidFill>
                  <a:srgbClr val="FF0000"/>
                </a:solidFill>
                <a:latin typeface="Comic Sans MS" pitchFamily="66" charset="0"/>
              </a:rPr>
              <a:t>rates of growth”</a:t>
            </a:r>
            <a:r>
              <a:rPr lang="en-US" sz="2400" b="1" dirty="0" smtClean="0">
                <a:solidFill>
                  <a:srgbClr val="FFC000"/>
                </a:solidFill>
                <a:latin typeface="Comic Sans MS" pitchFamily="66" charset="0"/>
              </a:rPr>
              <a:t> </a:t>
            </a:r>
            <a:r>
              <a:rPr lang="en-US" sz="2400" b="1" dirty="0" smtClean="0">
                <a:latin typeface="Comic Sans MS" pitchFamily="66" charset="0"/>
              </a:rPr>
              <a:t>of </a:t>
            </a:r>
            <a:r>
              <a:rPr lang="en-US" sz="2400" b="1" i="1" dirty="0" smtClean="0">
                <a:latin typeface="Comic Sans MS" pitchFamily="66" charset="0"/>
              </a:rPr>
              <a:t>f(n)</a:t>
            </a:r>
            <a:r>
              <a:rPr lang="en-US" sz="2400" b="1" dirty="0" smtClean="0">
                <a:latin typeface="Comic Sans MS" pitchFamily="66" charset="0"/>
              </a:rPr>
              <a:t> and </a:t>
            </a:r>
            <a:r>
              <a:rPr lang="en-US" sz="2400" b="1" i="1" dirty="0" smtClean="0">
                <a:latin typeface="Comic Sans MS" pitchFamily="66" charset="0"/>
              </a:rPr>
              <a:t>g(n)</a:t>
            </a:r>
            <a:endParaRPr lang="en-US" sz="2400" b="1" i="1" dirty="0" smtClean="0">
              <a:solidFill>
                <a:srgbClr val="FFC000"/>
              </a:solidFill>
              <a:latin typeface="Comic Sans MS" pitchFamily="66" charset="0"/>
            </a:endParaRPr>
          </a:p>
        </p:txBody>
      </p:sp>
      <p:sp>
        <p:nvSpPr>
          <p:cNvPr id="8" name="Rectangle 7"/>
          <p:cNvSpPr/>
          <p:nvPr/>
        </p:nvSpPr>
        <p:spPr>
          <a:xfrm>
            <a:off x="2286000" y="3581400"/>
            <a:ext cx="4746812" cy="461665"/>
          </a:xfrm>
          <a:prstGeom prst="rect">
            <a:avLst/>
          </a:prstGeom>
        </p:spPr>
        <p:txBody>
          <a:bodyPr wrap="none">
            <a:spAutoFit/>
          </a:bodyPr>
          <a:lstStyle/>
          <a:p>
            <a:r>
              <a:rPr lang="en-US" sz="2400" b="1" dirty="0" smtClean="0">
                <a:solidFill>
                  <a:srgbClr val="FF0000"/>
                </a:solidFill>
                <a:latin typeface="Comic Sans MS" pitchFamily="66" charset="0"/>
                <a:ea typeface="MS Mincho" pitchFamily="49" charset="-128"/>
              </a:rPr>
              <a:t>Understanding Rate of Growth</a:t>
            </a:r>
            <a:endParaRPr lang="en-US" sz="2400" b="1" dirty="0">
              <a:solidFill>
                <a:srgbClr val="FF0000"/>
              </a:solidFill>
              <a:latin typeface="Comic Sans MS" pitchFamily="66" charset="0"/>
            </a:endParaRPr>
          </a:p>
        </p:txBody>
      </p:sp>
      <p:sp>
        <p:nvSpPr>
          <p:cNvPr id="9" name="Rectangle 8"/>
          <p:cNvSpPr/>
          <p:nvPr/>
        </p:nvSpPr>
        <p:spPr>
          <a:xfrm>
            <a:off x="533400" y="4188869"/>
            <a:ext cx="7772400" cy="486287"/>
          </a:xfrm>
          <a:prstGeom prst="rect">
            <a:avLst/>
          </a:prstGeom>
        </p:spPr>
        <p:txBody>
          <a:bodyPr wrap="square">
            <a:spAutoFit/>
          </a:bodyPr>
          <a:lstStyle/>
          <a:p>
            <a:pPr>
              <a:lnSpc>
                <a:spcPct val="80000"/>
              </a:lnSpc>
            </a:pPr>
            <a:r>
              <a:rPr lang="en-US" sz="2400" b="1" dirty="0" smtClean="0">
                <a:solidFill>
                  <a:srgbClr val="002060"/>
                </a:solidFill>
                <a:latin typeface="Comic Sans MS" pitchFamily="66" charset="0"/>
                <a:cs typeface="Times New Roman" pitchFamily="18" charset="0"/>
              </a:rPr>
              <a:t>Consider the example of buying </a:t>
            </a:r>
            <a:r>
              <a:rPr lang="en-US" sz="2400" b="1" i="1" dirty="0" smtClean="0">
                <a:solidFill>
                  <a:srgbClr val="002060"/>
                </a:solidFill>
                <a:latin typeface="Comic Sans MS" pitchFamily="66" charset="0"/>
                <a:cs typeface="Times New Roman" pitchFamily="18" charset="0"/>
              </a:rPr>
              <a:t>elephant</a:t>
            </a:r>
            <a:r>
              <a:rPr lang="en-US" sz="2400" b="1" dirty="0" smtClean="0">
                <a:solidFill>
                  <a:srgbClr val="002060"/>
                </a:solidFill>
                <a:latin typeface="Comic Sans MS" pitchFamily="66" charset="0"/>
                <a:cs typeface="Times New Roman" pitchFamily="18" charset="0"/>
              </a:rPr>
              <a:t> and</a:t>
            </a:r>
            <a:r>
              <a:rPr lang="en-US" sz="3200" b="1" dirty="0" smtClean="0">
                <a:solidFill>
                  <a:srgbClr val="002060"/>
                </a:solidFill>
                <a:latin typeface="Comic Sans MS" pitchFamily="66" charset="0"/>
                <a:cs typeface="Times New Roman" pitchFamily="18" charset="0"/>
              </a:rPr>
              <a:t> </a:t>
            </a:r>
            <a:r>
              <a:rPr lang="en-US" sz="2400" b="1" i="1" dirty="0" smtClean="0">
                <a:solidFill>
                  <a:srgbClr val="002060"/>
                </a:solidFill>
                <a:latin typeface="Comic Sans MS" pitchFamily="66" charset="0"/>
                <a:cs typeface="Times New Roman" pitchFamily="18" charset="0"/>
              </a:rPr>
              <a:t>fish</a:t>
            </a:r>
            <a:r>
              <a:rPr lang="en-US" sz="2000" b="1" i="1" dirty="0" smtClean="0">
                <a:solidFill>
                  <a:srgbClr val="002060"/>
                </a:solidFill>
                <a:latin typeface="Comic Sans MS" pitchFamily="66" charset="0"/>
                <a:cs typeface="Times New Roman" pitchFamily="18" charset="0"/>
              </a:rPr>
              <a:t>:</a:t>
            </a:r>
            <a:endParaRPr lang="en-US" sz="2000" b="1" dirty="0" smtClean="0">
              <a:solidFill>
                <a:srgbClr val="002060"/>
              </a:solidFill>
              <a:latin typeface="Comic Sans MS" pitchFamily="66" charset="0"/>
              <a:cs typeface="Courier New" pitchFamily="49" charset="0"/>
            </a:endParaRPr>
          </a:p>
        </p:txBody>
      </p:sp>
      <p:sp>
        <p:nvSpPr>
          <p:cNvPr id="10" name="Rectangle 9"/>
          <p:cNvSpPr/>
          <p:nvPr/>
        </p:nvSpPr>
        <p:spPr>
          <a:xfrm>
            <a:off x="1385027" y="4648200"/>
            <a:ext cx="990600" cy="461665"/>
          </a:xfrm>
          <a:prstGeom prst="rect">
            <a:avLst/>
          </a:prstGeom>
        </p:spPr>
        <p:txBody>
          <a:bodyPr wrap="square">
            <a:spAutoFit/>
          </a:bodyPr>
          <a:lstStyle/>
          <a:p>
            <a:pPr marL="342900" lvl="0" indent="-342900">
              <a:spcBef>
                <a:spcPct val="20000"/>
              </a:spcBef>
              <a:defRPr/>
            </a:pPr>
            <a:r>
              <a:rPr lang="en-US" sz="2400" b="1" dirty="0" smtClean="0">
                <a:solidFill>
                  <a:srgbClr val="FF0000"/>
                </a:solidFill>
                <a:latin typeface="Comic Sans MS" pitchFamily="66" charset="0"/>
                <a:cs typeface="Times New Roman" pitchFamily="18" charset="0"/>
              </a:rPr>
              <a:t>Cost:</a:t>
            </a:r>
            <a:endParaRPr lang="en-US" b="1" dirty="0">
              <a:latin typeface="Comic Sans MS" pitchFamily="66" charset="0"/>
            </a:endParaRPr>
          </a:p>
        </p:txBody>
      </p:sp>
      <p:sp>
        <p:nvSpPr>
          <p:cNvPr id="11" name="Rectangle 10"/>
          <p:cNvSpPr/>
          <p:nvPr/>
        </p:nvSpPr>
        <p:spPr>
          <a:xfrm>
            <a:off x="1364242" y="5856010"/>
            <a:ext cx="1011385" cy="461665"/>
          </a:xfrm>
          <a:prstGeom prst="rect">
            <a:avLst/>
          </a:prstGeom>
        </p:spPr>
        <p:txBody>
          <a:bodyPr wrap="square">
            <a:spAutoFit/>
          </a:bodyPr>
          <a:lstStyle/>
          <a:p>
            <a:r>
              <a:rPr lang="en-US" sz="2400" b="1" dirty="0" smtClean="0">
                <a:solidFill>
                  <a:srgbClr val="FF0000"/>
                </a:solidFill>
                <a:latin typeface="Comic Sans MS" pitchFamily="66" charset="0"/>
                <a:cs typeface="Times New Roman" pitchFamily="18" charset="0"/>
              </a:rPr>
              <a:t>Cost:</a:t>
            </a:r>
            <a:endParaRPr lang="en-US" sz="2400" dirty="0"/>
          </a:p>
        </p:txBody>
      </p:sp>
      <p:sp>
        <p:nvSpPr>
          <p:cNvPr id="12" name="Rectangle 11"/>
          <p:cNvSpPr/>
          <p:nvPr/>
        </p:nvSpPr>
        <p:spPr>
          <a:xfrm>
            <a:off x="5712824" y="4648200"/>
            <a:ext cx="2073003" cy="461665"/>
          </a:xfrm>
          <a:prstGeom prst="rect">
            <a:avLst/>
          </a:prstGeom>
        </p:spPr>
        <p:txBody>
          <a:bodyPr wrap="none">
            <a:spAutoFit/>
          </a:bodyPr>
          <a:lstStyle/>
          <a:p>
            <a:pPr marL="342900" lvl="0" indent="-342900">
              <a:spcBef>
                <a:spcPct val="20000"/>
              </a:spcBef>
              <a:defRPr/>
            </a:pPr>
            <a:r>
              <a:rPr lang="en-US" sz="2400" b="1" dirty="0" err="1" smtClean="0">
                <a:latin typeface="Comic Sans MS" pitchFamily="66" charset="0"/>
                <a:cs typeface="Times New Roman" pitchFamily="18" charset="0"/>
              </a:rPr>
              <a:t>cost_of_fish</a:t>
            </a:r>
            <a:endParaRPr lang="en-US" sz="2400" b="1" dirty="0">
              <a:latin typeface="Comic Sans MS" pitchFamily="66" charset="0"/>
            </a:endParaRPr>
          </a:p>
        </p:txBody>
      </p:sp>
      <p:sp>
        <p:nvSpPr>
          <p:cNvPr id="13" name="Rectangle 12"/>
          <p:cNvSpPr/>
          <p:nvPr/>
        </p:nvSpPr>
        <p:spPr>
          <a:xfrm>
            <a:off x="2375627" y="4659868"/>
            <a:ext cx="2751074" cy="461665"/>
          </a:xfrm>
          <a:prstGeom prst="rect">
            <a:avLst/>
          </a:prstGeom>
        </p:spPr>
        <p:txBody>
          <a:bodyPr wrap="none">
            <a:spAutoFit/>
          </a:bodyPr>
          <a:lstStyle/>
          <a:p>
            <a:r>
              <a:rPr lang="en-US" sz="2400" b="1" dirty="0" err="1" smtClean="0">
                <a:latin typeface="Comic Sans MS" pitchFamily="66" charset="0"/>
                <a:cs typeface="Times New Roman" pitchFamily="18" charset="0"/>
              </a:rPr>
              <a:t>cost_of_elephant</a:t>
            </a:r>
            <a:endParaRPr lang="en-US" sz="2400" dirty="0"/>
          </a:p>
        </p:txBody>
      </p:sp>
      <p:sp>
        <p:nvSpPr>
          <p:cNvPr id="14" name="Rectangle 13"/>
          <p:cNvSpPr/>
          <p:nvPr/>
        </p:nvSpPr>
        <p:spPr>
          <a:xfrm>
            <a:off x="5280009" y="4648200"/>
            <a:ext cx="372218" cy="461665"/>
          </a:xfrm>
          <a:prstGeom prst="rect">
            <a:avLst/>
          </a:prstGeom>
        </p:spPr>
        <p:txBody>
          <a:bodyPr wrap="none">
            <a:spAutoFit/>
          </a:bodyPr>
          <a:lstStyle/>
          <a:p>
            <a:r>
              <a:rPr lang="en-US" sz="2400" b="1" dirty="0" smtClean="0">
                <a:latin typeface="Comic Sans MS" pitchFamily="66" charset="0"/>
                <a:cs typeface="Times New Roman" pitchFamily="18" charset="0"/>
              </a:rPr>
              <a:t>+</a:t>
            </a:r>
            <a:endParaRPr lang="en-US" sz="2400" dirty="0"/>
          </a:p>
        </p:txBody>
      </p:sp>
      <p:sp>
        <p:nvSpPr>
          <p:cNvPr id="15" name="Rectangle 14"/>
          <p:cNvSpPr/>
          <p:nvPr/>
        </p:nvSpPr>
        <p:spPr>
          <a:xfrm>
            <a:off x="2528027" y="5862935"/>
            <a:ext cx="3071675" cy="461665"/>
          </a:xfrm>
          <a:prstGeom prst="rect">
            <a:avLst/>
          </a:prstGeom>
        </p:spPr>
        <p:txBody>
          <a:bodyPr wrap="none">
            <a:spAutoFit/>
          </a:bodyPr>
          <a:lstStyle/>
          <a:p>
            <a:r>
              <a:rPr lang="en-US" sz="2400" b="1" dirty="0" smtClean="0">
                <a:latin typeface="Comic Sans MS" pitchFamily="66" charset="0"/>
                <a:cs typeface="Times New Roman" pitchFamily="18" charset="0"/>
              </a:rPr>
              <a:t>~ </a:t>
            </a:r>
            <a:r>
              <a:rPr lang="en-US" sz="2400" b="1" dirty="0" err="1" smtClean="0">
                <a:latin typeface="Comic Sans MS" pitchFamily="66" charset="0"/>
                <a:cs typeface="Times New Roman" pitchFamily="18" charset="0"/>
              </a:rPr>
              <a:t>cost_of_elephant</a:t>
            </a:r>
            <a:endParaRPr lang="en-US" sz="2400" dirty="0"/>
          </a:p>
        </p:txBody>
      </p:sp>
      <p:sp>
        <p:nvSpPr>
          <p:cNvPr id="16" name="Rectangle 15"/>
          <p:cNvSpPr/>
          <p:nvPr/>
        </p:nvSpPr>
        <p:spPr>
          <a:xfrm>
            <a:off x="3433606" y="5269468"/>
            <a:ext cx="2281394" cy="461665"/>
          </a:xfrm>
          <a:prstGeom prst="rect">
            <a:avLst/>
          </a:prstGeom>
        </p:spPr>
        <p:txBody>
          <a:bodyPr wrap="none">
            <a:spAutoFit/>
          </a:bodyPr>
          <a:lstStyle/>
          <a:p>
            <a:r>
              <a:rPr lang="en-US" sz="2400" b="1" dirty="0" smtClean="0">
                <a:solidFill>
                  <a:srgbClr val="DD0111"/>
                </a:solidFill>
                <a:latin typeface="Comic Sans MS" pitchFamily="66" charset="0"/>
                <a:cs typeface="Times New Roman" pitchFamily="18" charset="0"/>
              </a:rPr>
              <a:t>Approximation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P spid="9" grpId="0"/>
      <p:bldP spid="10" grpId="0"/>
      <p:bldP spid="11" grpId="0"/>
      <p:bldP spid="12" grpId="0"/>
      <p:bldP spid="13" grpId="0"/>
      <p:bldP spid="14" grpId="0"/>
      <p:bldP spid="15"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11499</TotalTime>
  <Words>3879</Words>
  <Application>Microsoft Office PowerPoint</Application>
  <PresentationFormat>On-screen Show (4:3)</PresentationFormat>
  <Paragraphs>655</Paragraphs>
  <Slides>56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Office Theme</vt:lpstr>
      <vt:lpstr>Equation</vt:lpstr>
      <vt:lpstr>TCS-503: Design and Analysis of Algorithms</vt:lpstr>
      <vt:lpstr>Unit I: Syllabus</vt:lpstr>
      <vt:lpstr>Unit I: Syllabus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 notation (Theta) (Tight Bound)</vt:lpstr>
      <vt:lpstr> notation (Theta) (Tight Bound)</vt:lpstr>
      <vt:lpstr>  notation (Theta) (Tight Bound)</vt:lpstr>
      <vt:lpstr>Examples of  notation </vt:lpstr>
      <vt:lpstr>Examples of  notation </vt:lpstr>
      <vt:lpstr>Examples of  notation </vt:lpstr>
      <vt:lpstr>Examples of  notation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dc:creator>
  <cp:lastModifiedBy>Windows User</cp:lastModifiedBy>
  <cp:revision>345</cp:revision>
  <dcterms:created xsi:type="dcterms:W3CDTF">2014-07-15T10:24:13Z</dcterms:created>
  <dcterms:modified xsi:type="dcterms:W3CDTF">2018-09-04T08:00:33Z</dcterms:modified>
</cp:coreProperties>
</file>