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70" r:id="rId2"/>
    <p:sldId id="699" r:id="rId3"/>
    <p:sldId id="700" r:id="rId4"/>
    <p:sldId id="701" r:id="rId5"/>
    <p:sldId id="702" r:id="rId6"/>
    <p:sldId id="703" r:id="rId7"/>
    <p:sldId id="704" r:id="rId8"/>
    <p:sldId id="705" r:id="rId9"/>
    <p:sldId id="706" r:id="rId10"/>
    <p:sldId id="707" r:id="rId11"/>
    <p:sldId id="708" r:id="rId12"/>
    <p:sldId id="709" r:id="rId13"/>
    <p:sldId id="710" r:id="rId14"/>
    <p:sldId id="711" r:id="rId15"/>
    <p:sldId id="712" r:id="rId16"/>
    <p:sldId id="713" r:id="rId1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Monospac821 BT" pitchFamily="49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Monospac821 BT" pitchFamily="49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Monospac821 BT" pitchFamily="49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Monospac821 BT" pitchFamily="49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Monospac821 BT" pitchFamily="49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Monospac821 BT" pitchFamily="49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Monospac821 BT" pitchFamily="49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Monospac821 BT" pitchFamily="49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Monospac821 BT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00"/>
    <a:srgbClr val="FF9900"/>
    <a:srgbClr val="FF7C80"/>
    <a:srgbClr val="DDDDDD"/>
    <a:srgbClr val="A50021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828" autoAdjust="0"/>
    <p:restoredTop sz="94660"/>
  </p:normalViewPr>
  <p:slideViewPr>
    <p:cSldViewPr>
      <p:cViewPr>
        <p:scale>
          <a:sx n="70" d="100"/>
          <a:sy n="70" d="100"/>
        </p:scale>
        <p:origin x="-121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811" y="-62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4160838" cy="36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-1588"/>
            <a:ext cx="4160837" cy="36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48488"/>
            <a:ext cx="41608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81D0132-2A1C-4886-A8D1-47C803562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4160838" cy="36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-1588"/>
            <a:ext cx="4160837" cy="36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6012" cy="27416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48488"/>
            <a:ext cx="41608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82B1E78-6E18-4853-B1B0-ED5F48753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848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95800" y="6400800"/>
            <a:ext cx="10525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312" tIns="42862" rIns="87312" bIns="42862">
            <a:spAutoFit/>
          </a:bodyPr>
          <a:lstStyle/>
          <a:p>
            <a:pPr defTabSz="857250" eaLnBrk="0" hangingPunct="0">
              <a:defRPr/>
            </a:pPr>
            <a:r>
              <a:rPr lang="en-US" sz="1600" b="1">
                <a:latin typeface="Arial" charset="0"/>
                <a:cs typeface="Arial" charset="0"/>
              </a:rPr>
              <a:t>6  --  </a:t>
            </a:r>
            <a:fld id="{BB5FFF86-80A7-4163-8D22-15FA40B814B0}" type="slidenum">
              <a:rPr lang="en-US" sz="1600" b="1">
                <a:latin typeface="Arial" charset="0"/>
                <a:cs typeface="Arial" charset="0"/>
              </a:rPr>
              <a:pPr defTabSz="857250" eaLnBrk="0" hangingPunct="0">
                <a:defRPr/>
              </a:pPr>
              <a:t>‹#›</a:t>
            </a:fld>
            <a:endParaRPr lang="en-US" sz="1600" b="1">
              <a:latin typeface="Arial" charset="0"/>
              <a:cs typeface="Arial" charset="0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imes New Roman (Arabic)" charset="-78"/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cs typeface="Times New Roman (Arabic)" charset="-78"/>
              </a:defRPr>
            </a:lvl1pPr>
          </a:lstStyle>
          <a:p>
            <a:r>
              <a:rPr lang="ar-SA"/>
              <a:t>انقر لتحرير نمط العنوان الثانوي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019300" cy="647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905500" cy="647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54113"/>
            <a:ext cx="39624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54113"/>
            <a:ext cx="39624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62000" y="990600"/>
            <a:ext cx="8047038" cy="77788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0"/>
            <a:ext cx="80629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267200" y="6477000"/>
            <a:ext cx="10525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312" tIns="42862" rIns="87312" bIns="42862">
            <a:spAutoFit/>
          </a:bodyPr>
          <a:lstStyle/>
          <a:p>
            <a:pPr defTabSz="857250" eaLnBrk="0" hangingPunct="0">
              <a:defRPr/>
            </a:pPr>
            <a:r>
              <a:rPr lang="en-US" sz="1600" b="1">
                <a:latin typeface="Arial" charset="0"/>
                <a:cs typeface="Arial" charset="0"/>
              </a:rPr>
              <a:t>6  --  </a:t>
            </a:r>
            <a:fld id="{41D45009-DB07-468E-815D-133527D05795}" type="slidenum">
              <a:rPr lang="en-US" sz="1600" b="1">
                <a:latin typeface="Arial" charset="0"/>
                <a:cs typeface="Arial" charset="0"/>
              </a:rPr>
              <a:pPr defTabSz="857250" eaLnBrk="0" hangingPunct="0">
                <a:defRPr/>
              </a:pPr>
              <a:t>‹#›</a:t>
            </a:fld>
            <a:endParaRPr lang="en-US" sz="1600" b="1">
              <a:latin typeface="Arial" charset="0"/>
              <a:cs typeface="Arial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54113"/>
            <a:ext cx="8077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 asd gasd glak fdas af lkajds laksdjf hasldkf asdkj h</a:t>
            </a:r>
          </a:p>
          <a:p>
            <a:pPr lvl="1"/>
            <a:r>
              <a:rPr lang="en-US" smtClean="0"/>
              <a:t>Second level asdf ias;df has;dlf as;df asd fasdf asdf asd  af sdfs  fdsasdf sa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523875" indent="-523875" algn="l" rtl="0" eaLnBrk="0" fontAlgn="base" hangingPunct="0">
        <a:lnSpc>
          <a:spcPct val="89000"/>
        </a:lnSpc>
        <a:spcBef>
          <a:spcPct val="10000"/>
        </a:spcBef>
        <a:spcAft>
          <a:spcPct val="0"/>
        </a:spcAft>
        <a:buClr>
          <a:srgbClr val="FF3300"/>
        </a:buClr>
        <a:buSzPct val="75000"/>
        <a:buFont typeface="Wingdings" pitchFamily="2" charset="2"/>
        <a:buChar char="m"/>
        <a:tabLst>
          <a:tab pos="1025525" algn="l"/>
        </a:tabLs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5525" indent="-3873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69000"/>
        <a:buFont typeface="Wingdings" pitchFamily="2" charset="2"/>
        <a:buChar char="q"/>
        <a:tabLst>
          <a:tab pos="1025525" algn="l"/>
        </a:tabLst>
        <a:defRPr sz="2800">
          <a:solidFill>
            <a:schemeClr val="accent2"/>
          </a:solidFill>
          <a:latin typeface="+mn-lt"/>
        </a:defRPr>
      </a:lvl2pPr>
      <a:lvl3pPr marL="1477963" indent="-3381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>
          <a:tab pos="1025525" algn="l"/>
        </a:tabLst>
        <a:defRPr sz="2400">
          <a:solidFill>
            <a:srgbClr val="FF3300"/>
          </a:solidFill>
          <a:latin typeface="+mn-lt"/>
        </a:defRPr>
      </a:lvl3pPr>
      <a:lvl4pPr marL="1820863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025525" algn="l"/>
        </a:tabLst>
        <a:defRPr sz="2000">
          <a:solidFill>
            <a:schemeClr val="tx1"/>
          </a:solidFill>
          <a:latin typeface="+mn-lt"/>
        </a:defRPr>
      </a:lvl4pPr>
      <a:lvl5pPr marL="216376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5pPr>
      <a:lvl6pPr marL="26209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6pPr>
      <a:lvl7pPr marL="30781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7pPr>
      <a:lvl8pPr marL="35353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8pPr>
      <a:lvl9pPr marL="39925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TCS-503: Design and Analysis of Algorithms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002060"/>
                </a:solidFill>
                <a:latin typeface="Comic Sans MS" pitchFamily="66" charset="0"/>
              </a:rPr>
              <a:t>Heapsort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533400" y="695325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5" name="AutoShape 14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6" name="AutoShape 15"/>
          <p:cNvCxnSpPr>
            <a:cxnSpLocks noChangeShapeType="1"/>
            <a:stCxn id="6" idx="3"/>
            <a:endCxn id="8" idx="7"/>
          </p:cNvCxnSpPr>
          <p:nvPr/>
        </p:nvCxnSpPr>
        <p:spPr bwMode="auto">
          <a:xfrm flipH="1">
            <a:off x="2143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AutoShape 17"/>
          <p:cNvCxnSpPr>
            <a:cxnSpLocks noChangeShapeType="1"/>
            <a:stCxn id="6" idx="5"/>
            <a:endCxn id="9" idx="1"/>
          </p:cNvCxnSpPr>
          <p:nvPr/>
        </p:nvCxnSpPr>
        <p:spPr bwMode="auto">
          <a:xfrm>
            <a:off x="30575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8" name="AutoShape 18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9" name="AutoShape 19"/>
          <p:cNvCxnSpPr>
            <a:cxnSpLocks noChangeShapeType="1"/>
            <a:stCxn id="7" idx="5"/>
            <a:endCxn id="11" idx="1"/>
          </p:cNvCxnSpPr>
          <p:nvPr/>
        </p:nvCxnSpPr>
        <p:spPr bwMode="auto">
          <a:xfrm>
            <a:off x="6715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0" name="AutoShape 20"/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58007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524000" y="384175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581400" y="3886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4864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3152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2860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00400" y="525780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066800" y="5257800"/>
            <a:ext cx="990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Arial" charset="0"/>
                <a:cs typeface="Arial" charset="0"/>
              </a:rPr>
              <a:t>i</a:t>
            </a:r>
            <a:r>
              <a:rPr lang="en-US" sz="1600" b="1">
                <a:latin typeface="Arial" charset="0"/>
                <a:cs typeface="Arial" charset="0"/>
              </a:rPr>
              <a:t> = 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66800" y="1457325"/>
            <a:ext cx="7239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{9, 8, 3, 4, 7, 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10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14, 16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}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6351" name="TextBox 31"/>
          <p:cNvSpPr txBox="1">
            <a:spLocks noChangeArrowheads="1"/>
          </p:cNvSpPr>
          <p:nvPr/>
        </p:nvSpPr>
        <p:spPr bwMode="auto">
          <a:xfrm>
            <a:off x="4856163" y="472440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6352" name="TextBox 32"/>
          <p:cNvSpPr txBox="1">
            <a:spLocks noChangeArrowheads="1"/>
          </p:cNvSpPr>
          <p:nvPr/>
        </p:nvSpPr>
        <p:spPr bwMode="auto">
          <a:xfrm>
            <a:off x="4856163" y="503713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6353" name="TextBox 33"/>
          <p:cNvSpPr txBox="1">
            <a:spLocks noChangeArrowheads="1"/>
          </p:cNvSpPr>
          <p:nvPr/>
        </p:nvSpPr>
        <p:spPr bwMode="auto">
          <a:xfrm>
            <a:off x="4829175" y="5319713"/>
            <a:ext cx="3154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6354" name="TextBox 34"/>
          <p:cNvSpPr txBox="1">
            <a:spLocks noChangeArrowheads="1"/>
          </p:cNvSpPr>
          <p:nvPr/>
        </p:nvSpPr>
        <p:spPr bwMode="auto">
          <a:xfrm>
            <a:off x="4800600" y="5603875"/>
            <a:ext cx="368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6355" name="TextBox 35"/>
          <p:cNvSpPr txBox="1">
            <a:spLocks noChangeArrowheads="1"/>
          </p:cNvSpPr>
          <p:nvPr/>
        </p:nvSpPr>
        <p:spPr bwMode="auto">
          <a:xfrm>
            <a:off x="4814888" y="594360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6356" name="TextBox 36"/>
          <p:cNvSpPr txBox="1">
            <a:spLocks noChangeArrowheads="1"/>
          </p:cNvSpPr>
          <p:nvPr/>
        </p:nvSpPr>
        <p:spPr bwMode="auto">
          <a:xfrm>
            <a:off x="4856163" y="632460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3" name="AutoShape 14"/>
          <p:cNvCxnSpPr>
            <a:cxnSpLocks noChangeShapeType="1"/>
            <a:stCxn id="3" idx="3"/>
            <a:endCxn id="4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4" name="AutoShape 15"/>
          <p:cNvCxnSpPr>
            <a:cxnSpLocks noChangeShapeType="1"/>
            <a:stCxn id="4" idx="3"/>
            <a:endCxn id="6" idx="7"/>
          </p:cNvCxnSpPr>
          <p:nvPr/>
        </p:nvCxnSpPr>
        <p:spPr bwMode="auto">
          <a:xfrm flipH="1">
            <a:off x="2143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5" name="AutoShape 16"/>
          <p:cNvCxnSpPr>
            <a:cxnSpLocks noChangeShapeType="1"/>
            <a:stCxn id="4" idx="5"/>
            <a:endCxn id="7" idx="1"/>
          </p:cNvCxnSpPr>
          <p:nvPr/>
        </p:nvCxnSpPr>
        <p:spPr bwMode="auto">
          <a:xfrm>
            <a:off x="30575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6" name="AutoShape 17"/>
          <p:cNvCxnSpPr>
            <a:cxnSpLocks noChangeShapeType="1"/>
            <a:stCxn id="3" idx="5"/>
            <a:endCxn id="5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AutoShape 19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58007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524000" y="384175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581400" y="3886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4864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13716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2860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3200400" y="525780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6934200" y="4648200"/>
            <a:ext cx="990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Arial" charset="0"/>
                <a:cs typeface="Arial" charset="0"/>
              </a:rPr>
              <a:t>i</a:t>
            </a:r>
            <a:r>
              <a:rPr lang="en-US" sz="1600" b="1">
                <a:latin typeface="Arial" charset="0"/>
                <a:cs typeface="Arial" charset="0"/>
              </a:rPr>
              <a:t> = 7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4400" y="1457325"/>
            <a:ext cx="7391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{8, 7, 3, 4, 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9, 10, 14, 16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}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7374" name="TextBox 30"/>
          <p:cNvSpPr txBox="1">
            <a:spLocks noChangeArrowheads="1"/>
          </p:cNvSpPr>
          <p:nvPr/>
        </p:nvSpPr>
        <p:spPr bwMode="auto">
          <a:xfrm>
            <a:off x="4856163" y="472440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7375" name="TextBox 31"/>
          <p:cNvSpPr txBox="1">
            <a:spLocks noChangeArrowheads="1"/>
          </p:cNvSpPr>
          <p:nvPr/>
        </p:nvSpPr>
        <p:spPr bwMode="auto">
          <a:xfrm>
            <a:off x="4856163" y="503713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7376" name="TextBox 32"/>
          <p:cNvSpPr txBox="1">
            <a:spLocks noChangeArrowheads="1"/>
          </p:cNvSpPr>
          <p:nvPr/>
        </p:nvSpPr>
        <p:spPr bwMode="auto">
          <a:xfrm>
            <a:off x="4829175" y="5319713"/>
            <a:ext cx="3154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7377" name="TextBox 33"/>
          <p:cNvSpPr txBox="1">
            <a:spLocks noChangeArrowheads="1"/>
          </p:cNvSpPr>
          <p:nvPr/>
        </p:nvSpPr>
        <p:spPr bwMode="auto">
          <a:xfrm>
            <a:off x="4800600" y="5603875"/>
            <a:ext cx="368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7378" name="TextBox 34"/>
          <p:cNvSpPr txBox="1">
            <a:spLocks noChangeArrowheads="1"/>
          </p:cNvSpPr>
          <p:nvPr/>
        </p:nvSpPr>
        <p:spPr bwMode="auto">
          <a:xfrm>
            <a:off x="4814888" y="594360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7379" name="TextBox 35"/>
          <p:cNvSpPr txBox="1">
            <a:spLocks noChangeArrowheads="1"/>
          </p:cNvSpPr>
          <p:nvPr/>
        </p:nvSpPr>
        <p:spPr bwMode="auto">
          <a:xfrm>
            <a:off x="4856163" y="632460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6" name="AutoShape 14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AutoShape 15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2143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8" name="AutoShape 16"/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30575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9" name="AutoShape 17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524000" y="384175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581400" y="3886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315200" y="4648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3716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2860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200400" y="525780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181600" y="4648200"/>
            <a:ext cx="990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Arial" charset="0"/>
                <a:cs typeface="Arial" charset="0"/>
              </a:rPr>
              <a:t>i</a:t>
            </a:r>
            <a:r>
              <a:rPr lang="en-US" sz="1600" b="1">
                <a:latin typeface="Arial" charset="0"/>
                <a:cs typeface="Arial" charset="0"/>
              </a:rPr>
              <a:t> = 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14400" y="1371600"/>
            <a:ext cx="7467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{7, 4, 3, 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8, 9, 10, 14, 16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}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8397" name="TextBox 30"/>
          <p:cNvSpPr txBox="1">
            <a:spLocks noChangeArrowheads="1"/>
          </p:cNvSpPr>
          <p:nvPr/>
        </p:nvSpPr>
        <p:spPr bwMode="auto">
          <a:xfrm>
            <a:off x="4856163" y="4995863"/>
            <a:ext cx="16113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8398" name="TextBox 31"/>
          <p:cNvSpPr txBox="1">
            <a:spLocks noChangeArrowheads="1"/>
          </p:cNvSpPr>
          <p:nvPr/>
        </p:nvSpPr>
        <p:spPr bwMode="auto">
          <a:xfrm>
            <a:off x="4856163" y="5308600"/>
            <a:ext cx="2720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8399" name="TextBox 32"/>
          <p:cNvSpPr txBox="1">
            <a:spLocks noChangeArrowheads="1"/>
          </p:cNvSpPr>
          <p:nvPr/>
        </p:nvSpPr>
        <p:spPr bwMode="auto">
          <a:xfrm>
            <a:off x="4829175" y="5591175"/>
            <a:ext cx="3154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8400" name="TextBox 33"/>
          <p:cNvSpPr txBox="1">
            <a:spLocks noChangeArrowheads="1"/>
          </p:cNvSpPr>
          <p:nvPr/>
        </p:nvSpPr>
        <p:spPr bwMode="auto">
          <a:xfrm>
            <a:off x="4800600" y="5875338"/>
            <a:ext cx="3689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8401" name="TextBox 34"/>
          <p:cNvSpPr txBox="1">
            <a:spLocks noChangeArrowheads="1"/>
          </p:cNvSpPr>
          <p:nvPr/>
        </p:nvSpPr>
        <p:spPr bwMode="auto">
          <a:xfrm>
            <a:off x="4814888" y="6215063"/>
            <a:ext cx="446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8402" name="TextBox 35"/>
          <p:cNvSpPr txBox="1">
            <a:spLocks noChangeArrowheads="1"/>
          </p:cNvSpPr>
          <p:nvPr/>
        </p:nvSpPr>
        <p:spPr bwMode="auto">
          <a:xfrm>
            <a:off x="4856163" y="6596063"/>
            <a:ext cx="31416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5" name="AutoShape 14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6" name="AutoShape 15"/>
          <p:cNvCxnSpPr>
            <a:cxnSpLocks noChangeShapeType="1"/>
            <a:stCxn id="6" idx="3"/>
            <a:endCxn id="8" idx="7"/>
          </p:cNvCxnSpPr>
          <p:nvPr/>
        </p:nvCxnSpPr>
        <p:spPr bwMode="auto">
          <a:xfrm flipH="1">
            <a:off x="2143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AutoShape 17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524000" y="384175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334000" y="4648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7315200" y="4648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3716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2860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00400" y="525780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429000" y="3810000"/>
            <a:ext cx="990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Arial" charset="0"/>
                <a:cs typeface="Arial" charset="0"/>
              </a:rPr>
              <a:t>i</a:t>
            </a:r>
            <a:r>
              <a:rPr lang="en-US" sz="1600" b="1">
                <a:latin typeface="Arial" charset="0"/>
                <a:cs typeface="Arial" charset="0"/>
              </a:rPr>
              <a:t> = 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1447800"/>
            <a:ext cx="7391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{4, 2, 3, 1, </a:t>
            </a:r>
            <a:r>
              <a:rPr 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7, 8, 9, 10, 14, 16}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9420" name="TextBox 28"/>
          <p:cNvSpPr txBox="1">
            <a:spLocks noChangeArrowheads="1"/>
          </p:cNvSpPr>
          <p:nvPr/>
        </p:nvSpPr>
        <p:spPr bwMode="auto">
          <a:xfrm>
            <a:off x="4856163" y="492760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9421" name="TextBox 29"/>
          <p:cNvSpPr txBox="1">
            <a:spLocks noChangeArrowheads="1"/>
          </p:cNvSpPr>
          <p:nvPr/>
        </p:nvSpPr>
        <p:spPr bwMode="auto">
          <a:xfrm>
            <a:off x="4856163" y="524033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9422" name="TextBox 30"/>
          <p:cNvSpPr txBox="1">
            <a:spLocks noChangeArrowheads="1"/>
          </p:cNvSpPr>
          <p:nvPr/>
        </p:nvSpPr>
        <p:spPr bwMode="auto">
          <a:xfrm>
            <a:off x="4829175" y="5522913"/>
            <a:ext cx="3154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9423" name="TextBox 31"/>
          <p:cNvSpPr txBox="1">
            <a:spLocks noChangeArrowheads="1"/>
          </p:cNvSpPr>
          <p:nvPr/>
        </p:nvSpPr>
        <p:spPr bwMode="auto">
          <a:xfrm>
            <a:off x="4800600" y="5807075"/>
            <a:ext cx="368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9424" name="TextBox 32"/>
          <p:cNvSpPr txBox="1">
            <a:spLocks noChangeArrowheads="1"/>
          </p:cNvSpPr>
          <p:nvPr/>
        </p:nvSpPr>
        <p:spPr bwMode="auto">
          <a:xfrm>
            <a:off x="4814888" y="614680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9425" name="TextBox 33"/>
          <p:cNvSpPr txBox="1">
            <a:spLocks noChangeArrowheads="1"/>
          </p:cNvSpPr>
          <p:nvPr/>
        </p:nvSpPr>
        <p:spPr bwMode="auto">
          <a:xfrm>
            <a:off x="4856163" y="652780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5" name="AutoShape 14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6" name="AutoShape 16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429000" y="4572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34000" y="4648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315200" y="4648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3716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2860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200400" y="525780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85800" y="4191000"/>
            <a:ext cx="990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Arial" charset="0"/>
                <a:cs typeface="Arial" charset="0"/>
              </a:rPr>
              <a:t>i</a:t>
            </a:r>
            <a:r>
              <a:rPr lang="en-US" sz="1600" b="1">
                <a:latin typeface="Arial" charset="0"/>
                <a:cs typeface="Arial" charset="0"/>
              </a:rPr>
              <a:t> =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4400" y="1371600"/>
            <a:ext cx="7391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{3, 2, 1, </a:t>
            </a:r>
            <a:r>
              <a:rPr 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4, 7, 8, 9, 10, 14, 16}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0443" name="TextBox 27"/>
          <p:cNvSpPr txBox="1">
            <a:spLocks noChangeArrowheads="1"/>
          </p:cNvSpPr>
          <p:nvPr/>
        </p:nvSpPr>
        <p:spPr bwMode="auto">
          <a:xfrm>
            <a:off x="4856163" y="488315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0444" name="TextBox 28"/>
          <p:cNvSpPr txBox="1">
            <a:spLocks noChangeArrowheads="1"/>
          </p:cNvSpPr>
          <p:nvPr/>
        </p:nvSpPr>
        <p:spPr bwMode="auto">
          <a:xfrm>
            <a:off x="4856163" y="519588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0445" name="TextBox 29"/>
          <p:cNvSpPr txBox="1">
            <a:spLocks noChangeArrowheads="1"/>
          </p:cNvSpPr>
          <p:nvPr/>
        </p:nvSpPr>
        <p:spPr bwMode="auto">
          <a:xfrm>
            <a:off x="4829175" y="5478463"/>
            <a:ext cx="3154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0446" name="TextBox 30"/>
          <p:cNvSpPr txBox="1">
            <a:spLocks noChangeArrowheads="1"/>
          </p:cNvSpPr>
          <p:nvPr/>
        </p:nvSpPr>
        <p:spPr bwMode="auto">
          <a:xfrm>
            <a:off x="4800600" y="5761038"/>
            <a:ext cx="36893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0447" name="TextBox 31"/>
          <p:cNvSpPr txBox="1">
            <a:spLocks noChangeArrowheads="1"/>
          </p:cNvSpPr>
          <p:nvPr/>
        </p:nvSpPr>
        <p:spPr bwMode="auto">
          <a:xfrm>
            <a:off x="4814888" y="610235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0448" name="TextBox 32"/>
          <p:cNvSpPr txBox="1">
            <a:spLocks noChangeArrowheads="1"/>
          </p:cNvSpPr>
          <p:nvPr/>
        </p:nvSpPr>
        <p:spPr bwMode="auto">
          <a:xfrm>
            <a:off x="4856163" y="648335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5" name="AutoShape 14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143000" y="41148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4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429000" y="4572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334000" y="4648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15200" y="4648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3716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2860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200400" y="525780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096000" y="3200400"/>
            <a:ext cx="990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Arial" charset="0"/>
                <a:cs typeface="Arial" charset="0"/>
              </a:rPr>
              <a:t>i</a:t>
            </a:r>
            <a:r>
              <a:rPr lang="en-US" sz="1600" b="1">
                <a:latin typeface="Arial" charset="0"/>
                <a:cs typeface="Arial" charset="0"/>
              </a:rPr>
              <a:t> =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8200" y="1457325"/>
            <a:ext cx="7620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{2, 1, </a:t>
            </a:r>
            <a:r>
              <a:rPr 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3, 4, 7, 8, 9, 10, 14, 16}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1466" name="TextBox 26"/>
          <p:cNvSpPr txBox="1">
            <a:spLocks noChangeArrowheads="1"/>
          </p:cNvSpPr>
          <p:nvPr/>
        </p:nvSpPr>
        <p:spPr bwMode="auto">
          <a:xfrm>
            <a:off x="4856163" y="4833938"/>
            <a:ext cx="16113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1467" name="TextBox 27"/>
          <p:cNvSpPr txBox="1">
            <a:spLocks noChangeArrowheads="1"/>
          </p:cNvSpPr>
          <p:nvPr/>
        </p:nvSpPr>
        <p:spPr bwMode="auto">
          <a:xfrm>
            <a:off x="4856163" y="5146675"/>
            <a:ext cx="2720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1468" name="TextBox 28"/>
          <p:cNvSpPr txBox="1">
            <a:spLocks noChangeArrowheads="1"/>
          </p:cNvSpPr>
          <p:nvPr/>
        </p:nvSpPr>
        <p:spPr bwMode="auto">
          <a:xfrm>
            <a:off x="4829175" y="5429250"/>
            <a:ext cx="3154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1469" name="TextBox 29"/>
          <p:cNvSpPr txBox="1">
            <a:spLocks noChangeArrowheads="1"/>
          </p:cNvSpPr>
          <p:nvPr/>
        </p:nvSpPr>
        <p:spPr bwMode="auto">
          <a:xfrm>
            <a:off x="4800600" y="5713413"/>
            <a:ext cx="3689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1470" name="TextBox 30"/>
          <p:cNvSpPr txBox="1">
            <a:spLocks noChangeArrowheads="1"/>
          </p:cNvSpPr>
          <p:nvPr/>
        </p:nvSpPr>
        <p:spPr bwMode="auto">
          <a:xfrm>
            <a:off x="4814888" y="6053138"/>
            <a:ext cx="446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1471" name="TextBox 31"/>
          <p:cNvSpPr txBox="1">
            <a:spLocks noChangeArrowheads="1"/>
          </p:cNvSpPr>
          <p:nvPr/>
        </p:nvSpPr>
        <p:spPr bwMode="auto">
          <a:xfrm>
            <a:off x="4856163" y="6434138"/>
            <a:ext cx="31416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248400" y="32004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143000" y="41148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4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429000" y="4572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334000" y="4648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315200" y="4648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3716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286000" y="5257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200400" y="525780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514600" y="3200400"/>
            <a:ext cx="990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Arial" charset="0"/>
                <a:cs typeface="Arial" charset="0"/>
              </a:rPr>
              <a:t>i</a:t>
            </a:r>
            <a:r>
              <a:rPr lang="en-US" sz="1600" b="1">
                <a:latin typeface="Arial" charset="0"/>
                <a:cs typeface="Arial" charset="0"/>
              </a:rPr>
              <a:t> =2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8200" y="1457325"/>
            <a:ext cx="7543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{1, </a:t>
            </a:r>
            <a:r>
              <a:rPr 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2, 3, 4, 7, 8, 9, 10, 14, 16}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2489" name="TextBox 26"/>
          <p:cNvSpPr txBox="1">
            <a:spLocks noChangeArrowheads="1"/>
          </p:cNvSpPr>
          <p:nvPr/>
        </p:nvSpPr>
        <p:spPr bwMode="auto">
          <a:xfrm>
            <a:off x="4856163" y="490220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2490" name="TextBox 27"/>
          <p:cNvSpPr txBox="1">
            <a:spLocks noChangeArrowheads="1"/>
          </p:cNvSpPr>
          <p:nvPr/>
        </p:nvSpPr>
        <p:spPr bwMode="auto">
          <a:xfrm>
            <a:off x="4856163" y="521493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2491" name="TextBox 28"/>
          <p:cNvSpPr txBox="1">
            <a:spLocks noChangeArrowheads="1"/>
          </p:cNvSpPr>
          <p:nvPr/>
        </p:nvSpPr>
        <p:spPr bwMode="auto">
          <a:xfrm>
            <a:off x="4829175" y="5497513"/>
            <a:ext cx="3154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2492" name="TextBox 29"/>
          <p:cNvSpPr txBox="1">
            <a:spLocks noChangeArrowheads="1"/>
          </p:cNvSpPr>
          <p:nvPr/>
        </p:nvSpPr>
        <p:spPr bwMode="auto">
          <a:xfrm>
            <a:off x="4800600" y="5781675"/>
            <a:ext cx="368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2493" name="TextBox 30"/>
          <p:cNvSpPr txBox="1">
            <a:spLocks noChangeArrowheads="1"/>
          </p:cNvSpPr>
          <p:nvPr/>
        </p:nvSpPr>
        <p:spPr bwMode="auto">
          <a:xfrm>
            <a:off x="4814888" y="612140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2494" name="TextBox 31"/>
          <p:cNvSpPr txBox="1">
            <a:spLocks noChangeArrowheads="1"/>
          </p:cNvSpPr>
          <p:nvPr/>
        </p:nvSpPr>
        <p:spPr bwMode="auto">
          <a:xfrm>
            <a:off x="4856163" y="650240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98875" y="838200"/>
            <a:ext cx="2139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2665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2057400"/>
            <a:ext cx="4616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2667000"/>
            <a:ext cx="5375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1963" y="3276600"/>
            <a:ext cx="6388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02060"/>
                </a:solidFill>
                <a:latin typeface="Comic Sans MS" pitchFamily="66" charset="0"/>
              </a:rPr>
              <a:t>3		     do exchange A[1] </a:t>
            </a:r>
            <a:r>
              <a:rPr lang="en-IN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" y="3819525"/>
            <a:ext cx="8367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02060"/>
                </a:solidFill>
                <a:latin typeface="Comic Sans MS" pitchFamily="66" charset="0"/>
              </a:rPr>
              <a:t>4		          heap-size[A]</a:t>
            </a:r>
            <a:r>
              <a:rPr lang="en-IN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429125"/>
            <a:ext cx="6218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02060"/>
                </a:solidFill>
                <a:latin typeface="Comic Sans MS" pitchFamily="66" charset="0"/>
              </a:rPr>
              <a:t>5		          MAX-HEAPIFY(A,1)</a:t>
            </a:r>
            <a:endParaRPr lang="en-US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cxnSp>
        <p:nvCxnSpPr>
          <p:cNvPr id="13" name="AutoShape 14"/>
          <p:cNvCxnSpPr>
            <a:cxnSpLocks noChangeShapeType="1"/>
            <a:stCxn id="3" idx="3"/>
            <a:endCxn id="4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4" name="AutoShape 15"/>
          <p:cNvCxnSpPr>
            <a:cxnSpLocks noChangeShapeType="1"/>
            <a:stCxn id="4" idx="3"/>
            <a:endCxn id="6" idx="7"/>
          </p:cNvCxnSpPr>
          <p:nvPr/>
        </p:nvCxnSpPr>
        <p:spPr bwMode="auto">
          <a:xfrm flipH="1">
            <a:off x="2143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5" name="AutoShape 16"/>
          <p:cNvCxnSpPr>
            <a:cxnSpLocks noChangeShapeType="1"/>
            <a:stCxn id="6" idx="3"/>
            <a:endCxn id="10" idx="7"/>
          </p:cNvCxnSpPr>
          <p:nvPr/>
        </p:nvCxnSpPr>
        <p:spPr bwMode="auto">
          <a:xfrm flipH="1">
            <a:off x="16859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6" name="AutoShape 17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21431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AutoShape 18"/>
          <p:cNvCxnSpPr>
            <a:cxnSpLocks noChangeShapeType="1"/>
            <a:stCxn id="4" idx="5"/>
            <a:endCxn id="7" idx="1"/>
          </p:cNvCxnSpPr>
          <p:nvPr/>
        </p:nvCxnSpPr>
        <p:spPr bwMode="auto">
          <a:xfrm>
            <a:off x="30575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8" name="AutoShape 19"/>
          <p:cNvCxnSpPr>
            <a:cxnSpLocks noChangeShapeType="1"/>
            <a:stCxn id="7" idx="3"/>
            <a:endCxn id="12" idx="7"/>
          </p:cNvCxnSpPr>
          <p:nvPr/>
        </p:nvCxnSpPr>
        <p:spPr bwMode="auto">
          <a:xfrm flipH="1">
            <a:off x="35147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9" name="AutoShape 20"/>
          <p:cNvCxnSpPr>
            <a:cxnSpLocks noChangeShapeType="1"/>
            <a:stCxn id="3" idx="5"/>
            <a:endCxn id="5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0" name="AutoShape 21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6715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1" name="AutoShape 22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58007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24000" y="384175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581400" y="3886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4864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3152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3716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2860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048000" y="449580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32" name="TextBox 33"/>
          <p:cNvSpPr txBox="1">
            <a:spLocks noChangeArrowheads="1"/>
          </p:cNvSpPr>
          <p:nvPr/>
        </p:nvSpPr>
        <p:spPr bwMode="auto">
          <a:xfrm>
            <a:off x="3048000" y="5343525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w Cen MT" pitchFamily="34" charset="0"/>
              </a:rPr>
              <a:t>i=10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1371600"/>
            <a:ext cx="7543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{16, 14, 10, 8, 7, 9, 3, 2, 4, 1}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9187" name="TextBox 35"/>
          <p:cNvSpPr txBox="1">
            <a:spLocks noChangeArrowheads="1"/>
          </p:cNvSpPr>
          <p:nvPr/>
        </p:nvSpPr>
        <p:spPr bwMode="auto">
          <a:xfrm>
            <a:off x="4856163" y="472440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9188" name="TextBox 36"/>
          <p:cNvSpPr txBox="1">
            <a:spLocks noChangeArrowheads="1"/>
          </p:cNvSpPr>
          <p:nvPr/>
        </p:nvSpPr>
        <p:spPr bwMode="auto">
          <a:xfrm>
            <a:off x="4856163" y="503713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9189" name="TextBox 37"/>
          <p:cNvSpPr txBox="1">
            <a:spLocks noChangeArrowheads="1"/>
          </p:cNvSpPr>
          <p:nvPr/>
        </p:nvSpPr>
        <p:spPr bwMode="auto">
          <a:xfrm>
            <a:off x="4829175" y="5319713"/>
            <a:ext cx="3154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9190" name="TextBox 38"/>
          <p:cNvSpPr txBox="1">
            <a:spLocks noChangeArrowheads="1"/>
          </p:cNvSpPr>
          <p:nvPr/>
        </p:nvSpPr>
        <p:spPr bwMode="auto">
          <a:xfrm>
            <a:off x="4800600" y="5603875"/>
            <a:ext cx="368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9191" name="TextBox 39"/>
          <p:cNvSpPr txBox="1">
            <a:spLocks noChangeArrowheads="1"/>
          </p:cNvSpPr>
          <p:nvPr/>
        </p:nvSpPr>
        <p:spPr bwMode="auto">
          <a:xfrm>
            <a:off x="4814888" y="594360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9192" name="TextBox 40"/>
          <p:cNvSpPr txBox="1">
            <a:spLocks noChangeArrowheads="1"/>
          </p:cNvSpPr>
          <p:nvPr/>
        </p:nvSpPr>
        <p:spPr bwMode="auto">
          <a:xfrm>
            <a:off x="4856163" y="632460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124200" y="4953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3" name="AutoShape 14"/>
          <p:cNvCxnSpPr>
            <a:cxnSpLocks noChangeShapeType="1"/>
            <a:stCxn id="3" idx="3"/>
            <a:endCxn id="4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4" name="AutoShape 15"/>
          <p:cNvCxnSpPr>
            <a:cxnSpLocks noChangeShapeType="1"/>
            <a:stCxn id="4" idx="3"/>
            <a:endCxn id="6" idx="7"/>
          </p:cNvCxnSpPr>
          <p:nvPr/>
        </p:nvCxnSpPr>
        <p:spPr bwMode="auto">
          <a:xfrm flipH="1">
            <a:off x="2143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5" name="AutoShape 16"/>
          <p:cNvCxnSpPr>
            <a:cxnSpLocks noChangeShapeType="1"/>
            <a:stCxn id="6" idx="3"/>
            <a:endCxn id="10" idx="7"/>
          </p:cNvCxnSpPr>
          <p:nvPr/>
        </p:nvCxnSpPr>
        <p:spPr bwMode="auto">
          <a:xfrm flipH="1">
            <a:off x="16859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6" name="AutoShape 17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21431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AutoShape 18"/>
          <p:cNvCxnSpPr>
            <a:cxnSpLocks noChangeShapeType="1"/>
            <a:stCxn id="4" idx="5"/>
            <a:endCxn id="7" idx="1"/>
          </p:cNvCxnSpPr>
          <p:nvPr/>
        </p:nvCxnSpPr>
        <p:spPr bwMode="auto">
          <a:xfrm>
            <a:off x="30575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8" name="AutoShape 19"/>
          <p:cNvCxnSpPr>
            <a:cxnSpLocks noChangeShapeType="1"/>
            <a:endCxn id="12" idx="7"/>
          </p:cNvCxnSpPr>
          <p:nvPr/>
        </p:nvCxnSpPr>
        <p:spPr bwMode="auto">
          <a:xfrm flipH="1">
            <a:off x="3514725" y="4752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9" name="AutoShape 20"/>
          <p:cNvCxnSpPr>
            <a:cxnSpLocks noChangeShapeType="1"/>
            <a:stCxn id="3" idx="5"/>
            <a:endCxn id="5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0" name="AutoShape 21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6715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1" name="AutoShape 22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58007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24000" y="384175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581400" y="3886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4864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3152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3716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2860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048000" y="469265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32" name="TextBox 33"/>
          <p:cNvSpPr txBox="1">
            <a:spLocks noChangeArrowheads="1"/>
          </p:cNvSpPr>
          <p:nvPr/>
        </p:nvSpPr>
        <p:spPr bwMode="auto">
          <a:xfrm>
            <a:off x="3048000" y="5343525"/>
            <a:ext cx="695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w Cen MT" pitchFamily="34" charset="0"/>
              </a:rPr>
              <a:t>i=10</a:t>
            </a:r>
          </a:p>
        </p:txBody>
      </p:sp>
      <p:sp>
        <p:nvSpPr>
          <p:cNvPr id="33" name="TextBox 34"/>
          <p:cNvSpPr txBox="1">
            <a:spLocks noChangeArrowheads="1"/>
          </p:cNvSpPr>
          <p:nvPr/>
        </p:nvSpPr>
        <p:spPr bwMode="auto">
          <a:xfrm>
            <a:off x="228600" y="2133600"/>
            <a:ext cx="8651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  <a:latin typeface="Comic Sans MS" pitchFamily="66" charset="0"/>
              </a:rPr>
              <a:t>Exchange A[1] and A[i] and Decrease Heap-size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000" y="1371600"/>
            <a:ext cx="7543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{16, 14, 10, 8, 7, 9, 3, 2, 4, 1}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0212" name="TextBox 36"/>
          <p:cNvSpPr txBox="1">
            <a:spLocks noChangeArrowheads="1"/>
          </p:cNvSpPr>
          <p:nvPr/>
        </p:nvSpPr>
        <p:spPr bwMode="auto">
          <a:xfrm>
            <a:off x="4856163" y="472440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0213" name="TextBox 37"/>
          <p:cNvSpPr txBox="1">
            <a:spLocks noChangeArrowheads="1"/>
          </p:cNvSpPr>
          <p:nvPr/>
        </p:nvSpPr>
        <p:spPr bwMode="auto">
          <a:xfrm>
            <a:off x="4856163" y="503713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0214" name="TextBox 38"/>
          <p:cNvSpPr txBox="1">
            <a:spLocks noChangeArrowheads="1"/>
          </p:cNvSpPr>
          <p:nvPr/>
        </p:nvSpPr>
        <p:spPr bwMode="auto">
          <a:xfrm>
            <a:off x="4829175" y="5319713"/>
            <a:ext cx="3154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0215" name="TextBox 39"/>
          <p:cNvSpPr txBox="1">
            <a:spLocks noChangeArrowheads="1"/>
          </p:cNvSpPr>
          <p:nvPr/>
        </p:nvSpPr>
        <p:spPr bwMode="auto">
          <a:xfrm>
            <a:off x="4800600" y="5603875"/>
            <a:ext cx="368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0216" name="TextBox 40"/>
          <p:cNvSpPr txBox="1">
            <a:spLocks noChangeArrowheads="1"/>
          </p:cNvSpPr>
          <p:nvPr/>
        </p:nvSpPr>
        <p:spPr bwMode="auto">
          <a:xfrm>
            <a:off x="4814888" y="594360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0217" name="TextBox 41"/>
          <p:cNvSpPr txBox="1">
            <a:spLocks noChangeArrowheads="1"/>
          </p:cNvSpPr>
          <p:nvPr/>
        </p:nvSpPr>
        <p:spPr bwMode="auto">
          <a:xfrm>
            <a:off x="4856163" y="632460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124200" y="5029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3" name="AutoShape 14"/>
          <p:cNvCxnSpPr>
            <a:cxnSpLocks noChangeShapeType="1"/>
            <a:stCxn id="3" idx="3"/>
            <a:endCxn id="4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4" name="AutoShape 15"/>
          <p:cNvCxnSpPr>
            <a:cxnSpLocks noChangeShapeType="1"/>
            <a:stCxn id="4" idx="3"/>
            <a:endCxn id="6" idx="7"/>
          </p:cNvCxnSpPr>
          <p:nvPr/>
        </p:nvCxnSpPr>
        <p:spPr bwMode="auto">
          <a:xfrm flipH="1">
            <a:off x="2143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5" name="AutoShape 16"/>
          <p:cNvCxnSpPr>
            <a:cxnSpLocks noChangeShapeType="1"/>
            <a:stCxn id="6" idx="3"/>
            <a:endCxn id="10" idx="7"/>
          </p:cNvCxnSpPr>
          <p:nvPr/>
        </p:nvCxnSpPr>
        <p:spPr bwMode="auto">
          <a:xfrm flipH="1">
            <a:off x="16859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6" name="AutoShape 17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21431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AutoShape 18"/>
          <p:cNvCxnSpPr>
            <a:cxnSpLocks noChangeShapeType="1"/>
            <a:stCxn id="4" idx="5"/>
            <a:endCxn id="7" idx="1"/>
          </p:cNvCxnSpPr>
          <p:nvPr/>
        </p:nvCxnSpPr>
        <p:spPr bwMode="auto">
          <a:xfrm>
            <a:off x="30575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8" name="AutoShape 19"/>
          <p:cNvCxnSpPr>
            <a:cxnSpLocks noChangeShapeType="1"/>
            <a:endCxn id="12" idx="7"/>
          </p:cNvCxnSpPr>
          <p:nvPr/>
        </p:nvCxnSpPr>
        <p:spPr bwMode="auto">
          <a:xfrm flipH="1">
            <a:off x="3514725" y="48291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9" name="AutoShape 20"/>
          <p:cNvCxnSpPr>
            <a:cxnSpLocks noChangeShapeType="1"/>
            <a:stCxn id="3" idx="5"/>
            <a:endCxn id="5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0" name="AutoShape 21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6715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1" name="AutoShape 22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58007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24000" y="384175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581400" y="3886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4864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3152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3716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2860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048000" y="476885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cxnSp>
        <p:nvCxnSpPr>
          <p:cNvPr id="32" name="Curved Connector 34"/>
          <p:cNvCxnSpPr>
            <a:cxnSpLocks noChangeShapeType="1"/>
            <a:stCxn id="23" idx="1"/>
          </p:cNvCxnSpPr>
          <p:nvPr/>
        </p:nvCxnSpPr>
        <p:spPr bwMode="auto">
          <a:xfrm rot="10800000" flipH="1">
            <a:off x="2590800" y="3048000"/>
            <a:ext cx="1905000" cy="396875"/>
          </a:xfrm>
          <a:prstGeom prst="curvedConnector3">
            <a:avLst>
              <a:gd name="adj1" fmla="val -12000"/>
            </a:avLst>
          </a:prstGeom>
          <a:noFill/>
          <a:ln w="28575" cap="rnd" algn="ctr">
            <a:solidFill>
              <a:srgbClr val="FF0000"/>
            </a:solidFill>
            <a:prstDash val="sysDot"/>
            <a:round/>
            <a:headEnd type="arrow" w="med" len="med"/>
            <a:tailEnd type="arrow" w="med" len="med"/>
          </a:ln>
        </p:spPr>
      </p:cxn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3048000" y="2133600"/>
            <a:ext cx="374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  <a:latin typeface="Comic Sans MS" pitchFamily="66" charset="0"/>
              </a:rPr>
              <a:t>MAX-HEAPIFY(A,1)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000" y="1381125"/>
            <a:ext cx="7620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{1, 14, 10, 8, 7, 9, 3, 2, 4, 16}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1236" name="TextBox 36"/>
          <p:cNvSpPr txBox="1">
            <a:spLocks noChangeArrowheads="1"/>
          </p:cNvSpPr>
          <p:nvPr/>
        </p:nvSpPr>
        <p:spPr bwMode="auto">
          <a:xfrm>
            <a:off x="4856163" y="472440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1237" name="TextBox 37"/>
          <p:cNvSpPr txBox="1">
            <a:spLocks noChangeArrowheads="1"/>
          </p:cNvSpPr>
          <p:nvPr/>
        </p:nvSpPr>
        <p:spPr bwMode="auto">
          <a:xfrm>
            <a:off x="4856163" y="503713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1238" name="TextBox 38"/>
          <p:cNvSpPr txBox="1">
            <a:spLocks noChangeArrowheads="1"/>
          </p:cNvSpPr>
          <p:nvPr/>
        </p:nvSpPr>
        <p:spPr bwMode="auto">
          <a:xfrm>
            <a:off x="4829175" y="5319713"/>
            <a:ext cx="3154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1239" name="TextBox 39"/>
          <p:cNvSpPr txBox="1">
            <a:spLocks noChangeArrowheads="1"/>
          </p:cNvSpPr>
          <p:nvPr/>
        </p:nvSpPr>
        <p:spPr bwMode="auto">
          <a:xfrm>
            <a:off x="4800600" y="5603875"/>
            <a:ext cx="368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1240" name="TextBox 40"/>
          <p:cNvSpPr txBox="1">
            <a:spLocks noChangeArrowheads="1"/>
          </p:cNvSpPr>
          <p:nvPr/>
        </p:nvSpPr>
        <p:spPr bwMode="auto">
          <a:xfrm>
            <a:off x="4814888" y="594360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1241" name="TextBox 41"/>
          <p:cNvSpPr txBox="1">
            <a:spLocks noChangeArrowheads="1"/>
          </p:cNvSpPr>
          <p:nvPr/>
        </p:nvSpPr>
        <p:spPr bwMode="auto">
          <a:xfrm>
            <a:off x="4856163" y="632460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3" name="AutoShape 14"/>
          <p:cNvCxnSpPr>
            <a:cxnSpLocks noChangeShapeType="1"/>
            <a:stCxn id="3" idx="3"/>
            <a:endCxn id="4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4" name="AutoShape 15"/>
          <p:cNvCxnSpPr>
            <a:cxnSpLocks noChangeShapeType="1"/>
            <a:stCxn id="4" idx="3"/>
            <a:endCxn id="6" idx="7"/>
          </p:cNvCxnSpPr>
          <p:nvPr/>
        </p:nvCxnSpPr>
        <p:spPr bwMode="auto">
          <a:xfrm flipH="1">
            <a:off x="2143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5" name="AutoShape 16"/>
          <p:cNvCxnSpPr>
            <a:cxnSpLocks noChangeShapeType="1"/>
            <a:stCxn id="6" idx="3"/>
            <a:endCxn id="10" idx="7"/>
          </p:cNvCxnSpPr>
          <p:nvPr/>
        </p:nvCxnSpPr>
        <p:spPr bwMode="auto">
          <a:xfrm flipH="1">
            <a:off x="16859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6" name="AutoShape 17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21431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AutoShape 18"/>
          <p:cNvCxnSpPr>
            <a:cxnSpLocks noChangeShapeType="1"/>
            <a:stCxn id="4" idx="5"/>
            <a:endCxn id="7" idx="1"/>
          </p:cNvCxnSpPr>
          <p:nvPr/>
        </p:nvCxnSpPr>
        <p:spPr bwMode="auto">
          <a:xfrm>
            <a:off x="30575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8" name="AutoShape 19"/>
          <p:cNvCxnSpPr>
            <a:cxnSpLocks noChangeShapeType="1"/>
            <a:stCxn id="7" idx="3"/>
            <a:endCxn id="12" idx="7"/>
          </p:cNvCxnSpPr>
          <p:nvPr/>
        </p:nvCxnSpPr>
        <p:spPr bwMode="auto">
          <a:xfrm flipH="1">
            <a:off x="35147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9" name="AutoShape 20"/>
          <p:cNvCxnSpPr>
            <a:cxnSpLocks noChangeShapeType="1"/>
            <a:stCxn id="3" idx="5"/>
            <a:endCxn id="5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0" name="AutoShape 21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6715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1" name="AutoShape 22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58007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24000" y="384175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581400" y="3886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4864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3152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3716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2860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048000" y="449580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cxnSp>
        <p:nvCxnSpPr>
          <p:cNvPr id="32" name="Curved Connector 44"/>
          <p:cNvCxnSpPr>
            <a:cxnSpLocks noChangeShapeType="1"/>
          </p:cNvCxnSpPr>
          <p:nvPr/>
        </p:nvCxnSpPr>
        <p:spPr bwMode="auto">
          <a:xfrm rot="10800000" flipV="1">
            <a:off x="1752600" y="3603625"/>
            <a:ext cx="981075" cy="587375"/>
          </a:xfrm>
          <a:prstGeom prst="curvedConnector3">
            <a:avLst>
              <a:gd name="adj1" fmla="val 50000"/>
            </a:avLst>
          </a:prstGeom>
          <a:noFill/>
          <a:ln w="38100" cap="rnd" algn="ctr">
            <a:solidFill>
              <a:srgbClr val="FF3300"/>
            </a:solidFill>
            <a:prstDash val="sysDot"/>
            <a:round/>
            <a:headEnd type="arrow" w="med" len="med"/>
            <a:tailEnd type="arrow" w="med" len="med"/>
          </a:ln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457325"/>
            <a:ext cx="7467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{14, 1, 10, 8, 7, 9, 3, 2, 4, 16}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2259" name="TextBox 35"/>
          <p:cNvSpPr txBox="1">
            <a:spLocks noChangeArrowheads="1"/>
          </p:cNvSpPr>
          <p:nvPr/>
        </p:nvSpPr>
        <p:spPr bwMode="auto">
          <a:xfrm>
            <a:off x="4856163" y="472440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2260" name="TextBox 36"/>
          <p:cNvSpPr txBox="1">
            <a:spLocks noChangeArrowheads="1"/>
          </p:cNvSpPr>
          <p:nvPr/>
        </p:nvSpPr>
        <p:spPr bwMode="auto">
          <a:xfrm>
            <a:off x="4856163" y="503713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2261" name="TextBox 37"/>
          <p:cNvSpPr txBox="1">
            <a:spLocks noChangeArrowheads="1"/>
          </p:cNvSpPr>
          <p:nvPr/>
        </p:nvSpPr>
        <p:spPr bwMode="auto">
          <a:xfrm>
            <a:off x="4829175" y="5319713"/>
            <a:ext cx="3154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2262" name="TextBox 38"/>
          <p:cNvSpPr txBox="1">
            <a:spLocks noChangeArrowheads="1"/>
          </p:cNvSpPr>
          <p:nvPr/>
        </p:nvSpPr>
        <p:spPr bwMode="auto">
          <a:xfrm>
            <a:off x="4800600" y="5603875"/>
            <a:ext cx="368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2263" name="TextBox 39"/>
          <p:cNvSpPr txBox="1">
            <a:spLocks noChangeArrowheads="1"/>
          </p:cNvSpPr>
          <p:nvPr/>
        </p:nvSpPr>
        <p:spPr bwMode="auto">
          <a:xfrm>
            <a:off x="4814888" y="594360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2264" name="TextBox 40"/>
          <p:cNvSpPr txBox="1">
            <a:spLocks noChangeArrowheads="1"/>
          </p:cNvSpPr>
          <p:nvPr/>
        </p:nvSpPr>
        <p:spPr bwMode="auto">
          <a:xfrm>
            <a:off x="4856163" y="632460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5" name="AutoShape 14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6" name="AutoShape 15"/>
          <p:cNvCxnSpPr>
            <a:cxnSpLocks noChangeShapeType="1"/>
            <a:stCxn id="6" idx="3"/>
            <a:endCxn id="8" idx="7"/>
          </p:cNvCxnSpPr>
          <p:nvPr/>
        </p:nvCxnSpPr>
        <p:spPr bwMode="auto">
          <a:xfrm flipH="1">
            <a:off x="2143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AutoShape 16"/>
          <p:cNvCxnSpPr>
            <a:cxnSpLocks noChangeShapeType="1"/>
            <a:stCxn id="8" idx="3"/>
            <a:endCxn id="12" idx="7"/>
          </p:cNvCxnSpPr>
          <p:nvPr/>
        </p:nvCxnSpPr>
        <p:spPr bwMode="auto">
          <a:xfrm flipH="1">
            <a:off x="16859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8" name="AutoShape 17"/>
          <p:cNvCxnSpPr>
            <a:cxnSpLocks noChangeShapeType="1"/>
            <a:stCxn id="8" idx="5"/>
            <a:endCxn id="13" idx="1"/>
          </p:cNvCxnSpPr>
          <p:nvPr/>
        </p:nvCxnSpPr>
        <p:spPr bwMode="auto">
          <a:xfrm>
            <a:off x="21431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9" name="AutoShape 18"/>
          <p:cNvCxnSpPr>
            <a:cxnSpLocks noChangeShapeType="1"/>
            <a:stCxn id="6" idx="5"/>
            <a:endCxn id="9" idx="1"/>
          </p:cNvCxnSpPr>
          <p:nvPr/>
        </p:nvCxnSpPr>
        <p:spPr bwMode="auto">
          <a:xfrm>
            <a:off x="30575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0" name="AutoShape 19"/>
          <p:cNvCxnSpPr>
            <a:cxnSpLocks noChangeShapeType="1"/>
            <a:stCxn id="9" idx="3"/>
            <a:endCxn id="14" idx="7"/>
          </p:cNvCxnSpPr>
          <p:nvPr/>
        </p:nvCxnSpPr>
        <p:spPr bwMode="auto">
          <a:xfrm flipH="1">
            <a:off x="35147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1" name="AutoShape 20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2" name="AutoShape 21"/>
          <p:cNvCxnSpPr>
            <a:cxnSpLocks noChangeShapeType="1"/>
            <a:stCxn id="7" idx="5"/>
            <a:endCxn id="11" idx="1"/>
          </p:cNvCxnSpPr>
          <p:nvPr/>
        </p:nvCxnSpPr>
        <p:spPr bwMode="auto">
          <a:xfrm>
            <a:off x="6715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3" name="AutoShape 22"/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58007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524000" y="384175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581400" y="3886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4864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3152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3716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860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048000" y="449580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cxnSp>
        <p:nvCxnSpPr>
          <p:cNvPr id="34" name="Curved Connector 35"/>
          <p:cNvCxnSpPr>
            <a:cxnSpLocks noChangeShapeType="1"/>
          </p:cNvCxnSpPr>
          <p:nvPr/>
        </p:nvCxnSpPr>
        <p:spPr bwMode="auto">
          <a:xfrm rot="10800000">
            <a:off x="2286000" y="4267200"/>
            <a:ext cx="457200" cy="425450"/>
          </a:xfrm>
          <a:prstGeom prst="curvedConnector3">
            <a:avLst>
              <a:gd name="adj1" fmla="val 50000"/>
            </a:avLst>
          </a:prstGeom>
          <a:noFill/>
          <a:ln w="38100" cap="rnd" algn="ctr">
            <a:solidFill>
              <a:srgbClr val="FF3300"/>
            </a:solidFill>
            <a:prstDash val="sysDot"/>
            <a:round/>
            <a:headEnd type="arrow" w="med" len="med"/>
            <a:tailEnd type="arrow" w="med" len="med"/>
          </a:ln>
        </p:spPr>
      </p:cxnSp>
      <p:sp>
        <p:nvSpPr>
          <p:cNvPr id="35" name="Rectangle 34"/>
          <p:cNvSpPr/>
          <p:nvPr/>
        </p:nvSpPr>
        <p:spPr>
          <a:xfrm>
            <a:off x="609600" y="1457325"/>
            <a:ext cx="76962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{14, 8, 10, 1, 7, 9, 3, 2, 4, 16}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3283" name="TextBox 35"/>
          <p:cNvSpPr txBox="1">
            <a:spLocks noChangeArrowheads="1"/>
          </p:cNvSpPr>
          <p:nvPr/>
        </p:nvSpPr>
        <p:spPr bwMode="auto">
          <a:xfrm>
            <a:off x="4856163" y="472440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3284" name="TextBox 36"/>
          <p:cNvSpPr txBox="1">
            <a:spLocks noChangeArrowheads="1"/>
          </p:cNvSpPr>
          <p:nvPr/>
        </p:nvSpPr>
        <p:spPr bwMode="auto">
          <a:xfrm>
            <a:off x="4856163" y="503713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3285" name="TextBox 37"/>
          <p:cNvSpPr txBox="1">
            <a:spLocks noChangeArrowheads="1"/>
          </p:cNvSpPr>
          <p:nvPr/>
        </p:nvSpPr>
        <p:spPr bwMode="auto">
          <a:xfrm>
            <a:off x="4829175" y="5319713"/>
            <a:ext cx="3154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3286" name="TextBox 38"/>
          <p:cNvSpPr txBox="1">
            <a:spLocks noChangeArrowheads="1"/>
          </p:cNvSpPr>
          <p:nvPr/>
        </p:nvSpPr>
        <p:spPr bwMode="auto">
          <a:xfrm>
            <a:off x="4800600" y="5603875"/>
            <a:ext cx="368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3287" name="TextBox 39"/>
          <p:cNvSpPr txBox="1">
            <a:spLocks noChangeArrowheads="1"/>
          </p:cNvSpPr>
          <p:nvPr/>
        </p:nvSpPr>
        <p:spPr bwMode="auto">
          <a:xfrm>
            <a:off x="4814888" y="594360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3288" name="TextBox 40"/>
          <p:cNvSpPr txBox="1">
            <a:spLocks noChangeArrowheads="1"/>
          </p:cNvSpPr>
          <p:nvPr/>
        </p:nvSpPr>
        <p:spPr bwMode="auto">
          <a:xfrm>
            <a:off x="4856163" y="632460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3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5" name="AutoShape 14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6" name="AutoShape 15"/>
          <p:cNvCxnSpPr>
            <a:cxnSpLocks noChangeShapeType="1"/>
            <a:stCxn id="6" idx="3"/>
            <a:endCxn id="8" idx="7"/>
          </p:cNvCxnSpPr>
          <p:nvPr/>
        </p:nvCxnSpPr>
        <p:spPr bwMode="auto">
          <a:xfrm flipH="1">
            <a:off x="2143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AutoShape 16"/>
          <p:cNvCxnSpPr>
            <a:cxnSpLocks noChangeShapeType="1"/>
            <a:stCxn id="8" idx="3"/>
            <a:endCxn id="12" idx="7"/>
          </p:cNvCxnSpPr>
          <p:nvPr/>
        </p:nvCxnSpPr>
        <p:spPr bwMode="auto">
          <a:xfrm flipH="1">
            <a:off x="16859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8" name="AutoShape 17"/>
          <p:cNvCxnSpPr>
            <a:cxnSpLocks noChangeShapeType="1"/>
            <a:stCxn id="8" idx="5"/>
            <a:endCxn id="13" idx="1"/>
          </p:cNvCxnSpPr>
          <p:nvPr/>
        </p:nvCxnSpPr>
        <p:spPr bwMode="auto">
          <a:xfrm>
            <a:off x="21431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9" name="AutoShape 18"/>
          <p:cNvCxnSpPr>
            <a:cxnSpLocks noChangeShapeType="1"/>
            <a:stCxn id="6" idx="5"/>
            <a:endCxn id="9" idx="1"/>
          </p:cNvCxnSpPr>
          <p:nvPr/>
        </p:nvCxnSpPr>
        <p:spPr bwMode="auto">
          <a:xfrm>
            <a:off x="30575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0" name="AutoShape 20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1" name="AutoShape 21"/>
          <p:cNvCxnSpPr>
            <a:cxnSpLocks noChangeShapeType="1"/>
            <a:stCxn id="7" idx="5"/>
            <a:endCxn id="11" idx="1"/>
          </p:cNvCxnSpPr>
          <p:nvPr/>
        </p:nvCxnSpPr>
        <p:spPr bwMode="auto">
          <a:xfrm>
            <a:off x="6715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2" name="AutoShape 22"/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58007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524000" y="384175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581400" y="3886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4864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3152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3716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2860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048000" y="5181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Arial" charset="0"/>
                <a:cs typeface="Arial" charset="0"/>
              </a:rPr>
              <a:t>i</a:t>
            </a:r>
            <a:r>
              <a:rPr lang="en-US" sz="1600" b="1">
                <a:latin typeface="Arial" charset="0"/>
                <a:cs typeface="Arial" charset="0"/>
              </a:rPr>
              <a:t> = 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38200" y="1457325"/>
            <a:ext cx="7543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{14, 8, 10, 4, 7, 9, 3, 2, 1, </a:t>
            </a:r>
            <a:r>
              <a:rPr 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16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}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4305" name="TextBox 32"/>
          <p:cNvSpPr txBox="1">
            <a:spLocks noChangeArrowheads="1"/>
          </p:cNvSpPr>
          <p:nvPr/>
        </p:nvSpPr>
        <p:spPr bwMode="auto">
          <a:xfrm>
            <a:off x="4856163" y="472440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4306" name="TextBox 34"/>
          <p:cNvSpPr txBox="1">
            <a:spLocks noChangeArrowheads="1"/>
          </p:cNvSpPr>
          <p:nvPr/>
        </p:nvSpPr>
        <p:spPr bwMode="auto">
          <a:xfrm>
            <a:off x="4856163" y="503713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4307" name="TextBox 35"/>
          <p:cNvSpPr txBox="1">
            <a:spLocks noChangeArrowheads="1"/>
          </p:cNvSpPr>
          <p:nvPr/>
        </p:nvSpPr>
        <p:spPr bwMode="auto">
          <a:xfrm>
            <a:off x="4829175" y="5319713"/>
            <a:ext cx="3154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4308" name="TextBox 36"/>
          <p:cNvSpPr txBox="1">
            <a:spLocks noChangeArrowheads="1"/>
          </p:cNvSpPr>
          <p:nvPr/>
        </p:nvSpPr>
        <p:spPr bwMode="auto">
          <a:xfrm>
            <a:off x="4800600" y="5603875"/>
            <a:ext cx="368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4309" name="TextBox 37"/>
          <p:cNvSpPr txBox="1">
            <a:spLocks noChangeArrowheads="1"/>
          </p:cNvSpPr>
          <p:nvPr/>
        </p:nvSpPr>
        <p:spPr bwMode="auto">
          <a:xfrm>
            <a:off x="4814888" y="594360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4310" name="TextBox 38"/>
          <p:cNvSpPr txBox="1">
            <a:spLocks noChangeArrowheads="1"/>
          </p:cNvSpPr>
          <p:nvPr/>
        </p:nvSpPr>
        <p:spPr bwMode="auto">
          <a:xfrm>
            <a:off x="4856163" y="632460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62000" y="1154113"/>
            <a:ext cx="8077200" cy="5324475"/>
          </a:xfrm>
          <a:prstGeom prst="rect">
            <a:avLst/>
          </a:prstGeom>
        </p:spPr>
        <p:txBody>
          <a:bodyPr/>
          <a:lstStyle/>
          <a:p>
            <a:pPr marL="523875" indent="-523875" algn="l">
              <a:lnSpc>
                <a:spcPct val="8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itchFamily="2" charset="2"/>
              <a:buChar char="m"/>
              <a:tabLst>
                <a:tab pos="1025525" algn="l"/>
              </a:tabLst>
              <a:defRPr/>
            </a:pPr>
            <a:endParaRPr lang="en-US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495800" y="29273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10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6670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8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324600" y="35369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9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526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4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581400" y="41465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7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4102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ar-JO" sz="2000" i="1">
                <a:latin typeface="Arial" charset="0"/>
                <a:cs typeface="Arial" charset="0"/>
              </a:rPr>
              <a:t>1</a:t>
            </a:r>
            <a:endParaRPr lang="en-US" sz="2000" i="1">
              <a:latin typeface="Arial" charset="0"/>
              <a:cs typeface="Arial" charset="0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239000" y="41465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ar-JO" sz="2000" i="1">
                <a:latin typeface="Arial" charset="0"/>
                <a:cs typeface="Arial" charset="0"/>
              </a:rPr>
              <a:t>3</a:t>
            </a:r>
            <a:endParaRPr lang="en-US" sz="2000" i="1">
              <a:latin typeface="Arial" charset="0"/>
              <a:cs typeface="Arial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295400" y="475615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2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2098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14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124200" y="4756150"/>
            <a:ext cx="457200" cy="457200"/>
          </a:xfrm>
          <a:prstGeom prst="ellipse">
            <a:avLst/>
          </a:prstGeom>
          <a:solidFill>
            <a:srgbClr val="969696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 i="1">
                <a:latin typeface="Arial" charset="0"/>
              </a:rPr>
              <a:t>16</a:t>
            </a:r>
          </a:p>
        </p:txBody>
      </p:sp>
      <p:cxnSp>
        <p:nvCxnSpPr>
          <p:cNvPr id="13" name="AutoShape 14"/>
          <p:cNvCxnSpPr>
            <a:cxnSpLocks noChangeShapeType="1"/>
            <a:stCxn id="3" idx="3"/>
            <a:endCxn id="4" idx="7"/>
          </p:cNvCxnSpPr>
          <p:nvPr/>
        </p:nvCxnSpPr>
        <p:spPr bwMode="auto">
          <a:xfrm flipH="1">
            <a:off x="30575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4" name="AutoShape 15"/>
          <p:cNvCxnSpPr>
            <a:cxnSpLocks noChangeShapeType="1"/>
            <a:stCxn id="4" idx="3"/>
            <a:endCxn id="6" idx="7"/>
          </p:cNvCxnSpPr>
          <p:nvPr/>
        </p:nvCxnSpPr>
        <p:spPr bwMode="auto">
          <a:xfrm flipH="1">
            <a:off x="2143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5" name="AutoShape 16"/>
          <p:cNvCxnSpPr>
            <a:cxnSpLocks noChangeShapeType="1"/>
            <a:stCxn id="6" idx="3"/>
            <a:endCxn id="10" idx="7"/>
          </p:cNvCxnSpPr>
          <p:nvPr/>
        </p:nvCxnSpPr>
        <p:spPr bwMode="auto">
          <a:xfrm flipH="1">
            <a:off x="1685925" y="455612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6" name="AutoShape 18"/>
          <p:cNvCxnSpPr>
            <a:cxnSpLocks noChangeShapeType="1"/>
            <a:stCxn id="4" idx="5"/>
            <a:endCxn id="7" idx="1"/>
          </p:cNvCxnSpPr>
          <p:nvPr/>
        </p:nvCxnSpPr>
        <p:spPr bwMode="auto">
          <a:xfrm>
            <a:off x="30575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AutoShape 19"/>
          <p:cNvCxnSpPr>
            <a:cxnSpLocks noChangeShapeType="1"/>
            <a:stCxn id="3" idx="5"/>
            <a:endCxn id="5" idx="1"/>
          </p:cNvCxnSpPr>
          <p:nvPr/>
        </p:nvCxnSpPr>
        <p:spPr bwMode="auto">
          <a:xfrm>
            <a:off x="4886325" y="333692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8" name="AutoShape 20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67151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9" name="AutoShape 21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5800725" y="394652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4343400" y="26670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2590800" y="327660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400800" y="32766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524000" y="3841750"/>
            <a:ext cx="762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581400" y="3886200"/>
            <a:ext cx="609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4864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315200" y="38862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1371600" y="4495800"/>
            <a:ext cx="3810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00400" y="5257800"/>
            <a:ext cx="4572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981200" y="5257800"/>
            <a:ext cx="990600" cy="33655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Arial" charset="0"/>
                <a:cs typeface="Arial" charset="0"/>
              </a:rPr>
              <a:t>i</a:t>
            </a:r>
            <a:r>
              <a:rPr lang="en-US" sz="1600" b="1">
                <a:latin typeface="Arial" charset="0"/>
                <a:cs typeface="Arial" charset="0"/>
              </a:rPr>
              <a:t> = 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8200" y="1381125"/>
            <a:ext cx="7543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= {10, 8, 9, 4, 7, 1, 3, 2, </a:t>
            </a:r>
            <a:r>
              <a:rPr 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14, 16</a:t>
            </a:r>
            <a:r>
              <a:rPr lang="en-US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}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048000" y="685800"/>
            <a:ext cx="368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HEAPSORT example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33400" y="-76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Learn DAA : From B K Sharma</a:t>
            </a:r>
            <a:r>
              <a:rPr lang="en-IN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5329" name="TextBox 32"/>
          <p:cNvSpPr txBox="1">
            <a:spLocks noChangeArrowheads="1"/>
          </p:cNvSpPr>
          <p:nvPr/>
        </p:nvSpPr>
        <p:spPr bwMode="auto">
          <a:xfrm>
            <a:off x="4856163" y="4724400"/>
            <a:ext cx="1611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HEAPSORT(A)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5330" name="TextBox 33"/>
          <p:cNvSpPr txBox="1">
            <a:spLocks noChangeArrowheads="1"/>
          </p:cNvSpPr>
          <p:nvPr/>
        </p:nvSpPr>
        <p:spPr bwMode="auto">
          <a:xfrm>
            <a:off x="4856163" y="5037138"/>
            <a:ext cx="2720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1  BUILD-MAX-HEAP(A)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5331" name="TextBox 34"/>
          <p:cNvSpPr txBox="1">
            <a:spLocks noChangeArrowheads="1"/>
          </p:cNvSpPr>
          <p:nvPr/>
        </p:nvSpPr>
        <p:spPr bwMode="auto">
          <a:xfrm>
            <a:off x="4829175" y="5319713"/>
            <a:ext cx="3154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2  For i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← length[A] downto 2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5332" name="TextBox 35"/>
          <p:cNvSpPr txBox="1">
            <a:spLocks noChangeArrowheads="1"/>
          </p:cNvSpPr>
          <p:nvPr/>
        </p:nvSpPr>
        <p:spPr bwMode="auto">
          <a:xfrm>
            <a:off x="4800600" y="5603875"/>
            <a:ext cx="3689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3	do exchange A[1] 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↔ A[i]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5333" name="TextBox 36"/>
          <p:cNvSpPr txBox="1">
            <a:spLocks noChangeArrowheads="1"/>
          </p:cNvSpPr>
          <p:nvPr/>
        </p:nvSpPr>
        <p:spPr bwMode="auto">
          <a:xfrm>
            <a:off x="4814888" y="5943600"/>
            <a:ext cx="446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4	heap-size[A]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←heap-size[A] -1</a:t>
            </a:r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5334" name="TextBox 37"/>
          <p:cNvSpPr txBox="1">
            <a:spLocks noChangeArrowheads="1"/>
          </p:cNvSpPr>
          <p:nvPr/>
        </p:nvSpPr>
        <p:spPr bwMode="auto">
          <a:xfrm>
            <a:off x="4856163" y="6324600"/>
            <a:ext cx="31416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  <a:latin typeface="Comic Sans MS" pitchFamily="66" charset="0"/>
              </a:rPr>
              <a:t>5	MAX-HEAPIFY(A,1)</a:t>
            </a:r>
            <a:endParaRPr lang="en-US" sz="1600" b="1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ysDot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spac821 BT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ysDot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spac821 BT" pitchFamily="4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8646</TotalTime>
  <Words>1036</Words>
  <Application>Microsoft PowerPoint</Application>
  <PresentationFormat>On-screen Show (4:3)</PresentationFormat>
  <Paragraphs>421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TCS-503: Design and Analysis of Algorithms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DELL</dc:creator>
  <cp:lastModifiedBy>Windows User</cp:lastModifiedBy>
  <cp:revision>689</cp:revision>
  <cp:lastPrinted>1998-11-17T21:42:12Z</cp:lastPrinted>
  <dcterms:created xsi:type="dcterms:W3CDTF">1997-11-12T07:36:58Z</dcterms:created>
  <dcterms:modified xsi:type="dcterms:W3CDTF">2018-09-12T14:50:18Z</dcterms:modified>
</cp:coreProperties>
</file>