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7" r:id="rId13"/>
    <p:sldId id="285" r:id="rId14"/>
    <p:sldId id="286" r:id="rId15"/>
    <p:sldId id="281" r:id="rId16"/>
    <p:sldId id="282" r:id="rId17"/>
    <p:sldId id="284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B9A-7CA3-4DB3-A5E2-974A66C48227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3"/>
          <p:cNvGraphicFramePr>
            <a:graphicFrameLocks noGrp="1"/>
          </p:cNvGraphicFramePr>
          <p:nvPr/>
        </p:nvGraphicFramePr>
        <p:xfrm>
          <a:off x="1752600" y="422275"/>
          <a:ext cx="6096000" cy="36576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484813" y="-349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510338" y="-11113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500688" y="774700"/>
            <a:ext cx="922337" cy="228600"/>
            <a:chOff x="2352" y="726"/>
            <a:chExt cx="581" cy="144"/>
          </a:xfrm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6710363" y="8572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temp=10</a:t>
            </a:r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762125" y="1430338"/>
          <a:ext cx="6096000" cy="38258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6324600" y="10795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4724400" y="10033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648200" y="1790700"/>
            <a:ext cx="922338" cy="228600"/>
            <a:chOff x="2352" y="726"/>
            <a:chExt cx="581" cy="144"/>
          </a:xfrm>
        </p:grpSpPr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graphicFrame>
        <p:nvGraphicFramePr>
          <p:cNvPr id="19" name="Group 53"/>
          <p:cNvGraphicFramePr>
            <a:graphicFrameLocks noGrp="1"/>
          </p:cNvGraphicFramePr>
          <p:nvPr/>
        </p:nvGraphicFramePr>
        <p:xfrm>
          <a:off x="1770063" y="2201863"/>
          <a:ext cx="6096000" cy="38893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6477000" y="18859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>
            <a:off x="3657600" y="18097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grpSp>
        <p:nvGrpSpPr>
          <p:cNvPr id="22" name="Group 74"/>
          <p:cNvGrpSpPr>
            <a:grpSpLocks/>
          </p:cNvGrpSpPr>
          <p:nvPr/>
        </p:nvGrpSpPr>
        <p:grpSpPr bwMode="auto">
          <a:xfrm>
            <a:off x="3962400" y="2617788"/>
            <a:ext cx="922338" cy="228600"/>
            <a:chOff x="2352" y="726"/>
            <a:chExt cx="581" cy="144"/>
          </a:xfrm>
        </p:grpSpPr>
        <p:sp>
          <p:nvSpPr>
            <p:cNvPr id="23" name="Line 75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graphicFrame>
        <p:nvGraphicFramePr>
          <p:cNvPr id="26" name="Group 78"/>
          <p:cNvGraphicFramePr>
            <a:graphicFrameLocks noGrp="1"/>
          </p:cNvGraphicFramePr>
          <p:nvPr/>
        </p:nvGraphicFramePr>
        <p:xfrm>
          <a:off x="1752600" y="3019425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96"/>
          <p:cNvSpPr txBox="1">
            <a:spLocks noChangeArrowheads="1"/>
          </p:cNvSpPr>
          <p:nvPr/>
        </p:nvSpPr>
        <p:spPr bwMode="auto">
          <a:xfrm>
            <a:off x="6324600" y="26908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28" name="Text Box 97"/>
          <p:cNvSpPr txBox="1">
            <a:spLocks noChangeArrowheads="1"/>
          </p:cNvSpPr>
          <p:nvPr/>
        </p:nvSpPr>
        <p:spPr bwMode="auto">
          <a:xfrm>
            <a:off x="2743200" y="26146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grpSp>
        <p:nvGrpSpPr>
          <p:cNvPr id="29" name="Group 98"/>
          <p:cNvGrpSpPr>
            <a:grpSpLocks/>
          </p:cNvGrpSpPr>
          <p:nvPr/>
        </p:nvGrpSpPr>
        <p:grpSpPr bwMode="auto">
          <a:xfrm>
            <a:off x="2971800" y="3392488"/>
            <a:ext cx="922338" cy="228600"/>
            <a:chOff x="2352" y="726"/>
            <a:chExt cx="581" cy="144"/>
          </a:xfrm>
        </p:grpSpPr>
        <p:sp>
          <p:nvSpPr>
            <p:cNvPr id="30" name="Line 99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31" name="Line 100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32" name="Line 101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graphicFrame>
        <p:nvGraphicFramePr>
          <p:cNvPr id="33" name="Group 164"/>
          <p:cNvGraphicFramePr>
            <a:graphicFrameLocks noGrp="1"/>
          </p:cNvGraphicFramePr>
          <p:nvPr/>
        </p:nvGraphicFramePr>
        <p:xfrm>
          <a:off x="1828800" y="3756025"/>
          <a:ext cx="6096000" cy="36576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Group 138"/>
          <p:cNvGrpSpPr>
            <a:grpSpLocks/>
          </p:cNvGrpSpPr>
          <p:nvPr/>
        </p:nvGrpSpPr>
        <p:grpSpPr bwMode="auto">
          <a:xfrm>
            <a:off x="2971800" y="4127500"/>
            <a:ext cx="922338" cy="228600"/>
            <a:chOff x="2352" y="726"/>
            <a:chExt cx="581" cy="144"/>
          </a:xfrm>
        </p:grpSpPr>
        <p:sp>
          <p:nvSpPr>
            <p:cNvPr id="35" name="Line 139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36" name="Line 140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37" name="Line 141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38" name="Text Box 142"/>
          <p:cNvSpPr txBox="1">
            <a:spLocks noChangeArrowheads="1"/>
          </p:cNvSpPr>
          <p:nvPr/>
        </p:nvSpPr>
        <p:spPr bwMode="auto">
          <a:xfrm>
            <a:off x="6400800" y="34258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39" name="Text Box 143"/>
          <p:cNvSpPr txBox="1">
            <a:spLocks noChangeArrowheads="1"/>
          </p:cNvSpPr>
          <p:nvPr/>
        </p:nvSpPr>
        <p:spPr bwMode="auto">
          <a:xfrm>
            <a:off x="2057400" y="33845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graphicFrame>
        <p:nvGraphicFramePr>
          <p:cNvPr id="40" name="Group 144"/>
          <p:cNvGraphicFramePr>
            <a:graphicFrameLocks noGrp="1"/>
          </p:cNvGraphicFramePr>
          <p:nvPr/>
        </p:nvGraphicFramePr>
        <p:xfrm>
          <a:off x="1770063" y="4608513"/>
          <a:ext cx="6096000" cy="42068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 Box 162"/>
          <p:cNvSpPr txBox="1">
            <a:spLocks noChangeArrowheads="1"/>
          </p:cNvSpPr>
          <p:nvPr/>
        </p:nvSpPr>
        <p:spPr bwMode="auto">
          <a:xfrm>
            <a:off x="64770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aphicFrame>
        <p:nvGraphicFramePr>
          <p:cNvPr id="42" name="Group 165"/>
          <p:cNvGraphicFramePr>
            <a:graphicFrameLocks noGrp="1"/>
          </p:cNvGraphicFramePr>
          <p:nvPr/>
        </p:nvGraphicFramePr>
        <p:xfrm>
          <a:off x="1800225" y="57023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183"/>
          <p:cNvSpPr txBox="1">
            <a:spLocks noChangeArrowheads="1"/>
          </p:cNvSpPr>
          <p:nvPr/>
        </p:nvSpPr>
        <p:spPr bwMode="auto">
          <a:xfrm>
            <a:off x="64008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1800225" y="5207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7162800" y="76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6477000" y="777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</a:t>
            </a: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7599363" y="11017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temp=15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6645275" y="915988"/>
            <a:ext cx="922338" cy="228600"/>
            <a:chOff x="2352" y="726"/>
            <a:chExt cx="581" cy="144"/>
          </a:xfrm>
        </p:grpSpPr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Group 45"/>
          <p:cNvGraphicFramePr>
            <a:graphicFrameLocks noGrp="1"/>
          </p:cNvGraphicFramePr>
          <p:nvPr/>
        </p:nvGraphicFramePr>
        <p:xfrm>
          <a:off x="1752600" y="15240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7315200" y="11334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5495925" y="113506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</a:t>
            </a: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4773613" y="2792413"/>
            <a:ext cx="922337" cy="228600"/>
            <a:chOff x="2352" y="726"/>
            <a:chExt cx="581" cy="144"/>
          </a:xfrm>
        </p:grpSpPr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" name="Group 69"/>
          <p:cNvGraphicFramePr>
            <a:graphicFrameLocks noGrp="1"/>
          </p:cNvGraphicFramePr>
          <p:nvPr/>
        </p:nvGraphicFramePr>
        <p:xfrm>
          <a:off x="1727200" y="24257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7162800" y="1981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sp>
        <p:nvSpPr>
          <p:cNvPr id="21" name="Text Box 88"/>
          <p:cNvSpPr txBox="1">
            <a:spLocks noChangeArrowheads="1"/>
          </p:cNvSpPr>
          <p:nvPr/>
        </p:nvSpPr>
        <p:spPr bwMode="auto">
          <a:xfrm>
            <a:off x="4572000" y="2057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</a:t>
            </a:r>
          </a:p>
        </p:txBody>
      </p:sp>
      <p:graphicFrame>
        <p:nvGraphicFramePr>
          <p:cNvPr id="22" name="Group 89"/>
          <p:cNvGraphicFramePr>
            <a:graphicFrameLocks noGrp="1"/>
          </p:cNvGraphicFramePr>
          <p:nvPr/>
        </p:nvGraphicFramePr>
        <p:xfrm>
          <a:off x="1676400" y="33528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107"/>
          <p:cNvSpPr txBox="1">
            <a:spLocks noChangeArrowheads="1"/>
          </p:cNvSpPr>
          <p:nvPr/>
        </p:nvSpPr>
        <p:spPr bwMode="auto">
          <a:xfrm>
            <a:off x="7315200" y="2895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grpSp>
        <p:nvGrpSpPr>
          <p:cNvPr id="24" name="Group 108"/>
          <p:cNvGrpSpPr>
            <a:grpSpLocks/>
          </p:cNvGrpSpPr>
          <p:nvPr/>
        </p:nvGrpSpPr>
        <p:grpSpPr bwMode="auto">
          <a:xfrm>
            <a:off x="3810000" y="3810000"/>
            <a:ext cx="922338" cy="228600"/>
            <a:chOff x="2352" y="726"/>
            <a:chExt cx="581" cy="144"/>
          </a:xfrm>
        </p:grpSpPr>
        <p:sp>
          <p:nvSpPr>
            <p:cNvPr id="25" name="Line 109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0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1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112"/>
          <p:cNvSpPr txBox="1">
            <a:spLocks noChangeArrowheads="1"/>
          </p:cNvSpPr>
          <p:nvPr/>
        </p:nvSpPr>
        <p:spPr bwMode="auto">
          <a:xfrm>
            <a:off x="3581400" y="29813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</a:t>
            </a:r>
          </a:p>
        </p:txBody>
      </p:sp>
      <p:graphicFrame>
        <p:nvGraphicFramePr>
          <p:cNvPr id="29" name="Group 113"/>
          <p:cNvGraphicFramePr>
            <a:graphicFrameLocks noGrp="1"/>
          </p:cNvGraphicFramePr>
          <p:nvPr/>
        </p:nvGraphicFramePr>
        <p:xfrm>
          <a:off x="1651000" y="41910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 Box 131"/>
          <p:cNvSpPr txBox="1">
            <a:spLocks noChangeArrowheads="1"/>
          </p:cNvSpPr>
          <p:nvPr/>
        </p:nvSpPr>
        <p:spPr bwMode="auto">
          <a:xfrm>
            <a:off x="7239000" y="45545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</a:t>
            </a:r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2667000" y="3810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</a:t>
            </a:r>
          </a:p>
        </p:txBody>
      </p:sp>
      <p:graphicFrame>
        <p:nvGraphicFramePr>
          <p:cNvPr id="32" name="Group 133"/>
          <p:cNvGraphicFramePr>
            <a:graphicFrameLocks noGrp="1"/>
          </p:cNvGraphicFramePr>
          <p:nvPr/>
        </p:nvGraphicFramePr>
        <p:xfrm>
          <a:off x="1614488" y="4953000"/>
          <a:ext cx="6096000" cy="393700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C-function for insertion 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insert_sort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*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n)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k, j, temp;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for(k=1;k&lt;=n-1; k++)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temp=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[k];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j=k-1;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while((temp&lt;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[j]) &amp;&amp;(j&gt;=0))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[j+1]=a[j];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    j=j-1;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[j+1]=temp;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Program: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stdio.h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conio.h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main(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[5] = { 25, 17, 31, 13, 2 }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j, temp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clrscr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"Bubble sort.\n"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before sorting:\n")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Program: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Insertion_sort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(arr,5);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"\n\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after sorting:\n")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getch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 2: Insertion sort 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stdio.h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conio.h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main(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[5] = { 25, 17, 31, 13, 2 }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j, k, temp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clrscr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"Insertion sort.\n"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before sorting:\n")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 2: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1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for ( j = 0 ; j &lt;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; j++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if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 &gt;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temp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 2: Insertion sort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for ( k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; k &gt; j ; k--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[k]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[k - 1]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[k + 1] = temp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}</a:t>
            </a:r>
          </a:p>
          <a:p>
            <a:endParaRPr lang="en-US" b="1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 2: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"\n\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after sorting:\n")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getch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27352" y="2933700"/>
            <a:ext cx="2089149" cy="1235075"/>
            <a:chOff x="491" y="1848"/>
            <a:chExt cx="1316" cy="778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6" name="AutoShape 18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7" name="AutoShape 19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 rot="20460000">
              <a:off x="555" y="1979"/>
              <a:ext cx="2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>
                  <a:latin typeface="Tw Cen MT" pitchFamily="34" charset="0"/>
                </a:rPr>
                <a:t>6</a:t>
              </a: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 rot="21180000">
              <a:off x="938" y="1932"/>
              <a:ext cx="40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>
                  <a:latin typeface="Tw Cen MT" pitchFamily="34" charset="0"/>
                </a:rPr>
                <a:t>10</a:t>
              </a: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 rot="480000">
              <a:off x="1405" y="1919"/>
              <a:ext cx="40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>
                  <a:latin typeface="Tw Cen MT" pitchFamily="34" charset="0"/>
                </a:rPr>
                <a:t>24</a:t>
              </a:r>
            </a:p>
          </p:txBody>
        </p:sp>
      </p:grpSp>
      <p:sp>
        <p:nvSpPr>
          <p:cNvPr id="11" name="AutoShape 23"/>
          <p:cNvSpPr>
            <a:spLocks noChangeArrowheads="1"/>
          </p:cNvSpPr>
          <p:nvPr/>
        </p:nvSpPr>
        <p:spPr bwMode="auto">
          <a:xfrm rot="1740000" flipH="1">
            <a:off x="4767314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 rot="1800000">
            <a:off x="4831698" y="4829360"/>
            <a:ext cx="63799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>
                <a:latin typeface="Tw Cen MT" pitchFamily="34" charset="0"/>
              </a:rPr>
              <a:t>12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 rot="1740000" flipH="1">
            <a:off x="4532364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 rot="1500000">
            <a:off x="4660248" y="3314885"/>
            <a:ext cx="63799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>
                <a:latin typeface="Tw Cen MT" pitchFamily="34" charset="0"/>
              </a:rPr>
              <a:t>36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these cards were originally the top cards of the pile on the table</a:t>
            </a:r>
          </a:p>
          <a:p>
            <a:endParaRPr lang="en-US" sz="28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398963" y="1989138"/>
            <a:ext cx="4259262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 b="1" dirty="0">
                <a:solidFill>
                  <a:srgbClr val="990033"/>
                </a:solidFill>
                <a:latin typeface="Tw Cen MT" pitchFamily="34" charset="0"/>
              </a:rPr>
              <a:t>To insert 12, we need to make room for it by moving first 36 and then 24.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79463" y="2933700"/>
            <a:ext cx="2089149" cy="1235075"/>
            <a:chOff x="491" y="1848"/>
            <a:chExt cx="1316" cy="778"/>
          </a:xfrm>
        </p:grpSpPr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 rot="20460000">
              <a:off x="555" y="1979"/>
              <a:ext cx="2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>
                  <a:latin typeface="Tw Cen MT" pitchFamily="34" charset="0"/>
                </a:rPr>
                <a:t>6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 rot="21180000">
              <a:off x="938" y="1932"/>
              <a:ext cx="40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>
                  <a:latin typeface="Tw Cen MT" pitchFamily="34" charset="0"/>
                </a:rPr>
                <a:t>10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 rot="480000">
              <a:off x="1405" y="1919"/>
              <a:ext cx="40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>
                  <a:latin typeface="Tw Cen MT" pitchFamily="34" charset="0"/>
                </a:rPr>
                <a:t>24</a:t>
              </a:r>
            </a:p>
          </p:txBody>
        </p:sp>
      </p:grpSp>
      <p:sp>
        <p:nvSpPr>
          <p:cNvPr id="12" name="AutoShape 2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 rot="1800000">
            <a:off x="3083809" y="4829360"/>
            <a:ext cx="63799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>
                <a:latin typeface="Tw Cen MT" pitchFamily="34" charset="0"/>
              </a:rPr>
              <a:t>12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 rot="1500000">
            <a:off x="2912359" y="3314885"/>
            <a:ext cx="63799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>
                <a:latin typeface="Tw Cen MT" pitchFamily="34" charset="0"/>
              </a:rPr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931863" y="3086100"/>
            <a:ext cx="2087562" cy="1235075"/>
            <a:chOff x="491" y="1848"/>
            <a:chExt cx="1315" cy="778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/>
                <a:t>6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/>
                <a:t>10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/>
                <a:t>24</a:t>
              </a:r>
            </a:p>
          </p:txBody>
        </p:sp>
      </p:grpSp>
      <p:sp>
        <p:nvSpPr>
          <p:cNvPr id="11" name="AutoShape 10"/>
          <p:cNvSpPr>
            <a:spLocks noChangeArrowheads="1"/>
          </p:cNvSpPr>
          <p:nvPr/>
        </p:nvSpPr>
        <p:spPr bwMode="auto">
          <a:xfrm rot="1740000" flipH="1">
            <a:off x="3659188" y="33020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1500000">
            <a:off x="3787775" y="347027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36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1740000" flipH="1">
            <a:off x="3171825" y="48577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1800000">
            <a:off x="3236913" y="49847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6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10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/>
                <a:t>24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/>
                <a:t>36</a:t>
              </a:r>
            </a:p>
          </p:txBody>
        </p:sp>
      </p:grpSp>
      <p:sp>
        <p:nvSpPr>
          <p:cNvPr id="13" name="AutoShape 12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Insertion Sort</a:t>
            </a:r>
            <a:endParaRPr lang="en-US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10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084513" y="2935288"/>
            <a:ext cx="1152526" cy="1300162"/>
            <a:chOff x="1943" y="1849"/>
            <a:chExt cx="726" cy="819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 rot="720000">
              <a:off x="1988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480000">
              <a:off x="1943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dirty="0"/>
                <a:t>24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1500000">
              <a:off x="2229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dirty="0"/>
                <a:t>36</a:t>
              </a:r>
            </a:p>
          </p:txBody>
        </p:sp>
      </p:grpSp>
      <p:sp>
        <p:nvSpPr>
          <p:cNvPr id="21" name="AutoShape 12"/>
          <p:cNvSpPr>
            <a:spLocks noChangeArrowheads="1"/>
          </p:cNvSpPr>
          <p:nvPr/>
        </p:nvSpPr>
        <p:spPr bwMode="auto">
          <a:xfrm rot="1740000" flipH="1">
            <a:off x="2274836" y="2775945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1800000">
            <a:off x="2410339" y="3015932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0"/>
          <p:cNvGraphicFramePr>
            <a:graphicFrameLocks noGrp="1"/>
          </p:cNvGraphicFramePr>
          <p:nvPr/>
        </p:nvGraphicFramePr>
        <p:xfrm>
          <a:off x="1524000" y="11303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752600" y="700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67000" y="7239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120900" y="1905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temp=20</a:t>
            </a:r>
          </a:p>
        </p:txBody>
      </p:sp>
      <p:graphicFrame>
        <p:nvGraphicFramePr>
          <p:cNvPr id="8" name="Group 24"/>
          <p:cNvGraphicFramePr>
            <a:graphicFrameLocks noGrp="1"/>
          </p:cNvGraphicFramePr>
          <p:nvPr/>
        </p:nvGraphicFramePr>
        <p:xfrm>
          <a:off x="1600200" y="26543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590800" y="223996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3505200" y="22637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276600" y="3352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temp=40</a:t>
            </a:r>
          </a:p>
        </p:txBody>
      </p:sp>
      <p:graphicFrame>
        <p:nvGraphicFramePr>
          <p:cNvPr id="12" name="Group 45"/>
          <p:cNvGraphicFramePr>
            <a:graphicFrameLocks noGrp="1"/>
          </p:cNvGraphicFramePr>
          <p:nvPr/>
        </p:nvGraphicFramePr>
        <p:xfrm>
          <a:off x="1608138" y="4217988"/>
          <a:ext cx="6096000" cy="584200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3657600" y="37528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4572000" y="377666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4287838" y="49085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temp=100</a:t>
            </a:r>
          </a:p>
        </p:txBody>
      </p:sp>
      <p:graphicFrame>
        <p:nvGraphicFramePr>
          <p:cNvPr id="16" name="Group 66"/>
          <p:cNvGraphicFramePr>
            <a:graphicFrameLocks noGrp="1"/>
          </p:cNvGraphicFramePr>
          <p:nvPr/>
        </p:nvGraphicFramePr>
        <p:xfrm>
          <a:off x="1571625" y="5722938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4322763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5237163" y="52816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4953000" y="6491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temp=3</a:t>
            </a:r>
          </a:p>
        </p:txBody>
      </p: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1981200" y="1676400"/>
            <a:ext cx="914400" cy="228600"/>
            <a:chOff x="1248" y="720"/>
            <a:chExt cx="576" cy="144"/>
          </a:xfrm>
        </p:grpSpPr>
        <p:sp>
          <p:nvSpPr>
            <p:cNvPr id="21" name="Line 87"/>
            <p:cNvSpPr>
              <a:spLocks noChangeShapeType="1"/>
            </p:cNvSpPr>
            <p:nvPr/>
          </p:nvSpPr>
          <p:spPr bwMode="auto">
            <a:xfrm>
              <a:off x="1824" y="76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2" name="Line 88"/>
            <p:cNvSpPr>
              <a:spLocks noChangeShapeType="1"/>
            </p:cNvSpPr>
            <p:nvPr/>
          </p:nvSpPr>
          <p:spPr bwMode="auto">
            <a:xfrm>
              <a:off x="1248" y="8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V="1">
              <a:off x="1248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24" name="Line 92"/>
          <p:cNvSpPr>
            <a:spLocks noChangeShapeType="1"/>
          </p:cNvSpPr>
          <p:nvPr/>
        </p:nvSpPr>
        <p:spPr bwMode="auto">
          <a:xfrm>
            <a:off x="4651375" y="635793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5" name="Line 93"/>
          <p:cNvSpPr>
            <a:spLocks noChangeShapeType="1"/>
          </p:cNvSpPr>
          <p:nvPr/>
        </p:nvSpPr>
        <p:spPr bwMode="auto">
          <a:xfrm>
            <a:off x="4648200" y="65214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6" name="Line 94"/>
          <p:cNvSpPr>
            <a:spLocks noChangeShapeType="1"/>
          </p:cNvSpPr>
          <p:nvPr/>
        </p:nvSpPr>
        <p:spPr bwMode="auto">
          <a:xfrm flipV="1">
            <a:off x="5570538" y="62928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04800" y="304800"/>
            <a:ext cx="269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k=1, temp=</a:t>
            </a:r>
            <a:r>
              <a:rPr lang="en-US" b="1" dirty="0" err="1" smtClean="0">
                <a:latin typeface="Tw Cen MT" pitchFamily="34" charset="0"/>
              </a:rPr>
              <a:t>arr</a:t>
            </a:r>
            <a:r>
              <a:rPr lang="en-US" b="1" dirty="0" smtClean="0">
                <a:latin typeface="Tw Cen MT" pitchFamily="34" charset="0"/>
              </a:rPr>
              <a:t>[k] &amp; j=k-1 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76200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while((temp&lt;</a:t>
            </a:r>
            <a:r>
              <a:rPr lang="en-US" sz="1600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[j]) &amp;&amp;(j&gt;=0))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   </a:t>
            </a:r>
            <a:r>
              <a:rPr lang="en-US" sz="1600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[j+1]=a[j];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    j=j-1;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1571625" y="6350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756025" y="152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37163" y="1762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aphicFrame>
        <p:nvGraphicFramePr>
          <p:cNvPr id="7" name="Group 24"/>
          <p:cNvGraphicFramePr>
            <a:graphicFrameLocks noGrp="1"/>
          </p:cNvGraphicFramePr>
          <p:nvPr/>
        </p:nvGraphicFramePr>
        <p:xfrm>
          <a:off x="1600200" y="20066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2765425" y="15144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5389563" y="153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aphicFrame>
        <p:nvGraphicFramePr>
          <p:cNvPr id="10" name="Group 44"/>
          <p:cNvGraphicFramePr>
            <a:graphicFrameLocks noGrp="1"/>
          </p:cNvGraphicFramePr>
          <p:nvPr/>
        </p:nvGraphicFramePr>
        <p:xfrm>
          <a:off x="1676400" y="33020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1981200" y="28098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5541963" y="2833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733800" y="1228725"/>
            <a:ext cx="922338" cy="228600"/>
            <a:chOff x="2352" y="726"/>
            <a:chExt cx="581" cy="144"/>
          </a:xfrm>
        </p:grpSpPr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2354" y="76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2352" y="87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 flipV="1">
              <a:off x="2933" y="72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2898775" y="265588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28956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9" name="Line 69"/>
          <p:cNvSpPr>
            <a:spLocks noChangeShapeType="1"/>
          </p:cNvSpPr>
          <p:nvPr/>
        </p:nvSpPr>
        <p:spPr bwMode="auto">
          <a:xfrm flipV="1">
            <a:off x="3817938" y="2590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2136775" y="395128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1" name="Line 71"/>
          <p:cNvSpPr>
            <a:spLocks noChangeShapeType="1"/>
          </p:cNvSpPr>
          <p:nvPr/>
        </p:nvSpPr>
        <p:spPr bwMode="auto">
          <a:xfrm>
            <a:off x="2133600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2" name="Line 72"/>
          <p:cNvSpPr>
            <a:spLocks noChangeShapeType="1"/>
          </p:cNvSpPr>
          <p:nvPr/>
        </p:nvSpPr>
        <p:spPr bwMode="auto">
          <a:xfrm flipV="1">
            <a:off x="3055938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23" name="Group 73"/>
          <p:cNvGraphicFramePr>
            <a:graphicFrameLocks noGrp="1"/>
          </p:cNvGraphicFramePr>
          <p:nvPr/>
        </p:nvGraphicFramePr>
        <p:xfrm>
          <a:off x="1752600" y="45974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91"/>
          <p:cNvSpPr txBox="1">
            <a:spLocks noChangeArrowheads="1"/>
          </p:cNvSpPr>
          <p:nvPr/>
        </p:nvSpPr>
        <p:spPr bwMode="auto">
          <a:xfrm>
            <a:off x="533400" y="4800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J=-1</a:t>
            </a:r>
          </a:p>
        </p:txBody>
      </p:sp>
      <p:sp>
        <p:nvSpPr>
          <p:cNvPr id="25" name="Text Box 92"/>
          <p:cNvSpPr txBox="1">
            <a:spLocks noChangeArrowheads="1"/>
          </p:cNvSpPr>
          <p:nvPr/>
        </p:nvSpPr>
        <p:spPr bwMode="auto">
          <a:xfrm>
            <a:off x="5694363" y="4205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2133600" y="29622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auto">
          <a:xfrm>
            <a:off x="5694363" y="2986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aphicFrame>
        <p:nvGraphicFramePr>
          <p:cNvPr id="28" name="Group 97"/>
          <p:cNvGraphicFramePr>
            <a:graphicFrameLocks noGrp="1"/>
          </p:cNvGraphicFramePr>
          <p:nvPr/>
        </p:nvGraphicFramePr>
        <p:xfrm>
          <a:off x="1752600" y="5664200"/>
          <a:ext cx="6096000" cy="584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115"/>
          <p:cNvSpPr txBox="1">
            <a:spLocks noChangeArrowheads="1"/>
          </p:cNvSpPr>
          <p:nvPr/>
        </p:nvSpPr>
        <p:spPr bwMode="auto">
          <a:xfrm>
            <a:off x="54864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514</Words>
  <Application>Microsoft Office PowerPoint</Application>
  <PresentationFormat>On-screen Show (4:3)</PresentationFormat>
  <Paragraphs>305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Slide 8</vt:lpstr>
      <vt:lpstr>Slide 9</vt:lpstr>
      <vt:lpstr>Slide 10</vt:lpstr>
      <vt:lpstr>Slide 11</vt:lpstr>
      <vt:lpstr>C-function for insertion sort</vt:lpstr>
      <vt:lpstr>Program: Insertion sort</vt:lpstr>
      <vt:lpstr>Program: Insertion sort</vt:lpstr>
      <vt:lpstr>Program 2: Insertion sort </vt:lpstr>
      <vt:lpstr>Program 2: Insertion sort</vt:lpstr>
      <vt:lpstr>Program 2: Insertion sort</vt:lpstr>
      <vt:lpstr>Program 2: Insertion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</dc:creator>
  <cp:lastModifiedBy>DBGI</cp:lastModifiedBy>
  <cp:revision>29</cp:revision>
  <dcterms:created xsi:type="dcterms:W3CDTF">2015-11-02T05:46:23Z</dcterms:created>
  <dcterms:modified xsi:type="dcterms:W3CDTF">2017-08-05T06:05:30Z</dcterms:modified>
</cp:coreProperties>
</file>