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E8B9A-7CA3-4DB3-A5E2-974A66C4822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Merge Sort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if(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na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&gt;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lr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while(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nb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&lt;=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  c[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nc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++]=a[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nb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++];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}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/* if the right sub-array is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exhusted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, copy the remaining elements of left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subarray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*/    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else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C Function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while(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na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&lt;=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lr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c[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nc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++]=a[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na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++];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/* Copy back the merged elements into array a*/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for(k=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lb;k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&lt;=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rr;k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a[k]=c[k];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}</a:t>
            </a: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Merge Example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37236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11480"/>
                <a:gridCol w="457200"/>
                <a:gridCol w="502920"/>
                <a:gridCol w="411480"/>
                <a:gridCol w="731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62400" y="237236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609600"/>
                <a:gridCol w="9144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8862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 b="1" dirty="0">
                <a:solidFill>
                  <a:srgbClr val="FF0000"/>
                </a:solidFill>
                <a:latin typeface="Tw Cen MT" pitchFamily="34" charset="0"/>
              </a:rPr>
              <a:t>Merge Sort Approach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0838" y="1062038"/>
            <a:ext cx="8229600" cy="541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</a:pPr>
            <a:r>
              <a:rPr lang="en-US" sz="2800" b="1" dirty="0">
                <a:latin typeface="Tw Cen MT" pitchFamily="34" charset="0"/>
              </a:rPr>
              <a:t>To sort an array A[p . . r]: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</a:pPr>
            <a:r>
              <a:rPr lang="en-US" sz="2800" b="1" dirty="0">
                <a:latin typeface="Tw Cen MT" pitchFamily="34" charset="0"/>
              </a:rPr>
              <a:t>Divide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l"/>
            </a:pPr>
            <a:r>
              <a:rPr lang="en-US" sz="2400" b="1" dirty="0">
                <a:latin typeface="Tw Cen MT" pitchFamily="34" charset="0"/>
              </a:rPr>
              <a:t>Divide the n-element sequence to be sorted into two subsequences of n/2 elements each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</a:pPr>
            <a:r>
              <a:rPr lang="en-US" sz="2800" b="1" dirty="0">
                <a:latin typeface="Tw Cen MT" pitchFamily="34" charset="0"/>
              </a:rPr>
              <a:t>Conquer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l"/>
            </a:pPr>
            <a:r>
              <a:rPr lang="en-US" sz="2400" b="1" dirty="0">
                <a:latin typeface="Tw Cen MT" pitchFamily="34" charset="0"/>
              </a:rPr>
              <a:t>Sort the subsequences recursively using merge sort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l"/>
            </a:pPr>
            <a:r>
              <a:rPr lang="en-US" sz="2400" b="1" dirty="0">
                <a:latin typeface="Tw Cen MT" pitchFamily="34" charset="0"/>
              </a:rPr>
              <a:t>When the size of the sequences is 1 there is nothing more to do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</a:pPr>
            <a:r>
              <a:rPr lang="en-US" sz="2800" b="1" dirty="0">
                <a:latin typeface="Tw Cen MT" pitchFamily="34" charset="0"/>
              </a:rPr>
              <a:t>Combine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l"/>
            </a:pPr>
            <a:r>
              <a:rPr lang="en-US" sz="2400" b="1" dirty="0">
                <a:latin typeface="Tw Cen MT" pitchFamily="34" charset="0"/>
              </a:rPr>
              <a:t>Merge the two sorted subsequences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 b="1" dirty="0">
                <a:solidFill>
                  <a:srgbClr val="FF0000"/>
                </a:solidFill>
                <a:latin typeface="Tw Cen MT" pitchFamily="34" charset="0"/>
              </a:rPr>
              <a:t>Example – n Power of 2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024188" y="1447800"/>
            <a:ext cx="5586412" cy="614363"/>
            <a:chOff x="1905" y="912"/>
            <a:chExt cx="3519" cy="387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0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1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2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3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4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5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6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7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800" y="1056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 b="1">
                  <a:latin typeface="Tw Cen MT" pitchFamily="34" charset="0"/>
                </a:rPr>
                <a:t>q = 3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1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5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2514600" y="2209800"/>
            <a:ext cx="3962400" cy="1066800"/>
            <a:chOff x="1584" y="1392"/>
            <a:chExt cx="2496" cy="672"/>
          </a:xfrm>
        </p:grpSpPr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0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1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2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3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5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4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5</a:t>
              </a: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6</a:t>
              </a: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7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1</a:t>
              </a: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</p:grpSp>
      <p:grpSp>
        <p:nvGrpSpPr>
          <p:cNvPr id="53" name="Group 51"/>
          <p:cNvGrpSpPr>
            <a:grpSpLocks/>
          </p:cNvGrpSpPr>
          <p:nvPr/>
        </p:nvGrpSpPr>
        <p:grpSpPr bwMode="auto">
          <a:xfrm>
            <a:off x="2286000" y="3429000"/>
            <a:ext cx="4419600" cy="1066800"/>
            <a:chOff x="1440" y="2160"/>
            <a:chExt cx="2784" cy="672"/>
          </a:xfrm>
        </p:grpSpPr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0</a:t>
              </a:r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1</a:t>
              </a: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5</a:t>
              </a:r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2</a:t>
              </a:r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3</a:t>
              </a: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62" name="Text Box 60"/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4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5</a:t>
              </a: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1</a:t>
              </a:r>
            </a:p>
          </p:txBody>
        </p:sp>
        <p:sp>
          <p:nvSpPr>
            <p:cNvPr id="66" name="Text Box 64"/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66</a:t>
              </a:r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7</a:t>
              </a: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</p:grpSp>
      <p:grpSp>
        <p:nvGrpSpPr>
          <p:cNvPr id="74" name="Group 72"/>
          <p:cNvGrpSpPr>
            <a:grpSpLocks/>
          </p:cNvGrpSpPr>
          <p:nvPr/>
        </p:nvGrpSpPr>
        <p:grpSpPr bwMode="auto">
          <a:xfrm>
            <a:off x="2133600" y="4648200"/>
            <a:ext cx="4724400" cy="1143000"/>
            <a:chOff x="1344" y="2928"/>
            <a:chExt cx="2976" cy="720"/>
          </a:xfrm>
        </p:grpSpPr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0</a:t>
              </a:r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5</a:t>
              </a:r>
            </a:p>
          </p:txBody>
        </p:sp>
        <p:sp>
          <p:nvSpPr>
            <p:cNvPr id="77" name="Text Box 75"/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1</a:t>
              </a:r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79" name="Text Box 77"/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2</a:t>
              </a: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81" name="Text Box 79"/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3</a:t>
              </a:r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1</a:t>
              </a:r>
            </a:p>
          </p:txBody>
        </p:sp>
        <p:sp>
          <p:nvSpPr>
            <p:cNvPr id="84" name="Text Box 82"/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5</a:t>
              </a:r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  <p:sp>
          <p:nvSpPr>
            <p:cNvPr id="86" name="Text Box 84"/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6</a:t>
              </a:r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88" name="Text Box 86"/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7</a:t>
              </a:r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90" name="Text Box 88"/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latin typeface="Tw Cen MT" pitchFamily="34" charset="0"/>
                </a:rPr>
                <a:t>4</a:t>
              </a:r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latin typeface="Tw Cen MT" pitchFamily="34" charset="0"/>
              </a:endParaRPr>
            </a:p>
          </p:txBody>
        </p:sp>
      </p:grpSp>
      <p:sp>
        <p:nvSpPr>
          <p:cNvPr id="99" name="Text Box 97"/>
          <p:cNvSpPr txBox="1">
            <a:spLocks noChangeArrowheads="1"/>
          </p:cNvSpPr>
          <p:nvPr/>
        </p:nvSpPr>
        <p:spPr bwMode="auto">
          <a:xfrm>
            <a:off x="584200" y="1573213"/>
            <a:ext cx="11512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>
                <a:solidFill>
                  <a:srgbClr val="002060"/>
                </a:solidFill>
                <a:latin typeface="Tw Cen MT" pitchFamily="34" charset="0"/>
              </a:rPr>
              <a:t>Divide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 b="1" dirty="0">
                <a:solidFill>
                  <a:srgbClr val="FF0000"/>
                </a:solidFill>
                <a:latin typeface="Tw Cen MT" pitchFamily="34" charset="0"/>
              </a:rPr>
              <a:t>Example – n Power of 2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33600" y="5165725"/>
            <a:ext cx="4724400" cy="625475"/>
            <a:chOff x="1344" y="3254"/>
            <a:chExt cx="2976" cy="394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0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1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2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3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5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6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7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4</a:t>
              </a: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3024188" y="1447800"/>
            <a:ext cx="3048000" cy="1143000"/>
            <a:chOff x="1905" y="912"/>
            <a:chExt cx="1920" cy="72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0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1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2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3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4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5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6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7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0"/>
          <p:cNvGrpSpPr>
            <a:grpSpLocks/>
          </p:cNvGrpSpPr>
          <p:nvPr/>
        </p:nvGrpSpPr>
        <p:grpSpPr bwMode="auto">
          <a:xfrm>
            <a:off x="2514600" y="2662238"/>
            <a:ext cx="3962400" cy="1223962"/>
            <a:chOff x="1584" y="1677"/>
            <a:chExt cx="2496" cy="771"/>
          </a:xfrm>
        </p:grpSpPr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0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1</a:t>
              </a:r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2</a:t>
              </a:r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3</a:t>
              </a: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4</a:t>
              </a:r>
            </a:p>
          </p:txBody>
        </p:sp>
        <p:sp>
          <p:nvSpPr>
            <p:cNvPr id="62" name="Text Box 60"/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5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6</a:t>
              </a:r>
            </a:p>
          </p:txBody>
        </p: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7</a:t>
              </a: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71"/>
          <p:cNvGrpSpPr>
            <a:grpSpLocks/>
          </p:cNvGrpSpPr>
          <p:nvPr/>
        </p:nvGrpSpPr>
        <p:grpSpPr bwMode="auto">
          <a:xfrm>
            <a:off x="2286000" y="3881438"/>
            <a:ext cx="4419600" cy="1300162"/>
            <a:chOff x="1440" y="2445"/>
            <a:chExt cx="2784" cy="819"/>
          </a:xfrm>
        </p:grpSpPr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0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1</a:t>
              </a:r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2</a:t>
              </a:r>
            </a:p>
          </p:txBody>
        </p:sp>
        <p:sp>
          <p:nvSpPr>
            <p:cNvPr id="79" name="Text Box 77"/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3</a:t>
              </a: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82" name="Text Box 80"/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4</a:t>
              </a:r>
            </a:p>
          </p:txBody>
        </p:sp>
        <p:sp>
          <p:nvSpPr>
            <p:cNvPr id="83" name="Text Box 81"/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5</a:t>
              </a:r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86" name="Text Box 84"/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6</a:t>
              </a:r>
            </a:p>
          </p:txBody>
        </p:sp>
        <p:sp>
          <p:nvSpPr>
            <p:cNvPr id="87" name="Text Box 85"/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/>
                <a:t>7</a:t>
              </a:r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" name="Text Box 96"/>
          <p:cNvSpPr txBox="1">
            <a:spLocks noChangeArrowheads="1"/>
          </p:cNvSpPr>
          <p:nvPr/>
        </p:nvSpPr>
        <p:spPr bwMode="auto">
          <a:xfrm>
            <a:off x="584200" y="1573213"/>
            <a:ext cx="143500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>
                <a:solidFill>
                  <a:srgbClr val="002060"/>
                </a:solidFill>
                <a:latin typeface="Tw Cen MT" pitchFamily="34" charset="0"/>
              </a:rPr>
              <a:t>Conquer</a:t>
            </a:r>
          </a:p>
          <a:p>
            <a:pPr eaLnBrk="1" hangingPunct="1"/>
            <a:r>
              <a:rPr lang="en-US" sz="2800" b="1" dirty="0">
                <a:solidFill>
                  <a:srgbClr val="002060"/>
                </a:solidFill>
                <a:latin typeface="Tw Cen MT" pitchFamily="34" charset="0"/>
              </a:rPr>
              <a:t>and</a:t>
            </a:r>
          </a:p>
          <a:p>
            <a:pPr eaLnBrk="1" hangingPunct="1"/>
            <a:r>
              <a:rPr lang="en-US" sz="2800" b="1" dirty="0">
                <a:solidFill>
                  <a:srgbClr val="002060"/>
                </a:solidFill>
                <a:latin typeface="Tw Cen MT" pitchFamily="34" charset="0"/>
              </a:rPr>
              <a:t>Merge</a:t>
            </a:r>
          </a:p>
        </p:txBody>
      </p:sp>
      <p:sp>
        <p:nvSpPr>
          <p:cNvPr id="99" name="Right Brace 98"/>
          <p:cNvSpPr/>
          <p:nvPr/>
        </p:nvSpPr>
        <p:spPr bwMode="auto">
          <a:xfrm>
            <a:off x="7086600" y="3124200"/>
            <a:ext cx="6858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24800" y="42672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itchFamily="34" charset="0"/>
              </a:rPr>
              <a:t>Conquer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101" name="Right Brace 100"/>
          <p:cNvSpPr/>
          <p:nvPr/>
        </p:nvSpPr>
        <p:spPr bwMode="auto">
          <a:xfrm>
            <a:off x="7239000" y="1752600"/>
            <a:ext cx="685800" cy="1295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153400" y="2286000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itchFamily="34" charset="0"/>
              </a:rPr>
              <a:t>Merge</a:t>
            </a:r>
            <a:endParaRPr lang="en-US" b="1" dirty="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 b="1" dirty="0">
                <a:solidFill>
                  <a:srgbClr val="FF0000"/>
                </a:solidFill>
                <a:latin typeface="Tw Cen MT" pitchFamily="34" charset="0"/>
              </a:rPr>
              <a:t>Example – n Not a Power of 2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438400" y="1219200"/>
            <a:ext cx="5638800" cy="609600"/>
            <a:chOff x="1536" y="768"/>
            <a:chExt cx="3552" cy="38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5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1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1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2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3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4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5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6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7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8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9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10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11</a:t>
              </a: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4464" y="912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 b="0">
                  <a:latin typeface="Tw Cen MT" pitchFamily="34" charset="0"/>
                </a:rPr>
                <a:t>q = 6</a:t>
              </a:r>
            </a:p>
          </p:txBody>
        </p:sp>
      </p:grp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762000" y="1905000"/>
            <a:ext cx="7315200" cy="914400"/>
            <a:chOff x="480" y="1200"/>
            <a:chExt cx="4608" cy="576"/>
          </a:xfrm>
        </p:grpSpPr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1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139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1635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1877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211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2360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2603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1</a:t>
              </a:r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2</a:t>
              </a:r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3</a:t>
              </a:r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4</a:t>
              </a: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5</a:t>
              </a: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6</a:t>
              </a: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5</a:t>
              </a: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3168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340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413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70" name="Text Box 68"/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7</a:t>
              </a: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8</a:t>
              </a: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9</a:t>
              </a: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10</a:t>
              </a:r>
            </a:p>
          </p:txBody>
        </p:sp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11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464" y="1564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 b="0">
                  <a:latin typeface="Tw Cen MT" pitchFamily="34" charset="0"/>
                </a:rPr>
                <a:t>q = 9</a:t>
              </a:r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480" y="153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 b="0">
                  <a:latin typeface="Tw Cen MT" pitchFamily="34" charset="0"/>
                </a:rPr>
                <a:t>q = 3</a:t>
              </a:r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79" name="Group 77"/>
          <p:cNvGrpSpPr>
            <a:grpSpLocks/>
          </p:cNvGrpSpPr>
          <p:nvPr/>
        </p:nvGrpSpPr>
        <p:grpSpPr bwMode="auto">
          <a:xfrm>
            <a:off x="1516063" y="2895600"/>
            <a:ext cx="5583237" cy="914400"/>
            <a:chOff x="955" y="1824"/>
            <a:chExt cx="3517" cy="576"/>
          </a:xfrm>
        </p:grpSpPr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86" name="Text Box 84"/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1</a:t>
              </a:r>
            </a:p>
          </p:txBody>
        </p:sp>
        <p:sp>
          <p:nvSpPr>
            <p:cNvPr id="87" name="Text Box 85"/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2</a:t>
              </a:r>
            </a:p>
          </p:txBody>
        </p:sp>
        <p:sp>
          <p:nvSpPr>
            <p:cNvPr id="88" name="Text Box 86"/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3</a:t>
              </a:r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1</a:t>
              </a: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96" name="Text Box 94"/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4</a:t>
              </a:r>
            </a:p>
          </p:txBody>
        </p:sp>
        <p:sp>
          <p:nvSpPr>
            <p:cNvPr id="97" name="Text Box 95"/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5</a:t>
              </a:r>
            </a:p>
          </p:txBody>
        </p:sp>
        <p:sp>
          <p:nvSpPr>
            <p:cNvPr id="98" name="Text Box 96"/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6</a:t>
              </a:r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5</a:t>
              </a:r>
            </a:p>
          </p:txBody>
        </p:sp>
        <p:sp>
          <p:nvSpPr>
            <p:cNvPr id="100" name="Rectangle 98"/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102" name="Line 100"/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03" name="Text Box 101"/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7</a:t>
              </a:r>
            </a:p>
          </p:txBody>
        </p:sp>
        <p:sp>
          <p:nvSpPr>
            <p:cNvPr id="104" name="Text Box 102"/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8</a:t>
              </a:r>
            </a:p>
          </p:txBody>
        </p:sp>
        <p:sp>
          <p:nvSpPr>
            <p:cNvPr id="105" name="Text Box 103"/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9</a:t>
              </a:r>
            </a:p>
          </p:txBody>
        </p:sp>
        <p:sp>
          <p:nvSpPr>
            <p:cNvPr id="106" name="Rectangle 104"/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10" name="Text Box 108"/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10</a:t>
              </a:r>
            </a:p>
          </p:txBody>
        </p:sp>
        <p:sp>
          <p:nvSpPr>
            <p:cNvPr id="111" name="Text Box 109"/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11</a:t>
              </a:r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14" name="Line 112"/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15" name="Line 113"/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116" name="Group 114"/>
          <p:cNvGrpSpPr>
            <a:grpSpLocks/>
          </p:cNvGrpSpPr>
          <p:nvPr/>
        </p:nvGrpSpPr>
        <p:grpSpPr bwMode="auto">
          <a:xfrm>
            <a:off x="1143000" y="3886200"/>
            <a:ext cx="6108700" cy="914400"/>
            <a:chOff x="720" y="2448"/>
            <a:chExt cx="3848" cy="576"/>
          </a:xfrm>
        </p:grpSpPr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119" name="Line 117"/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20" name="Line 118"/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21" name="Text Box 119"/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1</a:t>
              </a:r>
            </a:p>
          </p:txBody>
        </p:sp>
        <p:sp>
          <p:nvSpPr>
            <p:cNvPr id="122" name="Text Box 120"/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2</a:t>
              </a:r>
            </a:p>
          </p:txBody>
        </p:sp>
        <p:sp>
          <p:nvSpPr>
            <p:cNvPr id="123" name="Rectangle 121"/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124" name="Line 122"/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25" name="Line 123"/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26" name="Text Box 124"/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3</a:t>
              </a: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1</a:t>
              </a: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129" name="Line 127"/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31" name="Line 129"/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32" name="Text Box 130"/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4</a:t>
              </a:r>
            </a:p>
          </p:txBody>
        </p:sp>
        <p:sp>
          <p:nvSpPr>
            <p:cNvPr id="133" name="Text Box 131"/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5</a:t>
              </a:r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135" name="Line 133"/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36" name="Line 134"/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37" name="Text Box 135"/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6</a:t>
              </a:r>
            </a:p>
          </p:txBody>
        </p:sp>
        <p:sp>
          <p:nvSpPr>
            <p:cNvPr id="138" name="Rectangle 136"/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140" name="Line 138"/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41" name="Line 139"/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42" name="Text Box 140"/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7</a:t>
              </a:r>
            </a:p>
          </p:txBody>
        </p:sp>
        <p:sp>
          <p:nvSpPr>
            <p:cNvPr id="143" name="Text Box 141"/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8</a:t>
              </a:r>
            </a:p>
          </p:txBody>
        </p:sp>
        <p:sp>
          <p:nvSpPr>
            <p:cNvPr id="144" name="Rectangle 142"/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5</a:t>
              </a:r>
            </a:p>
          </p:txBody>
        </p:sp>
        <p:sp>
          <p:nvSpPr>
            <p:cNvPr id="145" name="Text Box 143"/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9</a:t>
              </a:r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147" name="Line 145"/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48" name="Line 146"/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49" name="Text Box 147"/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10</a:t>
              </a:r>
            </a:p>
          </p:txBody>
        </p:sp>
        <p:sp>
          <p:nvSpPr>
            <p:cNvPr id="150" name="Rectangle 148"/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151" name="Line 149"/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52" name="Text Box 150"/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11</a:t>
              </a:r>
            </a:p>
          </p:txBody>
        </p:sp>
        <p:sp>
          <p:nvSpPr>
            <p:cNvPr id="153" name="Line 151"/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54" name="Line 152"/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55" name="Line 153"/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56" name="Line 154"/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57" name="Line 155"/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58" name="Line 156"/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59" name="Line 157"/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60" name="Line 158"/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161" name="Group 159"/>
          <p:cNvGrpSpPr>
            <a:grpSpLocks/>
          </p:cNvGrpSpPr>
          <p:nvPr/>
        </p:nvGrpSpPr>
        <p:grpSpPr bwMode="auto">
          <a:xfrm>
            <a:off x="990600" y="4876800"/>
            <a:ext cx="4498975" cy="914400"/>
            <a:chOff x="624" y="3072"/>
            <a:chExt cx="2834" cy="576"/>
          </a:xfrm>
        </p:grpSpPr>
        <p:sp>
          <p:nvSpPr>
            <p:cNvPr id="162" name="Rectangle 160"/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163" name="Line 161"/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64" name="Text Box 162"/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1</a:t>
              </a:r>
            </a:p>
          </p:txBody>
        </p:sp>
        <p:sp>
          <p:nvSpPr>
            <p:cNvPr id="165" name="Rectangle 163"/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166" name="Line 164"/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67" name="Line 165"/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68" name="Text Box 166"/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2</a:t>
              </a:r>
            </a:p>
          </p:txBody>
        </p:sp>
        <p:sp>
          <p:nvSpPr>
            <p:cNvPr id="169" name="Rectangle 167"/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170" name="Line 168"/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71" name="Line 169"/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72" name="Text Box 170"/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4</a:t>
              </a:r>
            </a:p>
          </p:txBody>
        </p:sp>
        <p:sp>
          <p:nvSpPr>
            <p:cNvPr id="173" name="Rectangle 171"/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1</a:t>
              </a:r>
            </a:p>
          </p:txBody>
        </p:sp>
        <p:sp>
          <p:nvSpPr>
            <p:cNvPr id="174" name="Line 172"/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75" name="Line 173"/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76" name="Text Box 174"/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5</a:t>
              </a:r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178" name="Line 176"/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79" name="Text Box 177"/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7</a:t>
              </a:r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  <p:sp>
          <p:nvSpPr>
            <p:cNvPr id="181" name="Line 179"/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82" name="Line 180"/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83" name="Text Box 181"/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>
                  <a:latin typeface="Tw Cen MT" pitchFamily="34" charset="0"/>
                </a:rPr>
                <a:t>8</a:t>
              </a:r>
            </a:p>
          </p:txBody>
        </p:sp>
        <p:sp>
          <p:nvSpPr>
            <p:cNvPr id="184" name="Line 182"/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85" name="Line 183"/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86" name="Line 184"/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87" name="Line 185"/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88" name="Line 186"/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89" name="Line 187"/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sp>
        <p:nvSpPr>
          <p:cNvPr id="190" name="Text Box 188"/>
          <p:cNvSpPr txBox="1">
            <a:spLocks noChangeArrowheads="1"/>
          </p:cNvSpPr>
          <p:nvPr/>
        </p:nvSpPr>
        <p:spPr bwMode="auto">
          <a:xfrm>
            <a:off x="584200" y="1573213"/>
            <a:ext cx="11512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>
                <a:solidFill>
                  <a:srgbClr val="002060"/>
                </a:solidFill>
                <a:latin typeface="Tw Cen MT" pitchFamily="34" charset="0"/>
              </a:rPr>
              <a:t>Divide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 b="1" dirty="0">
                <a:solidFill>
                  <a:srgbClr val="FF0000"/>
                </a:solidFill>
                <a:latin typeface="Tw Cen MT" pitchFamily="34" charset="0"/>
              </a:rPr>
              <a:t>Example – n Not a Power of 2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438400" y="1219200"/>
            <a:ext cx="4221163" cy="990600"/>
            <a:chOff x="1536" y="768"/>
            <a:chExt cx="2659" cy="624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5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1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1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2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3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4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5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6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7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8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9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10</a:t>
              </a: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11</a:t>
              </a: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</p:grp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1828800" y="2209800"/>
            <a:ext cx="5118100" cy="914400"/>
            <a:chOff x="1152" y="1392"/>
            <a:chExt cx="3224" cy="576"/>
          </a:xfrm>
        </p:grpSpPr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1</a:t>
              </a:r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139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1635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1877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211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2360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2603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1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2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3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4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5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6</a:t>
              </a: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5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3168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340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413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7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8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9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10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11</a:t>
              </a:r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</p:grpSp>
      <p:grpSp>
        <p:nvGrpSpPr>
          <p:cNvPr id="80" name="Group 80"/>
          <p:cNvGrpSpPr>
            <a:grpSpLocks/>
          </p:cNvGrpSpPr>
          <p:nvPr/>
        </p:nvGrpSpPr>
        <p:grpSpPr bwMode="auto">
          <a:xfrm>
            <a:off x="1516063" y="3200400"/>
            <a:ext cx="5646737" cy="990600"/>
            <a:chOff x="955" y="2016"/>
            <a:chExt cx="3557" cy="624"/>
          </a:xfrm>
        </p:grpSpPr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84" name="Line 84"/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86" name="Line 86"/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1</a:t>
              </a: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2</a:t>
              </a:r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3</a:t>
              </a: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1</a:t>
              </a:r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94" name="Line 94"/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95" name="Line 95"/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97" name="Text Box 97"/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4</a:t>
              </a:r>
            </a:p>
          </p:txBody>
        </p:sp>
        <p:sp>
          <p:nvSpPr>
            <p:cNvPr id="98" name="Text Box 98"/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5</a:t>
              </a:r>
            </a:p>
          </p:txBody>
        </p:sp>
        <p:sp>
          <p:nvSpPr>
            <p:cNvPr id="99" name="Text Box 99"/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6</a:t>
              </a: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5</a:t>
              </a: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  <p:sp>
          <p:nvSpPr>
            <p:cNvPr id="103" name="Line 103"/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04" name="Text Box 104"/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7</a:t>
              </a:r>
            </a:p>
          </p:txBody>
        </p:sp>
        <p:sp>
          <p:nvSpPr>
            <p:cNvPr id="105" name="Text Box 105"/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8</a:t>
              </a:r>
            </a:p>
          </p:txBody>
        </p:sp>
        <p:sp>
          <p:nvSpPr>
            <p:cNvPr id="106" name="Text Box 106"/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9</a:t>
              </a:r>
            </a:p>
          </p:txBody>
        </p:sp>
        <p:sp>
          <p:nvSpPr>
            <p:cNvPr id="107" name="Rectangle 107"/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108" name="Rectangle 108"/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10" name="Line 110"/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11" name="Text Box 111"/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10</a:t>
              </a:r>
            </a:p>
          </p:txBody>
        </p:sp>
        <p:sp>
          <p:nvSpPr>
            <p:cNvPr id="112" name="Text Box 112"/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11</a:t>
              </a:r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18" name="Line 118"/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19" name="Line 119"/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20" name="Line 120"/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</p:grpSp>
      <p:grpSp>
        <p:nvGrpSpPr>
          <p:cNvPr id="121" name="Group 121"/>
          <p:cNvGrpSpPr>
            <a:grpSpLocks/>
          </p:cNvGrpSpPr>
          <p:nvPr/>
        </p:nvGrpSpPr>
        <p:grpSpPr bwMode="auto">
          <a:xfrm>
            <a:off x="990600" y="4191000"/>
            <a:ext cx="6261100" cy="1600200"/>
            <a:chOff x="624" y="2640"/>
            <a:chExt cx="3944" cy="1008"/>
          </a:xfrm>
        </p:grpSpPr>
        <p:sp>
          <p:nvSpPr>
            <p:cNvPr id="122" name="Rectangle 122"/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123" name="Line 123"/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24" name="Line 124"/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25" name="Text Box 125"/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3</a:t>
              </a:r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28" name="Line 128"/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29" name="Text Box 129"/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6</a:t>
              </a:r>
            </a:p>
          </p:txBody>
        </p:sp>
        <p:sp>
          <p:nvSpPr>
            <p:cNvPr id="130" name="Rectangle 130"/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5</a:t>
              </a:r>
            </a:p>
          </p:txBody>
        </p:sp>
        <p:sp>
          <p:nvSpPr>
            <p:cNvPr id="131" name="Text Box 131"/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9</a:t>
              </a:r>
            </a:p>
          </p:txBody>
        </p:sp>
        <p:sp>
          <p:nvSpPr>
            <p:cNvPr id="132" name="Rectangle 132"/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2</a:t>
              </a:r>
            </a:p>
          </p:txBody>
        </p:sp>
        <p:sp>
          <p:nvSpPr>
            <p:cNvPr id="133" name="Line 133"/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34" name="Line 134"/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35" name="Text Box 135"/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10</a:t>
              </a:r>
            </a:p>
          </p:txBody>
        </p:sp>
        <p:sp>
          <p:nvSpPr>
            <p:cNvPr id="136" name="Rectangle 136"/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137" name="Line 137"/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38" name="Text Box 138"/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11</a:t>
              </a:r>
            </a:p>
          </p:txBody>
        </p:sp>
        <p:sp>
          <p:nvSpPr>
            <p:cNvPr id="139" name="Rectangle 139"/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140" name="Line 140"/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41" name="Text Box 141"/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1</a:t>
              </a:r>
            </a:p>
          </p:txBody>
        </p:sp>
        <p:sp>
          <p:nvSpPr>
            <p:cNvPr id="142" name="Rectangle 142"/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143" name="Line 143"/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44" name="Line 144"/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45" name="Text Box 145"/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2</a:t>
              </a:r>
            </a:p>
          </p:txBody>
        </p:sp>
        <p:sp>
          <p:nvSpPr>
            <p:cNvPr id="146" name="Rectangle 146"/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147" name="Line 147"/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48" name="Line 148"/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49" name="Text Box 149"/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4</a:t>
              </a:r>
            </a:p>
          </p:txBody>
        </p:sp>
        <p:sp>
          <p:nvSpPr>
            <p:cNvPr id="150" name="Rectangle 150"/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1</a:t>
              </a:r>
            </a:p>
          </p:txBody>
        </p:sp>
        <p:sp>
          <p:nvSpPr>
            <p:cNvPr id="151" name="Line 151"/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52" name="Line 152"/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53" name="Text Box 153"/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5</a:t>
              </a:r>
            </a:p>
          </p:txBody>
        </p:sp>
        <p:sp>
          <p:nvSpPr>
            <p:cNvPr id="154" name="Rectangle 154"/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155" name="Line 155"/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56" name="Text Box 156"/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7</a:t>
              </a:r>
            </a:p>
          </p:txBody>
        </p:sp>
        <p:sp>
          <p:nvSpPr>
            <p:cNvPr id="157" name="Rectangle 157"/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  <p:sp>
          <p:nvSpPr>
            <p:cNvPr id="158" name="Line 158"/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59" name="Line 159"/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60" name="Text Box 160"/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8</a:t>
              </a:r>
            </a:p>
          </p:txBody>
        </p:sp>
      </p:grpSp>
      <p:grpSp>
        <p:nvGrpSpPr>
          <p:cNvPr id="161" name="Group 161"/>
          <p:cNvGrpSpPr>
            <a:grpSpLocks/>
          </p:cNvGrpSpPr>
          <p:nvPr/>
        </p:nvGrpSpPr>
        <p:grpSpPr bwMode="auto">
          <a:xfrm>
            <a:off x="1143000" y="4191000"/>
            <a:ext cx="4195763" cy="990600"/>
            <a:chOff x="720" y="2640"/>
            <a:chExt cx="2643" cy="624"/>
          </a:xfrm>
        </p:grpSpPr>
        <p:sp>
          <p:nvSpPr>
            <p:cNvPr id="162" name="Rectangle 162"/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163" name="Rectangle 163"/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4</a:t>
              </a:r>
            </a:p>
          </p:txBody>
        </p:sp>
        <p:sp>
          <p:nvSpPr>
            <p:cNvPr id="164" name="Line 164"/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65" name="Line 165"/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66" name="Text Box 166"/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1</a:t>
              </a:r>
            </a:p>
          </p:txBody>
        </p:sp>
        <p:sp>
          <p:nvSpPr>
            <p:cNvPr id="167" name="Text Box 167"/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2</a:t>
              </a:r>
            </a:p>
          </p:txBody>
        </p:sp>
        <p:sp>
          <p:nvSpPr>
            <p:cNvPr id="168" name="Rectangle 168"/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6</a:t>
              </a:r>
            </a:p>
          </p:txBody>
        </p:sp>
        <p:sp>
          <p:nvSpPr>
            <p:cNvPr id="169" name="Rectangle 169"/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1</a:t>
              </a:r>
            </a:p>
          </p:txBody>
        </p:sp>
        <p:sp>
          <p:nvSpPr>
            <p:cNvPr id="170" name="Line 170"/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71" name="Line 171"/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72" name="Line 172"/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73" name="Text Box 173"/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4</a:t>
              </a:r>
            </a:p>
          </p:txBody>
        </p:sp>
        <p:sp>
          <p:nvSpPr>
            <p:cNvPr id="174" name="Text Box 174"/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5</a:t>
              </a:r>
            </a:p>
          </p:txBody>
        </p:sp>
        <p:sp>
          <p:nvSpPr>
            <p:cNvPr id="175" name="Rectangle 175"/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7</a:t>
              </a:r>
            </a:p>
          </p:txBody>
        </p:sp>
        <p:sp>
          <p:nvSpPr>
            <p:cNvPr id="176" name="Rectangle 176"/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None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w Cen MT" pitchFamily="34" charset="0"/>
                </a:rPr>
                <a:t>3</a:t>
              </a:r>
            </a:p>
          </p:txBody>
        </p:sp>
        <p:sp>
          <p:nvSpPr>
            <p:cNvPr id="177" name="Line 177"/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78" name="Line 178"/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79" name="Text Box 179"/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7</a:t>
              </a:r>
            </a:p>
          </p:txBody>
        </p:sp>
        <p:sp>
          <p:nvSpPr>
            <p:cNvPr id="180" name="Text Box 180"/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>
                  <a:solidFill>
                    <a:srgbClr val="002060"/>
                  </a:solidFill>
                  <a:latin typeface="Tw Cen MT" pitchFamily="34" charset="0"/>
                </a:rPr>
                <a:t>8</a:t>
              </a:r>
            </a:p>
          </p:txBody>
        </p:sp>
        <p:sp>
          <p:nvSpPr>
            <p:cNvPr id="181" name="Line 181"/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82" name="Line 182"/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83" name="Line 183"/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84" name="Line 184"/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85" name="Line 185"/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  <p:sp>
          <p:nvSpPr>
            <p:cNvPr id="186" name="Line 186"/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srgbClr val="002060"/>
                </a:solidFill>
                <a:latin typeface="Tw Cen MT" pitchFamily="34" charset="0"/>
              </a:endParaRPr>
            </a:p>
          </p:txBody>
        </p:sp>
      </p:grpSp>
      <p:sp>
        <p:nvSpPr>
          <p:cNvPr id="187" name="Text Box 187"/>
          <p:cNvSpPr txBox="1">
            <a:spLocks noChangeArrowheads="1"/>
          </p:cNvSpPr>
          <p:nvPr/>
        </p:nvSpPr>
        <p:spPr bwMode="auto">
          <a:xfrm>
            <a:off x="358775" y="1320800"/>
            <a:ext cx="143981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>
                <a:solidFill>
                  <a:srgbClr val="002060"/>
                </a:solidFill>
                <a:latin typeface="Tw Cen MT" pitchFamily="34" charset="0"/>
              </a:rPr>
              <a:t>Conquer</a:t>
            </a:r>
          </a:p>
          <a:p>
            <a:pPr eaLnBrk="1" hangingPunct="1"/>
            <a:r>
              <a:rPr lang="en-US" sz="2800" b="1" dirty="0">
                <a:solidFill>
                  <a:srgbClr val="002060"/>
                </a:solidFill>
                <a:latin typeface="Tw Cen MT" pitchFamily="34" charset="0"/>
              </a:rPr>
              <a:t>and</a:t>
            </a:r>
          </a:p>
          <a:p>
            <a:pPr eaLnBrk="1" hangingPunct="1"/>
            <a:r>
              <a:rPr lang="en-US" sz="2800" b="1" dirty="0">
                <a:solidFill>
                  <a:srgbClr val="002060"/>
                </a:solidFill>
                <a:latin typeface="Tw Cen MT" pitchFamily="34" charset="0"/>
              </a:rPr>
              <a:t>Merge</a:t>
            </a:r>
          </a:p>
        </p:txBody>
      </p:sp>
      <p:sp>
        <p:nvSpPr>
          <p:cNvPr id="188" name="Right Brace 187"/>
          <p:cNvSpPr/>
          <p:nvPr/>
        </p:nvSpPr>
        <p:spPr bwMode="auto">
          <a:xfrm>
            <a:off x="7391400" y="2895600"/>
            <a:ext cx="6858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924800" y="38100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itchFamily="34" charset="0"/>
              </a:rPr>
              <a:t>Conquer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190" name="Right Brace 189"/>
          <p:cNvSpPr/>
          <p:nvPr/>
        </p:nvSpPr>
        <p:spPr bwMode="auto">
          <a:xfrm>
            <a:off x="7239000" y="1524000"/>
            <a:ext cx="685800" cy="1295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8153400" y="2057400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itchFamily="34" charset="0"/>
              </a:rPr>
              <a:t>Merge</a:t>
            </a:r>
            <a:endParaRPr lang="en-US" b="1" dirty="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C Function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void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mergesort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a[],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p,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r)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q;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if(p&lt;r)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q=(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p+r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)/2;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mergesort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a,p,q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mergesort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(a,q+1,r);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merge(a,p,q,q+1,r);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}</a:t>
            </a: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void merge(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a[MAX],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lb,int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lr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rb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{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na,nb,nc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, k, c[MAX];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na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=lb;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nb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=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rb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; 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nc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=lb;</a:t>
            </a:r>
          </a:p>
          <a:p>
            <a:pPr>
              <a:lnSpc>
                <a:spcPct val="90000"/>
              </a:lnSpc>
              <a:buNone/>
            </a:pPr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29000" y="3591560"/>
          <a:ext cx="139827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68"/>
                <a:gridCol w="349568"/>
                <a:gridCol w="349568"/>
                <a:gridCol w="349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38860" y="3581400"/>
          <a:ext cx="14811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85"/>
                <a:gridCol w="370285"/>
                <a:gridCol w="370285"/>
                <a:gridCol w="370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05200" y="32004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32004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32004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321206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4343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w Cen MT" pitchFamily="34" charset="0"/>
              </a:rPr>
              <a:t>na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1078" y="42672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w Cen MT" pitchFamily="34" charset="0"/>
              </a:rPr>
              <a:t>nb</a:t>
            </a:r>
            <a:endParaRPr lang="en-US" b="1" dirty="0">
              <a:latin typeface="Tw Cen MT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667000" y="5344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19400" y="5791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w Cen MT" pitchFamily="34" charset="0"/>
              </a:rPr>
              <a:t>nc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0200" y="5867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C Function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while((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na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&lt;=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lr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) &amp;&amp; (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nb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&lt;=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))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if(a[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na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]&lt;=a[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nb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])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c[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nc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]=a[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na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++];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else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c[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nc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]=a[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nb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++];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nc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}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\* if left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subarray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is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exhusted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, copy the remaining elements of right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subarray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*/    </a:t>
            </a: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672</Words>
  <Application>Microsoft Office PowerPoint</Application>
  <PresentationFormat>On-screen Show (4:3)</PresentationFormat>
  <Paragraphs>433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Merge Sort</vt:lpstr>
      <vt:lpstr>Slide 2</vt:lpstr>
      <vt:lpstr>Slide 3</vt:lpstr>
      <vt:lpstr>Slide 4</vt:lpstr>
      <vt:lpstr>Slide 5</vt:lpstr>
      <vt:lpstr>Slide 6</vt:lpstr>
      <vt:lpstr>C Function</vt:lpstr>
      <vt:lpstr>C Function</vt:lpstr>
      <vt:lpstr>C Function</vt:lpstr>
      <vt:lpstr>C Function</vt:lpstr>
      <vt:lpstr>C Function</vt:lpstr>
      <vt:lpstr>Merge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</dc:creator>
  <cp:lastModifiedBy>DBGI</cp:lastModifiedBy>
  <cp:revision>29</cp:revision>
  <dcterms:created xsi:type="dcterms:W3CDTF">2015-11-02T05:46:23Z</dcterms:created>
  <dcterms:modified xsi:type="dcterms:W3CDTF">2017-08-06T13:54:45Z</dcterms:modified>
</cp:coreProperties>
</file>