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7" r:id="rId9"/>
    <p:sldId id="298" r:id="rId10"/>
    <p:sldId id="300" r:id="rId11"/>
    <p:sldId id="301" r:id="rId12"/>
    <p:sldId id="302" r:id="rId13"/>
    <p:sldId id="294" r:id="rId14"/>
    <p:sldId id="295" r:id="rId15"/>
    <p:sldId id="296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Quick Sort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Sort Right Half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920240"/>
          <a:ext cx="12192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5400" y="16002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524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524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1752600"/>
            <a:ext cx="1240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w Cen MT" pitchFamily="34" charset="0"/>
              </a:rPr>
              <a:t>arr</a:t>
            </a:r>
            <a:r>
              <a:rPr lang="en-US" b="1" dirty="0" smtClean="0">
                <a:latin typeface="Tw Cen MT" pitchFamily="34" charset="0"/>
              </a:rPr>
              <a:t>[q] &gt; 90</a:t>
            </a:r>
          </a:p>
          <a:p>
            <a:r>
              <a:rPr lang="en-US" b="1" dirty="0" smtClean="0">
                <a:latin typeface="Tw Cen MT" pitchFamily="34" charset="0"/>
              </a:rPr>
              <a:t>57&gt;90: No</a:t>
            </a:r>
            <a:endParaRPr lang="en-US" b="1" dirty="0">
              <a:latin typeface="Tw Cen MT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29200" y="3200400"/>
          <a:ext cx="12192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81600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91400" y="4114800"/>
            <a:ext cx="441146" cy="369332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90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0714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57800" y="4267200"/>
            <a:ext cx="441146" cy="369332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57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Glue Pieces Together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225040"/>
          <a:ext cx="24384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05200" y="2286000"/>
            <a:ext cx="437940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</a:pPr>
            <a:r>
              <a:rPr 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1000" y="2225040"/>
          <a:ext cx="30480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0" y="2971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0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971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1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2971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2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5600" y="2971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3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2971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4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9600" y="2971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5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2971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6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2600" y="2971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7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5314" y="2971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8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1800" y="2971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9</a:t>
            </a:r>
            <a:endParaRPr lang="en-US" dirty="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Entire Array is sorted!!!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377440"/>
          <a:ext cx="60960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w Cen MT" pitchFamily="34" charset="0"/>
              </a:rPr>
              <a:t>C-Function for </a:t>
            </a:r>
            <a:r>
              <a:rPr lang="en-US" b="1" dirty="0" err="1">
                <a:solidFill>
                  <a:srgbClr val="FF0000"/>
                </a:solidFill>
                <a:latin typeface="Tw Cen MT" pitchFamily="34" charset="0"/>
              </a:rPr>
              <a:t>Quicksort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void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quicksort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 (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 a[ ],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 lower,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 upper 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	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 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	if ( upper &gt; lower 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	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		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 = split ( a, lower, upper ) 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		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quicksort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 ( a, lower,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 - 1 ) 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		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quicksort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 ( a,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 + 1, upper ) 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C-Function for </a:t>
            </a:r>
            <a:r>
              <a:rPr lang="en-US" b="1" dirty="0" err="1" smtClean="0">
                <a:solidFill>
                  <a:srgbClr val="FF0000"/>
                </a:solidFill>
                <a:latin typeface="Tw Cen MT" pitchFamily="34" charset="0"/>
              </a:rPr>
              <a:t>Quicksort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split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a[ ],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lower,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upper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, p, q, t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p = lower + 1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q = upper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= a[lower] ;</a:t>
            </a:r>
          </a:p>
          <a:p>
            <a:pPr>
              <a:buNone/>
            </a:pPr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C-Function for </a:t>
            </a:r>
            <a:r>
              <a:rPr lang="en-US" b="1" dirty="0" err="1" smtClean="0">
                <a:solidFill>
                  <a:srgbClr val="FF0000"/>
                </a:solidFill>
                <a:latin typeface="Tw Cen MT" pitchFamily="34" charset="0"/>
              </a:rPr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Tw Cen MT" pitchFamily="34" charset="0"/>
              </a:rPr>
              <a:t>while ( q &gt;= p )</a:t>
            </a:r>
          </a:p>
          <a:p>
            <a:pPr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Tw Cen MT" pitchFamily="34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Tw Cen MT" pitchFamily="34" charset="0"/>
              </a:rPr>
              <a:t>		while ( a[p] &lt; </a:t>
            </a:r>
            <a:r>
              <a:rPr lang="en-US" sz="4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4400" b="1" dirty="0" smtClean="0">
                <a:solidFill>
                  <a:srgbClr val="002060"/>
                </a:solidFill>
                <a:latin typeface="Tw Cen MT" pitchFamily="34" charset="0"/>
              </a:rPr>
              <a:t> )</a:t>
            </a:r>
          </a:p>
          <a:p>
            <a:pPr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Tw Cen MT" pitchFamily="34" charset="0"/>
              </a:rPr>
              <a:t>			p++ ;</a:t>
            </a:r>
          </a:p>
          <a:p>
            <a:pPr>
              <a:lnSpc>
                <a:spcPct val="80000"/>
              </a:lnSpc>
              <a:buNone/>
            </a:pPr>
            <a:endParaRPr lang="en-US" sz="44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Tw Cen MT" pitchFamily="34" charset="0"/>
              </a:rPr>
              <a:t>		while ( a[q] &gt; </a:t>
            </a:r>
            <a:r>
              <a:rPr lang="en-US" sz="4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4400" b="1" dirty="0" smtClean="0">
                <a:solidFill>
                  <a:srgbClr val="002060"/>
                </a:solidFill>
                <a:latin typeface="Tw Cen MT" pitchFamily="34" charset="0"/>
              </a:rPr>
              <a:t> )</a:t>
            </a:r>
          </a:p>
          <a:p>
            <a:pPr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Tw Cen MT" pitchFamily="34" charset="0"/>
              </a:rPr>
              <a:t>			q-- ;</a:t>
            </a:r>
          </a:p>
          <a:p>
            <a:pPr>
              <a:lnSpc>
                <a:spcPct val="80000"/>
              </a:lnSpc>
              <a:buNone/>
            </a:pPr>
            <a:endParaRPr lang="en-US" sz="44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Tw Cen MT" pitchFamily="34" charset="0"/>
              </a:rPr>
              <a:t>		if ( q &gt; p )</a:t>
            </a:r>
          </a:p>
          <a:p>
            <a:pPr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Tw Cen MT" pitchFamily="34" charset="0"/>
              </a:rPr>
              <a:t>		{</a:t>
            </a:r>
          </a:p>
          <a:p>
            <a:pPr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Tw Cen MT" pitchFamily="34" charset="0"/>
              </a:rPr>
              <a:t>			t = a[p] ;</a:t>
            </a:r>
          </a:p>
          <a:p>
            <a:pPr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Tw Cen MT" pitchFamily="34" charset="0"/>
              </a:rPr>
              <a:t>			a[p] = a[q] ;</a:t>
            </a:r>
          </a:p>
          <a:p>
            <a:pPr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Tw Cen MT" pitchFamily="34" charset="0"/>
              </a:rPr>
              <a:t>			a[q] = t ;</a:t>
            </a:r>
          </a:p>
          <a:p>
            <a:pPr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Tw Cen MT" pitchFamily="34" charset="0"/>
              </a:rPr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Tw Cen MT" pitchFamily="34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C-Function for </a:t>
            </a:r>
            <a:r>
              <a:rPr lang="en-US" b="1" dirty="0" err="1" smtClean="0">
                <a:solidFill>
                  <a:srgbClr val="FF0000"/>
                </a:solidFill>
                <a:latin typeface="Tw Cen MT" pitchFamily="34" charset="0"/>
              </a:rPr>
              <a:t>Quicksort</a:t>
            </a:r>
            <a:endParaRPr lang="en-US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t = a[lower]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a[lower] = a[q]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a[q] = t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return q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}</a:t>
            </a: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 anchorCtr="0"/>
          <a:lstStyle/>
          <a:p>
            <a:r>
              <a:rPr lang="en-US" b="1" dirty="0">
                <a:solidFill>
                  <a:srgbClr val="FF0000"/>
                </a:solidFill>
                <a:latin typeface="Tw Cen MT" pitchFamily="34" charset="0"/>
              </a:rPr>
              <a:t>Quick Sort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997200" y="1125538"/>
            <a:ext cx="2946400" cy="2151062"/>
            <a:chOff x="118" y="2928"/>
            <a:chExt cx="1856" cy="1355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18" y="2928"/>
              <a:ext cx="1856" cy="1355"/>
            </a:xfrm>
            <a:custGeom>
              <a:avLst/>
              <a:gdLst/>
              <a:ahLst/>
              <a:cxnLst>
                <a:cxn ang="0">
                  <a:pos x="364" y="288"/>
                </a:cxn>
                <a:cxn ang="0">
                  <a:pos x="28" y="768"/>
                </a:cxn>
                <a:cxn ang="0">
                  <a:pos x="535" y="923"/>
                </a:cxn>
                <a:cxn ang="0">
                  <a:pos x="888" y="1233"/>
                </a:cxn>
                <a:cxn ang="0">
                  <a:pos x="1301" y="1293"/>
                </a:cxn>
                <a:cxn ang="0">
                  <a:pos x="1804" y="864"/>
                </a:cxn>
                <a:cxn ang="0">
                  <a:pos x="988" y="96"/>
                </a:cxn>
                <a:cxn ang="0">
                  <a:pos x="364" y="288"/>
                </a:cxn>
              </a:cxnLst>
              <a:rect l="0" t="0" r="r" b="b"/>
              <a:pathLst>
                <a:path w="1856" h="1355">
                  <a:moveTo>
                    <a:pt x="364" y="288"/>
                  </a:moveTo>
                  <a:cubicBezTo>
                    <a:pt x="204" y="400"/>
                    <a:pt x="0" y="662"/>
                    <a:pt x="28" y="768"/>
                  </a:cubicBezTo>
                  <a:cubicBezTo>
                    <a:pt x="56" y="874"/>
                    <a:pt x="392" y="846"/>
                    <a:pt x="535" y="923"/>
                  </a:cubicBezTo>
                  <a:cubicBezTo>
                    <a:pt x="678" y="1000"/>
                    <a:pt x="760" y="1171"/>
                    <a:pt x="888" y="1233"/>
                  </a:cubicBezTo>
                  <a:cubicBezTo>
                    <a:pt x="1016" y="1295"/>
                    <a:pt x="1148" y="1355"/>
                    <a:pt x="1301" y="1293"/>
                  </a:cubicBezTo>
                  <a:cubicBezTo>
                    <a:pt x="1454" y="1231"/>
                    <a:pt x="1856" y="1063"/>
                    <a:pt x="1804" y="864"/>
                  </a:cubicBezTo>
                  <a:cubicBezTo>
                    <a:pt x="1752" y="665"/>
                    <a:pt x="1228" y="192"/>
                    <a:pt x="988" y="96"/>
                  </a:cubicBezTo>
                  <a:cubicBezTo>
                    <a:pt x="748" y="0"/>
                    <a:pt x="524" y="176"/>
                    <a:pt x="364" y="288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518" y="3220"/>
              <a:ext cx="2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33CC33"/>
                  </a:solidFill>
                  <a:latin typeface="Tw Cen MT" pitchFamily="34" charset="0"/>
                </a:rPr>
                <a:t>88</a:t>
              </a:r>
              <a:endParaRPr lang="en-CA" sz="2000" b="1">
                <a:solidFill>
                  <a:srgbClr val="33CC33"/>
                </a:solidFill>
                <a:latin typeface="Tw Cen MT" pitchFamily="34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248" y="3312"/>
              <a:ext cx="2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33CC33"/>
                  </a:solidFill>
                  <a:latin typeface="Tw Cen MT" pitchFamily="34" charset="0"/>
                </a:rPr>
                <a:t>14</a:t>
              </a:r>
              <a:endParaRPr lang="en-CA" sz="2000" b="1">
                <a:solidFill>
                  <a:srgbClr val="33CC33"/>
                </a:solidFill>
                <a:latin typeface="Tw Cen MT" pitchFamily="34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864" y="350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33CC33"/>
                  </a:solidFill>
                  <a:latin typeface="Tw Cen MT" pitchFamily="34" charset="0"/>
                </a:rPr>
                <a:t>98</a:t>
              </a:r>
              <a:endParaRPr lang="en-CA" sz="2000" b="1">
                <a:solidFill>
                  <a:srgbClr val="33CC33"/>
                </a:solidFill>
                <a:latin typeface="Tw Cen MT" pitchFamily="34" charset="0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576" y="3552"/>
              <a:ext cx="2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33CC33"/>
                  </a:solidFill>
                  <a:latin typeface="Tw Cen MT" pitchFamily="34" charset="0"/>
                </a:rPr>
                <a:t>25</a:t>
              </a:r>
              <a:endParaRPr lang="en-CA" sz="2000" b="1">
                <a:solidFill>
                  <a:srgbClr val="33CC33"/>
                </a:solidFill>
                <a:latin typeface="Tw Cen MT" pitchFamily="34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998" y="3700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33CC33"/>
                  </a:solidFill>
                  <a:latin typeface="Tw Cen MT" pitchFamily="34" charset="0"/>
                </a:rPr>
                <a:t>62</a:t>
              </a:r>
              <a:endParaRPr lang="en-CA" sz="2000" b="1">
                <a:solidFill>
                  <a:srgbClr val="33CC33"/>
                </a:solidFill>
                <a:latin typeface="Tw Cen MT" pitchFamily="34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864" y="3216"/>
              <a:ext cx="294" cy="25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 dirty="0">
                  <a:solidFill>
                    <a:srgbClr val="33CC33"/>
                  </a:solidFill>
                  <a:latin typeface="Tw Cen MT" pitchFamily="34" charset="0"/>
                </a:rPr>
                <a:t>52</a:t>
              </a:r>
              <a:endParaRPr lang="en-CA" sz="2000" b="1" dirty="0">
                <a:solidFill>
                  <a:srgbClr val="33CC33"/>
                </a:solidFill>
                <a:latin typeface="Tw Cen MT" pitchFamily="34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190" y="3892"/>
              <a:ext cx="2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33CC33"/>
                  </a:solidFill>
                  <a:latin typeface="Tw Cen MT" pitchFamily="34" charset="0"/>
                </a:rPr>
                <a:t>79</a:t>
              </a:r>
              <a:endParaRPr lang="en-CA" sz="2000" b="1">
                <a:solidFill>
                  <a:srgbClr val="33CC33"/>
                </a:solidFill>
                <a:latin typeface="Tw Cen MT" pitchFamily="34" charset="0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296" y="3552"/>
              <a:ext cx="2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33CC33"/>
                  </a:solidFill>
                  <a:latin typeface="Tw Cen MT" pitchFamily="34" charset="0"/>
                </a:rPr>
                <a:t>30</a:t>
              </a:r>
              <a:endParaRPr lang="en-CA" sz="2000" b="1">
                <a:solidFill>
                  <a:srgbClr val="33CC33"/>
                </a:solidFill>
                <a:latin typeface="Tw Cen MT" pitchFamily="34" charset="0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526" y="3696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33CC33"/>
                  </a:solidFill>
                  <a:latin typeface="Tw Cen MT" pitchFamily="34" charset="0"/>
                </a:rPr>
                <a:t>23</a:t>
              </a:r>
              <a:endParaRPr lang="en-CA" sz="2000" b="1">
                <a:solidFill>
                  <a:srgbClr val="33CC33"/>
                </a:solidFill>
                <a:latin typeface="Tw Cen MT" pitchFamily="34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70" y="3447"/>
              <a:ext cx="2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33CC33"/>
                  </a:solidFill>
                  <a:latin typeface="Tw Cen MT" pitchFamily="34" charset="0"/>
                </a:rPr>
                <a:t>31</a:t>
              </a:r>
              <a:endParaRPr lang="en-CA" sz="2000" b="1">
                <a:solidFill>
                  <a:srgbClr val="33CC33"/>
                </a:solidFill>
                <a:latin typeface="Tw Cen MT" pitchFamily="34" charset="0"/>
              </a:endParaRPr>
            </a:p>
          </p:txBody>
        </p: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2362200" y="3549650"/>
            <a:ext cx="5181600" cy="3232150"/>
            <a:chOff x="1440" y="2236"/>
            <a:chExt cx="3264" cy="2036"/>
          </a:xfrm>
        </p:grpSpPr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440" y="2236"/>
              <a:ext cx="3264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3600" b="1">
                  <a:solidFill>
                    <a:srgbClr val="FF3300"/>
                  </a:solidFill>
                  <a:latin typeface="Tw Cen MT" pitchFamily="34" charset="0"/>
                </a:rPr>
                <a:t>Divide and Conquer </a:t>
              </a:r>
              <a:endParaRPr lang="en-CA" sz="2800" b="1">
                <a:solidFill>
                  <a:srgbClr val="FF3300"/>
                </a:solidFill>
                <a:latin typeface="Tw Cen MT" pitchFamily="34" charset="0"/>
              </a:endParaRPr>
            </a:p>
          </p:txBody>
        </p:sp>
        <p:pic>
          <p:nvPicPr>
            <p:cNvPr id="19" name="Picture 20" descr="brut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60" y="2648"/>
              <a:ext cx="1720" cy="1624"/>
            </a:xfrm>
            <a:prstGeom prst="rect">
              <a:avLst/>
            </a:prstGeom>
            <a:noFill/>
          </p:spPr>
        </p:pic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2590800" y="1600200"/>
            <a:ext cx="457200" cy="914400"/>
            <a:chOff x="2432" y="1328"/>
            <a:chExt cx="906" cy="2075"/>
          </a:xfrm>
        </p:grpSpPr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2594" y="1328"/>
              <a:ext cx="450" cy="433"/>
            </a:xfrm>
            <a:custGeom>
              <a:avLst/>
              <a:gdLst/>
              <a:ahLst/>
              <a:cxnLst>
                <a:cxn ang="0">
                  <a:pos x="268" y="117"/>
                </a:cxn>
                <a:cxn ang="0">
                  <a:pos x="217" y="41"/>
                </a:cxn>
                <a:cxn ang="0">
                  <a:pos x="166" y="0"/>
                </a:cxn>
                <a:cxn ang="0">
                  <a:pos x="106" y="0"/>
                </a:cxn>
                <a:cxn ang="0">
                  <a:pos x="40" y="26"/>
                </a:cxn>
                <a:cxn ang="0">
                  <a:pos x="10" y="71"/>
                </a:cxn>
                <a:cxn ang="0">
                  <a:pos x="0" y="132"/>
                </a:cxn>
                <a:cxn ang="0">
                  <a:pos x="10" y="213"/>
                </a:cxn>
                <a:cxn ang="0">
                  <a:pos x="50" y="304"/>
                </a:cxn>
                <a:cxn ang="0">
                  <a:pos x="121" y="365"/>
                </a:cxn>
                <a:cxn ang="0">
                  <a:pos x="176" y="395"/>
                </a:cxn>
                <a:cxn ang="0">
                  <a:pos x="232" y="406"/>
                </a:cxn>
                <a:cxn ang="0">
                  <a:pos x="278" y="390"/>
                </a:cxn>
                <a:cxn ang="0">
                  <a:pos x="303" y="365"/>
                </a:cxn>
                <a:cxn ang="0">
                  <a:pos x="319" y="304"/>
                </a:cxn>
                <a:cxn ang="0">
                  <a:pos x="314" y="233"/>
                </a:cxn>
                <a:cxn ang="0">
                  <a:pos x="298" y="173"/>
                </a:cxn>
                <a:cxn ang="0">
                  <a:pos x="399" y="117"/>
                </a:cxn>
                <a:cxn ang="0">
                  <a:pos x="410" y="92"/>
                </a:cxn>
                <a:cxn ang="0">
                  <a:pos x="399" y="81"/>
                </a:cxn>
                <a:cxn ang="0">
                  <a:pos x="288" y="147"/>
                </a:cxn>
                <a:cxn ang="0">
                  <a:pos x="268" y="117"/>
                </a:cxn>
              </a:cxnLst>
              <a:rect l="0" t="0" r="r" b="b"/>
              <a:pathLst>
                <a:path w="410" h="406">
                  <a:moveTo>
                    <a:pt x="268" y="117"/>
                  </a:moveTo>
                  <a:lnTo>
                    <a:pt x="217" y="41"/>
                  </a:lnTo>
                  <a:lnTo>
                    <a:pt x="166" y="0"/>
                  </a:lnTo>
                  <a:lnTo>
                    <a:pt x="106" y="0"/>
                  </a:lnTo>
                  <a:lnTo>
                    <a:pt x="40" y="26"/>
                  </a:lnTo>
                  <a:lnTo>
                    <a:pt x="10" y="71"/>
                  </a:lnTo>
                  <a:lnTo>
                    <a:pt x="0" y="132"/>
                  </a:lnTo>
                  <a:lnTo>
                    <a:pt x="10" y="213"/>
                  </a:lnTo>
                  <a:lnTo>
                    <a:pt x="50" y="304"/>
                  </a:lnTo>
                  <a:lnTo>
                    <a:pt x="121" y="365"/>
                  </a:lnTo>
                  <a:lnTo>
                    <a:pt x="176" y="395"/>
                  </a:lnTo>
                  <a:lnTo>
                    <a:pt x="232" y="406"/>
                  </a:lnTo>
                  <a:lnTo>
                    <a:pt x="278" y="390"/>
                  </a:lnTo>
                  <a:lnTo>
                    <a:pt x="303" y="365"/>
                  </a:lnTo>
                  <a:lnTo>
                    <a:pt x="319" y="304"/>
                  </a:lnTo>
                  <a:lnTo>
                    <a:pt x="314" y="233"/>
                  </a:lnTo>
                  <a:lnTo>
                    <a:pt x="298" y="173"/>
                  </a:lnTo>
                  <a:lnTo>
                    <a:pt x="399" y="117"/>
                  </a:lnTo>
                  <a:lnTo>
                    <a:pt x="410" y="92"/>
                  </a:lnTo>
                  <a:lnTo>
                    <a:pt x="399" y="81"/>
                  </a:lnTo>
                  <a:lnTo>
                    <a:pt x="288" y="147"/>
                  </a:lnTo>
                  <a:lnTo>
                    <a:pt x="268" y="11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2432" y="1810"/>
              <a:ext cx="362" cy="582"/>
            </a:xfrm>
            <a:custGeom>
              <a:avLst/>
              <a:gdLst/>
              <a:ahLst/>
              <a:cxnLst>
                <a:cxn ang="0">
                  <a:pos x="329" y="15"/>
                </a:cxn>
                <a:cxn ang="0">
                  <a:pos x="293" y="0"/>
                </a:cxn>
                <a:cxn ang="0">
                  <a:pos x="217" y="5"/>
                </a:cxn>
                <a:cxn ang="0">
                  <a:pos x="151" y="56"/>
                </a:cxn>
                <a:cxn ang="0">
                  <a:pos x="55" y="162"/>
                </a:cxn>
                <a:cxn ang="0">
                  <a:pos x="5" y="248"/>
                </a:cxn>
                <a:cxn ang="0">
                  <a:pos x="0" y="278"/>
                </a:cxn>
                <a:cxn ang="0">
                  <a:pos x="25" y="334"/>
                </a:cxn>
                <a:cxn ang="0">
                  <a:pos x="80" y="359"/>
                </a:cxn>
                <a:cxn ang="0">
                  <a:pos x="151" y="389"/>
                </a:cxn>
                <a:cxn ang="0">
                  <a:pos x="207" y="404"/>
                </a:cxn>
                <a:cxn ang="0">
                  <a:pos x="232" y="430"/>
                </a:cxn>
                <a:cxn ang="0">
                  <a:pos x="217" y="465"/>
                </a:cxn>
                <a:cxn ang="0">
                  <a:pos x="177" y="506"/>
                </a:cxn>
                <a:cxn ang="0">
                  <a:pos x="126" y="511"/>
                </a:cxn>
                <a:cxn ang="0">
                  <a:pos x="91" y="495"/>
                </a:cxn>
                <a:cxn ang="0">
                  <a:pos x="70" y="511"/>
                </a:cxn>
                <a:cxn ang="0">
                  <a:pos x="75" y="531"/>
                </a:cxn>
                <a:cxn ang="0">
                  <a:pos x="116" y="546"/>
                </a:cxn>
                <a:cxn ang="0">
                  <a:pos x="177" y="546"/>
                </a:cxn>
                <a:cxn ang="0">
                  <a:pos x="232" y="531"/>
                </a:cxn>
                <a:cxn ang="0">
                  <a:pos x="263" y="511"/>
                </a:cxn>
                <a:cxn ang="0">
                  <a:pos x="283" y="475"/>
                </a:cxn>
                <a:cxn ang="0">
                  <a:pos x="293" y="435"/>
                </a:cxn>
                <a:cxn ang="0">
                  <a:pos x="268" y="399"/>
                </a:cxn>
                <a:cxn ang="0">
                  <a:pos x="207" y="374"/>
                </a:cxn>
                <a:cxn ang="0">
                  <a:pos x="136" y="354"/>
                </a:cxn>
                <a:cxn ang="0">
                  <a:pos x="75" y="319"/>
                </a:cxn>
                <a:cxn ang="0">
                  <a:pos x="60" y="288"/>
                </a:cxn>
                <a:cxn ang="0">
                  <a:pos x="70" y="233"/>
                </a:cxn>
                <a:cxn ang="0">
                  <a:pos x="116" y="162"/>
                </a:cxn>
                <a:cxn ang="0">
                  <a:pos x="172" y="121"/>
                </a:cxn>
                <a:cxn ang="0">
                  <a:pos x="258" y="91"/>
                </a:cxn>
                <a:cxn ang="0">
                  <a:pos x="329" y="76"/>
                </a:cxn>
                <a:cxn ang="0">
                  <a:pos x="329" y="35"/>
                </a:cxn>
                <a:cxn ang="0">
                  <a:pos x="329" y="15"/>
                </a:cxn>
              </a:cxnLst>
              <a:rect l="0" t="0" r="r" b="b"/>
              <a:pathLst>
                <a:path w="329" h="546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2737" y="1811"/>
              <a:ext cx="339" cy="717"/>
            </a:xfrm>
            <a:custGeom>
              <a:avLst/>
              <a:gdLst/>
              <a:ahLst/>
              <a:cxnLst>
                <a:cxn ang="0">
                  <a:pos x="269" y="212"/>
                </a:cxn>
                <a:cxn ang="0">
                  <a:pos x="238" y="86"/>
                </a:cxn>
                <a:cxn ang="0">
                  <a:pos x="203" y="25"/>
                </a:cxn>
                <a:cxn ang="0">
                  <a:pos x="126" y="0"/>
                </a:cxn>
                <a:cxn ang="0">
                  <a:pos x="50" y="10"/>
                </a:cxn>
                <a:cxn ang="0">
                  <a:pos x="15" y="76"/>
                </a:cxn>
                <a:cxn ang="0">
                  <a:pos x="20" y="157"/>
                </a:cxn>
                <a:cxn ang="0">
                  <a:pos x="40" y="288"/>
                </a:cxn>
                <a:cxn ang="0">
                  <a:pos x="40" y="404"/>
                </a:cxn>
                <a:cxn ang="0">
                  <a:pos x="15" y="505"/>
                </a:cxn>
                <a:cxn ang="0">
                  <a:pos x="0" y="561"/>
                </a:cxn>
                <a:cxn ang="0">
                  <a:pos x="10" y="612"/>
                </a:cxn>
                <a:cxn ang="0">
                  <a:pos x="45" y="638"/>
                </a:cxn>
                <a:cxn ang="0">
                  <a:pos x="91" y="663"/>
                </a:cxn>
                <a:cxn ang="0">
                  <a:pos x="136" y="673"/>
                </a:cxn>
                <a:cxn ang="0">
                  <a:pos x="193" y="673"/>
                </a:cxn>
                <a:cxn ang="0">
                  <a:pos x="259" y="622"/>
                </a:cxn>
                <a:cxn ang="0">
                  <a:pos x="309" y="515"/>
                </a:cxn>
                <a:cxn ang="0">
                  <a:pos x="304" y="419"/>
                </a:cxn>
                <a:cxn ang="0">
                  <a:pos x="274" y="308"/>
                </a:cxn>
                <a:cxn ang="0">
                  <a:pos x="269" y="212"/>
                </a:cxn>
              </a:cxnLst>
              <a:rect l="0" t="0" r="r" b="b"/>
              <a:pathLst>
                <a:path w="309" h="673">
                  <a:moveTo>
                    <a:pt x="269" y="212"/>
                  </a:moveTo>
                  <a:lnTo>
                    <a:pt x="238" y="86"/>
                  </a:lnTo>
                  <a:lnTo>
                    <a:pt x="203" y="25"/>
                  </a:lnTo>
                  <a:lnTo>
                    <a:pt x="126" y="0"/>
                  </a:lnTo>
                  <a:lnTo>
                    <a:pt x="50" y="10"/>
                  </a:lnTo>
                  <a:lnTo>
                    <a:pt x="15" y="76"/>
                  </a:lnTo>
                  <a:lnTo>
                    <a:pt x="20" y="157"/>
                  </a:lnTo>
                  <a:lnTo>
                    <a:pt x="40" y="288"/>
                  </a:lnTo>
                  <a:lnTo>
                    <a:pt x="40" y="404"/>
                  </a:lnTo>
                  <a:lnTo>
                    <a:pt x="15" y="505"/>
                  </a:lnTo>
                  <a:lnTo>
                    <a:pt x="0" y="561"/>
                  </a:lnTo>
                  <a:lnTo>
                    <a:pt x="10" y="612"/>
                  </a:lnTo>
                  <a:lnTo>
                    <a:pt x="45" y="638"/>
                  </a:lnTo>
                  <a:lnTo>
                    <a:pt x="91" y="663"/>
                  </a:lnTo>
                  <a:lnTo>
                    <a:pt x="136" y="673"/>
                  </a:lnTo>
                  <a:lnTo>
                    <a:pt x="193" y="673"/>
                  </a:lnTo>
                  <a:lnTo>
                    <a:pt x="259" y="622"/>
                  </a:lnTo>
                  <a:lnTo>
                    <a:pt x="309" y="515"/>
                  </a:lnTo>
                  <a:lnTo>
                    <a:pt x="304" y="419"/>
                  </a:lnTo>
                  <a:lnTo>
                    <a:pt x="274" y="308"/>
                  </a:lnTo>
                  <a:lnTo>
                    <a:pt x="269" y="2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2625" y="2365"/>
              <a:ext cx="259" cy="1038"/>
            </a:xfrm>
            <a:custGeom>
              <a:avLst/>
              <a:gdLst/>
              <a:ahLst/>
              <a:cxnLst>
                <a:cxn ang="0">
                  <a:pos x="223" y="15"/>
                </a:cxn>
                <a:cxn ang="0">
                  <a:pos x="163" y="0"/>
                </a:cxn>
                <a:cxn ang="0">
                  <a:pos x="127" y="15"/>
                </a:cxn>
                <a:cxn ang="0">
                  <a:pos x="112" y="66"/>
                </a:cxn>
                <a:cxn ang="0">
                  <a:pos x="127" y="344"/>
                </a:cxn>
                <a:cxn ang="0">
                  <a:pos x="127" y="410"/>
                </a:cxn>
                <a:cxn ang="0">
                  <a:pos x="107" y="532"/>
                </a:cxn>
                <a:cxn ang="0">
                  <a:pos x="102" y="674"/>
                </a:cxn>
                <a:cxn ang="0">
                  <a:pos x="112" y="745"/>
                </a:cxn>
                <a:cxn ang="0">
                  <a:pos x="102" y="785"/>
                </a:cxn>
                <a:cxn ang="0">
                  <a:pos x="31" y="846"/>
                </a:cxn>
                <a:cxn ang="0">
                  <a:pos x="0" y="922"/>
                </a:cxn>
                <a:cxn ang="0">
                  <a:pos x="6" y="947"/>
                </a:cxn>
                <a:cxn ang="0">
                  <a:pos x="61" y="973"/>
                </a:cxn>
                <a:cxn ang="0">
                  <a:pos x="76" y="962"/>
                </a:cxn>
                <a:cxn ang="0">
                  <a:pos x="82" y="917"/>
                </a:cxn>
                <a:cxn ang="0">
                  <a:pos x="97" y="851"/>
                </a:cxn>
                <a:cxn ang="0">
                  <a:pos x="122" y="821"/>
                </a:cxn>
                <a:cxn ang="0">
                  <a:pos x="152" y="801"/>
                </a:cxn>
                <a:cxn ang="0">
                  <a:pos x="178" y="775"/>
                </a:cxn>
                <a:cxn ang="0">
                  <a:pos x="183" y="755"/>
                </a:cxn>
                <a:cxn ang="0">
                  <a:pos x="168" y="730"/>
                </a:cxn>
                <a:cxn ang="0">
                  <a:pos x="152" y="715"/>
                </a:cxn>
                <a:cxn ang="0">
                  <a:pos x="142" y="653"/>
                </a:cxn>
                <a:cxn ang="0">
                  <a:pos x="152" y="526"/>
                </a:cxn>
                <a:cxn ang="0">
                  <a:pos x="188" y="380"/>
                </a:cxn>
                <a:cxn ang="0">
                  <a:pos x="223" y="263"/>
                </a:cxn>
                <a:cxn ang="0">
                  <a:pos x="235" y="122"/>
                </a:cxn>
                <a:cxn ang="0">
                  <a:pos x="223" y="15"/>
                </a:cxn>
              </a:cxnLst>
              <a:rect l="0" t="0" r="r" b="b"/>
              <a:pathLst>
                <a:path w="235" h="973">
                  <a:moveTo>
                    <a:pt x="223" y="15"/>
                  </a:moveTo>
                  <a:lnTo>
                    <a:pt x="163" y="0"/>
                  </a:lnTo>
                  <a:lnTo>
                    <a:pt x="127" y="15"/>
                  </a:lnTo>
                  <a:lnTo>
                    <a:pt x="112" y="66"/>
                  </a:lnTo>
                  <a:lnTo>
                    <a:pt x="127" y="344"/>
                  </a:lnTo>
                  <a:lnTo>
                    <a:pt x="127" y="410"/>
                  </a:lnTo>
                  <a:lnTo>
                    <a:pt x="107" y="532"/>
                  </a:lnTo>
                  <a:lnTo>
                    <a:pt x="102" y="674"/>
                  </a:lnTo>
                  <a:lnTo>
                    <a:pt x="112" y="745"/>
                  </a:lnTo>
                  <a:lnTo>
                    <a:pt x="102" y="785"/>
                  </a:lnTo>
                  <a:lnTo>
                    <a:pt x="31" y="846"/>
                  </a:lnTo>
                  <a:lnTo>
                    <a:pt x="0" y="922"/>
                  </a:lnTo>
                  <a:lnTo>
                    <a:pt x="6" y="947"/>
                  </a:lnTo>
                  <a:lnTo>
                    <a:pt x="61" y="973"/>
                  </a:lnTo>
                  <a:lnTo>
                    <a:pt x="76" y="962"/>
                  </a:lnTo>
                  <a:lnTo>
                    <a:pt x="82" y="917"/>
                  </a:lnTo>
                  <a:lnTo>
                    <a:pt x="97" y="851"/>
                  </a:lnTo>
                  <a:lnTo>
                    <a:pt x="122" y="821"/>
                  </a:lnTo>
                  <a:lnTo>
                    <a:pt x="152" y="801"/>
                  </a:lnTo>
                  <a:lnTo>
                    <a:pt x="178" y="775"/>
                  </a:lnTo>
                  <a:lnTo>
                    <a:pt x="183" y="755"/>
                  </a:lnTo>
                  <a:lnTo>
                    <a:pt x="168" y="730"/>
                  </a:lnTo>
                  <a:lnTo>
                    <a:pt x="152" y="715"/>
                  </a:lnTo>
                  <a:lnTo>
                    <a:pt x="142" y="653"/>
                  </a:lnTo>
                  <a:lnTo>
                    <a:pt x="152" y="526"/>
                  </a:lnTo>
                  <a:lnTo>
                    <a:pt x="188" y="380"/>
                  </a:lnTo>
                  <a:lnTo>
                    <a:pt x="223" y="263"/>
                  </a:lnTo>
                  <a:lnTo>
                    <a:pt x="235" y="122"/>
                  </a:lnTo>
                  <a:lnTo>
                    <a:pt x="223" y="1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2906" y="2365"/>
              <a:ext cx="422" cy="876"/>
            </a:xfrm>
            <a:custGeom>
              <a:avLst/>
              <a:gdLst/>
              <a:ahLst/>
              <a:cxnLst>
                <a:cxn ang="0">
                  <a:pos x="126" y="122"/>
                </a:cxn>
                <a:cxn ang="0">
                  <a:pos x="116" y="40"/>
                </a:cxn>
                <a:cxn ang="0">
                  <a:pos x="71" y="0"/>
                </a:cxn>
                <a:cxn ang="0">
                  <a:pos x="5" y="5"/>
                </a:cxn>
                <a:cxn ang="0">
                  <a:pos x="0" y="40"/>
                </a:cxn>
                <a:cxn ang="0">
                  <a:pos x="5" y="117"/>
                </a:cxn>
                <a:cxn ang="0">
                  <a:pos x="40" y="233"/>
                </a:cxn>
                <a:cxn ang="0">
                  <a:pos x="66" y="319"/>
                </a:cxn>
                <a:cxn ang="0">
                  <a:pos x="96" y="435"/>
                </a:cxn>
                <a:cxn ang="0">
                  <a:pos x="106" y="536"/>
                </a:cxn>
                <a:cxn ang="0">
                  <a:pos x="106" y="617"/>
                </a:cxn>
                <a:cxn ang="0">
                  <a:pos x="91" y="679"/>
                </a:cxn>
                <a:cxn ang="0">
                  <a:pos x="76" y="699"/>
                </a:cxn>
                <a:cxn ang="0">
                  <a:pos x="76" y="719"/>
                </a:cxn>
                <a:cxn ang="0">
                  <a:pos x="96" y="750"/>
                </a:cxn>
                <a:cxn ang="0">
                  <a:pos x="131" y="760"/>
                </a:cxn>
                <a:cxn ang="0">
                  <a:pos x="187" y="760"/>
                </a:cxn>
                <a:cxn ang="0">
                  <a:pos x="288" y="785"/>
                </a:cxn>
                <a:cxn ang="0">
                  <a:pos x="318" y="821"/>
                </a:cxn>
                <a:cxn ang="0">
                  <a:pos x="364" y="800"/>
                </a:cxn>
                <a:cxn ang="0">
                  <a:pos x="384" y="750"/>
                </a:cxn>
                <a:cxn ang="0">
                  <a:pos x="364" y="730"/>
                </a:cxn>
                <a:cxn ang="0">
                  <a:pos x="278" y="719"/>
                </a:cxn>
                <a:cxn ang="0">
                  <a:pos x="182" y="719"/>
                </a:cxn>
                <a:cxn ang="0">
                  <a:pos x="141" y="714"/>
                </a:cxn>
                <a:cxn ang="0">
                  <a:pos x="131" y="684"/>
                </a:cxn>
                <a:cxn ang="0">
                  <a:pos x="141" y="627"/>
                </a:cxn>
                <a:cxn ang="0">
                  <a:pos x="147" y="531"/>
                </a:cxn>
                <a:cxn ang="0">
                  <a:pos x="136" y="425"/>
                </a:cxn>
                <a:cxn ang="0">
                  <a:pos x="121" y="284"/>
                </a:cxn>
                <a:cxn ang="0">
                  <a:pos x="126" y="162"/>
                </a:cxn>
                <a:cxn ang="0">
                  <a:pos x="126" y="122"/>
                </a:cxn>
              </a:cxnLst>
              <a:rect l="0" t="0" r="r" b="b"/>
              <a:pathLst>
                <a:path w="384" h="821">
                  <a:moveTo>
                    <a:pt x="126" y="122"/>
                  </a:moveTo>
                  <a:lnTo>
                    <a:pt x="116" y="40"/>
                  </a:lnTo>
                  <a:lnTo>
                    <a:pt x="71" y="0"/>
                  </a:lnTo>
                  <a:lnTo>
                    <a:pt x="5" y="5"/>
                  </a:lnTo>
                  <a:lnTo>
                    <a:pt x="0" y="40"/>
                  </a:lnTo>
                  <a:lnTo>
                    <a:pt x="5" y="117"/>
                  </a:lnTo>
                  <a:lnTo>
                    <a:pt x="40" y="233"/>
                  </a:lnTo>
                  <a:lnTo>
                    <a:pt x="66" y="319"/>
                  </a:lnTo>
                  <a:lnTo>
                    <a:pt x="96" y="435"/>
                  </a:lnTo>
                  <a:lnTo>
                    <a:pt x="106" y="536"/>
                  </a:lnTo>
                  <a:lnTo>
                    <a:pt x="106" y="617"/>
                  </a:lnTo>
                  <a:lnTo>
                    <a:pt x="91" y="679"/>
                  </a:lnTo>
                  <a:lnTo>
                    <a:pt x="76" y="699"/>
                  </a:lnTo>
                  <a:lnTo>
                    <a:pt x="76" y="719"/>
                  </a:lnTo>
                  <a:lnTo>
                    <a:pt x="96" y="750"/>
                  </a:lnTo>
                  <a:lnTo>
                    <a:pt x="131" y="760"/>
                  </a:lnTo>
                  <a:lnTo>
                    <a:pt x="187" y="760"/>
                  </a:lnTo>
                  <a:lnTo>
                    <a:pt x="288" y="785"/>
                  </a:lnTo>
                  <a:lnTo>
                    <a:pt x="318" y="821"/>
                  </a:lnTo>
                  <a:lnTo>
                    <a:pt x="364" y="800"/>
                  </a:lnTo>
                  <a:lnTo>
                    <a:pt x="384" y="750"/>
                  </a:lnTo>
                  <a:lnTo>
                    <a:pt x="364" y="730"/>
                  </a:lnTo>
                  <a:lnTo>
                    <a:pt x="278" y="719"/>
                  </a:lnTo>
                  <a:lnTo>
                    <a:pt x="182" y="719"/>
                  </a:lnTo>
                  <a:lnTo>
                    <a:pt x="141" y="714"/>
                  </a:lnTo>
                  <a:lnTo>
                    <a:pt x="131" y="684"/>
                  </a:lnTo>
                  <a:lnTo>
                    <a:pt x="141" y="627"/>
                  </a:lnTo>
                  <a:lnTo>
                    <a:pt x="147" y="531"/>
                  </a:lnTo>
                  <a:lnTo>
                    <a:pt x="136" y="425"/>
                  </a:lnTo>
                  <a:lnTo>
                    <a:pt x="121" y="284"/>
                  </a:lnTo>
                  <a:lnTo>
                    <a:pt x="126" y="162"/>
                  </a:lnTo>
                  <a:lnTo>
                    <a:pt x="126" y="1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 rot="10800000" flipV="1">
              <a:off x="2976" y="1824"/>
              <a:ext cx="362" cy="582"/>
            </a:xfrm>
            <a:custGeom>
              <a:avLst/>
              <a:gdLst/>
              <a:ahLst/>
              <a:cxnLst>
                <a:cxn ang="0">
                  <a:pos x="329" y="15"/>
                </a:cxn>
                <a:cxn ang="0">
                  <a:pos x="293" y="0"/>
                </a:cxn>
                <a:cxn ang="0">
                  <a:pos x="217" y="5"/>
                </a:cxn>
                <a:cxn ang="0">
                  <a:pos x="151" y="56"/>
                </a:cxn>
                <a:cxn ang="0">
                  <a:pos x="55" y="162"/>
                </a:cxn>
                <a:cxn ang="0">
                  <a:pos x="5" y="248"/>
                </a:cxn>
                <a:cxn ang="0">
                  <a:pos x="0" y="278"/>
                </a:cxn>
                <a:cxn ang="0">
                  <a:pos x="25" y="334"/>
                </a:cxn>
                <a:cxn ang="0">
                  <a:pos x="80" y="359"/>
                </a:cxn>
                <a:cxn ang="0">
                  <a:pos x="151" y="389"/>
                </a:cxn>
                <a:cxn ang="0">
                  <a:pos x="207" y="404"/>
                </a:cxn>
                <a:cxn ang="0">
                  <a:pos x="232" y="430"/>
                </a:cxn>
                <a:cxn ang="0">
                  <a:pos x="217" y="465"/>
                </a:cxn>
                <a:cxn ang="0">
                  <a:pos x="177" y="506"/>
                </a:cxn>
                <a:cxn ang="0">
                  <a:pos x="126" y="511"/>
                </a:cxn>
                <a:cxn ang="0">
                  <a:pos x="91" y="495"/>
                </a:cxn>
                <a:cxn ang="0">
                  <a:pos x="70" y="511"/>
                </a:cxn>
                <a:cxn ang="0">
                  <a:pos x="75" y="531"/>
                </a:cxn>
                <a:cxn ang="0">
                  <a:pos x="116" y="546"/>
                </a:cxn>
                <a:cxn ang="0">
                  <a:pos x="177" y="546"/>
                </a:cxn>
                <a:cxn ang="0">
                  <a:pos x="232" y="531"/>
                </a:cxn>
                <a:cxn ang="0">
                  <a:pos x="263" y="511"/>
                </a:cxn>
                <a:cxn ang="0">
                  <a:pos x="283" y="475"/>
                </a:cxn>
                <a:cxn ang="0">
                  <a:pos x="293" y="435"/>
                </a:cxn>
                <a:cxn ang="0">
                  <a:pos x="268" y="399"/>
                </a:cxn>
                <a:cxn ang="0">
                  <a:pos x="207" y="374"/>
                </a:cxn>
                <a:cxn ang="0">
                  <a:pos x="136" y="354"/>
                </a:cxn>
                <a:cxn ang="0">
                  <a:pos x="75" y="319"/>
                </a:cxn>
                <a:cxn ang="0">
                  <a:pos x="60" y="288"/>
                </a:cxn>
                <a:cxn ang="0">
                  <a:pos x="70" y="233"/>
                </a:cxn>
                <a:cxn ang="0">
                  <a:pos x="116" y="162"/>
                </a:cxn>
                <a:cxn ang="0">
                  <a:pos x="172" y="121"/>
                </a:cxn>
                <a:cxn ang="0">
                  <a:pos x="258" y="91"/>
                </a:cxn>
                <a:cxn ang="0">
                  <a:pos x="329" y="76"/>
                </a:cxn>
                <a:cxn ang="0">
                  <a:pos x="329" y="35"/>
                </a:cxn>
                <a:cxn ang="0">
                  <a:pos x="329" y="15"/>
                </a:cxn>
              </a:cxnLst>
              <a:rect l="0" t="0" r="r" b="b"/>
              <a:pathLst>
                <a:path w="329" h="546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 b="1" dirty="0">
                <a:solidFill>
                  <a:srgbClr val="FF0000"/>
                </a:solidFill>
                <a:latin typeface="Tw Cen MT" pitchFamily="34" charset="0"/>
              </a:rPr>
              <a:t>Quick Sort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616200" y="2954338"/>
            <a:ext cx="2946400" cy="2151062"/>
            <a:chOff x="118" y="2928"/>
            <a:chExt cx="1856" cy="1355"/>
          </a:xfrm>
        </p:grpSpPr>
        <p:sp>
          <p:nvSpPr>
            <p:cNvPr id="6" name="Freeform 41"/>
            <p:cNvSpPr>
              <a:spLocks/>
            </p:cNvSpPr>
            <p:nvPr/>
          </p:nvSpPr>
          <p:spPr bwMode="auto">
            <a:xfrm>
              <a:off x="118" y="2928"/>
              <a:ext cx="1856" cy="1355"/>
            </a:xfrm>
            <a:custGeom>
              <a:avLst/>
              <a:gdLst/>
              <a:ahLst/>
              <a:cxnLst>
                <a:cxn ang="0">
                  <a:pos x="364" y="288"/>
                </a:cxn>
                <a:cxn ang="0">
                  <a:pos x="28" y="768"/>
                </a:cxn>
                <a:cxn ang="0">
                  <a:pos x="535" y="923"/>
                </a:cxn>
                <a:cxn ang="0">
                  <a:pos x="888" y="1233"/>
                </a:cxn>
                <a:cxn ang="0">
                  <a:pos x="1301" y="1293"/>
                </a:cxn>
                <a:cxn ang="0">
                  <a:pos x="1804" y="864"/>
                </a:cxn>
                <a:cxn ang="0">
                  <a:pos x="988" y="96"/>
                </a:cxn>
                <a:cxn ang="0">
                  <a:pos x="364" y="288"/>
                </a:cxn>
              </a:cxnLst>
              <a:rect l="0" t="0" r="r" b="b"/>
              <a:pathLst>
                <a:path w="1856" h="1355">
                  <a:moveTo>
                    <a:pt x="364" y="288"/>
                  </a:moveTo>
                  <a:cubicBezTo>
                    <a:pt x="204" y="400"/>
                    <a:pt x="0" y="662"/>
                    <a:pt x="28" y="768"/>
                  </a:cubicBezTo>
                  <a:cubicBezTo>
                    <a:pt x="56" y="874"/>
                    <a:pt x="392" y="846"/>
                    <a:pt x="535" y="923"/>
                  </a:cubicBezTo>
                  <a:cubicBezTo>
                    <a:pt x="678" y="1000"/>
                    <a:pt x="760" y="1171"/>
                    <a:pt x="888" y="1233"/>
                  </a:cubicBezTo>
                  <a:cubicBezTo>
                    <a:pt x="1016" y="1295"/>
                    <a:pt x="1148" y="1355"/>
                    <a:pt x="1301" y="1293"/>
                  </a:cubicBezTo>
                  <a:cubicBezTo>
                    <a:pt x="1454" y="1231"/>
                    <a:pt x="1856" y="1063"/>
                    <a:pt x="1804" y="864"/>
                  </a:cubicBezTo>
                  <a:cubicBezTo>
                    <a:pt x="1752" y="665"/>
                    <a:pt x="1228" y="192"/>
                    <a:pt x="988" y="96"/>
                  </a:cubicBezTo>
                  <a:cubicBezTo>
                    <a:pt x="748" y="0"/>
                    <a:pt x="524" y="176"/>
                    <a:pt x="364" y="288"/>
                  </a:cubicBez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7" name="Text Box 42"/>
            <p:cNvSpPr txBox="1">
              <a:spLocks noChangeArrowheads="1"/>
            </p:cNvSpPr>
            <p:nvPr/>
          </p:nvSpPr>
          <p:spPr bwMode="auto">
            <a:xfrm>
              <a:off x="518" y="3220"/>
              <a:ext cx="2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002060"/>
                  </a:solidFill>
                  <a:latin typeface="Tw Cen MT" pitchFamily="34" charset="0"/>
                </a:rPr>
                <a:t>88</a:t>
              </a:r>
              <a:endParaRPr lang="en-CA" sz="2000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1248" y="3312"/>
              <a:ext cx="2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002060"/>
                  </a:solidFill>
                  <a:latin typeface="Tw Cen MT" pitchFamily="34" charset="0"/>
                </a:rPr>
                <a:t>14</a:t>
              </a:r>
              <a:endParaRPr lang="en-CA" sz="2000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864" y="350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002060"/>
                  </a:solidFill>
                  <a:latin typeface="Tw Cen MT" pitchFamily="34" charset="0"/>
                </a:rPr>
                <a:t>98</a:t>
              </a:r>
              <a:endParaRPr lang="en-CA" sz="2000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0" name="Text Box 45"/>
            <p:cNvSpPr txBox="1">
              <a:spLocks noChangeArrowheads="1"/>
            </p:cNvSpPr>
            <p:nvPr/>
          </p:nvSpPr>
          <p:spPr bwMode="auto">
            <a:xfrm>
              <a:off x="576" y="3552"/>
              <a:ext cx="2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002060"/>
                  </a:solidFill>
                  <a:latin typeface="Tw Cen MT" pitchFamily="34" charset="0"/>
                </a:rPr>
                <a:t>25</a:t>
              </a:r>
              <a:endParaRPr lang="en-CA" sz="2000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1" name="Text Box 46"/>
            <p:cNvSpPr txBox="1">
              <a:spLocks noChangeArrowheads="1"/>
            </p:cNvSpPr>
            <p:nvPr/>
          </p:nvSpPr>
          <p:spPr bwMode="auto">
            <a:xfrm>
              <a:off x="998" y="3700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002060"/>
                  </a:solidFill>
                  <a:latin typeface="Tw Cen MT" pitchFamily="34" charset="0"/>
                </a:rPr>
                <a:t>62</a:t>
              </a:r>
              <a:endParaRPr lang="en-CA" sz="2000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2" name="Text Box 47"/>
            <p:cNvSpPr txBox="1">
              <a:spLocks noChangeArrowheads="1"/>
            </p:cNvSpPr>
            <p:nvPr/>
          </p:nvSpPr>
          <p:spPr bwMode="auto">
            <a:xfrm>
              <a:off x="864" y="3216"/>
              <a:ext cx="294" cy="25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 dirty="0">
                  <a:solidFill>
                    <a:srgbClr val="002060"/>
                  </a:solidFill>
                  <a:latin typeface="Tw Cen MT" pitchFamily="34" charset="0"/>
                </a:rPr>
                <a:t>52</a:t>
              </a:r>
              <a:endParaRPr lang="en-CA" sz="2000" b="1" dirty="0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3" name="Text Box 48"/>
            <p:cNvSpPr txBox="1">
              <a:spLocks noChangeArrowheads="1"/>
            </p:cNvSpPr>
            <p:nvPr/>
          </p:nvSpPr>
          <p:spPr bwMode="auto">
            <a:xfrm>
              <a:off x="1190" y="3892"/>
              <a:ext cx="2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002060"/>
                  </a:solidFill>
                  <a:latin typeface="Tw Cen MT" pitchFamily="34" charset="0"/>
                </a:rPr>
                <a:t>79</a:t>
              </a:r>
              <a:endParaRPr lang="en-CA" sz="2000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4" name="Text Box 49"/>
            <p:cNvSpPr txBox="1">
              <a:spLocks noChangeArrowheads="1"/>
            </p:cNvSpPr>
            <p:nvPr/>
          </p:nvSpPr>
          <p:spPr bwMode="auto">
            <a:xfrm>
              <a:off x="1296" y="3552"/>
              <a:ext cx="2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002060"/>
                  </a:solidFill>
                  <a:latin typeface="Tw Cen MT" pitchFamily="34" charset="0"/>
                </a:rPr>
                <a:t>30</a:t>
              </a:r>
              <a:endParaRPr lang="en-CA" sz="2000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5" name="Text Box 50"/>
            <p:cNvSpPr txBox="1">
              <a:spLocks noChangeArrowheads="1"/>
            </p:cNvSpPr>
            <p:nvPr/>
          </p:nvSpPr>
          <p:spPr bwMode="auto">
            <a:xfrm>
              <a:off x="1526" y="3696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002060"/>
                  </a:solidFill>
                  <a:latin typeface="Tw Cen MT" pitchFamily="34" charset="0"/>
                </a:rPr>
                <a:t>23</a:t>
              </a:r>
              <a:endParaRPr lang="en-CA" sz="2000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6" name="Rectangle 51"/>
            <p:cNvSpPr>
              <a:spLocks noChangeArrowheads="1"/>
            </p:cNvSpPr>
            <p:nvPr/>
          </p:nvSpPr>
          <p:spPr bwMode="auto">
            <a:xfrm>
              <a:off x="370" y="3447"/>
              <a:ext cx="2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002060"/>
                  </a:solidFill>
                  <a:latin typeface="Tw Cen MT" pitchFamily="34" charset="0"/>
                </a:rPr>
                <a:t>31</a:t>
              </a:r>
              <a:endParaRPr lang="en-CA" sz="2000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2209800" y="3429000"/>
            <a:ext cx="457200" cy="914400"/>
            <a:chOff x="2432" y="1328"/>
            <a:chExt cx="906" cy="2075"/>
          </a:xfrm>
          <a:solidFill>
            <a:srgbClr val="FF0000"/>
          </a:solidFill>
        </p:grpSpPr>
        <p:sp>
          <p:nvSpPr>
            <p:cNvPr id="18" name="Freeform 53"/>
            <p:cNvSpPr>
              <a:spLocks/>
            </p:cNvSpPr>
            <p:nvPr/>
          </p:nvSpPr>
          <p:spPr bwMode="auto">
            <a:xfrm>
              <a:off x="2594" y="1328"/>
              <a:ext cx="450" cy="433"/>
            </a:xfrm>
            <a:custGeom>
              <a:avLst/>
              <a:gdLst/>
              <a:ahLst/>
              <a:cxnLst>
                <a:cxn ang="0">
                  <a:pos x="268" y="117"/>
                </a:cxn>
                <a:cxn ang="0">
                  <a:pos x="217" y="41"/>
                </a:cxn>
                <a:cxn ang="0">
                  <a:pos x="166" y="0"/>
                </a:cxn>
                <a:cxn ang="0">
                  <a:pos x="106" y="0"/>
                </a:cxn>
                <a:cxn ang="0">
                  <a:pos x="40" y="26"/>
                </a:cxn>
                <a:cxn ang="0">
                  <a:pos x="10" y="71"/>
                </a:cxn>
                <a:cxn ang="0">
                  <a:pos x="0" y="132"/>
                </a:cxn>
                <a:cxn ang="0">
                  <a:pos x="10" y="213"/>
                </a:cxn>
                <a:cxn ang="0">
                  <a:pos x="50" y="304"/>
                </a:cxn>
                <a:cxn ang="0">
                  <a:pos x="121" y="365"/>
                </a:cxn>
                <a:cxn ang="0">
                  <a:pos x="176" y="395"/>
                </a:cxn>
                <a:cxn ang="0">
                  <a:pos x="232" y="406"/>
                </a:cxn>
                <a:cxn ang="0">
                  <a:pos x="278" y="390"/>
                </a:cxn>
                <a:cxn ang="0">
                  <a:pos x="303" y="365"/>
                </a:cxn>
                <a:cxn ang="0">
                  <a:pos x="319" y="304"/>
                </a:cxn>
                <a:cxn ang="0">
                  <a:pos x="314" y="233"/>
                </a:cxn>
                <a:cxn ang="0">
                  <a:pos x="298" y="173"/>
                </a:cxn>
                <a:cxn ang="0">
                  <a:pos x="399" y="117"/>
                </a:cxn>
                <a:cxn ang="0">
                  <a:pos x="410" y="92"/>
                </a:cxn>
                <a:cxn ang="0">
                  <a:pos x="399" y="81"/>
                </a:cxn>
                <a:cxn ang="0">
                  <a:pos x="288" y="147"/>
                </a:cxn>
                <a:cxn ang="0">
                  <a:pos x="268" y="117"/>
                </a:cxn>
              </a:cxnLst>
              <a:rect l="0" t="0" r="r" b="b"/>
              <a:pathLst>
                <a:path w="410" h="406">
                  <a:moveTo>
                    <a:pt x="268" y="117"/>
                  </a:moveTo>
                  <a:lnTo>
                    <a:pt x="217" y="41"/>
                  </a:lnTo>
                  <a:lnTo>
                    <a:pt x="166" y="0"/>
                  </a:lnTo>
                  <a:lnTo>
                    <a:pt x="106" y="0"/>
                  </a:lnTo>
                  <a:lnTo>
                    <a:pt x="40" y="26"/>
                  </a:lnTo>
                  <a:lnTo>
                    <a:pt x="10" y="71"/>
                  </a:lnTo>
                  <a:lnTo>
                    <a:pt x="0" y="132"/>
                  </a:lnTo>
                  <a:lnTo>
                    <a:pt x="10" y="213"/>
                  </a:lnTo>
                  <a:lnTo>
                    <a:pt x="50" y="304"/>
                  </a:lnTo>
                  <a:lnTo>
                    <a:pt x="121" y="365"/>
                  </a:lnTo>
                  <a:lnTo>
                    <a:pt x="176" y="395"/>
                  </a:lnTo>
                  <a:lnTo>
                    <a:pt x="232" y="406"/>
                  </a:lnTo>
                  <a:lnTo>
                    <a:pt x="278" y="390"/>
                  </a:lnTo>
                  <a:lnTo>
                    <a:pt x="303" y="365"/>
                  </a:lnTo>
                  <a:lnTo>
                    <a:pt x="319" y="304"/>
                  </a:lnTo>
                  <a:lnTo>
                    <a:pt x="314" y="233"/>
                  </a:lnTo>
                  <a:lnTo>
                    <a:pt x="298" y="173"/>
                  </a:lnTo>
                  <a:lnTo>
                    <a:pt x="399" y="117"/>
                  </a:lnTo>
                  <a:lnTo>
                    <a:pt x="410" y="92"/>
                  </a:lnTo>
                  <a:lnTo>
                    <a:pt x="399" y="81"/>
                  </a:lnTo>
                  <a:lnTo>
                    <a:pt x="288" y="147"/>
                  </a:lnTo>
                  <a:lnTo>
                    <a:pt x="268" y="1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9" name="Freeform 54"/>
            <p:cNvSpPr>
              <a:spLocks/>
            </p:cNvSpPr>
            <p:nvPr/>
          </p:nvSpPr>
          <p:spPr bwMode="auto">
            <a:xfrm>
              <a:off x="2432" y="1810"/>
              <a:ext cx="362" cy="582"/>
            </a:xfrm>
            <a:custGeom>
              <a:avLst/>
              <a:gdLst/>
              <a:ahLst/>
              <a:cxnLst>
                <a:cxn ang="0">
                  <a:pos x="329" y="15"/>
                </a:cxn>
                <a:cxn ang="0">
                  <a:pos x="293" y="0"/>
                </a:cxn>
                <a:cxn ang="0">
                  <a:pos x="217" y="5"/>
                </a:cxn>
                <a:cxn ang="0">
                  <a:pos x="151" y="56"/>
                </a:cxn>
                <a:cxn ang="0">
                  <a:pos x="55" y="162"/>
                </a:cxn>
                <a:cxn ang="0">
                  <a:pos x="5" y="248"/>
                </a:cxn>
                <a:cxn ang="0">
                  <a:pos x="0" y="278"/>
                </a:cxn>
                <a:cxn ang="0">
                  <a:pos x="25" y="334"/>
                </a:cxn>
                <a:cxn ang="0">
                  <a:pos x="80" y="359"/>
                </a:cxn>
                <a:cxn ang="0">
                  <a:pos x="151" y="389"/>
                </a:cxn>
                <a:cxn ang="0">
                  <a:pos x="207" y="404"/>
                </a:cxn>
                <a:cxn ang="0">
                  <a:pos x="232" y="430"/>
                </a:cxn>
                <a:cxn ang="0">
                  <a:pos x="217" y="465"/>
                </a:cxn>
                <a:cxn ang="0">
                  <a:pos x="177" y="506"/>
                </a:cxn>
                <a:cxn ang="0">
                  <a:pos x="126" y="511"/>
                </a:cxn>
                <a:cxn ang="0">
                  <a:pos x="91" y="495"/>
                </a:cxn>
                <a:cxn ang="0">
                  <a:pos x="70" y="511"/>
                </a:cxn>
                <a:cxn ang="0">
                  <a:pos x="75" y="531"/>
                </a:cxn>
                <a:cxn ang="0">
                  <a:pos x="116" y="546"/>
                </a:cxn>
                <a:cxn ang="0">
                  <a:pos x="177" y="546"/>
                </a:cxn>
                <a:cxn ang="0">
                  <a:pos x="232" y="531"/>
                </a:cxn>
                <a:cxn ang="0">
                  <a:pos x="263" y="511"/>
                </a:cxn>
                <a:cxn ang="0">
                  <a:pos x="283" y="475"/>
                </a:cxn>
                <a:cxn ang="0">
                  <a:pos x="293" y="435"/>
                </a:cxn>
                <a:cxn ang="0">
                  <a:pos x="268" y="399"/>
                </a:cxn>
                <a:cxn ang="0">
                  <a:pos x="207" y="374"/>
                </a:cxn>
                <a:cxn ang="0">
                  <a:pos x="136" y="354"/>
                </a:cxn>
                <a:cxn ang="0">
                  <a:pos x="75" y="319"/>
                </a:cxn>
                <a:cxn ang="0">
                  <a:pos x="60" y="288"/>
                </a:cxn>
                <a:cxn ang="0">
                  <a:pos x="70" y="233"/>
                </a:cxn>
                <a:cxn ang="0">
                  <a:pos x="116" y="162"/>
                </a:cxn>
                <a:cxn ang="0">
                  <a:pos x="172" y="121"/>
                </a:cxn>
                <a:cxn ang="0">
                  <a:pos x="258" y="91"/>
                </a:cxn>
                <a:cxn ang="0">
                  <a:pos x="329" y="76"/>
                </a:cxn>
                <a:cxn ang="0">
                  <a:pos x="329" y="35"/>
                </a:cxn>
                <a:cxn ang="0">
                  <a:pos x="329" y="15"/>
                </a:cxn>
              </a:cxnLst>
              <a:rect l="0" t="0" r="r" b="b"/>
              <a:pathLst>
                <a:path w="329" h="546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20" name="Freeform 55"/>
            <p:cNvSpPr>
              <a:spLocks/>
            </p:cNvSpPr>
            <p:nvPr/>
          </p:nvSpPr>
          <p:spPr bwMode="auto">
            <a:xfrm>
              <a:off x="2737" y="1811"/>
              <a:ext cx="339" cy="717"/>
            </a:xfrm>
            <a:custGeom>
              <a:avLst/>
              <a:gdLst/>
              <a:ahLst/>
              <a:cxnLst>
                <a:cxn ang="0">
                  <a:pos x="269" y="212"/>
                </a:cxn>
                <a:cxn ang="0">
                  <a:pos x="238" y="86"/>
                </a:cxn>
                <a:cxn ang="0">
                  <a:pos x="203" y="25"/>
                </a:cxn>
                <a:cxn ang="0">
                  <a:pos x="126" y="0"/>
                </a:cxn>
                <a:cxn ang="0">
                  <a:pos x="50" y="10"/>
                </a:cxn>
                <a:cxn ang="0">
                  <a:pos x="15" y="76"/>
                </a:cxn>
                <a:cxn ang="0">
                  <a:pos x="20" y="157"/>
                </a:cxn>
                <a:cxn ang="0">
                  <a:pos x="40" y="288"/>
                </a:cxn>
                <a:cxn ang="0">
                  <a:pos x="40" y="404"/>
                </a:cxn>
                <a:cxn ang="0">
                  <a:pos x="15" y="505"/>
                </a:cxn>
                <a:cxn ang="0">
                  <a:pos x="0" y="561"/>
                </a:cxn>
                <a:cxn ang="0">
                  <a:pos x="10" y="612"/>
                </a:cxn>
                <a:cxn ang="0">
                  <a:pos x="45" y="638"/>
                </a:cxn>
                <a:cxn ang="0">
                  <a:pos x="91" y="663"/>
                </a:cxn>
                <a:cxn ang="0">
                  <a:pos x="136" y="673"/>
                </a:cxn>
                <a:cxn ang="0">
                  <a:pos x="193" y="673"/>
                </a:cxn>
                <a:cxn ang="0">
                  <a:pos x="259" y="622"/>
                </a:cxn>
                <a:cxn ang="0">
                  <a:pos x="309" y="515"/>
                </a:cxn>
                <a:cxn ang="0">
                  <a:pos x="304" y="419"/>
                </a:cxn>
                <a:cxn ang="0">
                  <a:pos x="274" y="308"/>
                </a:cxn>
                <a:cxn ang="0">
                  <a:pos x="269" y="212"/>
                </a:cxn>
              </a:cxnLst>
              <a:rect l="0" t="0" r="r" b="b"/>
              <a:pathLst>
                <a:path w="309" h="673">
                  <a:moveTo>
                    <a:pt x="269" y="212"/>
                  </a:moveTo>
                  <a:lnTo>
                    <a:pt x="238" y="86"/>
                  </a:lnTo>
                  <a:lnTo>
                    <a:pt x="203" y="25"/>
                  </a:lnTo>
                  <a:lnTo>
                    <a:pt x="126" y="0"/>
                  </a:lnTo>
                  <a:lnTo>
                    <a:pt x="50" y="10"/>
                  </a:lnTo>
                  <a:lnTo>
                    <a:pt x="15" y="76"/>
                  </a:lnTo>
                  <a:lnTo>
                    <a:pt x="20" y="157"/>
                  </a:lnTo>
                  <a:lnTo>
                    <a:pt x="40" y="288"/>
                  </a:lnTo>
                  <a:lnTo>
                    <a:pt x="40" y="404"/>
                  </a:lnTo>
                  <a:lnTo>
                    <a:pt x="15" y="505"/>
                  </a:lnTo>
                  <a:lnTo>
                    <a:pt x="0" y="561"/>
                  </a:lnTo>
                  <a:lnTo>
                    <a:pt x="10" y="612"/>
                  </a:lnTo>
                  <a:lnTo>
                    <a:pt x="45" y="638"/>
                  </a:lnTo>
                  <a:lnTo>
                    <a:pt x="91" y="663"/>
                  </a:lnTo>
                  <a:lnTo>
                    <a:pt x="136" y="673"/>
                  </a:lnTo>
                  <a:lnTo>
                    <a:pt x="193" y="673"/>
                  </a:lnTo>
                  <a:lnTo>
                    <a:pt x="259" y="622"/>
                  </a:lnTo>
                  <a:lnTo>
                    <a:pt x="309" y="515"/>
                  </a:lnTo>
                  <a:lnTo>
                    <a:pt x="304" y="419"/>
                  </a:lnTo>
                  <a:lnTo>
                    <a:pt x="274" y="308"/>
                  </a:lnTo>
                  <a:lnTo>
                    <a:pt x="269" y="2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21" name="Freeform 56"/>
            <p:cNvSpPr>
              <a:spLocks/>
            </p:cNvSpPr>
            <p:nvPr/>
          </p:nvSpPr>
          <p:spPr bwMode="auto">
            <a:xfrm>
              <a:off x="2625" y="2365"/>
              <a:ext cx="259" cy="1038"/>
            </a:xfrm>
            <a:custGeom>
              <a:avLst/>
              <a:gdLst/>
              <a:ahLst/>
              <a:cxnLst>
                <a:cxn ang="0">
                  <a:pos x="223" y="15"/>
                </a:cxn>
                <a:cxn ang="0">
                  <a:pos x="163" y="0"/>
                </a:cxn>
                <a:cxn ang="0">
                  <a:pos x="127" y="15"/>
                </a:cxn>
                <a:cxn ang="0">
                  <a:pos x="112" y="66"/>
                </a:cxn>
                <a:cxn ang="0">
                  <a:pos x="127" y="344"/>
                </a:cxn>
                <a:cxn ang="0">
                  <a:pos x="127" y="410"/>
                </a:cxn>
                <a:cxn ang="0">
                  <a:pos x="107" y="532"/>
                </a:cxn>
                <a:cxn ang="0">
                  <a:pos x="102" y="674"/>
                </a:cxn>
                <a:cxn ang="0">
                  <a:pos x="112" y="745"/>
                </a:cxn>
                <a:cxn ang="0">
                  <a:pos x="102" y="785"/>
                </a:cxn>
                <a:cxn ang="0">
                  <a:pos x="31" y="846"/>
                </a:cxn>
                <a:cxn ang="0">
                  <a:pos x="0" y="922"/>
                </a:cxn>
                <a:cxn ang="0">
                  <a:pos x="6" y="947"/>
                </a:cxn>
                <a:cxn ang="0">
                  <a:pos x="61" y="973"/>
                </a:cxn>
                <a:cxn ang="0">
                  <a:pos x="76" y="962"/>
                </a:cxn>
                <a:cxn ang="0">
                  <a:pos x="82" y="917"/>
                </a:cxn>
                <a:cxn ang="0">
                  <a:pos x="97" y="851"/>
                </a:cxn>
                <a:cxn ang="0">
                  <a:pos x="122" y="821"/>
                </a:cxn>
                <a:cxn ang="0">
                  <a:pos x="152" y="801"/>
                </a:cxn>
                <a:cxn ang="0">
                  <a:pos x="178" y="775"/>
                </a:cxn>
                <a:cxn ang="0">
                  <a:pos x="183" y="755"/>
                </a:cxn>
                <a:cxn ang="0">
                  <a:pos x="168" y="730"/>
                </a:cxn>
                <a:cxn ang="0">
                  <a:pos x="152" y="715"/>
                </a:cxn>
                <a:cxn ang="0">
                  <a:pos x="142" y="653"/>
                </a:cxn>
                <a:cxn ang="0">
                  <a:pos x="152" y="526"/>
                </a:cxn>
                <a:cxn ang="0">
                  <a:pos x="188" y="380"/>
                </a:cxn>
                <a:cxn ang="0">
                  <a:pos x="223" y="263"/>
                </a:cxn>
                <a:cxn ang="0">
                  <a:pos x="235" y="122"/>
                </a:cxn>
                <a:cxn ang="0">
                  <a:pos x="223" y="15"/>
                </a:cxn>
              </a:cxnLst>
              <a:rect l="0" t="0" r="r" b="b"/>
              <a:pathLst>
                <a:path w="235" h="973">
                  <a:moveTo>
                    <a:pt x="223" y="15"/>
                  </a:moveTo>
                  <a:lnTo>
                    <a:pt x="163" y="0"/>
                  </a:lnTo>
                  <a:lnTo>
                    <a:pt x="127" y="15"/>
                  </a:lnTo>
                  <a:lnTo>
                    <a:pt x="112" y="66"/>
                  </a:lnTo>
                  <a:lnTo>
                    <a:pt x="127" y="344"/>
                  </a:lnTo>
                  <a:lnTo>
                    <a:pt x="127" y="410"/>
                  </a:lnTo>
                  <a:lnTo>
                    <a:pt x="107" y="532"/>
                  </a:lnTo>
                  <a:lnTo>
                    <a:pt x="102" y="674"/>
                  </a:lnTo>
                  <a:lnTo>
                    <a:pt x="112" y="745"/>
                  </a:lnTo>
                  <a:lnTo>
                    <a:pt x="102" y="785"/>
                  </a:lnTo>
                  <a:lnTo>
                    <a:pt x="31" y="846"/>
                  </a:lnTo>
                  <a:lnTo>
                    <a:pt x="0" y="922"/>
                  </a:lnTo>
                  <a:lnTo>
                    <a:pt x="6" y="947"/>
                  </a:lnTo>
                  <a:lnTo>
                    <a:pt x="61" y="973"/>
                  </a:lnTo>
                  <a:lnTo>
                    <a:pt x="76" y="962"/>
                  </a:lnTo>
                  <a:lnTo>
                    <a:pt x="82" y="917"/>
                  </a:lnTo>
                  <a:lnTo>
                    <a:pt x="97" y="851"/>
                  </a:lnTo>
                  <a:lnTo>
                    <a:pt x="122" y="821"/>
                  </a:lnTo>
                  <a:lnTo>
                    <a:pt x="152" y="801"/>
                  </a:lnTo>
                  <a:lnTo>
                    <a:pt x="178" y="775"/>
                  </a:lnTo>
                  <a:lnTo>
                    <a:pt x="183" y="755"/>
                  </a:lnTo>
                  <a:lnTo>
                    <a:pt x="168" y="730"/>
                  </a:lnTo>
                  <a:lnTo>
                    <a:pt x="152" y="715"/>
                  </a:lnTo>
                  <a:lnTo>
                    <a:pt x="142" y="653"/>
                  </a:lnTo>
                  <a:lnTo>
                    <a:pt x="152" y="526"/>
                  </a:lnTo>
                  <a:lnTo>
                    <a:pt x="188" y="380"/>
                  </a:lnTo>
                  <a:lnTo>
                    <a:pt x="223" y="263"/>
                  </a:lnTo>
                  <a:lnTo>
                    <a:pt x="235" y="122"/>
                  </a:lnTo>
                  <a:lnTo>
                    <a:pt x="223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22" name="Freeform 57"/>
            <p:cNvSpPr>
              <a:spLocks/>
            </p:cNvSpPr>
            <p:nvPr/>
          </p:nvSpPr>
          <p:spPr bwMode="auto">
            <a:xfrm>
              <a:off x="2906" y="2365"/>
              <a:ext cx="422" cy="876"/>
            </a:xfrm>
            <a:custGeom>
              <a:avLst/>
              <a:gdLst/>
              <a:ahLst/>
              <a:cxnLst>
                <a:cxn ang="0">
                  <a:pos x="126" y="122"/>
                </a:cxn>
                <a:cxn ang="0">
                  <a:pos x="116" y="40"/>
                </a:cxn>
                <a:cxn ang="0">
                  <a:pos x="71" y="0"/>
                </a:cxn>
                <a:cxn ang="0">
                  <a:pos x="5" y="5"/>
                </a:cxn>
                <a:cxn ang="0">
                  <a:pos x="0" y="40"/>
                </a:cxn>
                <a:cxn ang="0">
                  <a:pos x="5" y="117"/>
                </a:cxn>
                <a:cxn ang="0">
                  <a:pos x="40" y="233"/>
                </a:cxn>
                <a:cxn ang="0">
                  <a:pos x="66" y="319"/>
                </a:cxn>
                <a:cxn ang="0">
                  <a:pos x="96" y="435"/>
                </a:cxn>
                <a:cxn ang="0">
                  <a:pos x="106" y="536"/>
                </a:cxn>
                <a:cxn ang="0">
                  <a:pos x="106" y="617"/>
                </a:cxn>
                <a:cxn ang="0">
                  <a:pos x="91" y="679"/>
                </a:cxn>
                <a:cxn ang="0">
                  <a:pos x="76" y="699"/>
                </a:cxn>
                <a:cxn ang="0">
                  <a:pos x="76" y="719"/>
                </a:cxn>
                <a:cxn ang="0">
                  <a:pos x="96" y="750"/>
                </a:cxn>
                <a:cxn ang="0">
                  <a:pos x="131" y="760"/>
                </a:cxn>
                <a:cxn ang="0">
                  <a:pos x="187" y="760"/>
                </a:cxn>
                <a:cxn ang="0">
                  <a:pos x="288" y="785"/>
                </a:cxn>
                <a:cxn ang="0">
                  <a:pos x="318" y="821"/>
                </a:cxn>
                <a:cxn ang="0">
                  <a:pos x="364" y="800"/>
                </a:cxn>
                <a:cxn ang="0">
                  <a:pos x="384" y="750"/>
                </a:cxn>
                <a:cxn ang="0">
                  <a:pos x="364" y="730"/>
                </a:cxn>
                <a:cxn ang="0">
                  <a:pos x="278" y="719"/>
                </a:cxn>
                <a:cxn ang="0">
                  <a:pos x="182" y="719"/>
                </a:cxn>
                <a:cxn ang="0">
                  <a:pos x="141" y="714"/>
                </a:cxn>
                <a:cxn ang="0">
                  <a:pos x="131" y="684"/>
                </a:cxn>
                <a:cxn ang="0">
                  <a:pos x="141" y="627"/>
                </a:cxn>
                <a:cxn ang="0">
                  <a:pos x="147" y="531"/>
                </a:cxn>
                <a:cxn ang="0">
                  <a:pos x="136" y="425"/>
                </a:cxn>
                <a:cxn ang="0">
                  <a:pos x="121" y="284"/>
                </a:cxn>
                <a:cxn ang="0">
                  <a:pos x="126" y="162"/>
                </a:cxn>
                <a:cxn ang="0">
                  <a:pos x="126" y="122"/>
                </a:cxn>
              </a:cxnLst>
              <a:rect l="0" t="0" r="r" b="b"/>
              <a:pathLst>
                <a:path w="384" h="821">
                  <a:moveTo>
                    <a:pt x="126" y="122"/>
                  </a:moveTo>
                  <a:lnTo>
                    <a:pt x="116" y="40"/>
                  </a:lnTo>
                  <a:lnTo>
                    <a:pt x="71" y="0"/>
                  </a:lnTo>
                  <a:lnTo>
                    <a:pt x="5" y="5"/>
                  </a:lnTo>
                  <a:lnTo>
                    <a:pt x="0" y="40"/>
                  </a:lnTo>
                  <a:lnTo>
                    <a:pt x="5" y="117"/>
                  </a:lnTo>
                  <a:lnTo>
                    <a:pt x="40" y="233"/>
                  </a:lnTo>
                  <a:lnTo>
                    <a:pt x="66" y="319"/>
                  </a:lnTo>
                  <a:lnTo>
                    <a:pt x="96" y="435"/>
                  </a:lnTo>
                  <a:lnTo>
                    <a:pt x="106" y="536"/>
                  </a:lnTo>
                  <a:lnTo>
                    <a:pt x="106" y="617"/>
                  </a:lnTo>
                  <a:lnTo>
                    <a:pt x="91" y="679"/>
                  </a:lnTo>
                  <a:lnTo>
                    <a:pt x="76" y="699"/>
                  </a:lnTo>
                  <a:lnTo>
                    <a:pt x="76" y="719"/>
                  </a:lnTo>
                  <a:lnTo>
                    <a:pt x="96" y="750"/>
                  </a:lnTo>
                  <a:lnTo>
                    <a:pt x="131" y="760"/>
                  </a:lnTo>
                  <a:lnTo>
                    <a:pt x="187" y="760"/>
                  </a:lnTo>
                  <a:lnTo>
                    <a:pt x="288" y="785"/>
                  </a:lnTo>
                  <a:lnTo>
                    <a:pt x="318" y="821"/>
                  </a:lnTo>
                  <a:lnTo>
                    <a:pt x="364" y="800"/>
                  </a:lnTo>
                  <a:lnTo>
                    <a:pt x="384" y="750"/>
                  </a:lnTo>
                  <a:lnTo>
                    <a:pt x="364" y="730"/>
                  </a:lnTo>
                  <a:lnTo>
                    <a:pt x="278" y="719"/>
                  </a:lnTo>
                  <a:lnTo>
                    <a:pt x="182" y="719"/>
                  </a:lnTo>
                  <a:lnTo>
                    <a:pt x="141" y="714"/>
                  </a:lnTo>
                  <a:lnTo>
                    <a:pt x="131" y="684"/>
                  </a:lnTo>
                  <a:lnTo>
                    <a:pt x="141" y="627"/>
                  </a:lnTo>
                  <a:lnTo>
                    <a:pt x="147" y="531"/>
                  </a:lnTo>
                  <a:lnTo>
                    <a:pt x="136" y="425"/>
                  </a:lnTo>
                  <a:lnTo>
                    <a:pt x="121" y="284"/>
                  </a:lnTo>
                  <a:lnTo>
                    <a:pt x="126" y="162"/>
                  </a:lnTo>
                  <a:lnTo>
                    <a:pt x="126" y="1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23" name="Freeform 58"/>
            <p:cNvSpPr>
              <a:spLocks/>
            </p:cNvSpPr>
            <p:nvPr/>
          </p:nvSpPr>
          <p:spPr bwMode="auto">
            <a:xfrm rot="10800000" flipV="1">
              <a:off x="2976" y="1824"/>
              <a:ext cx="362" cy="582"/>
            </a:xfrm>
            <a:custGeom>
              <a:avLst/>
              <a:gdLst/>
              <a:ahLst/>
              <a:cxnLst>
                <a:cxn ang="0">
                  <a:pos x="329" y="15"/>
                </a:cxn>
                <a:cxn ang="0">
                  <a:pos x="293" y="0"/>
                </a:cxn>
                <a:cxn ang="0">
                  <a:pos x="217" y="5"/>
                </a:cxn>
                <a:cxn ang="0">
                  <a:pos x="151" y="56"/>
                </a:cxn>
                <a:cxn ang="0">
                  <a:pos x="55" y="162"/>
                </a:cxn>
                <a:cxn ang="0">
                  <a:pos x="5" y="248"/>
                </a:cxn>
                <a:cxn ang="0">
                  <a:pos x="0" y="278"/>
                </a:cxn>
                <a:cxn ang="0">
                  <a:pos x="25" y="334"/>
                </a:cxn>
                <a:cxn ang="0">
                  <a:pos x="80" y="359"/>
                </a:cxn>
                <a:cxn ang="0">
                  <a:pos x="151" y="389"/>
                </a:cxn>
                <a:cxn ang="0">
                  <a:pos x="207" y="404"/>
                </a:cxn>
                <a:cxn ang="0">
                  <a:pos x="232" y="430"/>
                </a:cxn>
                <a:cxn ang="0">
                  <a:pos x="217" y="465"/>
                </a:cxn>
                <a:cxn ang="0">
                  <a:pos x="177" y="506"/>
                </a:cxn>
                <a:cxn ang="0">
                  <a:pos x="126" y="511"/>
                </a:cxn>
                <a:cxn ang="0">
                  <a:pos x="91" y="495"/>
                </a:cxn>
                <a:cxn ang="0">
                  <a:pos x="70" y="511"/>
                </a:cxn>
                <a:cxn ang="0">
                  <a:pos x="75" y="531"/>
                </a:cxn>
                <a:cxn ang="0">
                  <a:pos x="116" y="546"/>
                </a:cxn>
                <a:cxn ang="0">
                  <a:pos x="177" y="546"/>
                </a:cxn>
                <a:cxn ang="0">
                  <a:pos x="232" y="531"/>
                </a:cxn>
                <a:cxn ang="0">
                  <a:pos x="263" y="511"/>
                </a:cxn>
                <a:cxn ang="0">
                  <a:pos x="283" y="475"/>
                </a:cxn>
                <a:cxn ang="0">
                  <a:pos x="293" y="435"/>
                </a:cxn>
                <a:cxn ang="0">
                  <a:pos x="268" y="399"/>
                </a:cxn>
                <a:cxn ang="0">
                  <a:pos x="207" y="374"/>
                </a:cxn>
                <a:cxn ang="0">
                  <a:pos x="136" y="354"/>
                </a:cxn>
                <a:cxn ang="0">
                  <a:pos x="75" y="319"/>
                </a:cxn>
                <a:cxn ang="0">
                  <a:pos x="60" y="288"/>
                </a:cxn>
                <a:cxn ang="0">
                  <a:pos x="70" y="233"/>
                </a:cxn>
                <a:cxn ang="0">
                  <a:pos x="116" y="162"/>
                </a:cxn>
                <a:cxn ang="0">
                  <a:pos x="172" y="121"/>
                </a:cxn>
                <a:cxn ang="0">
                  <a:pos x="258" y="91"/>
                </a:cxn>
                <a:cxn ang="0">
                  <a:pos x="329" y="76"/>
                </a:cxn>
                <a:cxn ang="0">
                  <a:pos x="329" y="35"/>
                </a:cxn>
                <a:cxn ang="0">
                  <a:pos x="329" y="15"/>
                </a:cxn>
              </a:cxnLst>
              <a:rect l="0" t="0" r="r" b="b"/>
              <a:pathLst>
                <a:path w="329" h="546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</p:grpSp>
      <p:sp>
        <p:nvSpPr>
          <p:cNvPr id="24" name="Text Box 59"/>
          <p:cNvSpPr txBox="1">
            <a:spLocks noChangeArrowheads="1"/>
          </p:cNvSpPr>
          <p:nvPr/>
        </p:nvSpPr>
        <p:spPr bwMode="auto">
          <a:xfrm>
            <a:off x="2286000" y="1600200"/>
            <a:ext cx="4869410" cy="107721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b="1">
                <a:solidFill>
                  <a:srgbClr val="002060"/>
                </a:solidFill>
                <a:latin typeface="Tw Cen MT" pitchFamily="34" charset="0"/>
              </a:rPr>
              <a:t>Partition set into two using </a:t>
            </a:r>
            <a:br>
              <a:rPr lang="en-US" sz="3200" b="1">
                <a:solidFill>
                  <a:srgbClr val="002060"/>
                </a:solidFill>
                <a:latin typeface="Tw Cen MT" pitchFamily="34" charset="0"/>
              </a:rPr>
            </a:br>
            <a:r>
              <a:rPr lang="en-US" sz="3200" b="1">
                <a:solidFill>
                  <a:srgbClr val="002060"/>
                </a:solidFill>
                <a:latin typeface="Tw Cen MT" pitchFamily="34" charset="0"/>
              </a:rPr>
              <a:t>randomly chosen pivot</a:t>
            </a:r>
          </a:p>
        </p:txBody>
      </p:sp>
      <p:grpSp>
        <p:nvGrpSpPr>
          <p:cNvPr id="25" name="Group 60"/>
          <p:cNvGrpSpPr>
            <a:grpSpLocks/>
          </p:cNvGrpSpPr>
          <p:nvPr/>
        </p:nvGrpSpPr>
        <p:grpSpPr bwMode="auto">
          <a:xfrm>
            <a:off x="2379663" y="4997450"/>
            <a:ext cx="4308475" cy="1479550"/>
            <a:chOff x="3046" y="1901"/>
            <a:chExt cx="2714" cy="932"/>
          </a:xfrm>
        </p:grpSpPr>
        <p:grpSp>
          <p:nvGrpSpPr>
            <p:cNvPr id="26" name="Group 61"/>
            <p:cNvGrpSpPr>
              <a:grpSpLocks/>
            </p:cNvGrpSpPr>
            <p:nvPr/>
          </p:nvGrpSpPr>
          <p:grpSpPr bwMode="auto">
            <a:xfrm>
              <a:off x="3046" y="1997"/>
              <a:ext cx="1073" cy="779"/>
              <a:chOff x="3124" y="3297"/>
              <a:chExt cx="1073" cy="779"/>
            </a:xfrm>
          </p:grpSpPr>
          <p:sp>
            <p:nvSpPr>
              <p:cNvPr id="34" name="Freeform 62"/>
              <p:cNvSpPr>
                <a:spLocks/>
              </p:cNvSpPr>
              <p:nvPr/>
            </p:nvSpPr>
            <p:spPr bwMode="auto">
              <a:xfrm>
                <a:off x="3124" y="3297"/>
                <a:ext cx="1073" cy="779"/>
              </a:xfrm>
              <a:custGeom>
                <a:avLst/>
                <a:gdLst/>
                <a:ahLst/>
                <a:cxnLst>
                  <a:cxn ang="0">
                    <a:pos x="317" y="64"/>
                  </a:cxn>
                  <a:cxn ang="0">
                    <a:pos x="48" y="246"/>
                  </a:cxn>
                  <a:cxn ang="0">
                    <a:pos x="26" y="531"/>
                  </a:cxn>
                  <a:cxn ang="0">
                    <a:pos x="150" y="669"/>
                  </a:cxn>
                  <a:cxn ang="0">
                    <a:pos x="529" y="750"/>
                  </a:cxn>
                  <a:cxn ang="0">
                    <a:pos x="1048" y="495"/>
                  </a:cxn>
                  <a:cxn ang="0">
                    <a:pos x="682" y="72"/>
                  </a:cxn>
                  <a:cxn ang="0">
                    <a:pos x="317" y="64"/>
                  </a:cxn>
                </a:cxnLst>
                <a:rect l="0" t="0" r="r" b="b"/>
                <a:pathLst>
                  <a:path w="1073" h="779">
                    <a:moveTo>
                      <a:pt x="317" y="64"/>
                    </a:moveTo>
                    <a:cubicBezTo>
                      <a:pt x="211" y="93"/>
                      <a:pt x="96" y="168"/>
                      <a:pt x="48" y="246"/>
                    </a:cubicBezTo>
                    <a:cubicBezTo>
                      <a:pt x="0" y="324"/>
                      <a:pt x="9" y="461"/>
                      <a:pt x="26" y="531"/>
                    </a:cubicBezTo>
                    <a:cubicBezTo>
                      <a:pt x="43" y="601"/>
                      <a:pt x="66" y="633"/>
                      <a:pt x="150" y="669"/>
                    </a:cubicBezTo>
                    <a:cubicBezTo>
                      <a:pt x="234" y="705"/>
                      <a:pt x="380" y="779"/>
                      <a:pt x="529" y="750"/>
                    </a:cubicBezTo>
                    <a:cubicBezTo>
                      <a:pt x="678" y="721"/>
                      <a:pt x="1023" y="608"/>
                      <a:pt x="1048" y="495"/>
                    </a:cubicBezTo>
                    <a:cubicBezTo>
                      <a:pt x="1073" y="382"/>
                      <a:pt x="804" y="144"/>
                      <a:pt x="682" y="72"/>
                    </a:cubicBezTo>
                    <a:cubicBezTo>
                      <a:pt x="560" y="0"/>
                      <a:pt x="423" y="35"/>
                      <a:pt x="317" y="64"/>
                    </a:cubicBez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2060"/>
                  </a:solidFill>
                  <a:latin typeface="Tw Cen MT" pitchFamily="34" charset="0"/>
                </a:endParaRPr>
              </a:p>
            </p:txBody>
          </p:sp>
          <p:sp>
            <p:nvSpPr>
              <p:cNvPr id="35" name="Text Box 63"/>
              <p:cNvSpPr txBox="1">
                <a:spLocks noChangeArrowheads="1"/>
              </p:cNvSpPr>
              <p:nvPr/>
            </p:nvSpPr>
            <p:spPr bwMode="auto">
              <a:xfrm>
                <a:off x="3498" y="3312"/>
                <a:ext cx="294" cy="252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002060"/>
                    </a:solidFill>
                    <a:latin typeface="Tw Cen MT" pitchFamily="34" charset="0"/>
                  </a:rPr>
                  <a:t>14</a:t>
                </a:r>
                <a:endParaRPr lang="en-CA" sz="2000" b="1">
                  <a:solidFill>
                    <a:srgbClr val="002060"/>
                  </a:solidFill>
                  <a:latin typeface="Tw Cen MT" pitchFamily="34" charset="0"/>
                </a:endParaRPr>
              </a:p>
            </p:txBody>
          </p:sp>
          <p:sp>
            <p:nvSpPr>
              <p:cNvPr id="36" name="Text Box 64"/>
              <p:cNvSpPr txBox="1">
                <a:spLocks noChangeArrowheads="1"/>
              </p:cNvSpPr>
              <p:nvPr/>
            </p:nvSpPr>
            <p:spPr bwMode="auto">
              <a:xfrm>
                <a:off x="3374" y="3734"/>
                <a:ext cx="294" cy="252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002060"/>
                    </a:solidFill>
                    <a:latin typeface="Tw Cen MT" pitchFamily="34" charset="0"/>
                  </a:rPr>
                  <a:t>25</a:t>
                </a:r>
                <a:endParaRPr lang="en-CA" sz="2000" b="1">
                  <a:solidFill>
                    <a:srgbClr val="002060"/>
                  </a:solidFill>
                  <a:latin typeface="Tw Cen MT" pitchFamily="34" charset="0"/>
                </a:endParaRPr>
              </a:p>
            </p:txBody>
          </p:sp>
          <p:sp>
            <p:nvSpPr>
              <p:cNvPr id="37" name="Text Box 65"/>
              <p:cNvSpPr txBox="1">
                <a:spLocks noChangeArrowheads="1"/>
              </p:cNvSpPr>
              <p:nvPr/>
            </p:nvSpPr>
            <p:spPr bwMode="auto">
              <a:xfrm>
                <a:off x="3546" y="3552"/>
                <a:ext cx="294" cy="252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002060"/>
                    </a:solidFill>
                    <a:latin typeface="Tw Cen MT" pitchFamily="34" charset="0"/>
                  </a:rPr>
                  <a:t>30</a:t>
                </a:r>
                <a:endParaRPr lang="en-CA" sz="2000" b="1">
                  <a:solidFill>
                    <a:srgbClr val="002060"/>
                  </a:solidFill>
                  <a:latin typeface="Tw Cen MT" pitchFamily="34" charset="0"/>
                </a:endParaRPr>
              </a:p>
            </p:txBody>
          </p:sp>
          <p:sp>
            <p:nvSpPr>
              <p:cNvPr id="38" name="Text Box 66"/>
              <p:cNvSpPr txBox="1">
                <a:spLocks noChangeArrowheads="1"/>
              </p:cNvSpPr>
              <p:nvPr/>
            </p:nvSpPr>
            <p:spPr bwMode="auto">
              <a:xfrm>
                <a:off x="3776" y="3696"/>
                <a:ext cx="298" cy="2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002060"/>
                    </a:solidFill>
                    <a:latin typeface="Tw Cen MT" pitchFamily="34" charset="0"/>
                  </a:rPr>
                  <a:t>23</a:t>
                </a:r>
                <a:endParaRPr lang="en-CA" sz="2000" b="1">
                  <a:solidFill>
                    <a:srgbClr val="002060"/>
                  </a:solidFill>
                  <a:latin typeface="Tw Cen MT" pitchFamily="34" charset="0"/>
                </a:endParaRPr>
              </a:p>
            </p:txBody>
          </p:sp>
          <p:sp>
            <p:nvSpPr>
              <p:cNvPr id="39" name="Rectangle 67"/>
              <p:cNvSpPr>
                <a:spLocks noChangeArrowheads="1"/>
              </p:cNvSpPr>
              <p:nvPr/>
            </p:nvSpPr>
            <p:spPr bwMode="auto">
              <a:xfrm>
                <a:off x="3168" y="3629"/>
                <a:ext cx="294" cy="252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002060"/>
                    </a:solidFill>
                    <a:latin typeface="Tw Cen MT" pitchFamily="34" charset="0"/>
                  </a:rPr>
                  <a:t>31</a:t>
                </a:r>
                <a:endParaRPr lang="en-CA" sz="2000" b="1">
                  <a:solidFill>
                    <a:srgbClr val="002060"/>
                  </a:solidFill>
                  <a:latin typeface="Tw Cen MT" pitchFamily="34" charset="0"/>
                </a:endParaRPr>
              </a:p>
            </p:txBody>
          </p:sp>
        </p:grpSp>
        <p:grpSp>
          <p:nvGrpSpPr>
            <p:cNvPr id="27" name="Group 68"/>
            <p:cNvGrpSpPr>
              <a:grpSpLocks/>
            </p:cNvGrpSpPr>
            <p:nvPr/>
          </p:nvGrpSpPr>
          <p:grpSpPr bwMode="auto">
            <a:xfrm>
              <a:off x="4743" y="1901"/>
              <a:ext cx="1017" cy="932"/>
              <a:chOff x="4503" y="3100"/>
              <a:chExt cx="1017" cy="932"/>
            </a:xfrm>
          </p:grpSpPr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4503" y="3100"/>
                <a:ext cx="1017" cy="932"/>
              </a:xfrm>
              <a:custGeom>
                <a:avLst/>
                <a:gdLst/>
                <a:ahLst/>
                <a:cxnLst>
                  <a:cxn ang="0">
                    <a:pos x="91" y="138"/>
                  </a:cxn>
                  <a:cxn ang="0">
                    <a:pos x="18" y="443"/>
                  </a:cxn>
                  <a:cxn ang="0">
                    <a:pos x="197" y="611"/>
                  </a:cxn>
                  <a:cxn ang="0">
                    <a:pos x="416" y="841"/>
                  </a:cxn>
                  <a:cxn ang="0">
                    <a:pos x="673" y="886"/>
                  </a:cxn>
                  <a:cxn ang="0">
                    <a:pos x="985" y="567"/>
                  </a:cxn>
                  <a:cxn ang="0">
                    <a:pos x="484" y="72"/>
                  </a:cxn>
                  <a:cxn ang="0">
                    <a:pos x="91" y="138"/>
                  </a:cxn>
                </a:cxnLst>
                <a:rect l="0" t="0" r="r" b="b"/>
                <a:pathLst>
                  <a:path w="1017" h="932">
                    <a:moveTo>
                      <a:pt x="91" y="138"/>
                    </a:moveTo>
                    <a:cubicBezTo>
                      <a:pt x="14" y="213"/>
                      <a:pt x="0" y="364"/>
                      <a:pt x="18" y="443"/>
                    </a:cubicBezTo>
                    <a:cubicBezTo>
                      <a:pt x="36" y="522"/>
                      <a:pt x="131" y="545"/>
                      <a:pt x="197" y="611"/>
                    </a:cubicBezTo>
                    <a:cubicBezTo>
                      <a:pt x="263" y="677"/>
                      <a:pt x="337" y="795"/>
                      <a:pt x="416" y="841"/>
                    </a:cubicBezTo>
                    <a:cubicBezTo>
                      <a:pt x="496" y="887"/>
                      <a:pt x="578" y="932"/>
                      <a:pt x="673" y="886"/>
                    </a:cubicBezTo>
                    <a:cubicBezTo>
                      <a:pt x="767" y="840"/>
                      <a:pt x="1017" y="703"/>
                      <a:pt x="985" y="567"/>
                    </a:cubicBezTo>
                    <a:cubicBezTo>
                      <a:pt x="953" y="431"/>
                      <a:pt x="633" y="144"/>
                      <a:pt x="484" y="72"/>
                    </a:cubicBezTo>
                    <a:cubicBezTo>
                      <a:pt x="335" y="0"/>
                      <a:pt x="173" y="124"/>
                      <a:pt x="91" y="138"/>
                    </a:cubicBez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srgbClr val="002060"/>
                  </a:solidFill>
                  <a:latin typeface="Tw Cen MT" pitchFamily="34" charset="0"/>
                </a:endParaRPr>
              </a:p>
            </p:txBody>
          </p:sp>
          <p:sp>
            <p:nvSpPr>
              <p:cNvPr id="30" name="Text Box 70"/>
              <p:cNvSpPr txBox="1">
                <a:spLocks noChangeArrowheads="1"/>
              </p:cNvSpPr>
              <p:nvPr/>
            </p:nvSpPr>
            <p:spPr bwMode="auto">
              <a:xfrm>
                <a:off x="4544" y="3220"/>
                <a:ext cx="294" cy="252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002060"/>
                    </a:solidFill>
                    <a:latin typeface="Tw Cen MT" pitchFamily="34" charset="0"/>
                  </a:rPr>
                  <a:t>88</a:t>
                </a:r>
                <a:endParaRPr lang="en-CA" sz="2000" b="1">
                  <a:solidFill>
                    <a:srgbClr val="002060"/>
                  </a:solidFill>
                  <a:latin typeface="Tw Cen MT" pitchFamily="34" charset="0"/>
                </a:endParaRPr>
              </a:p>
            </p:txBody>
          </p:sp>
          <p:sp>
            <p:nvSpPr>
              <p:cNvPr id="31" name="Text Box 71"/>
              <p:cNvSpPr txBox="1">
                <a:spLocks noChangeArrowheads="1"/>
              </p:cNvSpPr>
              <p:nvPr/>
            </p:nvSpPr>
            <p:spPr bwMode="auto">
              <a:xfrm>
                <a:off x="5040" y="3312"/>
                <a:ext cx="336" cy="2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002060"/>
                    </a:solidFill>
                    <a:latin typeface="Tw Cen MT" pitchFamily="34" charset="0"/>
                  </a:rPr>
                  <a:t>98</a:t>
                </a:r>
                <a:endParaRPr lang="en-CA" sz="2000" b="1">
                  <a:solidFill>
                    <a:srgbClr val="002060"/>
                  </a:solidFill>
                  <a:latin typeface="Tw Cen MT" pitchFamily="34" charset="0"/>
                </a:endParaRPr>
              </a:p>
            </p:txBody>
          </p:sp>
          <p:sp>
            <p:nvSpPr>
              <p:cNvPr id="32" name="Text Box 72"/>
              <p:cNvSpPr txBox="1">
                <a:spLocks noChangeArrowheads="1"/>
              </p:cNvSpPr>
              <p:nvPr/>
            </p:nvSpPr>
            <p:spPr bwMode="auto">
              <a:xfrm>
                <a:off x="4656" y="3504"/>
                <a:ext cx="346" cy="2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002060"/>
                    </a:solidFill>
                    <a:latin typeface="Tw Cen MT" pitchFamily="34" charset="0"/>
                  </a:rPr>
                  <a:t>62</a:t>
                </a:r>
                <a:endParaRPr lang="en-CA" sz="2000" b="1">
                  <a:solidFill>
                    <a:srgbClr val="002060"/>
                  </a:solidFill>
                  <a:latin typeface="Tw Cen MT" pitchFamily="34" charset="0"/>
                </a:endParaRPr>
              </a:p>
            </p:txBody>
          </p:sp>
          <p:sp>
            <p:nvSpPr>
              <p:cNvPr id="33" name="Text Box 73"/>
              <p:cNvSpPr txBox="1">
                <a:spLocks noChangeArrowheads="1"/>
              </p:cNvSpPr>
              <p:nvPr/>
            </p:nvSpPr>
            <p:spPr bwMode="auto">
              <a:xfrm>
                <a:off x="5088" y="3648"/>
                <a:ext cx="294" cy="252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002060"/>
                    </a:solidFill>
                    <a:latin typeface="Tw Cen MT" pitchFamily="34" charset="0"/>
                  </a:rPr>
                  <a:t>79</a:t>
                </a:r>
                <a:endParaRPr lang="en-CA" sz="2000" b="1">
                  <a:solidFill>
                    <a:srgbClr val="002060"/>
                  </a:solidFill>
                  <a:latin typeface="Tw Cen MT" pitchFamily="34" charset="0"/>
                </a:endParaRPr>
              </a:p>
            </p:txBody>
          </p:sp>
        </p:grpSp>
        <p:sp>
          <p:nvSpPr>
            <p:cNvPr id="28" name="Text Box 74"/>
            <p:cNvSpPr txBox="1">
              <a:spLocks noChangeArrowheads="1"/>
            </p:cNvSpPr>
            <p:nvPr/>
          </p:nvSpPr>
          <p:spPr bwMode="auto">
            <a:xfrm>
              <a:off x="4153" y="2286"/>
              <a:ext cx="599" cy="252"/>
            </a:xfrm>
            <a:prstGeom prst="rect">
              <a:avLst/>
            </a:prstGeom>
            <a:solidFill>
              <a:srgbClr val="0000FF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CA" sz="2000" b="1">
                  <a:solidFill>
                    <a:srgbClr val="002060"/>
                  </a:solidFill>
                  <a:latin typeface="Tw Cen MT" pitchFamily="34" charset="0"/>
                  <a:cs typeface="Times New Roman" pitchFamily="18" charset="0"/>
                </a:rPr>
                <a:t>≤</a:t>
              </a:r>
              <a:r>
                <a:rPr lang="en-US" sz="2000" b="1">
                  <a:solidFill>
                    <a:srgbClr val="002060"/>
                  </a:solidFill>
                  <a:latin typeface="Tw Cen MT" pitchFamily="34" charset="0"/>
                  <a:cs typeface="Times New Roman" pitchFamily="18" charset="0"/>
                </a:rPr>
                <a:t> </a:t>
              </a:r>
              <a:r>
                <a:rPr lang="en-US" sz="2000" b="1">
                  <a:solidFill>
                    <a:srgbClr val="002060"/>
                  </a:solidFill>
                  <a:latin typeface="Tw Cen MT" pitchFamily="34" charset="0"/>
                </a:rPr>
                <a:t>52 </a:t>
              </a:r>
              <a:r>
                <a:rPr lang="en-CA" sz="2000" b="1">
                  <a:solidFill>
                    <a:srgbClr val="002060"/>
                  </a:solidFill>
                  <a:latin typeface="Tw Cen MT" pitchFamily="34" charset="0"/>
                  <a:cs typeface="Times New Roman" pitchFamily="18" charset="0"/>
                </a:rPr>
                <a:t>≤</a:t>
              </a:r>
            </a:p>
          </p:txBody>
        </p:sp>
      </p:grpSp>
      <p:sp>
        <p:nvSpPr>
          <p:cNvPr id="40" name="Oval 75"/>
          <p:cNvSpPr>
            <a:spLocks noChangeArrowheads="1"/>
          </p:cNvSpPr>
          <p:nvPr/>
        </p:nvSpPr>
        <p:spPr bwMode="auto">
          <a:xfrm>
            <a:off x="3784600" y="3427413"/>
            <a:ext cx="457200" cy="3825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3200" b="1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 b="1" dirty="0">
                <a:solidFill>
                  <a:srgbClr val="FF0000"/>
                </a:solidFill>
                <a:latin typeface="Tw Cen MT" pitchFamily="34" charset="0"/>
              </a:rPr>
              <a:t>Quick Sort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846263" y="1828800"/>
            <a:ext cx="457200" cy="914400"/>
            <a:chOff x="2432" y="1328"/>
            <a:chExt cx="906" cy="2075"/>
          </a:xfrm>
          <a:solidFill>
            <a:srgbClr val="FF0000"/>
          </a:solidFill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2594" y="1328"/>
              <a:ext cx="450" cy="433"/>
            </a:xfrm>
            <a:custGeom>
              <a:avLst/>
              <a:gdLst/>
              <a:ahLst/>
              <a:cxnLst>
                <a:cxn ang="0">
                  <a:pos x="268" y="117"/>
                </a:cxn>
                <a:cxn ang="0">
                  <a:pos x="217" y="41"/>
                </a:cxn>
                <a:cxn ang="0">
                  <a:pos x="166" y="0"/>
                </a:cxn>
                <a:cxn ang="0">
                  <a:pos x="106" y="0"/>
                </a:cxn>
                <a:cxn ang="0">
                  <a:pos x="40" y="26"/>
                </a:cxn>
                <a:cxn ang="0">
                  <a:pos x="10" y="71"/>
                </a:cxn>
                <a:cxn ang="0">
                  <a:pos x="0" y="132"/>
                </a:cxn>
                <a:cxn ang="0">
                  <a:pos x="10" y="213"/>
                </a:cxn>
                <a:cxn ang="0">
                  <a:pos x="50" y="304"/>
                </a:cxn>
                <a:cxn ang="0">
                  <a:pos x="121" y="365"/>
                </a:cxn>
                <a:cxn ang="0">
                  <a:pos x="176" y="395"/>
                </a:cxn>
                <a:cxn ang="0">
                  <a:pos x="232" y="406"/>
                </a:cxn>
                <a:cxn ang="0">
                  <a:pos x="278" y="390"/>
                </a:cxn>
                <a:cxn ang="0">
                  <a:pos x="303" y="365"/>
                </a:cxn>
                <a:cxn ang="0">
                  <a:pos x="319" y="304"/>
                </a:cxn>
                <a:cxn ang="0">
                  <a:pos x="314" y="233"/>
                </a:cxn>
                <a:cxn ang="0">
                  <a:pos x="298" y="173"/>
                </a:cxn>
                <a:cxn ang="0">
                  <a:pos x="399" y="117"/>
                </a:cxn>
                <a:cxn ang="0">
                  <a:pos x="410" y="92"/>
                </a:cxn>
                <a:cxn ang="0">
                  <a:pos x="399" y="81"/>
                </a:cxn>
                <a:cxn ang="0">
                  <a:pos x="288" y="147"/>
                </a:cxn>
                <a:cxn ang="0">
                  <a:pos x="268" y="117"/>
                </a:cxn>
              </a:cxnLst>
              <a:rect l="0" t="0" r="r" b="b"/>
              <a:pathLst>
                <a:path w="410" h="406">
                  <a:moveTo>
                    <a:pt x="268" y="117"/>
                  </a:moveTo>
                  <a:lnTo>
                    <a:pt x="217" y="41"/>
                  </a:lnTo>
                  <a:lnTo>
                    <a:pt x="166" y="0"/>
                  </a:lnTo>
                  <a:lnTo>
                    <a:pt x="106" y="0"/>
                  </a:lnTo>
                  <a:lnTo>
                    <a:pt x="40" y="26"/>
                  </a:lnTo>
                  <a:lnTo>
                    <a:pt x="10" y="71"/>
                  </a:lnTo>
                  <a:lnTo>
                    <a:pt x="0" y="132"/>
                  </a:lnTo>
                  <a:lnTo>
                    <a:pt x="10" y="213"/>
                  </a:lnTo>
                  <a:lnTo>
                    <a:pt x="50" y="304"/>
                  </a:lnTo>
                  <a:lnTo>
                    <a:pt x="121" y="365"/>
                  </a:lnTo>
                  <a:lnTo>
                    <a:pt x="176" y="395"/>
                  </a:lnTo>
                  <a:lnTo>
                    <a:pt x="232" y="406"/>
                  </a:lnTo>
                  <a:lnTo>
                    <a:pt x="278" y="390"/>
                  </a:lnTo>
                  <a:lnTo>
                    <a:pt x="303" y="365"/>
                  </a:lnTo>
                  <a:lnTo>
                    <a:pt x="319" y="304"/>
                  </a:lnTo>
                  <a:lnTo>
                    <a:pt x="314" y="233"/>
                  </a:lnTo>
                  <a:lnTo>
                    <a:pt x="298" y="173"/>
                  </a:lnTo>
                  <a:lnTo>
                    <a:pt x="399" y="117"/>
                  </a:lnTo>
                  <a:lnTo>
                    <a:pt x="410" y="92"/>
                  </a:lnTo>
                  <a:lnTo>
                    <a:pt x="399" y="81"/>
                  </a:lnTo>
                  <a:lnTo>
                    <a:pt x="288" y="147"/>
                  </a:lnTo>
                  <a:lnTo>
                    <a:pt x="268" y="1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432" y="1810"/>
              <a:ext cx="362" cy="582"/>
            </a:xfrm>
            <a:custGeom>
              <a:avLst/>
              <a:gdLst/>
              <a:ahLst/>
              <a:cxnLst>
                <a:cxn ang="0">
                  <a:pos x="329" y="15"/>
                </a:cxn>
                <a:cxn ang="0">
                  <a:pos x="293" y="0"/>
                </a:cxn>
                <a:cxn ang="0">
                  <a:pos x="217" y="5"/>
                </a:cxn>
                <a:cxn ang="0">
                  <a:pos x="151" y="56"/>
                </a:cxn>
                <a:cxn ang="0">
                  <a:pos x="55" y="162"/>
                </a:cxn>
                <a:cxn ang="0">
                  <a:pos x="5" y="248"/>
                </a:cxn>
                <a:cxn ang="0">
                  <a:pos x="0" y="278"/>
                </a:cxn>
                <a:cxn ang="0">
                  <a:pos x="25" y="334"/>
                </a:cxn>
                <a:cxn ang="0">
                  <a:pos x="80" y="359"/>
                </a:cxn>
                <a:cxn ang="0">
                  <a:pos x="151" y="389"/>
                </a:cxn>
                <a:cxn ang="0">
                  <a:pos x="207" y="404"/>
                </a:cxn>
                <a:cxn ang="0">
                  <a:pos x="232" y="430"/>
                </a:cxn>
                <a:cxn ang="0">
                  <a:pos x="217" y="465"/>
                </a:cxn>
                <a:cxn ang="0">
                  <a:pos x="177" y="506"/>
                </a:cxn>
                <a:cxn ang="0">
                  <a:pos x="126" y="511"/>
                </a:cxn>
                <a:cxn ang="0">
                  <a:pos x="91" y="495"/>
                </a:cxn>
                <a:cxn ang="0">
                  <a:pos x="70" y="511"/>
                </a:cxn>
                <a:cxn ang="0">
                  <a:pos x="75" y="531"/>
                </a:cxn>
                <a:cxn ang="0">
                  <a:pos x="116" y="546"/>
                </a:cxn>
                <a:cxn ang="0">
                  <a:pos x="177" y="546"/>
                </a:cxn>
                <a:cxn ang="0">
                  <a:pos x="232" y="531"/>
                </a:cxn>
                <a:cxn ang="0">
                  <a:pos x="263" y="511"/>
                </a:cxn>
                <a:cxn ang="0">
                  <a:pos x="283" y="475"/>
                </a:cxn>
                <a:cxn ang="0">
                  <a:pos x="293" y="435"/>
                </a:cxn>
                <a:cxn ang="0">
                  <a:pos x="268" y="399"/>
                </a:cxn>
                <a:cxn ang="0">
                  <a:pos x="207" y="374"/>
                </a:cxn>
                <a:cxn ang="0">
                  <a:pos x="136" y="354"/>
                </a:cxn>
                <a:cxn ang="0">
                  <a:pos x="75" y="319"/>
                </a:cxn>
                <a:cxn ang="0">
                  <a:pos x="60" y="288"/>
                </a:cxn>
                <a:cxn ang="0">
                  <a:pos x="70" y="233"/>
                </a:cxn>
                <a:cxn ang="0">
                  <a:pos x="116" y="162"/>
                </a:cxn>
                <a:cxn ang="0">
                  <a:pos x="172" y="121"/>
                </a:cxn>
                <a:cxn ang="0">
                  <a:pos x="258" y="91"/>
                </a:cxn>
                <a:cxn ang="0">
                  <a:pos x="329" y="76"/>
                </a:cxn>
                <a:cxn ang="0">
                  <a:pos x="329" y="35"/>
                </a:cxn>
                <a:cxn ang="0">
                  <a:pos x="329" y="15"/>
                </a:cxn>
              </a:cxnLst>
              <a:rect l="0" t="0" r="r" b="b"/>
              <a:pathLst>
                <a:path w="329" h="546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737" y="1811"/>
              <a:ext cx="339" cy="717"/>
            </a:xfrm>
            <a:custGeom>
              <a:avLst/>
              <a:gdLst/>
              <a:ahLst/>
              <a:cxnLst>
                <a:cxn ang="0">
                  <a:pos x="269" y="212"/>
                </a:cxn>
                <a:cxn ang="0">
                  <a:pos x="238" y="86"/>
                </a:cxn>
                <a:cxn ang="0">
                  <a:pos x="203" y="25"/>
                </a:cxn>
                <a:cxn ang="0">
                  <a:pos x="126" y="0"/>
                </a:cxn>
                <a:cxn ang="0">
                  <a:pos x="50" y="10"/>
                </a:cxn>
                <a:cxn ang="0">
                  <a:pos x="15" y="76"/>
                </a:cxn>
                <a:cxn ang="0">
                  <a:pos x="20" y="157"/>
                </a:cxn>
                <a:cxn ang="0">
                  <a:pos x="40" y="288"/>
                </a:cxn>
                <a:cxn ang="0">
                  <a:pos x="40" y="404"/>
                </a:cxn>
                <a:cxn ang="0">
                  <a:pos x="15" y="505"/>
                </a:cxn>
                <a:cxn ang="0">
                  <a:pos x="0" y="561"/>
                </a:cxn>
                <a:cxn ang="0">
                  <a:pos x="10" y="612"/>
                </a:cxn>
                <a:cxn ang="0">
                  <a:pos x="45" y="638"/>
                </a:cxn>
                <a:cxn ang="0">
                  <a:pos x="91" y="663"/>
                </a:cxn>
                <a:cxn ang="0">
                  <a:pos x="136" y="673"/>
                </a:cxn>
                <a:cxn ang="0">
                  <a:pos x="193" y="673"/>
                </a:cxn>
                <a:cxn ang="0">
                  <a:pos x="259" y="622"/>
                </a:cxn>
                <a:cxn ang="0">
                  <a:pos x="309" y="515"/>
                </a:cxn>
                <a:cxn ang="0">
                  <a:pos x="304" y="419"/>
                </a:cxn>
                <a:cxn ang="0">
                  <a:pos x="274" y="308"/>
                </a:cxn>
                <a:cxn ang="0">
                  <a:pos x="269" y="212"/>
                </a:cxn>
              </a:cxnLst>
              <a:rect l="0" t="0" r="r" b="b"/>
              <a:pathLst>
                <a:path w="309" h="673">
                  <a:moveTo>
                    <a:pt x="269" y="212"/>
                  </a:moveTo>
                  <a:lnTo>
                    <a:pt x="238" y="86"/>
                  </a:lnTo>
                  <a:lnTo>
                    <a:pt x="203" y="25"/>
                  </a:lnTo>
                  <a:lnTo>
                    <a:pt x="126" y="0"/>
                  </a:lnTo>
                  <a:lnTo>
                    <a:pt x="50" y="10"/>
                  </a:lnTo>
                  <a:lnTo>
                    <a:pt x="15" y="76"/>
                  </a:lnTo>
                  <a:lnTo>
                    <a:pt x="20" y="157"/>
                  </a:lnTo>
                  <a:lnTo>
                    <a:pt x="40" y="288"/>
                  </a:lnTo>
                  <a:lnTo>
                    <a:pt x="40" y="404"/>
                  </a:lnTo>
                  <a:lnTo>
                    <a:pt x="15" y="505"/>
                  </a:lnTo>
                  <a:lnTo>
                    <a:pt x="0" y="561"/>
                  </a:lnTo>
                  <a:lnTo>
                    <a:pt x="10" y="612"/>
                  </a:lnTo>
                  <a:lnTo>
                    <a:pt x="45" y="638"/>
                  </a:lnTo>
                  <a:lnTo>
                    <a:pt x="91" y="663"/>
                  </a:lnTo>
                  <a:lnTo>
                    <a:pt x="136" y="673"/>
                  </a:lnTo>
                  <a:lnTo>
                    <a:pt x="193" y="673"/>
                  </a:lnTo>
                  <a:lnTo>
                    <a:pt x="259" y="622"/>
                  </a:lnTo>
                  <a:lnTo>
                    <a:pt x="309" y="515"/>
                  </a:lnTo>
                  <a:lnTo>
                    <a:pt x="304" y="419"/>
                  </a:lnTo>
                  <a:lnTo>
                    <a:pt x="274" y="308"/>
                  </a:lnTo>
                  <a:lnTo>
                    <a:pt x="269" y="2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625" y="2365"/>
              <a:ext cx="259" cy="1038"/>
            </a:xfrm>
            <a:custGeom>
              <a:avLst/>
              <a:gdLst/>
              <a:ahLst/>
              <a:cxnLst>
                <a:cxn ang="0">
                  <a:pos x="223" y="15"/>
                </a:cxn>
                <a:cxn ang="0">
                  <a:pos x="163" y="0"/>
                </a:cxn>
                <a:cxn ang="0">
                  <a:pos x="127" y="15"/>
                </a:cxn>
                <a:cxn ang="0">
                  <a:pos x="112" y="66"/>
                </a:cxn>
                <a:cxn ang="0">
                  <a:pos x="127" y="344"/>
                </a:cxn>
                <a:cxn ang="0">
                  <a:pos x="127" y="410"/>
                </a:cxn>
                <a:cxn ang="0">
                  <a:pos x="107" y="532"/>
                </a:cxn>
                <a:cxn ang="0">
                  <a:pos x="102" y="674"/>
                </a:cxn>
                <a:cxn ang="0">
                  <a:pos x="112" y="745"/>
                </a:cxn>
                <a:cxn ang="0">
                  <a:pos x="102" y="785"/>
                </a:cxn>
                <a:cxn ang="0">
                  <a:pos x="31" y="846"/>
                </a:cxn>
                <a:cxn ang="0">
                  <a:pos x="0" y="922"/>
                </a:cxn>
                <a:cxn ang="0">
                  <a:pos x="6" y="947"/>
                </a:cxn>
                <a:cxn ang="0">
                  <a:pos x="61" y="973"/>
                </a:cxn>
                <a:cxn ang="0">
                  <a:pos x="76" y="962"/>
                </a:cxn>
                <a:cxn ang="0">
                  <a:pos x="82" y="917"/>
                </a:cxn>
                <a:cxn ang="0">
                  <a:pos x="97" y="851"/>
                </a:cxn>
                <a:cxn ang="0">
                  <a:pos x="122" y="821"/>
                </a:cxn>
                <a:cxn ang="0">
                  <a:pos x="152" y="801"/>
                </a:cxn>
                <a:cxn ang="0">
                  <a:pos x="178" y="775"/>
                </a:cxn>
                <a:cxn ang="0">
                  <a:pos x="183" y="755"/>
                </a:cxn>
                <a:cxn ang="0">
                  <a:pos x="168" y="730"/>
                </a:cxn>
                <a:cxn ang="0">
                  <a:pos x="152" y="715"/>
                </a:cxn>
                <a:cxn ang="0">
                  <a:pos x="142" y="653"/>
                </a:cxn>
                <a:cxn ang="0">
                  <a:pos x="152" y="526"/>
                </a:cxn>
                <a:cxn ang="0">
                  <a:pos x="188" y="380"/>
                </a:cxn>
                <a:cxn ang="0">
                  <a:pos x="223" y="263"/>
                </a:cxn>
                <a:cxn ang="0">
                  <a:pos x="235" y="122"/>
                </a:cxn>
                <a:cxn ang="0">
                  <a:pos x="223" y="15"/>
                </a:cxn>
              </a:cxnLst>
              <a:rect l="0" t="0" r="r" b="b"/>
              <a:pathLst>
                <a:path w="235" h="973">
                  <a:moveTo>
                    <a:pt x="223" y="15"/>
                  </a:moveTo>
                  <a:lnTo>
                    <a:pt x="163" y="0"/>
                  </a:lnTo>
                  <a:lnTo>
                    <a:pt x="127" y="15"/>
                  </a:lnTo>
                  <a:lnTo>
                    <a:pt x="112" y="66"/>
                  </a:lnTo>
                  <a:lnTo>
                    <a:pt x="127" y="344"/>
                  </a:lnTo>
                  <a:lnTo>
                    <a:pt x="127" y="410"/>
                  </a:lnTo>
                  <a:lnTo>
                    <a:pt x="107" y="532"/>
                  </a:lnTo>
                  <a:lnTo>
                    <a:pt x="102" y="674"/>
                  </a:lnTo>
                  <a:lnTo>
                    <a:pt x="112" y="745"/>
                  </a:lnTo>
                  <a:lnTo>
                    <a:pt x="102" y="785"/>
                  </a:lnTo>
                  <a:lnTo>
                    <a:pt x="31" y="846"/>
                  </a:lnTo>
                  <a:lnTo>
                    <a:pt x="0" y="922"/>
                  </a:lnTo>
                  <a:lnTo>
                    <a:pt x="6" y="947"/>
                  </a:lnTo>
                  <a:lnTo>
                    <a:pt x="61" y="973"/>
                  </a:lnTo>
                  <a:lnTo>
                    <a:pt x="76" y="962"/>
                  </a:lnTo>
                  <a:lnTo>
                    <a:pt x="82" y="917"/>
                  </a:lnTo>
                  <a:lnTo>
                    <a:pt x="97" y="851"/>
                  </a:lnTo>
                  <a:lnTo>
                    <a:pt x="122" y="821"/>
                  </a:lnTo>
                  <a:lnTo>
                    <a:pt x="152" y="801"/>
                  </a:lnTo>
                  <a:lnTo>
                    <a:pt x="178" y="775"/>
                  </a:lnTo>
                  <a:lnTo>
                    <a:pt x="183" y="755"/>
                  </a:lnTo>
                  <a:lnTo>
                    <a:pt x="168" y="730"/>
                  </a:lnTo>
                  <a:lnTo>
                    <a:pt x="152" y="715"/>
                  </a:lnTo>
                  <a:lnTo>
                    <a:pt x="142" y="653"/>
                  </a:lnTo>
                  <a:lnTo>
                    <a:pt x="152" y="526"/>
                  </a:lnTo>
                  <a:lnTo>
                    <a:pt x="188" y="380"/>
                  </a:lnTo>
                  <a:lnTo>
                    <a:pt x="223" y="263"/>
                  </a:lnTo>
                  <a:lnTo>
                    <a:pt x="235" y="122"/>
                  </a:lnTo>
                  <a:lnTo>
                    <a:pt x="223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906" y="2365"/>
              <a:ext cx="422" cy="876"/>
            </a:xfrm>
            <a:custGeom>
              <a:avLst/>
              <a:gdLst/>
              <a:ahLst/>
              <a:cxnLst>
                <a:cxn ang="0">
                  <a:pos x="126" y="122"/>
                </a:cxn>
                <a:cxn ang="0">
                  <a:pos x="116" y="40"/>
                </a:cxn>
                <a:cxn ang="0">
                  <a:pos x="71" y="0"/>
                </a:cxn>
                <a:cxn ang="0">
                  <a:pos x="5" y="5"/>
                </a:cxn>
                <a:cxn ang="0">
                  <a:pos x="0" y="40"/>
                </a:cxn>
                <a:cxn ang="0">
                  <a:pos x="5" y="117"/>
                </a:cxn>
                <a:cxn ang="0">
                  <a:pos x="40" y="233"/>
                </a:cxn>
                <a:cxn ang="0">
                  <a:pos x="66" y="319"/>
                </a:cxn>
                <a:cxn ang="0">
                  <a:pos x="96" y="435"/>
                </a:cxn>
                <a:cxn ang="0">
                  <a:pos x="106" y="536"/>
                </a:cxn>
                <a:cxn ang="0">
                  <a:pos x="106" y="617"/>
                </a:cxn>
                <a:cxn ang="0">
                  <a:pos x="91" y="679"/>
                </a:cxn>
                <a:cxn ang="0">
                  <a:pos x="76" y="699"/>
                </a:cxn>
                <a:cxn ang="0">
                  <a:pos x="76" y="719"/>
                </a:cxn>
                <a:cxn ang="0">
                  <a:pos x="96" y="750"/>
                </a:cxn>
                <a:cxn ang="0">
                  <a:pos x="131" y="760"/>
                </a:cxn>
                <a:cxn ang="0">
                  <a:pos x="187" y="760"/>
                </a:cxn>
                <a:cxn ang="0">
                  <a:pos x="288" y="785"/>
                </a:cxn>
                <a:cxn ang="0">
                  <a:pos x="318" y="821"/>
                </a:cxn>
                <a:cxn ang="0">
                  <a:pos x="364" y="800"/>
                </a:cxn>
                <a:cxn ang="0">
                  <a:pos x="384" y="750"/>
                </a:cxn>
                <a:cxn ang="0">
                  <a:pos x="364" y="730"/>
                </a:cxn>
                <a:cxn ang="0">
                  <a:pos x="278" y="719"/>
                </a:cxn>
                <a:cxn ang="0">
                  <a:pos x="182" y="719"/>
                </a:cxn>
                <a:cxn ang="0">
                  <a:pos x="141" y="714"/>
                </a:cxn>
                <a:cxn ang="0">
                  <a:pos x="131" y="684"/>
                </a:cxn>
                <a:cxn ang="0">
                  <a:pos x="141" y="627"/>
                </a:cxn>
                <a:cxn ang="0">
                  <a:pos x="147" y="531"/>
                </a:cxn>
                <a:cxn ang="0">
                  <a:pos x="136" y="425"/>
                </a:cxn>
                <a:cxn ang="0">
                  <a:pos x="121" y="284"/>
                </a:cxn>
                <a:cxn ang="0">
                  <a:pos x="126" y="162"/>
                </a:cxn>
                <a:cxn ang="0">
                  <a:pos x="126" y="122"/>
                </a:cxn>
              </a:cxnLst>
              <a:rect l="0" t="0" r="r" b="b"/>
              <a:pathLst>
                <a:path w="384" h="821">
                  <a:moveTo>
                    <a:pt x="126" y="122"/>
                  </a:moveTo>
                  <a:lnTo>
                    <a:pt x="116" y="40"/>
                  </a:lnTo>
                  <a:lnTo>
                    <a:pt x="71" y="0"/>
                  </a:lnTo>
                  <a:lnTo>
                    <a:pt x="5" y="5"/>
                  </a:lnTo>
                  <a:lnTo>
                    <a:pt x="0" y="40"/>
                  </a:lnTo>
                  <a:lnTo>
                    <a:pt x="5" y="117"/>
                  </a:lnTo>
                  <a:lnTo>
                    <a:pt x="40" y="233"/>
                  </a:lnTo>
                  <a:lnTo>
                    <a:pt x="66" y="319"/>
                  </a:lnTo>
                  <a:lnTo>
                    <a:pt x="96" y="435"/>
                  </a:lnTo>
                  <a:lnTo>
                    <a:pt x="106" y="536"/>
                  </a:lnTo>
                  <a:lnTo>
                    <a:pt x="106" y="617"/>
                  </a:lnTo>
                  <a:lnTo>
                    <a:pt x="91" y="679"/>
                  </a:lnTo>
                  <a:lnTo>
                    <a:pt x="76" y="699"/>
                  </a:lnTo>
                  <a:lnTo>
                    <a:pt x="76" y="719"/>
                  </a:lnTo>
                  <a:lnTo>
                    <a:pt x="96" y="750"/>
                  </a:lnTo>
                  <a:lnTo>
                    <a:pt x="131" y="760"/>
                  </a:lnTo>
                  <a:lnTo>
                    <a:pt x="187" y="760"/>
                  </a:lnTo>
                  <a:lnTo>
                    <a:pt x="288" y="785"/>
                  </a:lnTo>
                  <a:lnTo>
                    <a:pt x="318" y="821"/>
                  </a:lnTo>
                  <a:lnTo>
                    <a:pt x="364" y="800"/>
                  </a:lnTo>
                  <a:lnTo>
                    <a:pt x="384" y="750"/>
                  </a:lnTo>
                  <a:lnTo>
                    <a:pt x="364" y="730"/>
                  </a:lnTo>
                  <a:lnTo>
                    <a:pt x="278" y="719"/>
                  </a:lnTo>
                  <a:lnTo>
                    <a:pt x="182" y="719"/>
                  </a:lnTo>
                  <a:lnTo>
                    <a:pt x="141" y="714"/>
                  </a:lnTo>
                  <a:lnTo>
                    <a:pt x="131" y="684"/>
                  </a:lnTo>
                  <a:lnTo>
                    <a:pt x="141" y="627"/>
                  </a:lnTo>
                  <a:lnTo>
                    <a:pt x="147" y="531"/>
                  </a:lnTo>
                  <a:lnTo>
                    <a:pt x="136" y="425"/>
                  </a:lnTo>
                  <a:lnTo>
                    <a:pt x="121" y="284"/>
                  </a:lnTo>
                  <a:lnTo>
                    <a:pt x="126" y="162"/>
                  </a:lnTo>
                  <a:lnTo>
                    <a:pt x="126" y="1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 rot="10800000" flipV="1">
              <a:off x="2976" y="1824"/>
              <a:ext cx="362" cy="582"/>
            </a:xfrm>
            <a:custGeom>
              <a:avLst/>
              <a:gdLst/>
              <a:ahLst/>
              <a:cxnLst>
                <a:cxn ang="0">
                  <a:pos x="329" y="15"/>
                </a:cxn>
                <a:cxn ang="0">
                  <a:pos x="293" y="0"/>
                </a:cxn>
                <a:cxn ang="0">
                  <a:pos x="217" y="5"/>
                </a:cxn>
                <a:cxn ang="0">
                  <a:pos x="151" y="56"/>
                </a:cxn>
                <a:cxn ang="0">
                  <a:pos x="55" y="162"/>
                </a:cxn>
                <a:cxn ang="0">
                  <a:pos x="5" y="248"/>
                </a:cxn>
                <a:cxn ang="0">
                  <a:pos x="0" y="278"/>
                </a:cxn>
                <a:cxn ang="0">
                  <a:pos x="25" y="334"/>
                </a:cxn>
                <a:cxn ang="0">
                  <a:pos x="80" y="359"/>
                </a:cxn>
                <a:cxn ang="0">
                  <a:pos x="151" y="389"/>
                </a:cxn>
                <a:cxn ang="0">
                  <a:pos x="207" y="404"/>
                </a:cxn>
                <a:cxn ang="0">
                  <a:pos x="232" y="430"/>
                </a:cxn>
                <a:cxn ang="0">
                  <a:pos x="217" y="465"/>
                </a:cxn>
                <a:cxn ang="0">
                  <a:pos x="177" y="506"/>
                </a:cxn>
                <a:cxn ang="0">
                  <a:pos x="126" y="511"/>
                </a:cxn>
                <a:cxn ang="0">
                  <a:pos x="91" y="495"/>
                </a:cxn>
                <a:cxn ang="0">
                  <a:pos x="70" y="511"/>
                </a:cxn>
                <a:cxn ang="0">
                  <a:pos x="75" y="531"/>
                </a:cxn>
                <a:cxn ang="0">
                  <a:pos x="116" y="546"/>
                </a:cxn>
                <a:cxn ang="0">
                  <a:pos x="177" y="546"/>
                </a:cxn>
                <a:cxn ang="0">
                  <a:pos x="232" y="531"/>
                </a:cxn>
                <a:cxn ang="0">
                  <a:pos x="263" y="511"/>
                </a:cxn>
                <a:cxn ang="0">
                  <a:pos x="283" y="475"/>
                </a:cxn>
                <a:cxn ang="0">
                  <a:pos x="293" y="435"/>
                </a:cxn>
                <a:cxn ang="0">
                  <a:pos x="268" y="399"/>
                </a:cxn>
                <a:cxn ang="0">
                  <a:pos x="207" y="374"/>
                </a:cxn>
                <a:cxn ang="0">
                  <a:pos x="136" y="354"/>
                </a:cxn>
                <a:cxn ang="0">
                  <a:pos x="75" y="319"/>
                </a:cxn>
                <a:cxn ang="0">
                  <a:pos x="60" y="288"/>
                </a:cxn>
                <a:cxn ang="0">
                  <a:pos x="70" y="233"/>
                </a:cxn>
                <a:cxn ang="0">
                  <a:pos x="116" y="162"/>
                </a:cxn>
                <a:cxn ang="0">
                  <a:pos x="172" y="121"/>
                </a:cxn>
                <a:cxn ang="0">
                  <a:pos x="258" y="91"/>
                </a:cxn>
                <a:cxn ang="0">
                  <a:pos x="329" y="76"/>
                </a:cxn>
                <a:cxn ang="0">
                  <a:pos x="329" y="35"/>
                </a:cxn>
                <a:cxn ang="0">
                  <a:pos x="329" y="15"/>
                </a:cxn>
              </a:cxnLst>
              <a:rect l="0" t="0" r="r" b="b"/>
              <a:pathLst>
                <a:path w="329" h="546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2625725" y="1263650"/>
            <a:ext cx="4308475" cy="1479550"/>
            <a:chOff x="3046" y="1901"/>
            <a:chExt cx="2714" cy="932"/>
          </a:xfrm>
        </p:grpSpPr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3046" y="1997"/>
              <a:ext cx="1073" cy="779"/>
              <a:chOff x="3124" y="3297"/>
              <a:chExt cx="1073" cy="779"/>
            </a:xfrm>
          </p:grpSpPr>
          <p:sp>
            <p:nvSpPr>
              <p:cNvPr id="21" name="Freeform 12"/>
              <p:cNvSpPr>
                <a:spLocks/>
              </p:cNvSpPr>
              <p:nvPr/>
            </p:nvSpPr>
            <p:spPr bwMode="auto">
              <a:xfrm>
                <a:off x="3124" y="3297"/>
                <a:ext cx="1073" cy="779"/>
              </a:xfrm>
              <a:custGeom>
                <a:avLst/>
                <a:gdLst/>
                <a:ahLst/>
                <a:cxnLst>
                  <a:cxn ang="0">
                    <a:pos x="317" y="64"/>
                  </a:cxn>
                  <a:cxn ang="0">
                    <a:pos x="48" y="246"/>
                  </a:cxn>
                  <a:cxn ang="0">
                    <a:pos x="26" y="531"/>
                  </a:cxn>
                  <a:cxn ang="0">
                    <a:pos x="150" y="669"/>
                  </a:cxn>
                  <a:cxn ang="0">
                    <a:pos x="529" y="750"/>
                  </a:cxn>
                  <a:cxn ang="0">
                    <a:pos x="1048" y="495"/>
                  </a:cxn>
                  <a:cxn ang="0">
                    <a:pos x="682" y="72"/>
                  </a:cxn>
                  <a:cxn ang="0">
                    <a:pos x="317" y="64"/>
                  </a:cxn>
                </a:cxnLst>
                <a:rect l="0" t="0" r="r" b="b"/>
                <a:pathLst>
                  <a:path w="1073" h="779">
                    <a:moveTo>
                      <a:pt x="317" y="64"/>
                    </a:moveTo>
                    <a:cubicBezTo>
                      <a:pt x="211" y="93"/>
                      <a:pt x="96" y="168"/>
                      <a:pt x="48" y="246"/>
                    </a:cubicBezTo>
                    <a:cubicBezTo>
                      <a:pt x="0" y="324"/>
                      <a:pt x="9" y="461"/>
                      <a:pt x="26" y="531"/>
                    </a:cubicBezTo>
                    <a:cubicBezTo>
                      <a:pt x="43" y="601"/>
                      <a:pt x="66" y="633"/>
                      <a:pt x="150" y="669"/>
                    </a:cubicBezTo>
                    <a:cubicBezTo>
                      <a:pt x="234" y="705"/>
                      <a:pt x="380" y="779"/>
                      <a:pt x="529" y="750"/>
                    </a:cubicBezTo>
                    <a:cubicBezTo>
                      <a:pt x="678" y="721"/>
                      <a:pt x="1023" y="608"/>
                      <a:pt x="1048" y="495"/>
                    </a:cubicBezTo>
                    <a:cubicBezTo>
                      <a:pt x="1073" y="382"/>
                      <a:pt x="804" y="144"/>
                      <a:pt x="682" y="72"/>
                    </a:cubicBezTo>
                    <a:cubicBezTo>
                      <a:pt x="560" y="0"/>
                      <a:pt x="423" y="35"/>
                      <a:pt x="317" y="64"/>
                    </a:cubicBez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3498" y="3312"/>
                <a:ext cx="294" cy="252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33CC33"/>
                    </a:solidFill>
                    <a:latin typeface="Tw Cen MT" pitchFamily="34" charset="0"/>
                  </a:rPr>
                  <a:t>14</a:t>
                </a:r>
                <a:endParaRPr lang="en-CA" sz="2000" b="1">
                  <a:solidFill>
                    <a:srgbClr val="33CC33"/>
                  </a:solidFill>
                  <a:latin typeface="Tw Cen MT" pitchFamily="34" charset="0"/>
                </a:endParaRPr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3374" y="3734"/>
                <a:ext cx="294" cy="252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33CC33"/>
                    </a:solidFill>
                    <a:latin typeface="Tw Cen MT" pitchFamily="34" charset="0"/>
                  </a:rPr>
                  <a:t>25</a:t>
                </a:r>
                <a:endParaRPr lang="en-CA" sz="2000" b="1">
                  <a:solidFill>
                    <a:srgbClr val="33CC33"/>
                  </a:solidFill>
                  <a:latin typeface="Tw Cen MT" pitchFamily="34" charset="0"/>
                </a:endParaRPr>
              </a:p>
            </p:txBody>
          </p:sp>
          <p:sp>
            <p:nvSpPr>
              <p:cNvPr id="24" name="Text Box 15"/>
              <p:cNvSpPr txBox="1">
                <a:spLocks noChangeArrowheads="1"/>
              </p:cNvSpPr>
              <p:nvPr/>
            </p:nvSpPr>
            <p:spPr bwMode="auto">
              <a:xfrm>
                <a:off x="3546" y="3552"/>
                <a:ext cx="294" cy="252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33CC33"/>
                    </a:solidFill>
                    <a:latin typeface="Tw Cen MT" pitchFamily="34" charset="0"/>
                  </a:rPr>
                  <a:t>30</a:t>
                </a:r>
                <a:endParaRPr lang="en-CA" sz="2000" b="1">
                  <a:solidFill>
                    <a:srgbClr val="33CC33"/>
                  </a:solidFill>
                  <a:latin typeface="Tw Cen MT" pitchFamily="34" charset="0"/>
                </a:endParaRPr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3776" y="3696"/>
                <a:ext cx="298" cy="2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33CC33"/>
                    </a:solidFill>
                    <a:latin typeface="Tw Cen MT" pitchFamily="34" charset="0"/>
                  </a:rPr>
                  <a:t>23</a:t>
                </a:r>
                <a:endParaRPr lang="en-CA" sz="2000" b="1">
                  <a:solidFill>
                    <a:srgbClr val="33CC33"/>
                  </a:solidFill>
                  <a:latin typeface="Tw Cen MT" pitchFamily="34" charset="0"/>
                </a:endParaRPr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3168" y="3629"/>
                <a:ext cx="294" cy="252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33CC33"/>
                    </a:solidFill>
                    <a:latin typeface="Tw Cen MT" pitchFamily="34" charset="0"/>
                  </a:rPr>
                  <a:t>31</a:t>
                </a:r>
                <a:endParaRPr lang="en-CA" sz="2000" b="1">
                  <a:solidFill>
                    <a:srgbClr val="33CC33"/>
                  </a:solidFill>
                  <a:latin typeface="Tw Cen MT" pitchFamily="34" charset="0"/>
                </a:endParaRPr>
              </a:p>
            </p:txBody>
          </p:sp>
        </p:grp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4743" y="1901"/>
              <a:ext cx="1017" cy="932"/>
              <a:chOff x="4503" y="3100"/>
              <a:chExt cx="1017" cy="932"/>
            </a:xfrm>
          </p:grpSpPr>
          <p:sp>
            <p:nvSpPr>
              <p:cNvPr id="16" name="Freeform 19"/>
              <p:cNvSpPr>
                <a:spLocks/>
              </p:cNvSpPr>
              <p:nvPr/>
            </p:nvSpPr>
            <p:spPr bwMode="auto">
              <a:xfrm>
                <a:off x="4503" y="3100"/>
                <a:ext cx="1017" cy="932"/>
              </a:xfrm>
              <a:custGeom>
                <a:avLst/>
                <a:gdLst/>
                <a:ahLst/>
                <a:cxnLst>
                  <a:cxn ang="0">
                    <a:pos x="91" y="138"/>
                  </a:cxn>
                  <a:cxn ang="0">
                    <a:pos x="18" y="443"/>
                  </a:cxn>
                  <a:cxn ang="0">
                    <a:pos x="197" y="611"/>
                  </a:cxn>
                  <a:cxn ang="0">
                    <a:pos x="416" y="841"/>
                  </a:cxn>
                  <a:cxn ang="0">
                    <a:pos x="673" y="886"/>
                  </a:cxn>
                  <a:cxn ang="0">
                    <a:pos x="985" y="567"/>
                  </a:cxn>
                  <a:cxn ang="0">
                    <a:pos x="484" y="72"/>
                  </a:cxn>
                  <a:cxn ang="0">
                    <a:pos x="91" y="138"/>
                  </a:cxn>
                </a:cxnLst>
                <a:rect l="0" t="0" r="r" b="b"/>
                <a:pathLst>
                  <a:path w="1017" h="932">
                    <a:moveTo>
                      <a:pt x="91" y="138"/>
                    </a:moveTo>
                    <a:cubicBezTo>
                      <a:pt x="14" y="213"/>
                      <a:pt x="0" y="364"/>
                      <a:pt x="18" y="443"/>
                    </a:cubicBezTo>
                    <a:cubicBezTo>
                      <a:pt x="36" y="522"/>
                      <a:pt x="131" y="545"/>
                      <a:pt x="197" y="611"/>
                    </a:cubicBezTo>
                    <a:cubicBezTo>
                      <a:pt x="263" y="677"/>
                      <a:pt x="337" y="795"/>
                      <a:pt x="416" y="841"/>
                    </a:cubicBezTo>
                    <a:cubicBezTo>
                      <a:pt x="496" y="887"/>
                      <a:pt x="578" y="932"/>
                      <a:pt x="673" y="886"/>
                    </a:cubicBezTo>
                    <a:cubicBezTo>
                      <a:pt x="767" y="840"/>
                      <a:pt x="1017" y="703"/>
                      <a:pt x="985" y="567"/>
                    </a:cubicBezTo>
                    <a:cubicBezTo>
                      <a:pt x="953" y="431"/>
                      <a:pt x="633" y="144"/>
                      <a:pt x="484" y="72"/>
                    </a:cubicBezTo>
                    <a:cubicBezTo>
                      <a:pt x="335" y="0"/>
                      <a:pt x="173" y="124"/>
                      <a:pt x="91" y="138"/>
                    </a:cubicBez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  <p:sp>
            <p:nvSpPr>
              <p:cNvPr id="17" name="Text Box 20"/>
              <p:cNvSpPr txBox="1">
                <a:spLocks noChangeArrowheads="1"/>
              </p:cNvSpPr>
              <p:nvPr/>
            </p:nvSpPr>
            <p:spPr bwMode="auto">
              <a:xfrm>
                <a:off x="4544" y="3220"/>
                <a:ext cx="294" cy="252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33CC33"/>
                    </a:solidFill>
                    <a:latin typeface="Tw Cen MT" pitchFamily="34" charset="0"/>
                  </a:rPr>
                  <a:t>88</a:t>
                </a:r>
                <a:endParaRPr lang="en-CA" sz="2000" b="1">
                  <a:solidFill>
                    <a:srgbClr val="33CC33"/>
                  </a:solidFill>
                  <a:latin typeface="Tw Cen MT" pitchFamily="34" charset="0"/>
                </a:endParaRPr>
              </a:p>
            </p:txBody>
          </p:sp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5040" y="3312"/>
                <a:ext cx="336" cy="2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33CC33"/>
                    </a:solidFill>
                    <a:latin typeface="Tw Cen MT" pitchFamily="34" charset="0"/>
                  </a:rPr>
                  <a:t>98</a:t>
                </a:r>
                <a:endParaRPr lang="en-CA" sz="2000" b="1">
                  <a:solidFill>
                    <a:srgbClr val="33CC33"/>
                  </a:solidFill>
                  <a:latin typeface="Tw Cen MT" pitchFamily="34" charset="0"/>
                </a:endParaRP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4656" y="3504"/>
                <a:ext cx="346" cy="2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33CC33"/>
                    </a:solidFill>
                    <a:latin typeface="Tw Cen MT" pitchFamily="34" charset="0"/>
                  </a:rPr>
                  <a:t>62</a:t>
                </a:r>
                <a:endParaRPr lang="en-CA" sz="2000" b="1">
                  <a:solidFill>
                    <a:srgbClr val="33CC33"/>
                  </a:solidFill>
                  <a:latin typeface="Tw Cen MT" pitchFamily="34" charset="0"/>
                </a:endParaRPr>
              </a:p>
            </p:txBody>
          </p:sp>
          <p:sp>
            <p:nvSpPr>
              <p:cNvPr id="20" name="Text Box 23"/>
              <p:cNvSpPr txBox="1">
                <a:spLocks noChangeArrowheads="1"/>
              </p:cNvSpPr>
              <p:nvPr/>
            </p:nvSpPr>
            <p:spPr bwMode="auto">
              <a:xfrm>
                <a:off x="5088" y="3648"/>
                <a:ext cx="294" cy="252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33CC33"/>
                    </a:solidFill>
                    <a:latin typeface="Tw Cen MT" pitchFamily="34" charset="0"/>
                  </a:rPr>
                  <a:t>79</a:t>
                </a:r>
                <a:endParaRPr lang="en-CA" sz="2000" b="1">
                  <a:solidFill>
                    <a:srgbClr val="33CC33"/>
                  </a:solidFill>
                  <a:latin typeface="Tw Cen MT" pitchFamily="34" charset="0"/>
                </a:endParaRPr>
              </a:p>
            </p:txBody>
          </p:sp>
        </p:grp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153" y="2286"/>
              <a:ext cx="599" cy="252"/>
            </a:xfrm>
            <a:prstGeom prst="rect">
              <a:avLst/>
            </a:prstGeom>
            <a:solidFill>
              <a:srgbClr val="0000FF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CA" sz="2000" b="1">
                  <a:solidFill>
                    <a:srgbClr val="33CC33"/>
                  </a:solidFill>
                  <a:latin typeface="Tw Cen MT" pitchFamily="34" charset="0"/>
                  <a:cs typeface="Times New Roman" pitchFamily="18" charset="0"/>
                </a:rPr>
                <a:t>≤</a:t>
              </a:r>
              <a:r>
                <a:rPr lang="en-US" sz="2000" b="1">
                  <a:solidFill>
                    <a:srgbClr val="33CC33"/>
                  </a:solidFill>
                  <a:latin typeface="Tw Cen MT" pitchFamily="34" charset="0"/>
                  <a:cs typeface="Times New Roman" pitchFamily="18" charset="0"/>
                </a:rPr>
                <a:t> </a:t>
              </a:r>
              <a:r>
                <a:rPr lang="en-US" sz="2000" b="1">
                  <a:solidFill>
                    <a:srgbClr val="33CC33"/>
                  </a:solidFill>
                  <a:latin typeface="Tw Cen MT" pitchFamily="34" charset="0"/>
                </a:rPr>
                <a:t>52 </a:t>
              </a:r>
              <a:r>
                <a:rPr lang="en-CA" sz="2000" b="1">
                  <a:solidFill>
                    <a:srgbClr val="33CC33"/>
                  </a:solidFill>
                  <a:latin typeface="Tw Cen MT" pitchFamily="34" charset="0"/>
                  <a:cs typeface="Times New Roman" pitchFamily="18" charset="0"/>
                </a:rPr>
                <a:t>≤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04800" y="3067051"/>
            <a:ext cx="3206751" cy="2351088"/>
            <a:chOff x="278" y="1932"/>
            <a:chExt cx="2020" cy="1481"/>
          </a:xfrm>
        </p:grpSpPr>
        <p:grpSp>
          <p:nvGrpSpPr>
            <p:cNvPr id="28" name="Group 26"/>
            <p:cNvGrpSpPr>
              <a:grpSpLocks/>
            </p:cNvGrpSpPr>
            <p:nvPr/>
          </p:nvGrpSpPr>
          <p:grpSpPr bwMode="auto">
            <a:xfrm flipH="1">
              <a:off x="390" y="2635"/>
              <a:ext cx="339" cy="778"/>
              <a:chOff x="2017" y="905"/>
              <a:chExt cx="1629" cy="3178"/>
            </a:xfrm>
          </p:grpSpPr>
          <p:grpSp>
            <p:nvGrpSpPr>
              <p:cNvPr id="33" name="Group 27"/>
              <p:cNvGrpSpPr>
                <a:grpSpLocks/>
              </p:cNvGrpSpPr>
              <p:nvPr/>
            </p:nvGrpSpPr>
            <p:grpSpPr bwMode="auto">
              <a:xfrm>
                <a:off x="2308" y="1740"/>
                <a:ext cx="957" cy="2343"/>
                <a:chOff x="2308" y="1740"/>
                <a:chExt cx="957" cy="2343"/>
              </a:xfrm>
            </p:grpSpPr>
            <p:sp>
              <p:nvSpPr>
                <p:cNvPr id="41" name="Freeform 28"/>
                <p:cNvSpPr>
                  <a:spLocks/>
                </p:cNvSpPr>
                <p:nvPr/>
              </p:nvSpPr>
              <p:spPr bwMode="auto">
                <a:xfrm>
                  <a:off x="2673" y="1740"/>
                  <a:ext cx="432" cy="485"/>
                </a:xfrm>
                <a:custGeom>
                  <a:avLst/>
                  <a:gdLst/>
                  <a:ahLst/>
                  <a:cxnLst>
                    <a:cxn ang="0">
                      <a:pos x="123" y="206"/>
                    </a:cxn>
                    <a:cxn ang="0">
                      <a:pos x="159" y="53"/>
                    </a:cxn>
                    <a:cxn ang="0">
                      <a:pos x="248" y="0"/>
                    </a:cxn>
                    <a:cxn ang="0">
                      <a:pos x="335" y="0"/>
                    </a:cxn>
                    <a:cxn ang="0">
                      <a:pos x="388" y="53"/>
                    </a:cxn>
                    <a:cxn ang="0">
                      <a:pos x="432" y="215"/>
                    </a:cxn>
                    <a:cxn ang="0">
                      <a:pos x="415" y="349"/>
                    </a:cxn>
                    <a:cxn ang="0">
                      <a:pos x="379" y="458"/>
                    </a:cxn>
                    <a:cxn ang="0">
                      <a:pos x="309" y="485"/>
                    </a:cxn>
                    <a:cxn ang="0">
                      <a:pos x="221" y="475"/>
                    </a:cxn>
                    <a:cxn ang="0">
                      <a:pos x="132" y="368"/>
                    </a:cxn>
                    <a:cxn ang="0">
                      <a:pos x="123" y="288"/>
                    </a:cxn>
                    <a:cxn ang="0">
                      <a:pos x="0" y="242"/>
                    </a:cxn>
                    <a:cxn ang="0">
                      <a:pos x="0" y="189"/>
                    </a:cxn>
                    <a:cxn ang="0">
                      <a:pos x="123" y="206"/>
                    </a:cxn>
                  </a:cxnLst>
                  <a:rect l="0" t="0" r="r" b="b"/>
                  <a:pathLst>
                    <a:path w="432" h="485">
                      <a:moveTo>
                        <a:pt x="123" y="206"/>
                      </a:moveTo>
                      <a:lnTo>
                        <a:pt x="159" y="53"/>
                      </a:lnTo>
                      <a:lnTo>
                        <a:pt x="248" y="0"/>
                      </a:lnTo>
                      <a:lnTo>
                        <a:pt x="335" y="0"/>
                      </a:lnTo>
                      <a:lnTo>
                        <a:pt x="388" y="53"/>
                      </a:lnTo>
                      <a:lnTo>
                        <a:pt x="432" y="215"/>
                      </a:lnTo>
                      <a:lnTo>
                        <a:pt x="415" y="349"/>
                      </a:lnTo>
                      <a:lnTo>
                        <a:pt x="379" y="458"/>
                      </a:lnTo>
                      <a:lnTo>
                        <a:pt x="309" y="485"/>
                      </a:lnTo>
                      <a:lnTo>
                        <a:pt x="221" y="475"/>
                      </a:lnTo>
                      <a:lnTo>
                        <a:pt x="132" y="368"/>
                      </a:lnTo>
                      <a:lnTo>
                        <a:pt x="123" y="288"/>
                      </a:lnTo>
                      <a:lnTo>
                        <a:pt x="0" y="242"/>
                      </a:lnTo>
                      <a:lnTo>
                        <a:pt x="0" y="189"/>
                      </a:lnTo>
                      <a:lnTo>
                        <a:pt x="123" y="20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latin typeface="Tw Cen MT" pitchFamily="34" charset="0"/>
                  </a:endParaRPr>
                </a:p>
              </p:txBody>
            </p:sp>
            <p:sp>
              <p:nvSpPr>
                <p:cNvPr id="42" name="Freeform 29"/>
                <p:cNvSpPr>
                  <a:spLocks/>
                </p:cNvSpPr>
                <p:nvPr/>
              </p:nvSpPr>
              <p:spPr bwMode="auto">
                <a:xfrm>
                  <a:off x="2573" y="2253"/>
                  <a:ext cx="500" cy="828"/>
                </a:xfrm>
                <a:custGeom>
                  <a:avLst/>
                  <a:gdLst/>
                  <a:ahLst/>
                  <a:cxnLst>
                    <a:cxn ang="0">
                      <a:pos x="41" y="173"/>
                    </a:cxn>
                    <a:cxn ang="0">
                      <a:pos x="163" y="35"/>
                    </a:cxn>
                    <a:cxn ang="0">
                      <a:pos x="232" y="0"/>
                    </a:cxn>
                    <a:cxn ang="0">
                      <a:pos x="366" y="5"/>
                    </a:cxn>
                    <a:cxn ang="0">
                      <a:pos x="488" y="57"/>
                    </a:cxn>
                    <a:cxn ang="0">
                      <a:pos x="500" y="126"/>
                    </a:cxn>
                    <a:cxn ang="0">
                      <a:pos x="483" y="207"/>
                    </a:cxn>
                    <a:cxn ang="0">
                      <a:pos x="396" y="281"/>
                    </a:cxn>
                    <a:cxn ang="0">
                      <a:pos x="349" y="414"/>
                    </a:cxn>
                    <a:cxn ang="0">
                      <a:pos x="349" y="552"/>
                    </a:cxn>
                    <a:cxn ang="0">
                      <a:pos x="384" y="637"/>
                    </a:cxn>
                    <a:cxn ang="0">
                      <a:pos x="448" y="695"/>
                    </a:cxn>
                    <a:cxn ang="0">
                      <a:pos x="448" y="765"/>
                    </a:cxn>
                    <a:cxn ang="0">
                      <a:pos x="419" y="800"/>
                    </a:cxn>
                    <a:cxn ang="0">
                      <a:pos x="384" y="816"/>
                    </a:cxn>
                    <a:cxn ang="0">
                      <a:pos x="268" y="828"/>
                    </a:cxn>
                    <a:cxn ang="0">
                      <a:pos x="163" y="747"/>
                    </a:cxn>
                    <a:cxn ang="0">
                      <a:pos x="53" y="574"/>
                    </a:cxn>
                    <a:cxn ang="0">
                      <a:pos x="0" y="368"/>
                    </a:cxn>
                    <a:cxn ang="0">
                      <a:pos x="140" y="436"/>
                    </a:cxn>
                    <a:cxn ang="0">
                      <a:pos x="192" y="436"/>
                    </a:cxn>
                    <a:cxn ang="0">
                      <a:pos x="227" y="396"/>
                    </a:cxn>
                    <a:cxn ang="0">
                      <a:pos x="251" y="316"/>
                    </a:cxn>
                    <a:cxn ang="0">
                      <a:pos x="209" y="293"/>
                    </a:cxn>
                    <a:cxn ang="0">
                      <a:pos x="53" y="293"/>
                    </a:cxn>
                    <a:cxn ang="0">
                      <a:pos x="18" y="293"/>
                    </a:cxn>
                    <a:cxn ang="0">
                      <a:pos x="41" y="173"/>
                    </a:cxn>
                  </a:cxnLst>
                  <a:rect l="0" t="0" r="r" b="b"/>
                  <a:pathLst>
                    <a:path w="500" h="828">
                      <a:moveTo>
                        <a:pt x="41" y="173"/>
                      </a:moveTo>
                      <a:lnTo>
                        <a:pt x="163" y="35"/>
                      </a:lnTo>
                      <a:lnTo>
                        <a:pt x="232" y="0"/>
                      </a:lnTo>
                      <a:lnTo>
                        <a:pt x="366" y="5"/>
                      </a:lnTo>
                      <a:lnTo>
                        <a:pt x="488" y="57"/>
                      </a:lnTo>
                      <a:lnTo>
                        <a:pt x="500" y="126"/>
                      </a:lnTo>
                      <a:lnTo>
                        <a:pt x="483" y="207"/>
                      </a:lnTo>
                      <a:lnTo>
                        <a:pt x="396" y="281"/>
                      </a:lnTo>
                      <a:lnTo>
                        <a:pt x="349" y="414"/>
                      </a:lnTo>
                      <a:lnTo>
                        <a:pt x="349" y="552"/>
                      </a:lnTo>
                      <a:lnTo>
                        <a:pt x="384" y="637"/>
                      </a:lnTo>
                      <a:lnTo>
                        <a:pt x="448" y="695"/>
                      </a:lnTo>
                      <a:lnTo>
                        <a:pt x="448" y="765"/>
                      </a:lnTo>
                      <a:lnTo>
                        <a:pt x="419" y="800"/>
                      </a:lnTo>
                      <a:lnTo>
                        <a:pt x="384" y="816"/>
                      </a:lnTo>
                      <a:lnTo>
                        <a:pt x="268" y="828"/>
                      </a:lnTo>
                      <a:lnTo>
                        <a:pt x="163" y="747"/>
                      </a:lnTo>
                      <a:lnTo>
                        <a:pt x="53" y="574"/>
                      </a:lnTo>
                      <a:lnTo>
                        <a:pt x="0" y="368"/>
                      </a:lnTo>
                      <a:lnTo>
                        <a:pt x="140" y="436"/>
                      </a:lnTo>
                      <a:lnTo>
                        <a:pt x="192" y="436"/>
                      </a:lnTo>
                      <a:lnTo>
                        <a:pt x="227" y="396"/>
                      </a:lnTo>
                      <a:lnTo>
                        <a:pt x="251" y="316"/>
                      </a:lnTo>
                      <a:lnTo>
                        <a:pt x="209" y="293"/>
                      </a:lnTo>
                      <a:lnTo>
                        <a:pt x="53" y="293"/>
                      </a:lnTo>
                      <a:lnTo>
                        <a:pt x="18" y="293"/>
                      </a:lnTo>
                      <a:lnTo>
                        <a:pt x="41" y="17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latin typeface="Tw Cen MT" pitchFamily="34" charset="0"/>
                  </a:endParaRPr>
                </a:p>
              </p:txBody>
            </p:sp>
            <p:sp>
              <p:nvSpPr>
                <p:cNvPr id="43" name="Freeform 30"/>
                <p:cNvSpPr>
                  <a:spLocks/>
                </p:cNvSpPr>
                <p:nvPr/>
              </p:nvSpPr>
              <p:spPr bwMode="auto">
                <a:xfrm>
                  <a:off x="2950" y="2289"/>
                  <a:ext cx="265" cy="895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29" y="23"/>
                    </a:cxn>
                    <a:cxn ang="0">
                      <a:pos x="83" y="0"/>
                    </a:cxn>
                    <a:cxn ang="0">
                      <a:pos x="135" y="5"/>
                    </a:cxn>
                    <a:cxn ang="0">
                      <a:pos x="206" y="108"/>
                    </a:cxn>
                    <a:cxn ang="0">
                      <a:pos x="265" y="264"/>
                    </a:cxn>
                    <a:cxn ang="0">
                      <a:pos x="265" y="384"/>
                    </a:cxn>
                    <a:cxn ang="0">
                      <a:pos x="241" y="447"/>
                    </a:cxn>
                    <a:cxn ang="0">
                      <a:pos x="118" y="522"/>
                    </a:cxn>
                    <a:cxn ang="0">
                      <a:pos x="83" y="573"/>
                    </a:cxn>
                    <a:cxn ang="0">
                      <a:pos x="83" y="608"/>
                    </a:cxn>
                    <a:cxn ang="0">
                      <a:pos x="123" y="654"/>
                    </a:cxn>
                    <a:cxn ang="0">
                      <a:pos x="189" y="723"/>
                    </a:cxn>
                    <a:cxn ang="0">
                      <a:pos x="224" y="814"/>
                    </a:cxn>
                    <a:cxn ang="0">
                      <a:pos x="212" y="895"/>
                    </a:cxn>
                    <a:cxn ang="0">
                      <a:pos x="177" y="877"/>
                    </a:cxn>
                    <a:cxn ang="0">
                      <a:pos x="159" y="764"/>
                    </a:cxn>
                    <a:cxn ang="0">
                      <a:pos x="101" y="694"/>
                    </a:cxn>
                    <a:cxn ang="0">
                      <a:pos x="54" y="676"/>
                    </a:cxn>
                    <a:cxn ang="0">
                      <a:pos x="29" y="643"/>
                    </a:cxn>
                    <a:cxn ang="0">
                      <a:pos x="29" y="568"/>
                    </a:cxn>
                    <a:cxn ang="0">
                      <a:pos x="64" y="505"/>
                    </a:cxn>
                    <a:cxn ang="0">
                      <a:pos x="123" y="465"/>
                    </a:cxn>
                    <a:cxn ang="0">
                      <a:pos x="212" y="402"/>
                    </a:cxn>
                    <a:cxn ang="0">
                      <a:pos x="224" y="327"/>
                    </a:cxn>
                    <a:cxn ang="0">
                      <a:pos x="177" y="224"/>
                    </a:cxn>
                    <a:cxn ang="0">
                      <a:pos x="101" y="143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265" h="895">
                      <a:moveTo>
                        <a:pt x="0" y="75"/>
                      </a:moveTo>
                      <a:lnTo>
                        <a:pt x="29" y="23"/>
                      </a:lnTo>
                      <a:lnTo>
                        <a:pt x="83" y="0"/>
                      </a:lnTo>
                      <a:lnTo>
                        <a:pt x="135" y="5"/>
                      </a:lnTo>
                      <a:lnTo>
                        <a:pt x="206" y="108"/>
                      </a:lnTo>
                      <a:lnTo>
                        <a:pt x="265" y="264"/>
                      </a:lnTo>
                      <a:lnTo>
                        <a:pt x="265" y="384"/>
                      </a:lnTo>
                      <a:lnTo>
                        <a:pt x="241" y="447"/>
                      </a:lnTo>
                      <a:lnTo>
                        <a:pt x="118" y="522"/>
                      </a:lnTo>
                      <a:lnTo>
                        <a:pt x="83" y="573"/>
                      </a:lnTo>
                      <a:lnTo>
                        <a:pt x="83" y="608"/>
                      </a:lnTo>
                      <a:lnTo>
                        <a:pt x="123" y="654"/>
                      </a:lnTo>
                      <a:lnTo>
                        <a:pt x="189" y="723"/>
                      </a:lnTo>
                      <a:lnTo>
                        <a:pt x="224" y="814"/>
                      </a:lnTo>
                      <a:lnTo>
                        <a:pt x="212" y="895"/>
                      </a:lnTo>
                      <a:lnTo>
                        <a:pt x="177" y="877"/>
                      </a:lnTo>
                      <a:lnTo>
                        <a:pt x="159" y="764"/>
                      </a:lnTo>
                      <a:lnTo>
                        <a:pt x="101" y="694"/>
                      </a:lnTo>
                      <a:lnTo>
                        <a:pt x="54" y="676"/>
                      </a:lnTo>
                      <a:lnTo>
                        <a:pt x="29" y="643"/>
                      </a:lnTo>
                      <a:lnTo>
                        <a:pt x="29" y="568"/>
                      </a:lnTo>
                      <a:lnTo>
                        <a:pt x="64" y="505"/>
                      </a:lnTo>
                      <a:lnTo>
                        <a:pt x="123" y="465"/>
                      </a:lnTo>
                      <a:lnTo>
                        <a:pt x="212" y="402"/>
                      </a:lnTo>
                      <a:lnTo>
                        <a:pt x="224" y="327"/>
                      </a:lnTo>
                      <a:lnTo>
                        <a:pt x="177" y="224"/>
                      </a:lnTo>
                      <a:lnTo>
                        <a:pt x="101" y="143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latin typeface="Tw Cen MT" pitchFamily="34" charset="0"/>
                  </a:endParaRPr>
                </a:p>
              </p:txBody>
            </p:sp>
            <p:sp>
              <p:nvSpPr>
                <p:cNvPr id="44" name="Freeform 31"/>
                <p:cNvSpPr>
                  <a:spLocks/>
                </p:cNvSpPr>
                <p:nvPr/>
              </p:nvSpPr>
              <p:spPr bwMode="auto">
                <a:xfrm>
                  <a:off x="2308" y="2238"/>
                  <a:ext cx="520" cy="435"/>
                </a:xfrm>
                <a:custGeom>
                  <a:avLst/>
                  <a:gdLst/>
                  <a:ahLst/>
                  <a:cxnLst>
                    <a:cxn ang="0">
                      <a:pos x="398" y="5"/>
                    </a:cxn>
                    <a:cxn ang="0">
                      <a:pos x="485" y="0"/>
                    </a:cxn>
                    <a:cxn ang="0">
                      <a:pos x="520" y="35"/>
                    </a:cxn>
                    <a:cxn ang="0">
                      <a:pos x="497" y="87"/>
                    </a:cxn>
                    <a:cxn ang="0">
                      <a:pos x="428" y="110"/>
                    </a:cxn>
                    <a:cxn ang="0">
                      <a:pos x="365" y="110"/>
                    </a:cxn>
                    <a:cxn ang="0">
                      <a:pos x="272" y="127"/>
                    </a:cxn>
                    <a:cxn ang="0">
                      <a:pos x="168" y="145"/>
                    </a:cxn>
                    <a:cxn ang="0">
                      <a:pos x="87" y="180"/>
                    </a:cxn>
                    <a:cxn ang="0">
                      <a:pos x="63" y="214"/>
                    </a:cxn>
                    <a:cxn ang="0">
                      <a:pos x="70" y="249"/>
                    </a:cxn>
                    <a:cxn ang="0">
                      <a:pos x="115" y="296"/>
                    </a:cxn>
                    <a:cxn ang="0">
                      <a:pos x="202" y="331"/>
                    </a:cxn>
                    <a:cxn ang="0">
                      <a:pos x="306" y="331"/>
                    </a:cxn>
                    <a:cxn ang="0">
                      <a:pos x="382" y="331"/>
                    </a:cxn>
                    <a:cxn ang="0">
                      <a:pos x="468" y="348"/>
                    </a:cxn>
                    <a:cxn ang="0">
                      <a:pos x="450" y="435"/>
                    </a:cxn>
                    <a:cxn ang="0">
                      <a:pos x="330" y="401"/>
                    </a:cxn>
                    <a:cxn ang="0">
                      <a:pos x="290" y="371"/>
                    </a:cxn>
                    <a:cxn ang="0">
                      <a:pos x="208" y="371"/>
                    </a:cxn>
                    <a:cxn ang="0">
                      <a:pos x="70" y="336"/>
                    </a:cxn>
                    <a:cxn ang="0">
                      <a:pos x="12" y="284"/>
                    </a:cxn>
                    <a:cxn ang="0">
                      <a:pos x="0" y="214"/>
                    </a:cxn>
                    <a:cxn ang="0">
                      <a:pos x="46" y="145"/>
                    </a:cxn>
                    <a:cxn ang="0">
                      <a:pos x="202" y="75"/>
                    </a:cxn>
                    <a:cxn ang="0">
                      <a:pos x="340" y="40"/>
                    </a:cxn>
                    <a:cxn ang="0">
                      <a:pos x="398" y="5"/>
                    </a:cxn>
                  </a:cxnLst>
                  <a:rect l="0" t="0" r="r" b="b"/>
                  <a:pathLst>
                    <a:path w="520" h="435">
                      <a:moveTo>
                        <a:pt x="398" y="5"/>
                      </a:moveTo>
                      <a:lnTo>
                        <a:pt x="485" y="0"/>
                      </a:lnTo>
                      <a:lnTo>
                        <a:pt x="520" y="35"/>
                      </a:lnTo>
                      <a:lnTo>
                        <a:pt x="497" y="87"/>
                      </a:lnTo>
                      <a:lnTo>
                        <a:pt x="428" y="110"/>
                      </a:lnTo>
                      <a:lnTo>
                        <a:pt x="365" y="110"/>
                      </a:lnTo>
                      <a:lnTo>
                        <a:pt x="272" y="127"/>
                      </a:lnTo>
                      <a:lnTo>
                        <a:pt x="168" y="145"/>
                      </a:lnTo>
                      <a:lnTo>
                        <a:pt x="87" y="180"/>
                      </a:lnTo>
                      <a:lnTo>
                        <a:pt x="63" y="214"/>
                      </a:lnTo>
                      <a:lnTo>
                        <a:pt x="70" y="249"/>
                      </a:lnTo>
                      <a:lnTo>
                        <a:pt x="115" y="296"/>
                      </a:lnTo>
                      <a:lnTo>
                        <a:pt x="202" y="331"/>
                      </a:lnTo>
                      <a:lnTo>
                        <a:pt x="306" y="331"/>
                      </a:lnTo>
                      <a:lnTo>
                        <a:pt x="382" y="331"/>
                      </a:lnTo>
                      <a:lnTo>
                        <a:pt x="468" y="348"/>
                      </a:lnTo>
                      <a:lnTo>
                        <a:pt x="450" y="435"/>
                      </a:lnTo>
                      <a:lnTo>
                        <a:pt x="330" y="401"/>
                      </a:lnTo>
                      <a:lnTo>
                        <a:pt x="290" y="371"/>
                      </a:lnTo>
                      <a:lnTo>
                        <a:pt x="208" y="371"/>
                      </a:lnTo>
                      <a:lnTo>
                        <a:pt x="70" y="336"/>
                      </a:lnTo>
                      <a:lnTo>
                        <a:pt x="12" y="284"/>
                      </a:lnTo>
                      <a:lnTo>
                        <a:pt x="0" y="214"/>
                      </a:lnTo>
                      <a:lnTo>
                        <a:pt x="46" y="145"/>
                      </a:lnTo>
                      <a:lnTo>
                        <a:pt x="202" y="75"/>
                      </a:lnTo>
                      <a:lnTo>
                        <a:pt x="340" y="40"/>
                      </a:lnTo>
                      <a:lnTo>
                        <a:pt x="398" y="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latin typeface="Tw Cen MT" pitchFamily="34" charset="0"/>
                  </a:endParaRPr>
                </a:p>
              </p:txBody>
            </p:sp>
            <p:sp>
              <p:nvSpPr>
                <p:cNvPr id="45" name="Freeform 32"/>
                <p:cNvSpPr>
                  <a:spLocks/>
                </p:cNvSpPr>
                <p:nvPr/>
              </p:nvSpPr>
              <p:spPr bwMode="auto">
                <a:xfrm>
                  <a:off x="2882" y="2923"/>
                  <a:ext cx="383" cy="11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9" y="17"/>
                    </a:cxn>
                    <a:cxn ang="0">
                      <a:pos x="151" y="103"/>
                    </a:cxn>
                    <a:cxn ang="0">
                      <a:pos x="203" y="257"/>
                    </a:cxn>
                    <a:cxn ang="0">
                      <a:pos x="226" y="451"/>
                    </a:cxn>
                    <a:cxn ang="0">
                      <a:pos x="226" y="560"/>
                    </a:cxn>
                    <a:cxn ang="0">
                      <a:pos x="191" y="696"/>
                    </a:cxn>
                    <a:cxn ang="0">
                      <a:pos x="134" y="885"/>
                    </a:cxn>
                    <a:cxn ang="0">
                      <a:pos x="122" y="937"/>
                    </a:cxn>
                    <a:cxn ang="0">
                      <a:pos x="139" y="965"/>
                    </a:cxn>
                    <a:cxn ang="0">
                      <a:pos x="261" y="1006"/>
                    </a:cxn>
                    <a:cxn ang="0">
                      <a:pos x="383" y="1086"/>
                    </a:cxn>
                    <a:cxn ang="0">
                      <a:pos x="378" y="1119"/>
                    </a:cxn>
                    <a:cxn ang="0">
                      <a:pos x="290" y="1160"/>
                    </a:cxn>
                    <a:cxn ang="0">
                      <a:pos x="256" y="1142"/>
                    </a:cxn>
                    <a:cxn ang="0">
                      <a:pos x="191" y="1057"/>
                    </a:cxn>
                    <a:cxn ang="0">
                      <a:pos x="116" y="1016"/>
                    </a:cxn>
                    <a:cxn ang="0">
                      <a:pos x="34" y="988"/>
                    </a:cxn>
                    <a:cxn ang="0">
                      <a:pos x="29" y="948"/>
                    </a:cxn>
                    <a:cxn ang="0">
                      <a:pos x="52" y="868"/>
                    </a:cxn>
                    <a:cxn ang="0">
                      <a:pos x="116" y="743"/>
                    </a:cxn>
                    <a:cxn ang="0">
                      <a:pos x="156" y="594"/>
                    </a:cxn>
                    <a:cxn ang="0">
                      <a:pos x="156" y="423"/>
                    </a:cxn>
                    <a:cxn ang="0">
                      <a:pos x="122" y="274"/>
                    </a:cxn>
                    <a:cxn ang="0">
                      <a:pos x="47" y="136"/>
                    </a:cxn>
                    <a:cxn ang="0">
                      <a:pos x="12" y="6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83" h="1160">
                      <a:moveTo>
                        <a:pt x="0" y="0"/>
                      </a:moveTo>
                      <a:lnTo>
                        <a:pt x="99" y="17"/>
                      </a:lnTo>
                      <a:lnTo>
                        <a:pt x="151" y="103"/>
                      </a:lnTo>
                      <a:lnTo>
                        <a:pt x="203" y="257"/>
                      </a:lnTo>
                      <a:lnTo>
                        <a:pt x="226" y="451"/>
                      </a:lnTo>
                      <a:lnTo>
                        <a:pt x="226" y="560"/>
                      </a:lnTo>
                      <a:lnTo>
                        <a:pt x="191" y="696"/>
                      </a:lnTo>
                      <a:lnTo>
                        <a:pt x="134" y="885"/>
                      </a:lnTo>
                      <a:lnTo>
                        <a:pt x="122" y="937"/>
                      </a:lnTo>
                      <a:lnTo>
                        <a:pt x="139" y="965"/>
                      </a:lnTo>
                      <a:lnTo>
                        <a:pt x="261" y="1006"/>
                      </a:lnTo>
                      <a:lnTo>
                        <a:pt x="383" y="1086"/>
                      </a:lnTo>
                      <a:lnTo>
                        <a:pt x="378" y="1119"/>
                      </a:lnTo>
                      <a:lnTo>
                        <a:pt x="290" y="1160"/>
                      </a:lnTo>
                      <a:lnTo>
                        <a:pt x="256" y="1142"/>
                      </a:lnTo>
                      <a:lnTo>
                        <a:pt x="191" y="1057"/>
                      </a:lnTo>
                      <a:lnTo>
                        <a:pt x="116" y="1016"/>
                      </a:lnTo>
                      <a:lnTo>
                        <a:pt x="34" y="988"/>
                      </a:lnTo>
                      <a:lnTo>
                        <a:pt x="29" y="948"/>
                      </a:lnTo>
                      <a:lnTo>
                        <a:pt x="52" y="868"/>
                      </a:lnTo>
                      <a:lnTo>
                        <a:pt x="116" y="743"/>
                      </a:lnTo>
                      <a:lnTo>
                        <a:pt x="156" y="594"/>
                      </a:lnTo>
                      <a:lnTo>
                        <a:pt x="156" y="423"/>
                      </a:lnTo>
                      <a:lnTo>
                        <a:pt x="122" y="274"/>
                      </a:lnTo>
                      <a:lnTo>
                        <a:pt x="47" y="136"/>
                      </a:lnTo>
                      <a:lnTo>
                        <a:pt x="12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latin typeface="Tw Cen MT" pitchFamily="34" charset="0"/>
                  </a:endParaRPr>
                </a:p>
              </p:txBody>
            </p:sp>
            <p:sp>
              <p:nvSpPr>
                <p:cNvPr id="46" name="Freeform 33"/>
                <p:cNvSpPr>
                  <a:spLocks/>
                </p:cNvSpPr>
                <p:nvPr/>
              </p:nvSpPr>
              <p:spPr bwMode="auto">
                <a:xfrm>
                  <a:off x="2443" y="2919"/>
                  <a:ext cx="461" cy="1027"/>
                </a:xfrm>
                <a:custGeom>
                  <a:avLst/>
                  <a:gdLst/>
                  <a:ahLst/>
                  <a:cxnLst>
                    <a:cxn ang="0">
                      <a:pos x="421" y="0"/>
                    </a:cxn>
                    <a:cxn ang="0">
                      <a:pos x="449" y="22"/>
                    </a:cxn>
                    <a:cxn ang="0">
                      <a:pos x="461" y="91"/>
                    </a:cxn>
                    <a:cxn ang="0">
                      <a:pos x="439" y="159"/>
                    </a:cxn>
                    <a:cxn ang="0">
                      <a:pos x="380" y="245"/>
                    </a:cxn>
                    <a:cxn ang="0">
                      <a:pos x="315" y="348"/>
                    </a:cxn>
                    <a:cxn ang="0">
                      <a:pos x="293" y="462"/>
                    </a:cxn>
                    <a:cxn ang="0">
                      <a:pos x="310" y="645"/>
                    </a:cxn>
                    <a:cxn ang="0">
                      <a:pos x="350" y="868"/>
                    </a:cxn>
                    <a:cxn ang="0">
                      <a:pos x="380" y="959"/>
                    </a:cxn>
                    <a:cxn ang="0">
                      <a:pos x="368" y="987"/>
                    </a:cxn>
                    <a:cxn ang="0">
                      <a:pos x="298" y="992"/>
                    </a:cxn>
                    <a:cxn ang="0">
                      <a:pos x="211" y="969"/>
                    </a:cxn>
                    <a:cxn ang="0">
                      <a:pos x="134" y="1004"/>
                    </a:cxn>
                    <a:cxn ang="0">
                      <a:pos x="87" y="1027"/>
                    </a:cxn>
                    <a:cxn ang="0">
                      <a:pos x="53" y="1022"/>
                    </a:cxn>
                    <a:cxn ang="0">
                      <a:pos x="0" y="959"/>
                    </a:cxn>
                    <a:cxn ang="0">
                      <a:pos x="53" y="936"/>
                    </a:cxn>
                    <a:cxn ang="0">
                      <a:pos x="187" y="908"/>
                    </a:cxn>
                    <a:cxn ang="0">
                      <a:pos x="263" y="936"/>
                    </a:cxn>
                    <a:cxn ang="0">
                      <a:pos x="315" y="936"/>
                    </a:cxn>
                    <a:cxn ang="0">
                      <a:pos x="310" y="890"/>
                    </a:cxn>
                    <a:cxn ang="0">
                      <a:pos x="258" y="616"/>
                    </a:cxn>
                    <a:cxn ang="0">
                      <a:pos x="222" y="456"/>
                    </a:cxn>
                    <a:cxn ang="0">
                      <a:pos x="228" y="376"/>
                    </a:cxn>
                    <a:cxn ang="0">
                      <a:pos x="280" y="227"/>
                    </a:cxn>
                    <a:cxn ang="0">
                      <a:pos x="333" y="91"/>
                    </a:cxn>
                    <a:cxn ang="0">
                      <a:pos x="421" y="0"/>
                    </a:cxn>
                  </a:cxnLst>
                  <a:rect l="0" t="0" r="r" b="b"/>
                  <a:pathLst>
                    <a:path w="461" h="1027">
                      <a:moveTo>
                        <a:pt x="421" y="0"/>
                      </a:moveTo>
                      <a:lnTo>
                        <a:pt x="449" y="22"/>
                      </a:lnTo>
                      <a:lnTo>
                        <a:pt x="461" y="91"/>
                      </a:lnTo>
                      <a:lnTo>
                        <a:pt x="439" y="159"/>
                      </a:lnTo>
                      <a:lnTo>
                        <a:pt x="380" y="245"/>
                      </a:lnTo>
                      <a:lnTo>
                        <a:pt x="315" y="348"/>
                      </a:lnTo>
                      <a:lnTo>
                        <a:pt x="293" y="462"/>
                      </a:lnTo>
                      <a:lnTo>
                        <a:pt x="310" y="645"/>
                      </a:lnTo>
                      <a:lnTo>
                        <a:pt x="350" y="868"/>
                      </a:lnTo>
                      <a:lnTo>
                        <a:pt x="380" y="959"/>
                      </a:lnTo>
                      <a:lnTo>
                        <a:pt x="368" y="987"/>
                      </a:lnTo>
                      <a:lnTo>
                        <a:pt x="298" y="992"/>
                      </a:lnTo>
                      <a:lnTo>
                        <a:pt x="211" y="969"/>
                      </a:lnTo>
                      <a:lnTo>
                        <a:pt x="134" y="1004"/>
                      </a:lnTo>
                      <a:lnTo>
                        <a:pt x="87" y="1027"/>
                      </a:lnTo>
                      <a:lnTo>
                        <a:pt x="53" y="1022"/>
                      </a:lnTo>
                      <a:lnTo>
                        <a:pt x="0" y="959"/>
                      </a:lnTo>
                      <a:lnTo>
                        <a:pt x="53" y="936"/>
                      </a:lnTo>
                      <a:lnTo>
                        <a:pt x="187" y="908"/>
                      </a:lnTo>
                      <a:lnTo>
                        <a:pt x="263" y="936"/>
                      </a:lnTo>
                      <a:lnTo>
                        <a:pt x="315" y="936"/>
                      </a:lnTo>
                      <a:lnTo>
                        <a:pt x="310" y="890"/>
                      </a:lnTo>
                      <a:lnTo>
                        <a:pt x="258" y="616"/>
                      </a:lnTo>
                      <a:lnTo>
                        <a:pt x="222" y="456"/>
                      </a:lnTo>
                      <a:lnTo>
                        <a:pt x="228" y="376"/>
                      </a:lnTo>
                      <a:lnTo>
                        <a:pt x="280" y="227"/>
                      </a:lnTo>
                      <a:lnTo>
                        <a:pt x="333" y="91"/>
                      </a:lnTo>
                      <a:lnTo>
                        <a:pt x="42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latin typeface="Tw Cen MT" pitchFamily="34" charset="0"/>
                  </a:endParaRPr>
                </a:p>
              </p:txBody>
            </p:sp>
          </p:grp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2626" y="1540"/>
                <a:ext cx="827" cy="563"/>
              </a:xfrm>
              <a:custGeom>
                <a:avLst/>
                <a:gdLst/>
                <a:ahLst/>
                <a:cxnLst>
                  <a:cxn ang="0">
                    <a:pos x="0" y="139"/>
                  </a:cxn>
                  <a:cxn ang="0">
                    <a:pos x="108" y="18"/>
                  </a:cxn>
                  <a:cxn ang="0">
                    <a:pos x="160" y="75"/>
                  </a:cxn>
                  <a:cxn ang="0">
                    <a:pos x="213" y="110"/>
                  </a:cxn>
                  <a:cxn ang="0">
                    <a:pos x="269" y="110"/>
                  </a:cxn>
                  <a:cxn ang="0">
                    <a:pos x="327" y="52"/>
                  </a:cxn>
                  <a:cxn ang="0">
                    <a:pos x="396" y="5"/>
                  </a:cxn>
                  <a:cxn ang="0">
                    <a:pos x="477" y="0"/>
                  </a:cxn>
                  <a:cxn ang="0">
                    <a:pos x="563" y="35"/>
                  </a:cxn>
                  <a:cxn ang="0">
                    <a:pos x="620" y="87"/>
                  </a:cxn>
                  <a:cxn ang="0">
                    <a:pos x="648" y="157"/>
                  </a:cxn>
                  <a:cxn ang="0">
                    <a:pos x="654" y="249"/>
                  </a:cxn>
                  <a:cxn ang="0">
                    <a:pos x="671" y="331"/>
                  </a:cxn>
                  <a:cxn ang="0">
                    <a:pos x="718" y="371"/>
                  </a:cxn>
                  <a:cxn ang="0">
                    <a:pos x="774" y="389"/>
                  </a:cxn>
                  <a:cxn ang="0">
                    <a:pos x="827" y="401"/>
                  </a:cxn>
                  <a:cxn ang="0">
                    <a:pos x="786" y="563"/>
                  </a:cxn>
                  <a:cxn ang="0">
                    <a:pos x="654" y="540"/>
                  </a:cxn>
                  <a:cxn ang="0">
                    <a:pos x="517" y="493"/>
                  </a:cxn>
                  <a:cxn ang="0">
                    <a:pos x="407" y="441"/>
                  </a:cxn>
                  <a:cxn ang="0">
                    <a:pos x="286" y="389"/>
                  </a:cxn>
                  <a:cxn ang="0">
                    <a:pos x="160" y="331"/>
                  </a:cxn>
                  <a:cxn ang="0">
                    <a:pos x="57" y="209"/>
                  </a:cxn>
                  <a:cxn ang="0">
                    <a:pos x="0" y="139"/>
                  </a:cxn>
                </a:cxnLst>
                <a:rect l="0" t="0" r="r" b="b"/>
                <a:pathLst>
                  <a:path w="827" h="563">
                    <a:moveTo>
                      <a:pt x="0" y="139"/>
                    </a:moveTo>
                    <a:lnTo>
                      <a:pt x="108" y="18"/>
                    </a:lnTo>
                    <a:lnTo>
                      <a:pt x="160" y="75"/>
                    </a:lnTo>
                    <a:lnTo>
                      <a:pt x="213" y="110"/>
                    </a:lnTo>
                    <a:lnTo>
                      <a:pt x="269" y="110"/>
                    </a:lnTo>
                    <a:lnTo>
                      <a:pt x="327" y="52"/>
                    </a:lnTo>
                    <a:lnTo>
                      <a:pt x="396" y="5"/>
                    </a:lnTo>
                    <a:lnTo>
                      <a:pt x="477" y="0"/>
                    </a:lnTo>
                    <a:lnTo>
                      <a:pt x="563" y="35"/>
                    </a:lnTo>
                    <a:lnTo>
                      <a:pt x="620" y="87"/>
                    </a:lnTo>
                    <a:lnTo>
                      <a:pt x="648" y="157"/>
                    </a:lnTo>
                    <a:lnTo>
                      <a:pt x="654" y="249"/>
                    </a:lnTo>
                    <a:lnTo>
                      <a:pt x="671" y="331"/>
                    </a:lnTo>
                    <a:lnTo>
                      <a:pt x="718" y="371"/>
                    </a:lnTo>
                    <a:lnTo>
                      <a:pt x="774" y="389"/>
                    </a:lnTo>
                    <a:lnTo>
                      <a:pt x="827" y="401"/>
                    </a:lnTo>
                    <a:lnTo>
                      <a:pt x="786" y="563"/>
                    </a:lnTo>
                    <a:lnTo>
                      <a:pt x="654" y="540"/>
                    </a:lnTo>
                    <a:lnTo>
                      <a:pt x="517" y="493"/>
                    </a:lnTo>
                    <a:lnTo>
                      <a:pt x="407" y="441"/>
                    </a:lnTo>
                    <a:lnTo>
                      <a:pt x="286" y="389"/>
                    </a:lnTo>
                    <a:lnTo>
                      <a:pt x="160" y="331"/>
                    </a:lnTo>
                    <a:lnTo>
                      <a:pt x="57" y="209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063D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2614" y="1513"/>
                <a:ext cx="856" cy="606"/>
              </a:xfrm>
              <a:custGeom>
                <a:avLst/>
                <a:gdLst/>
                <a:ahLst/>
                <a:cxnLst>
                  <a:cxn ang="0">
                    <a:pos x="75" y="266"/>
                  </a:cxn>
                  <a:cxn ang="0">
                    <a:pos x="172" y="363"/>
                  </a:cxn>
                  <a:cxn ang="0">
                    <a:pos x="304" y="428"/>
                  </a:cxn>
                  <a:cxn ang="0">
                    <a:pos x="489" y="513"/>
                  </a:cxn>
                  <a:cxn ang="0">
                    <a:pos x="615" y="566"/>
                  </a:cxn>
                  <a:cxn ang="0">
                    <a:pos x="816" y="606"/>
                  </a:cxn>
                  <a:cxn ang="0">
                    <a:pos x="856" y="393"/>
                  </a:cxn>
                  <a:cxn ang="0">
                    <a:pos x="804" y="393"/>
                  </a:cxn>
                  <a:cxn ang="0">
                    <a:pos x="753" y="363"/>
                  </a:cxn>
                  <a:cxn ang="0">
                    <a:pos x="695" y="323"/>
                  </a:cxn>
                  <a:cxn ang="0">
                    <a:pos x="695" y="243"/>
                  </a:cxn>
                  <a:cxn ang="0">
                    <a:pos x="660" y="116"/>
                  </a:cxn>
                  <a:cxn ang="0">
                    <a:pos x="597" y="46"/>
                  </a:cxn>
                  <a:cxn ang="0">
                    <a:pos x="505" y="0"/>
                  </a:cxn>
                  <a:cxn ang="0">
                    <a:pos x="391" y="12"/>
                  </a:cxn>
                  <a:cxn ang="0">
                    <a:pos x="321" y="53"/>
                  </a:cxn>
                  <a:cxn ang="0">
                    <a:pos x="286" y="98"/>
                  </a:cxn>
                  <a:cxn ang="0">
                    <a:pos x="253" y="121"/>
                  </a:cxn>
                  <a:cxn ang="0">
                    <a:pos x="218" y="116"/>
                  </a:cxn>
                  <a:cxn ang="0">
                    <a:pos x="166" y="63"/>
                  </a:cxn>
                  <a:cxn ang="0">
                    <a:pos x="132" y="0"/>
                  </a:cxn>
                  <a:cxn ang="0">
                    <a:pos x="103" y="30"/>
                  </a:cxn>
                  <a:cxn ang="0">
                    <a:pos x="0" y="150"/>
                  </a:cxn>
                  <a:cxn ang="0">
                    <a:pos x="5" y="178"/>
                  </a:cxn>
                  <a:cxn ang="0">
                    <a:pos x="17" y="191"/>
                  </a:cxn>
                  <a:cxn ang="0">
                    <a:pos x="120" y="81"/>
                  </a:cxn>
                  <a:cxn ang="0">
                    <a:pos x="172" y="133"/>
                  </a:cxn>
                  <a:cxn ang="0">
                    <a:pos x="206" y="168"/>
                  </a:cxn>
                  <a:cxn ang="0">
                    <a:pos x="253" y="168"/>
                  </a:cxn>
                  <a:cxn ang="0">
                    <a:pos x="286" y="156"/>
                  </a:cxn>
                  <a:cxn ang="0">
                    <a:pos x="339" y="116"/>
                  </a:cxn>
                  <a:cxn ang="0">
                    <a:pos x="367" y="70"/>
                  </a:cxn>
                  <a:cxn ang="0">
                    <a:pos x="442" y="46"/>
                  </a:cxn>
                  <a:cxn ang="0">
                    <a:pos x="505" y="53"/>
                  </a:cxn>
                  <a:cxn ang="0">
                    <a:pos x="562" y="87"/>
                  </a:cxn>
                  <a:cxn ang="0">
                    <a:pos x="615" y="138"/>
                  </a:cxn>
                  <a:cxn ang="0">
                    <a:pos x="643" y="203"/>
                  </a:cxn>
                  <a:cxn ang="0">
                    <a:pos x="643" y="260"/>
                  </a:cxn>
                  <a:cxn ang="0">
                    <a:pos x="643" y="323"/>
                  </a:cxn>
                  <a:cxn ang="0">
                    <a:pos x="666" y="375"/>
                  </a:cxn>
                  <a:cxn ang="0">
                    <a:pos x="730" y="410"/>
                  </a:cxn>
                  <a:cxn ang="0">
                    <a:pos x="804" y="444"/>
                  </a:cxn>
                  <a:cxn ang="0">
                    <a:pos x="770" y="554"/>
                  </a:cxn>
                  <a:cxn ang="0">
                    <a:pos x="580" y="503"/>
                  </a:cxn>
                  <a:cxn ang="0">
                    <a:pos x="454" y="450"/>
                  </a:cxn>
                  <a:cxn ang="0">
                    <a:pos x="339" y="416"/>
                  </a:cxn>
                  <a:cxn ang="0">
                    <a:pos x="241" y="363"/>
                  </a:cxn>
                  <a:cxn ang="0">
                    <a:pos x="120" y="266"/>
                  </a:cxn>
                  <a:cxn ang="0">
                    <a:pos x="34" y="173"/>
                  </a:cxn>
                  <a:cxn ang="0">
                    <a:pos x="22" y="185"/>
                  </a:cxn>
                  <a:cxn ang="0">
                    <a:pos x="75" y="266"/>
                  </a:cxn>
                </a:cxnLst>
                <a:rect l="0" t="0" r="r" b="b"/>
                <a:pathLst>
                  <a:path w="856" h="606">
                    <a:moveTo>
                      <a:pt x="75" y="266"/>
                    </a:moveTo>
                    <a:lnTo>
                      <a:pt x="172" y="363"/>
                    </a:lnTo>
                    <a:lnTo>
                      <a:pt x="304" y="428"/>
                    </a:lnTo>
                    <a:lnTo>
                      <a:pt x="489" y="513"/>
                    </a:lnTo>
                    <a:lnTo>
                      <a:pt x="615" y="566"/>
                    </a:lnTo>
                    <a:lnTo>
                      <a:pt x="816" y="606"/>
                    </a:lnTo>
                    <a:lnTo>
                      <a:pt x="856" y="393"/>
                    </a:lnTo>
                    <a:lnTo>
                      <a:pt x="804" y="393"/>
                    </a:lnTo>
                    <a:lnTo>
                      <a:pt x="753" y="363"/>
                    </a:lnTo>
                    <a:lnTo>
                      <a:pt x="695" y="323"/>
                    </a:lnTo>
                    <a:lnTo>
                      <a:pt x="695" y="243"/>
                    </a:lnTo>
                    <a:lnTo>
                      <a:pt x="660" y="116"/>
                    </a:lnTo>
                    <a:lnTo>
                      <a:pt x="597" y="46"/>
                    </a:lnTo>
                    <a:lnTo>
                      <a:pt x="505" y="0"/>
                    </a:lnTo>
                    <a:lnTo>
                      <a:pt x="391" y="12"/>
                    </a:lnTo>
                    <a:lnTo>
                      <a:pt x="321" y="53"/>
                    </a:lnTo>
                    <a:lnTo>
                      <a:pt x="286" y="98"/>
                    </a:lnTo>
                    <a:lnTo>
                      <a:pt x="253" y="121"/>
                    </a:lnTo>
                    <a:lnTo>
                      <a:pt x="218" y="116"/>
                    </a:lnTo>
                    <a:lnTo>
                      <a:pt x="166" y="63"/>
                    </a:lnTo>
                    <a:lnTo>
                      <a:pt x="132" y="0"/>
                    </a:lnTo>
                    <a:lnTo>
                      <a:pt x="103" y="30"/>
                    </a:lnTo>
                    <a:lnTo>
                      <a:pt x="0" y="150"/>
                    </a:lnTo>
                    <a:lnTo>
                      <a:pt x="5" y="178"/>
                    </a:lnTo>
                    <a:lnTo>
                      <a:pt x="17" y="191"/>
                    </a:lnTo>
                    <a:lnTo>
                      <a:pt x="120" y="81"/>
                    </a:lnTo>
                    <a:lnTo>
                      <a:pt x="172" y="133"/>
                    </a:lnTo>
                    <a:lnTo>
                      <a:pt x="206" y="168"/>
                    </a:lnTo>
                    <a:lnTo>
                      <a:pt x="253" y="168"/>
                    </a:lnTo>
                    <a:lnTo>
                      <a:pt x="286" y="156"/>
                    </a:lnTo>
                    <a:lnTo>
                      <a:pt x="339" y="116"/>
                    </a:lnTo>
                    <a:lnTo>
                      <a:pt x="367" y="70"/>
                    </a:lnTo>
                    <a:lnTo>
                      <a:pt x="442" y="46"/>
                    </a:lnTo>
                    <a:lnTo>
                      <a:pt x="505" y="53"/>
                    </a:lnTo>
                    <a:lnTo>
                      <a:pt x="562" y="87"/>
                    </a:lnTo>
                    <a:lnTo>
                      <a:pt x="615" y="138"/>
                    </a:lnTo>
                    <a:lnTo>
                      <a:pt x="643" y="203"/>
                    </a:lnTo>
                    <a:lnTo>
                      <a:pt x="643" y="260"/>
                    </a:lnTo>
                    <a:lnTo>
                      <a:pt x="643" y="323"/>
                    </a:lnTo>
                    <a:lnTo>
                      <a:pt x="666" y="375"/>
                    </a:lnTo>
                    <a:lnTo>
                      <a:pt x="730" y="410"/>
                    </a:lnTo>
                    <a:lnTo>
                      <a:pt x="804" y="444"/>
                    </a:lnTo>
                    <a:lnTo>
                      <a:pt x="770" y="554"/>
                    </a:lnTo>
                    <a:lnTo>
                      <a:pt x="580" y="503"/>
                    </a:lnTo>
                    <a:lnTo>
                      <a:pt x="454" y="450"/>
                    </a:lnTo>
                    <a:lnTo>
                      <a:pt x="339" y="416"/>
                    </a:lnTo>
                    <a:lnTo>
                      <a:pt x="241" y="363"/>
                    </a:lnTo>
                    <a:lnTo>
                      <a:pt x="120" y="266"/>
                    </a:lnTo>
                    <a:lnTo>
                      <a:pt x="34" y="173"/>
                    </a:lnTo>
                    <a:lnTo>
                      <a:pt x="22" y="185"/>
                    </a:lnTo>
                    <a:lnTo>
                      <a:pt x="75" y="26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  <p:sp>
            <p:nvSpPr>
              <p:cNvPr id="36" name="Oval 36"/>
              <p:cNvSpPr>
                <a:spLocks noChangeArrowheads="1"/>
              </p:cNvSpPr>
              <p:nvPr/>
            </p:nvSpPr>
            <p:spPr bwMode="auto">
              <a:xfrm rot="17313060">
                <a:off x="1857" y="1127"/>
                <a:ext cx="2008" cy="1571"/>
              </a:xfrm>
              <a:prstGeom prst="ellipse">
                <a:avLst/>
              </a:prstGeom>
              <a:solidFill>
                <a:schemeClr val="tx2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274320" rIns="274320" anchor="ctr">
                <a:spAutoFit/>
              </a:bodyPr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  <p:sp>
            <p:nvSpPr>
              <p:cNvPr id="37" name="Oval 37"/>
              <p:cNvSpPr>
                <a:spLocks noChangeArrowheads="1"/>
              </p:cNvSpPr>
              <p:nvPr/>
            </p:nvSpPr>
            <p:spPr bwMode="auto">
              <a:xfrm rot="17313060">
                <a:off x="1850" y="1134"/>
                <a:ext cx="2007" cy="1572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274320" rIns="274320" anchor="ctr">
                <a:spAutoFit/>
              </a:bodyPr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  <p:sp>
            <p:nvSpPr>
              <p:cNvPr id="38" name="Oval 38"/>
              <p:cNvSpPr>
                <a:spLocks noChangeArrowheads="1"/>
              </p:cNvSpPr>
              <p:nvPr/>
            </p:nvSpPr>
            <p:spPr bwMode="auto">
              <a:xfrm rot="17313060">
                <a:off x="1814" y="1122"/>
                <a:ext cx="2007" cy="1574"/>
              </a:xfrm>
              <a:prstGeom prst="ellipse">
                <a:avLst/>
              </a:prstGeom>
              <a:solidFill>
                <a:schemeClr val="tx2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274320" rIns="274320" anchor="ctr">
                <a:spAutoFit/>
              </a:bodyPr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  <p:sp>
            <p:nvSpPr>
              <p:cNvPr id="39" name="Oval 39"/>
              <p:cNvSpPr>
                <a:spLocks noChangeArrowheads="1"/>
              </p:cNvSpPr>
              <p:nvPr/>
            </p:nvSpPr>
            <p:spPr bwMode="auto">
              <a:xfrm rot="17313060">
                <a:off x="1801" y="1134"/>
                <a:ext cx="2004" cy="1572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274320" rIns="274320" anchor="ctr">
                <a:spAutoFit/>
              </a:bodyPr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  <p:sp>
            <p:nvSpPr>
              <p:cNvPr id="40" name="Oval 40"/>
              <p:cNvSpPr>
                <a:spLocks noChangeArrowheads="1"/>
              </p:cNvSpPr>
              <p:nvPr/>
            </p:nvSpPr>
            <p:spPr bwMode="auto">
              <a:xfrm>
                <a:off x="2687" y="2089"/>
                <a:ext cx="198" cy="8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/>
              <a:lstStyle/>
              <a:p>
                <a:pPr algn="ctr"/>
                <a:endParaRPr lang="en-US" sz="2400" b="1">
                  <a:latin typeface="Tw Cen MT" pitchFamily="34" charset="0"/>
                </a:endParaRPr>
              </a:p>
            </p:txBody>
          </p:sp>
        </p:grpSp>
        <p:grpSp>
          <p:nvGrpSpPr>
            <p:cNvPr id="29" name="Group 41"/>
            <p:cNvGrpSpPr>
              <a:grpSpLocks/>
            </p:cNvGrpSpPr>
            <p:nvPr/>
          </p:nvGrpSpPr>
          <p:grpSpPr bwMode="auto">
            <a:xfrm>
              <a:off x="816" y="2880"/>
              <a:ext cx="1200" cy="336"/>
              <a:chOff x="3072" y="3360"/>
              <a:chExt cx="2352" cy="336"/>
            </a:xfrm>
          </p:grpSpPr>
          <p:sp>
            <p:nvSpPr>
              <p:cNvPr id="31" name="Text Box 42"/>
              <p:cNvSpPr txBox="1">
                <a:spLocks noChangeArrowheads="1"/>
              </p:cNvSpPr>
              <p:nvPr/>
            </p:nvSpPr>
            <p:spPr bwMode="auto">
              <a:xfrm>
                <a:off x="3105" y="3408"/>
                <a:ext cx="23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33CC33"/>
                    </a:solidFill>
                    <a:latin typeface="Tw Cen MT" pitchFamily="34" charset="0"/>
                  </a:rPr>
                  <a:t>14,23,25,30,31</a:t>
                </a:r>
                <a:endParaRPr lang="en-CA" sz="2000" b="1">
                  <a:solidFill>
                    <a:srgbClr val="33CC33"/>
                  </a:solidFill>
                  <a:latin typeface="Tw Cen MT" pitchFamily="34" charset="0"/>
                </a:endParaRPr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2352" cy="336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</p:grpSp>
        <p:sp>
          <p:nvSpPr>
            <p:cNvPr id="30" name="Text Box 44"/>
            <p:cNvSpPr txBox="1">
              <a:spLocks noChangeArrowheads="1"/>
            </p:cNvSpPr>
            <p:nvPr/>
          </p:nvSpPr>
          <p:spPr bwMode="auto">
            <a:xfrm>
              <a:off x="278" y="1932"/>
              <a:ext cx="2020" cy="67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3200" b="1" dirty="0">
                  <a:latin typeface="Tw Cen MT" pitchFamily="34" charset="0"/>
                </a:rPr>
                <a:t/>
              </a:r>
              <a:br>
                <a:rPr lang="en-US" sz="3200" b="1" dirty="0">
                  <a:latin typeface="Tw Cen MT" pitchFamily="34" charset="0"/>
                </a:rPr>
              </a:br>
              <a:r>
                <a:rPr lang="en-US" sz="3200" b="1" dirty="0">
                  <a:latin typeface="Tw Cen MT" pitchFamily="34" charset="0"/>
                </a:rPr>
                <a:t>sort the first half. </a:t>
              </a:r>
            </a:p>
          </p:txBody>
        </p:sp>
      </p:grpSp>
      <p:grpSp>
        <p:nvGrpSpPr>
          <p:cNvPr id="47" name="Group 45"/>
          <p:cNvGrpSpPr>
            <a:grpSpLocks/>
          </p:cNvGrpSpPr>
          <p:nvPr/>
        </p:nvGrpSpPr>
        <p:grpSpPr bwMode="auto">
          <a:xfrm>
            <a:off x="5583237" y="3048001"/>
            <a:ext cx="3752849" cy="2351088"/>
            <a:chOff x="3517" y="1920"/>
            <a:chExt cx="2364" cy="1481"/>
          </a:xfrm>
        </p:grpSpPr>
        <p:grpSp>
          <p:nvGrpSpPr>
            <p:cNvPr id="48" name="Group 46"/>
            <p:cNvGrpSpPr>
              <a:grpSpLocks/>
            </p:cNvGrpSpPr>
            <p:nvPr/>
          </p:nvGrpSpPr>
          <p:grpSpPr bwMode="auto">
            <a:xfrm>
              <a:off x="4068" y="2866"/>
              <a:ext cx="972" cy="350"/>
              <a:chOff x="3072" y="3360"/>
              <a:chExt cx="2352" cy="336"/>
            </a:xfrm>
          </p:grpSpPr>
          <p:sp>
            <p:nvSpPr>
              <p:cNvPr id="65" name="Text Box 47"/>
              <p:cNvSpPr txBox="1">
                <a:spLocks noChangeArrowheads="1"/>
              </p:cNvSpPr>
              <p:nvPr/>
            </p:nvSpPr>
            <p:spPr bwMode="auto">
              <a:xfrm>
                <a:off x="3106" y="3408"/>
                <a:ext cx="2313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CA" sz="2000" b="1">
                    <a:solidFill>
                      <a:srgbClr val="33CC33"/>
                    </a:solidFill>
                    <a:latin typeface="Tw Cen MT" pitchFamily="34" charset="0"/>
                  </a:rPr>
                  <a:t>62,79,98,88</a:t>
                </a:r>
              </a:p>
            </p:txBody>
          </p:sp>
          <p:sp>
            <p:nvSpPr>
              <p:cNvPr id="66" name="Rectangle 48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2352" cy="336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</p:grpSp>
        <p:grpSp>
          <p:nvGrpSpPr>
            <p:cNvPr id="49" name="Group 49"/>
            <p:cNvGrpSpPr>
              <a:grpSpLocks/>
            </p:cNvGrpSpPr>
            <p:nvPr/>
          </p:nvGrpSpPr>
          <p:grpSpPr bwMode="auto">
            <a:xfrm flipH="1">
              <a:off x="3629" y="2624"/>
              <a:ext cx="339" cy="777"/>
              <a:chOff x="2017" y="905"/>
              <a:chExt cx="1629" cy="3178"/>
            </a:xfrm>
          </p:grpSpPr>
          <p:grpSp>
            <p:nvGrpSpPr>
              <p:cNvPr id="51" name="Group 50"/>
              <p:cNvGrpSpPr>
                <a:grpSpLocks/>
              </p:cNvGrpSpPr>
              <p:nvPr/>
            </p:nvGrpSpPr>
            <p:grpSpPr bwMode="auto">
              <a:xfrm>
                <a:off x="2308" y="1740"/>
                <a:ext cx="957" cy="2343"/>
                <a:chOff x="2308" y="1740"/>
                <a:chExt cx="957" cy="2343"/>
              </a:xfrm>
            </p:grpSpPr>
            <p:sp>
              <p:nvSpPr>
                <p:cNvPr id="59" name="Freeform 51"/>
                <p:cNvSpPr>
                  <a:spLocks/>
                </p:cNvSpPr>
                <p:nvPr/>
              </p:nvSpPr>
              <p:spPr bwMode="auto">
                <a:xfrm>
                  <a:off x="2673" y="1740"/>
                  <a:ext cx="432" cy="485"/>
                </a:xfrm>
                <a:custGeom>
                  <a:avLst/>
                  <a:gdLst/>
                  <a:ahLst/>
                  <a:cxnLst>
                    <a:cxn ang="0">
                      <a:pos x="123" y="206"/>
                    </a:cxn>
                    <a:cxn ang="0">
                      <a:pos x="159" y="53"/>
                    </a:cxn>
                    <a:cxn ang="0">
                      <a:pos x="248" y="0"/>
                    </a:cxn>
                    <a:cxn ang="0">
                      <a:pos x="335" y="0"/>
                    </a:cxn>
                    <a:cxn ang="0">
                      <a:pos x="388" y="53"/>
                    </a:cxn>
                    <a:cxn ang="0">
                      <a:pos x="432" y="215"/>
                    </a:cxn>
                    <a:cxn ang="0">
                      <a:pos x="415" y="349"/>
                    </a:cxn>
                    <a:cxn ang="0">
                      <a:pos x="379" y="458"/>
                    </a:cxn>
                    <a:cxn ang="0">
                      <a:pos x="309" y="485"/>
                    </a:cxn>
                    <a:cxn ang="0">
                      <a:pos x="221" y="475"/>
                    </a:cxn>
                    <a:cxn ang="0">
                      <a:pos x="132" y="368"/>
                    </a:cxn>
                    <a:cxn ang="0">
                      <a:pos x="123" y="288"/>
                    </a:cxn>
                    <a:cxn ang="0">
                      <a:pos x="0" y="242"/>
                    </a:cxn>
                    <a:cxn ang="0">
                      <a:pos x="0" y="189"/>
                    </a:cxn>
                    <a:cxn ang="0">
                      <a:pos x="123" y="206"/>
                    </a:cxn>
                  </a:cxnLst>
                  <a:rect l="0" t="0" r="r" b="b"/>
                  <a:pathLst>
                    <a:path w="432" h="485">
                      <a:moveTo>
                        <a:pt x="123" y="206"/>
                      </a:moveTo>
                      <a:lnTo>
                        <a:pt x="159" y="53"/>
                      </a:lnTo>
                      <a:lnTo>
                        <a:pt x="248" y="0"/>
                      </a:lnTo>
                      <a:lnTo>
                        <a:pt x="335" y="0"/>
                      </a:lnTo>
                      <a:lnTo>
                        <a:pt x="388" y="53"/>
                      </a:lnTo>
                      <a:lnTo>
                        <a:pt x="432" y="215"/>
                      </a:lnTo>
                      <a:lnTo>
                        <a:pt x="415" y="349"/>
                      </a:lnTo>
                      <a:lnTo>
                        <a:pt x="379" y="458"/>
                      </a:lnTo>
                      <a:lnTo>
                        <a:pt x="309" y="485"/>
                      </a:lnTo>
                      <a:lnTo>
                        <a:pt x="221" y="475"/>
                      </a:lnTo>
                      <a:lnTo>
                        <a:pt x="132" y="368"/>
                      </a:lnTo>
                      <a:lnTo>
                        <a:pt x="123" y="288"/>
                      </a:lnTo>
                      <a:lnTo>
                        <a:pt x="0" y="242"/>
                      </a:lnTo>
                      <a:lnTo>
                        <a:pt x="0" y="189"/>
                      </a:lnTo>
                      <a:lnTo>
                        <a:pt x="123" y="20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latin typeface="Tw Cen MT" pitchFamily="34" charset="0"/>
                  </a:endParaRPr>
                </a:p>
              </p:txBody>
            </p:sp>
            <p:sp>
              <p:nvSpPr>
                <p:cNvPr id="60" name="Freeform 52"/>
                <p:cNvSpPr>
                  <a:spLocks/>
                </p:cNvSpPr>
                <p:nvPr/>
              </p:nvSpPr>
              <p:spPr bwMode="auto">
                <a:xfrm>
                  <a:off x="2573" y="2253"/>
                  <a:ext cx="500" cy="828"/>
                </a:xfrm>
                <a:custGeom>
                  <a:avLst/>
                  <a:gdLst/>
                  <a:ahLst/>
                  <a:cxnLst>
                    <a:cxn ang="0">
                      <a:pos x="41" y="173"/>
                    </a:cxn>
                    <a:cxn ang="0">
                      <a:pos x="163" y="35"/>
                    </a:cxn>
                    <a:cxn ang="0">
                      <a:pos x="232" y="0"/>
                    </a:cxn>
                    <a:cxn ang="0">
                      <a:pos x="366" y="5"/>
                    </a:cxn>
                    <a:cxn ang="0">
                      <a:pos x="488" y="57"/>
                    </a:cxn>
                    <a:cxn ang="0">
                      <a:pos x="500" y="126"/>
                    </a:cxn>
                    <a:cxn ang="0">
                      <a:pos x="483" y="207"/>
                    </a:cxn>
                    <a:cxn ang="0">
                      <a:pos x="396" y="281"/>
                    </a:cxn>
                    <a:cxn ang="0">
                      <a:pos x="349" y="414"/>
                    </a:cxn>
                    <a:cxn ang="0">
                      <a:pos x="349" y="552"/>
                    </a:cxn>
                    <a:cxn ang="0">
                      <a:pos x="384" y="637"/>
                    </a:cxn>
                    <a:cxn ang="0">
                      <a:pos x="448" y="695"/>
                    </a:cxn>
                    <a:cxn ang="0">
                      <a:pos x="448" y="765"/>
                    </a:cxn>
                    <a:cxn ang="0">
                      <a:pos x="419" y="800"/>
                    </a:cxn>
                    <a:cxn ang="0">
                      <a:pos x="384" y="816"/>
                    </a:cxn>
                    <a:cxn ang="0">
                      <a:pos x="268" y="828"/>
                    </a:cxn>
                    <a:cxn ang="0">
                      <a:pos x="163" y="747"/>
                    </a:cxn>
                    <a:cxn ang="0">
                      <a:pos x="53" y="574"/>
                    </a:cxn>
                    <a:cxn ang="0">
                      <a:pos x="0" y="368"/>
                    </a:cxn>
                    <a:cxn ang="0">
                      <a:pos x="140" y="436"/>
                    </a:cxn>
                    <a:cxn ang="0">
                      <a:pos x="192" y="436"/>
                    </a:cxn>
                    <a:cxn ang="0">
                      <a:pos x="227" y="396"/>
                    </a:cxn>
                    <a:cxn ang="0">
                      <a:pos x="251" y="316"/>
                    </a:cxn>
                    <a:cxn ang="0">
                      <a:pos x="209" y="293"/>
                    </a:cxn>
                    <a:cxn ang="0">
                      <a:pos x="53" y="293"/>
                    </a:cxn>
                    <a:cxn ang="0">
                      <a:pos x="18" y="293"/>
                    </a:cxn>
                    <a:cxn ang="0">
                      <a:pos x="41" y="173"/>
                    </a:cxn>
                  </a:cxnLst>
                  <a:rect l="0" t="0" r="r" b="b"/>
                  <a:pathLst>
                    <a:path w="500" h="828">
                      <a:moveTo>
                        <a:pt x="41" y="173"/>
                      </a:moveTo>
                      <a:lnTo>
                        <a:pt x="163" y="35"/>
                      </a:lnTo>
                      <a:lnTo>
                        <a:pt x="232" y="0"/>
                      </a:lnTo>
                      <a:lnTo>
                        <a:pt x="366" y="5"/>
                      </a:lnTo>
                      <a:lnTo>
                        <a:pt x="488" y="57"/>
                      </a:lnTo>
                      <a:lnTo>
                        <a:pt x="500" y="126"/>
                      </a:lnTo>
                      <a:lnTo>
                        <a:pt x="483" y="207"/>
                      </a:lnTo>
                      <a:lnTo>
                        <a:pt x="396" y="281"/>
                      </a:lnTo>
                      <a:lnTo>
                        <a:pt x="349" y="414"/>
                      </a:lnTo>
                      <a:lnTo>
                        <a:pt x="349" y="552"/>
                      </a:lnTo>
                      <a:lnTo>
                        <a:pt x="384" y="637"/>
                      </a:lnTo>
                      <a:lnTo>
                        <a:pt x="448" y="695"/>
                      </a:lnTo>
                      <a:lnTo>
                        <a:pt x="448" y="765"/>
                      </a:lnTo>
                      <a:lnTo>
                        <a:pt x="419" y="800"/>
                      </a:lnTo>
                      <a:lnTo>
                        <a:pt x="384" y="816"/>
                      </a:lnTo>
                      <a:lnTo>
                        <a:pt x="268" y="828"/>
                      </a:lnTo>
                      <a:lnTo>
                        <a:pt x="163" y="747"/>
                      </a:lnTo>
                      <a:lnTo>
                        <a:pt x="53" y="574"/>
                      </a:lnTo>
                      <a:lnTo>
                        <a:pt x="0" y="368"/>
                      </a:lnTo>
                      <a:lnTo>
                        <a:pt x="140" y="436"/>
                      </a:lnTo>
                      <a:lnTo>
                        <a:pt x="192" y="436"/>
                      </a:lnTo>
                      <a:lnTo>
                        <a:pt x="227" y="396"/>
                      </a:lnTo>
                      <a:lnTo>
                        <a:pt x="251" y="316"/>
                      </a:lnTo>
                      <a:lnTo>
                        <a:pt x="209" y="293"/>
                      </a:lnTo>
                      <a:lnTo>
                        <a:pt x="53" y="293"/>
                      </a:lnTo>
                      <a:lnTo>
                        <a:pt x="18" y="293"/>
                      </a:lnTo>
                      <a:lnTo>
                        <a:pt x="41" y="17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latin typeface="Tw Cen MT" pitchFamily="34" charset="0"/>
                  </a:endParaRPr>
                </a:p>
              </p:txBody>
            </p:sp>
            <p:sp>
              <p:nvSpPr>
                <p:cNvPr id="61" name="Freeform 53"/>
                <p:cNvSpPr>
                  <a:spLocks/>
                </p:cNvSpPr>
                <p:nvPr/>
              </p:nvSpPr>
              <p:spPr bwMode="auto">
                <a:xfrm>
                  <a:off x="2950" y="2289"/>
                  <a:ext cx="265" cy="895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29" y="23"/>
                    </a:cxn>
                    <a:cxn ang="0">
                      <a:pos x="83" y="0"/>
                    </a:cxn>
                    <a:cxn ang="0">
                      <a:pos x="135" y="5"/>
                    </a:cxn>
                    <a:cxn ang="0">
                      <a:pos x="206" y="108"/>
                    </a:cxn>
                    <a:cxn ang="0">
                      <a:pos x="265" y="264"/>
                    </a:cxn>
                    <a:cxn ang="0">
                      <a:pos x="265" y="384"/>
                    </a:cxn>
                    <a:cxn ang="0">
                      <a:pos x="241" y="447"/>
                    </a:cxn>
                    <a:cxn ang="0">
                      <a:pos x="118" y="522"/>
                    </a:cxn>
                    <a:cxn ang="0">
                      <a:pos x="83" y="573"/>
                    </a:cxn>
                    <a:cxn ang="0">
                      <a:pos x="83" y="608"/>
                    </a:cxn>
                    <a:cxn ang="0">
                      <a:pos x="123" y="654"/>
                    </a:cxn>
                    <a:cxn ang="0">
                      <a:pos x="189" y="723"/>
                    </a:cxn>
                    <a:cxn ang="0">
                      <a:pos x="224" y="814"/>
                    </a:cxn>
                    <a:cxn ang="0">
                      <a:pos x="212" y="895"/>
                    </a:cxn>
                    <a:cxn ang="0">
                      <a:pos x="177" y="877"/>
                    </a:cxn>
                    <a:cxn ang="0">
                      <a:pos x="159" y="764"/>
                    </a:cxn>
                    <a:cxn ang="0">
                      <a:pos x="101" y="694"/>
                    </a:cxn>
                    <a:cxn ang="0">
                      <a:pos x="54" y="676"/>
                    </a:cxn>
                    <a:cxn ang="0">
                      <a:pos x="29" y="643"/>
                    </a:cxn>
                    <a:cxn ang="0">
                      <a:pos x="29" y="568"/>
                    </a:cxn>
                    <a:cxn ang="0">
                      <a:pos x="64" y="505"/>
                    </a:cxn>
                    <a:cxn ang="0">
                      <a:pos x="123" y="465"/>
                    </a:cxn>
                    <a:cxn ang="0">
                      <a:pos x="212" y="402"/>
                    </a:cxn>
                    <a:cxn ang="0">
                      <a:pos x="224" y="327"/>
                    </a:cxn>
                    <a:cxn ang="0">
                      <a:pos x="177" y="224"/>
                    </a:cxn>
                    <a:cxn ang="0">
                      <a:pos x="101" y="143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265" h="895">
                      <a:moveTo>
                        <a:pt x="0" y="75"/>
                      </a:moveTo>
                      <a:lnTo>
                        <a:pt x="29" y="23"/>
                      </a:lnTo>
                      <a:lnTo>
                        <a:pt x="83" y="0"/>
                      </a:lnTo>
                      <a:lnTo>
                        <a:pt x="135" y="5"/>
                      </a:lnTo>
                      <a:lnTo>
                        <a:pt x="206" y="108"/>
                      </a:lnTo>
                      <a:lnTo>
                        <a:pt x="265" y="264"/>
                      </a:lnTo>
                      <a:lnTo>
                        <a:pt x="265" y="384"/>
                      </a:lnTo>
                      <a:lnTo>
                        <a:pt x="241" y="447"/>
                      </a:lnTo>
                      <a:lnTo>
                        <a:pt x="118" y="522"/>
                      </a:lnTo>
                      <a:lnTo>
                        <a:pt x="83" y="573"/>
                      </a:lnTo>
                      <a:lnTo>
                        <a:pt x="83" y="608"/>
                      </a:lnTo>
                      <a:lnTo>
                        <a:pt x="123" y="654"/>
                      </a:lnTo>
                      <a:lnTo>
                        <a:pt x="189" y="723"/>
                      </a:lnTo>
                      <a:lnTo>
                        <a:pt x="224" y="814"/>
                      </a:lnTo>
                      <a:lnTo>
                        <a:pt x="212" y="895"/>
                      </a:lnTo>
                      <a:lnTo>
                        <a:pt x="177" y="877"/>
                      </a:lnTo>
                      <a:lnTo>
                        <a:pt x="159" y="764"/>
                      </a:lnTo>
                      <a:lnTo>
                        <a:pt x="101" y="694"/>
                      </a:lnTo>
                      <a:lnTo>
                        <a:pt x="54" y="676"/>
                      </a:lnTo>
                      <a:lnTo>
                        <a:pt x="29" y="643"/>
                      </a:lnTo>
                      <a:lnTo>
                        <a:pt x="29" y="568"/>
                      </a:lnTo>
                      <a:lnTo>
                        <a:pt x="64" y="505"/>
                      </a:lnTo>
                      <a:lnTo>
                        <a:pt x="123" y="465"/>
                      </a:lnTo>
                      <a:lnTo>
                        <a:pt x="212" y="402"/>
                      </a:lnTo>
                      <a:lnTo>
                        <a:pt x="224" y="327"/>
                      </a:lnTo>
                      <a:lnTo>
                        <a:pt x="177" y="224"/>
                      </a:lnTo>
                      <a:lnTo>
                        <a:pt x="101" y="143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latin typeface="Tw Cen MT" pitchFamily="34" charset="0"/>
                  </a:endParaRPr>
                </a:p>
              </p:txBody>
            </p:sp>
            <p:sp>
              <p:nvSpPr>
                <p:cNvPr id="62" name="Freeform 54"/>
                <p:cNvSpPr>
                  <a:spLocks/>
                </p:cNvSpPr>
                <p:nvPr/>
              </p:nvSpPr>
              <p:spPr bwMode="auto">
                <a:xfrm>
                  <a:off x="2308" y="2238"/>
                  <a:ext cx="520" cy="435"/>
                </a:xfrm>
                <a:custGeom>
                  <a:avLst/>
                  <a:gdLst/>
                  <a:ahLst/>
                  <a:cxnLst>
                    <a:cxn ang="0">
                      <a:pos x="398" y="5"/>
                    </a:cxn>
                    <a:cxn ang="0">
                      <a:pos x="485" y="0"/>
                    </a:cxn>
                    <a:cxn ang="0">
                      <a:pos x="520" y="35"/>
                    </a:cxn>
                    <a:cxn ang="0">
                      <a:pos x="497" y="87"/>
                    </a:cxn>
                    <a:cxn ang="0">
                      <a:pos x="428" y="110"/>
                    </a:cxn>
                    <a:cxn ang="0">
                      <a:pos x="365" y="110"/>
                    </a:cxn>
                    <a:cxn ang="0">
                      <a:pos x="272" y="127"/>
                    </a:cxn>
                    <a:cxn ang="0">
                      <a:pos x="168" y="145"/>
                    </a:cxn>
                    <a:cxn ang="0">
                      <a:pos x="87" y="180"/>
                    </a:cxn>
                    <a:cxn ang="0">
                      <a:pos x="63" y="214"/>
                    </a:cxn>
                    <a:cxn ang="0">
                      <a:pos x="70" y="249"/>
                    </a:cxn>
                    <a:cxn ang="0">
                      <a:pos x="115" y="296"/>
                    </a:cxn>
                    <a:cxn ang="0">
                      <a:pos x="202" y="331"/>
                    </a:cxn>
                    <a:cxn ang="0">
                      <a:pos x="306" y="331"/>
                    </a:cxn>
                    <a:cxn ang="0">
                      <a:pos x="382" y="331"/>
                    </a:cxn>
                    <a:cxn ang="0">
                      <a:pos x="468" y="348"/>
                    </a:cxn>
                    <a:cxn ang="0">
                      <a:pos x="450" y="435"/>
                    </a:cxn>
                    <a:cxn ang="0">
                      <a:pos x="330" y="401"/>
                    </a:cxn>
                    <a:cxn ang="0">
                      <a:pos x="290" y="371"/>
                    </a:cxn>
                    <a:cxn ang="0">
                      <a:pos x="208" y="371"/>
                    </a:cxn>
                    <a:cxn ang="0">
                      <a:pos x="70" y="336"/>
                    </a:cxn>
                    <a:cxn ang="0">
                      <a:pos x="12" y="284"/>
                    </a:cxn>
                    <a:cxn ang="0">
                      <a:pos x="0" y="214"/>
                    </a:cxn>
                    <a:cxn ang="0">
                      <a:pos x="46" y="145"/>
                    </a:cxn>
                    <a:cxn ang="0">
                      <a:pos x="202" y="75"/>
                    </a:cxn>
                    <a:cxn ang="0">
                      <a:pos x="340" y="40"/>
                    </a:cxn>
                    <a:cxn ang="0">
                      <a:pos x="398" y="5"/>
                    </a:cxn>
                  </a:cxnLst>
                  <a:rect l="0" t="0" r="r" b="b"/>
                  <a:pathLst>
                    <a:path w="520" h="435">
                      <a:moveTo>
                        <a:pt x="398" y="5"/>
                      </a:moveTo>
                      <a:lnTo>
                        <a:pt x="485" y="0"/>
                      </a:lnTo>
                      <a:lnTo>
                        <a:pt x="520" y="35"/>
                      </a:lnTo>
                      <a:lnTo>
                        <a:pt x="497" y="87"/>
                      </a:lnTo>
                      <a:lnTo>
                        <a:pt x="428" y="110"/>
                      </a:lnTo>
                      <a:lnTo>
                        <a:pt x="365" y="110"/>
                      </a:lnTo>
                      <a:lnTo>
                        <a:pt x="272" y="127"/>
                      </a:lnTo>
                      <a:lnTo>
                        <a:pt x="168" y="145"/>
                      </a:lnTo>
                      <a:lnTo>
                        <a:pt x="87" y="180"/>
                      </a:lnTo>
                      <a:lnTo>
                        <a:pt x="63" y="214"/>
                      </a:lnTo>
                      <a:lnTo>
                        <a:pt x="70" y="249"/>
                      </a:lnTo>
                      <a:lnTo>
                        <a:pt x="115" y="296"/>
                      </a:lnTo>
                      <a:lnTo>
                        <a:pt x="202" y="331"/>
                      </a:lnTo>
                      <a:lnTo>
                        <a:pt x="306" y="331"/>
                      </a:lnTo>
                      <a:lnTo>
                        <a:pt x="382" y="331"/>
                      </a:lnTo>
                      <a:lnTo>
                        <a:pt x="468" y="348"/>
                      </a:lnTo>
                      <a:lnTo>
                        <a:pt x="450" y="435"/>
                      </a:lnTo>
                      <a:lnTo>
                        <a:pt x="330" y="401"/>
                      </a:lnTo>
                      <a:lnTo>
                        <a:pt x="290" y="371"/>
                      </a:lnTo>
                      <a:lnTo>
                        <a:pt x="208" y="371"/>
                      </a:lnTo>
                      <a:lnTo>
                        <a:pt x="70" y="336"/>
                      </a:lnTo>
                      <a:lnTo>
                        <a:pt x="12" y="284"/>
                      </a:lnTo>
                      <a:lnTo>
                        <a:pt x="0" y="214"/>
                      </a:lnTo>
                      <a:lnTo>
                        <a:pt x="46" y="145"/>
                      </a:lnTo>
                      <a:lnTo>
                        <a:pt x="202" y="75"/>
                      </a:lnTo>
                      <a:lnTo>
                        <a:pt x="340" y="40"/>
                      </a:lnTo>
                      <a:lnTo>
                        <a:pt x="398" y="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latin typeface="Tw Cen MT" pitchFamily="34" charset="0"/>
                  </a:endParaRPr>
                </a:p>
              </p:txBody>
            </p:sp>
            <p:sp>
              <p:nvSpPr>
                <p:cNvPr id="63" name="Freeform 55"/>
                <p:cNvSpPr>
                  <a:spLocks/>
                </p:cNvSpPr>
                <p:nvPr/>
              </p:nvSpPr>
              <p:spPr bwMode="auto">
                <a:xfrm>
                  <a:off x="2882" y="2923"/>
                  <a:ext cx="383" cy="11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9" y="17"/>
                    </a:cxn>
                    <a:cxn ang="0">
                      <a:pos x="151" y="103"/>
                    </a:cxn>
                    <a:cxn ang="0">
                      <a:pos x="203" y="257"/>
                    </a:cxn>
                    <a:cxn ang="0">
                      <a:pos x="226" y="451"/>
                    </a:cxn>
                    <a:cxn ang="0">
                      <a:pos x="226" y="560"/>
                    </a:cxn>
                    <a:cxn ang="0">
                      <a:pos x="191" y="696"/>
                    </a:cxn>
                    <a:cxn ang="0">
                      <a:pos x="134" y="885"/>
                    </a:cxn>
                    <a:cxn ang="0">
                      <a:pos x="122" y="937"/>
                    </a:cxn>
                    <a:cxn ang="0">
                      <a:pos x="139" y="965"/>
                    </a:cxn>
                    <a:cxn ang="0">
                      <a:pos x="261" y="1006"/>
                    </a:cxn>
                    <a:cxn ang="0">
                      <a:pos x="383" y="1086"/>
                    </a:cxn>
                    <a:cxn ang="0">
                      <a:pos x="378" y="1119"/>
                    </a:cxn>
                    <a:cxn ang="0">
                      <a:pos x="290" y="1160"/>
                    </a:cxn>
                    <a:cxn ang="0">
                      <a:pos x="256" y="1142"/>
                    </a:cxn>
                    <a:cxn ang="0">
                      <a:pos x="191" y="1057"/>
                    </a:cxn>
                    <a:cxn ang="0">
                      <a:pos x="116" y="1016"/>
                    </a:cxn>
                    <a:cxn ang="0">
                      <a:pos x="34" y="988"/>
                    </a:cxn>
                    <a:cxn ang="0">
                      <a:pos x="29" y="948"/>
                    </a:cxn>
                    <a:cxn ang="0">
                      <a:pos x="52" y="868"/>
                    </a:cxn>
                    <a:cxn ang="0">
                      <a:pos x="116" y="743"/>
                    </a:cxn>
                    <a:cxn ang="0">
                      <a:pos x="156" y="594"/>
                    </a:cxn>
                    <a:cxn ang="0">
                      <a:pos x="156" y="423"/>
                    </a:cxn>
                    <a:cxn ang="0">
                      <a:pos x="122" y="274"/>
                    </a:cxn>
                    <a:cxn ang="0">
                      <a:pos x="47" y="136"/>
                    </a:cxn>
                    <a:cxn ang="0">
                      <a:pos x="12" y="6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83" h="1160">
                      <a:moveTo>
                        <a:pt x="0" y="0"/>
                      </a:moveTo>
                      <a:lnTo>
                        <a:pt x="99" y="17"/>
                      </a:lnTo>
                      <a:lnTo>
                        <a:pt x="151" y="103"/>
                      </a:lnTo>
                      <a:lnTo>
                        <a:pt x="203" y="257"/>
                      </a:lnTo>
                      <a:lnTo>
                        <a:pt x="226" y="451"/>
                      </a:lnTo>
                      <a:lnTo>
                        <a:pt x="226" y="560"/>
                      </a:lnTo>
                      <a:lnTo>
                        <a:pt x="191" y="696"/>
                      </a:lnTo>
                      <a:lnTo>
                        <a:pt x="134" y="885"/>
                      </a:lnTo>
                      <a:lnTo>
                        <a:pt x="122" y="937"/>
                      </a:lnTo>
                      <a:lnTo>
                        <a:pt x="139" y="965"/>
                      </a:lnTo>
                      <a:lnTo>
                        <a:pt x="261" y="1006"/>
                      </a:lnTo>
                      <a:lnTo>
                        <a:pt x="383" y="1086"/>
                      </a:lnTo>
                      <a:lnTo>
                        <a:pt x="378" y="1119"/>
                      </a:lnTo>
                      <a:lnTo>
                        <a:pt x="290" y="1160"/>
                      </a:lnTo>
                      <a:lnTo>
                        <a:pt x="256" y="1142"/>
                      </a:lnTo>
                      <a:lnTo>
                        <a:pt x="191" y="1057"/>
                      </a:lnTo>
                      <a:lnTo>
                        <a:pt x="116" y="1016"/>
                      </a:lnTo>
                      <a:lnTo>
                        <a:pt x="34" y="988"/>
                      </a:lnTo>
                      <a:lnTo>
                        <a:pt x="29" y="948"/>
                      </a:lnTo>
                      <a:lnTo>
                        <a:pt x="52" y="868"/>
                      </a:lnTo>
                      <a:lnTo>
                        <a:pt x="116" y="743"/>
                      </a:lnTo>
                      <a:lnTo>
                        <a:pt x="156" y="594"/>
                      </a:lnTo>
                      <a:lnTo>
                        <a:pt x="156" y="423"/>
                      </a:lnTo>
                      <a:lnTo>
                        <a:pt x="122" y="274"/>
                      </a:lnTo>
                      <a:lnTo>
                        <a:pt x="47" y="136"/>
                      </a:lnTo>
                      <a:lnTo>
                        <a:pt x="12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latin typeface="Tw Cen MT" pitchFamily="34" charset="0"/>
                  </a:endParaRPr>
                </a:p>
              </p:txBody>
            </p:sp>
            <p:sp>
              <p:nvSpPr>
                <p:cNvPr id="64" name="Freeform 56"/>
                <p:cNvSpPr>
                  <a:spLocks/>
                </p:cNvSpPr>
                <p:nvPr/>
              </p:nvSpPr>
              <p:spPr bwMode="auto">
                <a:xfrm>
                  <a:off x="2443" y="2919"/>
                  <a:ext cx="461" cy="1027"/>
                </a:xfrm>
                <a:custGeom>
                  <a:avLst/>
                  <a:gdLst/>
                  <a:ahLst/>
                  <a:cxnLst>
                    <a:cxn ang="0">
                      <a:pos x="421" y="0"/>
                    </a:cxn>
                    <a:cxn ang="0">
                      <a:pos x="449" y="22"/>
                    </a:cxn>
                    <a:cxn ang="0">
                      <a:pos x="461" y="91"/>
                    </a:cxn>
                    <a:cxn ang="0">
                      <a:pos x="439" y="159"/>
                    </a:cxn>
                    <a:cxn ang="0">
                      <a:pos x="380" y="245"/>
                    </a:cxn>
                    <a:cxn ang="0">
                      <a:pos x="315" y="348"/>
                    </a:cxn>
                    <a:cxn ang="0">
                      <a:pos x="293" y="462"/>
                    </a:cxn>
                    <a:cxn ang="0">
                      <a:pos x="310" y="645"/>
                    </a:cxn>
                    <a:cxn ang="0">
                      <a:pos x="350" y="868"/>
                    </a:cxn>
                    <a:cxn ang="0">
                      <a:pos x="380" y="959"/>
                    </a:cxn>
                    <a:cxn ang="0">
                      <a:pos x="368" y="987"/>
                    </a:cxn>
                    <a:cxn ang="0">
                      <a:pos x="298" y="992"/>
                    </a:cxn>
                    <a:cxn ang="0">
                      <a:pos x="211" y="969"/>
                    </a:cxn>
                    <a:cxn ang="0">
                      <a:pos x="134" y="1004"/>
                    </a:cxn>
                    <a:cxn ang="0">
                      <a:pos x="87" y="1027"/>
                    </a:cxn>
                    <a:cxn ang="0">
                      <a:pos x="53" y="1022"/>
                    </a:cxn>
                    <a:cxn ang="0">
                      <a:pos x="0" y="959"/>
                    </a:cxn>
                    <a:cxn ang="0">
                      <a:pos x="53" y="936"/>
                    </a:cxn>
                    <a:cxn ang="0">
                      <a:pos x="187" y="908"/>
                    </a:cxn>
                    <a:cxn ang="0">
                      <a:pos x="263" y="936"/>
                    </a:cxn>
                    <a:cxn ang="0">
                      <a:pos x="315" y="936"/>
                    </a:cxn>
                    <a:cxn ang="0">
                      <a:pos x="310" y="890"/>
                    </a:cxn>
                    <a:cxn ang="0">
                      <a:pos x="258" y="616"/>
                    </a:cxn>
                    <a:cxn ang="0">
                      <a:pos x="222" y="456"/>
                    </a:cxn>
                    <a:cxn ang="0">
                      <a:pos x="228" y="376"/>
                    </a:cxn>
                    <a:cxn ang="0">
                      <a:pos x="280" y="227"/>
                    </a:cxn>
                    <a:cxn ang="0">
                      <a:pos x="333" y="91"/>
                    </a:cxn>
                    <a:cxn ang="0">
                      <a:pos x="421" y="0"/>
                    </a:cxn>
                  </a:cxnLst>
                  <a:rect l="0" t="0" r="r" b="b"/>
                  <a:pathLst>
                    <a:path w="461" h="1027">
                      <a:moveTo>
                        <a:pt x="421" y="0"/>
                      </a:moveTo>
                      <a:lnTo>
                        <a:pt x="449" y="22"/>
                      </a:lnTo>
                      <a:lnTo>
                        <a:pt x="461" y="91"/>
                      </a:lnTo>
                      <a:lnTo>
                        <a:pt x="439" y="159"/>
                      </a:lnTo>
                      <a:lnTo>
                        <a:pt x="380" y="245"/>
                      </a:lnTo>
                      <a:lnTo>
                        <a:pt x="315" y="348"/>
                      </a:lnTo>
                      <a:lnTo>
                        <a:pt x="293" y="462"/>
                      </a:lnTo>
                      <a:lnTo>
                        <a:pt x="310" y="645"/>
                      </a:lnTo>
                      <a:lnTo>
                        <a:pt x="350" y="868"/>
                      </a:lnTo>
                      <a:lnTo>
                        <a:pt x="380" y="959"/>
                      </a:lnTo>
                      <a:lnTo>
                        <a:pt x="368" y="987"/>
                      </a:lnTo>
                      <a:lnTo>
                        <a:pt x="298" y="992"/>
                      </a:lnTo>
                      <a:lnTo>
                        <a:pt x="211" y="969"/>
                      </a:lnTo>
                      <a:lnTo>
                        <a:pt x="134" y="1004"/>
                      </a:lnTo>
                      <a:lnTo>
                        <a:pt x="87" y="1027"/>
                      </a:lnTo>
                      <a:lnTo>
                        <a:pt x="53" y="1022"/>
                      </a:lnTo>
                      <a:lnTo>
                        <a:pt x="0" y="959"/>
                      </a:lnTo>
                      <a:lnTo>
                        <a:pt x="53" y="936"/>
                      </a:lnTo>
                      <a:lnTo>
                        <a:pt x="187" y="908"/>
                      </a:lnTo>
                      <a:lnTo>
                        <a:pt x="263" y="936"/>
                      </a:lnTo>
                      <a:lnTo>
                        <a:pt x="315" y="936"/>
                      </a:lnTo>
                      <a:lnTo>
                        <a:pt x="310" y="890"/>
                      </a:lnTo>
                      <a:lnTo>
                        <a:pt x="258" y="616"/>
                      </a:lnTo>
                      <a:lnTo>
                        <a:pt x="222" y="456"/>
                      </a:lnTo>
                      <a:lnTo>
                        <a:pt x="228" y="376"/>
                      </a:lnTo>
                      <a:lnTo>
                        <a:pt x="280" y="227"/>
                      </a:lnTo>
                      <a:lnTo>
                        <a:pt x="333" y="91"/>
                      </a:lnTo>
                      <a:lnTo>
                        <a:pt x="42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latin typeface="Tw Cen MT" pitchFamily="34" charset="0"/>
                  </a:endParaRPr>
                </a:p>
              </p:txBody>
            </p:sp>
          </p:grpSp>
          <p:sp>
            <p:nvSpPr>
              <p:cNvPr id="52" name="Freeform 57"/>
              <p:cNvSpPr>
                <a:spLocks/>
              </p:cNvSpPr>
              <p:nvPr/>
            </p:nvSpPr>
            <p:spPr bwMode="auto">
              <a:xfrm>
                <a:off x="2626" y="1540"/>
                <a:ext cx="827" cy="563"/>
              </a:xfrm>
              <a:custGeom>
                <a:avLst/>
                <a:gdLst/>
                <a:ahLst/>
                <a:cxnLst>
                  <a:cxn ang="0">
                    <a:pos x="0" y="139"/>
                  </a:cxn>
                  <a:cxn ang="0">
                    <a:pos x="108" y="18"/>
                  </a:cxn>
                  <a:cxn ang="0">
                    <a:pos x="160" y="75"/>
                  </a:cxn>
                  <a:cxn ang="0">
                    <a:pos x="213" y="110"/>
                  </a:cxn>
                  <a:cxn ang="0">
                    <a:pos x="269" y="110"/>
                  </a:cxn>
                  <a:cxn ang="0">
                    <a:pos x="327" y="52"/>
                  </a:cxn>
                  <a:cxn ang="0">
                    <a:pos x="396" y="5"/>
                  </a:cxn>
                  <a:cxn ang="0">
                    <a:pos x="477" y="0"/>
                  </a:cxn>
                  <a:cxn ang="0">
                    <a:pos x="563" y="35"/>
                  </a:cxn>
                  <a:cxn ang="0">
                    <a:pos x="620" y="87"/>
                  </a:cxn>
                  <a:cxn ang="0">
                    <a:pos x="648" y="157"/>
                  </a:cxn>
                  <a:cxn ang="0">
                    <a:pos x="654" y="249"/>
                  </a:cxn>
                  <a:cxn ang="0">
                    <a:pos x="671" y="331"/>
                  </a:cxn>
                  <a:cxn ang="0">
                    <a:pos x="718" y="371"/>
                  </a:cxn>
                  <a:cxn ang="0">
                    <a:pos x="774" y="389"/>
                  </a:cxn>
                  <a:cxn ang="0">
                    <a:pos x="827" y="401"/>
                  </a:cxn>
                  <a:cxn ang="0">
                    <a:pos x="786" y="563"/>
                  </a:cxn>
                  <a:cxn ang="0">
                    <a:pos x="654" y="540"/>
                  </a:cxn>
                  <a:cxn ang="0">
                    <a:pos x="517" y="493"/>
                  </a:cxn>
                  <a:cxn ang="0">
                    <a:pos x="407" y="441"/>
                  </a:cxn>
                  <a:cxn ang="0">
                    <a:pos x="286" y="389"/>
                  </a:cxn>
                  <a:cxn ang="0">
                    <a:pos x="160" y="331"/>
                  </a:cxn>
                  <a:cxn ang="0">
                    <a:pos x="57" y="209"/>
                  </a:cxn>
                  <a:cxn ang="0">
                    <a:pos x="0" y="139"/>
                  </a:cxn>
                </a:cxnLst>
                <a:rect l="0" t="0" r="r" b="b"/>
                <a:pathLst>
                  <a:path w="827" h="563">
                    <a:moveTo>
                      <a:pt x="0" y="139"/>
                    </a:moveTo>
                    <a:lnTo>
                      <a:pt x="108" y="18"/>
                    </a:lnTo>
                    <a:lnTo>
                      <a:pt x="160" y="75"/>
                    </a:lnTo>
                    <a:lnTo>
                      <a:pt x="213" y="110"/>
                    </a:lnTo>
                    <a:lnTo>
                      <a:pt x="269" y="110"/>
                    </a:lnTo>
                    <a:lnTo>
                      <a:pt x="327" y="52"/>
                    </a:lnTo>
                    <a:lnTo>
                      <a:pt x="396" y="5"/>
                    </a:lnTo>
                    <a:lnTo>
                      <a:pt x="477" y="0"/>
                    </a:lnTo>
                    <a:lnTo>
                      <a:pt x="563" y="35"/>
                    </a:lnTo>
                    <a:lnTo>
                      <a:pt x="620" y="87"/>
                    </a:lnTo>
                    <a:lnTo>
                      <a:pt x="648" y="157"/>
                    </a:lnTo>
                    <a:lnTo>
                      <a:pt x="654" y="249"/>
                    </a:lnTo>
                    <a:lnTo>
                      <a:pt x="671" y="331"/>
                    </a:lnTo>
                    <a:lnTo>
                      <a:pt x="718" y="371"/>
                    </a:lnTo>
                    <a:lnTo>
                      <a:pt x="774" y="389"/>
                    </a:lnTo>
                    <a:lnTo>
                      <a:pt x="827" y="401"/>
                    </a:lnTo>
                    <a:lnTo>
                      <a:pt x="786" y="563"/>
                    </a:lnTo>
                    <a:lnTo>
                      <a:pt x="654" y="540"/>
                    </a:lnTo>
                    <a:lnTo>
                      <a:pt x="517" y="493"/>
                    </a:lnTo>
                    <a:lnTo>
                      <a:pt x="407" y="441"/>
                    </a:lnTo>
                    <a:lnTo>
                      <a:pt x="286" y="389"/>
                    </a:lnTo>
                    <a:lnTo>
                      <a:pt x="160" y="331"/>
                    </a:lnTo>
                    <a:lnTo>
                      <a:pt x="57" y="209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063D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  <p:sp>
            <p:nvSpPr>
              <p:cNvPr id="53" name="Freeform 58"/>
              <p:cNvSpPr>
                <a:spLocks/>
              </p:cNvSpPr>
              <p:nvPr/>
            </p:nvSpPr>
            <p:spPr bwMode="auto">
              <a:xfrm>
                <a:off x="2614" y="1513"/>
                <a:ext cx="856" cy="606"/>
              </a:xfrm>
              <a:custGeom>
                <a:avLst/>
                <a:gdLst/>
                <a:ahLst/>
                <a:cxnLst>
                  <a:cxn ang="0">
                    <a:pos x="75" y="266"/>
                  </a:cxn>
                  <a:cxn ang="0">
                    <a:pos x="172" y="363"/>
                  </a:cxn>
                  <a:cxn ang="0">
                    <a:pos x="304" y="428"/>
                  </a:cxn>
                  <a:cxn ang="0">
                    <a:pos x="489" y="513"/>
                  </a:cxn>
                  <a:cxn ang="0">
                    <a:pos x="615" y="566"/>
                  </a:cxn>
                  <a:cxn ang="0">
                    <a:pos x="816" y="606"/>
                  </a:cxn>
                  <a:cxn ang="0">
                    <a:pos x="856" y="393"/>
                  </a:cxn>
                  <a:cxn ang="0">
                    <a:pos x="804" y="393"/>
                  </a:cxn>
                  <a:cxn ang="0">
                    <a:pos x="753" y="363"/>
                  </a:cxn>
                  <a:cxn ang="0">
                    <a:pos x="695" y="323"/>
                  </a:cxn>
                  <a:cxn ang="0">
                    <a:pos x="695" y="243"/>
                  </a:cxn>
                  <a:cxn ang="0">
                    <a:pos x="660" y="116"/>
                  </a:cxn>
                  <a:cxn ang="0">
                    <a:pos x="597" y="46"/>
                  </a:cxn>
                  <a:cxn ang="0">
                    <a:pos x="505" y="0"/>
                  </a:cxn>
                  <a:cxn ang="0">
                    <a:pos x="391" y="12"/>
                  </a:cxn>
                  <a:cxn ang="0">
                    <a:pos x="321" y="53"/>
                  </a:cxn>
                  <a:cxn ang="0">
                    <a:pos x="286" y="98"/>
                  </a:cxn>
                  <a:cxn ang="0">
                    <a:pos x="253" y="121"/>
                  </a:cxn>
                  <a:cxn ang="0">
                    <a:pos x="218" y="116"/>
                  </a:cxn>
                  <a:cxn ang="0">
                    <a:pos x="166" y="63"/>
                  </a:cxn>
                  <a:cxn ang="0">
                    <a:pos x="132" y="0"/>
                  </a:cxn>
                  <a:cxn ang="0">
                    <a:pos x="103" y="30"/>
                  </a:cxn>
                  <a:cxn ang="0">
                    <a:pos x="0" y="150"/>
                  </a:cxn>
                  <a:cxn ang="0">
                    <a:pos x="5" y="178"/>
                  </a:cxn>
                  <a:cxn ang="0">
                    <a:pos x="17" y="191"/>
                  </a:cxn>
                  <a:cxn ang="0">
                    <a:pos x="120" y="81"/>
                  </a:cxn>
                  <a:cxn ang="0">
                    <a:pos x="172" y="133"/>
                  </a:cxn>
                  <a:cxn ang="0">
                    <a:pos x="206" y="168"/>
                  </a:cxn>
                  <a:cxn ang="0">
                    <a:pos x="253" y="168"/>
                  </a:cxn>
                  <a:cxn ang="0">
                    <a:pos x="286" y="156"/>
                  </a:cxn>
                  <a:cxn ang="0">
                    <a:pos x="339" y="116"/>
                  </a:cxn>
                  <a:cxn ang="0">
                    <a:pos x="367" y="70"/>
                  </a:cxn>
                  <a:cxn ang="0">
                    <a:pos x="442" y="46"/>
                  </a:cxn>
                  <a:cxn ang="0">
                    <a:pos x="505" y="53"/>
                  </a:cxn>
                  <a:cxn ang="0">
                    <a:pos x="562" y="87"/>
                  </a:cxn>
                  <a:cxn ang="0">
                    <a:pos x="615" y="138"/>
                  </a:cxn>
                  <a:cxn ang="0">
                    <a:pos x="643" y="203"/>
                  </a:cxn>
                  <a:cxn ang="0">
                    <a:pos x="643" y="260"/>
                  </a:cxn>
                  <a:cxn ang="0">
                    <a:pos x="643" y="323"/>
                  </a:cxn>
                  <a:cxn ang="0">
                    <a:pos x="666" y="375"/>
                  </a:cxn>
                  <a:cxn ang="0">
                    <a:pos x="730" y="410"/>
                  </a:cxn>
                  <a:cxn ang="0">
                    <a:pos x="804" y="444"/>
                  </a:cxn>
                  <a:cxn ang="0">
                    <a:pos x="770" y="554"/>
                  </a:cxn>
                  <a:cxn ang="0">
                    <a:pos x="580" y="503"/>
                  </a:cxn>
                  <a:cxn ang="0">
                    <a:pos x="454" y="450"/>
                  </a:cxn>
                  <a:cxn ang="0">
                    <a:pos x="339" y="416"/>
                  </a:cxn>
                  <a:cxn ang="0">
                    <a:pos x="241" y="363"/>
                  </a:cxn>
                  <a:cxn ang="0">
                    <a:pos x="120" y="266"/>
                  </a:cxn>
                  <a:cxn ang="0">
                    <a:pos x="34" y="173"/>
                  </a:cxn>
                  <a:cxn ang="0">
                    <a:pos x="22" y="185"/>
                  </a:cxn>
                  <a:cxn ang="0">
                    <a:pos x="75" y="266"/>
                  </a:cxn>
                </a:cxnLst>
                <a:rect l="0" t="0" r="r" b="b"/>
                <a:pathLst>
                  <a:path w="856" h="606">
                    <a:moveTo>
                      <a:pt x="75" y="266"/>
                    </a:moveTo>
                    <a:lnTo>
                      <a:pt x="172" y="363"/>
                    </a:lnTo>
                    <a:lnTo>
                      <a:pt x="304" y="428"/>
                    </a:lnTo>
                    <a:lnTo>
                      <a:pt x="489" y="513"/>
                    </a:lnTo>
                    <a:lnTo>
                      <a:pt x="615" y="566"/>
                    </a:lnTo>
                    <a:lnTo>
                      <a:pt x="816" y="606"/>
                    </a:lnTo>
                    <a:lnTo>
                      <a:pt x="856" y="393"/>
                    </a:lnTo>
                    <a:lnTo>
                      <a:pt x="804" y="393"/>
                    </a:lnTo>
                    <a:lnTo>
                      <a:pt x="753" y="363"/>
                    </a:lnTo>
                    <a:lnTo>
                      <a:pt x="695" y="323"/>
                    </a:lnTo>
                    <a:lnTo>
                      <a:pt x="695" y="243"/>
                    </a:lnTo>
                    <a:lnTo>
                      <a:pt x="660" y="116"/>
                    </a:lnTo>
                    <a:lnTo>
                      <a:pt x="597" y="46"/>
                    </a:lnTo>
                    <a:lnTo>
                      <a:pt x="505" y="0"/>
                    </a:lnTo>
                    <a:lnTo>
                      <a:pt x="391" y="12"/>
                    </a:lnTo>
                    <a:lnTo>
                      <a:pt x="321" y="53"/>
                    </a:lnTo>
                    <a:lnTo>
                      <a:pt x="286" y="98"/>
                    </a:lnTo>
                    <a:lnTo>
                      <a:pt x="253" y="121"/>
                    </a:lnTo>
                    <a:lnTo>
                      <a:pt x="218" y="116"/>
                    </a:lnTo>
                    <a:lnTo>
                      <a:pt x="166" y="63"/>
                    </a:lnTo>
                    <a:lnTo>
                      <a:pt x="132" y="0"/>
                    </a:lnTo>
                    <a:lnTo>
                      <a:pt x="103" y="30"/>
                    </a:lnTo>
                    <a:lnTo>
                      <a:pt x="0" y="150"/>
                    </a:lnTo>
                    <a:lnTo>
                      <a:pt x="5" y="178"/>
                    </a:lnTo>
                    <a:lnTo>
                      <a:pt x="17" y="191"/>
                    </a:lnTo>
                    <a:lnTo>
                      <a:pt x="120" y="81"/>
                    </a:lnTo>
                    <a:lnTo>
                      <a:pt x="172" y="133"/>
                    </a:lnTo>
                    <a:lnTo>
                      <a:pt x="206" y="168"/>
                    </a:lnTo>
                    <a:lnTo>
                      <a:pt x="253" y="168"/>
                    </a:lnTo>
                    <a:lnTo>
                      <a:pt x="286" y="156"/>
                    </a:lnTo>
                    <a:lnTo>
                      <a:pt x="339" y="116"/>
                    </a:lnTo>
                    <a:lnTo>
                      <a:pt x="367" y="70"/>
                    </a:lnTo>
                    <a:lnTo>
                      <a:pt x="442" y="46"/>
                    </a:lnTo>
                    <a:lnTo>
                      <a:pt x="505" y="53"/>
                    </a:lnTo>
                    <a:lnTo>
                      <a:pt x="562" y="87"/>
                    </a:lnTo>
                    <a:lnTo>
                      <a:pt x="615" y="138"/>
                    </a:lnTo>
                    <a:lnTo>
                      <a:pt x="643" y="203"/>
                    </a:lnTo>
                    <a:lnTo>
                      <a:pt x="643" y="260"/>
                    </a:lnTo>
                    <a:lnTo>
                      <a:pt x="643" y="323"/>
                    </a:lnTo>
                    <a:lnTo>
                      <a:pt x="666" y="375"/>
                    </a:lnTo>
                    <a:lnTo>
                      <a:pt x="730" y="410"/>
                    </a:lnTo>
                    <a:lnTo>
                      <a:pt x="804" y="444"/>
                    </a:lnTo>
                    <a:lnTo>
                      <a:pt x="770" y="554"/>
                    </a:lnTo>
                    <a:lnTo>
                      <a:pt x="580" y="503"/>
                    </a:lnTo>
                    <a:lnTo>
                      <a:pt x="454" y="450"/>
                    </a:lnTo>
                    <a:lnTo>
                      <a:pt x="339" y="416"/>
                    </a:lnTo>
                    <a:lnTo>
                      <a:pt x="241" y="363"/>
                    </a:lnTo>
                    <a:lnTo>
                      <a:pt x="120" y="266"/>
                    </a:lnTo>
                    <a:lnTo>
                      <a:pt x="34" y="173"/>
                    </a:lnTo>
                    <a:lnTo>
                      <a:pt x="22" y="185"/>
                    </a:lnTo>
                    <a:lnTo>
                      <a:pt x="75" y="26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  <p:sp>
            <p:nvSpPr>
              <p:cNvPr id="54" name="Oval 59"/>
              <p:cNvSpPr>
                <a:spLocks noChangeArrowheads="1"/>
              </p:cNvSpPr>
              <p:nvPr/>
            </p:nvSpPr>
            <p:spPr bwMode="auto">
              <a:xfrm rot="17313060">
                <a:off x="1857" y="1127"/>
                <a:ext cx="2008" cy="1571"/>
              </a:xfrm>
              <a:prstGeom prst="ellipse">
                <a:avLst/>
              </a:prstGeom>
              <a:solidFill>
                <a:schemeClr val="tx2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274320" rIns="274320" anchor="ctr">
                <a:spAutoFit/>
              </a:bodyPr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  <p:sp>
            <p:nvSpPr>
              <p:cNvPr id="55" name="Oval 60"/>
              <p:cNvSpPr>
                <a:spLocks noChangeArrowheads="1"/>
              </p:cNvSpPr>
              <p:nvPr/>
            </p:nvSpPr>
            <p:spPr bwMode="auto">
              <a:xfrm rot="17313060">
                <a:off x="1850" y="1134"/>
                <a:ext cx="2007" cy="1572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274320" rIns="274320" anchor="ctr">
                <a:spAutoFit/>
              </a:bodyPr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  <p:sp>
            <p:nvSpPr>
              <p:cNvPr id="56" name="Oval 61"/>
              <p:cNvSpPr>
                <a:spLocks noChangeArrowheads="1"/>
              </p:cNvSpPr>
              <p:nvPr/>
            </p:nvSpPr>
            <p:spPr bwMode="auto">
              <a:xfrm rot="17313060">
                <a:off x="1814" y="1122"/>
                <a:ext cx="2007" cy="1574"/>
              </a:xfrm>
              <a:prstGeom prst="ellipse">
                <a:avLst/>
              </a:prstGeom>
              <a:solidFill>
                <a:schemeClr val="tx2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274320" rIns="274320" anchor="ctr">
                <a:spAutoFit/>
              </a:bodyPr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  <p:sp>
            <p:nvSpPr>
              <p:cNvPr id="57" name="Oval 62"/>
              <p:cNvSpPr>
                <a:spLocks noChangeArrowheads="1"/>
              </p:cNvSpPr>
              <p:nvPr/>
            </p:nvSpPr>
            <p:spPr bwMode="auto">
              <a:xfrm rot="17313060">
                <a:off x="1799" y="1133"/>
                <a:ext cx="2007" cy="1572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274320" rIns="274320" anchor="ctr">
                <a:spAutoFit/>
              </a:bodyPr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  <p:sp>
            <p:nvSpPr>
              <p:cNvPr id="58" name="Oval 63"/>
              <p:cNvSpPr>
                <a:spLocks noChangeArrowheads="1"/>
              </p:cNvSpPr>
              <p:nvPr/>
            </p:nvSpPr>
            <p:spPr bwMode="auto">
              <a:xfrm>
                <a:off x="2687" y="2089"/>
                <a:ext cx="198" cy="8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lIns="274320" rIns="274320" anchor="ctr"/>
              <a:lstStyle/>
              <a:p>
                <a:pPr algn="ctr"/>
                <a:endParaRPr lang="en-US" sz="2400" b="1">
                  <a:latin typeface="Tw Cen MT" pitchFamily="34" charset="0"/>
                </a:endParaRPr>
              </a:p>
            </p:txBody>
          </p:sp>
        </p:grpSp>
        <p:sp>
          <p:nvSpPr>
            <p:cNvPr id="50" name="Text Box 64"/>
            <p:cNvSpPr txBox="1">
              <a:spLocks noChangeArrowheads="1"/>
            </p:cNvSpPr>
            <p:nvPr/>
          </p:nvSpPr>
          <p:spPr bwMode="auto">
            <a:xfrm>
              <a:off x="3517" y="1920"/>
              <a:ext cx="2364" cy="67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3200" b="1">
                  <a:latin typeface="Tw Cen MT" pitchFamily="34" charset="0"/>
                </a:rPr>
                <a:t/>
              </a:r>
              <a:br>
                <a:rPr lang="en-US" sz="3200" b="1">
                  <a:latin typeface="Tw Cen MT" pitchFamily="34" charset="0"/>
                </a:rPr>
              </a:br>
              <a:r>
                <a:rPr lang="en-US" sz="3200" b="1">
                  <a:latin typeface="Tw Cen MT" pitchFamily="34" charset="0"/>
                </a:rPr>
                <a:t>sort the second half.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 b="1" dirty="0">
                <a:solidFill>
                  <a:srgbClr val="FF0000"/>
                </a:solidFill>
                <a:latin typeface="Tw Cen MT" pitchFamily="34" charset="0"/>
              </a:rPr>
              <a:t>Quick Sort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33600" y="1752600"/>
            <a:ext cx="457200" cy="914400"/>
            <a:chOff x="2432" y="1328"/>
            <a:chExt cx="906" cy="2075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2594" y="1328"/>
              <a:ext cx="450" cy="433"/>
            </a:xfrm>
            <a:custGeom>
              <a:avLst/>
              <a:gdLst/>
              <a:ahLst/>
              <a:cxnLst>
                <a:cxn ang="0">
                  <a:pos x="268" y="117"/>
                </a:cxn>
                <a:cxn ang="0">
                  <a:pos x="217" y="41"/>
                </a:cxn>
                <a:cxn ang="0">
                  <a:pos x="166" y="0"/>
                </a:cxn>
                <a:cxn ang="0">
                  <a:pos x="106" y="0"/>
                </a:cxn>
                <a:cxn ang="0">
                  <a:pos x="40" y="26"/>
                </a:cxn>
                <a:cxn ang="0">
                  <a:pos x="10" y="71"/>
                </a:cxn>
                <a:cxn ang="0">
                  <a:pos x="0" y="132"/>
                </a:cxn>
                <a:cxn ang="0">
                  <a:pos x="10" y="213"/>
                </a:cxn>
                <a:cxn ang="0">
                  <a:pos x="50" y="304"/>
                </a:cxn>
                <a:cxn ang="0">
                  <a:pos x="121" y="365"/>
                </a:cxn>
                <a:cxn ang="0">
                  <a:pos x="176" y="395"/>
                </a:cxn>
                <a:cxn ang="0">
                  <a:pos x="232" y="406"/>
                </a:cxn>
                <a:cxn ang="0">
                  <a:pos x="278" y="390"/>
                </a:cxn>
                <a:cxn ang="0">
                  <a:pos x="303" y="365"/>
                </a:cxn>
                <a:cxn ang="0">
                  <a:pos x="319" y="304"/>
                </a:cxn>
                <a:cxn ang="0">
                  <a:pos x="314" y="233"/>
                </a:cxn>
                <a:cxn ang="0">
                  <a:pos x="298" y="173"/>
                </a:cxn>
                <a:cxn ang="0">
                  <a:pos x="399" y="117"/>
                </a:cxn>
                <a:cxn ang="0">
                  <a:pos x="410" y="92"/>
                </a:cxn>
                <a:cxn ang="0">
                  <a:pos x="399" y="81"/>
                </a:cxn>
                <a:cxn ang="0">
                  <a:pos x="288" y="147"/>
                </a:cxn>
                <a:cxn ang="0">
                  <a:pos x="268" y="117"/>
                </a:cxn>
              </a:cxnLst>
              <a:rect l="0" t="0" r="r" b="b"/>
              <a:pathLst>
                <a:path w="410" h="406">
                  <a:moveTo>
                    <a:pt x="268" y="117"/>
                  </a:moveTo>
                  <a:lnTo>
                    <a:pt x="217" y="41"/>
                  </a:lnTo>
                  <a:lnTo>
                    <a:pt x="166" y="0"/>
                  </a:lnTo>
                  <a:lnTo>
                    <a:pt x="106" y="0"/>
                  </a:lnTo>
                  <a:lnTo>
                    <a:pt x="40" y="26"/>
                  </a:lnTo>
                  <a:lnTo>
                    <a:pt x="10" y="71"/>
                  </a:lnTo>
                  <a:lnTo>
                    <a:pt x="0" y="132"/>
                  </a:lnTo>
                  <a:lnTo>
                    <a:pt x="10" y="213"/>
                  </a:lnTo>
                  <a:lnTo>
                    <a:pt x="50" y="304"/>
                  </a:lnTo>
                  <a:lnTo>
                    <a:pt x="121" y="365"/>
                  </a:lnTo>
                  <a:lnTo>
                    <a:pt x="176" y="395"/>
                  </a:lnTo>
                  <a:lnTo>
                    <a:pt x="232" y="406"/>
                  </a:lnTo>
                  <a:lnTo>
                    <a:pt x="278" y="390"/>
                  </a:lnTo>
                  <a:lnTo>
                    <a:pt x="303" y="365"/>
                  </a:lnTo>
                  <a:lnTo>
                    <a:pt x="319" y="304"/>
                  </a:lnTo>
                  <a:lnTo>
                    <a:pt x="314" y="233"/>
                  </a:lnTo>
                  <a:lnTo>
                    <a:pt x="298" y="173"/>
                  </a:lnTo>
                  <a:lnTo>
                    <a:pt x="399" y="117"/>
                  </a:lnTo>
                  <a:lnTo>
                    <a:pt x="410" y="92"/>
                  </a:lnTo>
                  <a:lnTo>
                    <a:pt x="399" y="81"/>
                  </a:lnTo>
                  <a:lnTo>
                    <a:pt x="288" y="147"/>
                  </a:lnTo>
                  <a:lnTo>
                    <a:pt x="268" y="11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432" y="1810"/>
              <a:ext cx="362" cy="582"/>
            </a:xfrm>
            <a:custGeom>
              <a:avLst/>
              <a:gdLst/>
              <a:ahLst/>
              <a:cxnLst>
                <a:cxn ang="0">
                  <a:pos x="329" y="15"/>
                </a:cxn>
                <a:cxn ang="0">
                  <a:pos x="293" y="0"/>
                </a:cxn>
                <a:cxn ang="0">
                  <a:pos x="217" y="5"/>
                </a:cxn>
                <a:cxn ang="0">
                  <a:pos x="151" y="56"/>
                </a:cxn>
                <a:cxn ang="0">
                  <a:pos x="55" y="162"/>
                </a:cxn>
                <a:cxn ang="0">
                  <a:pos x="5" y="248"/>
                </a:cxn>
                <a:cxn ang="0">
                  <a:pos x="0" y="278"/>
                </a:cxn>
                <a:cxn ang="0">
                  <a:pos x="25" y="334"/>
                </a:cxn>
                <a:cxn ang="0">
                  <a:pos x="80" y="359"/>
                </a:cxn>
                <a:cxn ang="0">
                  <a:pos x="151" y="389"/>
                </a:cxn>
                <a:cxn ang="0">
                  <a:pos x="207" y="404"/>
                </a:cxn>
                <a:cxn ang="0">
                  <a:pos x="232" y="430"/>
                </a:cxn>
                <a:cxn ang="0">
                  <a:pos x="217" y="465"/>
                </a:cxn>
                <a:cxn ang="0">
                  <a:pos x="177" y="506"/>
                </a:cxn>
                <a:cxn ang="0">
                  <a:pos x="126" y="511"/>
                </a:cxn>
                <a:cxn ang="0">
                  <a:pos x="91" y="495"/>
                </a:cxn>
                <a:cxn ang="0">
                  <a:pos x="70" y="511"/>
                </a:cxn>
                <a:cxn ang="0">
                  <a:pos x="75" y="531"/>
                </a:cxn>
                <a:cxn ang="0">
                  <a:pos x="116" y="546"/>
                </a:cxn>
                <a:cxn ang="0">
                  <a:pos x="177" y="546"/>
                </a:cxn>
                <a:cxn ang="0">
                  <a:pos x="232" y="531"/>
                </a:cxn>
                <a:cxn ang="0">
                  <a:pos x="263" y="511"/>
                </a:cxn>
                <a:cxn ang="0">
                  <a:pos x="283" y="475"/>
                </a:cxn>
                <a:cxn ang="0">
                  <a:pos x="293" y="435"/>
                </a:cxn>
                <a:cxn ang="0">
                  <a:pos x="268" y="399"/>
                </a:cxn>
                <a:cxn ang="0">
                  <a:pos x="207" y="374"/>
                </a:cxn>
                <a:cxn ang="0">
                  <a:pos x="136" y="354"/>
                </a:cxn>
                <a:cxn ang="0">
                  <a:pos x="75" y="319"/>
                </a:cxn>
                <a:cxn ang="0">
                  <a:pos x="60" y="288"/>
                </a:cxn>
                <a:cxn ang="0">
                  <a:pos x="70" y="233"/>
                </a:cxn>
                <a:cxn ang="0">
                  <a:pos x="116" y="162"/>
                </a:cxn>
                <a:cxn ang="0">
                  <a:pos x="172" y="121"/>
                </a:cxn>
                <a:cxn ang="0">
                  <a:pos x="258" y="91"/>
                </a:cxn>
                <a:cxn ang="0">
                  <a:pos x="329" y="76"/>
                </a:cxn>
                <a:cxn ang="0">
                  <a:pos x="329" y="35"/>
                </a:cxn>
                <a:cxn ang="0">
                  <a:pos x="329" y="15"/>
                </a:cxn>
              </a:cxnLst>
              <a:rect l="0" t="0" r="r" b="b"/>
              <a:pathLst>
                <a:path w="329" h="546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737" y="1811"/>
              <a:ext cx="339" cy="717"/>
            </a:xfrm>
            <a:custGeom>
              <a:avLst/>
              <a:gdLst/>
              <a:ahLst/>
              <a:cxnLst>
                <a:cxn ang="0">
                  <a:pos x="269" y="212"/>
                </a:cxn>
                <a:cxn ang="0">
                  <a:pos x="238" y="86"/>
                </a:cxn>
                <a:cxn ang="0">
                  <a:pos x="203" y="25"/>
                </a:cxn>
                <a:cxn ang="0">
                  <a:pos x="126" y="0"/>
                </a:cxn>
                <a:cxn ang="0">
                  <a:pos x="50" y="10"/>
                </a:cxn>
                <a:cxn ang="0">
                  <a:pos x="15" y="76"/>
                </a:cxn>
                <a:cxn ang="0">
                  <a:pos x="20" y="157"/>
                </a:cxn>
                <a:cxn ang="0">
                  <a:pos x="40" y="288"/>
                </a:cxn>
                <a:cxn ang="0">
                  <a:pos x="40" y="404"/>
                </a:cxn>
                <a:cxn ang="0">
                  <a:pos x="15" y="505"/>
                </a:cxn>
                <a:cxn ang="0">
                  <a:pos x="0" y="561"/>
                </a:cxn>
                <a:cxn ang="0">
                  <a:pos x="10" y="612"/>
                </a:cxn>
                <a:cxn ang="0">
                  <a:pos x="45" y="638"/>
                </a:cxn>
                <a:cxn ang="0">
                  <a:pos x="91" y="663"/>
                </a:cxn>
                <a:cxn ang="0">
                  <a:pos x="136" y="673"/>
                </a:cxn>
                <a:cxn ang="0">
                  <a:pos x="193" y="673"/>
                </a:cxn>
                <a:cxn ang="0">
                  <a:pos x="259" y="622"/>
                </a:cxn>
                <a:cxn ang="0">
                  <a:pos x="309" y="515"/>
                </a:cxn>
                <a:cxn ang="0">
                  <a:pos x="304" y="419"/>
                </a:cxn>
                <a:cxn ang="0">
                  <a:pos x="274" y="308"/>
                </a:cxn>
                <a:cxn ang="0">
                  <a:pos x="269" y="212"/>
                </a:cxn>
              </a:cxnLst>
              <a:rect l="0" t="0" r="r" b="b"/>
              <a:pathLst>
                <a:path w="309" h="673">
                  <a:moveTo>
                    <a:pt x="269" y="212"/>
                  </a:moveTo>
                  <a:lnTo>
                    <a:pt x="238" y="86"/>
                  </a:lnTo>
                  <a:lnTo>
                    <a:pt x="203" y="25"/>
                  </a:lnTo>
                  <a:lnTo>
                    <a:pt x="126" y="0"/>
                  </a:lnTo>
                  <a:lnTo>
                    <a:pt x="50" y="10"/>
                  </a:lnTo>
                  <a:lnTo>
                    <a:pt x="15" y="76"/>
                  </a:lnTo>
                  <a:lnTo>
                    <a:pt x="20" y="157"/>
                  </a:lnTo>
                  <a:lnTo>
                    <a:pt x="40" y="288"/>
                  </a:lnTo>
                  <a:lnTo>
                    <a:pt x="40" y="404"/>
                  </a:lnTo>
                  <a:lnTo>
                    <a:pt x="15" y="505"/>
                  </a:lnTo>
                  <a:lnTo>
                    <a:pt x="0" y="561"/>
                  </a:lnTo>
                  <a:lnTo>
                    <a:pt x="10" y="612"/>
                  </a:lnTo>
                  <a:lnTo>
                    <a:pt x="45" y="638"/>
                  </a:lnTo>
                  <a:lnTo>
                    <a:pt x="91" y="663"/>
                  </a:lnTo>
                  <a:lnTo>
                    <a:pt x="136" y="673"/>
                  </a:lnTo>
                  <a:lnTo>
                    <a:pt x="193" y="673"/>
                  </a:lnTo>
                  <a:lnTo>
                    <a:pt x="259" y="622"/>
                  </a:lnTo>
                  <a:lnTo>
                    <a:pt x="309" y="515"/>
                  </a:lnTo>
                  <a:lnTo>
                    <a:pt x="304" y="419"/>
                  </a:lnTo>
                  <a:lnTo>
                    <a:pt x="274" y="308"/>
                  </a:lnTo>
                  <a:lnTo>
                    <a:pt x="269" y="21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625" y="2365"/>
              <a:ext cx="259" cy="1038"/>
            </a:xfrm>
            <a:custGeom>
              <a:avLst/>
              <a:gdLst/>
              <a:ahLst/>
              <a:cxnLst>
                <a:cxn ang="0">
                  <a:pos x="223" y="15"/>
                </a:cxn>
                <a:cxn ang="0">
                  <a:pos x="163" y="0"/>
                </a:cxn>
                <a:cxn ang="0">
                  <a:pos x="127" y="15"/>
                </a:cxn>
                <a:cxn ang="0">
                  <a:pos x="112" y="66"/>
                </a:cxn>
                <a:cxn ang="0">
                  <a:pos x="127" y="344"/>
                </a:cxn>
                <a:cxn ang="0">
                  <a:pos x="127" y="410"/>
                </a:cxn>
                <a:cxn ang="0">
                  <a:pos x="107" y="532"/>
                </a:cxn>
                <a:cxn ang="0">
                  <a:pos x="102" y="674"/>
                </a:cxn>
                <a:cxn ang="0">
                  <a:pos x="112" y="745"/>
                </a:cxn>
                <a:cxn ang="0">
                  <a:pos x="102" y="785"/>
                </a:cxn>
                <a:cxn ang="0">
                  <a:pos x="31" y="846"/>
                </a:cxn>
                <a:cxn ang="0">
                  <a:pos x="0" y="922"/>
                </a:cxn>
                <a:cxn ang="0">
                  <a:pos x="6" y="947"/>
                </a:cxn>
                <a:cxn ang="0">
                  <a:pos x="61" y="973"/>
                </a:cxn>
                <a:cxn ang="0">
                  <a:pos x="76" y="962"/>
                </a:cxn>
                <a:cxn ang="0">
                  <a:pos x="82" y="917"/>
                </a:cxn>
                <a:cxn ang="0">
                  <a:pos x="97" y="851"/>
                </a:cxn>
                <a:cxn ang="0">
                  <a:pos x="122" y="821"/>
                </a:cxn>
                <a:cxn ang="0">
                  <a:pos x="152" y="801"/>
                </a:cxn>
                <a:cxn ang="0">
                  <a:pos x="178" y="775"/>
                </a:cxn>
                <a:cxn ang="0">
                  <a:pos x="183" y="755"/>
                </a:cxn>
                <a:cxn ang="0">
                  <a:pos x="168" y="730"/>
                </a:cxn>
                <a:cxn ang="0">
                  <a:pos x="152" y="715"/>
                </a:cxn>
                <a:cxn ang="0">
                  <a:pos x="142" y="653"/>
                </a:cxn>
                <a:cxn ang="0">
                  <a:pos x="152" y="526"/>
                </a:cxn>
                <a:cxn ang="0">
                  <a:pos x="188" y="380"/>
                </a:cxn>
                <a:cxn ang="0">
                  <a:pos x="223" y="263"/>
                </a:cxn>
                <a:cxn ang="0">
                  <a:pos x="235" y="122"/>
                </a:cxn>
                <a:cxn ang="0">
                  <a:pos x="223" y="15"/>
                </a:cxn>
              </a:cxnLst>
              <a:rect l="0" t="0" r="r" b="b"/>
              <a:pathLst>
                <a:path w="235" h="973">
                  <a:moveTo>
                    <a:pt x="223" y="15"/>
                  </a:moveTo>
                  <a:lnTo>
                    <a:pt x="163" y="0"/>
                  </a:lnTo>
                  <a:lnTo>
                    <a:pt x="127" y="15"/>
                  </a:lnTo>
                  <a:lnTo>
                    <a:pt x="112" y="66"/>
                  </a:lnTo>
                  <a:lnTo>
                    <a:pt x="127" y="344"/>
                  </a:lnTo>
                  <a:lnTo>
                    <a:pt x="127" y="410"/>
                  </a:lnTo>
                  <a:lnTo>
                    <a:pt x="107" y="532"/>
                  </a:lnTo>
                  <a:lnTo>
                    <a:pt x="102" y="674"/>
                  </a:lnTo>
                  <a:lnTo>
                    <a:pt x="112" y="745"/>
                  </a:lnTo>
                  <a:lnTo>
                    <a:pt x="102" y="785"/>
                  </a:lnTo>
                  <a:lnTo>
                    <a:pt x="31" y="846"/>
                  </a:lnTo>
                  <a:lnTo>
                    <a:pt x="0" y="922"/>
                  </a:lnTo>
                  <a:lnTo>
                    <a:pt x="6" y="947"/>
                  </a:lnTo>
                  <a:lnTo>
                    <a:pt x="61" y="973"/>
                  </a:lnTo>
                  <a:lnTo>
                    <a:pt x="76" y="962"/>
                  </a:lnTo>
                  <a:lnTo>
                    <a:pt x="82" y="917"/>
                  </a:lnTo>
                  <a:lnTo>
                    <a:pt x="97" y="851"/>
                  </a:lnTo>
                  <a:lnTo>
                    <a:pt x="122" y="821"/>
                  </a:lnTo>
                  <a:lnTo>
                    <a:pt x="152" y="801"/>
                  </a:lnTo>
                  <a:lnTo>
                    <a:pt x="178" y="775"/>
                  </a:lnTo>
                  <a:lnTo>
                    <a:pt x="183" y="755"/>
                  </a:lnTo>
                  <a:lnTo>
                    <a:pt x="168" y="730"/>
                  </a:lnTo>
                  <a:lnTo>
                    <a:pt x="152" y="715"/>
                  </a:lnTo>
                  <a:lnTo>
                    <a:pt x="142" y="653"/>
                  </a:lnTo>
                  <a:lnTo>
                    <a:pt x="152" y="526"/>
                  </a:lnTo>
                  <a:lnTo>
                    <a:pt x="188" y="380"/>
                  </a:lnTo>
                  <a:lnTo>
                    <a:pt x="223" y="263"/>
                  </a:lnTo>
                  <a:lnTo>
                    <a:pt x="235" y="122"/>
                  </a:lnTo>
                  <a:lnTo>
                    <a:pt x="223" y="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906" y="2365"/>
              <a:ext cx="422" cy="876"/>
            </a:xfrm>
            <a:custGeom>
              <a:avLst/>
              <a:gdLst/>
              <a:ahLst/>
              <a:cxnLst>
                <a:cxn ang="0">
                  <a:pos x="126" y="122"/>
                </a:cxn>
                <a:cxn ang="0">
                  <a:pos x="116" y="40"/>
                </a:cxn>
                <a:cxn ang="0">
                  <a:pos x="71" y="0"/>
                </a:cxn>
                <a:cxn ang="0">
                  <a:pos x="5" y="5"/>
                </a:cxn>
                <a:cxn ang="0">
                  <a:pos x="0" y="40"/>
                </a:cxn>
                <a:cxn ang="0">
                  <a:pos x="5" y="117"/>
                </a:cxn>
                <a:cxn ang="0">
                  <a:pos x="40" y="233"/>
                </a:cxn>
                <a:cxn ang="0">
                  <a:pos x="66" y="319"/>
                </a:cxn>
                <a:cxn ang="0">
                  <a:pos x="96" y="435"/>
                </a:cxn>
                <a:cxn ang="0">
                  <a:pos x="106" y="536"/>
                </a:cxn>
                <a:cxn ang="0">
                  <a:pos x="106" y="617"/>
                </a:cxn>
                <a:cxn ang="0">
                  <a:pos x="91" y="679"/>
                </a:cxn>
                <a:cxn ang="0">
                  <a:pos x="76" y="699"/>
                </a:cxn>
                <a:cxn ang="0">
                  <a:pos x="76" y="719"/>
                </a:cxn>
                <a:cxn ang="0">
                  <a:pos x="96" y="750"/>
                </a:cxn>
                <a:cxn ang="0">
                  <a:pos x="131" y="760"/>
                </a:cxn>
                <a:cxn ang="0">
                  <a:pos x="187" y="760"/>
                </a:cxn>
                <a:cxn ang="0">
                  <a:pos x="288" y="785"/>
                </a:cxn>
                <a:cxn ang="0">
                  <a:pos x="318" y="821"/>
                </a:cxn>
                <a:cxn ang="0">
                  <a:pos x="364" y="800"/>
                </a:cxn>
                <a:cxn ang="0">
                  <a:pos x="384" y="750"/>
                </a:cxn>
                <a:cxn ang="0">
                  <a:pos x="364" y="730"/>
                </a:cxn>
                <a:cxn ang="0">
                  <a:pos x="278" y="719"/>
                </a:cxn>
                <a:cxn ang="0">
                  <a:pos x="182" y="719"/>
                </a:cxn>
                <a:cxn ang="0">
                  <a:pos x="141" y="714"/>
                </a:cxn>
                <a:cxn ang="0">
                  <a:pos x="131" y="684"/>
                </a:cxn>
                <a:cxn ang="0">
                  <a:pos x="141" y="627"/>
                </a:cxn>
                <a:cxn ang="0">
                  <a:pos x="147" y="531"/>
                </a:cxn>
                <a:cxn ang="0">
                  <a:pos x="136" y="425"/>
                </a:cxn>
                <a:cxn ang="0">
                  <a:pos x="121" y="284"/>
                </a:cxn>
                <a:cxn ang="0">
                  <a:pos x="126" y="162"/>
                </a:cxn>
                <a:cxn ang="0">
                  <a:pos x="126" y="122"/>
                </a:cxn>
              </a:cxnLst>
              <a:rect l="0" t="0" r="r" b="b"/>
              <a:pathLst>
                <a:path w="384" h="821">
                  <a:moveTo>
                    <a:pt x="126" y="122"/>
                  </a:moveTo>
                  <a:lnTo>
                    <a:pt x="116" y="40"/>
                  </a:lnTo>
                  <a:lnTo>
                    <a:pt x="71" y="0"/>
                  </a:lnTo>
                  <a:lnTo>
                    <a:pt x="5" y="5"/>
                  </a:lnTo>
                  <a:lnTo>
                    <a:pt x="0" y="40"/>
                  </a:lnTo>
                  <a:lnTo>
                    <a:pt x="5" y="117"/>
                  </a:lnTo>
                  <a:lnTo>
                    <a:pt x="40" y="233"/>
                  </a:lnTo>
                  <a:lnTo>
                    <a:pt x="66" y="319"/>
                  </a:lnTo>
                  <a:lnTo>
                    <a:pt x="96" y="435"/>
                  </a:lnTo>
                  <a:lnTo>
                    <a:pt x="106" y="536"/>
                  </a:lnTo>
                  <a:lnTo>
                    <a:pt x="106" y="617"/>
                  </a:lnTo>
                  <a:lnTo>
                    <a:pt x="91" y="679"/>
                  </a:lnTo>
                  <a:lnTo>
                    <a:pt x="76" y="699"/>
                  </a:lnTo>
                  <a:lnTo>
                    <a:pt x="76" y="719"/>
                  </a:lnTo>
                  <a:lnTo>
                    <a:pt x="96" y="750"/>
                  </a:lnTo>
                  <a:lnTo>
                    <a:pt x="131" y="760"/>
                  </a:lnTo>
                  <a:lnTo>
                    <a:pt x="187" y="760"/>
                  </a:lnTo>
                  <a:lnTo>
                    <a:pt x="288" y="785"/>
                  </a:lnTo>
                  <a:lnTo>
                    <a:pt x="318" y="821"/>
                  </a:lnTo>
                  <a:lnTo>
                    <a:pt x="364" y="800"/>
                  </a:lnTo>
                  <a:lnTo>
                    <a:pt x="384" y="750"/>
                  </a:lnTo>
                  <a:lnTo>
                    <a:pt x="364" y="730"/>
                  </a:lnTo>
                  <a:lnTo>
                    <a:pt x="278" y="719"/>
                  </a:lnTo>
                  <a:lnTo>
                    <a:pt x="182" y="719"/>
                  </a:lnTo>
                  <a:lnTo>
                    <a:pt x="141" y="714"/>
                  </a:lnTo>
                  <a:lnTo>
                    <a:pt x="131" y="684"/>
                  </a:lnTo>
                  <a:lnTo>
                    <a:pt x="141" y="627"/>
                  </a:lnTo>
                  <a:lnTo>
                    <a:pt x="147" y="531"/>
                  </a:lnTo>
                  <a:lnTo>
                    <a:pt x="136" y="425"/>
                  </a:lnTo>
                  <a:lnTo>
                    <a:pt x="121" y="284"/>
                  </a:lnTo>
                  <a:lnTo>
                    <a:pt x="126" y="162"/>
                  </a:lnTo>
                  <a:lnTo>
                    <a:pt x="126" y="12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 rot="10800000" flipV="1">
              <a:off x="2976" y="1824"/>
              <a:ext cx="362" cy="582"/>
            </a:xfrm>
            <a:custGeom>
              <a:avLst/>
              <a:gdLst/>
              <a:ahLst/>
              <a:cxnLst>
                <a:cxn ang="0">
                  <a:pos x="329" y="15"/>
                </a:cxn>
                <a:cxn ang="0">
                  <a:pos x="293" y="0"/>
                </a:cxn>
                <a:cxn ang="0">
                  <a:pos x="217" y="5"/>
                </a:cxn>
                <a:cxn ang="0">
                  <a:pos x="151" y="56"/>
                </a:cxn>
                <a:cxn ang="0">
                  <a:pos x="55" y="162"/>
                </a:cxn>
                <a:cxn ang="0">
                  <a:pos x="5" y="248"/>
                </a:cxn>
                <a:cxn ang="0">
                  <a:pos x="0" y="278"/>
                </a:cxn>
                <a:cxn ang="0">
                  <a:pos x="25" y="334"/>
                </a:cxn>
                <a:cxn ang="0">
                  <a:pos x="80" y="359"/>
                </a:cxn>
                <a:cxn ang="0">
                  <a:pos x="151" y="389"/>
                </a:cxn>
                <a:cxn ang="0">
                  <a:pos x="207" y="404"/>
                </a:cxn>
                <a:cxn ang="0">
                  <a:pos x="232" y="430"/>
                </a:cxn>
                <a:cxn ang="0">
                  <a:pos x="217" y="465"/>
                </a:cxn>
                <a:cxn ang="0">
                  <a:pos x="177" y="506"/>
                </a:cxn>
                <a:cxn ang="0">
                  <a:pos x="126" y="511"/>
                </a:cxn>
                <a:cxn ang="0">
                  <a:pos x="91" y="495"/>
                </a:cxn>
                <a:cxn ang="0">
                  <a:pos x="70" y="511"/>
                </a:cxn>
                <a:cxn ang="0">
                  <a:pos x="75" y="531"/>
                </a:cxn>
                <a:cxn ang="0">
                  <a:pos x="116" y="546"/>
                </a:cxn>
                <a:cxn ang="0">
                  <a:pos x="177" y="546"/>
                </a:cxn>
                <a:cxn ang="0">
                  <a:pos x="232" y="531"/>
                </a:cxn>
                <a:cxn ang="0">
                  <a:pos x="263" y="511"/>
                </a:cxn>
                <a:cxn ang="0">
                  <a:pos x="283" y="475"/>
                </a:cxn>
                <a:cxn ang="0">
                  <a:pos x="293" y="435"/>
                </a:cxn>
                <a:cxn ang="0">
                  <a:pos x="268" y="399"/>
                </a:cxn>
                <a:cxn ang="0">
                  <a:pos x="207" y="374"/>
                </a:cxn>
                <a:cxn ang="0">
                  <a:pos x="136" y="354"/>
                </a:cxn>
                <a:cxn ang="0">
                  <a:pos x="75" y="319"/>
                </a:cxn>
                <a:cxn ang="0">
                  <a:pos x="60" y="288"/>
                </a:cxn>
                <a:cxn ang="0">
                  <a:pos x="70" y="233"/>
                </a:cxn>
                <a:cxn ang="0">
                  <a:pos x="116" y="162"/>
                </a:cxn>
                <a:cxn ang="0">
                  <a:pos x="172" y="121"/>
                </a:cxn>
                <a:cxn ang="0">
                  <a:pos x="258" y="91"/>
                </a:cxn>
                <a:cxn ang="0">
                  <a:pos x="329" y="76"/>
                </a:cxn>
                <a:cxn ang="0">
                  <a:pos x="329" y="35"/>
                </a:cxn>
                <a:cxn ang="0">
                  <a:pos x="329" y="15"/>
                </a:cxn>
              </a:cxnLst>
              <a:rect l="0" t="0" r="r" b="b"/>
              <a:pathLst>
                <a:path w="329" h="546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</p:grpSp>
      <p:sp>
        <p:nvSpPr>
          <p:cNvPr id="12" name="Freeform 10"/>
          <p:cNvSpPr>
            <a:spLocks/>
          </p:cNvSpPr>
          <p:nvPr/>
        </p:nvSpPr>
        <p:spPr bwMode="auto">
          <a:xfrm>
            <a:off x="3962400" y="1354138"/>
            <a:ext cx="977900" cy="1770062"/>
          </a:xfrm>
          <a:custGeom>
            <a:avLst/>
            <a:gdLst/>
            <a:ahLst/>
            <a:cxnLst>
              <a:cxn ang="0">
                <a:pos x="0" y="1115"/>
              </a:cxn>
              <a:cxn ang="0">
                <a:pos x="192" y="731"/>
              </a:cxn>
              <a:cxn ang="0">
                <a:pos x="480" y="539"/>
              </a:cxn>
              <a:cxn ang="0">
                <a:pos x="616" y="0"/>
              </a:cxn>
            </a:cxnLst>
            <a:rect l="0" t="0" r="r" b="b"/>
            <a:pathLst>
              <a:path w="616" h="1115">
                <a:moveTo>
                  <a:pt x="0" y="1115"/>
                </a:moveTo>
                <a:cubicBezTo>
                  <a:pt x="56" y="971"/>
                  <a:pt x="112" y="827"/>
                  <a:pt x="192" y="731"/>
                </a:cubicBezTo>
                <a:cubicBezTo>
                  <a:pt x="272" y="635"/>
                  <a:pt x="409" y="661"/>
                  <a:pt x="480" y="539"/>
                </a:cubicBezTo>
                <a:cubicBezTo>
                  <a:pt x="551" y="417"/>
                  <a:pt x="588" y="112"/>
                  <a:pt x="61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b="1">
              <a:latin typeface="Tw Cen MT" pitchFamily="34" charset="0"/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743200" y="1524000"/>
            <a:ext cx="1905000" cy="533400"/>
            <a:chOff x="3072" y="3360"/>
            <a:chExt cx="2352" cy="336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105" y="3408"/>
              <a:ext cx="2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33CC33"/>
                  </a:solidFill>
                  <a:latin typeface="Tw Cen MT" pitchFamily="34" charset="0"/>
                </a:rPr>
                <a:t>14,23,25,30,31</a:t>
              </a:r>
              <a:endParaRPr lang="en-CA" sz="2000" b="1">
                <a:solidFill>
                  <a:srgbClr val="33CC33"/>
                </a:solidFill>
                <a:latin typeface="Tw Cen MT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072" y="3360"/>
              <a:ext cx="2352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latin typeface="Tw Cen MT" pitchFamily="34" charset="0"/>
              </a:endParaRPr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4800600" y="2339975"/>
            <a:ext cx="1543050" cy="555625"/>
            <a:chOff x="3072" y="3360"/>
            <a:chExt cx="2352" cy="336"/>
          </a:xfrm>
        </p:grpSpPr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106" y="3408"/>
              <a:ext cx="23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CA" sz="2000" b="1">
                  <a:solidFill>
                    <a:srgbClr val="33CC33"/>
                  </a:solidFill>
                  <a:latin typeface="Tw Cen MT" pitchFamily="34" charset="0"/>
                </a:rPr>
                <a:t>62,79,88,98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072" y="3360"/>
              <a:ext cx="2352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latin typeface="Tw Cen MT" pitchFamily="34" charset="0"/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4492625" y="1958975"/>
            <a:ext cx="466740" cy="555625"/>
            <a:chOff x="2982" y="3360"/>
            <a:chExt cx="2860" cy="336"/>
          </a:xfrm>
        </p:grpSpPr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982" y="3408"/>
              <a:ext cx="28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CA" sz="2000" b="1">
                  <a:solidFill>
                    <a:srgbClr val="33CC33"/>
                  </a:solidFill>
                  <a:latin typeface="Tw Cen MT" pitchFamily="34" charset="0"/>
                </a:rPr>
                <a:t>52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072" y="3360"/>
              <a:ext cx="2352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latin typeface="Tw Cen MT" pitchFamily="34" charset="0"/>
              </a:endParaRP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508125" y="3524250"/>
            <a:ext cx="5502275" cy="1809750"/>
            <a:chOff x="950" y="2220"/>
            <a:chExt cx="3466" cy="114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950" y="2220"/>
              <a:ext cx="2361" cy="67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3200" b="1">
                  <a:latin typeface="Tw Cen MT" pitchFamily="34" charset="0"/>
                </a:rPr>
                <a:t>Glue pieces together.</a:t>
              </a:r>
            </a:p>
            <a:p>
              <a:pPr eaLnBrk="1" hangingPunct="1"/>
              <a:r>
                <a:rPr lang="en-US" sz="3200" b="1">
                  <a:latin typeface="Tw Cen MT" pitchFamily="34" charset="0"/>
                </a:rPr>
                <a:t>  (No real work)</a:t>
              </a:r>
            </a:p>
          </p:txBody>
        </p:sp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2064" y="3024"/>
              <a:ext cx="2352" cy="336"/>
              <a:chOff x="3072" y="3360"/>
              <a:chExt cx="2352" cy="336"/>
            </a:xfrm>
          </p:grpSpPr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3106" y="3408"/>
                <a:ext cx="2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000" b="1">
                    <a:solidFill>
                      <a:srgbClr val="33CC33"/>
                    </a:solidFill>
                    <a:latin typeface="Tw Cen MT" pitchFamily="34" charset="0"/>
                  </a:rPr>
                  <a:t>14,23,25,30,31,52,62,79,88,98</a:t>
                </a:r>
                <a:endParaRPr lang="en-CA" sz="2000" b="1">
                  <a:solidFill>
                    <a:srgbClr val="33CC33"/>
                  </a:solidFill>
                  <a:latin typeface="Tw Cen MT" pitchFamily="34" charset="0"/>
                </a:endParaRPr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2352" cy="336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>
                  <a:latin typeface="Tw Cen MT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7"/>
          <p:cNvGraphicFramePr>
            <a:graphicFrameLocks noGrp="1"/>
          </p:cNvGraphicFramePr>
          <p:nvPr/>
        </p:nvGraphicFramePr>
        <p:xfrm>
          <a:off x="1524000" y="574675"/>
          <a:ext cx="60960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2057400" y="228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="1">
              <a:latin typeface="Tw Cen MT" pitchFamily="34" charset="0"/>
            </a:endParaRP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603375" y="15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i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2286000" y="15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p</a:t>
            </a: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7150100" y="100013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q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1143000" y="1295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lower</a:t>
            </a: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7010400" y="1295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upper</a:t>
            </a:r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 flipV="1">
            <a:off x="1524000" y="1143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latin typeface="Tw Cen MT" pitchFamily="34" charset="0"/>
            </a:endParaRPr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 flipH="1" flipV="1">
            <a:off x="7315200" y="1066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latin typeface="Tw Cen MT" pitchFamily="34" charset="0"/>
            </a:endParaRPr>
          </a:p>
        </p:txBody>
      </p:sp>
      <p:graphicFrame>
        <p:nvGraphicFramePr>
          <p:cNvPr id="13" name="Group 38"/>
          <p:cNvGraphicFramePr>
            <a:graphicFrameLocks noGrp="1"/>
          </p:cNvGraphicFramePr>
          <p:nvPr/>
        </p:nvGraphicFramePr>
        <p:xfrm>
          <a:off x="1600200" y="2149475"/>
          <a:ext cx="60960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62"/>
          <p:cNvSpPr txBox="1">
            <a:spLocks noChangeArrowheads="1"/>
          </p:cNvSpPr>
          <p:nvPr/>
        </p:nvSpPr>
        <p:spPr bwMode="auto">
          <a:xfrm>
            <a:off x="1676400" y="1687513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i</a:t>
            </a:r>
          </a:p>
        </p:txBody>
      </p:sp>
      <p:sp>
        <p:nvSpPr>
          <p:cNvPr id="15" name="Text Box 63"/>
          <p:cNvSpPr txBox="1">
            <a:spLocks noChangeArrowheads="1"/>
          </p:cNvSpPr>
          <p:nvPr/>
        </p:nvSpPr>
        <p:spPr bwMode="auto">
          <a:xfrm>
            <a:off x="3581400" y="1687513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p</a:t>
            </a:r>
          </a:p>
        </p:txBody>
      </p:sp>
      <p:sp>
        <p:nvSpPr>
          <p:cNvPr id="16" name="Text Box 66"/>
          <p:cNvSpPr txBox="1">
            <a:spLocks noChangeArrowheads="1"/>
          </p:cNvSpPr>
          <p:nvPr/>
        </p:nvSpPr>
        <p:spPr bwMode="auto">
          <a:xfrm>
            <a:off x="7086600" y="1763713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q</a:t>
            </a:r>
          </a:p>
        </p:txBody>
      </p:sp>
      <p:sp>
        <p:nvSpPr>
          <p:cNvPr id="17" name="Line 70"/>
          <p:cNvSpPr>
            <a:spLocks noChangeShapeType="1"/>
          </p:cNvSpPr>
          <p:nvPr/>
        </p:nvSpPr>
        <p:spPr bwMode="auto">
          <a:xfrm flipV="1">
            <a:off x="38100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latin typeface="Tw Cen MT" pitchFamily="34" charset="0"/>
            </a:endParaRPr>
          </a:p>
        </p:txBody>
      </p:sp>
      <p:sp>
        <p:nvSpPr>
          <p:cNvPr id="18" name="Line 71"/>
          <p:cNvSpPr>
            <a:spLocks noChangeShapeType="1"/>
          </p:cNvSpPr>
          <p:nvPr/>
        </p:nvSpPr>
        <p:spPr bwMode="auto">
          <a:xfrm flipV="1">
            <a:off x="73914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latin typeface="Tw Cen MT" pitchFamily="34" charset="0"/>
            </a:endParaRPr>
          </a:p>
        </p:txBody>
      </p:sp>
      <p:sp>
        <p:nvSpPr>
          <p:cNvPr id="19" name="Line 72"/>
          <p:cNvSpPr>
            <a:spLocks noChangeShapeType="1"/>
          </p:cNvSpPr>
          <p:nvPr/>
        </p:nvSpPr>
        <p:spPr bwMode="auto">
          <a:xfrm>
            <a:off x="3810000" y="2971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latin typeface="Tw Cen MT" pitchFamily="34" charset="0"/>
            </a:endParaRPr>
          </a:p>
        </p:txBody>
      </p:sp>
      <p:graphicFrame>
        <p:nvGraphicFramePr>
          <p:cNvPr id="20" name="Group 73"/>
          <p:cNvGraphicFramePr>
            <a:graphicFrameLocks noGrp="1"/>
          </p:cNvGraphicFramePr>
          <p:nvPr/>
        </p:nvGraphicFramePr>
        <p:xfrm>
          <a:off x="1619250" y="3625850"/>
          <a:ext cx="60960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 Box 97"/>
          <p:cNvSpPr txBox="1">
            <a:spLocks noChangeArrowheads="1"/>
          </p:cNvSpPr>
          <p:nvPr/>
        </p:nvSpPr>
        <p:spPr bwMode="auto">
          <a:xfrm>
            <a:off x="1752600" y="3124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i</a:t>
            </a:r>
          </a:p>
        </p:txBody>
      </p:sp>
      <p:sp>
        <p:nvSpPr>
          <p:cNvPr id="22" name="Text Box 98"/>
          <p:cNvSpPr txBox="1">
            <a:spLocks noChangeArrowheads="1"/>
          </p:cNvSpPr>
          <p:nvPr/>
        </p:nvSpPr>
        <p:spPr bwMode="auto">
          <a:xfrm>
            <a:off x="4179888" y="3124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p</a:t>
            </a:r>
          </a:p>
        </p:txBody>
      </p:sp>
      <p:sp>
        <p:nvSpPr>
          <p:cNvPr id="23" name="Text Box 99"/>
          <p:cNvSpPr txBox="1">
            <a:spLocks noChangeArrowheads="1"/>
          </p:cNvSpPr>
          <p:nvPr/>
        </p:nvSpPr>
        <p:spPr bwMode="auto">
          <a:xfrm>
            <a:off x="6584950" y="3200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q</a:t>
            </a:r>
          </a:p>
        </p:txBody>
      </p:sp>
      <p:graphicFrame>
        <p:nvGraphicFramePr>
          <p:cNvPr id="24" name="Group 100"/>
          <p:cNvGraphicFramePr>
            <a:graphicFrameLocks noGrp="1"/>
          </p:cNvGraphicFramePr>
          <p:nvPr/>
        </p:nvGraphicFramePr>
        <p:xfrm>
          <a:off x="1600200" y="4816475"/>
          <a:ext cx="60960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ext Box 124"/>
          <p:cNvSpPr txBox="1">
            <a:spLocks noChangeArrowheads="1"/>
          </p:cNvSpPr>
          <p:nvPr/>
        </p:nvSpPr>
        <p:spPr bwMode="auto">
          <a:xfrm>
            <a:off x="1763713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i</a:t>
            </a:r>
          </a:p>
        </p:txBody>
      </p:sp>
      <p:sp>
        <p:nvSpPr>
          <p:cNvPr id="26" name="Text Box 125"/>
          <p:cNvSpPr txBox="1">
            <a:spLocks noChangeArrowheads="1"/>
          </p:cNvSpPr>
          <p:nvPr/>
        </p:nvSpPr>
        <p:spPr bwMode="auto">
          <a:xfrm>
            <a:off x="41910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p</a:t>
            </a:r>
          </a:p>
        </p:txBody>
      </p:sp>
      <p:sp>
        <p:nvSpPr>
          <p:cNvPr id="27" name="Text Box 126"/>
          <p:cNvSpPr txBox="1">
            <a:spLocks noChangeArrowheads="1"/>
          </p:cNvSpPr>
          <p:nvPr/>
        </p:nvSpPr>
        <p:spPr bwMode="auto">
          <a:xfrm>
            <a:off x="6073775" y="4343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q</a:t>
            </a:r>
          </a:p>
        </p:txBody>
      </p:sp>
      <p:sp>
        <p:nvSpPr>
          <p:cNvPr id="28" name="Line 127"/>
          <p:cNvSpPr>
            <a:spLocks noChangeShapeType="1"/>
          </p:cNvSpPr>
          <p:nvPr/>
        </p:nvSpPr>
        <p:spPr bwMode="auto">
          <a:xfrm flipV="1">
            <a:off x="43434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latin typeface="Tw Cen MT" pitchFamily="34" charset="0"/>
            </a:endParaRPr>
          </a:p>
        </p:txBody>
      </p:sp>
      <p:sp>
        <p:nvSpPr>
          <p:cNvPr id="29" name="Line 128"/>
          <p:cNvSpPr>
            <a:spLocks noChangeShapeType="1"/>
          </p:cNvSpPr>
          <p:nvPr/>
        </p:nvSpPr>
        <p:spPr bwMode="auto">
          <a:xfrm flipV="1">
            <a:off x="61722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latin typeface="Tw Cen MT" pitchFamily="34" charset="0"/>
            </a:endParaRPr>
          </a:p>
        </p:txBody>
      </p:sp>
      <p:sp>
        <p:nvSpPr>
          <p:cNvPr id="30" name="Line 129"/>
          <p:cNvSpPr>
            <a:spLocks noChangeShapeType="1"/>
          </p:cNvSpPr>
          <p:nvPr/>
        </p:nvSpPr>
        <p:spPr bwMode="auto">
          <a:xfrm>
            <a:off x="4343400" y="5638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latin typeface="Tw Cen MT" pitchFamily="34" charset="0"/>
            </a:endParaRPr>
          </a:p>
        </p:txBody>
      </p:sp>
      <p:graphicFrame>
        <p:nvGraphicFramePr>
          <p:cNvPr id="31" name="Group 130"/>
          <p:cNvGraphicFramePr>
            <a:graphicFrameLocks noGrp="1"/>
          </p:cNvGraphicFramePr>
          <p:nvPr/>
        </p:nvGraphicFramePr>
        <p:xfrm>
          <a:off x="1563688" y="5959475"/>
          <a:ext cx="60960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 Box 154"/>
          <p:cNvSpPr txBox="1">
            <a:spLocks noChangeArrowheads="1"/>
          </p:cNvSpPr>
          <p:nvPr/>
        </p:nvSpPr>
        <p:spPr bwMode="auto">
          <a:xfrm>
            <a:off x="1600200" y="560863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i</a:t>
            </a:r>
          </a:p>
        </p:txBody>
      </p:sp>
      <p:sp>
        <p:nvSpPr>
          <p:cNvPr id="33" name="Text Box 155"/>
          <p:cNvSpPr txBox="1">
            <a:spLocks noChangeArrowheads="1"/>
          </p:cNvSpPr>
          <p:nvPr/>
        </p:nvSpPr>
        <p:spPr bwMode="auto">
          <a:xfrm>
            <a:off x="4800600" y="563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p</a:t>
            </a:r>
          </a:p>
        </p:txBody>
      </p:sp>
      <p:sp>
        <p:nvSpPr>
          <p:cNvPr id="34" name="Text Box 156"/>
          <p:cNvSpPr txBox="1">
            <a:spLocks noChangeArrowheads="1"/>
          </p:cNvSpPr>
          <p:nvPr/>
        </p:nvSpPr>
        <p:spPr bwMode="auto">
          <a:xfrm>
            <a:off x="5486400" y="563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w Cen MT" pitchFamily="34" charset="0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1563688" y="685800"/>
          <a:ext cx="60960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1600200" y="304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w Cen MT" pitchFamily="34" charset="0"/>
              </a:rPr>
              <a:t>i</a:t>
            </a: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4800600" y="334963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w Cen MT" pitchFamily="34" charset="0"/>
              </a:rPr>
              <a:t>p</a:t>
            </a: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4075113" y="334963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w Cen MT" pitchFamily="34" charset="0"/>
              </a:rPr>
              <a:t>q</a:t>
            </a:r>
          </a:p>
        </p:txBody>
      </p:sp>
      <p:sp>
        <p:nvSpPr>
          <p:cNvPr id="8" name="Line 29"/>
          <p:cNvSpPr>
            <a:spLocks noChangeShapeType="1"/>
          </p:cNvSpPr>
          <p:nvPr/>
        </p:nvSpPr>
        <p:spPr bwMode="auto">
          <a:xfrm flipV="1">
            <a:off x="1828800" y="121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 flipV="1">
            <a:off x="4267200" y="121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>
            <a:off x="1828800" y="1524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graphicFrame>
        <p:nvGraphicFramePr>
          <p:cNvPr id="11" name="Group 32"/>
          <p:cNvGraphicFramePr>
            <a:graphicFrameLocks noGrp="1"/>
          </p:cNvGraphicFramePr>
          <p:nvPr/>
        </p:nvGraphicFramePr>
        <p:xfrm>
          <a:off x="1560513" y="1844675"/>
          <a:ext cx="60960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AutoShape 56"/>
          <p:cNvCxnSpPr>
            <a:cxnSpLocks noChangeShapeType="1"/>
          </p:cNvCxnSpPr>
          <p:nvPr/>
        </p:nvCxnSpPr>
        <p:spPr bwMode="auto">
          <a:xfrm>
            <a:off x="1752600" y="2514600"/>
            <a:ext cx="205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" name="AutoShape 57"/>
          <p:cNvCxnSpPr>
            <a:cxnSpLocks noChangeShapeType="1"/>
          </p:cNvCxnSpPr>
          <p:nvPr/>
        </p:nvCxnSpPr>
        <p:spPr bwMode="auto">
          <a:xfrm>
            <a:off x="4953000" y="2590800"/>
            <a:ext cx="2590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1910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91000" y="3364468"/>
            <a:ext cx="424027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</a:pPr>
            <a:r>
              <a:rPr 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7200" y="3897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855708"/>
          <a:ext cx="24384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145946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14594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p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1447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q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922508"/>
          <a:ext cx="24384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52600" y="252626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25262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p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6400" y="3452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q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00200" y="4294108"/>
          <a:ext cx="18288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76400" y="3833336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9800" y="3833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p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1800" y="3833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q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00200" y="5513308"/>
          <a:ext cx="18288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76400" y="5052536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50525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p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76400" y="6107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477000" y="1916668"/>
          <a:ext cx="12192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629400" y="153566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30034" y="1535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465906" y="1535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6553200" y="2895600"/>
          <a:ext cx="12192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705600" y="4290536"/>
            <a:ext cx="312906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charset="0"/>
              </a:rPr>
              <a:t>3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62200" y="3593068"/>
            <a:ext cx="1371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209800" y="6182280"/>
            <a:ext cx="1371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6629400" y="3593068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81800" y="3745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75514" y="557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705600" y="4671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7696200" y="4888468"/>
            <a:ext cx="312906" cy="36933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4800" y="1828800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arr</a:t>
            </a:r>
            <a:r>
              <a:rPr lang="en-US" b="1" dirty="0" smtClean="0"/>
              <a:t>[q]&gt;9</a:t>
            </a:r>
          </a:p>
          <a:p>
            <a:r>
              <a:rPr lang="en-US" b="1" dirty="0" smtClean="0"/>
              <a:t>3&gt;9: No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048000" y="152400"/>
            <a:ext cx="2942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w Cen MT" pitchFamily="34" charset="0"/>
              </a:rPr>
              <a:t>Sort Left Half</a:t>
            </a:r>
            <a:endParaRPr lang="en-US" sz="40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9600" y="3669268"/>
            <a:ext cx="312906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960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545094" y="621268"/>
            <a:ext cx="312906" cy="369332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charset="0"/>
              </a:rPr>
              <a:t>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w Cen MT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Sort Right Half 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4106" y="1920240"/>
          <a:ext cx="30480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6506" y="2590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5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2306" y="26024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6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5706" y="2590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7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1506" y="2590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8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7306" y="2590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9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6506" y="15240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w Cen MT" pitchFamily="34" charset="0"/>
              </a:rPr>
              <a:t>i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2306" y="1524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p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7306" y="1524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q</a:t>
            </a:r>
            <a:endParaRPr lang="en-US" dirty="0">
              <a:latin typeface="Tw Cen MT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4106" y="3368040"/>
          <a:ext cx="30480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36506" y="29718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w Cen MT" pitchFamily="34" charset="0"/>
              </a:rPr>
              <a:t>i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5706" y="2971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p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7306" y="2971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q</a:t>
            </a:r>
            <a:endParaRPr lang="en-US" dirty="0">
              <a:latin typeface="Tw Cen MT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79296" y="4282440"/>
          <a:ext cx="30480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31696" y="38862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w Cen MT" pitchFamily="34" charset="0"/>
              </a:rPr>
              <a:t>i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08096" y="3886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p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1200" y="3886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q</a:t>
            </a:r>
            <a:endParaRPr lang="en-US" dirty="0">
              <a:latin typeface="Tw Cen MT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" y="5196840"/>
          <a:ext cx="30480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rot="10800000">
            <a:off x="762000" y="5867400"/>
            <a:ext cx="990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90800" y="5867400"/>
            <a:ext cx="1143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57400" y="601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572000" y="1844040"/>
          <a:ext cx="12192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724400" y="14478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10200" y="144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7106" y="144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648200" y="2987040"/>
          <a:ext cx="12192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800600" y="25908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86400" y="2590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00600" y="3516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264454" y="4202668"/>
            <a:ext cx="441146" cy="369332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006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40080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15200" y="1752600"/>
            <a:ext cx="1184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arr</a:t>
            </a:r>
            <a:r>
              <a:rPr lang="en-US" b="1" dirty="0" smtClean="0"/>
              <a:t>[q]&gt;13</a:t>
            </a:r>
          </a:p>
          <a:p>
            <a:r>
              <a:rPr lang="en-US" b="1" dirty="0" smtClean="0"/>
              <a:t>17&gt;13: Yes</a:t>
            </a:r>
          </a:p>
          <a:p>
            <a:r>
              <a:rPr lang="en-US" b="1" dirty="0" smtClean="0"/>
              <a:t>q--;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4724400" y="4495800"/>
            <a:ext cx="441146" cy="369332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00600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391</Words>
  <Application>Microsoft Office PowerPoint</Application>
  <PresentationFormat>On-screen Show (4:3)</PresentationFormat>
  <Paragraphs>341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Quick Sort</vt:lpstr>
      <vt:lpstr>Quick Sort</vt:lpstr>
      <vt:lpstr>Slide 3</vt:lpstr>
      <vt:lpstr>Slide 4</vt:lpstr>
      <vt:lpstr>Slide 5</vt:lpstr>
      <vt:lpstr>Slide 6</vt:lpstr>
      <vt:lpstr>Slide 7</vt:lpstr>
      <vt:lpstr>Slide 8</vt:lpstr>
      <vt:lpstr> Sort Right Half </vt:lpstr>
      <vt:lpstr>Sort Right Half </vt:lpstr>
      <vt:lpstr>Glue Pieces Together</vt:lpstr>
      <vt:lpstr>Entire Array is sorted!!!</vt:lpstr>
      <vt:lpstr>C-Function for Quicksort</vt:lpstr>
      <vt:lpstr>C-Function for Quicksort</vt:lpstr>
      <vt:lpstr>C-Function for Quicksort</vt:lpstr>
      <vt:lpstr>C-Function for Quicksort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</dc:creator>
  <cp:lastModifiedBy>DBGI</cp:lastModifiedBy>
  <cp:revision>27</cp:revision>
  <dcterms:created xsi:type="dcterms:W3CDTF">2015-11-02T05:46:23Z</dcterms:created>
  <dcterms:modified xsi:type="dcterms:W3CDTF">2017-08-06T13:57:25Z</dcterms:modified>
</cp:coreProperties>
</file>