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7" r:id="rId10"/>
    <p:sldId id="268" r:id="rId11"/>
    <p:sldId id="269" r:id="rId12"/>
    <p:sldId id="264"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62D96F-7360-48EC-ACB2-E292E0BE0472}"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62D96F-7360-48EC-ACB2-E292E0BE0472}"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62D96F-7360-48EC-ACB2-E292E0BE0472}"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62D96F-7360-48EC-ACB2-E292E0BE0472}"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2D96F-7360-48EC-ACB2-E292E0BE0472}"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62D96F-7360-48EC-ACB2-E292E0BE0472}"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62D96F-7360-48EC-ACB2-E292E0BE0472}" type="datetimeFigureOut">
              <a:rPr lang="en-US" smtClean="0"/>
              <a:pPr/>
              <a:t>4/8/2017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62D96F-7360-48EC-ACB2-E292E0BE0472}" type="datetimeFigureOut">
              <a:rPr lang="en-US" smtClean="0"/>
              <a:pPr/>
              <a:t>4/8/2017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62D96F-7360-48EC-ACB2-E292E0BE0472}" type="datetimeFigureOut">
              <a:rPr lang="en-US" smtClean="0"/>
              <a:pPr/>
              <a:t>4/8/2017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62D96F-7360-48EC-ACB2-E292E0BE0472}"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62D96F-7360-48EC-ACB2-E292E0BE0472}"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2D96F-7360-48EC-ACB2-E292E0BE0472}" type="datetimeFigureOut">
              <a:rPr lang="en-US" smtClean="0"/>
              <a:pPr/>
              <a:t>4/8/2017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8C284-C537-4BF1-ABDE-6E3100CA0E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latin typeface="Tw Cen MT" pitchFamily="34" charset="0"/>
              </a:rPr>
              <a:t>Searching: Sequential Search</a:t>
            </a:r>
            <a:endParaRPr lang="en-US" b="1" dirty="0">
              <a:solidFill>
                <a:srgbClr val="FF0000"/>
              </a:solidFill>
              <a:latin typeface="Tw Cen MT" pitchFamily="34" charset="0"/>
            </a:endParaRPr>
          </a:p>
        </p:txBody>
      </p:sp>
      <p:sp>
        <p:nvSpPr>
          <p:cNvPr id="3" name="Subtitle 2"/>
          <p:cNvSpPr>
            <a:spLocks noGrp="1"/>
          </p:cNvSpPr>
          <p:nvPr>
            <p:ph type="subTitle" idx="1"/>
          </p:nvPr>
        </p:nvSpPr>
        <p:spPr/>
        <p:txBody>
          <a:bodyPr/>
          <a:lstStyle/>
          <a:p>
            <a:endParaRPr lang="en-US" b="1">
              <a:latin typeface="Tw Cen M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Linear Search: on sorted List</a:t>
            </a:r>
            <a:endParaRPr lang="en-US" dirty="0">
              <a:latin typeface="Tw Cen MT" pitchFamily="34" charset="0"/>
            </a:endParaRPr>
          </a:p>
        </p:txBody>
      </p:sp>
      <p:sp>
        <p:nvSpPr>
          <p:cNvPr id="3" name="Content Placeholder 2"/>
          <p:cNvSpPr>
            <a:spLocks noGrp="1"/>
          </p:cNvSpPr>
          <p:nvPr>
            <p:ph idx="1"/>
          </p:nvPr>
        </p:nvSpPr>
        <p:spPr/>
        <p:txBody>
          <a:bodyPr>
            <a:normAutofit fontScale="92500" lnSpcReduction="20000"/>
          </a:bodyPr>
          <a:lstStyle/>
          <a:p>
            <a:pPr>
              <a:buNone/>
            </a:pPr>
            <a:r>
              <a:rPr lang="en-US" b="1" dirty="0" smtClean="0">
                <a:solidFill>
                  <a:srgbClr val="002060"/>
                </a:solidFill>
                <a:latin typeface="Tw Cen MT" pitchFamily="34" charset="0"/>
              </a:rPr>
              <a:t>#include &lt;</a:t>
            </a:r>
            <a:r>
              <a:rPr lang="en-US" b="1" dirty="0" err="1" smtClean="0">
                <a:solidFill>
                  <a:srgbClr val="002060"/>
                </a:solidFill>
                <a:latin typeface="Tw Cen MT" pitchFamily="34" charset="0"/>
              </a:rPr>
              <a:t>stdio.h</a:t>
            </a:r>
            <a:r>
              <a:rPr lang="en-US" b="1" dirty="0" smtClean="0">
                <a:solidFill>
                  <a:srgbClr val="002060"/>
                </a:solidFill>
                <a:latin typeface="Tw Cen MT" pitchFamily="34" charset="0"/>
              </a:rPr>
              <a:t>&gt;</a:t>
            </a:r>
          </a:p>
          <a:p>
            <a:pPr>
              <a:buNone/>
            </a:pPr>
            <a:r>
              <a:rPr lang="en-US" b="1" dirty="0" smtClean="0">
                <a:solidFill>
                  <a:srgbClr val="002060"/>
                </a:solidFill>
                <a:latin typeface="Tw Cen MT" pitchFamily="34" charset="0"/>
              </a:rPr>
              <a:t>#include &lt;</a:t>
            </a:r>
            <a:r>
              <a:rPr lang="en-US" b="1" dirty="0" err="1" smtClean="0">
                <a:solidFill>
                  <a:srgbClr val="002060"/>
                </a:solidFill>
                <a:latin typeface="Tw Cen MT" pitchFamily="34" charset="0"/>
              </a:rPr>
              <a:t>conio.h</a:t>
            </a:r>
            <a:r>
              <a:rPr lang="en-US" b="1" dirty="0" smtClean="0">
                <a:solidFill>
                  <a:srgbClr val="002060"/>
                </a:solidFill>
                <a:latin typeface="Tw Cen MT" pitchFamily="34" charset="0"/>
              </a:rPr>
              <a:t>&gt;</a:t>
            </a:r>
          </a:p>
          <a:p>
            <a:pPr>
              <a:buNone/>
            </a:pPr>
            <a:r>
              <a:rPr lang="en-US" b="1" dirty="0" smtClean="0">
                <a:solidFill>
                  <a:srgbClr val="002060"/>
                </a:solidFill>
                <a:latin typeface="Tw Cen MT" pitchFamily="34" charset="0"/>
              </a:rPr>
              <a:t>void main( )</a:t>
            </a:r>
          </a:p>
          <a:p>
            <a:pPr>
              <a:buNone/>
            </a:pPr>
            <a:r>
              <a:rPr lang="en-US" b="1" dirty="0" smtClean="0">
                <a:solidFill>
                  <a:srgbClr val="002060"/>
                </a:solidFill>
                <a:latin typeface="Tw Cen MT" pitchFamily="34" charset="0"/>
              </a:rPr>
              <a:t>{</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int</a:t>
            </a: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arr</a:t>
            </a:r>
            <a:r>
              <a:rPr lang="en-US" b="1" dirty="0" smtClean="0">
                <a:solidFill>
                  <a:srgbClr val="002060"/>
                </a:solidFill>
                <a:latin typeface="Tw Cen MT" pitchFamily="34" charset="0"/>
              </a:rPr>
              <a:t>[10] = { 1, 2, 3, 9, 11, 13, 17, 25, 57, 90 }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int</a:t>
            </a: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i</a:t>
            </a:r>
            <a:r>
              <a:rPr lang="en-US" b="1" dirty="0" smtClean="0">
                <a:solidFill>
                  <a:srgbClr val="002060"/>
                </a:solidFill>
                <a:latin typeface="Tw Cen MT" pitchFamily="34" charset="0"/>
              </a:rPr>
              <a:t>, num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clrscr</a:t>
            </a:r>
            <a:r>
              <a:rPr lang="en-US" b="1" dirty="0" smtClean="0">
                <a:solidFill>
                  <a:srgbClr val="002060"/>
                </a:solidFill>
                <a:latin typeface="Tw Cen MT" pitchFamily="34" charset="0"/>
              </a:rPr>
              <a:t>( )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printf</a:t>
            </a:r>
            <a:r>
              <a:rPr lang="en-US" b="1" dirty="0" smtClean="0">
                <a:solidFill>
                  <a:srgbClr val="002060"/>
                </a:solidFill>
                <a:latin typeface="Tw Cen MT" pitchFamily="34" charset="0"/>
              </a:rPr>
              <a:t> ( "Enter number to search: " )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scanf</a:t>
            </a:r>
            <a:r>
              <a:rPr lang="en-US" b="1" dirty="0" smtClean="0">
                <a:solidFill>
                  <a:srgbClr val="002060"/>
                </a:solidFill>
                <a:latin typeface="Tw Cen MT" pitchFamily="34" charset="0"/>
              </a:rPr>
              <a:t> ( "%d", &amp;num ) ;</a:t>
            </a:r>
          </a:p>
          <a:p>
            <a:endParaRPr lang="en-US" b="1" dirty="0" smtClean="0">
              <a:solidFill>
                <a:srgbClr val="002060"/>
              </a:solidFill>
              <a:latin typeface="Tw Cen MT" pitchFamily="34" charset="0"/>
            </a:endParaRPr>
          </a:p>
          <a:p>
            <a:endParaRPr lang="en-US" b="1" dirty="0">
              <a:solidFill>
                <a:srgbClr val="002060"/>
              </a:solidFill>
              <a:latin typeface="Tw Cen MT"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Linear Search: on sorted List</a:t>
            </a:r>
            <a:endParaRPr lang="en-US" b="1" dirty="0">
              <a:solidFill>
                <a:srgbClr val="002060"/>
              </a:solidFill>
              <a:latin typeface="Tw Cen MT" pitchFamily="34" charset="0"/>
            </a:endParaRPr>
          </a:p>
        </p:txBody>
      </p:sp>
      <p:sp>
        <p:nvSpPr>
          <p:cNvPr id="3" name="Content Placeholder 2"/>
          <p:cNvSpPr>
            <a:spLocks noGrp="1"/>
          </p:cNvSpPr>
          <p:nvPr>
            <p:ph idx="1"/>
          </p:nvPr>
        </p:nvSpPr>
        <p:spPr>
          <a:xfrm>
            <a:off x="457200" y="1600200"/>
            <a:ext cx="8382000" cy="4525963"/>
          </a:xfrm>
        </p:spPr>
        <p:txBody>
          <a:bodyPr>
            <a:normAutofit fontScale="62500" lnSpcReduction="20000"/>
          </a:bodyPr>
          <a:lstStyle/>
          <a:p>
            <a:pPr>
              <a:buNone/>
            </a:pPr>
            <a:r>
              <a:rPr lang="en-US" b="1" dirty="0" smtClean="0">
                <a:solidFill>
                  <a:srgbClr val="002060"/>
                </a:solidFill>
                <a:latin typeface="Tw Cen MT" pitchFamily="34" charset="0"/>
              </a:rPr>
              <a:t>for ( </a:t>
            </a:r>
            <a:r>
              <a:rPr lang="en-US" b="1" dirty="0" err="1" smtClean="0">
                <a:solidFill>
                  <a:srgbClr val="002060"/>
                </a:solidFill>
                <a:latin typeface="Tw Cen MT" pitchFamily="34" charset="0"/>
              </a:rPr>
              <a:t>i</a:t>
            </a:r>
            <a:r>
              <a:rPr lang="en-US" b="1" dirty="0" smtClean="0">
                <a:solidFill>
                  <a:srgbClr val="002060"/>
                </a:solidFill>
                <a:latin typeface="Tw Cen MT" pitchFamily="34" charset="0"/>
              </a:rPr>
              <a:t> = 0 ; </a:t>
            </a:r>
            <a:r>
              <a:rPr lang="en-US" b="1" dirty="0" err="1" smtClean="0">
                <a:solidFill>
                  <a:srgbClr val="002060"/>
                </a:solidFill>
                <a:latin typeface="Tw Cen MT" pitchFamily="34" charset="0"/>
              </a:rPr>
              <a:t>i</a:t>
            </a:r>
            <a:r>
              <a:rPr lang="en-US" b="1" dirty="0" smtClean="0">
                <a:solidFill>
                  <a:srgbClr val="002060"/>
                </a:solidFill>
                <a:latin typeface="Tw Cen MT" pitchFamily="34" charset="0"/>
              </a:rPr>
              <a:t> &lt;= 9 ; </a:t>
            </a:r>
            <a:r>
              <a:rPr lang="en-US" b="1" dirty="0" err="1" smtClean="0">
                <a:solidFill>
                  <a:srgbClr val="002060"/>
                </a:solidFill>
                <a:latin typeface="Tw Cen MT" pitchFamily="34" charset="0"/>
              </a:rPr>
              <a:t>i</a:t>
            </a:r>
            <a:r>
              <a:rPr lang="en-US" b="1" dirty="0" smtClean="0">
                <a:solidFill>
                  <a:srgbClr val="002060"/>
                </a:solidFill>
                <a:latin typeface="Tw Cen MT" pitchFamily="34" charset="0"/>
              </a:rPr>
              <a:t>++ )</a:t>
            </a:r>
          </a:p>
          <a:p>
            <a:pPr>
              <a:buNone/>
            </a:pPr>
            <a:r>
              <a:rPr lang="en-US" b="1" dirty="0" smtClean="0">
                <a:solidFill>
                  <a:srgbClr val="002060"/>
                </a:solidFill>
                <a:latin typeface="Tw Cen MT" pitchFamily="34" charset="0"/>
              </a:rPr>
              <a:t>	{</a:t>
            </a:r>
          </a:p>
          <a:p>
            <a:pPr>
              <a:buNone/>
            </a:pPr>
            <a:r>
              <a:rPr lang="en-US" b="1" dirty="0" smtClean="0">
                <a:solidFill>
                  <a:srgbClr val="002060"/>
                </a:solidFill>
                <a:latin typeface="Tw Cen MT" pitchFamily="34" charset="0"/>
              </a:rPr>
              <a:t>		if ( </a:t>
            </a:r>
            <a:r>
              <a:rPr lang="en-US" b="1" dirty="0" err="1" smtClean="0">
                <a:solidFill>
                  <a:srgbClr val="002060"/>
                </a:solidFill>
                <a:latin typeface="Tw Cen MT" pitchFamily="34" charset="0"/>
              </a:rPr>
              <a:t>arr</a:t>
            </a:r>
            <a:r>
              <a:rPr lang="en-US" b="1" dirty="0" smtClean="0">
                <a:solidFill>
                  <a:srgbClr val="002060"/>
                </a:solidFill>
                <a:latin typeface="Tw Cen MT" pitchFamily="34" charset="0"/>
              </a:rPr>
              <a:t>[9] &lt; num || </a:t>
            </a:r>
            <a:r>
              <a:rPr lang="en-US" b="1" dirty="0" err="1" smtClean="0">
                <a:solidFill>
                  <a:srgbClr val="002060"/>
                </a:solidFill>
                <a:latin typeface="Tw Cen MT" pitchFamily="34" charset="0"/>
              </a:rPr>
              <a:t>arr</a:t>
            </a:r>
            <a:r>
              <a:rPr lang="en-US" b="1" dirty="0" smtClean="0">
                <a:solidFill>
                  <a:srgbClr val="002060"/>
                </a:solidFill>
                <a:latin typeface="Tw Cen MT" pitchFamily="34" charset="0"/>
              </a:rPr>
              <a:t>[</a:t>
            </a:r>
            <a:r>
              <a:rPr lang="en-US" b="1" dirty="0" err="1" smtClean="0">
                <a:solidFill>
                  <a:srgbClr val="002060"/>
                </a:solidFill>
                <a:latin typeface="Tw Cen MT" pitchFamily="34" charset="0"/>
              </a:rPr>
              <a:t>i</a:t>
            </a:r>
            <a:r>
              <a:rPr lang="en-US" b="1" dirty="0" smtClean="0">
                <a:solidFill>
                  <a:srgbClr val="002060"/>
                </a:solidFill>
                <a:latin typeface="Tw Cen MT" pitchFamily="34" charset="0"/>
              </a:rPr>
              <a:t>] &gt;= num )</a:t>
            </a:r>
          </a:p>
          <a:p>
            <a:pPr>
              <a:buNone/>
            </a:pPr>
            <a:r>
              <a:rPr lang="en-US" b="1" dirty="0" smtClean="0">
                <a:solidFill>
                  <a:srgbClr val="002060"/>
                </a:solidFill>
                <a:latin typeface="Tw Cen MT" pitchFamily="34" charset="0"/>
              </a:rPr>
              <a:t>		{</a:t>
            </a:r>
          </a:p>
          <a:p>
            <a:pPr>
              <a:buNone/>
            </a:pPr>
            <a:r>
              <a:rPr lang="en-US" b="1" dirty="0" smtClean="0">
                <a:solidFill>
                  <a:srgbClr val="002060"/>
                </a:solidFill>
                <a:latin typeface="Tw Cen MT" pitchFamily="34" charset="0"/>
              </a:rPr>
              <a:t>			if ( </a:t>
            </a:r>
            <a:r>
              <a:rPr lang="en-US" b="1" dirty="0" err="1" smtClean="0">
                <a:solidFill>
                  <a:srgbClr val="002060"/>
                </a:solidFill>
                <a:latin typeface="Tw Cen MT" pitchFamily="34" charset="0"/>
              </a:rPr>
              <a:t>arr</a:t>
            </a:r>
            <a:r>
              <a:rPr lang="en-US" b="1" dirty="0" smtClean="0">
                <a:solidFill>
                  <a:srgbClr val="002060"/>
                </a:solidFill>
                <a:latin typeface="Tw Cen MT" pitchFamily="34" charset="0"/>
              </a:rPr>
              <a:t>[</a:t>
            </a:r>
            <a:r>
              <a:rPr lang="en-US" b="1" dirty="0" err="1" smtClean="0">
                <a:solidFill>
                  <a:srgbClr val="002060"/>
                </a:solidFill>
                <a:latin typeface="Tw Cen MT" pitchFamily="34" charset="0"/>
              </a:rPr>
              <a:t>i</a:t>
            </a:r>
            <a:r>
              <a:rPr lang="en-US" b="1" dirty="0" smtClean="0">
                <a:solidFill>
                  <a:srgbClr val="002060"/>
                </a:solidFill>
                <a:latin typeface="Tw Cen MT" pitchFamily="34" charset="0"/>
              </a:rPr>
              <a:t>] == num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printf</a:t>
            </a:r>
            <a:r>
              <a:rPr lang="en-US" b="1" dirty="0" smtClean="0">
                <a:solidFill>
                  <a:srgbClr val="002060"/>
                </a:solidFill>
                <a:latin typeface="Tw Cen MT" pitchFamily="34" charset="0"/>
              </a:rPr>
              <a:t> ( "The number is at position %d in the array.", </a:t>
            </a:r>
            <a:r>
              <a:rPr lang="en-US" b="1" dirty="0" err="1" smtClean="0">
                <a:solidFill>
                  <a:srgbClr val="002060"/>
                </a:solidFill>
                <a:latin typeface="Tw Cen MT" pitchFamily="34" charset="0"/>
              </a:rPr>
              <a:t>i</a:t>
            </a:r>
            <a:r>
              <a:rPr lang="en-US" b="1" dirty="0" smtClean="0">
                <a:solidFill>
                  <a:srgbClr val="002060"/>
                </a:solidFill>
                <a:latin typeface="Tw Cen MT" pitchFamily="34" charset="0"/>
              </a:rPr>
              <a:t> ) ;</a:t>
            </a:r>
          </a:p>
          <a:p>
            <a:pPr>
              <a:buNone/>
            </a:pPr>
            <a:r>
              <a:rPr lang="en-US" b="1" dirty="0" smtClean="0">
                <a:solidFill>
                  <a:srgbClr val="002060"/>
                </a:solidFill>
                <a:latin typeface="Tw Cen MT" pitchFamily="34" charset="0"/>
              </a:rPr>
              <a:t>			else</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printf</a:t>
            </a:r>
            <a:r>
              <a:rPr lang="en-US" b="1" dirty="0" smtClean="0">
                <a:solidFill>
                  <a:srgbClr val="002060"/>
                </a:solidFill>
                <a:latin typeface="Tw Cen MT" pitchFamily="34" charset="0"/>
              </a:rPr>
              <a:t> ( "Number is not present in the array." ) ;</a:t>
            </a:r>
          </a:p>
          <a:p>
            <a:pPr>
              <a:buNone/>
            </a:pPr>
            <a:r>
              <a:rPr lang="en-US" b="1" dirty="0" smtClean="0">
                <a:solidFill>
                  <a:srgbClr val="002060"/>
                </a:solidFill>
                <a:latin typeface="Tw Cen MT" pitchFamily="34" charset="0"/>
              </a:rPr>
              <a:t>			break ;</a:t>
            </a:r>
          </a:p>
          <a:p>
            <a:pPr>
              <a:buNone/>
            </a:pPr>
            <a:r>
              <a:rPr lang="en-US" b="1" dirty="0" smtClean="0">
                <a:solidFill>
                  <a:srgbClr val="002060"/>
                </a:solidFill>
                <a:latin typeface="Tw Cen MT" pitchFamily="34" charset="0"/>
              </a:rPr>
              <a:t>		}</a:t>
            </a:r>
          </a:p>
          <a:p>
            <a:pPr>
              <a:buNone/>
            </a:pPr>
            <a:r>
              <a:rPr lang="en-US" b="1" dirty="0" smtClean="0">
                <a:solidFill>
                  <a:srgbClr val="002060"/>
                </a:solidFill>
                <a:latin typeface="Tw Cen MT" pitchFamily="34" charset="0"/>
              </a:rPr>
              <a:t>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getch</a:t>
            </a:r>
            <a:r>
              <a:rPr lang="en-US" b="1" dirty="0" smtClean="0">
                <a:solidFill>
                  <a:srgbClr val="002060"/>
                </a:solidFill>
                <a:latin typeface="Tw Cen MT" pitchFamily="34" charset="0"/>
              </a:rPr>
              <a:t>( ) ;</a:t>
            </a:r>
          </a:p>
          <a:p>
            <a:pPr>
              <a:buNone/>
            </a:pPr>
            <a:r>
              <a:rPr lang="en-US" b="1" dirty="0" smtClean="0">
                <a:solidFill>
                  <a:srgbClr val="002060"/>
                </a:solidFill>
                <a:latin typeface="Tw Cen MT" pitchFamily="34" charset="0"/>
              </a:rPr>
              <a:t>}</a:t>
            </a:r>
          </a:p>
          <a:p>
            <a:endParaRPr lang="en-US" b="1" dirty="0">
              <a:solidFill>
                <a:srgbClr val="002060"/>
              </a:solidFill>
              <a:latin typeface="Tw Cen MT"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C-function when list is unsorted: </a:t>
            </a:r>
            <a:endParaRPr lang="en-US" b="1" dirty="0">
              <a:solidFill>
                <a:srgbClr val="FF0000"/>
              </a:solidFill>
              <a:latin typeface="Tw Cen MT" pitchFamily="34" charset="0"/>
            </a:endParaRPr>
          </a:p>
        </p:txBody>
      </p:sp>
      <p:sp>
        <p:nvSpPr>
          <p:cNvPr id="3" name="Content Placeholder 2"/>
          <p:cNvSpPr>
            <a:spLocks noGrp="1"/>
          </p:cNvSpPr>
          <p:nvPr>
            <p:ph idx="1"/>
          </p:nvPr>
        </p:nvSpPr>
        <p:spPr>
          <a:xfrm>
            <a:off x="457200" y="1295400"/>
            <a:ext cx="8229600" cy="5105400"/>
          </a:xfrm>
        </p:spPr>
        <p:txBody>
          <a:bodyPr>
            <a:normAutofit fontScale="77500" lnSpcReduction="20000"/>
          </a:bodyPr>
          <a:lstStyle/>
          <a:p>
            <a:pPr>
              <a:lnSpc>
                <a:spcPct val="80000"/>
              </a:lnSpc>
              <a:buNone/>
            </a:pPr>
            <a:r>
              <a:rPr lang="en-US" b="1" dirty="0" smtClean="0">
                <a:solidFill>
                  <a:srgbClr val="002060"/>
                </a:solidFill>
                <a:latin typeface="Tw Cen MT" pitchFamily="34" charset="0"/>
              </a:rPr>
              <a:t>void LS(</a:t>
            </a:r>
            <a:r>
              <a:rPr lang="en-US" b="1" dirty="0" err="1" smtClean="0">
                <a:solidFill>
                  <a:srgbClr val="002060"/>
                </a:solidFill>
                <a:latin typeface="Tw Cen MT" pitchFamily="34" charset="0"/>
              </a:rPr>
              <a:t>int</a:t>
            </a:r>
            <a:r>
              <a:rPr lang="en-US" b="1" dirty="0" smtClean="0">
                <a:solidFill>
                  <a:srgbClr val="002060"/>
                </a:solidFill>
                <a:latin typeface="Tw Cen MT" pitchFamily="34" charset="0"/>
              </a:rPr>
              <a:t> list[], </a:t>
            </a:r>
            <a:r>
              <a:rPr lang="en-US" b="1" dirty="0" err="1" smtClean="0">
                <a:solidFill>
                  <a:srgbClr val="002060"/>
                </a:solidFill>
                <a:latin typeface="Tw Cen MT" pitchFamily="34" charset="0"/>
              </a:rPr>
              <a:t>int</a:t>
            </a:r>
            <a:r>
              <a:rPr lang="en-US" b="1" dirty="0" smtClean="0">
                <a:solidFill>
                  <a:srgbClr val="002060"/>
                </a:solidFill>
                <a:latin typeface="Tw Cen MT" pitchFamily="34" charset="0"/>
              </a:rPr>
              <a:t> n, </a:t>
            </a:r>
            <a:r>
              <a:rPr lang="en-US" b="1" dirty="0" err="1" smtClean="0">
                <a:solidFill>
                  <a:srgbClr val="002060"/>
                </a:solidFill>
                <a:latin typeface="Tw Cen MT" pitchFamily="34" charset="0"/>
              </a:rPr>
              <a:t>int</a:t>
            </a:r>
            <a:r>
              <a:rPr lang="en-US" b="1" dirty="0" smtClean="0">
                <a:solidFill>
                  <a:srgbClr val="002060"/>
                </a:solidFill>
                <a:latin typeface="Tw Cen MT" pitchFamily="34" charset="0"/>
              </a:rPr>
              <a:t> item)</a:t>
            </a:r>
          </a:p>
          <a:p>
            <a:pPr>
              <a:lnSpc>
                <a:spcPct val="80000"/>
              </a:lnSpc>
              <a:buNone/>
            </a:pPr>
            <a:r>
              <a:rPr lang="en-US" b="1" dirty="0" smtClean="0">
                <a:solidFill>
                  <a:srgbClr val="002060"/>
                </a:solidFill>
                <a:latin typeface="Tw Cen MT" pitchFamily="34" charset="0"/>
              </a:rPr>
              <a:t>    {</a:t>
            </a:r>
            <a:endParaRPr lang="da-DK" b="1" dirty="0" smtClean="0">
              <a:solidFill>
                <a:srgbClr val="002060"/>
              </a:solidFill>
              <a:latin typeface="Tw Cen MT" pitchFamily="34" charset="0"/>
            </a:endParaRPr>
          </a:p>
          <a:p>
            <a:pPr>
              <a:lnSpc>
                <a:spcPct val="80000"/>
              </a:lnSpc>
              <a:buNone/>
            </a:pPr>
            <a:r>
              <a:rPr lang="da-DK" b="1" dirty="0" smtClean="0">
                <a:solidFill>
                  <a:srgbClr val="002060"/>
                </a:solidFill>
                <a:latin typeface="Tw Cen MT" pitchFamily="34" charset="0"/>
              </a:rPr>
              <a:t>       int k,flag=0;</a:t>
            </a:r>
          </a:p>
          <a:p>
            <a:pPr>
              <a:lnSpc>
                <a:spcPct val="80000"/>
              </a:lnSpc>
              <a:buNone/>
            </a:pPr>
            <a:r>
              <a:rPr lang="da-DK" b="1" dirty="0" smtClean="0">
                <a:solidFill>
                  <a:srgbClr val="002060"/>
                </a:solidFill>
                <a:latin typeface="Tw Cen MT" pitchFamily="34" charset="0"/>
              </a:rPr>
              <a:t>       for(k=0;k&lt;n; k++)</a:t>
            </a:r>
            <a:endParaRPr lang="en-US" b="1" dirty="0" smtClean="0">
              <a:solidFill>
                <a:srgbClr val="002060"/>
              </a:solidFill>
              <a:latin typeface="Tw Cen MT" pitchFamily="34" charset="0"/>
            </a:endParaRPr>
          </a:p>
          <a:p>
            <a:pPr>
              <a:lnSpc>
                <a:spcPct val="80000"/>
              </a:lnSpc>
              <a:buNone/>
            </a:pPr>
            <a:r>
              <a:rPr lang="en-US" b="1" dirty="0" smtClean="0">
                <a:solidFill>
                  <a:srgbClr val="002060"/>
                </a:solidFill>
                <a:latin typeface="Tw Cen MT" pitchFamily="34" charset="0"/>
              </a:rPr>
              <a:t>         {</a:t>
            </a:r>
          </a:p>
          <a:p>
            <a:pPr>
              <a:lnSpc>
                <a:spcPct val="80000"/>
              </a:lnSpc>
              <a:buNone/>
            </a:pPr>
            <a:r>
              <a:rPr lang="en-US" b="1" dirty="0" smtClean="0">
                <a:solidFill>
                  <a:srgbClr val="002060"/>
                </a:solidFill>
                <a:latin typeface="Tw Cen MT" pitchFamily="34" charset="0"/>
              </a:rPr>
              <a:t>           if(list[k]==item)</a:t>
            </a:r>
          </a:p>
          <a:p>
            <a:pPr>
              <a:lnSpc>
                <a:spcPct val="80000"/>
              </a:lnSpc>
              <a:buNone/>
            </a:pPr>
            <a:r>
              <a:rPr lang="en-US" b="1" dirty="0" smtClean="0">
                <a:solidFill>
                  <a:srgbClr val="002060"/>
                </a:solidFill>
                <a:latin typeface="Tw Cen MT" pitchFamily="34" charset="0"/>
              </a:rPr>
              <a:t>             {</a:t>
            </a:r>
          </a:p>
          <a:p>
            <a:pPr>
              <a:lnSpc>
                <a:spcPct val="80000"/>
              </a:lnSpc>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printf</a:t>
            </a:r>
            <a:r>
              <a:rPr lang="en-US" b="1" dirty="0" smtClean="0">
                <a:solidFill>
                  <a:srgbClr val="002060"/>
                </a:solidFill>
                <a:latin typeface="Tw Cen MT" pitchFamily="34" charset="0"/>
              </a:rPr>
              <a:t>(”\n Search is successful”);</a:t>
            </a:r>
          </a:p>
          <a:p>
            <a:pPr>
              <a:lnSpc>
                <a:spcPct val="80000"/>
              </a:lnSpc>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printf</a:t>
            </a:r>
            <a:r>
              <a:rPr lang="en-US" b="1" dirty="0" smtClean="0">
                <a:solidFill>
                  <a:srgbClr val="002060"/>
                </a:solidFill>
                <a:latin typeface="Tw Cen MT" pitchFamily="34" charset="0"/>
              </a:rPr>
              <a:t>(“\n Item %d is found at location %d”,item,k+1);</a:t>
            </a:r>
          </a:p>
          <a:p>
            <a:pPr>
              <a:lnSpc>
                <a:spcPct val="80000"/>
              </a:lnSpc>
              <a:buNone/>
            </a:pPr>
            <a:r>
              <a:rPr lang="en-US" b="1" dirty="0" smtClean="0">
                <a:solidFill>
                  <a:srgbClr val="002060"/>
                </a:solidFill>
                <a:latin typeface="Tw Cen MT" pitchFamily="34" charset="0"/>
              </a:rPr>
              <a:t>               flag=1;</a:t>
            </a:r>
          </a:p>
          <a:p>
            <a:pPr>
              <a:lnSpc>
                <a:spcPct val="80000"/>
              </a:lnSpc>
              <a:buNone/>
            </a:pPr>
            <a:r>
              <a:rPr lang="en-US" b="1" dirty="0" smtClean="0">
                <a:solidFill>
                  <a:srgbClr val="002060"/>
                </a:solidFill>
                <a:latin typeface="Tw Cen MT" pitchFamily="34" charset="0"/>
              </a:rPr>
              <a:t>            }</a:t>
            </a:r>
          </a:p>
          <a:p>
            <a:pPr>
              <a:lnSpc>
                <a:spcPct val="80000"/>
              </a:lnSpc>
              <a:buNone/>
            </a:pPr>
            <a:r>
              <a:rPr lang="en-US" b="1" dirty="0" smtClean="0">
                <a:solidFill>
                  <a:srgbClr val="002060"/>
                </a:solidFill>
                <a:latin typeface="Tw Cen MT" pitchFamily="34" charset="0"/>
              </a:rPr>
              <a:t>         }</a:t>
            </a:r>
          </a:p>
          <a:p>
            <a:pPr>
              <a:lnSpc>
                <a:spcPct val="80000"/>
              </a:lnSpc>
              <a:buNone/>
            </a:pPr>
            <a:r>
              <a:rPr lang="en-US" b="1" dirty="0" smtClean="0">
                <a:solidFill>
                  <a:srgbClr val="002060"/>
                </a:solidFill>
                <a:latin typeface="Tw Cen MT" pitchFamily="34" charset="0"/>
              </a:rPr>
              <a:t>if(!flag)</a:t>
            </a:r>
          </a:p>
          <a:p>
            <a:pPr>
              <a:lnSpc>
                <a:spcPct val="80000"/>
              </a:lnSpc>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printf</a:t>
            </a:r>
            <a:r>
              <a:rPr lang="en-US" b="1" dirty="0" smtClean="0">
                <a:solidFill>
                  <a:srgbClr val="002060"/>
                </a:solidFill>
                <a:latin typeface="Tw Cen MT" pitchFamily="34" charset="0"/>
              </a:rPr>
              <a:t>(“\n Search is unsuccessful”); </a:t>
            </a:r>
          </a:p>
          <a:p>
            <a:pPr>
              <a:lnSpc>
                <a:spcPct val="80000"/>
              </a:lnSpc>
              <a:buNone/>
            </a:pPr>
            <a:r>
              <a:rPr lang="en-US" b="1" dirty="0" smtClean="0">
                <a:solidFill>
                  <a:srgbClr val="002060"/>
                </a:solidFill>
                <a:latin typeface="Tw Cen MT" pitchFamily="34" charset="0"/>
              </a:rPr>
              <a:t>}</a:t>
            </a:r>
            <a:endParaRPr lang="en-US" b="1" dirty="0">
              <a:solidFill>
                <a:srgbClr val="002060"/>
              </a:solidFill>
              <a:latin typeface="Tw Cen MT"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155575"/>
            <a:ext cx="8229600" cy="911225"/>
          </a:xfrm>
        </p:spPr>
        <p:txBody>
          <a:bodyPr/>
          <a:lstStyle/>
          <a:p>
            <a:r>
              <a:rPr lang="en-US" sz="3600" b="1" dirty="0">
                <a:solidFill>
                  <a:srgbClr val="FF0000"/>
                </a:solidFill>
                <a:latin typeface="Tw Cen MT" pitchFamily="34" charset="0"/>
              </a:rPr>
              <a:t>C-function when list is sorted: </a:t>
            </a:r>
          </a:p>
        </p:txBody>
      </p:sp>
      <p:sp>
        <p:nvSpPr>
          <p:cNvPr id="7" name="Rectangle 3"/>
          <p:cNvSpPr txBox="1">
            <a:spLocks noChangeArrowheads="1"/>
          </p:cNvSpPr>
          <p:nvPr/>
        </p:nvSpPr>
        <p:spPr>
          <a:xfrm>
            <a:off x="457200" y="1066800"/>
            <a:ext cx="8229600" cy="505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void LSS(</a:t>
            </a:r>
            <a:r>
              <a:rPr kumimoji="0" lang="en-US" sz="2000" b="1" i="0" u="none" strike="noStrike" kern="1200" cap="none" spc="0" normalizeH="0" baseline="0" noProof="0" dirty="0" err="1" smtClean="0">
                <a:ln>
                  <a:noFill/>
                </a:ln>
                <a:solidFill>
                  <a:schemeClr val="tx1"/>
                </a:solidFill>
                <a:effectLst/>
                <a:uLnTx/>
                <a:uFillTx/>
                <a:latin typeface="Tw Cen MT" pitchFamily="34" charset="0"/>
              </a:rPr>
              <a:t>int</a:t>
            </a:r>
            <a:r>
              <a:rPr kumimoji="0" lang="en-US" sz="2000" b="1" i="0" u="none" strike="noStrike" kern="1200" cap="none" spc="0" normalizeH="0" baseline="0" noProof="0" dirty="0" smtClean="0">
                <a:ln>
                  <a:noFill/>
                </a:ln>
                <a:solidFill>
                  <a:schemeClr val="tx1"/>
                </a:solidFill>
                <a:effectLst/>
                <a:uLnTx/>
                <a:uFillTx/>
                <a:latin typeface="Tw Cen MT" pitchFamily="34" charset="0"/>
              </a:rPr>
              <a:t> list[], </a:t>
            </a:r>
            <a:r>
              <a:rPr kumimoji="0" lang="en-US" sz="2000" b="1" i="0" u="none" strike="noStrike" kern="1200" cap="none" spc="0" normalizeH="0" baseline="0" noProof="0" dirty="0" err="1" smtClean="0">
                <a:ln>
                  <a:noFill/>
                </a:ln>
                <a:solidFill>
                  <a:schemeClr val="tx1"/>
                </a:solidFill>
                <a:effectLst/>
                <a:uLnTx/>
                <a:uFillTx/>
                <a:latin typeface="Tw Cen MT" pitchFamily="34" charset="0"/>
              </a:rPr>
              <a:t>int</a:t>
            </a:r>
            <a:r>
              <a:rPr kumimoji="0" lang="en-US" sz="2000" b="1" i="0" u="none" strike="noStrike" kern="1200" cap="none" spc="0" normalizeH="0" baseline="0" noProof="0" dirty="0" smtClean="0">
                <a:ln>
                  <a:noFill/>
                </a:ln>
                <a:solidFill>
                  <a:schemeClr val="tx1"/>
                </a:solidFill>
                <a:effectLst/>
                <a:uLnTx/>
                <a:uFillTx/>
                <a:latin typeface="Tw Cen MT" pitchFamily="34" charset="0"/>
              </a:rPr>
              <a:t> n </a:t>
            </a:r>
            <a:r>
              <a:rPr kumimoji="0" lang="en-US" sz="2000" b="1" i="0" u="none" strike="noStrike" kern="1200" cap="none" spc="0" normalizeH="0" baseline="0" noProof="0" dirty="0" err="1" smtClean="0">
                <a:ln>
                  <a:noFill/>
                </a:ln>
                <a:solidFill>
                  <a:schemeClr val="tx1"/>
                </a:solidFill>
                <a:effectLst/>
                <a:uLnTx/>
                <a:uFillTx/>
                <a:latin typeface="Tw Cen MT" pitchFamily="34" charset="0"/>
              </a:rPr>
              <a:t>int</a:t>
            </a:r>
            <a:r>
              <a:rPr kumimoji="0" lang="en-US" sz="2000" b="1" i="0" u="none" strike="noStrike" kern="1200" cap="none" spc="0" normalizeH="0" baseline="0" noProof="0" dirty="0" smtClean="0">
                <a:ln>
                  <a:noFill/>
                </a:ln>
                <a:solidFill>
                  <a:schemeClr val="tx1"/>
                </a:solidFill>
                <a:effectLst/>
                <a:uLnTx/>
                <a:uFillTx/>
                <a:latin typeface="Tw Cen MT" pitchFamily="34" charset="0"/>
              </a:rPr>
              <a:t>, item)</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a:t>
            </a:r>
            <a:r>
              <a:rPr kumimoji="0" lang="en-US" sz="2000" b="1" i="0" u="none" strike="noStrike" kern="1200" cap="none" spc="0" normalizeH="0" baseline="0" noProof="0" dirty="0" err="1" smtClean="0">
                <a:ln>
                  <a:noFill/>
                </a:ln>
                <a:solidFill>
                  <a:schemeClr val="tx1"/>
                </a:solidFill>
                <a:effectLst/>
                <a:uLnTx/>
                <a:uFillTx/>
                <a:latin typeface="Tw Cen MT" pitchFamily="34" charset="0"/>
              </a:rPr>
              <a:t>int</a:t>
            </a:r>
            <a:r>
              <a:rPr kumimoji="0" lang="en-US" sz="2000" b="1" i="0" u="none" strike="noStrike" kern="1200" cap="none" spc="0" normalizeH="0" baseline="0" noProof="0" dirty="0" smtClean="0">
                <a:ln>
                  <a:noFill/>
                </a:ln>
                <a:solidFill>
                  <a:schemeClr val="tx1"/>
                </a:solidFill>
                <a:effectLst/>
                <a:uLnTx/>
                <a:uFillTx/>
                <a:latin typeface="Tw Cen MT" pitchFamily="34" charset="0"/>
              </a:rPr>
              <a:t> k;</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for(k=0;k&lt;n; k++)</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if(list[n-1]&lt;item || list[k]&gt;=item)</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if(list[k]==item)</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a:t>
            </a:r>
            <a:r>
              <a:rPr kumimoji="0" lang="en-US" sz="2000" b="1" i="0" u="none" strike="noStrike" kern="1200" cap="none" spc="0" normalizeH="0" baseline="0" noProof="0" dirty="0" err="1" smtClean="0">
                <a:ln>
                  <a:noFill/>
                </a:ln>
                <a:solidFill>
                  <a:schemeClr val="tx1"/>
                </a:solidFill>
                <a:effectLst/>
                <a:uLnTx/>
                <a:uFillTx/>
                <a:latin typeface="Tw Cen MT" pitchFamily="34" charset="0"/>
              </a:rPr>
              <a:t>printf</a:t>
            </a:r>
            <a:r>
              <a:rPr kumimoji="0" lang="en-US" sz="2000" b="1" i="0" u="none" strike="noStrike" kern="1200" cap="none" spc="0" normalizeH="0" baseline="0" noProof="0" dirty="0" smtClean="0">
                <a:ln>
                  <a:noFill/>
                </a:ln>
                <a:solidFill>
                  <a:schemeClr val="tx1"/>
                </a:solidFill>
                <a:effectLst/>
                <a:uLnTx/>
                <a:uFillTx/>
                <a:latin typeface="Tw Cen MT" pitchFamily="34" charset="0"/>
              </a:rPr>
              <a:t>(“\n Item is at position %d”,k+1);</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else</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a:t>
            </a:r>
            <a:r>
              <a:rPr kumimoji="0" lang="en-US" sz="2000" b="1" i="0" u="none" strike="noStrike" kern="1200" cap="none" spc="0" normalizeH="0" baseline="0" noProof="0" dirty="0" err="1" smtClean="0">
                <a:ln>
                  <a:noFill/>
                </a:ln>
                <a:solidFill>
                  <a:schemeClr val="tx1"/>
                </a:solidFill>
                <a:effectLst/>
                <a:uLnTx/>
                <a:uFillTx/>
                <a:latin typeface="Tw Cen MT" pitchFamily="34" charset="0"/>
              </a:rPr>
              <a:t>printf</a:t>
            </a:r>
            <a:r>
              <a:rPr kumimoji="0" lang="en-US" sz="2000" b="1" i="0" u="none" strike="noStrike" kern="1200" cap="none" spc="0" normalizeH="0" baseline="0" noProof="0" dirty="0" smtClean="0">
                <a:ln>
                  <a:noFill/>
                </a:ln>
                <a:solidFill>
                  <a:schemeClr val="tx1"/>
                </a:solidFill>
                <a:effectLst/>
                <a:uLnTx/>
                <a:uFillTx/>
                <a:latin typeface="Tw Cen MT" pitchFamily="34" charset="0"/>
              </a:rPr>
              <a:t>(“\n The item is not present”);</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break;</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latin typeface="Tw Cen MT"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Searching Techniques</a:t>
            </a:r>
            <a:endParaRPr lang="en-US" b="1" dirty="0">
              <a:solidFill>
                <a:srgbClr val="FF0000"/>
              </a:solidFill>
              <a:latin typeface="Tw Cen MT" pitchFamily="34" charset="0"/>
            </a:endParaRPr>
          </a:p>
        </p:txBody>
      </p:sp>
      <p:sp>
        <p:nvSpPr>
          <p:cNvPr id="3" name="Content Placeholder 2"/>
          <p:cNvSpPr>
            <a:spLocks noGrp="1"/>
          </p:cNvSpPr>
          <p:nvPr>
            <p:ph idx="1"/>
          </p:nvPr>
        </p:nvSpPr>
        <p:spPr/>
        <p:txBody>
          <a:bodyPr>
            <a:normAutofit fontScale="92500"/>
          </a:bodyPr>
          <a:lstStyle/>
          <a:p>
            <a:r>
              <a:rPr lang="en-US" b="1" dirty="0" smtClean="0">
                <a:solidFill>
                  <a:srgbClr val="002060"/>
                </a:solidFill>
                <a:latin typeface="Tw Cen MT" pitchFamily="34" charset="0"/>
              </a:rPr>
              <a:t>There are two Types of Searching Techniques:</a:t>
            </a:r>
          </a:p>
          <a:p>
            <a:pPr lvl="1"/>
            <a:r>
              <a:rPr lang="en-US" b="1" dirty="0" smtClean="0">
                <a:solidFill>
                  <a:srgbClr val="002060"/>
                </a:solidFill>
                <a:latin typeface="Tw Cen MT" pitchFamily="34" charset="0"/>
              </a:rPr>
              <a:t>Sequential or Linear Search Technique</a:t>
            </a:r>
          </a:p>
          <a:p>
            <a:pPr lvl="1"/>
            <a:r>
              <a:rPr lang="en-US" b="1" dirty="0" smtClean="0">
                <a:solidFill>
                  <a:srgbClr val="002060"/>
                </a:solidFill>
                <a:latin typeface="Tw Cen MT" pitchFamily="34" charset="0"/>
              </a:rPr>
              <a:t>Binary Search Technique</a:t>
            </a:r>
          </a:p>
          <a:p>
            <a:r>
              <a:rPr lang="en-US" b="1" dirty="0" smtClean="0">
                <a:solidFill>
                  <a:srgbClr val="002060"/>
                </a:solidFill>
                <a:latin typeface="Tw Cen MT" pitchFamily="34" charset="0"/>
              </a:rPr>
              <a:t>Linear Search Technique is applied for both unsorted and sorted lists.</a:t>
            </a:r>
          </a:p>
          <a:p>
            <a:r>
              <a:rPr lang="en-US" b="1" dirty="0" smtClean="0">
                <a:solidFill>
                  <a:srgbClr val="002060"/>
                </a:solidFill>
                <a:latin typeface="Tw Cen MT" pitchFamily="34" charset="0"/>
              </a:rPr>
              <a:t>Binary Search technique is applied sorted list only.</a:t>
            </a:r>
          </a:p>
          <a:p>
            <a:pPr algn="just"/>
            <a:r>
              <a:rPr lang="en-US" b="1" dirty="0" smtClean="0">
                <a:solidFill>
                  <a:srgbClr val="002060"/>
                </a:solidFill>
                <a:latin typeface="Tw Cen MT" pitchFamily="34" charset="0"/>
              </a:rPr>
              <a:t>When searching is to be performed on unsorted list, the linear search is the only option.</a:t>
            </a:r>
          </a:p>
          <a:p>
            <a:endParaRPr lang="en-US" b="1" dirty="0">
              <a:solidFill>
                <a:srgbClr val="002060"/>
              </a:solidFill>
              <a:latin typeface="Tw Cen M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w Cen MT" pitchFamily="34" charset="0"/>
              </a:rPr>
              <a:t>Sequential or Linear Search Techniques</a:t>
            </a:r>
            <a:endParaRPr lang="en-US" b="1" dirty="0">
              <a:solidFill>
                <a:srgbClr val="FF0000"/>
              </a:solidFill>
              <a:latin typeface="Tw Cen MT" pitchFamily="34" charset="0"/>
            </a:endParaRPr>
          </a:p>
        </p:txBody>
      </p:sp>
      <p:sp>
        <p:nvSpPr>
          <p:cNvPr id="3" name="Content Placeholder 2"/>
          <p:cNvSpPr>
            <a:spLocks noGrp="1"/>
          </p:cNvSpPr>
          <p:nvPr>
            <p:ph idx="1"/>
          </p:nvPr>
        </p:nvSpPr>
        <p:spPr/>
        <p:txBody>
          <a:bodyPr>
            <a:normAutofit fontScale="92500" lnSpcReduction="20000"/>
          </a:bodyPr>
          <a:lstStyle/>
          <a:p>
            <a:pPr algn="just"/>
            <a:r>
              <a:rPr lang="en-US" b="1" dirty="0" smtClean="0">
                <a:solidFill>
                  <a:srgbClr val="002060"/>
                </a:solidFill>
                <a:latin typeface="Tw Cen MT" pitchFamily="34" charset="0"/>
              </a:rPr>
              <a:t>Linear search technique can be applied to sorted or unsorted list.</a:t>
            </a:r>
          </a:p>
          <a:p>
            <a:pPr algn="just"/>
            <a:r>
              <a:rPr lang="en-US" b="1" dirty="0" smtClean="0">
                <a:solidFill>
                  <a:srgbClr val="002060"/>
                </a:solidFill>
                <a:latin typeface="Tw Cen MT" pitchFamily="34" charset="0"/>
              </a:rPr>
              <a:t>In linear search technique, searching in case of unsorted list starts from 0</a:t>
            </a:r>
            <a:r>
              <a:rPr lang="en-US" b="1" baseline="30000" dirty="0" smtClean="0">
                <a:solidFill>
                  <a:srgbClr val="002060"/>
                </a:solidFill>
                <a:latin typeface="Tw Cen MT" pitchFamily="34" charset="0"/>
              </a:rPr>
              <a:t>th</a:t>
            </a:r>
            <a:r>
              <a:rPr lang="en-US" b="1" dirty="0" smtClean="0">
                <a:solidFill>
                  <a:srgbClr val="002060"/>
                </a:solidFill>
                <a:latin typeface="Tw Cen MT" pitchFamily="34" charset="0"/>
              </a:rPr>
              <a:t> element and continues until the element is found or the end of list is searched.</a:t>
            </a:r>
          </a:p>
          <a:p>
            <a:pPr algn="just"/>
            <a:r>
              <a:rPr lang="en-US" b="1" dirty="0" smtClean="0">
                <a:solidFill>
                  <a:srgbClr val="002060"/>
                </a:solidFill>
                <a:latin typeface="Tw Cen MT" pitchFamily="34" charset="0"/>
              </a:rPr>
              <a:t>In linear search technique, searching in case of sorted list, starts from 0</a:t>
            </a:r>
            <a:r>
              <a:rPr lang="en-US" b="1" baseline="30000" dirty="0" smtClean="0">
                <a:solidFill>
                  <a:srgbClr val="002060"/>
                </a:solidFill>
                <a:latin typeface="Tw Cen MT" pitchFamily="34" charset="0"/>
              </a:rPr>
              <a:t>th</a:t>
            </a:r>
            <a:r>
              <a:rPr lang="en-US" b="1" dirty="0" smtClean="0">
                <a:solidFill>
                  <a:srgbClr val="002060"/>
                </a:solidFill>
                <a:latin typeface="Tw Cen MT" pitchFamily="34" charset="0"/>
              </a:rPr>
              <a:t> element and continues until the element is found or an element whose value is greater than (in case of Ascending) the value being searched is reached.</a:t>
            </a:r>
          </a:p>
          <a:p>
            <a:pPr algn="just"/>
            <a:endParaRPr lang="en-US" b="1" dirty="0">
              <a:solidFill>
                <a:srgbClr val="002060"/>
              </a:solidFill>
              <a:latin typeface="Tw Cen MT"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w Cen MT" pitchFamily="34" charset="0"/>
              </a:rPr>
              <a:t>Sequential or Linear Search Techniques</a:t>
            </a:r>
            <a:endParaRPr lang="en-US" dirty="0">
              <a:latin typeface="Tw Cen MT" pitchFamily="34" charset="0"/>
            </a:endParaRPr>
          </a:p>
        </p:txBody>
      </p:sp>
      <p:sp>
        <p:nvSpPr>
          <p:cNvPr id="3" name="Content Placeholder 2"/>
          <p:cNvSpPr>
            <a:spLocks noGrp="1"/>
          </p:cNvSpPr>
          <p:nvPr>
            <p:ph idx="1"/>
          </p:nvPr>
        </p:nvSpPr>
        <p:spPr/>
        <p:txBody>
          <a:bodyPr>
            <a:normAutofit fontScale="92500" lnSpcReduction="20000"/>
          </a:bodyPr>
          <a:lstStyle/>
          <a:p>
            <a:pPr algn="just"/>
            <a:r>
              <a:rPr lang="en-US" b="1" dirty="0" smtClean="0">
                <a:solidFill>
                  <a:srgbClr val="002060"/>
                </a:solidFill>
                <a:latin typeface="Tw Cen MT" pitchFamily="34" charset="0"/>
              </a:rPr>
              <a:t>Linear search is slow because it sequentially checks for every element.</a:t>
            </a:r>
          </a:p>
          <a:p>
            <a:pPr algn="just">
              <a:lnSpc>
                <a:spcPct val="90000"/>
              </a:lnSpc>
            </a:pPr>
            <a:r>
              <a:rPr lang="en-US" b="1" dirty="0" smtClean="0">
                <a:solidFill>
                  <a:srgbClr val="002060"/>
                </a:solidFill>
                <a:latin typeface="Tw Cen MT" pitchFamily="34" charset="0"/>
              </a:rPr>
              <a:t>In the linear search, in the best case, the element we want to search may occur at the 0th position. In this case the search algorithm terminates in success with just one comparison.</a:t>
            </a:r>
          </a:p>
          <a:p>
            <a:pPr algn="just">
              <a:lnSpc>
                <a:spcPct val="90000"/>
              </a:lnSpc>
            </a:pPr>
            <a:r>
              <a:rPr lang="en-US" b="1" dirty="0" smtClean="0">
                <a:solidFill>
                  <a:srgbClr val="002060"/>
                </a:solidFill>
                <a:latin typeface="Tw Cen MT" pitchFamily="34" charset="0"/>
              </a:rPr>
              <a:t>Hence best case complexity is O(1). That is Constant.</a:t>
            </a:r>
          </a:p>
          <a:p>
            <a:pPr algn="just">
              <a:lnSpc>
                <a:spcPct val="90000"/>
              </a:lnSpc>
            </a:pPr>
            <a:r>
              <a:rPr lang="en-US" b="1" dirty="0" smtClean="0">
                <a:solidFill>
                  <a:srgbClr val="002060"/>
                </a:solidFill>
                <a:latin typeface="Tw Cen MT" pitchFamily="34" charset="0"/>
              </a:rPr>
              <a:t>However, the worst case occurs when either the element is found at last position or is missing from the list.</a:t>
            </a:r>
          </a:p>
          <a:p>
            <a:r>
              <a:rPr lang="en-US" b="1" dirty="0" smtClean="0">
                <a:solidFill>
                  <a:srgbClr val="002060"/>
                </a:solidFill>
                <a:latin typeface="Tw Cen MT" pitchFamily="34" charset="0"/>
              </a:rPr>
              <a:t>Worst Case Complexity: O(n)</a:t>
            </a:r>
            <a:endParaRPr lang="en-US" b="1" dirty="0">
              <a:solidFill>
                <a:srgbClr val="002060"/>
              </a:solidFill>
              <a:latin typeface="Tw Cen MT"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7813"/>
            <a:ext cx="8229600" cy="11398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strike="noStrike" kern="1200" cap="none" spc="0" normalizeH="0" baseline="0" noProof="0" dirty="0" smtClean="0">
                <a:ln>
                  <a:noFill/>
                </a:ln>
                <a:solidFill>
                  <a:srgbClr val="FF0000"/>
                </a:solidFill>
                <a:effectLst/>
                <a:uLnTx/>
                <a:uFillTx/>
                <a:latin typeface="Tw Cen MT" pitchFamily="34" charset="0"/>
                <a:ea typeface="+mj-ea"/>
                <a:cs typeface="+mj-cs"/>
              </a:rPr>
              <a:t>Example of Linear Search on unsorted list: </a:t>
            </a:r>
          </a:p>
        </p:txBody>
      </p:sp>
      <p:sp>
        <p:nvSpPr>
          <p:cNvPr id="3" name="Rectangle 295"/>
          <p:cNvSpPr>
            <a:spLocks noChangeArrowheads="1"/>
          </p:cNvSpPr>
          <p:nvPr/>
        </p:nvSpPr>
        <p:spPr bwMode="auto">
          <a:xfrm>
            <a:off x="304800" y="2409825"/>
            <a:ext cx="184731" cy="369332"/>
          </a:xfrm>
          <a:prstGeom prst="rect">
            <a:avLst/>
          </a:prstGeom>
          <a:noFill/>
          <a:ln w="9525">
            <a:noFill/>
            <a:miter lim="800000"/>
            <a:headEnd/>
            <a:tailEnd/>
          </a:ln>
          <a:effectLst/>
        </p:spPr>
        <p:txBody>
          <a:bodyPr wrap="none" anchor="ctr">
            <a:spAutoFit/>
          </a:bodyPr>
          <a:lstStyle/>
          <a:p>
            <a:endParaRPr lang="en-US" b="1">
              <a:latin typeface="Tw Cen MT" pitchFamily="34" charset="0"/>
            </a:endParaRPr>
          </a:p>
        </p:txBody>
      </p:sp>
      <p:sp>
        <p:nvSpPr>
          <p:cNvPr id="4" name="Rectangle 406"/>
          <p:cNvSpPr>
            <a:spLocks noChangeArrowheads="1"/>
          </p:cNvSpPr>
          <p:nvPr/>
        </p:nvSpPr>
        <p:spPr bwMode="auto">
          <a:xfrm>
            <a:off x="304800" y="3962400"/>
            <a:ext cx="184731" cy="369332"/>
          </a:xfrm>
          <a:prstGeom prst="rect">
            <a:avLst/>
          </a:prstGeom>
          <a:noFill/>
          <a:ln w="9525">
            <a:noFill/>
            <a:miter lim="800000"/>
            <a:headEnd/>
            <a:tailEnd/>
          </a:ln>
          <a:effectLst/>
        </p:spPr>
        <p:txBody>
          <a:bodyPr wrap="none" anchor="ctr">
            <a:spAutoFit/>
          </a:bodyPr>
          <a:lstStyle/>
          <a:p>
            <a:endParaRPr lang="en-US" b="1">
              <a:latin typeface="Tw Cen MT" pitchFamily="34" charset="0"/>
            </a:endParaRPr>
          </a:p>
        </p:txBody>
      </p:sp>
      <p:sp>
        <p:nvSpPr>
          <p:cNvPr id="5" name="Rectangle 443"/>
          <p:cNvSpPr>
            <a:spLocks noChangeArrowheads="1"/>
          </p:cNvSpPr>
          <p:nvPr/>
        </p:nvSpPr>
        <p:spPr bwMode="auto">
          <a:xfrm>
            <a:off x="304800" y="4479925"/>
            <a:ext cx="184731" cy="369332"/>
          </a:xfrm>
          <a:prstGeom prst="rect">
            <a:avLst/>
          </a:prstGeom>
          <a:noFill/>
          <a:ln w="9525">
            <a:noFill/>
            <a:miter lim="800000"/>
            <a:headEnd/>
            <a:tailEnd/>
          </a:ln>
          <a:effectLst/>
        </p:spPr>
        <p:txBody>
          <a:bodyPr wrap="none" anchor="ctr">
            <a:spAutoFit/>
          </a:bodyPr>
          <a:lstStyle/>
          <a:p>
            <a:endParaRPr lang="en-US" b="1">
              <a:latin typeface="Tw Cen MT" pitchFamily="34" charset="0"/>
            </a:endParaRPr>
          </a:p>
        </p:txBody>
      </p:sp>
      <p:sp>
        <p:nvSpPr>
          <p:cNvPr id="6" name="Rectangle 451"/>
          <p:cNvSpPr>
            <a:spLocks noChangeArrowheads="1"/>
          </p:cNvSpPr>
          <p:nvPr/>
        </p:nvSpPr>
        <p:spPr bwMode="auto">
          <a:xfrm>
            <a:off x="2393950" y="1828800"/>
            <a:ext cx="184731" cy="369332"/>
          </a:xfrm>
          <a:prstGeom prst="rect">
            <a:avLst/>
          </a:prstGeom>
          <a:noFill/>
          <a:ln w="9525">
            <a:noFill/>
            <a:miter lim="800000"/>
            <a:headEnd/>
            <a:tailEnd/>
          </a:ln>
          <a:effectLst/>
        </p:spPr>
        <p:txBody>
          <a:bodyPr wrap="none">
            <a:spAutoFit/>
          </a:bodyPr>
          <a:lstStyle/>
          <a:p>
            <a:endParaRPr lang="en-US" b="1">
              <a:latin typeface="Tw Cen MT" pitchFamily="34" charset="0"/>
            </a:endParaRPr>
          </a:p>
        </p:txBody>
      </p:sp>
      <p:sp>
        <p:nvSpPr>
          <p:cNvPr id="7" name="Text Box 445"/>
          <p:cNvSpPr txBox="1">
            <a:spLocks noChangeArrowheads="1"/>
          </p:cNvSpPr>
          <p:nvPr/>
        </p:nvSpPr>
        <p:spPr bwMode="auto">
          <a:xfrm>
            <a:off x="5480050" y="1854200"/>
            <a:ext cx="457200" cy="228600"/>
          </a:xfrm>
          <a:prstGeom prst="rect">
            <a:avLst/>
          </a:prstGeom>
          <a:solidFill>
            <a:srgbClr val="FFFFFF"/>
          </a:solidFill>
          <a:ln w="9525">
            <a:solidFill>
              <a:srgbClr val="000000"/>
            </a:solidFill>
            <a:miter lim="800000"/>
            <a:headEnd/>
            <a:tailEnd/>
          </a:ln>
        </p:spPr>
        <p:txBody>
          <a:bodyPr/>
          <a:lstStyle/>
          <a:p>
            <a:pPr eaLnBrk="1" hangingPunct="1"/>
            <a:r>
              <a:rPr lang="en-US" sz="1200" b="1">
                <a:solidFill>
                  <a:srgbClr val="000000"/>
                </a:solidFill>
                <a:latin typeface="Tw Cen MT" pitchFamily="34" charset="0"/>
                <a:cs typeface="Times New Roman" pitchFamily="18" charset="0"/>
              </a:rPr>
              <a:t>60</a:t>
            </a:r>
            <a:endParaRPr lang="en-US" b="1">
              <a:solidFill>
                <a:srgbClr val="000000"/>
              </a:solidFill>
              <a:latin typeface="Tw Cen MT" pitchFamily="34" charset="0"/>
            </a:endParaRPr>
          </a:p>
        </p:txBody>
      </p:sp>
      <p:graphicFrame>
        <p:nvGraphicFramePr>
          <p:cNvPr id="8" name="Group 480"/>
          <p:cNvGraphicFramePr>
            <a:graphicFrameLocks noGrp="1"/>
          </p:cNvGraphicFramePr>
          <p:nvPr/>
        </p:nvGraphicFramePr>
        <p:xfrm>
          <a:off x="2393950" y="18288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0000"/>
                          </a:solidFill>
                          <a:effectLst/>
                          <a:latin typeface="Courier New" pitchFamily="49" charset="0"/>
                          <a:ea typeface="Times New Roman" pitchFamily="18" charset="0"/>
                          <a:cs typeface="Courier New" pitchFamily="49" charset="0"/>
                        </a:rPr>
                        <a:t>11</a:t>
                      </a:r>
                      <a:endParaRPr kumimoji="0" lang="en-US" sz="1800" b="1" i="0" u="none" strike="noStrike" cap="none" normalizeH="0" baseline="0" dirty="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Courier New" pitchFamily="49"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Text Box 481"/>
          <p:cNvSpPr txBox="1">
            <a:spLocks noChangeArrowheads="1"/>
          </p:cNvSpPr>
          <p:nvPr/>
        </p:nvSpPr>
        <p:spPr bwMode="auto">
          <a:xfrm>
            <a:off x="2489200" y="22860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0</a:t>
            </a:r>
            <a:endParaRPr lang="en-US" b="1">
              <a:solidFill>
                <a:srgbClr val="000000"/>
              </a:solidFill>
              <a:latin typeface="Tw Cen MT" pitchFamily="34" charset="0"/>
            </a:endParaRPr>
          </a:p>
        </p:txBody>
      </p:sp>
      <p:sp>
        <p:nvSpPr>
          <p:cNvPr id="10" name="Text Box 482"/>
          <p:cNvSpPr txBox="1">
            <a:spLocks noChangeArrowheads="1"/>
          </p:cNvSpPr>
          <p:nvPr/>
        </p:nvSpPr>
        <p:spPr bwMode="auto">
          <a:xfrm>
            <a:off x="2946400" y="22860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1</a:t>
            </a:r>
            <a:endParaRPr lang="en-US" b="1">
              <a:solidFill>
                <a:srgbClr val="000000"/>
              </a:solidFill>
              <a:latin typeface="Tw Cen MT" pitchFamily="34" charset="0"/>
            </a:endParaRPr>
          </a:p>
        </p:txBody>
      </p:sp>
      <p:sp>
        <p:nvSpPr>
          <p:cNvPr id="11" name="Text Box 483"/>
          <p:cNvSpPr txBox="1">
            <a:spLocks noChangeArrowheads="1"/>
          </p:cNvSpPr>
          <p:nvPr/>
        </p:nvSpPr>
        <p:spPr bwMode="auto">
          <a:xfrm>
            <a:off x="3403600" y="22860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2</a:t>
            </a:r>
            <a:endParaRPr lang="en-US" b="1">
              <a:solidFill>
                <a:srgbClr val="000000"/>
              </a:solidFill>
              <a:latin typeface="Tw Cen MT" pitchFamily="34" charset="0"/>
            </a:endParaRPr>
          </a:p>
        </p:txBody>
      </p:sp>
      <p:sp>
        <p:nvSpPr>
          <p:cNvPr id="12" name="Text Box 484"/>
          <p:cNvSpPr txBox="1">
            <a:spLocks noChangeArrowheads="1"/>
          </p:cNvSpPr>
          <p:nvPr/>
        </p:nvSpPr>
        <p:spPr bwMode="auto">
          <a:xfrm>
            <a:off x="3860800" y="22860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3</a:t>
            </a:r>
            <a:endParaRPr lang="en-US" b="1">
              <a:solidFill>
                <a:srgbClr val="000000"/>
              </a:solidFill>
              <a:latin typeface="Tw Cen MT" pitchFamily="34" charset="0"/>
            </a:endParaRPr>
          </a:p>
        </p:txBody>
      </p:sp>
      <p:sp>
        <p:nvSpPr>
          <p:cNvPr id="13" name="Text Box 485"/>
          <p:cNvSpPr txBox="1">
            <a:spLocks noChangeArrowheads="1"/>
          </p:cNvSpPr>
          <p:nvPr/>
        </p:nvSpPr>
        <p:spPr bwMode="auto">
          <a:xfrm>
            <a:off x="4318000" y="22860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4</a:t>
            </a:r>
            <a:endParaRPr lang="en-US" b="1">
              <a:solidFill>
                <a:srgbClr val="000000"/>
              </a:solidFill>
              <a:latin typeface="Tw Cen MT" pitchFamily="34" charset="0"/>
            </a:endParaRPr>
          </a:p>
        </p:txBody>
      </p:sp>
      <p:sp>
        <p:nvSpPr>
          <p:cNvPr id="14" name="Text Box 486"/>
          <p:cNvSpPr txBox="1">
            <a:spLocks noChangeArrowheads="1"/>
          </p:cNvSpPr>
          <p:nvPr/>
        </p:nvSpPr>
        <p:spPr bwMode="auto">
          <a:xfrm>
            <a:off x="4775200" y="22860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5</a:t>
            </a:r>
            <a:endParaRPr lang="en-US" b="1">
              <a:solidFill>
                <a:srgbClr val="000000"/>
              </a:solidFill>
              <a:latin typeface="Tw Cen MT" pitchFamily="34" charset="0"/>
            </a:endParaRPr>
          </a:p>
        </p:txBody>
      </p:sp>
      <p:sp>
        <p:nvSpPr>
          <p:cNvPr id="15" name="Rectangle 487"/>
          <p:cNvSpPr>
            <a:spLocks noChangeArrowheads="1"/>
          </p:cNvSpPr>
          <p:nvPr/>
        </p:nvSpPr>
        <p:spPr bwMode="auto">
          <a:xfrm>
            <a:off x="2546350" y="2819400"/>
            <a:ext cx="184731" cy="369332"/>
          </a:xfrm>
          <a:prstGeom prst="rect">
            <a:avLst/>
          </a:prstGeom>
          <a:noFill/>
          <a:ln w="9525">
            <a:noFill/>
            <a:miter lim="800000"/>
            <a:headEnd/>
            <a:tailEnd/>
          </a:ln>
          <a:effectLst/>
        </p:spPr>
        <p:txBody>
          <a:bodyPr wrap="none">
            <a:spAutoFit/>
          </a:bodyPr>
          <a:lstStyle/>
          <a:p>
            <a:endParaRPr lang="en-US" b="1">
              <a:latin typeface="Tw Cen MT" pitchFamily="34" charset="0"/>
            </a:endParaRPr>
          </a:p>
        </p:txBody>
      </p:sp>
      <p:sp>
        <p:nvSpPr>
          <p:cNvPr id="16" name="Text Box 488"/>
          <p:cNvSpPr txBox="1">
            <a:spLocks noChangeArrowheads="1"/>
          </p:cNvSpPr>
          <p:nvPr/>
        </p:nvSpPr>
        <p:spPr bwMode="auto">
          <a:xfrm>
            <a:off x="5632450" y="2844800"/>
            <a:ext cx="457200" cy="228600"/>
          </a:xfrm>
          <a:prstGeom prst="rect">
            <a:avLst/>
          </a:prstGeom>
          <a:solidFill>
            <a:srgbClr val="FFFFFF"/>
          </a:solidFill>
          <a:ln w="9525">
            <a:solidFill>
              <a:srgbClr val="000000"/>
            </a:solidFill>
            <a:miter lim="800000"/>
            <a:headEnd/>
            <a:tailEnd/>
          </a:ln>
        </p:spPr>
        <p:txBody>
          <a:bodyPr/>
          <a:lstStyle/>
          <a:p>
            <a:pPr eaLnBrk="1" hangingPunct="1"/>
            <a:r>
              <a:rPr lang="en-US" sz="1200" b="1">
                <a:solidFill>
                  <a:srgbClr val="000000"/>
                </a:solidFill>
                <a:latin typeface="Tw Cen MT" pitchFamily="34" charset="0"/>
                <a:cs typeface="Times New Roman" pitchFamily="18" charset="0"/>
              </a:rPr>
              <a:t>60</a:t>
            </a:r>
            <a:endParaRPr lang="en-US" b="1">
              <a:solidFill>
                <a:srgbClr val="000000"/>
              </a:solidFill>
              <a:latin typeface="Tw Cen MT" pitchFamily="34" charset="0"/>
            </a:endParaRPr>
          </a:p>
        </p:txBody>
      </p:sp>
      <p:graphicFrame>
        <p:nvGraphicFramePr>
          <p:cNvPr id="17" name="Group 489"/>
          <p:cNvGraphicFramePr>
            <a:graphicFrameLocks noGrp="1"/>
          </p:cNvGraphicFramePr>
          <p:nvPr/>
        </p:nvGraphicFramePr>
        <p:xfrm>
          <a:off x="2546350" y="28194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smtClean="0">
                        <a:ln>
                          <a:noFill/>
                        </a:ln>
                        <a:solidFill>
                          <a:srgbClr val="0000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3300"/>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rgbClr val="FF33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Courier New" pitchFamily="49"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 name="Text Box 505"/>
          <p:cNvSpPr txBox="1">
            <a:spLocks noChangeArrowheads="1"/>
          </p:cNvSpPr>
          <p:nvPr/>
        </p:nvSpPr>
        <p:spPr bwMode="auto">
          <a:xfrm>
            <a:off x="2641600" y="32766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0</a:t>
            </a:r>
            <a:endParaRPr lang="en-US" b="1">
              <a:solidFill>
                <a:srgbClr val="000000"/>
              </a:solidFill>
              <a:latin typeface="Tw Cen MT" pitchFamily="34" charset="0"/>
            </a:endParaRPr>
          </a:p>
        </p:txBody>
      </p:sp>
      <p:sp>
        <p:nvSpPr>
          <p:cNvPr id="19" name="Text Box 506"/>
          <p:cNvSpPr txBox="1">
            <a:spLocks noChangeArrowheads="1"/>
          </p:cNvSpPr>
          <p:nvPr/>
        </p:nvSpPr>
        <p:spPr bwMode="auto">
          <a:xfrm>
            <a:off x="3098800" y="32766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1</a:t>
            </a:r>
            <a:endParaRPr lang="en-US" b="1">
              <a:solidFill>
                <a:srgbClr val="000000"/>
              </a:solidFill>
              <a:latin typeface="Tw Cen MT" pitchFamily="34" charset="0"/>
            </a:endParaRPr>
          </a:p>
        </p:txBody>
      </p:sp>
      <p:sp>
        <p:nvSpPr>
          <p:cNvPr id="20" name="Text Box 507"/>
          <p:cNvSpPr txBox="1">
            <a:spLocks noChangeArrowheads="1"/>
          </p:cNvSpPr>
          <p:nvPr/>
        </p:nvSpPr>
        <p:spPr bwMode="auto">
          <a:xfrm>
            <a:off x="3556000" y="32766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2</a:t>
            </a:r>
            <a:endParaRPr lang="en-US" b="1">
              <a:solidFill>
                <a:srgbClr val="000000"/>
              </a:solidFill>
              <a:latin typeface="Tw Cen MT" pitchFamily="34" charset="0"/>
            </a:endParaRPr>
          </a:p>
        </p:txBody>
      </p:sp>
      <p:sp>
        <p:nvSpPr>
          <p:cNvPr id="21" name="Text Box 508"/>
          <p:cNvSpPr txBox="1">
            <a:spLocks noChangeArrowheads="1"/>
          </p:cNvSpPr>
          <p:nvPr/>
        </p:nvSpPr>
        <p:spPr bwMode="auto">
          <a:xfrm>
            <a:off x="4013200" y="32766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3</a:t>
            </a:r>
            <a:endParaRPr lang="en-US" b="1">
              <a:solidFill>
                <a:srgbClr val="000000"/>
              </a:solidFill>
              <a:latin typeface="Tw Cen MT" pitchFamily="34" charset="0"/>
            </a:endParaRPr>
          </a:p>
        </p:txBody>
      </p:sp>
      <p:sp>
        <p:nvSpPr>
          <p:cNvPr id="22" name="Text Box 509"/>
          <p:cNvSpPr txBox="1">
            <a:spLocks noChangeArrowheads="1"/>
          </p:cNvSpPr>
          <p:nvPr/>
        </p:nvSpPr>
        <p:spPr bwMode="auto">
          <a:xfrm>
            <a:off x="4470400" y="32766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4</a:t>
            </a:r>
            <a:endParaRPr lang="en-US" b="1">
              <a:solidFill>
                <a:srgbClr val="000000"/>
              </a:solidFill>
              <a:latin typeface="Tw Cen MT" pitchFamily="34" charset="0"/>
            </a:endParaRPr>
          </a:p>
        </p:txBody>
      </p:sp>
      <p:sp>
        <p:nvSpPr>
          <p:cNvPr id="23" name="Text Box 510"/>
          <p:cNvSpPr txBox="1">
            <a:spLocks noChangeArrowheads="1"/>
          </p:cNvSpPr>
          <p:nvPr/>
        </p:nvSpPr>
        <p:spPr bwMode="auto">
          <a:xfrm>
            <a:off x="4927600" y="32766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5</a:t>
            </a:r>
            <a:endParaRPr lang="en-US" b="1">
              <a:solidFill>
                <a:srgbClr val="000000"/>
              </a:solidFill>
              <a:latin typeface="Tw Cen MT" pitchFamily="34" charset="0"/>
            </a:endParaRPr>
          </a:p>
        </p:txBody>
      </p:sp>
      <p:sp>
        <p:nvSpPr>
          <p:cNvPr id="24" name="Rectangle 511"/>
          <p:cNvSpPr>
            <a:spLocks noChangeArrowheads="1"/>
          </p:cNvSpPr>
          <p:nvPr/>
        </p:nvSpPr>
        <p:spPr bwMode="auto">
          <a:xfrm>
            <a:off x="2546350" y="3733800"/>
            <a:ext cx="184731" cy="369332"/>
          </a:xfrm>
          <a:prstGeom prst="rect">
            <a:avLst/>
          </a:prstGeom>
          <a:noFill/>
          <a:ln w="9525">
            <a:noFill/>
            <a:miter lim="800000"/>
            <a:headEnd/>
            <a:tailEnd/>
          </a:ln>
          <a:effectLst/>
        </p:spPr>
        <p:txBody>
          <a:bodyPr wrap="none">
            <a:spAutoFit/>
          </a:bodyPr>
          <a:lstStyle/>
          <a:p>
            <a:endParaRPr lang="en-US" b="1">
              <a:latin typeface="Tw Cen MT" pitchFamily="34" charset="0"/>
            </a:endParaRPr>
          </a:p>
        </p:txBody>
      </p:sp>
      <p:sp>
        <p:nvSpPr>
          <p:cNvPr id="25" name="Text Box 512"/>
          <p:cNvSpPr txBox="1">
            <a:spLocks noChangeArrowheads="1"/>
          </p:cNvSpPr>
          <p:nvPr/>
        </p:nvSpPr>
        <p:spPr bwMode="auto">
          <a:xfrm>
            <a:off x="5632450" y="3759200"/>
            <a:ext cx="457200" cy="228600"/>
          </a:xfrm>
          <a:prstGeom prst="rect">
            <a:avLst/>
          </a:prstGeom>
          <a:solidFill>
            <a:srgbClr val="FFFFFF"/>
          </a:solidFill>
          <a:ln w="9525">
            <a:solidFill>
              <a:srgbClr val="000000"/>
            </a:solidFill>
            <a:miter lim="800000"/>
            <a:headEnd/>
            <a:tailEnd/>
          </a:ln>
        </p:spPr>
        <p:txBody>
          <a:bodyPr/>
          <a:lstStyle/>
          <a:p>
            <a:pPr eaLnBrk="1" hangingPunct="1"/>
            <a:r>
              <a:rPr lang="en-US" sz="1200" b="1">
                <a:solidFill>
                  <a:srgbClr val="000000"/>
                </a:solidFill>
                <a:latin typeface="Tw Cen MT" pitchFamily="34" charset="0"/>
                <a:cs typeface="Times New Roman" pitchFamily="18" charset="0"/>
              </a:rPr>
              <a:t>60</a:t>
            </a:r>
            <a:endParaRPr lang="en-US" b="1">
              <a:solidFill>
                <a:srgbClr val="000000"/>
              </a:solidFill>
              <a:latin typeface="Tw Cen MT" pitchFamily="34" charset="0"/>
            </a:endParaRPr>
          </a:p>
        </p:txBody>
      </p:sp>
      <p:graphicFrame>
        <p:nvGraphicFramePr>
          <p:cNvPr id="26" name="Group 513"/>
          <p:cNvGraphicFramePr>
            <a:graphicFrameLocks noGrp="1"/>
          </p:cNvGraphicFramePr>
          <p:nvPr/>
        </p:nvGraphicFramePr>
        <p:xfrm>
          <a:off x="2546350" y="37338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smtClean="0">
                        <a:ln>
                          <a:noFill/>
                        </a:ln>
                        <a:solidFill>
                          <a:srgbClr val="0000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3300"/>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rgbClr val="FF33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Courier New" pitchFamily="49"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 name="Text Box 529"/>
          <p:cNvSpPr txBox="1">
            <a:spLocks noChangeArrowheads="1"/>
          </p:cNvSpPr>
          <p:nvPr/>
        </p:nvSpPr>
        <p:spPr bwMode="auto">
          <a:xfrm>
            <a:off x="2641600" y="41910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0</a:t>
            </a:r>
            <a:endParaRPr lang="en-US" b="1">
              <a:solidFill>
                <a:srgbClr val="000000"/>
              </a:solidFill>
              <a:latin typeface="Tw Cen MT" pitchFamily="34" charset="0"/>
            </a:endParaRPr>
          </a:p>
        </p:txBody>
      </p:sp>
      <p:sp>
        <p:nvSpPr>
          <p:cNvPr id="28" name="Text Box 530"/>
          <p:cNvSpPr txBox="1">
            <a:spLocks noChangeArrowheads="1"/>
          </p:cNvSpPr>
          <p:nvPr/>
        </p:nvSpPr>
        <p:spPr bwMode="auto">
          <a:xfrm>
            <a:off x="3098800" y="41910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1</a:t>
            </a:r>
            <a:endParaRPr lang="en-US" b="1">
              <a:solidFill>
                <a:srgbClr val="000000"/>
              </a:solidFill>
              <a:latin typeface="Tw Cen MT" pitchFamily="34" charset="0"/>
            </a:endParaRPr>
          </a:p>
        </p:txBody>
      </p:sp>
      <p:sp>
        <p:nvSpPr>
          <p:cNvPr id="29" name="Text Box 531"/>
          <p:cNvSpPr txBox="1">
            <a:spLocks noChangeArrowheads="1"/>
          </p:cNvSpPr>
          <p:nvPr/>
        </p:nvSpPr>
        <p:spPr bwMode="auto">
          <a:xfrm>
            <a:off x="3556000" y="41910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2</a:t>
            </a:r>
            <a:endParaRPr lang="en-US" b="1">
              <a:solidFill>
                <a:srgbClr val="000000"/>
              </a:solidFill>
              <a:latin typeface="Tw Cen MT" pitchFamily="34" charset="0"/>
            </a:endParaRPr>
          </a:p>
        </p:txBody>
      </p:sp>
      <p:sp>
        <p:nvSpPr>
          <p:cNvPr id="30" name="Text Box 532"/>
          <p:cNvSpPr txBox="1">
            <a:spLocks noChangeArrowheads="1"/>
          </p:cNvSpPr>
          <p:nvPr/>
        </p:nvSpPr>
        <p:spPr bwMode="auto">
          <a:xfrm>
            <a:off x="4013200" y="41910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3</a:t>
            </a:r>
            <a:endParaRPr lang="en-US" b="1">
              <a:solidFill>
                <a:srgbClr val="000000"/>
              </a:solidFill>
              <a:latin typeface="Tw Cen MT" pitchFamily="34" charset="0"/>
            </a:endParaRPr>
          </a:p>
        </p:txBody>
      </p:sp>
      <p:sp>
        <p:nvSpPr>
          <p:cNvPr id="31" name="Text Box 533"/>
          <p:cNvSpPr txBox="1">
            <a:spLocks noChangeArrowheads="1"/>
          </p:cNvSpPr>
          <p:nvPr/>
        </p:nvSpPr>
        <p:spPr bwMode="auto">
          <a:xfrm>
            <a:off x="4470400" y="41910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4</a:t>
            </a:r>
            <a:endParaRPr lang="en-US" b="1">
              <a:solidFill>
                <a:srgbClr val="000000"/>
              </a:solidFill>
              <a:latin typeface="Tw Cen MT" pitchFamily="34" charset="0"/>
            </a:endParaRPr>
          </a:p>
        </p:txBody>
      </p:sp>
      <p:sp>
        <p:nvSpPr>
          <p:cNvPr id="32" name="Text Box 534"/>
          <p:cNvSpPr txBox="1">
            <a:spLocks noChangeArrowheads="1"/>
          </p:cNvSpPr>
          <p:nvPr/>
        </p:nvSpPr>
        <p:spPr bwMode="auto">
          <a:xfrm>
            <a:off x="4927600" y="41910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5</a:t>
            </a:r>
            <a:endParaRPr lang="en-US" b="1">
              <a:solidFill>
                <a:srgbClr val="000000"/>
              </a:solidFill>
              <a:latin typeface="Tw Cen MT" pitchFamily="34" charset="0"/>
            </a:endParaRPr>
          </a:p>
        </p:txBody>
      </p:sp>
      <p:sp>
        <p:nvSpPr>
          <p:cNvPr id="33" name="Rectangle 535"/>
          <p:cNvSpPr>
            <a:spLocks noChangeArrowheads="1"/>
          </p:cNvSpPr>
          <p:nvPr/>
        </p:nvSpPr>
        <p:spPr bwMode="auto">
          <a:xfrm>
            <a:off x="2546350" y="4724400"/>
            <a:ext cx="184731" cy="369332"/>
          </a:xfrm>
          <a:prstGeom prst="rect">
            <a:avLst/>
          </a:prstGeom>
          <a:noFill/>
          <a:ln w="9525">
            <a:noFill/>
            <a:miter lim="800000"/>
            <a:headEnd/>
            <a:tailEnd/>
          </a:ln>
          <a:effectLst/>
        </p:spPr>
        <p:txBody>
          <a:bodyPr wrap="none">
            <a:spAutoFit/>
          </a:bodyPr>
          <a:lstStyle/>
          <a:p>
            <a:endParaRPr lang="en-US" b="1">
              <a:latin typeface="Tw Cen MT" pitchFamily="34" charset="0"/>
            </a:endParaRPr>
          </a:p>
        </p:txBody>
      </p:sp>
      <p:sp>
        <p:nvSpPr>
          <p:cNvPr id="34" name="Text Box 536"/>
          <p:cNvSpPr txBox="1">
            <a:spLocks noChangeArrowheads="1"/>
          </p:cNvSpPr>
          <p:nvPr/>
        </p:nvSpPr>
        <p:spPr bwMode="auto">
          <a:xfrm>
            <a:off x="5632450" y="4749800"/>
            <a:ext cx="457200" cy="228600"/>
          </a:xfrm>
          <a:prstGeom prst="rect">
            <a:avLst/>
          </a:prstGeom>
          <a:solidFill>
            <a:srgbClr val="FFFFFF"/>
          </a:solidFill>
          <a:ln w="9525">
            <a:solidFill>
              <a:srgbClr val="000000"/>
            </a:solidFill>
            <a:miter lim="800000"/>
            <a:headEnd/>
            <a:tailEnd/>
          </a:ln>
        </p:spPr>
        <p:txBody>
          <a:bodyPr/>
          <a:lstStyle/>
          <a:p>
            <a:pPr eaLnBrk="1" hangingPunct="1"/>
            <a:r>
              <a:rPr lang="en-US" sz="1200" b="1">
                <a:solidFill>
                  <a:srgbClr val="000000"/>
                </a:solidFill>
                <a:latin typeface="Tw Cen MT" pitchFamily="34" charset="0"/>
                <a:cs typeface="Times New Roman" pitchFamily="18" charset="0"/>
              </a:rPr>
              <a:t>60</a:t>
            </a:r>
            <a:endParaRPr lang="en-US" b="1">
              <a:solidFill>
                <a:srgbClr val="000000"/>
              </a:solidFill>
              <a:latin typeface="Tw Cen MT" pitchFamily="34" charset="0"/>
            </a:endParaRPr>
          </a:p>
        </p:txBody>
      </p:sp>
      <p:graphicFrame>
        <p:nvGraphicFramePr>
          <p:cNvPr id="35" name="Group 537"/>
          <p:cNvGraphicFramePr>
            <a:graphicFrameLocks noGrp="1"/>
          </p:cNvGraphicFramePr>
          <p:nvPr/>
        </p:nvGraphicFramePr>
        <p:xfrm>
          <a:off x="2546350" y="47244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smtClean="0">
                        <a:ln>
                          <a:noFill/>
                        </a:ln>
                        <a:solidFill>
                          <a:srgbClr val="0000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3300"/>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rgbClr val="FF33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Courier New" pitchFamily="49"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6" name="Text Box 553"/>
          <p:cNvSpPr txBox="1">
            <a:spLocks noChangeArrowheads="1"/>
          </p:cNvSpPr>
          <p:nvPr/>
        </p:nvSpPr>
        <p:spPr bwMode="auto">
          <a:xfrm>
            <a:off x="2641600" y="51816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0</a:t>
            </a:r>
            <a:endParaRPr lang="en-US" b="1">
              <a:solidFill>
                <a:srgbClr val="000000"/>
              </a:solidFill>
              <a:latin typeface="Tw Cen MT" pitchFamily="34" charset="0"/>
            </a:endParaRPr>
          </a:p>
        </p:txBody>
      </p:sp>
      <p:sp>
        <p:nvSpPr>
          <p:cNvPr id="37" name="Text Box 554"/>
          <p:cNvSpPr txBox="1">
            <a:spLocks noChangeArrowheads="1"/>
          </p:cNvSpPr>
          <p:nvPr/>
        </p:nvSpPr>
        <p:spPr bwMode="auto">
          <a:xfrm>
            <a:off x="3098800" y="51816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1</a:t>
            </a:r>
            <a:endParaRPr lang="en-US" b="1">
              <a:solidFill>
                <a:srgbClr val="000000"/>
              </a:solidFill>
              <a:latin typeface="Tw Cen MT" pitchFamily="34" charset="0"/>
            </a:endParaRPr>
          </a:p>
        </p:txBody>
      </p:sp>
      <p:sp>
        <p:nvSpPr>
          <p:cNvPr id="38" name="Text Box 555"/>
          <p:cNvSpPr txBox="1">
            <a:spLocks noChangeArrowheads="1"/>
          </p:cNvSpPr>
          <p:nvPr/>
        </p:nvSpPr>
        <p:spPr bwMode="auto">
          <a:xfrm>
            <a:off x="3556000" y="51816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2</a:t>
            </a:r>
            <a:endParaRPr lang="en-US" b="1">
              <a:solidFill>
                <a:srgbClr val="000000"/>
              </a:solidFill>
              <a:latin typeface="Tw Cen MT" pitchFamily="34" charset="0"/>
            </a:endParaRPr>
          </a:p>
        </p:txBody>
      </p:sp>
      <p:sp>
        <p:nvSpPr>
          <p:cNvPr id="39" name="Text Box 556"/>
          <p:cNvSpPr txBox="1">
            <a:spLocks noChangeArrowheads="1"/>
          </p:cNvSpPr>
          <p:nvPr/>
        </p:nvSpPr>
        <p:spPr bwMode="auto">
          <a:xfrm>
            <a:off x="4013200" y="51816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3</a:t>
            </a:r>
            <a:endParaRPr lang="en-US" b="1">
              <a:solidFill>
                <a:srgbClr val="000000"/>
              </a:solidFill>
              <a:latin typeface="Tw Cen MT" pitchFamily="34" charset="0"/>
            </a:endParaRPr>
          </a:p>
        </p:txBody>
      </p:sp>
      <p:sp>
        <p:nvSpPr>
          <p:cNvPr id="40" name="Text Box 557"/>
          <p:cNvSpPr txBox="1">
            <a:spLocks noChangeArrowheads="1"/>
          </p:cNvSpPr>
          <p:nvPr/>
        </p:nvSpPr>
        <p:spPr bwMode="auto">
          <a:xfrm>
            <a:off x="4470400" y="51816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4</a:t>
            </a:r>
            <a:endParaRPr lang="en-US" b="1">
              <a:solidFill>
                <a:srgbClr val="000000"/>
              </a:solidFill>
              <a:latin typeface="Tw Cen MT" pitchFamily="34" charset="0"/>
            </a:endParaRPr>
          </a:p>
        </p:txBody>
      </p:sp>
      <p:sp>
        <p:nvSpPr>
          <p:cNvPr id="41" name="Text Box 558"/>
          <p:cNvSpPr txBox="1">
            <a:spLocks noChangeArrowheads="1"/>
          </p:cNvSpPr>
          <p:nvPr/>
        </p:nvSpPr>
        <p:spPr bwMode="auto">
          <a:xfrm>
            <a:off x="4927600" y="51816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5</a:t>
            </a:r>
            <a:endParaRPr lang="en-US" b="1">
              <a:solidFill>
                <a:srgbClr val="000000"/>
              </a:solidFill>
              <a:latin typeface="Tw Cen MT" pitchFamily="34" charset="0"/>
            </a:endParaRPr>
          </a:p>
        </p:txBody>
      </p:sp>
      <p:sp>
        <p:nvSpPr>
          <p:cNvPr id="42" name="Rectangle 583"/>
          <p:cNvSpPr>
            <a:spLocks noChangeArrowheads="1"/>
          </p:cNvSpPr>
          <p:nvPr/>
        </p:nvSpPr>
        <p:spPr bwMode="auto">
          <a:xfrm>
            <a:off x="2546350" y="5791200"/>
            <a:ext cx="184731" cy="369332"/>
          </a:xfrm>
          <a:prstGeom prst="rect">
            <a:avLst/>
          </a:prstGeom>
          <a:noFill/>
          <a:ln w="9525">
            <a:noFill/>
            <a:miter lim="800000"/>
            <a:headEnd/>
            <a:tailEnd/>
          </a:ln>
          <a:effectLst/>
        </p:spPr>
        <p:txBody>
          <a:bodyPr wrap="none">
            <a:spAutoFit/>
          </a:bodyPr>
          <a:lstStyle/>
          <a:p>
            <a:endParaRPr lang="en-US" b="1">
              <a:latin typeface="Tw Cen MT" pitchFamily="34" charset="0"/>
            </a:endParaRPr>
          </a:p>
        </p:txBody>
      </p:sp>
      <p:sp>
        <p:nvSpPr>
          <p:cNvPr id="43" name="Text Box 584"/>
          <p:cNvSpPr txBox="1">
            <a:spLocks noChangeArrowheads="1"/>
          </p:cNvSpPr>
          <p:nvPr/>
        </p:nvSpPr>
        <p:spPr bwMode="auto">
          <a:xfrm>
            <a:off x="5632450" y="5816600"/>
            <a:ext cx="457200" cy="228600"/>
          </a:xfrm>
          <a:prstGeom prst="rect">
            <a:avLst/>
          </a:prstGeom>
          <a:solidFill>
            <a:srgbClr val="FFFFFF"/>
          </a:solidFill>
          <a:ln w="9525">
            <a:solidFill>
              <a:srgbClr val="000000"/>
            </a:solidFill>
            <a:miter lim="800000"/>
            <a:headEnd/>
            <a:tailEnd/>
          </a:ln>
        </p:spPr>
        <p:txBody>
          <a:bodyPr/>
          <a:lstStyle/>
          <a:p>
            <a:pPr eaLnBrk="1" hangingPunct="1"/>
            <a:r>
              <a:rPr lang="en-US" sz="1200" b="1">
                <a:solidFill>
                  <a:srgbClr val="000000"/>
                </a:solidFill>
                <a:latin typeface="Tw Cen MT" pitchFamily="34" charset="0"/>
                <a:cs typeface="Times New Roman" pitchFamily="18" charset="0"/>
              </a:rPr>
              <a:t>60</a:t>
            </a:r>
            <a:endParaRPr lang="en-US" b="1">
              <a:solidFill>
                <a:srgbClr val="000000"/>
              </a:solidFill>
              <a:latin typeface="Tw Cen MT" pitchFamily="34" charset="0"/>
            </a:endParaRPr>
          </a:p>
        </p:txBody>
      </p:sp>
      <p:graphicFrame>
        <p:nvGraphicFramePr>
          <p:cNvPr id="44" name="Group 585"/>
          <p:cNvGraphicFramePr>
            <a:graphicFrameLocks noGrp="1"/>
          </p:cNvGraphicFramePr>
          <p:nvPr/>
        </p:nvGraphicFramePr>
        <p:xfrm>
          <a:off x="2546350" y="57912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dirty="0" smtClean="0">
                        <a:ln>
                          <a:noFill/>
                        </a:ln>
                        <a:solidFill>
                          <a:srgbClr val="0000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3300"/>
                          </a:solidFill>
                          <a:effectLst/>
                          <a:latin typeface="Courier New" pitchFamily="49" charset="0"/>
                          <a:ea typeface="Times New Roman" pitchFamily="18" charset="0"/>
                          <a:cs typeface="Courier New" pitchFamily="49" charset="0"/>
                        </a:rPr>
                        <a:t>60</a:t>
                      </a:r>
                      <a:endParaRPr kumimoji="0" lang="en-US" sz="1800" b="0" i="0" u="none" strike="noStrike" cap="none" normalizeH="0" baseline="0" smtClean="0">
                        <a:ln>
                          <a:noFill/>
                        </a:ln>
                        <a:solidFill>
                          <a:srgbClr val="FF33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Courier New" pitchFamily="49" charset="0"/>
                          <a:cs typeface="Courier New" pitchFamily="49" charset="0"/>
                        </a:rPr>
                        <a:t>1</a:t>
                      </a:r>
                      <a:endParaRPr kumimoji="0" lang="en-US" sz="1800" b="0" i="0" u="none" strike="noStrike" cap="none" normalizeH="0" baseline="0" dirty="0" smtClean="0">
                        <a:ln>
                          <a:noFill/>
                        </a:ln>
                        <a:solidFill>
                          <a:srgbClr val="FF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5" name="Text Box 601"/>
          <p:cNvSpPr txBox="1">
            <a:spLocks noChangeArrowheads="1"/>
          </p:cNvSpPr>
          <p:nvPr/>
        </p:nvSpPr>
        <p:spPr bwMode="auto">
          <a:xfrm>
            <a:off x="2641600" y="62484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0</a:t>
            </a:r>
            <a:endParaRPr lang="en-US" b="1">
              <a:solidFill>
                <a:srgbClr val="000000"/>
              </a:solidFill>
              <a:latin typeface="Tw Cen MT" pitchFamily="34" charset="0"/>
            </a:endParaRPr>
          </a:p>
        </p:txBody>
      </p:sp>
      <p:sp>
        <p:nvSpPr>
          <p:cNvPr id="46" name="Text Box 602"/>
          <p:cNvSpPr txBox="1">
            <a:spLocks noChangeArrowheads="1"/>
          </p:cNvSpPr>
          <p:nvPr/>
        </p:nvSpPr>
        <p:spPr bwMode="auto">
          <a:xfrm>
            <a:off x="3098800" y="62484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1</a:t>
            </a:r>
            <a:endParaRPr lang="en-US" b="1">
              <a:solidFill>
                <a:srgbClr val="000000"/>
              </a:solidFill>
              <a:latin typeface="Tw Cen MT" pitchFamily="34" charset="0"/>
            </a:endParaRPr>
          </a:p>
        </p:txBody>
      </p:sp>
      <p:sp>
        <p:nvSpPr>
          <p:cNvPr id="47" name="Text Box 603"/>
          <p:cNvSpPr txBox="1">
            <a:spLocks noChangeArrowheads="1"/>
          </p:cNvSpPr>
          <p:nvPr/>
        </p:nvSpPr>
        <p:spPr bwMode="auto">
          <a:xfrm>
            <a:off x="3556000" y="62484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2</a:t>
            </a:r>
            <a:endParaRPr lang="en-US" b="1">
              <a:solidFill>
                <a:srgbClr val="000000"/>
              </a:solidFill>
              <a:latin typeface="Tw Cen MT" pitchFamily="34" charset="0"/>
            </a:endParaRPr>
          </a:p>
        </p:txBody>
      </p:sp>
      <p:sp>
        <p:nvSpPr>
          <p:cNvPr id="48" name="Text Box 604"/>
          <p:cNvSpPr txBox="1">
            <a:spLocks noChangeArrowheads="1"/>
          </p:cNvSpPr>
          <p:nvPr/>
        </p:nvSpPr>
        <p:spPr bwMode="auto">
          <a:xfrm>
            <a:off x="4013200" y="62484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3</a:t>
            </a:r>
            <a:endParaRPr lang="en-US" b="1">
              <a:solidFill>
                <a:srgbClr val="000000"/>
              </a:solidFill>
              <a:latin typeface="Tw Cen MT" pitchFamily="34" charset="0"/>
            </a:endParaRPr>
          </a:p>
        </p:txBody>
      </p:sp>
      <p:sp>
        <p:nvSpPr>
          <p:cNvPr id="49" name="Text Box 605"/>
          <p:cNvSpPr txBox="1">
            <a:spLocks noChangeArrowheads="1"/>
          </p:cNvSpPr>
          <p:nvPr/>
        </p:nvSpPr>
        <p:spPr bwMode="auto">
          <a:xfrm>
            <a:off x="4470400" y="62484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4</a:t>
            </a:r>
            <a:endParaRPr lang="en-US" b="1">
              <a:solidFill>
                <a:srgbClr val="000000"/>
              </a:solidFill>
              <a:latin typeface="Tw Cen MT" pitchFamily="34" charset="0"/>
            </a:endParaRPr>
          </a:p>
        </p:txBody>
      </p:sp>
      <p:sp>
        <p:nvSpPr>
          <p:cNvPr id="50" name="Text Box 606"/>
          <p:cNvSpPr txBox="1">
            <a:spLocks noChangeArrowheads="1"/>
          </p:cNvSpPr>
          <p:nvPr/>
        </p:nvSpPr>
        <p:spPr bwMode="auto">
          <a:xfrm>
            <a:off x="4927600" y="6248400"/>
            <a:ext cx="342900" cy="228600"/>
          </a:xfrm>
          <a:prstGeom prst="rect">
            <a:avLst/>
          </a:prstGeom>
          <a:solidFill>
            <a:srgbClr val="FFFFFF"/>
          </a:solidFill>
          <a:ln w="9525">
            <a:noFill/>
            <a:miter lim="800000"/>
            <a:headEnd/>
            <a:tailEnd/>
          </a:ln>
        </p:spPr>
        <p:txBody>
          <a:bodyPr/>
          <a:lstStyle/>
          <a:p>
            <a:r>
              <a:rPr lang="en-US" sz="1200" b="1">
                <a:solidFill>
                  <a:srgbClr val="000000"/>
                </a:solidFill>
                <a:latin typeface="Tw Cen MT" pitchFamily="34" charset="0"/>
              </a:rPr>
              <a:t>5</a:t>
            </a:r>
            <a:endParaRPr lang="en-US" b="1">
              <a:solidFill>
                <a:srgbClr val="000000"/>
              </a:solidFill>
              <a:latin typeface="Tw Cen MT" pitchFamily="34" charset="0"/>
            </a:endParaRPr>
          </a:p>
        </p:txBody>
      </p:sp>
      <p:sp>
        <p:nvSpPr>
          <p:cNvPr id="51" name="Text Box 445"/>
          <p:cNvSpPr txBox="1">
            <a:spLocks noChangeArrowheads="1"/>
          </p:cNvSpPr>
          <p:nvPr/>
        </p:nvSpPr>
        <p:spPr bwMode="auto">
          <a:xfrm>
            <a:off x="6680200" y="1828800"/>
            <a:ext cx="609600" cy="228600"/>
          </a:xfrm>
          <a:prstGeom prst="rect">
            <a:avLst/>
          </a:prstGeom>
          <a:solidFill>
            <a:srgbClr val="FFFFFF"/>
          </a:solidFill>
          <a:ln w="9525">
            <a:solidFill>
              <a:srgbClr val="000000"/>
            </a:solidFill>
            <a:miter lim="800000"/>
            <a:headEnd/>
            <a:tailEnd/>
          </a:ln>
        </p:spPr>
        <p:txBody>
          <a:bodyPr/>
          <a:lstStyle/>
          <a:p>
            <a:pPr eaLnBrk="1" hangingPunct="1"/>
            <a:r>
              <a:rPr lang="en-US" sz="1400" b="1" dirty="0" smtClean="0">
                <a:solidFill>
                  <a:srgbClr val="000000"/>
                </a:solidFill>
                <a:latin typeface="Tw Cen MT" pitchFamily="34" charset="0"/>
              </a:rPr>
              <a:t>100</a:t>
            </a:r>
            <a:endParaRPr lang="en-US" sz="1400" b="1" dirty="0">
              <a:solidFill>
                <a:srgbClr val="000000"/>
              </a:solidFill>
              <a:latin typeface="Tw Cen MT" pitchFamily="34" charset="0"/>
            </a:endParaRPr>
          </a:p>
        </p:txBody>
      </p:sp>
      <p:sp>
        <p:nvSpPr>
          <p:cNvPr id="52" name="Text Box 445"/>
          <p:cNvSpPr txBox="1">
            <a:spLocks noChangeArrowheads="1"/>
          </p:cNvSpPr>
          <p:nvPr/>
        </p:nvSpPr>
        <p:spPr bwMode="auto">
          <a:xfrm>
            <a:off x="6832600" y="2895600"/>
            <a:ext cx="609600" cy="228600"/>
          </a:xfrm>
          <a:prstGeom prst="rect">
            <a:avLst/>
          </a:prstGeom>
          <a:solidFill>
            <a:srgbClr val="FFFFFF"/>
          </a:solidFill>
          <a:ln w="9525">
            <a:solidFill>
              <a:srgbClr val="000000"/>
            </a:solidFill>
            <a:miter lim="800000"/>
            <a:headEnd/>
            <a:tailEnd/>
          </a:ln>
        </p:spPr>
        <p:txBody>
          <a:bodyPr/>
          <a:lstStyle/>
          <a:p>
            <a:pPr eaLnBrk="1" hangingPunct="1"/>
            <a:r>
              <a:rPr lang="en-US" sz="1400" b="1" dirty="0" smtClean="0">
                <a:solidFill>
                  <a:srgbClr val="000000"/>
                </a:solidFill>
                <a:latin typeface="Tw Cen MT" pitchFamily="34" charset="0"/>
              </a:rPr>
              <a:t>100</a:t>
            </a:r>
            <a:endParaRPr lang="en-US" sz="1400" b="1" dirty="0">
              <a:solidFill>
                <a:srgbClr val="000000"/>
              </a:solidFill>
              <a:latin typeface="Tw Cen MT" pitchFamily="34" charset="0"/>
            </a:endParaRPr>
          </a:p>
        </p:txBody>
      </p:sp>
      <p:sp>
        <p:nvSpPr>
          <p:cNvPr id="53" name="Text Box 445"/>
          <p:cNvSpPr txBox="1">
            <a:spLocks noChangeArrowheads="1"/>
          </p:cNvSpPr>
          <p:nvPr/>
        </p:nvSpPr>
        <p:spPr bwMode="auto">
          <a:xfrm>
            <a:off x="6832600" y="3810000"/>
            <a:ext cx="609600" cy="228600"/>
          </a:xfrm>
          <a:prstGeom prst="rect">
            <a:avLst/>
          </a:prstGeom>
          <a:solidFill>
            <a:srgbClr val="FFFFFF"/>
          </a:solidFill>
          <a:ln w="9525">
            <a:solidFill>
              <a:srgbClr val="000000"/>
            </a:solidFill>
            <a:miter lim="800000"/>
            <a:headEnd/>
            <a:tailEnd/>
          </a:ln>
        </p:spPr>
        <p:txBody>
          <a:bodyPr/>
          <a:lstStyle/>
          <a:p>
            <a:pPr eaLnBrk="1" hangingPunct="1"/>
            <a:r>
              <a:rPr lang="en-US" sz="1400" b="1" dirty="0" smtClean="0">
                <a:solidFill>
                  <a:srgbClr val="000000"/>
                </a:solidFill>
                <a:latin typeface="Tw Cen MT" pitchFamily="34" charset="0"/>
              </a:rPr>
              <a:t>100</a:t>
            </a:r>
            <a:endParaRPr lang="en-US" sz="1400" b="1" dirty="0">
              <a:solidFill>
                <a:srgbClr val="000000"/>
              </a:solidFill>
              <a:latin typeface="Tw Cen MT" pitchFamily="34" charset="0"/>
            </a:endParaRPr>
          </a:p>
        </p:txBody>
      </p:sp>
      <p:sp>
        <p:nvSpPr>
          <p:cNvPr id="54" name="Text Box 445"/>
          <p:cNvSpPr txBox="1">
            <a:spLocks noChangeArrowheads="1"/>
          </p:cNvSpPr>
          <p:nvPr/>
        </p:nvSpPr>
        <p:spPr bwMode="auto">
          <a:xfrm>
            <a:off x="6985000" y="4800600"/>
            <a:ext cx="609600" cy="228600"/>
          </a:xfrm>
          <a:prstGeom prst="rect">
            <a:avLst/>
          </a:prstGeom>
          <a:solidFill>
            <a:srgbClr val="FFFFFF"/>
          </a:solidFill>
          <a:ln w="9525">
            <a:solidFill>
              <a:srgbClr val="000000"/>
            </a:solidFill>
            <a:miter lim="800000"/>
            <a:headEnd/>
            <a:tailEnd/>
          </a:ln>
        </p:spPr>
        <p:txBody>
          <a:bodyPr/>
          <a:lstStyle/>
          <a:p>
            <a:pPr eaLnBrk="1" hangingPunct="1"/>
            <a:r>
              <a:rPr lang="en-US" sz="1400" b="1" dirty="0" smtClean="0">
                <a:solidFill>
                  <a:srgbClr val="000000"/>
                </a:solidFill>
                <a:latin typeface="Tw Cen MT" pitchFamily="34" charset="0"/>
              </a:rPr>
              <a:t>100</a:t>
            </a:r>
            <a:endParaRPr lang="en-US" sz="1400" b="1" dirty="0">
              <a:solidFill>
                <a:srgbClr val="000000"/>
              </a:solidFill>
              <a:latin typeface="Tw Cen MT" pitchFamily="34" charset="0"/>
            </a:endParaRPr>
          </a:p>
        </p:txBody>
      </p:sp>
      <p:sp>
        <p:nvSpPr>
          <p:cNvPr id="55" name="Text Box 445"/>
          <p:cNvSpPr txBox="1">
            <a:spLocks noChangeArrowheads="1"/>
          </p:cNvSpPr>
          <p:nvPr/>
        </p:nvSpPr>
        <p:spPr bwMode="auto">
          <a:xfrm>
            <a:off x="7061200" y="5867400"/>
            <a:ext cx="609600" cy="228600"/>
          </a:xfrm>
          <a:prstGeom prst="rect">
            <a:avLst/>
          </a:prstGeom>
          <a:solidFill>
            <a:srgbClr val="FFFFFF"/>
          </a:solidFill>
          <a:ln w="9525">
            <a:solidFill>
              <a:srgbClr val="000000"/>
            </a:solidFill>
            <a:miter lim="800000"/>
            <a:headEnd/>
            <a:tailEnd/>
          </a:ln>
        </p:spPr>
        <p:txBody>
          <a:bodyPr/>
          <a:lstStyle/>
          <a:p>
            <a:pPr eaLnBrk="1" hangingPunct="1"/>
            <a:r>
              <a:rPr lang="en-US" sz="1400" b="1" dirty="0" smtClean="0">
                <a:solidFill>
                  <a:srgbClr val="000000"/>
                </a:solidFill>
                <a:latin typeface="Tw Cen MT" pitchFamily="34" charset="0"/>
              </a:rPr>
              <a:t>100</a:t>
            </a:r>
            <a:endParaRPr lang="en-US" sz="1400" b="1" dirty="0">
              <a:solidFill>
                <a:srgbClr val="000000"/>
              </a:solidFill>
              <a:latin typeface="Tw Cen MT"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7813"/>
            <a:ext cx="8229600" cy="1139825"/>
          </a:xfrm>
        </p:spPr>
        <p:txBody>
          <a:bodyPr>
            <a:normAutofit fontScale="90000"/>
          </a:bodyPr>
          <a:lstStyle/>
          <a:p>
            <a:r>
              <a:rPr lang="en-US" sz="4000" b="1" dirty="0">
                <a:solidFill>
                  <a:srgbClr val="FF0000"/>
                </a:solidFill>
                <a:latin typeface="Tw Cen MT" pitchFamily="34" charset="0"/>
              </a:rPr>
              <a:t>Example: (1) Linear Search on sorted list :</a:t>
            </a:r>
          </a:p>
        </p:txBody>
      </p:sp>
      <p:sp>
        <p:nvSpPr>
          <p:cNvPr id="5" name="Rectangle 10"/>
          <p:cNvSpPr>
            <a:spLocks noChangeArrowheads="1"/>
          </p:cNvSpPr>
          <p:nvPr/>
        </p:nvSpPr>
        <p:spPr bwMode="auto">
          <a:xfrm>
            <a:off x="2800350" y="1600200"/>
            <a:ext cx="184731" cy="369332"/>
          </a:xfrm>
          <a:prstGeom prst="rect">
            <a:avLst/>
          </a:prstGeom>
          <a:noFill/>
          <a:ln w="9525">
            <a:noFill/>
            <a:miter lim="800000"/>
            <a:headEnd/>
            <a:tailEnd/>
          </a:ln>
          <a:effectLst/>
        </p:spPr>
        <p:txBody>
          <a:bodyPr wrap="none">
            <a:spAutoFit/>
          </a:bodyPr>
          <a:lstStyle/>
          <a:p>
            <a:endParaRPr lang="en-US">
              <a:latin typeface="Tw Cen MT" pitchFamily="34" charset="0"/>
            </a:endParaRPr>
          </a:p>
        </p:txBody>
      </p:sp>
      <p:sp>
        <p:nvSpPr>
          <p:cNvPr id="6" name="Text Box 4"/>
          <p:cNvSpPr txBox="1">
            <a:spLocks noChangeArrowheads="1"/>
          </p:cNvSpPr>
          <p:nvPr/>
        </p:nvSpPr>
        <p:spPr bwMode="auto">
          <a:xfrm>
            <a:off x="5886450" y="1625600"/>
            <a:ext cx="457200" cy="255588"/>
          </a:xfrm>
          <a:prstGeom prst="rect">
            <a:avLst/>
          </a:prstGeom>
          <a:solidFill>
            <a:srgbClr val="FFFFFF"/>
          </a:solidFill>
          <a:ln w="9525">
            <a:solidFill>
              <a:srgbClr val="000000"/>
            </a:solidFill>
            <a:miter lim="800000"/>
            <a:headEnd/>
            <a:tailEnd/>
          </a:ln>
        </p:spPr>
        <p:txBody>
          <a:bodyPr/>
          <a:lstStyle/>
          <a:p>
            <a:pPr eaLnBrk="1" hangingPunct="1"/>
            <a:r>
              <a:rPr lang="en-US" sz="1200" b="0">
                <a:solidFill>
                  <a:srgbClr val="000000"/>
                </a:solidFill>
                <a:latin typeface="Tw Cen MT" pitchFamily="34" charset="0"/>
                <a:cs typeface="Times New Roman" pitchFamily="18" charset="0"/>
              </a:rPr>
              <a:t>13</a:t>
            </a:r>
            <a:endParaRPr lang="en-US" b="0">
              <a:solidFill>
                <a:srgbClr val="000000"/>
              </a:solidFill>
              <a:latin typeface="Tw Cen MT" pitchFamily="34" charset="0"/>
            </a:endParaRPr>
          </a:p>
        </p:txBody>
      </p:sp>
      <p:graphicFrame>
        <p:nvGraphicFramePr>
          <p:cNvPr id="7" name="Group 39"/>
          <p:cNvGraphicFramePr>
            <a:graphicFrameLocks noGrp="1"/>
          </p:cNvGraphicFramePr>
          <p:nvPr/>
        </p:nvGraphicFramePr>
        <p:xfrm>
          <a:off x="2800350" y="16002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Courier New" pitchFamily="49" charset="0"/>
                          <a:ea typeface="Times New Roman" pitchFamily="18" charset="0"/>
                          <a:cs typeface="Courier New" pitchFamily="49"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Courier New" pitchFamily="49" charset="0"/>
                        </a:rPr>
                        <a:t>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Text Box 40"/>
          <p:cNvSpPr txBox="1">
            <a:spLocks noChangeArrowheads="1"/>
          </p:cNvSpPr>
          <p:nvPr/>
        </p:nvSpPr>
        <p:spPr bwMode="auto">
          <a:xfrm>
            <a:off x="2857500" y="21336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0</a:t>
            </a:r>
            <a:endParaRPr lang="en-US">
              <a:solidFill>
                <a:srgbClr val="000000"/>
              </a:solidFill>
              <a:latin typeface="Tw Cen MT" pitchFamily="34" charset="0"/>
            </a:endParaRPr>
          </a:p>
        </p:txBody>
      </p:sp>
      <p:sp>
        <p:nvSpPr>
          <p:cNvPr id="9" name="Text Box 41"/>
          <p:cNvSpPr txBox="1">
            <a:spLocks noChangeArrowheads="1"/>
          </p:cNvSpPr>
          <p:nvPr/>
        </p:nvSpPr>
        <p:spPr bwMode="auto">
          <a:xfrm>
            <a:off x="3314700" y="21336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1</a:t>
            </a:r>
            <a:endParaRPr lang="en-US">
              <a:solidFill>
                <a:srgbClr val="000000"/>
              </a:solidFill>
              <a:latin typeface="Tw Cen MT" pitchFamily="34" charset="0"/>
            </a:endParaRPr>
          </a:p>
        </p:txBody>
      </p:sp>
      <p:sp>
        <p:nvSpPr>
          <p:cNvPr id="10" name="Text Box 42"/>
          <p:cNvSpPr txBox="1">
            <a:spLocks noChangeArrowheads="1"/>
          </p:cNvSpPr>
          <p:nvPr/>
        </p:nvSpPr>
        <p:spPr bwMode="auto">
          <a:xfrm>
            <a:off x="3771900" y="21336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2</a:t>
            </a:r>
            <a:endParaRPr lang="en-US">
              <a:solidFill>
                <a:srgbClr val="000000"/>
              </a:solidFill>
              <a:latin typeface="Tw Cen MT" pitchFamily="34" charset="0"/>
            </a:endParaRPr>
          </a:p>
        </p:txBody>
      </p:sp>
      <p:sp>
        <p:nvSpPr>
          <p:cNvPr id="11" name="Text Box 43"/>
          <p:cNvSpPr txBox="1">
            <a:spLocks noChangeArrowheads="1"/>
          </p:cNvSpPr>
          <p:nvPr/>
        </p:nvSpPr>
        <p:spPr bwMode="auto">
          <a:xfrm>
            <a:off x="4229100" y="21336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3</a:t>
            </a:r>
            <a:endParaRPr lang="en-US">
              <a:solidFill>
                <a:srgbClr val="000000"/>
              </a:solidFill>
              <a:latin typeface="Tw Cen MT" pitchFamily="34" charset="0"/>
            </a:endParaRPr>
          </a:p>
        </p:txBody>
      </p:sp>
      <p:sp>
        <p:nvSpPr>
          <p:cNvPr id="12" name="Text Box 44"/>
          <p:cNvSpPr txBox="1">
            <a:spLocks noChangeArrowheads="1"/>
          </p:cNvSpPr>
          <p:nvPr/>
        </p:nvSpPr>
        <p:spPr bwMode="auto">
          <a:xfrm>
            <a:off x="4686300" y="21336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4</a:t>
            </a:r>
            <a:endParaRPr lang="en-US">
              <a:solidFill>
                <a:srgbClr val="000000"/>
              </a:solidFill>
              <a:latin typeface="Tw Cen MT" pitchFamily="34" charset="0"/>
            </a:endParaRPr>
          </a:p>
        </p:txBody>
      </p:sp>
      <p:sp>
        <p:nvSpPr>
          <p:cNvPr id="13" name="Text Box 45"/>
          <p:cNvSpPr txBox="1">
            <a:spLocks noChangeArrowheads="1"/>
          </p:cNvSpPr>
          <p:nvPr/>
        </p:nvSpPr>
        <p:spPr bwMode="auto">
          <a:xfrm>
            <a:off x="5143500" y="21336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5</a:t>
            </a:r>
            <a:endParaRPr lang="en-US">
              <a:solidFill>
                <a:srgbClr val="000000"/>
              </a:solidFill>
              <a:latin typeface="Tw Cen MT" pitchFamily="34" charset="0"/>
            </a:endParaRPr>
          </a:p>
        </p:txBody>
      </p:sp>
      <p:sp>
        <p:nvSpPr>
          <p:cNvPr id="14" name="Rectangle 46"/>
          <p:cNvSpPr>
            <a:spLocks noChangeArrowheads="1"/>
          </p:cNvSpPr>
          <p:nvPr/>
        </p:nvSpPr>
        <p:spPr bwMode="auto">
          <a:xfrm>
            <a:off x="2952750" y="2514600"/>
            <a:ext cx="184731" cy="369332"/>
          </a:xfrm>
          <a:prstGeom prst="rect">
            <a:avLst/>
          </a:prstGeom>
          <a:noFill/>
          <a:ln w="9525">
            <a:noFill/>
            <a:miter lim="800000"/>
            <a:headEnd/>
            <a:tailEnd/>
          </a:ln>
          <a:effectLst/>
        </p:spPr>
        <p:txBody>
          <a:bodyPr wrap="none">
            <a:spAutoFit/>
          </a:bodyPr>
          <a:lstStyle/>
          <a:p>
            <a:endParaRPr lang="en-US">
              <a:latin typeface="Tw Cen MT" pitchFamily="34" charset="0"/>
            </a:endParaRPr>
          </a:p>
        </p:txBody>
      </p:sp>
      <p:sp>
        <p:nvSpPr>
          <p:cNvPr id="15" name="Text Box 47"/>
          <p:cNvSpPr txBox="1">
            <a:spLocks noChangeArrowheads="1"/>
          </p:cNvSpPr>
          <p:nvPr/>
        </p:nvSpPr>
        <p:spPr bwMode="auto">
          <a:xfrm>
            <a:off x="6038850" y="2540000"/>
            <a:ext cx="457200" cy="255588"/>
          </a:xfrm>
          <a:prstGeom prst="rect">
            <a:avLst/>
          </a:prstGeom>
          <a:solidFill>
            <a:srgbClr val="FFFFFF"/>
          </a:solidFill>
          <a:ln w="9525">
            <a:solidFill>
              <a:srgbClr val="000000"/>
            </a:solidFill>
            <a:miter lim="800000"/>
            <a:headEnd/>
            <a:tailEnd/>
          </a:ln>
        </p:spPr>
        <p:txBody>
          <a:bodyPr/>
          <a:lstStyle/>
          <a:p>
            <a:pPr eaLnBrk="1" hangingPunct="1"/>
            <a:r>
              <a:rPr lang="en-US" sz="1200" b="0">
                <a:solidFill>
                  <a:srgbClr val="000000"/>
                </a:solidFill>
                <a:latin typeface="Tw Cen MT" pitchFamily="34" charset="0"/>
                <a:cs typeface="Times New Roman" pitchFamily="18" charset="0"/>
              </a:rPr>
              <a:t>13</a:t>
            </a:r>
            <a:endParaRPr lang="en-US" b="0">
              <a:solidFill>
                <a:srgbClr val="000000"/>
              </a:solidFill>
              <a:latin typeface="Tw Cen MT" pitchFamily="34" charset="0"/>
            </a:endParaRPr>
          </a:p>
        </p:txBody>
      </p:sp>
      <p:graphicFrame>
        <p:nvGraphicFramePr>
          <p:cNvPr id="16" name="Group 48"/>
          <p:cNvGraphicFramePr>
            <a:graphicFrameLocks noGrp="1"/>
          </p:cNvGraphicFramePr>
          <p:nvPr/>
        </p:nvGraphicFramePr>
        <p:xfrm>
          <a:off x="2952750" y="25146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1</a:t>
                      </a:r>
                      <a:endParaRPr kumimoji="0" lang="en-US" sz="1800" b="0" i="0" u="none" strike="noStrike" cap="none" normalizeH="0" baseline="0" smtClean="0">
                        <a:ln>
                          <a:noFill/>
                        </a:ln>
                        <a:solidFill>
                          <a:srgbClr val="0000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3300"/>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rgbClr val="FF33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Courier New" pitchFamily="49" charset="0"/>
                        </a:rPr>
                        <a:t>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 name="Text Box 64"/>
          <p:cNvSpPr txBox="1">
            <a:spLocks noChangeArrowheads="1"/>
          </p:cNvSpPr>
          <p:nvPr/>
        </p:nvSpPr>
        <p:spPr bwMode="auto">
          <a:xfrm>
            <a:off x="3009900" y="30480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0</a:t>
            </a:r>
            <a:endParaRPr lang="en-US">
              <a:solidFill>
                <a:srgbClr val="000000"/>
              </a:solidFill>
              <a:latin typeface="Tw Cen MT" pitchFamily="34" charset="0"/>
            </a:endParaRPr>
          </a:p>
        </p:txBody>
      </p:sp>
      <p:sp>
        <p:nvSpPr>
          <p:cNvPr id="18" name="Text Box 65"/>
          <p:cNvSpPr txBox="1">
            <a:spLocks noChangeArrowheads="1"/>
          </p:cNvSpPr>
          <p:nvPr/>
        </p:nvSpPr>
        <p:spPr bwMode="auto">
          <a:xfrm>
            <a:off x="3467100" y="30480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1</a:t>
            </a:r>
            <a:endParaRPr lang="en-US">
              <a:solidFill>
                <a:srgbClr val="000000"/>
              </a:solidFill>
              <a:latin typeface="Tw Cen MT" pitchFamily="34" charset="0"/>
            </a:endParaRPr>
          </a:p>
        </p:txBody>
      </p:sp>
      <p:sp>
        <p:nvSpPr>
          <p:cNvPr id="19" name="Text Box 66"/>
          <p:cNvSpPr txBox="1">
            <a:spLocks noChangeArrowheads="1"/>
          </p:cNvSpPr>
          <p:nvPr/>
        </p:nvSpPr>
        <p:spPr bwMode="auto">
          <a:xfrm>
            <a:off x="3924300" y="30480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2</a:t>
            </a:r>
            <a:endParaRPr lang="en-US">
              <a:solidFill>
                <a:srgbClr val="000000"/>
              </a:solidFill>
              <a:latin typeface="Tw Cen MT" pitchFamily="34" charset="0"/>
            </a:endParaRPr>
          </a:p>
        </p:txBody>
      </p:sp>
      <p:sp>
        <p:nvSpPr>
          <p:cNvPr id="20" name="Text Box 67"/>
          <p:cNvSpPr txBox="1">
            <a:spLocks noChangeArrowheads="1"/>
          </p:cNvSpPr>
          <p:nvPr/>
        </p:nvSpPr>
        <p:spPr bwMode="auto">
          <a:xfrm>
            <a:off x="4381500" y="30480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3</a:t>
            </a:r>
            <a:endParaRPr lang="en-US">
              <a:solidFill>
                <a:srgbClr val="000000"/>
              </a:solidFill>
              <a:latin typeface="Tw Cen MT" pitchFamily="34" charset="0"/>
            </a:endParaRPr>
          </a:p>
        </p:txBody>
      </p:sp>
      <p:sp>
        <p:nvSpPr>
          <p:cNvPr id="21" name="Text Box 68"/>
          <p:cNvSpPr txBox="1">
            <a:spLocks noChangeArrowheads="1"/>
          </p:cNvSpPr>
          <p:nvPr/>
        </p:nvSpPr>
        <p:spPr bwMode="auto">
          <a:xfrm>
            <a:off x="4838700" y="30480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4</a:t>
            </a:r>
            <a:endParaRPr lang="en-US">
              <a:solidFill>
                <a:srgbClr val="000000"/>
              </a:solidFill>
              <a:latin typeface="Tw Cen MT" pitchFamily="34" charset="0"/>
            </a:endParaRPr>
          </a:p>
        </p:txBody>
      </p:sp>
      <p:sp>
        <p:nvSpPr>
          <p:cNvPr id="22" name="Text Box 69"/>
          <p:cNvSpPr txBox="1">
            <a:spLocks noChangeArrowheads="1"/>
          </p:cNvSpPr>
          <p:nvPr/>
        </p:nvSpPr>
        <p:spPr bwMode="auto">
          <a:xfrm>
            <a:off x="5295900" y="30480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5</a:t>
            </a:r>
            <a:endParaRPr lang="en-US">
              <a:solidFill>
                <a:srgbClr val="000000"/>
              </a:solidFill>
              <a:latin typeface="Tw Cen MT" pitchFamily="34" charset="0"/>
            </a:endParaRPr>
          </a:p>
        </p:txBody>
      </p:sp>
      <p:sp>
        <p:nvSpPr>
          <p:cNvPr id="23" name="Rectangle 70"/>
          <p:cNvSpPr>
            <a:spLocks noChangeArrowheads="1"/>
          </p:cNvSpPr>
          <p:nvPr/>
        </p:nvSpPr>
        <p:spPr bwMode="auto">
          <a:xfrm>
            <a:off x="2952750" y="3429000"/>
            <a:ext cx="184731" cy="369332"/>
          </a:xfrm>
          <a:prstGeom prst="rect">
            <a:avLst/>
          </a:prstGeom>
          <a:noFill/>
          <a:ln w="9525">
            <a:noFill/>
            <a:miter lim="800000"/>
            <a:headEnd/>
            <a:tailEnd/>
          </a:ln>
          <a:effectLst/>
        </p:spPr>
        <p:txBody>
          <a:bodyPr wrap="none">
            <a:spAutoFit/>
          </a:bodyPr>
          <a:lstStyle/>
          <a:p>
            <a:endParaRPr lang="en-US">
              <a:latin typeface="Tw Cen MT" pitchFamily="34" charset="0"/>
            </a:endParaRPr>
          </a:p>
        </p:txBody>
      </p:sp>
      <p:sp>
        <p:nvSpPr>
          <p:cNvPr id="24" name="Text Box 71"/>
          <p:cNvSpPr txBox="1">
            <a:spLocks noChangeArrowheads="1"/>
          </p:cNvSpPr>
          <p:nvPr/>
        </p:nvSpPr>
        <p:spPr bwMode="auto">
          <a:xfrm>
            <a:off x="6038850" y="3454400"/>
            <a:ext cx="457200" cy="255588"/>
          </a:xfrm>
          <a:prstGeom prst="rect">
            <a:avLst/>
          </a:prstGeom>
          <a:solidFill>
            <a:srgbClr val="FFFFFF"/>
          </a:solidFill>
          <a:ln w="9525">
            <a:solidFill>
              <a:srgbClr val="000000"/>
            </a:solidFill>
            <a:miter lim="800000"/>
            <a:headEnd/>
            <a:tailEnd/>
          </a:ln>
        </p:spPr>
        <p:txBody>
          <a:bodyPr/>
          <a:lstStyle/>
          <a:p>
            <a:pPr eaLnBrk="1" hangingPunct="1"/>
            <a:r>
              <a:rPr lang="en-US" sz="1200" b="0">
                <a:solidFill>
                  <a:srgbClr val="000000"/>
                </a:solidFill>
                <a:latin typeface="Tw Cen MT" pitchFamily="34" charset="0"/>
                <a:cs typeface="Times New Roman" pitchFamily="18" charset="0"/>
              </a:rPr>
              <a:t>13</a:t>
            </a:r>
            <a:endParaRPr lang="en-US" b="0">
              <a:solidFill>
                <a:srgbClr val="000000"/>
              </a:solidFill>
              <a:latin typeface="Tw Cen MT" pitchFamily="34" charset="0"/>
            </a:endParaRPr>
          </a:p>
        </p:txBody>
      </p:sp>
      <p:graphicFrame>
        <p:nvGraphicFramePr>
          <p:cNvPr id="25" name="Group 72"/>
          <p:cNvGraphicFramePr>
            <a:graphicFrameLocks noGrp="1"/>
          </p:cNvGraphicFramePr>
          <p:nvPr/>
        </p:nvGraphicFramePr>
        <p:xfrm>
          <a:off x="2952750" y="34290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1</a:t>
                      </a:r>
                      <a:endParaRPr kumimoji="0" lang="en-US" sz="1800" b="0" i="0" u="none" strike="noStrike" cap="none" normalizeH="0" baseline="0" smtClean="0">
                        <a:ln>
                          <a:noFill/>
                        </a:ln>
                        <a:solidFill>
                          <a:srgbClr val="0000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3300"/>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rgbClr val="FF33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Courier New" pitchFamily="49" charset="0"/>
                        </a:rPr>
                        <a:t>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 name="Text Box 88"/>
          <p:cNvSpPr txBox="1">
            <a:spLocks noChangeArrowheads="1"/>
          </p:cNvSpPr>
          <p:nvPr/>
        </p:nvSpPr>
        <p:spPr bwMode="auto">
          <a:xfrm>
            <a:off x="3009900" y="3962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0</a:t>
            </a:r>
            <a:endParaRPr lang="en-US">
              <a:solidFill>
                <a:srgbClr val="000000"/>
              </a:solidFill>
              <a:latin typeface="Tw Cen MT" pitchFamily="34" charset="0"/>
            </a:endParaRPr>
          </a:p>
        </p:txBody>
      </p:sp>
      <p:sp>
        <p:nvSpPr>
          <p:cNvPr id="27" name="Text Box 89"/>
          <p:cNvSpPr txBox="1">
            <a:spLocks noChangeArrowheads="1"/>
          </p:cNvSpPr>
          <p:nvPr/>
        </p:nvSpPr>
        <p:spPr bwMode="auto">
          <a:xfrm>
            <a:off x="3467100" y="3962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1</a:t>
            </a:r>
            <a:endParaRPr lang="en-US">
              <a:solidFill>
                <a:srgbClr val="000000"/>
              </a:solidFill>
              <a:latin typeface="Tw Cen MT" pitchFamily="34" charset="0"/>
            </a:endParaRPr>
          </a:p>
        </p:txBody>
      </p:sp>
      <p:sp>
        <p:nvSpPr>
          <p:cNvPr id="28" name="Text Box 90"/>
          <p:cNvSpPr txBox="1">
            <a:spLocks noChangeArrowheads="1"/>
          </p:cNvSpPr>
          <p:nvPr/>
        </p:nvSpPr>
        <p:spPr bwMode="auto">
          <a:xfrm>
            <a:off x="3924300" y="3962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2</a:t>
            </a:r>
            <a:endParaRPr lang="en-US">
              <a:solidFill>
                <a:srgbClr val="000000"/>
              </a:solidFill>
              <a:latin typeface="Tw Cen MT" pitchFamily="34" charset="0"/>
            </a:endParaRPr>
          </a:p>
        </p:txBody>
      </p:sp>
      <p:sp>
        <p:nvSpPr>
          <p:cNvPr id="29" name="Text Box 91"/>
          <p:cNvSpPr txBox="1">
            <a:spLocks noChangeArrowheads="1"/>
          </p:cNvSpPr>
          <p:nvPr/>
        </p:nvSpPr>
        <p:spPr bwMode="auto">
          <a:xfrm>
            <a:off x="4381500" y="3962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3</a:t>
            </a:r>
            <a:endParaRPr lang="en-US">
              <a:solidFill>
                <a:srgbClr val="000000"/>
              </a:solidFill>
              <a:latin typeface="Tw Cen MT" pitchFamily="34" charset="0"/>
            </a:endParaRPr>
          </a:p>
        </p:txBody>
      </p:sp>
      <p:sp>
        <p:nvSpPr>
          <p:cNvPr id="30" name="Text Box 92"/>
          <p:cNvSpPr txBox="1">
            <a:spLocks noChangeArrowheads="1"/>
          </p:cNvSpPr>
          <p:nvPr/>
        </p:nvSpPr>
        <p:spPr bwMode="auto">
          <a:xfrm>
            <a:off x="4838700" y="3962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4</a:t>
            </a:r>
            <a:endParaRPr lang="en-US">
              <a:solidFill>
                <a:srgbClr val="000000"/>
              </a:solidFill>
              <a:latin typeface="Tw Cen MT" pitchFamily="34" charset="0"/>
            </a:endParaRPr>
          </a:p>
        </p:txBody>
      </p:sp>
      <p:sp>
        <p:nvSpPr>
          <p:cNvPr id="31" name="Text Box 93"/>
          <p:cNvSpPr txBox="1">
            <a:spLocks noChangeArrowheads="1"/>
          </p:cNvSpPr>
          <p:nvPr/>
        </p:nvSpPr>
        <p:spPr bwMode="auto">
          <a:xfrm>
            <a:off x="5295900" y="3962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5</a:t>
            </a:r>
            <a:endParaRPr lang="en-US">
              <a:solidFill>
                <a:srgbClr val="000000"/>
              </a:solidFill>
              <a:latin typeface="Tw Cen MT" pitchFamily="34" charset="0"/>
            </a:endParaRPr>
          </a:p>
        </p:txBody>
      </p:sp>
      <p:sp>
        <p:nvSpPr>
          <p:cNvPr id="32" name="Rectangle 94"/>
          <p:cNvSpPr>
            <a:spLocks noChangeArrowheads="1"/>
          </p:cNvSpPr>
          <p:nvPr/>
        </p:nvSpPr>
        <p:spPr bwMode="auto">
          <a:xfrm>
            <a:off x="2952750" y="4419600"/>
            <a:ext cx="184731" cy="369332"/>
          </a:xfrm>
          <a:prstGeom prst="rect">
            <a:avLst/>
          </a:prstGeom>
          <a:noFill/>
          <a:ln w="9525">
            <a:noFill/>
            <a:miter lim="800000"/>
            <a:headEnd/>
            <a:tailEnd/>
          </a:ln>
          <a:effectLst/>
        </p:spPr>
        <p:txBody>
          <a:bodyPr wrap="none">
            <a:spAutoFit/>
          </a:bodyPr>
          <a:lstStyle/>
          <a:p>
            <a:endParaRPr lang="en-US">
              <a:latin typeface="Tw Cen MT" pitchFamily="34" charset="0"/>
            </a:endParaRPr>
          </a:p>
        </p:txBody>
      </p:sp>
      <p:sp>
        <p:nvSpPr>
          <p:cNvPr id="33" name="Text Box 95"/>
          <p:cNvSpPr txBox="1">
            <a:spLocks noChangeArrowheads="1"/>
          </p:cNvSpPr>
          <p:nvPr/>
        </p:nvSpPr>
        <p:spPr bwMode="auto">
          <a:xfrm>
            <a:off x="6038850" y="4445000"/>
            <a:ext cx="457200" cy="255588"/>
          </a:xfrm>
          <a:prstGeom prst="rect">
            <a:avLst/>
          </a:prstGeom>
          <a:solidFill>
            <a:srgbClr val="FFFFFF"/>
          </a:solidFill>
          <a:ln w="9525">
            <a:solidFill>
              <a:srgbClr val="000000"/>
            </a:solidFill>
            <a:miter lim="800000"/>
            <a:headEnd/>
            <a:tailEnd/>
          </a:ln>
        </p:spPr>
        <p:txBody>
          <a:bodyPr/>
          <a:lstStyle/>
          <a:p>
            <a:pPr eaLnBrk="1" hangingPunct="1"/>
            <a:r>
              <a:rPr lang="en-US" sz="1200" b="0">
                <a:solidFill>
                  <a:srgbClr val="000000"/>
                </a:solidFill>
                <a:latin typeface="Tw Cen MT" pitchFamily="34" charset="0"/>
                <a:cs typeface="Times New Roman" pitchFamily="18" charset="0"/>
              </a:rPr>
              <a:t>13</a:t>
            </a:r>
            <a:endParaRPr lang="en-US" b="0">
              <a:solidFill>
                <a:srgbClr val="000000"/>
              </a:solidFill>
              <a:latin typeface="Tw Cen MT" pitchFamily="34" charset="0"/>
            </a:endParaRPr>
          </a:p>
        </p:txBody>
      </p:sp>
      <p:graphicFrame>
        <p:nvGraphicFramePr>
          <p:cNvPr id="34" name="Group 96"/>
          <p:cNvGraphicFramePr>
            <a:graphicFrameLocks noGrp="1"/>
          </p:cNvGraphicFramePr>
          <p:nvPr/>
        </p:nvGraphicFramePr>
        <p:xfrm>
          <a:off x="2952750" y="44196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1</a:t>
                      </a:r>
                      <a:endParaRPr kumimoji="0" lang="en-US" sz="1800" b="0" i="0" u="none" strike="noStrike" cap="none" normalizeH="0" baseline="0" smtClean="0">
                        <a:ln>
                          <a:noFill/>
                        </a:ln>
                        <a:solidFill>
                          <a:srgbClr val="0000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3300"/>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smtClean="0">
                        <a:ln>
                          <a:noFill/>
                        </a:ln>
                        <a:solidFill>
                          <a:srgbClr val="FF33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Courier New" pitchFamily="49" charset="0"/>
                        </a:rPr>
                        <a:t>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5" name="Text Box 112"/>
          <p:cNvSpPr txBox="1">
            <a:spLocks noChangeArrowheads="1"/>
          </p:cNvSpPr>
          <p:nvPr/>
        </p:nvSpPr>
        <p:spPr bwMode="auto">
          <a:xfrm>
            <a:off x="3009900" y="49530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0</a:t>
            </a:r>
            <a:endParaRPr lang="en-US">
              <a:solidFill>
                <a:srgbClr val="000000"/>
              </a:solidFill>
              <a:latin typeface="Tw Cen MT" pitchFamily="34" charset="0"/>
            </a:endParaRPr>
          </a:p>
        </p:txBody>
      </p:sp>
      <p:sp>
        <p:nvSpPr>
          <p:cNvPr id="36" name="Text Box 113"/>
          <p:cNvSpPr txBox="1">
            <a:spLocks noChangeArrowheads="1"/>
          </p:cNvSpPr>
          <p:nvPr/>
        </p:nvSpPr>
        <p:spPr bwMode="auto">
          <a:xfrm>
            <a:off x="3467100" y="49530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1</a:t>
            </a:r>
            <a:endParaRPr lang="en-US">
              <a:solidFill>
                <a:srgbClr val="000000"/>
              </a:solidFill>
              <a:latin typeface="Tw Cen MT" pitchFamily="34" charset="0"/>
            </a:endParaRPr>
          </a:p>
        </p:txBody>
      </p:sp>
      <p:sp>
        <p:nvSpPr>
          <p:cNvPr id="37" name="Text Box 114"/>
          <p:cNvSpPr txBox="1">
            <a:spLocks noChangeArrowheads="1"/>
          </p:cNvSpPr>
          <p:nvPr/>
        </p:nvSpPr>
        <p:spPr bwMode="auto">
          <a:xfrm>
            <a:off x="3924300" y="49530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2</a:t>
            </a:r>
            <a:endParaRPr lang="en-US">
              <a:solidFill>
                <a:srgbClr val="000000"/>
              </a:solidFill>
              <a:latin typeface="Tw Cen MT" pitchFamily="34" charset="0"/>
            </a:endParaRPr>
          </a:p>
        </p:txBody>
      </p:sp>
      <p:sp>
        <p:nvSpPr>
          <p:cNvPr id="38" name="Text Box 115"/>
          <p:cNvSpPr txBox="1">
            <a:spLocks noChangeArrowheads="1"/>
          </p:cNvSpPr>
          <p:nvPr/>
        </p:nvSpPr>
        <p:spPr bwMode="auto">
          <a:xfrm>
            <a:off x="4381500" y="49530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3</a:t>
            </a:r>
            <a:endParaRPr lang="en-US">
              <a:solidFill>
                <a:srgbClr val="000000"/>
              </a:solidFill>
              <a:latin typeface="Tw Cen MT" pitchFamily="34" charset="0"/>
            </a:endParaRPr>
          </a:p>
        </p:txBody>
      </p:sp>
      <p:sp>
        <p:nvSpPr>
          <p:cNvPr id="39" name="Text Box 116"/>
          <p:cNvSpPr txBox="1">
            <a:spLocks noChangeArrowheads="1"/>
          </p:cNvSpPr>
          <p:nvPr/>
        </p:nvSpPr>
        <p:spPr bwMode="auto">
          <a:xfrm>
            <a:off x="4838700" y="49530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4</a:t>
            </a:r>
            <a:endParaRPr lang="en-US">
              <a:solidFill>
                <a:srgbClr val="000000"/>
              </a:solidFill>
              <a:latin typeface="Tw Cen MT" pitchFamily="34" charset="0"/>
            </a:endParaRPr>
          </a:p>
        </p:txBody>
      </p:sp>
      <p:sp>
        <p:nvSpPr>
          <p:cNvPr id="40" name="Text Box 117"/>
          <p:cNvSpPr txBox="1">
            <a:spLocks noChangeArrowheads="1"/>
          </p:cNvSpPr>
          <p:nvPr/>
        </p:nvSpPr>
        <p:spPr bwMode="auto">
          <a:xfrm>
            <a:off x="5295900" y="49530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5</a:t>
            </a:r>
            <a:endParaRPr lang="en-US">
              <a:solidFill>
                <a:srgbClr val="000000"/>
              </a:solidFill>
              <a:latin typeface="Tw Cen MT" pitchFamily="34" charset="0"/>
            </a:endParaRPr>
          </a:p>
        </p:txBody>
      </p:sp>
      <p:sp>
        <p:nvSpPr>
          <p:cNvPr id="41" name="Rectangle 118"/>
          <p:cNvSpPr>
            <a:spLocks noChangeArrowheads="1"/>
          </p:cNvSpPr>
          <p:nvPr/>
        </p:nvSpPr>
        <p:spPr bwMode="auto">
          <a:xfrm>
            <a:off x="2952750" y="5334000"/>
            <a:ext cx="184731" cy="369332"/>
          </a:xfrm>
          <a:prstGeom prst="rect">
            <a:avLst/>
          </a:prstGeom>
          <a:noFill/>
          <a:ln w="9525">
            <a:noFill/>
            <a:miter lim="800000"/>
            <a:headEnd/>
            <a:tailEnd/>
          </a:ln>
          <a:effectLst/>
        </p:spPr>
        <p:txBody>
          <a:bodyPr wrap="none">
            <a:spAutoFit/>
          </a:bodyPr>
          <a:lstStyle/>
          <a:p>
            <a:endParaRPr lang="en-US">
              <a:latin typeface="Tw Cen MT" pitchFamily="34" charset="0"/>
            </a:endParaRPr>
          </a:p>
        </p:txBody>
      </p:sp>
      <p:sp>
        <p:nvSpPr>
          <p:cNvPr id="42" name="Text Box 119"/>
          <p:cNvSpPr txBox="1">
            <a:spLocks noChangeArrowheads="1"/>
          </p:cNvSpPr>
          <p:nvPr/>
        </p:nvSpPr>
        <p:spPr bwMode="auto">
          <a:xfrm>
            <a:off x="6038850" y="5359400"/>
            <a:ext cx="457200" cy="255588"/>
          </a:xfrm>
          <a:prstGeom prst="rect">
            <a:avLst/>
          </a:prstGeom>
          <a:solidFill>
            <a:srgbClr val="FFFFFF"/>
          </a:solidFill>
          <a:ln w="9525">
            <a:solidFill>
              <a:srgbClr val="000000"/>
            </a:solidFill>
            <a:miter lim="800000"/>
            <a:headEnd/>
            <a:tailEnd/>
          </a:ln>
        </p:spPr>
        <p:txBody>
          <a:bodyPr/>
          <a:lstStyle/>
          <a:p>
            <a:pPr eaLnBrk="1" hangingPunct="1"/>
            <a:r>
              <a:rPr lang="en-US" sz="1200" b="0">
                <a:solidFill>
                  <a:srgbClr val="000000"/>
                </a:solidFill>
                <a:latin typeface="Tw Cen MT" pitchFamily="34" charset="0"/>
                <a:cs typeface="Times New Roman" pitchFamily="18" charset="0"/>
              </a:rPr>
              <a:t>13</a:t>
            </a:r>
            <a:endParaRPr lang="en-US" b="0">
              <a:solidFill>
                <a:srgbClr val="000000"/>
              </a:solidFill>
              <a:latin typeface="Tw Cen MT" pitchFamily="34" charset="0"/>
            </a:endParaRPr>
          </a:p>
        </p:txBody>
      </p:sp>
      <p:graphicFrame>
        <p:nvGraphicFramePr>
          <p:cNvPr id="43" name="Group 120"/>
          <p:cNvGraphicFramePr>
            <a:graphicFrameLocks noGrp="1"/>
          </p:cNvGraphicFramePr>
          <p:nvPr/>
        </p:nvGraphicFramePr>
        <p:xfrm>
          <a:off x="2952750" y="53340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1</a:t>
                      </a:r>
                      <a:endParaRPr kumimoji="0" lang="en-US" sz="1800" b="0" i="0" u="none" strike="noStrike" cap="none" normalizeH="0" baseline="0" smtClean="0">
                        <a:ln>
                          <a:noFill/>
                        </a:ln>
                        <a:solidFill>
                          <a:srgbClr val="0000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3300"/>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rgbClr val="FF33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Courier New" pitchFamily="49" charset="0"/>
                        </a:rPr>
                        <a:t>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4" name="Text Box 136"/>
          <p:cNvSpPr txBox="1">
            <a:spLocks noChangeArrowheads="1"/>
          </p:cNvSpPr>
          <p:nvPr/>
        </p:nvSpPr>
        <p:spPr bwMode="auto">
          <a:xfrm>
            <a:off x="3009900" y="5867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0</a:t>
            </a:r>
            <a:endParaRPr lang="en-US">
              <a:solidFill>
                <a:srgbClr val="000000"/>
              </a:solidFill>
              <a:latin typeface="Tw Cen MT" pitchFamily="34" charset="0"/>
            </a:endParaRPr>
          </a:p>
        </p:txBody>
      </p:sp>
      <p:sp>
        <p:nvSpPr>
          <p:cNvPr id="45" name="Text Box 137"/>
          <p:cNvSpPr txBox="1">
            <a:spLocks noChangeArrowheads="1"/>
          </p:cNvSpPr>
          <p:nvPr/>
        </p:nvSpPr>
        <p:spPr bwMode="auto">
          <a:xfrm>
            <a:off x="3467100" y="5867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1</a:t>
            </a:r>
            <a:endParaRPr lang="en-US">
              <a:solidFill>
                <a:srgbClr val="000000"/>
              </a:solidFill>
              <a:latin typeface="Tw Cen MT" pitchFamily="34" charset="0"/>
            </a:endParaRPr>
          </a:p>
        </p:txBody>
      </p:sp>
      <p:sp>
        <p:nvSpPr>
          <p:cNvPr id="46" name="Text Box 138"/>
          <p:cNvSpPr txBox="1">
            <a:spLocks noChangeArrowheads="1"/>
          </p:cNvSpPr>
          <p:nvPr/>
        </p:nvSpPr>
        <p:spPr bwMode="auto">
          <a:xfrm>
            <a:off x="3924300" y="5867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2</a:t>
            </a:r>
            <a:endParaRPr lang="en-US">
              <a:solidFill>
                <a:srgbClr val="000000"/>
              </a:solidFill>
              <a:latin typeface="Tw Cen MT" pitchFamily="34" charset="0"/>
            </a:endParaRPr>
          </a:p>
        </p:txBody>
      </p:sp>
      <p:sp>
        <p:nvSpPr>
          <p:cNvPr id="47" name="Text Box 139"/>
          <p:cNvSpPr txBox="1">
            <a:spLocks noChangeArrowheads="1"/>
          </p:cNvSpPr>
          <p:nvPr/>
        </p:nvSpPr>
        <p:spPr bwMode="auto">
          <a:xfrm>
            <a:off x="4381500" y="5867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3</a:t>
            </a:r>
            <a:endParaRPr lang="en-US">
              <a:solidFill>
                <a:srgbClr val="000000"/>
              </a:solidFill>
              <a:latin typeface="Tw Cen MT" pitchFamily="34" charset="0"/>
            </a:endParaRPr>
          </a:p>
        </p:txBody>
      </p:sp>
      <p:sp>
        <p:nvSpPr>
          <p:cNvPr id="48" name="Text Box 140"/>
          <p:cNvSpPr txBox="1">
            <a:spLocks noChangeArrowheads="1"/>
          </p:cNvSpPr>
          <p:nvPr/>
        </p:nvSpPr>
        <p:spPr bwMode="auto">
          <a:xfrm>
            <a:off x="4838700" y="5867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4</a:t>
            </a:r>
            <a:endParaRPr lang="en-US">
              <a:solidFill>
                <a:srgbClr val="000000"/>
              </a:solidFill>
              <a:latin typeface="Tw Cen MT" pitchFamily="34" charset="0"/>
            </a:endParaRPr>
          </a:p>
        </p:txBody>
      </p:sp>
      <p:sp>
        <p:nvSpPr>
          <p:cNvPr id="49" name="Text Box 141"/>
          <p:cNvSpPr txBox="1">
            <a:spLocks noChangeArrowheads="1"/>
          </p:cNvSpPr>
          <p:nvPr/>
        </p:nvSpPr>
        <p:spPr bwMode="auto">
          <a:xfrm>
            <a:off x="5295900" y="5867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5</a:t>
            </a:r>
            <a:endParaRPr lang="en-US">
              <a:solidFill>
                <a:srgbClr val="000000"/>
              </a:solidFill>
              <a:latin typeface="Tw Cen MT"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7813"/>
            <a:ext cx="8229600" cy="11398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strike="noStrike" kern="1200" cap="none" spc="0" normalizeH="0" baseline="0" noProof="0" dirty="0" smtClean="0">
                <a:ln>
                  <a:noFill/>
                </a:ln>
                <a:solidFill>
                  <a:srgbClr val="FF0000"/>
                </a:solidFill>
                <a:effectLst/>
                <a:uLnTx/>
                <a:uFillTx/>
                <a:latin typeface="Tw Cen MT" pitchFamily="34" charset="0"/>
                <a:ea typeface="+mj-ea"/>
                <a:cs typeface="+mj-cs"/>
              </a:rPr>
              <a:t>Example: (2) Linear Search on sorted list :</a:t>
            </a:r>
            <a:r>
              <a:rPr kumimoji="0" lang="en-US" sz="3600" b="0" i="0" strike="noStrike" kern="1200" cap="none" spc="0" normalizeH="0" baseline="0" noProof="0" dirty="0" smtClean="0">
                <a:ln>
                  <a:noFill/>
                </a:ln>
                <a:solidFill>
                  <a:srgbClr val="FF0000"/>
                </a:solidFill>
                <a:effectLst/>
                <a:uLnTx/>
                <a:uFillTx/>
                <a:latin typeface="Tw Cen MT" pitchFamily="34" charset="0"/>
                <a:ea typeface="+mj-ea"/>
                <a:cs typeface="+mj-cs"/>
              </a:rPr>
              <a:t> </a:t>
            </a:r>
          </a:p>
        </p:txBody>
      </p:sp>
      <p:sp>
        <p:nvSpPr>
          <p:cNvPr id="3" name="Rectangle 10"/>
          <p:cNvSpPr>
            <a:spLocks noChangeArrowheads="1"/>
          </p:cNvSpPr>
          <p:nvPr/>
        </p:nvSpPr>
        <p:spPr bwMode="auto">
          <a:xfrm>
            <a:off x="2800350" y="1524000"/>
            <a:ext cx="184731" cy="369332"/>
          </a:xfrm>
          <a:prstGeom prst="rect">
            <a:avLst/>
          </a:prstGeom>
          <a:noFill/>
          <a:ln w="9525">
            <a:noFill/>
            <a:miter lim="800000"/>
            <a:headEnd/>
            <a:tailEnd/>
          </a:ln>
          <a:effectLst/>
        </p:spPr>
        <p:txBody>
          <a:bodyPr wrap="none">
            <a:spAutoFit/>
          </a:bodyPr>
          <a:lstStyle/>
          <a:p>
            <a:endParaRPr lang="en-US">
              <a:latin typeface="Tw Cen MT" pitchFamily="34" charset="0"/>
            </a:endParaRPr>
          </a:p>
        </p:txBody>
      </p:sp>
      <p:sp>
        <p:nvSpPr>
          <p:cNvPr id="4" name="Text Box 4"/>
          <p:cNvSpPr txBox="1">
            <a:spLocks noChangeArrowheads="1"/>
          </p:cNvSpPr>
          <p:nvPr/>
        </p:nvSpPr>
        <p:spPr bwMode="auto">
          <a:xfrm>
            <a:off x="5886450" y="1549400"/>
            <a:ext cx="457200" cy="255588"/>
          </a:xfrm>
          <a:prstGeom prst="rect">
            <a:avLst/>
          </a:prstGeom>
          <a:solidFill>
            <a:srgbClr val="FFFFFF"/>
          </a:solidFill>
          <a:ln w="9525">
            <a:solidFill>
              <a:srgbClr val="000000"/>
            </a:solidFill>
            <a:miter lim="800000"/>
            <a:headEnd/>
            <a:tailEnd/>
          </a:ln>
        </p:spPr>
        <p:txBody>
          <a:bodyPr/>
          <a:lstStyle/>
          <a:p>
            <a:pPr eaLnBrk="1" hangingPunct="1"/>
            <a:r>
              <a:rPr lang="en-US" sz="1200">
                <a:solidFill>
                  <a:srgbClr val="000000"/>
                </a:solidFill>
                <a:latin typeface="Tw Cen MT" pitchFamily="34" charset="0"/>
                <a:cs typeface="Times New Roman" pitchFamily="18" charset="0"/>
              </a:rPr>
              <a:t>10</a:t>
            </a:r>
            <a:endParaRPr lang="en-US">
              <a:solidFill>
                <a:srgbClr val="000000"/>
              </a:solidFill>
              <a:latin typeface="Tw Cen MT" pitchFamily="34" charset="0"/>
            </a:endParaRPr>
          </a:p>
        </p:txBody>
      </p:sp>
      <p:graphicFrame>
        <p:nvGraphicFramePr>
          <p:cNvPr id="5" name="Group 39"/>
          <p:cNvGraphicFramePr>
            <a:graphicFrameLocks noGrp="1"/>
          </p:cNvGraphicFramePr>
          <p:nvPr/>
        </p:nvGraphicFramePr>
        <p:xfrm>
          <a:off x="2800350" y="15240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Courier New" pitchFamily="49" charset="0"/>
                          <a:ea typeface="Times New Roman" pitchFamily="18" charset="0"/>
                          <a:cs typeface="Courier New" pitchFamily="49"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Courier New" pitchFamily="49" charset="0"/>
                        </a:rPr>
                        <a:t>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Text Box 40"/>
          <p:cNvSpPr txBox="1">
            <a:spLocks noChangeArrowheads="1"/>
          </p:cNvSpPr>
          <p:nvPr/>
        </p:nvSpPr>
        <p:spPr bwMode="auto">
          <a:xfrm>
            <a:off x="2857500" y="19812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0</a:t>
            </a:r>
            <a:endParaRPr lang="en-US">
              <a:solidFill>
                <a:srgbClr val="000000"/>
              </a:solidFill>
              <a:latin typeface="Tw Cen MT" pitchFamily="34" charset="0"/>
            </a:endParaRPr>
          </a:p>
        </p:txBody>
      </p:sp>
      <p:sp>
        <p:nvSpPr>
          <p:cNvPr id="7" name="Text Box 41"/>
          <p:cNvSpPr txBox="1">
            <a:spLocks noChangeArrowheads="1"/>
          </p:cNvSpPr>
          <p:nvPr/>
        </p:nvSpPr>
        <p:spPr bwMode="auto">
          <a:xfrm>
            <a:off x="3314700" y="19812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1</a:t>
            </a:r>
            <a:endParaRPr lang="en-US">
              <a:solidFill>
                <a:srgbClr val="000000"/>
              </a:solidFill>
              <a:latin typeface="Tw Cen MT" pitchFamily="34" charset="0"/>
            </a:endParaRPr>
          </a:p>
        </p:txBody>
      </p:sp>
      <p:sp>
        <p:nvSpPr>
          <p:cNvPr id="8" name="Text Box 42"/>
          <p:cNvSpPr txBox="1">
            <a:spLocks noChangeArrowheads="1"/>
          </p:cNvSpPr>
          <p:nvPr/>
        </p:nvSpPr>
        <p:spPr bwMode="auto">
          <a:xfrm>
            <a:off x="3771900" y="19812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2</a:t>
            </a:r>
            <a:endParaRPr lang="en-US">
              <a:solidFill>
                <a:srgbClr val="000000"/>
              </a:solidFill>
              <a:latin typeface="Tw Cen MT" pitchFamily="34" charset="0"/>
            </a:endParaRPr>
          </a:p>
        </p:txBody>
      </p:sp>
      <p:sp>
        <p:nvSpPr>
          <p:cNvPr id="9" name="Text Box 43"/>
          <p:cNvSpPr txBox="1">
            <a:spLocks noChangeArrowheads="1"/>
          </p:cNvSpPr>
          <p:nvPr/>
        </p:nvSpPr>
        <p:spPr bwMode="auto">
          <a:xfrm>
            <a:off x="4229100" y="19812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3</a:t>
            </a:r>
            <a:endParaRPr lang="en-US">
              <a:solidFill>
                <a:srgbClr val="000000"/>
              </a:solidFill>
              <a:latin typeface="Tw Cen MT" pitchFamily="34" charset="0"/>
            </a:endParaRPr>
          </a:p>
        </p:txBody>
      </p:sp>
      <p:sp>
        <p:nvSpPr>
          <p:cNvPr id="10" name="Text Box 44"/>
          <p:cNvSpPr txBox="1">
            <a:spLocks noChangeArrowheads="1"/>
          </p:cNvSpPr>
          <p:nvPr/>
        </p:nvSpPr>
        <p:spPr bwMode="auto">
          <a:xfrm>
            <a:off x="4686300" y="19812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4</a:t>
            </a:r>
            <a:endParaRPr lang="en-US">
              <a:solidFill>
                <a:srgbClr val="000000"/>
              </a:solidFill>
              <a:latin typeface="Tw Cen MT" pitchFamily="34" charset="0"/>
            </a:endParaRPr>
          </a:p>
        </p:txBody>
      </p:sp>
      <p:sp>
        <p:nvSpPr>
          <p:cNvPr id="11" name="Text Box 45"/>
          <p:cNvSpPr txBox="1">
            <a:spLocks noChangeArrowheads="1"/>
          </p:cNvSpPr>
          <p:nvPr/>
        </p:nvSpPr>
        <p:spPr bwMode="auto">
          <a:xfrm>
            <a:off x="5143500" y="19812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5</a:t>
            </a:r>
            <a:endParaRPr lang="en-US">
              <a:solidFill>
                <a:srgbClr val="000000"/>
              </a:solidFill>
              <a:latin typeface="Tw Cen MT" pitchFamily="34" charset="0"/>
            </a:endParaRPr>
          </a:p>
        </p:txBody>
      </p:sp>
      <p:sp>
        <p:nvSpPr>
          <p:cNvPr id="12" name="Rectangle 46"/>
          <p:cNvSpPr>
            <a:spLocks noChangeArrowheads="1"/>
          </p:cNvSpPr>
          <p:nvPr/>
        </p:nvSpPr>
        <p:spPr bwMode="auto">
          <a:xfrm>
            <a:off x="2819400" y="2362200"/>
            <a:ext cx="184731" cy="369332"/>
          </a:xfrm>
          <a:prstGeom prst="rect">
            <a:avLst/>
          </a:prstGeom>
          <a:noFill/>
          <a:ln w="9525">
            <a:noFill/>
            <a:miter lim="800000"/>
            <a:headEnd/>
            <a:tailEnd/>
          </a:ln>
          <a:effectLst/>
        </p:spPr>
        <p:txBody>
          <a:bodyPr wrap="none">
            <a:spAutoFit/>
          </a:bodyPr>
          <a:lstStyle/>
          <a:p>
            <a:endParaRPr lang="en-US">
              <a:latin typeface="Tw Cen MT" pitchFamily="34" charset="0"/>
            </a:endParaRPr>
          </a:p>
        </p:txBody>
      </p:sp>
      <p:sp>
        <p:nvSpPr>
          <p:cNvPr id="13" name="Text Box 47"/>
          <p:cNvSpPr txBox="1">
            <a:spLocks noChangeArrowheads="1"/>
          </p:cNvSpPr>
          <p:nvPr/>
        </p:nvSpPr>
        <p:spPr bwMode="auto">
          <a:xfrm>
            <a:off x="5905500" y="2387600"/>
            <a:ext cx="457200" cy="255588"/>
          </a:xfrm>
          <a:prstGeom prst="rect">
            <a:avLst/>
          </a:prstGeom>
          <a:solidFill>
            <a:srgbClr val="FFFFFF"/>
          </a:solidFill>
          <a:ln w="9525">
            <a:solidFill>
              <a:srgbClr val="000000"/>
            </a:solidFill>
            <a:miter lim="800000"/>
            <a:headEnd/>
            <a:tailEnd/>
          </a:ln>
        </p:spPr>
        <p:txBody>
          <a:bodyPr/>
          <a:lstStyle/>
          <a:p>
            <a:pPr eaLnBrk="1" hangingPunct="1"/>
            <a:r>
              <a:rPr lang="en-US" sz="1200">
                <a:solidFill>
                  <a:srgbClr val="000000"/>
                </a:solidFill>
                <a:latin typeface="Tw Cen MT" pitchFamily="34" charset="0"/>
                <a:cs typeface="Times New Roman" pitchFamily="18" charset="0"/>
              </a:rPr>
              <a:t>10</a:t>
            </a:r>
            <a:endParaRPr lang="en-US">
              <a:solidFill>
                <a:srgbClr val="000000"/>
              </a:solidFill>
              <a:latin typeface="Tw Cen MT" pitchFamily="34" charset="0"/>
            </a:endParaRPr>
          </a:p>
        </p:txBody>
      </p:sp>
      <p:graphicFrame>
        <p:nvGraphicFramePr>
          <p:cNvPr id="14" name="Group 48"/>
          <p:cNvGraphicFramePr>
            <a:graphicFrameLocks noGrp="1"/>
          </p:cNvGraphicFramePr>
          <p:nvPr/>
        </p:nvGraphicFramePr>
        <p:xfrm>
          <a:off x="2819400" y="23622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1</a:t>
                      </a:r>
                      <a:endParaRPr kumimoji="0" lang="en-US" sz="1800" b="0" i="0" u="none" strike="noStrike" cap="none" normalizeH="0" baseline="0" smtClean="0">
                        <a:ln>
                          <a:noFill/>
                        </a:ln>
                        <a:solidFill>
                          <a:srgbClr val="0000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3300"/>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rgbClr val="FF33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Courier New" pitchFamily="49" charset="0"/>
                        </a:rPr>
                        <a:t>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 name="Text Box 64"/>
          <p:cNvSpPr txBox="1">
            <a:spLocks noChangeArrowheads="1"/>
          </p:cNvSpPr>
          <p:nvPr/>
        </p:nvSpPr>
        <p:spPr bwMode="auto">
          <a:xfrm>
            <a:off x="2876550" y="2819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0</a:t>
            </a:r>
            <a:endParaRPr lang="en-US">
              <a:solidFill>
                <a:srgbClr val="000000"/>
              </a:solidFill>
              <a:latin typeface="Tw Cen MT" pitchFamily="34" charset="0"/>
            </a:endParaRPr>
          </a:p>
        </p:txBody>
      </p:sp>
      <p:sp>
        <p:nvSpPr>
          <p:cNvPr id="16" name="Text Box 65"/>
          <p:cNvSpPr txBox="1">
            <a:spLocks noChangeArrowheads="1"/>
          </p:cNvSpPr>
          <p:nvPr/>
        </p:nvSpPr>
        <p:spPr bwMode="auto">
          <a:xfrm>
            <a:off x="3333750" y="2819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1</a:t>
            </a:r>
            <a:endParaRPr lang="en-US">
              <a:solidFill>
                <a:srgbClr val="000000"/>
              </a:solidFill>
              <a:latin typeface="Tw Cen MT" pitchFamily="34" charset="0"/>
            </a:endParaRPr>
          </a:p>
        </p:txBody>
      </p:sp>
      <p:sp>
        <p:nvSpPr>
          <p:cNvPr id="17" name="Text Box 66"/>
          <p:cNvSpPr txBox="1">
            <a:spLocks noChangeArrowheads="1"/>
          </p:cNvSpPr>
          <p:nvPr/>
        </p:nvSpPr>
        <p:spPr bwMode="auto">
          <a:xfrm>
            <a:off x="3790950" y="2819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2</a:t>
            </a:r>
            <a:endParaRPr lang="en-US">
              <a:solidFill>
                <a:srgbClr val="000000"/>
              </a:solidFill>
              <a:latin typeface="Tw Cen MT" pitchFamily="34" charset="0"/>
            </a:endParaRPr>
          </a:p>
        </p:txBody>
      </p:sp>
      <p:sp>
        <p:nvSpPr>
          <p:cNvPr id="18" name="Text Box 67"/>
          <p:cNvSpPr txBox="1">
            <a:spLocks noChangeArrowheads="1"/>
          </p:cNvSpPr>
          <p:nvPr/>
        </p:nvSpPr>
        <p:spPr bwMode="auto">
          <a:xfrm>
            <a:off x="4248150" y="2819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3</a:t>
            </a:r>
            <a:endParaRPr lang="en-US">
              <a:solidFill>
                <a:srgbClr val="000000"/>
              </a:solidFill>
              <a:latin typeface="Tw Cen MT" pitchFamily="34" charset="0"/>
            </a:endParaRPr>
          </a:p>
        </p:txBody>
      </p:sp>
      <p:sp>
        <p:nvSpPr>
          <p:cNvPr id="19" name="Text Box 68"/>
          <p:cNvSpPr txBox="1">
            <a:spLocks noChangeArrowheads="1"/>
          </p:cNvSpPr>
          <p:nvPr/>
        </p:nvSpPr>
        <p:spPr bwMode="auto">
          <a:xfrm>
            <a:off x="4705350" y="2819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4</a:t>
            </a:r>
            <a:endParaRPr lang="en-US">
              <a:solidFill>
                <a:srgbClr val="000000"/>
              </a:solidFill>
              <a:latin typeface="Tw Cen MT" pitchFamily="34" charset="0"/>
            </a:endParaRPr>
          </a:p>
        </p:txBody>
      </p:sp>
      <p:sp>
        <p:nvSpPr>
          <p:cNvPr id="20" name="Text Box 69"/>
          <p:cNvSpPr txBox="1">
            <a:spLocks noChangeArrowheads="1"/>
          </p:cNvSpPr>
          <p:nvPr/>
        </p:nvSpPr>
        <p:spPr bwMode="auto">
          <a:xfrm>
            <a:off x="5162550" y="28194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5</a:t>
            </a:r>
            <a:endParaRPr lang="en-US">
              <a:solidFill>
                <a:srgbClr val="000000"/>
              </a:solidFill>
              <a:latin typeface="Tw Cen MT" pitchFamily="34" charset="0"/>
            </a:endParaRPr>
          </a:p>
        </p:txBody>
      </p:sp>
      <p:sp>
        <p:nvSpPr>
          <p:cNvPr id="21" name="Rectangle 70"/>
          <p:cNvSpPr>
            <a:spLocks noChangeArrowheads="1"/>
          </p:cNvSpPr>
          <p:nvPr/>
        </p:nvSpPr>
        <p:spPr bwMode="auto">
          <a:xfrm>
            <a:off x="2819400" y="3276600"/>
            <a:ext cx="184731" cy="369332"/>
          </a:xfrm>
          <a:prstGeom prst="rect">
            <a:avLst/>
          </a:prstGeom>
          <a:noFill/>
          <a:ln w="9525">
            <a:noFill/>
            <a:miter lim="800000"/>
            <a:headEnd/>
            <a:tailEnd/>
          </a:ln>
          <a:effectLst/>
        </p:spPr>
        <p:txBody>
          <a:bodyPr wrap="none">
            <a:spAutoFit/>
          </a:bodyPr>
          <a:lstStyle/>
          <a:p>
            <a:endParaRPr lang="en-US">
              <a:latin typeface="Tw Cen MT" pitchFamily="34" charset="0"/>
            </a:endParaRPr>
          </a:p>
        </p:txBody>
      </p:sp>
      <p:sp>
        <p:nvSpPr>
          <p:cNvPr id="22" name="Text Box 71"/>
          <p:cNvSpPr txBox="1">
            <a:spLocks noChangeArrowheads="1"/>
          </p:cNvSpPr>
          <p:nvPr/>
        </p:nvSpPr>
        <p:spPr bwMode="auto">
          <a:xfrm>
            <a:off x="5905500" y="3302000"/>
            <a:ext cx="457200" cy="255588"/>
          </a:xfrm>
          <a:prstGeom prst="rect">
            <a:avLst/>
          </a:prstGeom>
          <a:solidFill>
            <a:srgbClr val="FFFFFF"/>
          </a:solidFill>
          <a:ln w="9525">
            <a:solidFill>
              <a:srgbClr val="000000"/>
            </a:solidFill>
            <a:miter lim="800000"/>
            <a:headEnd/>
            <a:tailEnd/>
          </a:ln>
        </p:spPr>
        <p:txBody>
          <a:bodyPr/>
          <a:lstStyle/>
          <a:p>
            <a:pPr eaLnBrk="1" hangingPunct="1"/>
            <a:r>
              <a:rPr lang="en-US" sz="1200">
                <a:solidFill>
                  <a:srgbClr val="000000"/>
                </a:solidFill>
                <a:latin typeface="Tw Cen MT" pitchFamily="34" charset="0"/>
                <a:cs typeface="Times New Roman" pitchFamily="18" charset="0"/>
              </a:rPr>
              <a:t>10</a:t>
            </a:r>
            <a:endParaRPr lang="en-US">
              <a:solidFill>
                <a:srgbClr val="000000"/>
              </a:solidFill>
              <a:latin typeface="Tw Cen MT" pitchFamily="34" charset="0"/>
            </a:endParaRPr>
          </a:p>
        </p:txBody>
      </p:sp>
      <p:graphicFrame>
        <p:nvGraphicFramePr>
          <p:cNvPr id="23" name="Group 72"/>
          <p:cNvGraphicFramePr>
            <a:graphicFrameLocks noGrp="1"/>
          </p:cNvGraphicFramePr>
          <p:nvPr/>
        </p:nvGraphicFramePr>
        <p:xfrm>
          <a:off x="2819400" y="32766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1</a:t>
                      </a:r>
                      <a:endParaRPr kumimoji="0" lang="en-US" sz="1800" b="0" i="0" u="none" strike="noStrike" cap="none" normalizeH="0" baseline="0" smtClean="0">
                        <a:ln>
                          <a:noFill/>
                        </a:ln>
                        <a:solidFill>
                          <a:srgbClr val="0000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3300"/>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rgbClr val="FF33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Courier New" pitchFamily="49" charset="0"/>
                        </a:rPr>
                        <a:t>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4" name="Text Box 88"/>
          <p:cNvSpPr txBox="1">
            <a:spLocks noChangeArrowheads="1"/>
          </p:cNvSpPr>
          <p:nvPr/>
        </p:nvSpPr>
        <p:spPr bwMode="auto">
          <a:xfrm>
            <a:off x="2876550" y="37338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0</a:t>
            </a:r>
            <a:endParaRPr lang="en-US">
              <a:solidFill>
                <a:srgbClr val="000000"/>
              </a:solidFill>
              <a:latin typeface="Tw Cen MT" pitchFamily="34" charset="0"/>
            </a:endParaRPr>
          </a:p>
        </p:txBody>
      </p:sp>
      <p:sp>
        <p:nvSpPr>
          <p:cNvPr id="25" name="Text Box 89"/>
          <p:cNvSpPr txBox="1">
            <a:spLocks noChangeArrowheads="1"/>
          </p:cNvSpPr>
          <p:nvPr/>
        </p:nvSpPr>
        <p:spPr bwMode="auto">
          <a:xfrm>
            <a:off x="3333750" y="37338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1</a:t>
            </a:r>
            <a:endParaRPr lang="en-US">
              <a:solidFill>
                <a:srgbClr val="000000"/>
              </a:solidFill>
              <a:latin typeface="Tw Cen MT" pitchFamily="34" charset="0"/>
            </a:endParaRPr>
          </a:p>
        </p:txBody>
      </p:sp>
      <p:sp>
        <p:nvSpPr>
          <p:cNvPr id="26" name="Text Box 90"/>
          <p:cNvSpPr txBox="1">
            <a:spLocks noChangeArrowheads="1"/>
          </p:cNvSpPr>
          <p:nvPr/>
        </p:nvSpPr>
        <p:spPr bwMode="auto">
          <a:xfrm>
            <a:off x="3790950" y="37338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2</a:t>
            </a:r>
            <a:endParaRPr lang="en-US">
              <a:solidFill>
                <a:srgbClr val="000000"/>
              </a:solidFill>
              <a:latin typeface="Tw Cen MT" pitchFamily="34" charset="0"/>
            </a:endParaRPr>
          </a:p>
        </p:txBody>
      </p:sp>
      <p:sp>
        <p:nvSpPr>
          <p:cNvPr id="27" name="Text Box 91"/>
          <p:cNvSpPr txBox="1">
            <a:spLocks noChangeArrowheads="1"/>
          </p:cNvSpPr>
          <p:nvPr/>
        </p:nvSpPr>
        <p:spPr bwMode="auto">
          <a:xfrm>
            <a:off x="4248150" y="37338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3</a:t>
            </a:r>
            <a:endParaRPr lang="en-US">
              <a:solidFill>
                <a:srgbClr val="000000"/>
              </a:solidFill>
              <a:latin typeface="Tw Cen MT" pitchFamily="34" charset="0"/>
            </a:endParaRPr>
          </a:p>
        </p:txBody>
      </p:sp>
      <p:sp>
        <p:nvSpPr>
          <p:cNvPr id="28" name="Text Box 92"/>
          <p:cNvSpPr txBox="1">
            <a:spLocks noChangeArrowheads="1"/>
          </p:cNvSpPr>
          <p:nvPr/>
        </p:nvSpPr>
        <p:spPr bwMode="auto">
          <a:xfrm>
            <a:off x="4705350" y="37338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4</a:t>
            </a:r>
            <a:endParaRPr lang="en-US">
              <a:solidFill>
                <a:srgbClr val="000000"/>
              </a:solidFill>
              <a:latin typeface="Tw Cen MT" pitchFamily="34" charset="0"/>
            </a:endParaRPr>
          </a:p>
        </p:txBody>
      </p:sp>
      <p:sp>
        <p:nvSpPr>
          <p:cNvPr id="29" name="Text Box 93"/>
          <p:cNvSpPr txBox="1">
            <a:spLocks noChangeArrowheads="1"/>
          </p:cNvSpPr>
          <p:nvPr/>
        </p:nvSpPr>
        <p:spPr bwMode="auto">
          <a:xfrm>
            <a:off x="5162550" y="37338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5</a:t>
            </a:r>
            <a:endParaRPr lang="en-US">
              <a:solidFill>
                <a:srgbClr val="000000"/>
              </a:solidFill>
              <a:latin typeface="Tw Cen MT" pitchFamily="34" charset="0"/>
            </a:endParaRPr>
          </a:p>
        </p:txBody>
      </p:sp>
      <p:sp>
        <p:nvSpPr>
          <p:cNvPr id="30" name="Rectangle 94"/>
          <p:cNvSpPr>
            <a:spLocks noChangeArrowheads="1"/>
          </p:cNvSpPr>
          <p:nvPr/>
        </p:nvSpPr>
        <p:spPr bwMode="auto">
          <a:xfrm>
            <a:off x="2797175" y="4191000"/>
            <a:ext cx="184731" cy="369332"/>
          </a:xfrm>
          <a:prstGeom prst="rect">
            <a:avLst/>
          </a:prstGeom>
          <a:noFill/>
          <a:ln w="9525">
            <a:noFill/>
            <a:miter lim="800000"/>
            <a:headEnd/>
            <a:tailEnd/>
          </a:ln>
          <a:effectLst/>
        </p:spPr>
        <p:txBody>
          <a:bodyPr wrap="none">
            <a:spAutoFit/>
          </a:bodyPr>
          <a:lstStyle/>
          <a:p>
            <a:endParaRPr lang="en-US">
              <a:latin typeface="Tw Cen MT" pitchFamily="34" charset="0"/>
            </a:endParaRPr>
          </a:p>
        </p:txBody>
      </p:sp>
      <p:sp>
        <p:nvSpPr>
          <p:cNvPr id="31" name="Text Box 95"/>
          <p:cNvSpPr txBox="1">
            <a:spLocks noChangeArrowheads="1"/>
          </p:cNvSpPr>
          <p:nvPr/>
        </p:nvSpPr>
        <p:spPr bwMode="auto">
          <a:xfrm>
            <a:off x="5883275" y="4216400"/>
            <a:ext cx="457200" cy="255588"/>
          </a:xfrm>
          <a:prstGeom prst="rect">
            <a:avLst/>
          </a:prstGeom>
          <a:solidFill>
            <a:srgbClr val="FFFFFF"/>
          </a:solidFill>
          <a:ln w="9525">
            <a:solidFill>
              <a:srgbClr val="000000"/>
            </a:solidFill>
            <a:miter lim="800000"/>
            <a:headEnd/>
            <a:tailEnd/>
          </a:ln>
        </p:spPr>
        <p:txBody>
          <a:bodyPr/>
          <a:lstStyle/>
          <a:p>
            <a:pPr eaLnBrk="1" hangingPunct="1"/>
            <a:r>
              <a:rPr lang="en-US" sz="1200">
                <a:solidFill>
                  <a:srgbClr val="000000"/>
                </a:solidFill>
                <a:latin typeface="Tw Cen MT" pitchFamily="34" charset="0"/>
                <a:cs typeface="Times New Roman" pitchFamily="18" charset="0"/>
              </a:rPr>
              <a:t>10</a:t>
            </a:r>
            <a:endParaRPr lang="en-US">
              <a:solidFill>
                <a:srgbClr val="000000"/>
              </a:solidFill>
              <a:latin typeface="Tw Cen MT" pitchFamily="34" charset="0"/>
            </a:endParaRPr>
          </a:p>
        </p:txBody>
      </p:sp>
      <p:graphicFrame>
        <p:nvGraphicFramePr>
          <p:cNvPr id="32" name="Group 96"/>
          <p:cNvGraphicFramePr>
            <a:graphicFrameLocks noGrp="1"/>
          </p:cNvGraphicFramePr>
          <p:nvPr/>
        </p:nvGraphicFramePr>
        <p:xfrm>
          <a:off x="2797175" y="4191000"/>
          <a:ext cx="2811463" cy="304800"/>
        </p:xfrm>
        <a:graphic>
          <a:graphicData uri="http://schemas.openxmlformats.org/drawingml/2006/table">
            <a:tbl>
              <a:tblPr/>
              <a:tblGrid>
                <a:gridCol w="525463"/>
                <a:gridCol w="457200"/>
                <a:gridCol w="457200"/>
                <a:gridCol w="457200"/>
                <a:gridCol w="457200"/>
                <a:gridCol w="45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1</a:t>
                      </a:r>
                      <a:endParaRPr kumimoji="0" lang="en-US" sz="1800" b="0" i="0" u="none" strike="noStrike" cap="none" normalizeH="0" baseline="0" smtClean="0">
                        <a:ln>
                          <a:noFill/>
                        </a:ln>
                        <a:solidFill>
                          <a:srgbClr val="0000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9</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3300"/>
                          </a:solidFill>
                          <a:effectLst/>
                          <a:latin typeface="Courier New" pitchFamily="49" charset="0"/>
                          <a:ea typeface="Times New Roman" pitchFamily="18" charset="0"/>
                          <a:cs typeface="Courier New" pitchFamily="49" charset="0"/>
                        </a:rPr>
                        <a:t>11</a:t>
                      </a:r>
                      <a:endParaRPr kumimoji="0" lang="en-US" sz="1800" b="0" i="0" u="none" strike="noStrike" cap="none" normalizeH="0" baseline="0" smtClean="0">
                        <a:ln>
                          <a:noFill/>
                        </a:ln>
                        <a:solidFill>
                          <a:srgbClr val="FF3300"/>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13</a:t>
                      </a:r>
                      <a:endParaRPr kumimoji="0" lang="en-US" sz="18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Courier New" pitchFamily="49" charset="0"/>
                        </a:rPr>
                        <a:t>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 name="Text Box 112"/>
          <p:cNvSpPr txBox="1">
            <a:spLocks noChangeArrowheads="1"/>
          </p:cNvSpPr>
          <p:nvPr/>
        </p:nvSpPr>
        <p:spPr bwMode="auto">
          <a:xfrm>
            <a:off x="2854325" y="46482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0</a:t>
            </a:r>
            <a:endParaRPr lang="en-US">
              <a:solidFill>
                <a:srgbClr val="000000"/>
              </a:solidFill>
              <a:latin typeface="Tw Cen MT" pitchFamily="34" charset="0"/>
            </a:endParaRPr>
          </a:p>
        </p:txBody>
      </p:sp>
      <p:sp>
        <p:nvSpPr>
          <p:cNvPr id="34" name="Text Box 113"/>
          <p:cNvSpPr txBox="1">
            <a:spLocks noChangeArrowheads="1"/>
          </p:cNvSpPr>
          <p:nvPr/>
        </p:nvSpPr>
        <p:spPr bwMode="auto">
          <a:xfrm>
            <a:off x="3311525" y="46482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1</a:t>
            </a:r>
            <a:endParaRPr lang="en-US">
              <a:solidFill>
                <a:srgbClr val="000000"/>
              </a:solidFill>
              <a:latin typeface="Tw Cen MT" pitchFamily="34" charset="0"/>
            </a:endParaRPr>
          </a:p>
        </p:txBody>
      </p:sp>
      <p:sp>
        <p:nvSpPr>
          <p:cNvPr id="35" name="Text Box 114"/>
          <p:cNvSpPr txBox="1">
            <a:spLocks noChangeArrowheads="1"/>
          </p:cNvSpPr>
          <p:nvPr/>
        </p:nvSpPr>
        <p:spPr bwMode="auto">
          <a:xfrm>
            <a:off x="3768725" y="46482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2</a:t>
            </a:r>
            <a:endParaRPr lang="en-US">
              <a:solidFill>
                <a:srgbClr val="000000"/>
              </a:solidFill>
              <a:latin typeface="Tw Cen MT" pitchFamily="34" charset="0"/>
            </a:endParaRPr>
          </a:p>
        </p:txBody>
      </p:sp>
      <p:sp>
        <p:nvSpPr>
          <p:cNvPr id="36" name="Text Box 115"/>
          <p:cNvSpPr txBox="1">
            <a:spLocks noChangeArrowheads="1"/>
          </p:cNvSpPr>
          <p:nvPr/>
        </p:nvSpPr>
        <p:spPr bwMode="auto">
          <a:xfrm>
            <a:off x="4225925" y="46482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3</a:t>
            </a:r>
            <a:endParaRPr lang="en-US">
              <a:solidFill>
                <a:srgbClr val="000000"/>
              </a:solidFill>
              <a:latin typeface="Tw Cen MT" pitchFamily="34" charset="0"/>
            </a:endParaRPr>
          </a:p>
        </p:txBody>
      </p:sp>
      <p:sp>
        <p:nvSpPr>
          <p:cNvPr id="37" name="Text Box 116"/>
          <p:cNvSpPr txBox="1">
            <a:spLocks noChangeArrowheads="1"/>
          </p:cNvSpPr>
          <p:nvPr/>
        </p:nvSpPr>
        <p:spPr bwMode="auto">
          <a:xfrm>
            <a:off x="4683125" y="46482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4</a:t>
            </a:r>
            <a:endParaRPr lang="en-US">
              <a:solidFill>
                <a:srgbClr val="000000"/>
              </a:solidFill>
              <a:latin typeface="Tw Cen MT" pitchFamily="34" charset="0"/>
            </a:endParaRPr>
          </a:p>
        </p:txBody>
      </p:sp>
      <p:sp>
        <p:nvSpPr>
          <p:cNvPr id="38" name="Text Box 117"/>
          <p:cNvSpPr txBox="1">
            <a:spLocks noChangeArrowheads="1"/>
          </p:cNvSpPr>
          <p:nvPr/>
        </p:nvSpPr>
        <p:spPr bwMode="auto">
          <a:xfrm>
            <a:off x="5140325" y="4648200"/>
            <a:ext cx="342900" cy="228600"/>
          </a:xfrm>
          <a:prstGeom prst="rect">
            <a:avLst/>
          </a:prstGeom>
          <a:solidFill>
            <a:srgbClr val="FFFFFF"/>
          </a:solidFill>
          <a:ln w="9525">
            <a:noFill/>
            <a:miter lim="800000"/>
            <a:headEnd/>
            <a:tailEnd/>
          </a:ln>
        </p:spPr>
        <p:txBody>
          <a:bodyPr/>
          <a:lstStyle/>
          <a:p>
            <a:r>
              <a:rPr lang="en-US" sz="1200">
                <a:solidFill>
                  <a:srgbClr val="000000"/>
                </a:solidFill>
                <a:latin typeface="Tw Cen MT" pitchFamily="34" charset="0"/>
              </a:rPr>
              <a:t>5</a:t>
            </a:r>
            <a:endParaRPr lang="en-US">
              <a:solidFill>
                <a:srgbClr val="000000"/>
              </a:solidFill>
              <a:latin typeface="Tw Cen MT"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Linear Search: on Unsorted List</a:t>
            </a:r>
            <a:endParaRPr lang="en-US" b="1" dirty="0">
              <a:solidFill>
                <a:srgbClr val="FF0000"/>
              </a:solidFill>
              <a:latin typeface="Tw Cen MT" pitchFamily="34" charset="0"/>
            </a:endParaRPr>
          </a:p>
        </p:txBody>
      </p:sp>
      <p:sp>
        <p:nvSpPr>
          <p:cNvPr id="3" name="Content Placeholder 2"/>
          <p:cNvSpPr>
            <a:spLocks noGrp="1"/>
          </p:cNvSpPr>
          <p:nvPr>
            <p:ph idx="1"/>
          </p:nvPr>
        </p:nvSpPr>
        <p:spPr/>
        <p:txBody>
          <a:bodyPr>
            <a:normAutofit fontScale="77500" lnSpcReduction="20000"/>
          </a:bodyPr>
          <a:lstStyle/>
          <a:p>
            <a:pPr>
              <a:buNone/>
            </a:pPr>
            <a:r>
              <a:rPr lang="en-US" b="1" dirty="0" smtClean="0">
                <a:solidFill>
                  <a:srgbClr val="002060"/>
                </a:solidFill>
                <a:latin typeface="Tw Cen MT" pitchFamily="34" charset="0"/>
              </a:rPr>
              <a:t>#include &lt;</a:t>
            </a:r>
            <a:r>
              <a:rPr lang="en-US" b="1" dirty="0" err="1" smtClean="0">
                <a:solidFill>
                  <a:srgbClr val="002060"/>
                </a:solidFill>
                <a:latin typeface="Tw Cen MT" pitchFamily="34" charset="0"/>
              </a:rPr>
              <a:t>stdio.h</a:t>
            </a:r>
            <a:r>
              <a:rPr lang="en-US" b="1" dirty="0" smtClean="0">
                <a:solidFill>
                  <a:srgbClr val="002060"/>
                </a:solidFill>
                <a:latin typeface="Tw Cen MT" pitchFamily="34" charset="0"/>
              </a:rPr>
              <a:t>&gt;</a:t>
            </a:r>
          </a:p>
          <a:p>
            <a:pPr>
              <a:buNone/>
            </a:pPr>
            <a:r>
              <a:rPr lang="en-US" b="1" dirty="0" smtClean="0">
                <a:solidFill>
                  <a:srgbClr val="002060"/>
                </a:solidFill>
                <a:latin typeface="Tw Cen MT" pitchFamily="34" charset="0"/>
              </a:rPr>
              <a:t>#include &lt;</a:t>
            </a:r>
            <a:r>
              <a:rPr lang="en-US" b="1" dirty="0" err="1" smtClean="0">
                <a:solidFill>
                  <a:srgbClr val="002060"/>
                </a:solidFill>
                <a:latin typeface="Tw Cen MT" pitchFamily="34" charset="0"/>
              </a:rPr>
              <a:t>conio.h</a:t>
            </a:r>
            <a:r>
              <a:rPr lang="en-US" b="1" dirty="0" smtClean="0">
                <a:solidFill>
                  <a:srgbClr val="002060"/>
                </a:solidFill>
                <a:latin typeface="Tw Cen MT" pitchFamily="34" charset="0"/>
              </a:rPr>
              <a:t>&gt;</a:t>
            </a:r>
          </a:p>
          <a:p>
            <a:pPr>
              <a:buNone/>
            </a:pPr>
            <a:r>
              <a:rPr lang="en-US" b="1" dirty="0" smtClean="0">
                <a:solidFill>
                  <a:srgbClr val="002060"/>
                </a:solidFill>
                <a:latin typeface="Tw Cen MT" pitchFamily="34" charset="0"/>
              </a:rPr>
              <a:t>void main( )</a:t>
            </a:r>
          </a:p>
          <a:p>
            <a:pPr>
              <a:buNone/>
            </a:pPr>
            <a:r>
              <a:rPr lang="en-US" b="1" dirty="0" smtClean="0">
                <a:solidFill>
                  <a:srgbClr val="002060"/>
                </a:solidFill>
                <a:latin typeface="Tw Cen MT" pitchFamily="34" charset="0"/>
              </a:rPr>
              <a:t>{</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int</a:t>
            </a: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arr</a:t>
            </a:r>
            <a:r>
              <a:rPr lang="en-US" b="1" dirty="0" smtClean="0">
                <a:solidFill>
                  <a:srgbClr val="002060"/>
                </a:solidFill>
                <a:latin typeface="Tw Cen MT" pitchFamily="34" charset="0"/>
              </a:rPr>
              <a:t>[10] = { 11, 2, 9, 13, 57, 25, 17, 1, 90, 3 }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int</a:t>
            </a: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i</a:t>
            </a:r>
            <a:r>
              <a:rPr lang="en-US" b="1" dirty="0" smtClean="0">
                <a:solidFill>
                  <a:srgbClr val="002060"/>
                </a:solidFill>
                <a:latin typeface="Tw Cen MT" pitchFamily="34" charset="0"/>
              </a:rPr>
              <a:t>, num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clrscr</a:t>
            </a:r>
            <a:r>
              <a:rPr lang="en-US" b="1" dirty="0" smtClean="0">
                <a:solidFill>
                  <a:srgbClr val="002060"/>
                </a:solidFill>
                <a:latin typeface="Tw Cen MT" pitchFamily="34" charset="0"/>
              </a:rPr>
              <a:t>( )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printf</a:t>
            </a:r>
            <a:r>
              <a:rPr lang="en-US" b="1" dirty="0" smtClean="0">
                <a:solidFill>
                  <a:srgbClr val="002060"/>
                </a:solidFill>
                <a:latin typeface="Tw Cen MT" pitchFamily="34" charset="0"/>
              </a:rPr>
              <a:t> ( "Enter number to search: " )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scanf</a:t>
            </a:r>
            <a:r>
              <a:rPr lang="en-US" b="1" dirty="0" smtClean="0">
                <a:solidFill>
                  <a:srgbClr val="002060"/>
                </a:solidFill>
                <a:latin typeface="Tw Cen MT" pitchFamily="34" charset="0"/>
              </a:rPr>
              <a:t> ( "%d", &amp;num ) ;</a:t>
            </a:r>
          </a:p>
          <a:p>
            <a:pPr>
              <a:buNone/>
            </a:pPr>
            <a:endParaRPr lang="en-US" b="1" dirty="0" smtClean="0">
              <a:solidFill>
                <a:srgbClr val="002060"/>
              </a:solidFill>
              <a:latin typeface="Tw Cen MT" pitchFamily="34" charset="0"/>
            </a:endParaRPr>
          </a:p>
          <a:p>
            <a:pPr>
              <a:buNone/>
            </a:pPr>
            <a:r>
              <a:rPr lang="en-US" b="1" dirty="0" smtClean="0">
                <a:solidFill>
                  <a:srgbClr val="002060"/>
                </a:solidFill>
                <a:latin typeface="Tw Cen MT" pitchFamily="34" charset="0"/>
              </a:rPr>
              <a:t>	</a:t>
            </a:r>
            <a:endParaRPr lang="en-US" b="1" dirty="0">
              <a:solidFill>
                <a:srgbClr val="002060"/>
              </a:solidFill>
              <a:latin typeface="Tw Cen MT"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Linear Search: on Unsorted List</a:t>
            </a:r>
            <a:endParaRPr lang="en-US" b="1" dirty="0">
              <a:latin typeface="Tw Cen MT" pitchFamily="34" charset="0"/>
            </a:endParaRPr>
          </a:p>
        </p:txBody>
      </p:sp>
      <p:sp>
        <p:nvSpPr>
          <p:cNvPr id="3" name="Content Placeholder 2"/>
          <p:cNvSpPr>
            <a:spLocks noGrp="1"/>
          </p:cNvSpPr>
          <p:nvPr>
            <p:ph idx="1"/>
          </p:nvPr>
        </p:nvSpPr>
        <p:spPr>
          <a:xfrm>
            <a:off x="457200" y="1600200"/>
            <a:ext cx="8382000" cy="4525963"/>
          </a:xfrm>
        </p:spPr>
        <p:txBody>
          <a:bodyPr>
            <a:normAutofit fontScale="85000" lnSpcReduction="10000"/>
          </a:bodyPr>
          <a:lstStyle/>
          <a:p>
            <a:pPr lvl="1">
              <a:buNone/>
            </a:pPr>
            <a:r>
              <a:rPr lang="en-US" b="1" dirty="0" smtClean="0">
                <a:latin typeface="Tw Cen MT" pitchFamily="34" charset="0"/>
              </a:rPr>
              <a:t>for ( </a:t>
            </a:r>
            <a:r>
              <a:rPr lang="en-US" b="1" dirty="0" err="1" smtClean="0">
                <a:latin typeface="Tw Cen MT" pitchFamily="34" charset="0"/>
              </a:rPr>
              <a:t>i</a:t>
            </a:r>
            <a:r>
              <a:rPr lang="en-US" b="1" dirty="0" smtClean="0">
                <a:latin typeface="Tw Cen MT" pitchFamily="34" charset="0"/>
              </a:rPr>
              <a:t> = 0 ; </a:t>
            </a:r>
            <a:r>
              <a:rPr lang="en-US" b="1" dirty="0" err="1" smtClean="0">
                <a:latin typeface="Tw Cen MT" pitchFamily="34" charset="0"/>
              </a:rPr>
              <a:t>i</a:t>
            </a:r>
            <a:r>
              <a:rPr lang="en-US" b="1" dirty="0" smtClean="0">
                <a:latin typeface="Tw Cen MT" pitchFamily="34" charset="0"/>
              </a:rPr>
              <a:t> &lt;= 9 ; </a:t>
            </a:r>
            <a:r>
              <a:rPr lang="en-US" b="1" dirty="0" err="1" smtClean="0">
                <a:latin typeface="Tw Cen MT" pitchFamily="34" charset="0"/>
              </a:rPr>
              <a:t>i</a:t>
            </a:r>
            <a:r>
              <a:rPr lang="en-US" b="1" dirty="0" smtClean="0">
                <a:latin typeface="Tw Cen MT" pitchFamily="34" charset="0"/>
              </a:rPr>
              <a:t>++ )</a:t>
            </a:r>
          </a:p>
          <a:p>
            <a:pPr lvl="1">
              <a:buNone/>
            </a:pPr>
            <a:r>
              <a:rPr lang="en-US" b="1" dirty="0" smtClean="0">
                <a:latin typeface="Tw Cen MT" pitchFamily="34" charset="0"/>
              </a:rPr>
              <a:t>	{</a:t>
            </a:r>
          </a:p>
          <a:p>
            <a:pPr lvl="1">
              <a:buNone/>
            </a:pPr>
            <a:r>
              <a:rPr lang="en-US" b="1" dirty="0" smtClean="0">
                <a:latin typeface="Tw Cen MT" pitchFamily="34" charset="0"/>
              </a:rPr>
              <a:t>		if ( </a:t>
            </a:r>
            <a:r>
              <a:rPr lang="en-US" b="1" dirty="0" err="1" smtClean="0">
                <a:latin typeface="Tw Cen MT" pitchFamily="34" charset="0"/>
              </a:rPr>
              <a:t>arr</a:t>
            </a:r>
            <a:r>
              <a:rPr lang="en-US" b="1" dirty="0" smtClean="0">
                <a:latin typeface="Tw Cen MT" pitchFamily="34" charset="0"/>
              </a:rPr>
              <a:t>[</a:t>
            </a:r>
            <a:r>
              <a:rPr lang="en-US" b="1" dirty="0" err="1" smtClean="0">
                <a:latin typeface="Tw Cen MT" pitchFamily="34" charset="0"/>
              </a:rPr>
              <a:t>i</a:t>
            </a:r>
            <a:r>
              <a:rPr lang="en-US" b="1" dirty="0" smtClean="0">
                <a:latin typeface="Tw Cen MT" pitchFamily="34" charset="0"/>
              </a:rPr>
              <a:t>] == num )</a:t>
            </a:r>
          </a:p>
          <a:p>
            <a:pPr lvl="1">
              <a:buNone/>
            </a:pPr>
            <a:r>
              <a:rPr lang="en-US" b="1" dirty="0" smtClean="0">
                <a:latin typeface="Tw Cen MT" pitchFamily="34" charset="0"/>
              </a:rPr>
              <a:t>			break ;</a:t>
            </a:r>
          </a:p>
          <a:p>
            <a:pPr lvl="1">
              <a:buNone/>
            </a:pPr>
            <a:r>
              <a:rPr lang="en-US" b="1" dirty="0" smtClean="0">
                <a:latin typeface="Tw Cen MT" pitchFamily="34" charset="0"/>
              </a:rPr>
              <a:t>	}</a:t>
            </a:r>
          </a:p>
          <a:p>
            <a:pPr lvl="1">
              <a:buNone/>
            </a:pPr>
            <a:r>
              <a:rPr lang="en-US" b="1" dirty="0" smtClean="0">
                <a:latin typeface="Tw Cen MT" pitchFamily="34" charset="0"/>
              </a:rPr>
              <a:t>	if ( </a:t>
            </a:r>
            <a:r>
              <a:rPr lang="en-US" b="1" dirty="0" err="1" smtClean="0">
                <a:latin typeface="Tw Cen MT" pitchFamily="34" charset="0"/>
              </a:rPr>
              <a:t>i</a:t>
            </a:r>
            <a:r>
              <a:rPr lang="en-US" b="1" dirty="0" smtClean="0">
                <a:latin typeface="Tw Cen MT" pitchFamily="34" charset="0"/>
              </a:rPr>
              <a:t> == 10 )</a:t>
            </a:r>
          </a:p>
          <a:p>
            <a:pPr lvl="1">
              <a:buNone/>
            </a:pPr>
            <a:r>
              <a:rPr lang="en-US" b="1" dirty="0" smtClean="0">
                <a:latin typeface="Tw Cen MT" pitchFamily="34" charset="0"/>
              </a:rPr>
              <a:t>		</a:t>
            </a:r>
            <a:r>
              <a:rPr lang="en-US" b="1" dirty="0" err="1" smtClean="0">
                <a:latin typeface="Tw Cen MT" pitchFamily="34" charset="0"/>
              </a:rPr>
              <a:t>printf</a:t>
            </a:r>
            <a:r>
              <a:rPr lang="en-US" b="1" dirty="0" smtClean="0">
                <a:latin typeface="Tw Cen MT" pitchFamily="34" charset="0"/>
              </a:rPr>
              <a:t> ( "Number is not present in the array." ) ;</a:t>
            </a:r>
          </a:p>
          <a:p>
            <a:pPr lvl="1">
              <a:buNone/>
            </a:pPr>
            <a:r>
              <a:rPr lang="en-US" b="1" dirty="0" smtClean="0">
                <a:latin typeface="Tw Cen MT" pitchFamily="34" charset="0"/>
              </a:rPr>
              <a:t>	else</a:t>
            </a:r>
          </a:p>
          <a:p>
            <a:pPr lvl="1">
              <a:buNone/>
            </a:pPr>
            <a:r>
              <a:rPr lang="en-US" b="1" dirty="0" smtClean="0">
                <a:latin typeface="Tw Cen MT" pitchFamily="34" charset="0"/>
              </a:rPr>
              <a:t>		</a:t>
            </a:r>
            <a:r>
              <a:rPr lang="en-US" b="1" dirty="0" err="1" smtClean="0">
                <a:latin typeface="Tw Cen MT" pitchFamily="34" charset="0"/>
              </a:rPr>
              <a:t>printf</a:t>
            </a:r>
            <a:r>
              <a:rPr lang="en-US" b="1" dirty="0" smtClean="0">
                <a:latin typeface="Tw Cen MT" pitchFamily="34" charset="0"/>
              </a:rPr>
              <a:t> ( "The number is at position %d in the array.", </a:t>
            </a:r>
            <a:r>
              <a:rPr lang="en-US" b="1" dirty="0" err="1" smtClean="0">
                <a:latin typeface="Tw Cen MT" pitchFamily="34" charset="0"/>
              </a:rPr>
              <a:t>i</a:t>
            </a:r>
            <a:r>
              <a:rPr lang="en-US" b="1" dirty="0" smtClean="0">
                <a:latin typeface="Tw Cen MT" pitchFamily="34" charset="0"/>
              </a:rPr>
              <a:t> ) ;</a:t>
            </a:r>
          </a:p>
          <a:p>
            <a:pPr lvl="1">
              <a:buNone/>
            </a:pPr>
            <a:r>
              <a:rPr lang="en-US" b="1" dirty="0" smtClean="0">
                <a:latin typeface="Tw Cen MT" pitchFamily="34" charset="0"/>
              </a:rPr>
              <a:t>	</a:t>
            </a:r>
            <a:r>
              <a:rPr lang="en-US" b="1" dirty="0" err="1" smtClean="0">
                <a:latin typeface="Tw Cen MT" pitchFamily="34" charset="0"/>
              </a:rPr>
              <a:t>getch</a:t>
            </a:r>
            <a:r>
              <a:rPr lang="en-US" b="1" dirty="0" smtClean="0">
                <a:latin typeface="Tw Cen MT" pitchFamily="34" charset="0"/>
              </a:rPr>
              <a:t>( ) ;</a:t>
            </a:r>
          </a:p>
          <a:p>
            <a:pPr lvl="1">
              <a:buNone/>
            </a:pPr>
            <a:r>
              <a:rPr lang="en-US" b="1" dirty="0" smtClean="0">
                <a:latin typeface="Tw Cen MT" pitchFamily="34" charset="0"/>
              </a:rPr>
              <a:t>}</a:t>
            </a:r>
          </a:p>
          <a:p>
            <a:pPr lvl="1"/>
            <a:endParaRPr lang="en-US" b="1" dirty="0" smtClean="0">
              <a:latin typeface="Tw Cen MT" pitchFamily="34" charset="0"/>
            </a:endParaRPr>
          </a:p>
          <a:p>
            <a:pPr lvl="1"/>
            <a:endParaRPr lang="en-US" b="1" dirty="0">
              <a:latin typeface="Tw Cen MT"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701</Words>
  <Application>Microsoft Office PowerPoint</Application>
  <PresentationFormat>On-screen Show (4:3)</PresentationFormat>
  <Paragraphs>288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Searching: Sequential Search</vt:lpstr>
      <vt:lpstr>Searching Techniques</vt:lpstr>
      <vt:lpstr>Sequential or Linear Search Techniques</vt:lpstr>
      <vt:lpstr>Sequential or Linear Search Techniques</vt:lpstr>
      <vt:lpstr>Slide 5</vt:lpstr>
      <vt:lpstr>Example: (1) Linear Search on sorted list :</vt:lpstr>
      <vt:lpstr>Slide 7</vt:lpstr>
      <vt:lpstr>Linear Search: on Unsorted List</vt:lpstr>
      <vt:lpstr>Linear Search: on Unsorted List</vt:lpstr>
      <vt:lpstr>Linear Search: on sorted List</vt:lpstr>
      <vt:lpstr>Linear Search: on sorted List</vt:lpstr>
      <vt:lpstr>C-function when list is unsorted: </vt:lpstr>
      <vt:lpstr>C-function when list is sorted: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Hashing and Sorting</dc:title>
  <dc:creator>u</dc:creator>
  <cp:lastModifiedBy>DBGI</cp:lastModifiedBy>
  <cp:revision>20</cp:revision>
  <dcterms:created xsi:type="dcterms:W3CDTF">2015-10-26T08:33:02Z</dcterms:created>
  <dcterms:modified xsi:type="dcterms:W3CDTF">2017-08-05T05:53:49Z</dcterms:modified>
</cp:coreProperties>
</file>