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6" r:id="rId4"/>
    <p:sldId id="308" r:id="rId5"/>
    <p:sldId id="307" r:id="rId6"/>
    <p:sldId id="309" r:id="rId7"/>
    <p:sldId id="310" r:id="rId8"/>
    <p:sldId id="328" r:id="rId9"/>
    <p:sldId id="319" r:id="rId10"/>
    <p:sldId id="311" r:id="rId11"/>
    <p:sldId id="312" r:id="rId12"/>
    <p:sldId id="313" r:id="rId13"/>
    <p:sldId id="314" r:id="rId14"/>
    <p:sldId id="315" r:id="rId15"/>
    <p:sldId id="318" r:id="rId16"/>
    <p:sldId id="321" r:id="rId17"/>
    <p:sldId id="322" r:id="rId18"/>
    <p:sldId id="323" r:id="rId19"/>
    <p:sldId id="324" r:id="rId20"/>
    <p:sldId id="325" r:id="rId21"/>
    <p:sldId id="327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9" r:id="rId32"/>
    <p:sldId id="34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E862-30B6-47DF-AB56-19C3ECFCD410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012C-E695-4C93-9A9F-579036F227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E862-30B6-47DF-AB56-19C3ECFCD410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012C-E695-4C93-9A9F-579036F227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E862-30B6-47DF-AB56-19C3ECFCD410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012C-E695-4C93-9A9F-579036F227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E862-30B6-47DF-AB56-19C3ECFCD410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012C-E695-4C93-9A9F-579036F227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E862-30B6-47DF-AB56-19C3ECFCD410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012C-E695-4C93-9A9F-579036F227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E862-30B6-47DF-AB56-19C3ECFCD410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012C-E695-4C93-9A9F-579036F227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E862-30B6-47DF-AB56-19C3ECFCD410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012C-E695-4C93-9A9F-579036F227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E862-30B6-47DF-AB56-19C3ECFCD410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012C-E695-4C93-9A9F-579036F227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E862-30B6-47DF-AB56-19C3ECFCD410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012C-E695-4C93-9A9F-579036F227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E862-30B6-47DF-AB56-19C3ECFCD410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012C-E695-4C93-9A9F-579036F227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E862-30B6-47DF-AB56-19C3ECFCD410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012C-E695-4C93-9A9F-579036F227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E862-30B6-47DF-AB56-19C3ECFCD410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8012C-E695-4C93-9A9F-579036F227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TCS-503: Design and Analysis of Algorithms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Comic Sans MS" pitchFamily="66" charset="0"/>
              </a:rPr>
              <a:t>Unit II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mic Sans MS" pitchFamily="66" charset="0"/>
              </a:rPr>
              <a:t>Advanced Data Structures: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Comic Sans MS" pitchFamily="66" charset="0"/>
              </a:rPr>
              <a:t>Augmenting Data structures</a:t>
            </a:r>
            <a:endParaRPr lang="en-US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381000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Comic Sans MS" pitchFamily="66" charset="0"/>
              </a:rPr>
              <a:t>Learn DAA : From B K Sharma</a:t>
            </a:r>
            <a:endParaRPr lang="en-US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81000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Comic Sans MS" pitchFamily="66" charset="0"/>
              </a:rPr>
              <a:t>Learn DAA : From B K Sharma</a:t>
            </a:r>
            <a:endParaRPr lang="en-US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02669" y="762000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  <a:latin typeface="Comic Sans MS" pitchFamily="66" charset="0"/>
              </a:rPr>
              <a:t>Example:</a:t>
            </a:r>
            <a:endParaRPr lang="en-US" sz="28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56577" y="1295400"/>
            <a:ext cx="914400" cy="76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26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20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685177" y="1676400"/>
            <a:ext cx="457200" cy="1588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399177" y="2133600"/>
            <a:ext cx="914400" cy="838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17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12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627777" y="2513012"/>
            <a:ext cx="457200" cy="158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742577" y="2092792"/>
            <a:ext cx="914400" cy="8790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41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7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971177" y="2472204"/>
            <a:ext cx="457200" cy="1588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7" idx="7"/>
          </p:cNvCxnSpPr>
          <p:nvPr/>
        </p:nvCxnSpPr>
        <p:spPr>
          <a:xfrm rot="5400000">
            <a:off x="3729806" y="1395668"/>
            <a:ext cx="310543" cy="141082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274077" y="1910416"/>
            <a:ext cx="1505511" cy="3755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493484" y="3052351"/>
            <a:ext cx="914400" cy="76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14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7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722084" y="3431763"/>
            <a:ext cx="457200" cy="1588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339736" y="3200400"/>
            <a:ext cx="914400" cy="76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21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4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568336" y="3579812"/>
            <a:ext cx="457200" cy="1588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980577" y="3352800"/>
            <a:ext cx="914400" cy="990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30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5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209177" y="3875905"/>
            <a:ext cx="457200" cy="158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670074" y="3237411"/>
            <a:ext cx="914400" cy="990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47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1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7924800" y="3733800"/>
            <a:ext cx="457200" cy="1588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5" idx="0"/>
          </p:cNvCxnSpPr>
          <p:nvPr/>
        </p:nvCxnSpPr>
        <p:spPr>
          <a:xfrm rot="10800000" flipV="1">
            <a:off x="1950685" y="2747551"/>
            <a:ext cx="496423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7" idx="0"/>
          </p:cNvCxnSpPr>
          <p:nvPr/>
        </p:nvCxnSpPr>
        <p:spPr>
          <a:xfrm rot="16200000" flipH="1">
            <a:off x="3282026" y="2685489"/>
            <a:ext cx="533399" cy="49642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 flipV="1">
            <a:off x="6285376" y="2819400"/>
            <a:ext cx="685800" cy="53339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H="1">
            <a:off x="7486089" y="2761689"/>
            <a:ext cx="533399" cy="49642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036284" y="4042950"/>
            <a:ext cx="696685" cy="8338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10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4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366522" y="4130035"/>
            <a:ext cx="659674" cy="9035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16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2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>
            <a:off x="1396603" y="3693519"/>
            <a:ext cx="509451" cy="2939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242387" y="3740329"/>
            <a:ext cx="433322" cy="3788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88684" y="4400591"/>
            <a:ext cx="457200" cy="158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492796" y="4574763"/>
            <a:ext cx="457200" cy="1588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32907" y="4558937"/>
            <a:ext cx="762000" cy="83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19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2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114800" y="4416838"/>
            <a:ext cx="725022" cy="99336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21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1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35" name="Straight Arrow Connector 34"/>
          <p:cNvCxnSpPr>
            <a:endCxn id="33" idx="0"/>
          </p:cNvCxnSpPr>
          <p:nvPr/>
        </p:nvCxnSpPr>
        <p:spPr>
          <a:xfrm rot="5400000">
            <a:off x="3272244" y="4191000"/>
            <a:ext cx="609600" cy="126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7" idx="5"/>
          </p:cNvCxnSpPr>
          <p:nvPr/>
        </p:nvCxnSpPr>
        <p:spPr>
          <a:xfrm rot="16200000" flipH="1">
            <a:off x="4061716" y="3909317"/>
            <a:ext cx="568795" cy="4517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324496" y="4938666"/>
            <a:ext cx="381000" cy="1271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230189" y="4875212"/>
            <a:ext cx="457200" cy="1588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841240" y="4800600"/>
            <a:ext cx="762000" cy="83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28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1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679440" y="4800600"/>
            <a:ext cx="725022" cy="83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38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3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58" name="Straight Arrow Connector 57"/>
          <p:cNvCxnSpPr>
            <a:endCxn id="56" idx="0"/>
          </p:cNvCxnSpPr>
          <p:nvPr/>
        </p:nvCxnSpPr>
        <p:spPr>
          <a:xfrm rot="5400000">
            <a:off x="6006720" y="4482720"/>
            <a:ext cx="533400" cy="1023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6200000" flipH="1">
            <a:off x="6546653" y="4426150"/>
            <a:ext cx="494212" cy="2024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032829" y="5227640"/>
            <a:ext cx="381000" cy="1271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794829" y="5180012"/>
            <a:ext cx="457200" cy="1588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495696" y="4955177"/>
            <a:ext cx="659674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12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1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6200000" flipH="1">
            <a:off x="1620310" y="4715144"/>
            <a:ext cx="298265" cy="1338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595844" y="5389016"/>
            <a:ext cx="457200" cy="1588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522515" y="5005253"/>
            <a:ext cx="696685" cy="7859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7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2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rot="5400000">
            <a:off x="834136" y="4752706"/>
            <a:ext cx="297980" cy="16734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27021" y="5384073"/>
            <a:ext cx="457200" cy="1588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2187996" y="5364477"/>
            <a:ext cx="696685" cy="8621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14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1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rot="5400000">
            <a:off x="2404624" y="5104312"/>
            <a:ext cx="396239" cy="1240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312094" y="5747655"/>
            <a:ext cx="457200" cy="158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572693" y="5797729"/>
            <a:ext cx="659674" cy="838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20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1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rot="16200000" flipH="1">
            <a:off x="3552537" y="5489104"/>
            <a:ext cx="533400" cy="1143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698967" y="6259876"/>
            <a:ext cx="457200" cy="158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6346303" y="5917474"/>
            <a:ext cx="7620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35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1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7184503" y="5943600"/>
            <a:ext cx="725022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39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1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rot="5400000">
            <a:off x="6569494" y="5694283"/>
            <a:ext cx="381000" cy="6538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16200000" flipH="1">
            <a:off x="7140996" y="5671492"/>
            <a:ext cx="381001" cy="16321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537892" y="6373403"/>
            <a:ext cx="381000" cy="12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299892" y="6399212"/>
            <a:ext cx="457200" cy="158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141519" y="6019801"/>
            <a:ext cx="696685" cy="7619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3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1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 rot="5400000">
            <a:off x="521449" y="5785742"/>
            <a:ext cx="239484" cy="22428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217719" y="6362203"/>
            <a:ext cx="457200" cy="158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791200" y="1219200"/>
            <a:ext cx="31665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w Cen MT" pitchFamily="34" charset="0"/>
              </a:rPr>
              <a:t>size[x] = </a:t>
            </a:r>
          </a:p>
          <a:p>
            <a:pPr algn="ctr"/>
            <a:r>
              <a:rPr lang="en-US" b="1" dirty="0" smtClean="0">
                <a:latin typeface="Tw Cen MT" pitchFamily="34" charset="0"/>
              </a:rPr>
              <a:t>size[left[x]] + size[right[x]] + 1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7" grpId="0" animBg="1"/>
      <p:bldP spid="9" grpId="0" animBg="1"/>
      <p:bldP spid="15" grpId="0" animBg="1"/>
      <p:bldP spid="17" grpId="0" animBg="1"/>
      <p:bldP spid="19" grpId="0" animBg="1"/>
      <p:bldP spid="21" grpId="0" animBg="1"/>
      <p:bldP spid="25" grpId="0" animBg="1"/>
      <p:bldP spid="26" grpId="0" animBg="1"/>
      <p:bldP spid="33" grpId="0" animBg="1"/>
      <p:bldP spid="34" grpId="0" animBg="1"/>
      <p:bldP spid="56" grpId="0" animBg="1"/>
      <p:bldP spid="57" grpId="0" animBg="1"/>
      <p:bldP spid="68" grpId="0" animBg="1"/>
      <p:bldP spid="76" grpId="0" animBg="1"/>
      <p:bldP spid="79" grpId="0" animBg="1"/>
      <p:bldP spid="82" grpId="0" animBg="1"/>
      <p:bldP spid="85" grpId="0" animBg="1"/>
      <p:bldP spid="86" grpId="0" animBg="1"/>
      <p:bldP spid="9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81000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Comic Sans MS" pitchFamily="66" charset="0"/>
              </a:rPr>
              <a:t>Learn DAA : From B K Sharma</a:t>
            </a:r>
            <a:endParaRPr lang="en-US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33600" y="685800"/>
            <a:ext cx="5236027" cy="52540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e-DE" altLang="ko-KR" sz="2800" b="1" dirty="0">
                <a:solidFill>
                  <a:srgbClr val="FF0000"/>
                </a:solidFill>
                <a:latin typeface="Comic Sans MS" pitchFamily="66" charset="0"/>
                <a:ea typeface="Gulim" pitchFamily="34" charset="-127"/>
                <a:cs typeface="Times New Roman" pitchFamily="18" charset="0"/>
              </a:rPr>
              <a:t>Examples for Augmenting DS</a:t>
            </a:r>
            <a:endParaRPr lang="en-US" altLang="ko-KR" sz="2800" b="1" dirty="0">
              <a:solidFill>
                <a:srgbClr val="FF0000"/>
              </a:solidFill>
              <a:latin typeface="Comic Sans MS" pitchFamily="66" charset="0"/>
              <a:ea typeface="Gulim" pitchFamily="34" charset="-127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371600"/>
            <a:ext cx="34964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Order Statistics Tree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6826" y="1828800"/>
            <a:ext cx="2300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ko-KR" sz="2400" b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Interval trees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5800" y="1371600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  <a:latin typeface="Comic Sans MS" pitchFamily="66" charset="0"/>
              </a:rPr>
              <a:t>And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81000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Comic Sans MS" pitchFamily="66" charset="0"/>
              </a:rPr>
              <a:t>Learn DAA : From B K Sharma</a:t>
            </a:r>
            <a:endParaRPr lang="en-US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67000" y="685800"/>
            <a:ext cx="4054613" cy="52540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IN" altLang="ko-KR" sz="2800" b="1" dirty="0" smtClean="0">
                <a:solidFill>
                  <a:srgbClr val="FF0000"/>
                </a:solidFill>
                <a:latin typeface="Comic Sans MS" pitchFamily="66" charset="0"/>
                <a:ea typeface="Gulim" pitchFamily="34" charset="-127"/>
                <a:cs typeface="Times New Roman" pitchFamily="18" charset="0"/>
              </a:rPr>
              <a:t>Order Statistics Tree</a:t>
            </a:r>
            <a:endParaRPr lang="en-US" altLang="ko-KR" sz="2800" b="1" dirty="0">
              <a:solidFill>
                <a:srgbClr val="FF0000"/>
              </a:solidFill>
              <a:latin typeface="Comic Sans MS" pitchFamily="66" charset="0"/>
              <a:ea typeface="Gulim" pitchFamily="34" charset="-127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6600" y="1976735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i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A red-black tree</a:t>
            </a:r>
            <a:endParaRPr lang="en-US" sz="2400" b="1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8127" y="1371600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latin typeface="Comic Sans MS" pitchFamily="66" charset="0"/>
              </a:rPr>
              <a:t>Definition:</a:t>
            </a:r>
            <a:endParaRPr lang="en-US" sz="2400" b="1" dirty="0"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09800" y="2586335"/>
            <a:ext cx="5298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with additional information size[x]</a:t>
            </a:r>
            <a:endParaRPr lang="en-US" sz="2400" b="1" dirty="0"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33191" y="3276600"/>
            <a:ext cx="3276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stored in each node.</a:t>
            </a:r>
            <a:endParaRPr lang="en-US" sz="2400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81000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Comic Sans MS" pitchFamily="66" charset="0"/>
              </a:rPr>
              <a:t>Learn DAA : From B K Sharma</a:t>
            </a:r>
            <a:endParaRPr lang="en-US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67000" y="685800"/>
            <a:ext cx="4054613" cy="52540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IN" altLang="ko-KR" sz="2800" b="1" dirty="0" smtClean="0">
                <a:solidFill>
                  <a:srgbClr val="FF0000"/>
                </a:solidFill>
                <a:latin typeface="Comic Sans MS" pitchFamily="66" charset="0"/>
                <a:ea typeface="Gulim" pitchFamily="34" charset="-127"/>
                <a:cs typeface="Times New Roman" pitchFamily="18" charset="0"/>
              </a:rPr>
              <a:t>Order Statistics Tree</a:t>
            </a:r>
            <a:endParaRPr lang="en-US" altLang="ko-KR" sz="2800" b="1" dirty="0">
              <a:solidFill>
                <a:srgbClr val="FF0000"/>
              </a:solidFill>
              <a:latin typeface="Comic Sans MS" pitchFamily="66" charset="0"/>
              <a:ea typeface="Gulim" pitchFamily="34" charset="-127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600200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  <a:latin typeface="Comic Sans MS" pitchFamily="66" charset="0"/>
              </a:rPr>
              <a:t>Step 3:</a:t>
            </a:r>
            <a:endParaRPr lang="en-US" sz="2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1524000"/>
            <a:ext cx="685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400" b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Verify that we can maintain additional information for existing data structure operations.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362200" y="2667000"/>
            <a:ext cx="6629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  	Show how to maintain size[x] during 	modifying operations such as 	INSERTION AND DELETION.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581400"/>
            <a:ext cx="533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 startAt="4"/>
            </a:pP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Increment size[x] for each node x on the traversed path from the root to the leaves.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2971800"/>
            <a:ext cx="53735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The new node gets a size of 1.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381000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Comic Sans MS" pitchFamily="66" charset="0"/>
              </a:rPr>
              <a:t>Learn DAA : From B K Sharma</a:t>
            </a:r>
            <a:endParaRPr lang="en-US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67000" y="685800"/>
            <a:ext cx="4054613" cy="52540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IN" altLang="ko-KR" sz="2800" b="1" dirty="0" smtClean="0">
                <a:solidFill>
                  <a:srgbClr val="FF0000"/>
                </a:solidFill>
                <a:latin typeface="Comic Sans MS" pitchFamily="66" charset="0"/>
                <a:ea typeface="Gulim" pitchFamily="34" charset="-127"/>
                <a:cs typeface="Times New Roman" pitchFamily="18" charset="0"/>
              </a:rPr>
              <a:t>Order Statistics Tree</a:t>
            </a:r>
            <a:endParaRPr lang="en-US" altLang="ko-KR" sz="2800" b="1" dirty="0">
              <a:solidFill>
                <a:srgbClr val="FF0000"/>
              </a:solidFill>
              <a:latin typeface="Comic Sans MS" pitchFamily="66" charset="0"/>
              <a:ea typeface="Gulim" pitchFamily="34" charset="-127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06515" y="1219200"/>
            <a:ext cx="4251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  <a:latin typeface="Comic Sans MS" pitchFamily="66" charset="0"/>
              </a:rPr>
              <a:t>INSERTION  OPERATION</a:t>
            </a:r>
            <a:endParaRPr lang="en-US" sz="2400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1000" y="2362200"/>
            <a:ext cx="502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ct val="20000"/>
              </a:spcBef>
              <a:buFont typeface="+mj-lt"/>
              <a:buAutoNum type="arabicPeriod" startAt="2"/>
              <a:defRPr/>
            </a:pPr>
            <a:r>
              <a:rPr lang="en-US" sz="2400" b="1" dirty="0" smtClean="0">
                <a:latin typeface="Comic Sans MS" pitchFamily="66" charset="0"/>
              </a:rPr>
              <a:t>Fix the red-black properties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81000" y="1664732"/>
            <a:ext cx="6781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lvl="0" indent="-381000">
              <a:spcBef>
                <a:spcPct val="20000"/>
              </a:spcBef>
              <a:buFont typeface="Wingdings" pitchFamily="2" charset="2"/>
              <a:buAutoNum type="arabicPeriod"/>
              <a:defRPr/>
            </a:pPr>
            <a:r>
              <a:rPr lang="en-US" sz="2400" b="1" dirty="0" smtClean="0">
                <a:latin typeface="Comic Sans MS" pitchFamily="66" charset="0"/>
              </a:rPr>
              <a:t>Do a regular binary search tree insertion</a:t>
            </a:r>
            <a:br>
              <a:rPr lang="en-US" sz="2400" b="1" dirty="0" smtClean="0">
                <a:latin typeface="Comic Sans MS" pitchFamily="66" charset="0"/>
              </a:rPr>
            </a:br>
            <a:endParaRPr lang="en-US" sz="600" b="1" dirty="0" smtClean="0">
              <a:latin typeface="Comic Sans MS" pitchFamily="66" charset="0"/>
            </a:endParaRPr>
          </a:p>
        </p:txBody>
      </p:sp>
      <p:sp>
        <p:nvSpPr>
          <p:cNvPr id="71" name="Line 2"/>
          <p:cNvSpPr>
            <a:spLocks noChangeShapeType="1"/>
          </p:cNvSpPr>
          <p:nvPr/>
        </p:nvSpPr>
        <p:spPr bwMode="auto">
          <a:xfrm flipV="1">
            <a:off x="7118350" y="5418138"/>
            <a:ext cx="258763" cy="51435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72" name="Oval 3"/>
          <p:cNvSpPr>
            <a:spLocks noChangeArrowheads="1"/>
          </p:cNvSpPr>
          <p:nvPr/>
        </p:nvSpPr>
        <p:spPr bwMode="auto">
          <a:xfrm>
            <a:off x="6894513" y="5849938"/>
            <a:ext cx="365125" cy="522418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73" name="Text Box 4"/>
          <p:cNvSpPr txBox="1">
            <a:spLocks noChangeArrowheads="1"/>
          </p:cNvSpPr>
          <p:nvPr/>
        </p:nvSpPr>
        <p:spPr bwMode="auto">
          <a:xfrm>
            <a:off x="6843713" y="5859463"/>
            <a:ext cx="435032" cy="3715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dirty="0">
                <a:solidFill>
                  <a:schemeClr val="bg1"/>
                </a:solidFill>
                <a:latin typeface="Tw Cen MT" pitchFamily="34" charset="0"/>
              </a:rPr>
              <a:t>15</a:t>
            </a:r>
          </a:p>
        </p:txBody>
      </p:sp>
      <p:sp>
        <p:nvSpPr>
          <p:cNvPr id="74" name="Oval 5"/>
          <p:cNvSpPr>
            <a:spLocks noChangeArrowheads="1"/>
          </p:cNvSpPr>
          <p:nvPr/>
        </p:nvSpPr>
        <p:spPr bwMode="auto">
          <a:xfrm>
            <a:off x="6896100" y="2514600"/>
            <a:ext cx="365125" cy="52241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75" name="Text Box 6"/>
          <p:cNvSpPr txBox="1">
            <a:spLocks noChangeArrowheads="1"/>
          </p:cNvSpPr>
          <p:nvPr/>
        </p:nvSpPr>
        <p:spPr bwMode="auto">
          <a:xfrm>
            <a:off x="6845300" y="2524125"/>
            <a:ext cx="435032" cy="3715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latin typeface="Tw Cen MT" pitchFamily="34" charset="0"/>
              </a:rPr>
              <a:t>15</a:t>
            </a:r>
          </a:p>
        </p:txBody>
      </p:sp>
      <p:sp>
        <p:nvSpPr>
          <p:cNvPr id="76" name="Line 9"/>
          <p:cNvSpPr>
            <a:spLocks noChangeShapeType="1"/>
          </p:cNvSpPr>
          <p:nvPr/>
        </p:nvSpPr>
        <p:spPr bwMode="auto">
          <a:xfrm flipV="1">
            <a:off x="6594475" y="3538538"/>
            <a:ext cx="358775" cy="42703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77" name="Line 10"/>
          <p:cNvSpPr>
            <a:spLocks noChangeShapeType="1"/>
          </p:cNvSpPr>
          <p:nvPr/>
        </p:nvSpPr>
        <p:spPr bwMode="auto">
          <a:xfrm flipH="1" flipV="1">
            <a:off x="7197725" y="3538538"/>
            <a:ext cx="358775" cy="42703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US">
              <a:latin typeface="Tw Cen MT" pitchFamily="34" charset="0"/>
            </a:endParaRPr>
          </a:p>
        </p:txBody>
      </p:sp>
      <p:grpSp>
        <p:nvGrpSpPr>
          <p:cNvPr id="78" name="Group 11"/>
          <p:cNvGrpSpPr>
            <a:grpSpLocks/>
          </p:cNvGrpSpPr>
          <p:nvPr/>
        </p:nvGrpSpPr>
        <p:grpSpPr bwMode="auto">
          <a:xfrm>
            <a:off x="6848475" y="3255964"/>
            <a:ext cx="434975" cy="522287"/>
            <a:chOff x="2754" y="1968"/>
            <a:chExt cx="274" cy="329"/>
          </a:xfrm>
        </p:grpSpPr>
        <p:sp>
          <p:nvSpPr>
            <p:cNvPr id="79" name="Oval 12"/>
            <p:cNvSpPr>
              <a:spLocks noChangeArrowheads="1"/>
            </p:cNvSpPr>
            <p:nvPr/>
          </p:nvSpPr>
          <p:spPr bwMode="auto">
            <a:xfrm>
              <a:off x="2786" y="1968"/>
              <a:ext cx="230" cy="329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80" name="Text Box 13"/>
            <p:cNvSpPr txBox="1">
              <a:spLocks noChangeArrowheads="1"/>
            </p:cNvSpPr>
            <p:nvPr/>
          </p:nvSpPr>
          <p:spPr bwMode="auto">
            <a:xfrm>
              <a:off x="2754" y="1974"/>
              <a:ext cx="274" cy="23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>
                  <a:solidFill>
                    <a:schemeClr val="bg1"/>
                  </a:solidFill>
                  <a:latin typeface="Tw Cen MT" pitchFamily="34" charset="0"/>
                </a:rPr>
                <a:t>10</a:t>
              </a:r>
            </a:p>
          </p:txBody>
        </p:sp>
      </p:grpSp>
      <p:sp>
        <p:nvSpPr>
          <p:cNvPr id="81" name="Line 14"/>
          <p:cNvSpPr>
            <a:spLocks noChangeShapeType="1"/>
          </p:cNvSpPr>
          <p:nvPr/>
        </p:nvSpPr>
        <p:spPr bwMode="auto">
          <a:xfrm flipH="1" flipV="1">
            <a:off x="7175500" y="4846638"/>
            <a:ext cx="165100" cy="2762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82" name="Line 15"/>
          <p:cNvSpPr>
            <a:spLocks noChangeShapeType="1"/>
          </p:cNvSpPr>
          <p:nvPr/>
        </p:nvSpPr>
        <p:spPr bwMode="auto">
          <a:xfrm flipV="1">
            <a:off x="7192963" y="4186238"/>
            <a:ext cx="315912" cy="36988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83" name="Line 16"/>
          <p:cNvSpPr>
            <a:spLocks noChangeShapeType="1"/>
          </p:cNvSpPr>
          <p:nvPr/>
        </p:nvSpPr>
        <p:spPr bwMode="auto">
          <a:xfrm flipH="1" flipV="1">
            <a:off x="7791450" y="4186238"/>
            <a:ext cx="315913" cy="36988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84" name="Oval 17"/>
          <p:cNvSpPr>
            <a:spLocks noChangeArrowheads="1"/>
          </p:cNvSpPr>
          <p:nvPr/>
        </p:nvSpPr>
        <p:spPr bwMode="auto">
          <a:xfrm>
            <a:off x="8042275" y="4511675"/>
            <a:ext cx="365125" cy="52241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85" name="Oval 18"/>
          <p:cNvSpPr>
            <a:spLocks noChangeArrowheads="1"/>
          </p:cNvSpPr>
          <p:nvPr/>
        </p:nvSpPr>
        <p:spPr bwMode="auto">
          <a:xfrm>
            <a:off x="7227888" y="5121275"/>
            <a:ext cx="363537" cy="522418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86" name="Oval 19"/>
          <p:cNvSpPr>
            <a:spLocks noChangeArrowheads="1"/>
          </p:cNvSpPr>
          <p:nvPr/>
        </p:nvSpPr>
        <p:spPr bwMode="auto">
          <a:xfrm>
            <a:off x="6891338" y="4511675"/>
            <a:ext cx="365125" cy="52241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87" name="Text Box 20"/>
          <p:cNvSpPr txBox="1">
            <a:spLocks noChangeArrowheads="1"/>
          </p:cNvSpPr>
          <p:nvPr/>
        </p:nvSpPr>
        <p:spPr bwMode="auto">
          <a:xfrm>
            <a:off x="8013700" y="4511675"/>
            <a:ext cx="435032" cy="3715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bg1"/>
                </a:solidFill>
                <a:latin typeface="Tw Cen MT" pitchFamily="34" charset="0"/>
              </a:rPr>
              <a:t>50</a:t>
            </a:r>
          </a:p>
        </p:txBody>
      </p:sp>
      <p:sp>
        <p:nvSpPr>
          <p:cNvPr id="88" name="Text Box 21"/>
          <p:cNvSpPr txBox="1">
            <a:spLocks noChangeArrowheads="1"/>
          </p:cNvSpPr>
          <p:nvPr/>
        </p:nvSpPr>
        <p:spPr bwMode="auto">
          <a:xfrm>
            <a:off x="6842125" y="4511675"/>
            <a:ext cx="435032" cy="3715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bg1"/>
                </a:solidFill>
                <a:latin typeface="Tw Cen MT" pitchFamily="34" charset="0"/>
              </a:rPr>
              <a:t>12</a:t>
            </a:r>
          </a:p>
        </p:txBody>
      </p:sp>
      <p:sp>
        <p:nvSpPr>
          <p:cNvPr id="89" name="Text Box 22"/>
          <p:cNvSpPr txBox="1">
            <a:spLocks noChangeArrowheads="1"/>
          </p:cNvSpPr>
          <p:nvPr/>
        </p:nvSpPr>
        <p:spPr bwMode="auto">
          <a:xfrm>
            <a:off x="7185025" y="5138738"/>
            <a:ext cx="435032" cy="3715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bg1"/>
                </a:solidFill>
                <a:latin typeface="Tw Cen MT" pitchFamily="34" charset="0"/>
              </a:rPr>
              <a:t>17</a:t>
            </a:r>
          </a:p>
        </p:txBody>
      </p:sp>
      <p:grpSp>
        <p:nvGrpSpPr>
          <p:cNvPr id="90" name="Group 23"/>
          <p:cNvGrpSpPr>
            <a:grpSpLocks/>
          </p:cNvGrpSpPr>
          <p:nvPr/>
        </p:nvGrpSpPr>
        <p:grpSpPr bwMode="auto">
          <a:xfrm>
            <a:off x="6276975" y="3902074"/>
            <a:ext cx="1576388" cy="522288"/>
            <a:chOff x="2484" y="2375"/>
            <a:chExt cx="993" cy="329"/>
          </a:xfrm>
        </p:grpSpPr>
        <p:grpSp>
          <p:nvGrpSpPr>
            <p:cNvPr id="91" name="Group 24"/>
            <p:cNvGrpSpPr>
              <a:grpSpLocks/>
            </p:cNvGrpSpPr>
            <p:nvPr/>
          </p:nvGrpSpPr>
          <p:grpSpPr bwMode="auto">
            <a:xfrm>
              <a:off x="3203" y="2375"/>
              <a:ext cx="274" cy="329"/>
              <a:chOff x="3113" y="2375"/>
              <a:chExt cx="274" cy="329"/>
            </a:xfrm>
          </p:grpSpPr>
          <p:sp>
            <p:nvSpPr>
              <p:cNvPr id="95" name="Oval 94"/>
              <p:cNvSpPr>
                <a:spLocks noChangeArrowheads="1"/>
              </p:cNvSpPr>
              <p:nvPr/>
            </p:nvSpPr>
            <p:spPr bwMode="auto">
              <a:xfrm>
                <a:off x="3144" y="2375"/>
                <a:ext cx="229" cy="329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>
                  <a:latin typeface="Tw Cen MT" pitchFamily="34" charset="0"/>
                </a:endParaRPr>
              </a:p>
            </p:txBody>
          </p:sp>
          <p:sp>
            <p:nvSpPr>
              <p:cNvPr id="96" name="Text Box 26"/>
              <p:cNvSpPr txBox="1">
                <a:spLocks noChangeArrowheads="1"/>
              </p:cNvSpPr>
              <p:nvPr/>
            </p:nvSpPr>
            <p:spPr bwMode="auto">
              <a:xfrm>
                <a:off x="3113" y="2375"/>
                <a:ext cx="274" cy="23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>
                    <a:solidFill>
                      <a:schemeClr val="bg1"/>
                    </a:solidFill>
                    <a:latin typeface="Tw Cen MT" pitchFamily="34" charset="0"/>
                  </a:rPr>
                  <a:t>23</a:t>
                </a:r>
              </a:p>
            </p:txBody>
          </p:sp>
        </p:grpSp>
        <p:grpSp>
          <p:nvGrpSpPr>
            <p:cNvPr id="92" name="Group 27"/>
            <p:cNvGrpSpPr>
              <a:grpSpLocks/>
            </p:cNvGrpSpPr>
            <p:nvPr/>
          </p:nvGrpSpPr>
          <p:grpSpPr bwMode="auto">
            <a:xfrm>
              <a:off x="2484" y="2375"/>
              <a:ext cx="230" cy="329"/>
              <a:chOff x="2484" y="2434"/>
              <a:chExt cx="230" cy="329"/>
            </a:xfrm>
          </p:grpSpPr>
          <p:sp>
            <p:nvSpPr>
              <p:cNvPr id="93" name="Oval 28"/>
              <p:cNvSpPr>
                <a:spLocks noChangeArrowheads="1"/>
              </p:cNvSpPr>
              <p:nvPr/>
            </p:nvSpPr>
            <p:spPr bwMode="auto">
              <a:xfrm>
                <a:off x="2484" y="2434"/>
                <a:ext cx="230" cy="329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>
                  <a:latin typeface="Tw Cen MT" pitchFamily="34" charset="0"/>
                </a:endParaRPr>
              </a:p>
            </p:txBody>
          </p:sp>
          <p:sp>
            <p:nvSpPr>
              <p:cNvPr id="94" name="Text Box 29"/>
              <p:cNvSpPr txBox="1">
                <a:spLocks noChangeArrowheads="1"/>
              </p:cNvSpPr>
              <p:nvPr/>
            </p:nvSpPr>
            <p:spPr bwMode="auto">
              <a:xfrm>
                <a:off x="2500" y="2440"/>
                <a:ext cx="194" cy="23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>
                    <a:solidFill>
                      <a:schemeClr val="bg1"/>
                    </a:solidFill>
                    <a:latin typeface="Tw Cen MT" pitchFamily="34" charset="0"/>
                  </a:rPr>
                  <a:t>2</a:t>
                </a:r>
              </a:p>
            </p:txBody>
          </p:sp>
        </p:grpSp>
      </p:grpSp>
      <p:sp>
        <p:nvSpPr>
          <p:cNvPr id="97" name="Text Box 30"/>
          <p:cNvSpPr txBox="1">
            <a:spLocks noChangeArrowheads="1"/>
          </p:cNvSpPr>
          <p:nvPr/>
        </p:nvSpPr>
        <p:spPr bwMode="auto">
          <a:xfrm>
            <a:off x="7261225" y="5840413"/>
            <a:ext cx="1175620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>
                <a:latin typeface="Tw Cen MT" pitchFamily="34" charset="0"/>
              </a:rPr>
              <a:t>size[x] = 1</a:t>
            </a:r>
          </a:p>
        </p:txBody>
      </p:sp>
      <p:sp>
        <p:nvSpPr>
          <p:cNvPr id="98" name="Text Box 31"/>
          <p:cNvSpPr txBox="1">
            <a:spLocks noChangeArrowheads="1"/>
          </p:cNvSpPr>
          <p:nvPr/>
        </p:nvSpPr>
        <p:spPr bwMode="auto">
          <a:xfrm>
            <a:off x="7554913" y="5130800"/>
            <a:ext cx="462284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>
                <a:latin typeface="Tw Cen MT" pitchFamily="34" charset="0"/>
              </a:rPr>
              <a:t>+1</a:t>
            </a:r>
          </a:p>
        </p:txBody>
      </p:sp>
      <p:sp>
        <p:nvSpPr>
          <p:cNvPr id="99" name="Text Box 32"/>
          <p:cNvSpPr txBox="1">
            <a:spLocks noChangeArrowheads="1"/>
          </p:cNvSpPr>
          <p:nvPr/>
        </p:nvSpPr>
        <p:spPr bwMode="auto">
          <a:xfrm>
            <a:off x="7259638" y="4505325"/>
            <a:ext cx="462284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>
                <a:latin typeface="Tw Cen MT" pitchFamily="34" charset="0"/>
              </a:rPr>
              <a:t>+1</a:t>
            </a:r>
          </a:p>
        </p:txBody>
      </p:sp>
      <p:sp>
        <p:nvSpPr>
          <p:cNvPr id="100" name="Text Box 33"/>
          <p:cNvSpPr txBox="1">
            <a:spLocks noChangeArrowheads="1"/>
          </p:cNvSpPr>
          <p:nvPr/>
        </p:nvSpPr>
        <p:spPr bwMode="auto">
          <a:xfrm>
            <a:off x="7805738" y="3892550"/>
            <a:ext cx="462284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>
                <a:latin typeface="Tw Cen MT" pitchFamily="34" charset="0"/>
              </a:rPr>
              <a:t>+1</a:t>
            </a:r>
          </a:p>
        </p:txBody>
      </p:sp>
      <p:sp>
        <p:nvSpPr>
          <p:cNvPr id="101" name="Text Box 34"/>
          <p:cNvSpPr txBox="1">
            <a:spLocks noChangeArrowheads="1"/>
          </p:cNvSpPr>
          <p:nvPr/>
        </p:nvSpPr>
        <p:spPr bwMode="auto">
          <a:xfrm>
            <a:off x="7234238" y="3251200"/>
            <a:ext cx="462284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>
                <a:latin typeface="Tw Cen MT" pitchFamily="34" charset="0"/>
              </a:rPr>
              <a:t>+1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33FF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69" grpId="0"/>
      <p:bldP spid="70" grpId="0"/>
      <p:bldP spid="71" grpId="0" animBg="1"/>
      <p:bldP spid="72" grpId="0" animBg="1"/>
      <p:bldP spid="73" grpId="0"/>
      <p:bldP spid="74" grpId="0" animBg="1"/>
      <p:bldP spid="74" grpId="1" animBg="1"/>
      <p:bldP spid="75" grpId="0"/>
      <p:bldP spid="75" grpId="1"/>
      <p:bldP spid="97" grpId="0"/>
      <p:bldP spid="98" grpId="0"/>
      <p:bldP spid="99" grpId="0"/>
      <p:bldP spid="100" grpId="0"/>
      <p:bldP spid="10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81000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Comic Sans MS" pitchFamily="66" charset="0"/>
              </a:rPr>
              <a:t>Learn DAA : From B K Sharma</a:t>
            </a:r>
            <a:endParaRPr lang="en-US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67000" y="685800"/>
            <a:ext cx="4054613" cy="52540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IN" altLang="ko-KR" sz="2800" b="1" dirty="0" smtClean="0">
                <a:solidFill>
                  <a:srgbClr val="FF0000"/>
                </a:solidFill>
                <a:latin typeface="Comic Sans MS" pitchFamily="66" charset="0"/>
                <a:ea typeface="Gulim" pitchFamily="34" charset="-127"/>
                <a:cs typeface="Times New Roman" pitchFamily="18" charset="0"/>
              </a:rPr>
              <a:t>Order Statistics Tree</a:t>
            </a:r>
            <a:endParaRPr lang="en-US" altLang="ko-KR" sz="2800" b="1" dirty="0">
              <a:solidFill>
                <a:srgbClr val="FF0000"/>
              </a:solidFill>
              <a:latin typeface="Comic Sans MS" pitchFamily="66" charset="0"/>
              <a:ea typeface="Gulim" pitchFamily="34" charset="-127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600200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  <a:latin typeface="Comic Sans MS" pitchFamily="66" charset="0"/>
              </a:rPr>
              <a:t>Step 4:</a:t>
            </a:r>
            <a:endParaRPr lang="en-US" sz="2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55597" y="1613263"/>
            <a:ext cx="3642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Develop new operations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209800"/>
            <a:ext cx="6417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 Developed OS-SELECT() &amp; OS-RANK()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2743200"/>
            <a:ext cx="2895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latin typeface="Comic Sans MS" pitchFamily="66" charset="0"/>
                <a:ea typeface="Gulim" pitchFamily="34" charset="-127"/>
              </a:rPr>
              <a:t>OS-SELECT(x, </a:t>
            </a:r>
            <a:r>
              <a:rPr lang="en-US" altLang="ko-KR" sz="2400" b="1" dirty="0" err="1" smtClean="0">
                <a:solidFill>
                  <a:srgbClr val="FF0000"/>
                </a:solidFill>
                <a:latin typeface="Comic Sans MS" pitchFamily="66" charset="0"/>
                <a:ea typeface="Gulim" pitchFamily="34" charset="-127"/>
              </a:rPr>
              <a:t>i</a:t>
            </a:r>
            <a:r>
              <a:rPr lang="en-US" altLang="ko-KR" sz="2400" b="1" dirty="0" smtClean="0">
                <a:solidFill>
                  <a:srgbClr val="FF0000"/>
                </a:solidFill>
                <a:latin typeface="Comic Sans MS" pitchFamily="66" charset="0"/>
                <a:ea typeface="Gulim" pitchFamily="34" charset="-127"/>
              </a:rPr>
              <a:t>):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2743200"/>
            <a:ext cx="5867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returns pointer to the key with rank </a:t>
            </a:r>
            <a:r>
              <a:rPr lang="en-US" altLang="ko-KR" sz="2400" b="1" dirty="0" err="1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i</a:t>
            </a: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  rooted at x.</a:t>
            </a:r>
            <a:endParaRPr lang="en-US" altLang="ko-KR" sz="2400" b="1" dirty="0">
              <a:solidFill>
                <a:srgbClr val="002060"/>
              </a:solidFill>
              <a:latin typeface="Comic Sans MS" pitchFamily="66" charset="0"/>
              <a:ea typeface="Gulim" pitchFamily="34" charset="-127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5019" y="3593068"/>
            <a:ext cx="27093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mic Sans MS" pitchFamily="66" charset="0"/>
              </a:rPr>
              <a:t>OS-RANK(T, x):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24200" y="3588603"/>
            <a:ext cx="518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returns rank of node with key x.</a:t>
            </a:r>
            <a:endParaRPr lang="en-US" altLang="ko-KR" sz="2400" b="1" dirty="0">
              <a:solidFill>
                <a:srgbClr val="002060"/>
              </a:solidFill>
              <a:latin typeface="Comic Sans MS" pitchFamily="66" charset="0"/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81000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Comic Sans MS" pitchFamily="66" charset="0"/>
              </a:rPr>
              <a:t>Learn DAA : From B K Sharma</a:t>
            </a:r>
            <a:endParaRPr lang="en-US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67000" y="685800"/>
            <a:ext cx="4054613" cy="52540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IN" altLang="ko-KR" sz="2800" b="1" dirty="0" smtClean="0">
                <a:solidFill>
                  <a:srgbClr val="FF0000"/>
                </a:solidFill>
                <a:latin typeface="Comic Sans MS" pitchFamily="66" charset="0"/>
                <a:ea typeface="Gulim" pitchFamily="34" charset="-127"/>
                <a:cs typeface="Times New Roman" pitchFamily="18" charset="0"/>
              </a:rPr>
              <a:t>Order Statistics Tree</a:t>
            </a:r>
            <a:endParaRPr lang="en-US" altLang="ko-KR" sz="2800" b="1" dirty="0">
              <a:solidFill>
                <a:srgbClr val="FF0000"/>
              </a:solidFill>
              <a:latin typeface="Comic Sans MS" pitchFamily="66" charset="0"/>
              <a:ea typeface="Gulim" pitchFamily="34" charset="-127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6600" y="1219200"/>
            <a:ext cx="3161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  <a:latin typeface="Comic Sans MS" pitchFamily="66" charset="0"/>
              </a:rPr>
              <a:t>OS-SELECT( x , </a:t>
            </a:r>
            <a:r>
              <a:rPr lang="en-IN" sz="2400" b="1" dirty="0" err="1" smtClean="0">
                <a:solidFill>
                  <a:srgbClr val="002060"/>
                </a:solidFill>
                <a:latin typeface="Comic Sans MS" pitchFamily="66" charset="0"/>
              </a:rPr>
              <a:t>i</a:t>
            </a:r>
            <a:r>
              <a:rPr lang="en-IN" sz="2400" b="1" dirty="0" smtClean="0">
                <a:solidFill>
                  <a:srgbClr val="002060"/>
                </a:solidFill>
                <a:latin typeface="Comic Sans MS" pitchFamily="66" charset="0"/>
              </a:rPr>
              <a:t> )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900535"/>
            <a:ext cx="3028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  <a:latin typeface="Comic Sans MS" pitchFamily="66" charset="0"/>
              </a:rPr>
              <a:t>OS-SELECT( x , </a:t>
            </a:r>
            <a:r>
              <a:rPr lang="en-IN" sz="2400" b="1" dirty="0" err="1" smtClean="0">
                <a:solidFill>
                  <a:srgbClr val="002060"/>
                </a:solidFill>
                <a:latin typeface="Comic Sans MS" pitchFamily="66" charset="0"/>
              </a:rPr>
              <a:t>i</a:t>
            </a:r>
            <a:r>
              <a:rPr lang="en-IN" sz="2400" b="1" dirty="0" smtClean="0">
                <a:solidFill>
                  <a:srgbClr val="002060"/>
                </a:solidFill>
                <a:latin typeface="Comic Sans MS" pitchFamily="66" charset="0"/>
              </a:rPr>
              <a:t>)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7060" y="2438400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  <a:latin typeface="Comic Sans MS" pitchFamily="66" charset="0"/>
              </a:rPr>
              <a:t>1.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260" y="2438400"/>
            <a:ext cx="3320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  <a:latin typeface="Comic Sans MS" pitchFamily="66" charset="0"/>
              </a:rPr>
              <a:t>r </a:t>
            </a:r>
            <a:r>
              <a:rPr lang="en-IN" sz="2400" b="1" dirty="0" smtClean="0">
                <a:solidFill>
                  <a:srgbClr val="002060"/>
                </a:solidFill>
                <a:latin typeface="Comic Sans MS" pitchFamily="66" charset="0"/>
                <a:cs typeface="Times New Roman"/>
              </a:rPr>
              <a:t>← size[left[x]] + 1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2971800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  <a:latin typeface="Comic Sans MS" pitchFamily="66" charset="0"/>
              </a:rPr>
              <a:t>2.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09761" y="2971800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  <a:latin typeface="Comic Sans MS" pitchFamily="66" charset="0"/>
              </a:rPr>
              <a:t>if </a:t>
            </a:r>
            <a:r>
              <a:rPr lang="en-IN" sz="2400" b="1" dirty="0" err="1" smtClean="0">
                <a:solidFill>
                  <a:srgbClr val="002060"/>
                </a:solidFill>
                <a:latin typeface="Comic Sans MS" pitchFamily="66" charset="0"/>
              </a:rPr>
              <a:t>i</a:t>
            </a:r>
            <a:r>
              <a:rPr lang="en-IN" sz="2400" b="1" dirty="0" smtClean="0">
                <a:solidFill>
                  <a:srgbClr val="002060"/>
                </a:solidFill>
                <a:latin typeface="Comic Sans MS" pitchFamily="66" charset="0"/>
              </a:rPr>
              <a:t>=r then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80904" y="3505200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rgbClr val="002060"/>
                </a:solidFill>
                <a:latin typeface="Comic Sans MS" pitchFamily="66" charset="0"/>
              </a:rPr>
              <a:t>return x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4400" y="3505200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rgbClr val="002060"/>
                </a:solidFill>
                <a:latin typeface="Comic Sans MS" pitchFamily="66" charset="0"/>
              </a:rPr>
              <a:t>3.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2600" y="4114800"/>
            <a:ext cx="2747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  <a:latin typeface="Comic Sans MS" pitchFamily="66" charset="0"/>
              </a:rPr>
              <a:t>else if </a:t>
            </a:r>
            <a:r>
              <a:rPr lang="en-IN" sz="2400" b="1" dirty="0" err="1" smtClean="0">
                <a:solidFill>
                  <a:srgbClr val="002060"/>
                </a:solidFill>
                <a:latin typeface="Comic Sans MS" pitchFamily="66" charset="0"/>
              </a:rPr>
              <a:t>i</a:t>
            </a:r>
            <a:r>
              <a:rPr lang="en-IN" sz="2400" b="1" dirty="0" smtClean="0">
                <a:solidFill>
                  <a:srgbClr val="002060"/>
                </a:solidFill>
                <a:latin typeface="Comic Sans MS" pitchFamily="66" charset="0"/>
              </a:rPr>
              <a:t> &lt; r then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6062" y="4114800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  <a:latin typeface="Comic Sans MS" pitchFamily="66" charset="0"/>
              </a:rPr>
              <a:t>4.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9630" y="4724400"/>
            <a:ext cx="5016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  <a:latin typeface="Comic Sans MS" pitchFamily="66" charset="0"/>
              </a:rPr>
              <a:t>return OS-SELECT( left[x], </a:t>
            </a:r>
            <a:r>
              <a:rPr lang="en-IN" sz="2400" b="1" dirty="0" err="1" smtClean="0">
                <a:solidFill>
                  <a:srgbClr val="002060"/>
                </a:solidFill>
                <a:latin typeface="Comic Sans MS" pitchFamily="66" charset="0"/>
              </a:rPr>
              <a:t>i</a:t>
            </a:r>
            <a:r>
              <a:rPr lang="en-IN" sz="2400" b="1" dirty="0" smtClean="0">
                <a:solidFill>
                  <a:srgbClr val="002060"/>
                </a:solidFill>
                <a:latin typeface="Comic Sans MS" pitchFamily="66" charset="0"/>
              </a:rPr>
              <a:t> ) 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5938" y="4724400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  <a:latin typeface="Comic Sans MS" pitchFamily="66" charset="0"/>
              </a:rPr>
              <a:t>5.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83065" y="5257800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  <a:latin typeface="Comic Sans MS" pitchFamily="66" charset="0"/>
              </a:rPr>
              <a:t>else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09421" y="5791200"/>
            <a:ext cx="5262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  <a:latin typeface="Comic Sans MS" pitchFamily="66" charset="0"/>
              </a:rPr>
              <a:t>return OS-SELECT( right[r], </a:t>
            </a:r>
            <a:r>
              <a:rPr lang="en-IN" sz="2400" b="1" dirty="0" err="1" smtClean="0">
                <a:solidFill>
                  <a:srgbClr val="002060"/>
                </a:solidFill>
                <a:latin typeface="Comic Sans MS" pitchFamily="66" charset="0"/>
              </a:rPr>
              <a:t>i</a:t>
            </a:r>
            <a:r>
              <a:rPr lang="en-IN" sz="2400" b="1" dirty="0" smtClean="0">
                <a:solidFill>
                  <a:srgbClr val="002060"/>
                </a:solidFill>
                <a:latin typeface="Comic Sans MS" pitchFamily="66" charset="0"/>
              </a:rPr>
              <a:t>-r)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9631" y="5269468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  <a:latin typeface="Comic Sans MS" pitchFamily="66" charset="0"/>
              </a:rPr>
              <a:t>6.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0519" y="5798403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  <a:latin typeface="Comic Sans MS" pitchFamily="66" charset="0"/>
              </a:rPr>
              <a:t>7.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81000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Comic Sans MS" pitchFamily="66" charset="0"/>
              </a:rPr>
              <a:t>Learn DAA : From B K Sharma</a:t>
            </a:r>
            <a:endParaRPr lang="en-US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67000" y="685800"/>
            <a:ext cx="4054613" cy="52540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IN" altLang="ko-KR" sz="2800" b="1" dirty="0" smtClean="0">
                <a:solidFill>
                  <a:srgbClr val="FF0000"/>
                </a:solidFill>
                <a:latin typeface="Comic Sans MS" pitchFamily="66" charset="0"/>
                <a:ea typeface="Gulim" pitchFamily="34" charset="-127"/>
                <a:cs typeface="Times New Roman" pitchFamily="18" charset="0"/>
              </a:rPr>
              <a:t>Order Statistics Tree</a:t>
            </a:r>
            <a:endParaRPr lang="en-US" altLang="ko-KR" sz="2800" b="1" dirty="0">
              <a:solidFill>
                <a:srgbClr val="FF0000"/>
              </a:solidFill>
              <a:latin typeface="Comic Sans MS" pitchFamily="66" charset="0"/>
              <a:ea typeface="Gulim" pitchFamily="34" charset="-127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6600" y="1219200"/>
            <a:ext cx="3161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  <a:latin typeface="Comic Sans MS" pitchFamily="66" charset="0"/>
              </a:rPr>
              <a:t>OS-SELECT( x , </a:t>
            </a:r>
            <a:r>
              <a:rPr lang="en-IN" sz="2400" b="1" dirty="0" err="1" smtClean="0">
                <a:solidFill>
                  <a:srgbClr val="002060"/>
                </a:solidFill>
                <a:latin typeface="Comic Sans MS" pitchFamily="66" charset="0"/>
              </a:rPr>
              <a:t>i</a:t>
            </a:r>
            <a:r>
              <a:rPr lang="en-IN" sz="2400" b="1" dirty="0" smtClean="0">
                <a:solidFill>
                  <a:srgbClr val="002060"/>
                </a:solidFill>
                <a:latin typeface="Comic Sans MS" pitchFamily="66" charset="0"/>
              </a:rPr>
              <a:t> )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0971" y="1611868"/>
            <a:ext cx="3794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OS-SELECT(root[T},17)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2133600"/>
            <a:ext cx="853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Call OS-SELECT(root[T],17), i.e. we want to find the node whose rank is 17.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76200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Comic Sans MS" pitchFamily="66" charset="0"/>
              </a:rPr>
              <a:t>Learn DAA : From B K Sharma</a:t>
            </a:r>
            <a:endParaRPr lang="en-US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304" y="381000"/>
            <a:ext cx="2895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3" name="Rectangle 62"/>
          <p:cNvSpPr/>
          <p:nvPr/>
        </p:nvSpPr>
        <p:spPr>
          <a:xfrm>
            <a:off x="3313325" y="457200"/>
            <a:ext cx="3392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Call OS-SELECT(root[T],17)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4950784" y="990600"/>
            <a:ext cx="914400" cy="76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26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20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5179384" y="1371600"/>
            <a:ext cx="457200" cy="1588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2893384" y="1828800"/>
            <a:ext cx="914400" cy="838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17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12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3121984" y="2208212"/>
            <a:ext cx="457200" cy="158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7236784" y="1787992"/>
            <a:ext cx="914400" cy="8790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41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7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7465384" y="2167404"/>
            <a:ext cx="457200" cy="1588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4" idx="3"/>
            <a:endCxn id="66" idx="7"/>
          </p:cNvCxnSpPr>
          <p:nvPr/>
        </p:nvCxnSpPr>
        <p:spPr>
          <a:xfrm rot="5400000">
            <a:off x="4224013" y="1090868"/>
            <a:ext cx="310543" cy="141082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768284" y="1605616"/>
            <a:ext cx="1505511" cy="3755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1987691" y="2747551"/>
            <a:ext cx="914400" cy="76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14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7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2216291" y="3126963"/>
            <a:ext cx="457200" cy="1588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3833943" y="2895600"/>
            <a:ext cx="914400" cy="76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21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4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4062543" y="3275012"/>
            <a:ext cx="457200" cy="1588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474784" y="3048000"/>
            <a:ext cx="914400" cy="990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30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5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6703384" y="3571105"/>
            <a:ext cx="457200" cy="158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8164281" y="2932611"/>
            <a:ext cx="914400" cy="990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47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1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8419007" y="3429000"/>
            <a:ext cx="457200" cy="1588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2" idx="0"/>
          </p:cNvCxnSpPr>
          <p:nvPr/>
        </p:nvCxnSpPr>
        <p:spPr>
          <a:xfrm rot="10800000" flipV="1">
            <a:off x="2444892" y="2442751"/>
            <a:ext cx="496423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74" idx="0"/>
          </p:cNvCxnSpPr>
          <p:nvPr/>
        </p:nvCxnSpPr>
        <p:spPr>
          <a:xfrm rot="16200000" flipH="1">
            <a:off x="3776233" y="2380689"/>
            <a:ext cx="533399" cy="49642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10800000" flipV="1">
            <a:off x="6779583" y="2514600"/>
            <a:ext cx="685800" cy="53339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16200000" flipH="1">
            <a:off x="7980296" y="2456889"/>
            <a:ext cx="533399" cy="49642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530491" y="3738150"/>
            <a:ext cx="696685" cy="8338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10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4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2860729" y="3825235"/>
            <a:ext cx="659674" cy="9035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16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2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rot="5400000">
            <a:off x="1890810" y="3388719"/>
            <a:ext cx="509451" cy="2939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736594" y="3435529"/>
            <a:ext cx="433322" cy="3788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682891" y="4095791"/>
            <a:ext cx="457200" cy="158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987003" y="4269963"/>
            <a:ext cx="457200" cy="1588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3627114" y="4254137"/>
            <a:ext cx="762000" cy="83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19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2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4609007" y="4112038"/>
            <a:ext cx="725022" cy="99336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21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1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92" name="Straight Arrow Connector 91"/>
          <p:cNvCxnSpPr>
            <a:endCxn id="90" idx="0"/>
          </p:cNvCxnSpPr>
          <p:nvPr/>
        </p:nvCxnSpPr>
        <p:spPr>
          <a:xfrm rot="5400000">
            <a:off x="3766451" y="3886200"/>
            <a:ext cx="609600" cy="126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4" idx="5"/>
          </p:cNvCxnSpPr>
          <p:nvPr/>
        </p:nvCxnSpPr>
        <p:spPr>
          <a:xfrm rot="16200000" flipH="1">
            <a:off x="4555923" y="3604517"/>
            <a:ext cx="568795" cy="4517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818703" y="4633866"/>
            <a:ext cx="381000" cy="1271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724396" y="4570412"/>
            <a:ext cx="457200" cy="1588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6335447" y="4495800"/>
            <a:ext cx="762000" cy="83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28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1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7173647" y="4495800"/>
            <a:ext cx="725022" cy="83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38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3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98" name="Straight Arrow Connector 97"/>
          <p:cNvCxnSpPr>
            <a:endCxn id="96" idx="0"/>
          </p:cNvCxnSpPr>
          <p:nvPr/>
        </p:nvCxnSpPr>
        <p:spPr>
          <a:xfrm rot="5400000">
            <a:off x="6500927" y="4177920"/>
            <a:ext cx="533400" cy="1023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rot="16200000" flipH="1">
            <a:off x="7040860" y="4121350"/>
            <a:ext cx="494212" cy="2024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527036" y="4922840"/>
            <a:ext cx="381000" cy="1271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7289036" y="4875212"/>
            <a:ext cx="457200" cy="1588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1989903" y="4650377"/>
            <a:ext cx="659674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12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1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rot="16200000" flipH="1">
            <a:off x="2114517" y="4410344"/>
            <a:ext cx="298265" cy="1338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090051" y="5084216"/>
            <a:ext cx="457200" cy="1588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1016722" y="4700453"/>
            <a:ext cx="696685" cy="7859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7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2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 rot="5400000">
            <a:off x="1328343" y="4447906"/>
            <a:ext cx="297980" cy="16734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121228" y="5079273"/>
            <a:ext cx="457200" cy="1588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2682203" y="5059677"/>
            <a:ext cx="696685" cy="8621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14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1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 rot="5400000">
            <a:off x="2898831" y="4799512"/>
            <a:ext cx="396239" cy="1240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2806301" y="5442855"/>
            <a:ext cx="457200" cy="158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4066900" y="5492929"/>
            <a:ext cx="659674" cy="838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20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1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rot="16200000" flipH="1">
            <a:off x="4046744" y="5184304"/>
            <a:ext cx="533400" cy="1143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193174" y="5955076"/>
            <a:ext cx="457200" cy="158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6840510" y="5612674"/>
            <a:ext cx="7620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35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1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7678710" y="5638800"/>
            <a:ext cx="725022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39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1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 rot="5400000">
            <a:off x="7063701" y="5389483"/>
            <a:ext cx="381000" cy="6538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rot="16200000" flipH="1">
            <a:off x="7635203" y="5366692"/>
            <a:ext cx="381001" cy="16321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7032099" y="6068603"/>
            <a:ext cx="381000" cy="12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794099" y="6094412"/>
            <a:ext cx="457200" cy="158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635726" y="5715001"/>
            <a:ext cx="696685" cy="7619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3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1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 rot="5400000">
            <a:off x="1015656" y="5480942"/>
            <a:ext cx="239484" cy="22428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11926" y="6057403"/>
            <a:ext cx="457200" cy="158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 Box 103"/>
          <p:cNvSpPr txBox="1">
            <a:spLocks noChangeArrowheads="1"/>
          </p:cNvSpPr>
          <p:nvPr/>
        </p:nvSpPr>
        <p:spPr bwMode="auto">
          <a:xfrm>
            <a:off x="5953169" y="914400"/>
            <a:ext cx="658812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 b="1" dirty="0" err="1" smtClean="0">
                <a:solidFill>
                  <a:srgbClr val="002060"/>
                </a:solidFill>
                <a:latin typeface="Comic Sans MS" pitchFamily="66" charset="0"/>
              </a:rPr>
              <a:t>i</a:t>
            </a:r>
            <a:r>
              <a:rPr lang="en-US" sz="1600" b="1" dirty="0" smtClean="0">
                <a:solidFill>
                  <a:srgbClr val="002060"/>
                </a:solidFill>
                <a:latin typeface="Comic Sans MS" pitchFamily="66" charset="0"/>
              </a:rPr>
              <a:t>=17</a:t>
            </a:r>
            <a:endParaRPr lang="en-US" sz="16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969981" y="1219200"/>
            <a:ext cx="718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Comic Sans MS" pitchFamily="66" charset="0"/>
              </a:rPr>
              <a:t>r=13</a:t>
            </a:r>
            <a:endParaRPr lang="en-US" sz="28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688181" y="875211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  <a:latin typeface="Comic Sans MS" pitchFamily="66" charset="0"/>
              </a:rPr>
              <a:t>Is </a:t>
            </a:r>
            <a:r>
              <a:rPr lang="en-IN" b="1" dirty="0" err="1" smtClean="0">
                <a:solidFill>
                  <a:srgbClr val="002060"/>
                </a:solidFill>
                <a:latin typeface="Comic Sans MS" pitchFamily="66" charset="0"/>
              </a:rPr>
              <a:t>i</a:t>
            </a:r>
            <a:r>
              <a:rPr lang="en-IN" b="1" dirty="0" smtClean="0">
                <a:solidFill>
                  <a:srgbClr val="002060"/>
                </a:solidFill>
                <a:latin typeface="Comic Sans MS" pitchFamily="66" charset="0"/>
              </a:rPr>
              <a:t>=r:</a:t>
            </a:r>
            <a:endParaRPr lang="en-US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602581" y="875211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  <a:latin typeface="Comic Sans MS" pitchFamily="66" charset="0"/>
              </a:rPr>
              <a:t>No</a:t>
            </a:r>
            <a:endParaRPr lang="en-US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688181" y="1180011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Comic Sans MS" pitchFamily="66" charset="0"/>
              </a:rPr>
              <a:t>Is </a:t>
            </a:r>
            <a:r>
              <a:rPr lang="en-IN" b="1" dirty="0" err="1" smtClean="0">
                <a:latin typeface="Comic Sans MS" pitchFamily="66" charset="0"/>
              </a:rPr>
              <a:t>i</a:t>
            </a:r>
            <a:r>
              <a:rPr lang="en-IN" b="1" dirty="0" smtClean="0">
                <a:latin typeface="Comic Sans MS" pitchFamily="66" charset="0"/>
              </a:rPr>
              <a:t>&lt;r :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602581" y="116834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  <a:latin typeface="Comic Sans MS" pitchFamily="66" charset="0"/>
              </a:rPr>
              <a:t>No</a:t>
            </a:r>
            <a:endParaRPr lang="en-US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703422" y="145946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Comic Sans MS" pitchFamily="66" charset="0"/>
              </a:rPr>
              <a:t>Is </a:t>
            </a:r>
            <a:r>
              <a:rPr lang="en-IN" b="1" dirty="0" err="1" smtClean="0">
                <a:latin typeface="Comic Sans MS" pitchFamily="66" charset="0"/>
              </a:rPr>
              <a:t>i</a:t>
            </a:r>
            <a:r>
              <a:rPr lang="en-IN" b="1" dirty="0" smtClean="0">
                <a:latin typeface="Comic Sans MS" pitchFamily="66" charset="0"/>
              </a:rPr>
              <a:t>&gt;r :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617822" y="144780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  <a:latin typeface="Comic Sans MS" pitchFamily="66" charset="0"/>
              </a:rPr>
              <a:t>Yes</a:t>
            </a:r>
            <a:endParaRPr lang="en-US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8088085" y="1905000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 smtClean="0">
                <a:solidFill>
                  <a:srgbClr val="002060"/>
                </a:solidFill>
                <a:latin typeface="Comic Sans MS" pitchFamily="66" charset="0"/>
              </a:rPr>
              <a:t>i</a:t>
            </a:r>
            <a:r>
              <a:rPr lang="en-IN" b="1" dirty="0" smtClean="0">
                <a:solidFill>
                  <a:srgbClr val="002060"/>
                </a:solidFill>
                <a:latin typeface="Comic Sans MS" pitchFamily="66" charset="0"/>
              </a:rPr>
              <a:t>=</a:t>
            </a:r>
            <a:r>
              <a:rPr lang="en-IN" b="1" dirty="0" err="1" smtClean="0">
                <a:solidFill>
                  <a:srgbClr val="002060"/>
                </a:solidFill>
                <a:latin typeface="Comic Sans MS" pitchFamily="66" charset="0"/>
              </a:rPr>
              <a:t>i</a:t>
            </a:r>
            <a:r>
              <a:rPr lang="en-IN" b="1" dirty="0" smtClean="0">
                <a:solidFill>
                  <a:srgbClr val="002060"/>
                </a:solidFill>
                <a:latin typeface="Comic Sans MS" pitchFamily="66" charset="0"/>
              </a:rPr>
              <a:t>-r=4</a:t>
            </a:r>
            <a:endParaRPr lang="en-US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120416" y="2286000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  <a:latin typeface="Comic Sans MS" pitchFamily="66" charset="0"/>
              </a:rPr>
              <a:t>r=6</a:t>
            </a:r>
            <a:endParaRPr lang="en-US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649685" y="29718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 smtClean="0">
                <a:solidFill>
                  <a:srgbClr val="002060"/>
                </a:solidFill>
                <a:latin typeface="Comic Sans MS" pitchFamily="66" charset="0"/>
              </a:rPr>
              <a:t>i</a:t>
            </a:r>
            <a:r>
              <a:rPr lang="en-IN" b="1" dirty="0" smtClean="0">
                <a:solidFill>
                  <a:srgbClr val="002060"/>
                </a:solidFill>
                <a:latin typeface="Comic Sans MS" pitchFamily="66" charset="0"/>
              </a:rPr>
              <a:t>=4</a:t>
            </a:r>
            <a:endParaRPr lang="en-US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649685" y="3352800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  <a:latin typeface="Comic Sans MS" pitchFamily="66" charset="0"/>
              </a:rPr>
              <a:t>r=2</a:t>
            </a:r>
            <a:endParaRPr lang="en-US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8044083" y="443126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 smtClean="0">
                <a:solidFill>
                  <a:srgbClr val="002060"/>
                </a:solidFill>
                <a:latin typeface="Comic Sans MS" pitchFamily="66" charset="0"/>
              </a:rPr>
              <a:t>i</a:t>
            </a:r>
            <a:r>
              <a:rPr lang="en-IN" b="1" dirty="0" smtClean="0">
                <a:solidFill>
                  <a:srgbClr val="002060"/>
                </a:solidFill>
                <a:latin typeface="Comic Sans MS" pitchFamily="66" charset="0"/>
              </a:rPr>
              <a:t>=2</a:t>
            </a:r>
            <a:endParaRPr lang="en-US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044083" y="4812268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  <a:latin typeface="Comic Sans MS" pitchFamily="66" charset="0"/>
              </a:rPr>
              <a:t>r=2</a:t>
            </a:r>
            <a:endParaRPr lang="en-US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9278" y="6550223"/>
            <a:ext cx="8800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002060"/>
                </a:solidFill>
                <a:latin typeface="Comic Sans MS" pitchFamily="66" charset="0"/>
              </a:rPr>
              <a:t>Inorder</a:t>
            </a:r>
            <a:r>
              <a:rPr lang="en-US" sz="1400" b="1" dirty="0" smtClean="0">
                <a:solidFill>
                  <a:srgbClr val="002060"/>
                </a:solidFill>
                <a:latin typeface="Comic Sans MS" pitchFamily="66" charset="0"/>
              </a:rPr>
              <a:t> Traversal: 3, 7,10, 12, 14, 14, 16, 17, 19,20, 21, 21, 26, 28, 30,35, </a:t>
            </a:r>
            <a:r>
              <a:rPr lang="en-US" sz="1400" b="1" dirty="0" smtClean="0">
                <a:solidFill>
                  <a:srgbClr val="FF0000"/>
                </a:solidFill>
                <a:latin typeface="Comic Sans MS" pitchFamily="66" charset="0"/>
              </a:rPr>
              <a:t>38</a:t>
            </a:r>
            <a:r>
              <a:rPr lang="en-US" sz="1400" b="1" dirty="0" smtClean="0">
                <a:solidFill>
                  <a:srgbClr val="002060"/>
                </a:solidFill>
                <a:latin typeface="Comic Sans MS" pitchFamily="66" charset="0"/>
              </a:rPr>
              <a:t>, 39, 41, 47</a:t>
            </a:r>
            <a:endParaRPr lang="en-US" sz="1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3" grpId="0"/>
      <p:bldP spid="64" grpId="0" animBg="1"/>
      <p:bldP spid="66" grpId="0" animBg="1"/>
      <p:bldP spid="68" grpId="0" animBg="1"/>
      <p:bldP spid="72" grpId="0" animBg="1"/>
      <p:bldP spid="74" grpId="0" animBg="1"/>
      <p:bldP spid="76" grpId="0" animBg="1"/>
      <p:bldP spid="78" grpId="0" animBg="1"/>
      <p:bldP spid="84" grpId="0" animBg="1"/>
      <p:bldP spid="85" grpId="0" animBg="1"/>
      <p:bldP spid="90" grpId="0" animBg="1"/>
      <p:bldP spid="91" grpId="0" animBg="1"/>
      <p:bldP spid="96" grpId="0" animBg="1"/>
      <p:bldP spid="97" grpId="0" animBg="1"/>
      <p:bldP spid="102" grpId="0" animBg="1"/>
      <p:bldP spid="105" grpId="0" animBg="1"/>
      <p:bldP spid="108" grpId="0" animBg="1"/>
      <p:bldP spid="111" grpId="0" animBg="1"/>
      <p:bldP spid="114" grpId="0" animBg="1"/>
      <p:bldP spid="115" grpId="0" animBg="1"/>
      <p:bldP spid="120" grpId="0" animBg="1"/>
      <p:bldP spid="123" grpId="0" animBg="1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81000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Comic Sans MS" pitchFamily="66" charset="0"/>
              </a:rPr>
              <a:t>Learn DAA : From B K Sharma</a:t>
            </a:r>
            <a:endParaRPr lang="en-US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67000" y="685800"/>
            <a:ext cx="4054613" cy="52540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IN" altLang="ko-KR" sz="2800" b="1" dirty="0" smtClean="0">
                <a:solidFill>
                  <a:srgbClr val="FF0000"/>
                </a:solidFill>
                <a:latin typeface="Comic Sans MS" pitchFamily="66" charset="0"/>
                <a:ea typeface="Gulim" pitchFamily="34" charset="-127"/>
                <a:cs typeface="Times New Roman" pitchFamily="18" charset="0"/>
              </a:rPr>
              <a:t>Order Statistics Tree</a:t>
            </a:r>
            <a:endParaRPr lang="en-US" altLang="ko-KR" sz="2800" b="1" dirty="0">
              <a:solidFill>
                <a:srgbClr val="FF0000"/>
              </a:solidFill>
              <a:latin typeface="Comic Sans MS" pitchFamily="66" charset="0"/>
              <a:ea typeface="Gulim" pitchFamily="34" charset="-127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6600" y="1219200"/>
            <a:ext cx="310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  <a:latin typeface="Comic Sans MS" pitchFamily="66" charset="0"/>
              </a:rPr>
              <a:t>OS-RANK ( T , x )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524000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  <a:latin typeface="Comic Sans MS" pitchFamily="66" charset="0"/>
              </a:rPr>
              <a:t>OS-RANK ( T , x )</a:t>
            </a:r>
            <a:endParaRPr lang="en-US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229" y="187887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  <a:latin typeface="Comic Sans MS" pitchFamily="66" charset="0"/>
              </a:rPr>
              <a:t>1.</a:t>
            </a:r>
            <a:endParaRPr lang="en-US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0429" y="1878874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  <a:latin typeface="Comic Sans MS" pitchFamily="66" charset="0"/>
              </a:rPr>
              <a:t>r </a:t>
            </a:r>
            <a:r>
              <a:rPr lang="en-IN" b="1" dirty="0" smtClean="0">
                <a:solidFill>
                  <a:srgbClr val="002060"/>
                </a:solidFill>
                <a:latin typeface="Comic Sans MS" pitchFamily="66" charset="0"/>
                <a:cs typeface="Times New Roman"/>
              </a:rPr>
              <a:t>← size[left[x]] + 1</a:t>
            </a:r>
            <a:endParaRPr lang="en-US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569" y="219673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  <a:latin typeface="Comic Sans MS" pitchFamily="66" charset="0"/>
              </a:rPr>
              <a:t>2.</a:t>
            </a:r>
            <a:endParaRPr lang="en-US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44930" y="2196737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  <a:latin typeface="Comic Sans MS" pitchFamily="66" charset="0"/>
              </a:rPr>
              <a:t>y</a:t>
            </a:r>
            <a:r>
              <a:rPr lang="en-IN" b="1" dirty="0" smtClean="0">
                <a:solidFill>
                  <a:srgbClr val="002060"/>
                </a:solidFill>
                <a:latin typeface="Comic Sans MS" pitchFamily="66" charset="0"/>
                <a:cs typeface="Times New Roman"/>
              </a:rPr>
              <a:t> ← x</a:t>
            </a:r>
            <a:endParaRPr lang="en-US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3969" y="2564674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002060"/>
                </a:solidFill>
                <a:latin typeface="Comic Sans MS" pitchFamily="66" charset="0"/>
              </a:rPr>
              <a:t>While y </a:t>
            </a:r>
            <a:r>
              <a:rPr lang="en-IN" b="1" dirty="0" smtClean="0">
                <a:solidFill>
                  <a:srgbClr val="002060"/>
                </a:solidFill>
                <a:latin typeface="Times New Roman"/>
                <a:cs typeface="Times New Roman"/>
              </a:rPr>
              <a:t>≠ </a:t>
            </a:r>
            <a:r>
              <a:rPr lang="en-IN" b="1" dirty="0" smtClean="0">
                <a:solidFill>
                  <a:srgbClr val="002060"/>
                </a:solidFill>
                <a:latin typeface="Comic Sans MS" pitchFamily="66" charset="0"/>
                <a:cs typeface="Times New Roman"/>
              </a:rPr>
              <a:t>root[T] do</a:t>
            </a:r>
            <a:endParaRPr lang="en-US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9569" y="256467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002060"/>
                </a:solidFill>
                <a:latin typeface="Comic Sans MS" pitchFamily="66" charset="0"/>
              </a:rPr>
              <a:t>3.</a:t>
            </a:r>
            <a:endParaRPr lang="en-US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7769" y="2932611"/>
            <a:ext cx="3058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  <a:latin typeface="Comic Sans MS" pitchFamily="66" charset="0"/>
              </a:rPr>
              <a:t>      if y=right[p[y]] then</a:t>
            </a:r>
            <a:endParaRPr lang="en-US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1231" y="293261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  <a:latin typeface="Comic Sans MS" pitchFamily="66" charset="0"/>
              </a:rPr>
              <a:t>4.</a:t>
            </a:r>
            <a:endParaRPr lang="en-US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57400" y="3302726"/>
            <a:ext cx="307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  <a:latin typeface="Comic Sans MS" pitchFamily="66" charset="0"/>
              </a:rPr>
              <a:t>r</a:t>
            </a:r>
            <a:r>
              <a:rPr lang="en-IN" b="1" dirty="0" smtClean="0">
                <a:solidFill>
                  <a:srgbClr val="002060"/>
                </a:solidFill>
                <a:latin typeface="Comic Sans MS" pitchFamily="66" charset="0"/>
                <a:cs typeface="Times New Roman"/>
              </a:rPr>
              <a:t> ←r + size[left[p[y]]] +1</a:t>
            </a:r>
            <a:endParaRPr lang="en-US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1107" y="330272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  <a:latin typeface="Comic Sans MS" pitchFamily="66" charset="0"/>
              </a:rPr>
              <a:t>5.</a:t>
            </a:r>
            <a:endParaRPr lang="en-US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27679" y="3657600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  <a:latin typeface="Comic Sans MS" pitchFamily="66" charset="0"/>
              </a:rPr>
              <a:t>y</a:t>
            </a:r>
            <a:r>
              <a:rPr lang="en-IN" b="1" dirty="0" smtClean="0">
                <a:solidFill>
                  <a:srgbClr val="002060"/>
                </a:solidFill>
                <a:latin typeface="Comic Sans MS" pitchFamily="66" charset="0"/>
                <a:cs typeface="Times New Roman"/>
              </a:rPr>
              <a:t> ←p[y]</a:t>
            </a:r>
            <a:endParaRPr lang="en-US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6884" y="366926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  <a:latin typeface="Comic Sans MS" pitchFamily="66" charset="0"/>
              </a:rPr>
              <a:t>6.</a:t>
            </a:r>
            <a:endParaRPr lang="en-US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71600" y="406254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  <a:latin typeface="Comic Sans MS" pitchFamily="66" charset="0"/>
              </a:rPr>
              <a:t>return r</a:t>
            </a:r>
            <a:endParaRPr lang="en-US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5688" y="406975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  <a:latin typeface="Comic Sans MS" pitchFamily="66" charset="0"/>
              </a:rPr>
              <a:t>7.</a:t>
            </a:r>
            <a:endParaRPr lang="en-US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1000" y="4791670"/>
            <a:ext cx="342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 b="1" dirty="0" smtClean="0">
                <a:latin typeface="Comic Sans MS" pitchFamily="66" charset="0"/>
                <a:ea typeface="Gulim" pitchFamily="34" charset="-127"/>
              </a:rPr>
              <a:t>Call </a:t>
            </a: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OS-RANK(T,38)</a:t>
            </a:r>
            <a:endParaRPr lang="en-US" sz="2400" b="1" dirty="0">
              <a:latin typeface="Comic Sans MS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57600" y="4731603"/>
            <a:ext cx="533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altLang="ko-KR" sz="2400" dirty="0" smtClean="0">
                <a:latin typeface="Comic Sans MS" pitchFamily="66" charset="0"/>
                <a:ea typeface="Gulim" pitchFamily="34" charset="-127"/>
              </a:rPr>
              <a:t> </a:t>
            </a:r>
            <a:r>
              <a:rPr lang="en-US" altLang="ko-KR" sz="2400" b="1" dirty="0" smtClean="0">
                <a:latin typeface="Comic Sans MS" pitchFamily="66" charset="0"/>
                <a:ea typeface="Gulim" pitchFamily="34" charset="-127"/>
              </a:rPr>
              <a:t>i.e., we want to find the rank of node with key 38</a:t>
            </a:r>
            <a:endParaRPr lang="en-US" sz="2400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8" grpId="0"/>
      <p:bldP spid="9" grpId="0"/>
      <p:bldP spid="10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930275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Unit II</a:t>
            </a:r>
            <a:endParaRPr lang="en-US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255837"/>
            <a:ext cx="8229600" cy="45259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Advanced Data Structures: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  <a:latin typeface="Comic Sans MS" pitchFamily="66" charset="0"/>
              </a:rPr>
              <a:t>Red-Black Trees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Augmenting Data Structure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  <a:latin typeface="Comic Sans MS" pitchFamily="66" charset="0"/>
              </a:rPr>
              <a:t>B-Trees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  <a:latin typeface="Comic Sans MS" pitchFamily="66" charset="0"/>
              </a:rPr>
              <a:t>Binomial Heaps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  <a:latin typeface="Comic Sans MS" pitchFamily="66" charset="0"/>
              </a:rPr>
              <a:t>Fibonacci Heaps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  <a:latin typeface="Comic Sans MS" pitchFamily="66" charset="0"/>
              </a:rPr>
              <a:t>Data Structure for Disjoint Sets</a:t>
            </a:r>
            <a:endParaRPr lang="en-US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381000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Comic Sans MS" pitchFamily="66" charset="0"/>
              </a:rPr>
              <a:t>Learn DAA : From B K Sharma</a:t>
            </a:r>
            <a:endParaRPr lang="en-US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457200"/>
            <a:ext cx="3733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28600" y="76200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Comic Sans MS" pitchFamily="66" charset="0"/>
              </a:rPr>
              <a:t>Learn DAA : From B K Sharma</a:t>
            </a:r>
            <a:endParaRPr lang="en-US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9000" y="457200"/>
            <a:ext cx="342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 b="1" dirty="0" smtClean="0">
                <a:latin typeface="Comic Sans MS" pitchFamily="66" charset="0"/>
                <a:ea typeface="Gulim" pitchFamily="34" charset="-127"/>
              </a:rPr>
              <a:t>Call </a:t>
            </a: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OS-RANK(T,38)</a:t>
            </a:r>
            <a:endParaRPr lang="en-US" sz="2400" b="1" dirty="0">
              <a:latin typeface="Comic Sans MS" pitchFamily="66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4924658" y="1143000"/>
            <a:ext cx="914400" cy="76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26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20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153258" y="1524000"/>
            <a:ext cx="457200" cy="1588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67258" y="1981200"/>
            <a:ext cx="914400" cy="838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17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12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95858" y="2360612"/>
            <a:ext cx="457200" cy="158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210658" y="1940392"/>
            <a:ext cx="914400" cy="8790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41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7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439258" y="2319804"/>
            <a:ext cx="457200" cy="1588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7" idx="7"/>
          </p:cNvCxnSpPr>
          <p:nvPr/>
        </p:nvCxnSpPr>
        <p:spPr>
          <a:xfrm rot="5400000">
            <a:off x="4197887" y="1243268"/>
            <a:ext cx="310543" cy="141082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742158" y="1758016"/>
            <a:ext cx="1505511" cy="3755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961565" y="2899951"/>
            <a:ext cx="914400" cy="76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14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7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190165" y="3279363"/>
            <a:ext cx="457200" cy="1588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807817" y="3048000"/>
            <a:ext cx="914400" cy="76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21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4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036417" y="3427412"/>
            <a:ext cx="457200" cy="1588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448658" y="3200400"/>
            <a:ext cx="914400" cy="990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30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5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6677258" y="3723505"/>
            <a:ext cx="457200" cy="158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8138155" y="3085011"/>
            <a:ext cx="914400" cy="990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47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1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392881" y="3581400"/>
            <a:ext cx="457200" cy="1588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3" idx="0"/>
          </p:cNvCxnSpPr>
          <p:nvPr/>
        </p:nvCxnSpPr>
        <p:spPr>
          <a:xfrm rot="10800000" flipV="1">
            <a:off x="2418766" y="2595151"/>
            <a:ext cx="496423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5" idx="0"/>
          </p:cNvCxnSpPr>
          <p:nvPr/>
        </p:nvCxnSpPr>
        <p:spPr>
          <a:xfrm rot="16200000" flipH="1">
            <a:off x="3750107" y="2533089"/>
            <a:ext cx="533399" cy="49642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6753457" y="2667000"/>
            <a:ext cx="685800" cy="53339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7954170" y="2609289"/>
            <a:ext cx="533399" cy="49642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504365" y="3890550"/>
            <a:ext cx="696685" cy="8338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10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4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834603" y="3977635"/>
            <a:ext cx="659674" cy="9035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16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2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>
            <a:off x="1864684" y="3541119"/>
            <a:ext cx="509451" cy="2939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710468" y="3587929"/>
            <a:ext cx="433322" cy="3788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656765" y="4248191"/>
            <a:ext cx="457200" cy="158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960877" y="4422363"/>
            <a:ext cx="457200" cy="1588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600988" y="4406537"/>
            <a:ext cx="762000" cy="83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19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2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582881" y="4264438"/>
            <a:ext cx="725022" cy="99336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21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1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33" name="Straight Arrow Connector 32"/>
          <p:cNvCxnSpPr>
            <a:endCxn id="31" idx="0"/>
          </p:cNvCxnSpPr>
          <p:nvPr/>
        </p:nvCxnSpPr>
        <p:spPr>
          <a:xfrm rot="5400000">
            <a:off x="3740325" y="4038600"/>
            <a:ext cx="609600" cy="126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5"/>
          </p:cNvCxnSpPr>
          <p:nvPr/>
        </p:nvCxnSpPr>
        <p:spPr>
          <a:xfrm rot="16200000" flipH="1">
            <a:off x="4529797" y="3756917"/>
            <a:ext cx="568795" cy="4517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92577" y="4786266"/>
            <a:ext cx="381000" cy="1271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698270" y="4722812"/>
            <a:ext cx="457200" cy="1588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309321" y="4648200"/>
            <a:ext cx="762000" cy="83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28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1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47521" y="4648200"/>
            <a:ext cx="725022" cy="83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38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3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39" name="Straight Arrow Connector 38"/>
          <p:cNvCxnSpPr>
            <a:endCxn id="37" idx="0"/>
          </p:cNvCxnSpPr>
          <p:nvPr/>
        </p:nvCxnSpPr>
        <p:spPr>
          <a:xfrm rot="5400000">
            <a:off x="6474801" y="4330320"/>
            <a:ext cx="533400" cy="1023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6200000" flipH="1">
            <a:off x="7014734" y="4273750"/>
            <a:ext cx="494212" cy="2024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500910" y="5075240"/>
            <a:ext cx="381000" cy="1271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262910" y="5027612"/>
            <a:ext cx="457200" cy="1588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63777" y="4802777"/>
            <a:ext cx="659674" cy="914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12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1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rot="16200000" flipH="1">
            <a:off x="2088391" y="4562744"/>
            <a:ext cx="298265" cy="1338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063925" y="5236616"/>
            <a:ext cx="457200" cy="1588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990596" y="4852853"/>
            <a:ext cx="696685" cy="7859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7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2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5400000">
            <a:off x="1302217" y="4600306"/>
            <a:ext cx="297980" cy="16734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095102" y="5231673"/>
            <a:ext cx="457200" cy="1588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656077" y="5212077"/>
            <a:ext cx="696685" cy="8621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14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1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rot="5400000">
            <a:off x="2872705" y="4951912"/>
            <a:ext cx="396239" cy="1240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780175" y="5595255"/>
            <a:ext cx="457200" cy="158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4040774" y="5645329"/>
            <a:ext cx="659674" cy="838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20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1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rot="16200000" flipH="1">
            <a:off x="4020618" y="5336704"/>
            <a:ext cx="533400" cy="1143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167048" y="6107476"/>
            <a:ext cx="457200" cy="158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814384" y="5765074"/>
            <a:ext cx="7620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35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1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7652584" y="5791200"/>
            <a:ext cx="725022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39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1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rot="5400000">
            <a:off x="7037575" y="5541883"/>
            <a:ext cx="381000" cy="6538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6200000" flipH="1">
            <a:off x="7609077" y="5519092"/>
            <a:ext cx="381001" cy="16321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05973" y="6221003"/>
            <a:ext cx="381000" cy="12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767973" y="6246812"/>
            <a:ext cx="457200" cy="158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09600" y="5867401"/>
            <a:ext cx="696685" cy="7619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3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1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rot="5400000">
            <a:off x="989530" y="5633342"/>
            <a:ext cx="239484" cy="22428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85800" y="6209803"/>
            <a:ext cx="457200" cy="158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8305800" y="4991100"/>
            <a:ext cx="342900" cy="3429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b="1" dirty="0">
                <a:latin typeface="Comic Sans MS" pitchFamily="66" charset="0"/>
              </a:rPr>
              <a:t>y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65" name="Line 5"/>
          <p:cNvSpPr>
            <a:spLocks noChangeShapeType="1"/>
          </p:cNvSpPr>
          <p:nvPr/>
        </p:nvSpPr>
        <p:spPr bwMode="auto">
          <a:xfrm flipH="1">
            <a:off x="8001000" y="5162550"/>
            <a:ext cx="3429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1">
              <a:latin typeface="Comic Sans MS" pitchFamily="66" charset="0"/>
            </a:endParaRPr>
          </a:p>
        </p:txBody>
      </p:sp>
      <p:sp>
        <p:nvSpPr>
          <p:cNvPr id="66" name="Text Box 6"/>
          <p:cNvSpPr txBox="1">
            <a:spLocks noChangeArrowheads="1"/>
          </p:cNvSpPr>
          <p:nvPr/>
        </p:nvSpPr>
        <p:spPr bwMode="auto">
          <a:xfrm>
            <a:off x="7924800" y="4668837"/>
            <a:ext cx="585788" cy="2428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 b="1" dirty="0">
                <a:solidFill>
                  <a:srgbClr val="002060"/>
                </a:solidFill>
                <a:latin typeface="Comic Sans MS" pitchFamily="66" charset="0"/>
              </a:rPr>
              <a:t>r=2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848600" y="5257800"/>
            <a:ext cx="125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latin typeface="Comic Sans MS" pitchFamily="66" charset="0"/>
              </a:rPr>
              <a:t>Is y</a:t>
            </a:r>
            <a:r>
              <a:rPr lang="en-IN" sz="1100" b="1" dirty="0" smtClean="0">
                <a:solidFill>
                  <a:srgbClr val="002060"/>
                </a:solidFill>
                <a:latin typeface="Comic Sans MS" pitchFamily="66" charset="0"/>
              </a:rPr>
              <a:t>=right[p[y]]</a:t>
            </a:r>
            <a:endParaRPr lang="en-US" sz="1100" b="1" dirty="0">
              <a:latin typeface="Comic Sans MS" pitchFamily="66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305800" y="5486400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>
                <a:latin typeface="Comic Sans MS" pitchFamily="66" charset="0"/>
              </a:rPr>
              <a:t>: Yes</a:t>
            </a:r>
            <a:endParaRPr lang="en-US" sz="1400" b="1" dirty="0">
              <a:latin typeface="Comic Sans MS" pitchFamily="66" charset="0"/>
            </a:endParaRPr>
          </a:p>
        </p:txBody>
      </p:sp>
      <p:sp>
        <p:nvSpPr>
          <p:cNvPr id="76" name="Line 4"/>
          <p:cNvSpPr>
            <a:spLocks noChangeShapeType="1"/>
          </p:cNvSpPr>
          <p:nvPr/>
        </p:nvSpPr>
        <p:spPr bwMode="auto">
          <a:xfrm flipH="1">
            <a:off x="7430589" y="3681413"/>
            <a:ext cx="3429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77" name="Text Box 5"/>
          <p:cNvSpPr txBox="1">
            <a:spLocks noChangeArrowheads="1"/>
          </p:cNvSpPr>
          <p:nvPr/>
        </p:nvSpPr>
        <p:spPr bwMode="auto">
          <a:xfrm>
            <a:off x="7392987" y="3276600"/>
            <a:ext cx="688975" cy="349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 b="1" dirty="0">
                <a:solidFill>
                  <a:srgbClr val="002060"/>
                </a:solidFill>
                <a:latin typeface="Comic Sans MS" pitchFamily="66" charset="0"/>
              </a:rPr>
              <a:t>r=4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78" name="Text Box 7"/>
          <p:cNvSpPr txBox="1">
            <a:spLocks noChangeArrowheads="1"/>
          </p:cNvSpPr>
          <p:nvPr/>
        </p:nvSpPr>
        <p:spPr bwMode="auto">
          <a:xfrm>
            <a:off x="7787777" y="3505200"/>
            <a:ext cx="342900" cy="3429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b="1">
                <a:solidFill>
                  <a:srgbClr val="002060"/>
                </a:solidFill>
                <a:latin typeface="Comic Sans MS" pitchFamily="66" charset="0"/>
              </a:rPr>
              <a:t>y</a:t>
            </a:r>
            <a:endParaRPr lang="en-US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358334" y="4035623"/>
            <a:ext cx="125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latin typeface="Comic Sans MS" pitchFamily="66" charset="0"/>
              </a:rPr>
              <a:t>Is y</a:t>
            </a:r>
            <a:r>
              <a:rPr lang="en-IN" sz="1100" b="1" dirty="0" smtClean="0">
                <a:solidFill>
                  <a:srgbClr val="002060"/>
                </a:solidFill>
                <a:latin typeface="Comic Sans MS" pitchFamily="66" charset="0"/>
              </a:rPr>
              <a:t>=right[p[y]]</a:t>
            </a:r>
            <a:endParaRPr lang="en-US" sz="1100" b="1" dirty="0">
              <a:latin typeface="Comic Sans MS" pitchFamily="66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815534" y="4264223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>
                <a:latin typeface="Comic Sans MS" pitchFamily="66" charset="0"/>
              </a:rPr>
              <a:t>: NO</a:t>
            </a:r>
            <a:endParaRPr lang="en-US" sz="1400" b="1" dirty="0">
              <a:latin typeface="Comic Sans MS" pitchFamily="66" charset="0"/>
            </a:endParaRPr>
          </a:p>
        </p:txBody>
      </p:sp>
      <p:sp>
        <p:nvSpPr>
          <p:cNvPr id="85" name="Text Box 4"/>
          <p:cNvSpPr txBox="1">
            <a:spLocks noChangeArrowheads="1"/>
          </p:cNvSpPr>
          <p:nvPr/>
        </p:nvSpPr>
        <p:spPr bwMode="auto">
          <a:xfrm>
            <a:off x="8177212" y="1828800"/>
            <a:ext cx="693738" cy="285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 b="1" dirty="0">
                <a:solidFill>
                  <a:srgbClr val="FF0000"/>
                </a:solidFill>
                <a:latin typeface="Comic Sans MS" pitchFamily="66" charset="0"/>
              </a:rPr>
              <a:t>r=4</a:t>
            </a:r>
            <a:endParaRPr lang="en-US" sz="2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87" name="Text Box 8"/>
          <p:cNvSpPr txBox="1">
            <a:spLocks noChangeArrowheads="1"/>
          </p:cNvSpPr>
          <p:nvPr/>
        </p:nvSpPr>
        <p:spPr bwMode="auto">
          <a:xfrm>
            <a:off x="8523288" y="2163763"/>
            <a:ext cx="342900" cy="3429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b="1" dirty="0">
                <a:latin typeface="Comic Sans MS" pitchFamily="66" charset="0"/>
              </a:rPr>
              <a:t>y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8" name="Line 5"/>
          <p:cNvSpPr>
            <a:spLocks noChangeShapeType="1"/>
          </p:cNvSpPr>
          <p:nvPr/>
        </p:nvSpPr>
        <p:spPr bwMode="auto">
          <a:xfrm flipH="1">
            <a:off x="8167552" y="2320833"/>
            <a:ext cx="3429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681934" y="2209800"/>
            <a:ext cx="125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latin typeface="Comic Sans MS" pitchFamily="66" charset="0"/>
              </a:rPr>
              <a:t>Is y</a:t>
            </a:r>
            <a:r>
              <a:rPr lang="en-IN" sz="1100" b="1" dirty="0" smtClean="0">
                <a:solidFill>
                  <a:srgbClr val="002060"/>
                </a:solidFill>
                <a:latin typeface="Comic Sans MS" pitchFamily="66" charset="0"/>
              </a:rPr>
              <a:t>=right[p[y]]</a:t>
            </a:r>
            <a:endParaRPr lang="en-US" sz="1100" b="1" dirty="0">
              <a:latin typeface="Comic Sans MS" pitchFamily="66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139134" y="2438400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>
                <a:latin typeface="Comic Sans MS" pitchFamily="66" charset="0"/>
              </a:rPr>
              <a:t>: Yes</a:t>
            </a:r>
            <a:endParaRPr lang="en-US" sz="1400" b="1" dirty="0">
              <a:latin typeface="Comic Sans MS" pitchFamily="66" charset="0"/>
            </a:endParaRPr>
          </a:p>
        </p:txBody>
      </p:sp>
      <p:sp>
        <p:nvSpPr>
          <p:cNvPr id="94" name="Text Box 4"/>
          <p:cNvSpPr txBox="1">
            <a:spLocks noChangeArrowheads="1"/>
          </p:cNvSpPr>
          <p:nvPr/>
        </p:nvSpPr>
        <p:spPr bwMode="auto">
          <a:xfrm>
            <a:off x="5943600" y="1219200"/>
            <a:ext cx="693738" cy="285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 b="1" dirty="0" smtClean="0">
                <a:solidFill>
                  <a:srgbClr val="FF0000"/>
                </a:solidFill>
                <a:latin typeface="Comic Sans MS" pitchFamily="66" charset="0"/>
              </a:rPr>
              <a:t>r=17</a:t>
            </a:r>
            <a:endParaRPr lang="en-US" sz="2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5" name="Text Box 8"/>
          <p:cNvSpPr txBox="1">
            <a:spLocks noChangeArrowheads="1"/>
          </p:cNvSpPr>
          <p:nvPr/>
        </p:nvSpPr>
        <p:spPr bwMode="auto">
          <a:xfrm>
            <a:off x="6425610" y="1485900"/>
            <a:ext cx="342900" cy="3429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b="1" dirty="0">
                <a:latin typeface="Comic Sans MS" pitchFamily="66" charset="0"/>
              </a:rPr>
              <a:t>y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96" name="Line 5"/>
          <p:cNvSpPr>
            <a:spLocks noChangeShapeType="1"/>
          </p:cNvSpPr>
          <p:nvPr/>
        </p:nvSpPr>
        <p:spPr bwMode="auto">
          <a:xfrm flipH="1">
            <a:off x="6069874" y="1642970"/>
            <a:ext cx="3429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7" grpId="0" animBg="1"/>
      <p:bldP spid="9" grpId="0" animBg="1"/>
      <p:bldP spid="13" grpId="0" animBg="1"/>
      <p:bldP spid="15" grpId="0" animBg="1"/>
      <p:bldP spid="17" grpId="0" animBg="1"/>
      <p:bldP spid="19" grpId="0" animBg="1"/>
      <p:bldP spid="25" grpId="0" animBg="1"/>
      <p:bldP spid="26" grpId="0" animBg="1"/>
      <p:bldP spid="31" grpId="0" animBg="1"/>
      <p:bldP spid="32" grpId="0" animBg="1"/>
      <p:bldP spid="37" grpId="0" animBg="1"/>
      <p:bldP spid="38" grpId="0" animBg="1"/>
      <p:bldP spid="43" grpId="0" animBg="1"/>
      <p:bldP spid="46" grpId="0" animBg="1"/>
      <p:bldP spid="49" grpId="0" animBg="1"/>
      <p:bldP spid="52" grpId="0" animBg="1"/>
      <p:bldP spid="55" grpId="0" animBg="1"/>
      <p:bldP spid="56" grpId="0" animBg="1"/>
      <p:bldP spid="61" grpId="0" animBg="1"/>
      <p:bldP spid="64" grpId="0" animBg="1"/>
      <p:bldP spid="65" grpId="0" animBg="1"/>
      <p:bldP spid="66" grpId="0" animBg="1"/>
      <p:bldP spid="67" grpId="0"/>
      <p:bldP spid="68" grpId="0"/>
      <p:bldP spid="76" grpId="0" animBg="1"/>
      <p:bldP spid="77" grpId="0" animBg="1"/>
      <p:bldP spid="78" grpId="0" animBg="1"/>
      <p:bldP spid="81" grpId="0"/>
      <p:bldP spid="82" grpId="0"/>
      <p:bldP spid="85" grpId="0" animBg="1"/>
      <p:bldP spid="87" grpId="0" animBg="1"/>
      <p:bldP spid="88" grpId="0" animBg="1"/>
      <p:bldP spid="89" grpId="0"/>
      <p:bldP spid="90" grpId="0"/>
      <p:bldP spid="94" grpId="0" animBg="1"/>
      <p:bldP spid="95" grpId="0" animBg="1"/>
      <p:bldP spid="9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124200" y="599977"/>
            <a:ext cx="3124200" cy="6485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  <a:latin typeface="Comic Sans MS" pitchFamily="66" charset="0"/>
                <a:ea typeface="Gulim" pitchFamily="34" charset="-127"/>
              </a:rPr>
              <a:t>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81000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Comic Sans MS" pitchFamily="66" charset="0"/>
              </a:rPr>
              <a:t>Learn DAA : From B K Sharma</a:t>
            </a:r>
            <a:endParaRPr lang="en-US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447800"/>
            <a:ext cx="845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tabLst>
                <a:tab pos="914400" algn="l"/>
              </a:tabLst>
            </a:pPr>
            <a:r>
              <a:rPr lang="en-US" altLang="ko-KR" sz="2400" b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OS-SELECT</a:t>
            </a:r>
            <a:r>
              <a:rPr lang="en-US" altLang="ko-KR" sz="2400" b="1" dirty="0" smtClean="0">
                <a:latin typeface="Comic Sans MS" pitchFamily="66" charset="0"/>
                <a:ea typeface="Gulim" pitchFamily="34" charset="-127"/>
              </a:rPr>
              <a:t> works down from the </a:t>
            </a:r>
            <a:r>
              <a:rPr lang="en-US" altLang="ko-KR" sz="2400" b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root </a:t>
            </a:r>
            <a:r>
              <a:rPr lang="en-US" altLang="ko-KR" sz="2400" b="1" i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x</a:t>
            </a:r>
            <a:r>
              <a:rPr lang="en-US" altLang="ko-KR" sz="2400" b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 of the sub-tree</a:t>
            </a:r>
            <a:r>
              <a:rPr lang="en-US" altLang="ko-KR" sz="2400" b="1" dirty="0" smtClean="0">
                <a:latin typeface="Comic Sans MS" pitchFamily="66" charset="0"/>
                <a:ea typeface="Gulim" pitchFamily="34" charset="-127"/>
              </a:rPr>
              <a:t> on which it is used, </a:t>
            </a:r>
            <a:r>
              <a:rPr lang="en-US" altLang="ko-KR" sz="2400" b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stopping when the sought </a:t>
            </a:r>
            <a:r>
              <a:rPr lang="en-US" altLang="ko-KR" sz="2400" b="1" dirty="0" err="1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i</a:t>
            </a:r>
            <a:r>
              <a:rPr lang="en-US" altLang="ko-KR" sz="2400" b="1" baseline="30000" dirty="0" err="1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th</a:t>
            </a:r>
            <a:r>
              <a:rPr lang="en-US" altLang="ko-KR" sz="2400" b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 order statistic is found</a:t>
            </a:r>
            <a:r>
              <a:rPr lang="en-US" altLang="ko-KR" sz="2400" b="1" dirty="0" smtClean="0">
                <a:latin typeface="Comic Sans MS" pitchFamily="66" charset="0"/>
                <a:ea typeface="Gulim" pitchFamily="34" charset="-127"/>
              </a:rPr>
              <a:t>.</a:t>
            </a:r>
            <a:endParaRPr lang="en-US" sz="2400" b="1" dirty="0"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2667000"/>
            <a:ext cx="845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tabLst>
                <a:tab pos="914400" algn="l"/>
              </a:tabLst>
            </a:pPr>
            <a:r>
              <a:rPr lang="en-US" altLang="ko-KR" sz="2400" b="1" dirty="0" smtClean="0">
                <a:latin typeface="Comic Sans MS" pitchFamily="66" charset="0"/>
                <a:ea typeface="Gulim" pitchFamily="34" charset="-127"/>
              </a:rPr>
              <a:t>Since the </a:t>
            </a:r>
            <a:r>
              <a:rPr lang="en-US" altLang="ko-KR" sz="2400" b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height</a:t>
            </a:r>
            <a:r>
              <a:rPr lang="en-US" altLang="ko-KR" sz="2400" b="1" dirty="0" smtClean="0">
                <a:latin typeface="Comic Sans MS" pitchFamily="66" charset="0"/>
                <a:ea typeface="Gulim" pitchFamily="34" charset="-127"/>
              </a:rPr>
              <a:t> of a red-black tree is </a:t>
            </a:r>
            <a:r>
              <a:rPr lang="en-US" altLang="ko-KR" sz="2400" b="1" i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O</a:t>
            </a:r>
            <a:r>
              <a:rPr lang="en-US" altLang="ko-KR" sz="2400" b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(</a:t>
            </a:r>
            <a:r>
              <a:rPr lang="en-US" altLang="ko-KR" sz="2400" b="1" dirty="0" err="1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lg</a:t>
            </a:r>
            <a:r>
              <a:rPr lang="en-US" altLang="ko-KR" sz="2400" b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 </a:t>
            </a:r>
            <a:r>
              <a:rPr lang="en-US" altLang="ko-KR" sz="2400" b="1" i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n</a:t>
            </a:r>
            <a:r>
              <a:rPr lang="en-US" altLang="ko-KR" sz="2400" b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)</a:t>
            </a:r>
            <a:r>
              <a:rPr lang="en-US" altLang="ko-KR" sz="2400" b="1" dirty="0" smtClean="0">
                <a:latin typeface="Comic Sans MS" pitchFamily="66" charset="0"/>
                <a:ea typeface="Gulim" pitchFamily="34" charset="-127"/>
              </a:rPr>
              <a:t>, </a:t>
            </a:r>
            <a:r>
              <a:rPr lang="en-US" altLang="ko-KR" sz="2400" b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OS-SELECT</a:t>
            </a:r>
            <a:r>
              <a:rPr lang="en-US" altLang="ko-KR" sz="2400" b="1" dirty="0" smtClean="0">
                <a:latin typeface="Comic Sans MS" pitchFamily="66" charset="0"/>
                <a:ea typeface="Gulim" pitchFamily="34" charset="-127"/>
              </a:rPr>
              <a:t> runs in maximum of </a:t>
            </a:r>
            <a:r>
              <a:rPr lang="en-US" altLang="ko-KR" sz="2400" b="1" i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O</a:t>
            </a:r>
            <a:r>
              <a:rPr lang="en-US" altLang="ko-KR" sz="2400" b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(</a:t>
            </a:r>
            <a:r>
              <a:rPr lang="en-US" altLang="ko-KR" sz="2400" b="1" dirty="0" err="1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lg</a:t>
            </a:r>
            <a:r>
              <a:rPr lang="en-US" altLang="ko-KR" sz="2400" b="1" i="1" dirty="0" err="1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n</a:t>
            </a:r>
            <a:r>
              <a:rPr lang="en-US" altLang="ko-KR" sz="2400" b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) time</a:t>
            </a:r>
            <a:r>
              <a:rPr lang="en-US" altLang="ko-KR" sz="2400" b="1" dirty="0" smtClean="0">
                <a:latin typeface="Comic Sans MS" pitchFamily="66" charset="0"/>
                <a:ea typeface="Gulim" pitchFamily="34" charset="-127"/>
              </a:rPr>
              <a:t>.</a:t>
            </a:r>
            <a:endParaRPr lang="en-US" sz="2400" b="1" dirty="0"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3600271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tabLst>
                <a:tab pos="914400" algn="l"/>
              </a:tabLst>
            </a:pPr>
            <a:r>
              <a:rPr lang="en-US" altLang="ko-KR" sz="2400" b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OS-RANK </a:t>
            </a:r>
            <a:r>
              <a:rPr lang="en-US" altLang="ko-KR" sz="2400" b="1" dirty="0" smtClean="0">
                <a:latin typeface="Comic Sans MS" pitchFamily="66" charset="0"/>
                <a:ea typeface="Gulim" pitchFamily="34" charset="-127"/>
              </a:rPr>
              <a:t>works up </a:t>
            </a:r>
            <a:r>
              <a:rPr lang="en-US" altLang="ko-KR" sz="2400" b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toward the root </a:t>
            </a:r>
            <a:r>
              <a:rPr lang="en-US" altLang="ko-KR" sz="2400" b="1" i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T</a:t>
            </a:r>
            <a:r>
              <a:rPr lang="en-US" altLang="ko-KR" sz="2400" b="1" dirty="0" smtClean="0">
                <a:latin typeface="Comic Sans MS" pitchFamily="66" charset="0"/>
                <a:ea typeface="Gulim" pitchFamily="34" charset="-127"/>
              </a:rPr>
              <a:t> of the tree on which it is used, </a:t>
            </a:r>
            <a:r>
              <a:rPr lang="en-US" altLang="ko-KR" sz="2400" b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stopping when the root is reached.</a:t>
            </a:r>
            <a:endParaRPr lang="en-US" sz="2400" b="1" dirty="0"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4648200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tabLst>
                <a:tab pos="914400" algn="l"/>
              </a:tabLst>
            </a:pPr>
            <a:r>
              <a:rPr lang="en-US" altLang="ko-KR" sz="2400" b="1" dirty="0" smtClean="0">
                <a:latin typeface="Comic Sans MS" pitchFamily="66" charset="0"/>
                <a:ea typeface="Gulim" pitchFamily="34" charset="-127"/>
              </a:rPr>
              <a:t>Since the </a:t>
            </a:r>
            <a:r>
              <a:rPr lang="en-US" altLang="ko-KR" sz="2400" b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height</a:t>
            </a:r>
            <a:r>
              <a:rPr lang="en-US" altLang="ko-KR" sz="2400" b="1" dirty="0" smtClean="0">
                <a:latin typeface="Comic Sans MS" pitchFamily="66" charset="0"/>
                <a:ea typeface="Gulim" pitchFamily="34" charset="-127"/>
              </a:rPr>
              <a:t> of a red-black tree is </a:t>
            </a:r>
            <a:r>
              <a:rPr lang="en-US" altLang="ko-KR" sz="2400" b="1" i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O</a:t>
            </a:r>
            <a:r>
              <a:rPr lang="en-US" altLang="ko-KR" sz="2400" b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(</a:t>
            </a:r>
            <a:r>
              <a:rPr lang="en-US" altLang="ko-KR" sz="2400" b="1" dirty="0" err="1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lg</a:t>
            </a:r>
            <a:r>
              <a:rPr lang="en-US" altLang="ko-KR" sz="2400" b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 </a:t>
            </a:r>
            <a:r>
              <a:rPr lang="en-US" altLang="ko-KR" sz="2400" b="1" i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n</a:t>
            </a:r>
            <a:r>
              <a:rPr lang="en-US" altLang="ko-KR" sz="2400" b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)</a:t>
            </a:r>
            <a:r>
              <a:rPr lang="en-US" altLang="ko-KR" sz="2400" b="1" dirty="0" smtClean="0">
                <a:latin typeface="Comic Sans MS" pitchFamily="66" charset="0"/>
                <a:ea typeface="Gulim" pitchFamily="34" charset="-127"/>
              </a:rPr>
              <a:t>, </a:t>
            </a:r>
            <a:r>
              <a:rPr lang="en-US" altLang="ko-KR" sz="2400" b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OS-RANK</a:t>
            </a:r>
            <a:r>
              <a:rPr lang="en-US" altLang="ko-KR" sz="2400" b="1" dirty="0" smtClean="0">
                <a:latin typeface="Comic Sans MS" pitchFamily="66" charset="0"/>
                <a:ea typeface="Gulim" pitchFamily="34" charset="-127"/>
              </a:rPr>
              <a:t> runs in </a:t>
            </a:r>
            <a:r>
              <a:rPr lang="en-US" altLang="ko-KR" sz="2400" b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maximum of </a:t>
            </a:r>
            <a:r>
              <a:rPr lang="en-US" altLang="ko-KR" sz="2400" b="1" i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O</a:t>
            </a:r>
            <a:r>
              <a:rPr lang="en-US" altLang="ko-KR" sz="2400" b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(</a:t>
            </a:r>
            <a:r>
              <a:rPr lang="en-US" altLang="ko-KR" sz="2400" b="1" dirty="0" err="1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lg</a:t>
            </a:r>
            <a:r>
              <a:rPr lang="en-US" altLang="ko-KR" sz="2400" b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 </a:t>
            </a:r>
            <a:r>
              <a:rPr lang="en-US" altLang="ko-KR" sz="2400" b="1" i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n</a:t>
            </a:r>
            <a:r>
              <a:rPr lang="en-US" altLang="ko-KR" sz="2400" b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) time</a:t>
            </a:r>
            <a:r>
              <a:rPr lang="en-US" altLang="ko-KR" sz="2400" b="1" dirty="0" smtClean="0">
                <a:latin typeface="Comic Sans MS" pitchFamily="66" charset="0"/>
                <a:ea typeface="Gulim" pitchFamily="34" charset="-127"/>
              </a:rPr>
              <a:t>.</a:t>
            </a:r>
            <a:endParaRPr lang="en-US" sz="2400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81000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Comic Sans MS" pitchFamily="66" charset="0"/>
              </a:rPr>
              <a:t>Learn DAA : From B K Sharma</a:t>
            </a:r>
            <a:endParaRPr lang="en-US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60788" y="769999"/>
            <a:ext cx="2559012" cy="52540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IN" altLang="ko-KR" sz="2800" b="1" dirty="0" smtClean="0">
                <a:solidFill>
                  <a:srgbClr val="FF0000"/>
                </a:solidFill>
                <a:latin typeface="Comic Sans MS" pitchFamily="66" charset="0"/>
                <a:ea typeface="Gulim" pitchFamily="34" charset="-127"/>
                <a:cs typeface="Times New Roman" pitchFamily="18" charset="0"/>
              </a:rPr>
              <a:t>Interval Tree</a:t>
            </a:r>
            <a:endParaRPr lang="en-US" altLang="ko-KR" sz="2800" b="1" dirty="0">
              <a:solidFill>
                <a:srgbClr val="FF0000"/>
              </a:solidFill>
              <a:latin typeface="Comic Sans MS" pitchFamily="66" charset="0"/>
              <a:ea typeface="Gulim" pitchFamily="34" charset="-127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1232263"/>
            <a:ext cx="754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002060"/>
                </a:solidFill>
                <a:latin typeface="Comic Sans MS" pitchFamily="66" charset="0"/>
              </a:rPr>
              <a:t>a red-black tree each node having associated with an interval </a:t>
            </a:r>
            <a:r>
              <a:rPr lang="en-US" sz="2000" b="1" dirty="0" err="1" smtClean="0">
                <a:solidFill>
                  <a:srgbClr val="002060"/>
                </a:solidFill>
                <a:latin typeface="Comic Sans MS" pitchFamily="66" charset="0"/>
              </a:rPr>
              <a:t>int</a:t>
            </a:r>
            <a:r>
              <a:rPr lang="en-US" sz="2000" b="1" dirty="0" smtClean="0">
                <a:solidFill>
                  <a:srgbClr val="002060"/>
                </a:solidFill>
                <a:latin typeface="Comic Sans MS" pitchFamily="66" charset="0"/>
              </a:rPr>
              <a:t>[x].</a:t>
            </a:r>
            <a:endParaRPr lang="en-US" sz="20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280662"/>
            <a:ext cx="8627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mic Sans MS" pitchFamily="66" charset="0"/>
              </a:rPr>
              <a:t>Def.:</a:t>
            </a:r>
            <a:endParaRPr lang="en-US" sz="2000" b="1" dirty="0">
              <a:latin typeface="Comic Sans MS" pitchFamily="66" charset="0"/>
            </a:endParaRPr>
          </a:p>
        </p:txBody>
      </p:sp>
      <p:grpSp>
        <p:nvGrpSpPr>
          <p:cNvPr id="46" name="Group 72"/>
          <p:cNvGrpSpPr>
            <a:grpSpLocks/>
          </p:cNvGrpSpPr>
          <p:nvPr/>
        </p:nvGrpSpPr>
        <p:grpSpPr bwMode="auto">
          <a:xfrm>
            <a:off x="4080238" y="2516778"/>
            <a:ext cx="948962" cy="785813"/>
            <a:chOff x="3976" y="2145"/>
            <a:chExt cx="480" cy="323"/>
          </a:xfrm>
        </p:grpSpPr>
        <p:sp>
          <p:nvSpPr>
            <p:cNvPr id="47" name="AutoShape 73"/>
            <p:cNvSpPr>
              <a:spLocks noChangeArrowheads="1"/>
            </p:cNvSpPr>
            <p:nvPr/>
          </p:nvSpPr>
          <p:spPr bwMode="auto">
            <a:xfrm>
              <a:off x="3981" y="2145"/>
              <a:ext cx="474" cy="32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100" b="1" dirty="0">
                  <a:solidFill>
                    <a:srgbClr val="002060"/>
                  </a:solidFill>
                  <a:latin typeface="Comic Sans MS" pitchFamily="66" charset="0"/>
                </a:rPr>
                <a:t>[16, 21]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en-US" sz="1100" b="1" dirty="0">
                  <a:solidFill>
                    <a:srgbClr val="002060"/>
                  </a:solidFill>
                  <a:latin typeface="Comic Sans MS" pitchFamily="66" charset="0"/>
                </a:rPr>
                <a:t>30</a:t>
              </a:r>
            </a:p>
          </p:txBody>
        </p:sp>
        <p:sp>
          <p:nvSpPr>
            <p:cNvPr id="48" name="Line 74"/>
            <p:cNvSpPr>
              <a:spLocks noChangeShapeType="1"/>
            </p:cNvSpPr>
            <p:nvPr/>
          </p:nvSpPr>
          <p:spPr bwMode="auto">
            <a:xfrm>
              <a:off x="3976" y="2310"/>
              <a:ext cx="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 sz="1100">
                <a:solidFill>
                  <a:srgbClr val="00206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49" name="Group 118"/>
          <p:cNvGrpSpPr>
            <a:grpSpLocks/>
          </p:cNvGrpSpPr>
          <p:nvPr/>
        </p:nvGrpSpPr>
        <p:grpSpPr bwMode="auto">
          <a:xfrm>
            <a:off x="1600563" y="2516778"/>
            <a:ext cx="5113337" cy="4238625"/>
            <a:chOff x="2287" y="1044"/>
            <a:chExt cx="3221" cy="2670"/>
          </a:xfrm>
        </p:grpSpPr>
        <p:sp>
          <p:nvSpPr>
            <p:cNvPr id="50" name="AutoShape 71"/>
            <p:cNvSpPr>
              <a:spLocks noChangeAspect="1" noChangeArrowheads="1"/>
            </p:cNvSpPr>
            <p:nvPr/>
          </p:nvSpPr>
          <p:spPr bwMode="auto">
            <a:xfrm>
              <a:off x="2295" y="1044"/>
              <a:ext cx="3213" cy="26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100">
                <a:solidFill>
                  <a:srgbClr val="002060"/>
                </a:solidFill>
                <a:latin typeface="Comic Sans MS" pitchFamily="66" charset="0"/>
              </a:endParaRPr>
            </a:p>
          </p:txBody>
        </p:sp>
        <p:grpSp>
          <p:nvGrpSpPr>
            <p:cNvPr id="51" name="Group 75"/>
            <p:cNvGrpSpPr>
              <a:grpSpLocks/>
            </p:cNvGrpSpPr>
            <p:nvPr/>
          </p:nvGrpSpPr>
          <p:grpSpPr bwMode="auto">
            <a:xfrm>
              <a:off x="4542" y="1649"/>
              <a:ext cx="544" cy="494"/>
              <a:chOff x="3914" y="2145"/>
              <a:chExt cx="543" cy="323"/>
            </a:xfrm>
          </p:grpSpPr>
          <p:sp>
            <p:nvSpPr>
              <p:cNvPr id="85" name="AutoShape 76"/>
              <p:cNvSpPr>
                <a:spLocks noChangeArrowheads="1"/>
              </p:cNvSpPr>
              <p:nvPr/>
            </p:nvSpPr>
            <p:spPr bwMode="auto">
              <a:xfrm>
                <a:off x="3914" y="2145"/>
                <a:ext cx="541" cy="323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sz="1100" b="1" dirty="0">
                    <a:solidFill>
                      <a:srgbClr val="002060"/>
                    </a:solidFill>
                    <a:latin typeface="Comic Sans MS" pitchFamily="66" charset="0"/>
                  </a:rPr>
                  <a:t>[25, 30]</a:t>
                </a:r>
              </a:p>
              <a:p>
                <a:pPr algn="ctr" eaLnBrk="1" hangingPunct="1">
                  <a:spcBef>
                    <a:spcPct val="0"/>
                  </a:spcBef>
                </a:pPr>
                <a:r>
                  <a:rPr lang="en-US" sz="1100" b="1" dirty="0">
                    <a:solidFill>
                      <a:srgbClr val="002060"/>
                    </a:solidFill>
                    <a:latin typeface="Comic Sans MS" pitchFamily="66" charset="0"/>
                  </a:rPr>
                  <a:t>30</a:t>
                </a:r>
              </a:p>
            </p:txBody>
          </p:sp>
          <p:sp>
            <p:nvSpPr>
              <p:cNvPr id="86" name="Line 77"/>
              <p:cNvSpPr>
                <a:spLocks noChangeShapeType="1"/>
              </p:cNvSpPr>
              <p:nvPr/>
            </p:nvSpPr>
            <p:spPr bwMode="auto">
              <a:xfrm>
                <a:off x="3977" y="2305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DD011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 sz="1100" b="1">
                  <a:solidFill>
                    <a:srgbClr val="00206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52" name="Group 78"/>
            <p:cNvGrpSpPr>
              <a:grpSpLocks/>
            </p:cNvGrpSpPr>
            <p:nvPr/>
          </p:nvGrpSpPr>
          <p:grpSpPr bwMode="auto">
            <a:xfrm>
              <a:off x="4925" y="2376"/>
              <a:ext cx="580" cy="495"/>
              <a:chOff x="3876" y="2145"/>
              <a:chExt cx="579" cy="323"/>
            </a:xfrm>
          </p:grpSpPr>
          <p:sp>
            <p:nvSpPr>
              <p:cNvPr id="83" name="AutoShape 79"/>
              <p:cNvSpPr>
                <a:spLocks noChangeArrowheads="1"/>
              </p:cNvSpPr>
              <p:nvPr/>
            </p:nvSpPr>
            <p:spPr bwMode="auto">
              <a:xfrm>
                <a:off x="3876" y="2145"/>
                <a:ext cx="579" cy="323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sz="1100" b="1">
                    <a:solidFill>
                      <a:srgbClr val="002060"/>
                    </a:solidFill>
                    <a:latin typeface="Comic Sans MS" pitchFamily="66" charset="0"/>
                  </a:rPr>
                  <a:t>[26, 26]</a:t>
                </a:r>
              </a:p>
              <a:p>
                <a:pPr algn="ctr" eaLnBrk="1" hangingPunct="1">
                  <a:spcBef>
                    <a:spcPct val="0"/>
                  </a:spcBef>
                </a:pPr>
                <a:r>
                  <a:rPr lang="en-US" sz="1100" b="1">
                    <a:solidFill>
                      <a:srgbClr val="002060"/>
                    </a:solidFill>
                    <a:latin typeface="Comic Sans MS" pitchFamily="66" charset="0"/>
                  </a:rPr>
                  <a:t>26</a:t>
                </a:r>
              </a:p>
            </p:txBody>
          </p:sp>
          <p:sp>
            <p:nvSpPr>
              <p:cNvPr id="84" name="Line 80"/>
              <p:cNvSpPr>
                <a:spLocks noChangeShapeType="1"/>
              </p:cNvSpPr>
              <p:nvPr/>
            </p:nvSpPr>
            <p:spPr bwMode="auto">
              <a:xfrm>
                <a:off x="3937" y="2310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 sz="1100" b="1">
                  <a:solidFill>
                    <a:srgbClr val="00206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53" name="Group 81"/>
            <p:cNvGrpSpPr>
              <a:grpSpLocks/>
            </p:cNvGrpSpPr>
            <p:nvPr/>
          </p:nvGrpSpPr>
          <p:grpSpPr bwMode="auto">
            <a:xfrm>
              <a:off x="4235" y="2376"/>
              <a:ext cx="547" cy="495"/>
              <a:chOff x="3976" y="2145"/>
              <a:chExt cx="546" cy="323"/>
            </a:xfrm>
          </p:grpSpPr>
          <p:sp>
            <p:nvSpPr>
              <p:cNvPr id="81" name="AutoShape 82"/>
              <p:cNvSpPr>
                <a:spLocks noChangeArrowheads="1"/>
              </p:cNvSpPr>
              <p:nvPr/>
            </p:nvSpPr>
            <p:spPr bwMode="auto">
              <a:xfrm>
                <a:off x="3982" y="2145"/>
                <a:ext cx="540" cy="323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sz="1100" b="1" dirty="0">
                    <a:solidFill>
                      <a:srgbClr val="002060"/>
                    </a:solidFill>
                    <a:latin typeface="Comic Sans MS" pitchFamily="66" charset="0"/>
                  </a:rPr>
                  <a:t>[17, 19]</a:t>
                </a:r>
              </a:p>
              <a:p>
                <a:pPr algn="ctr" eaLnBrk="1" hangingPunct="1">
                  <a:spcBef>
                    <a:spcPct val="0"/>
                  </a:spcBef>
                </a:pPr>
                <a:r>
                  <a:rPr lang="en-US" sz="1100" b="1" dirty="0">
                    <a:solidFill>
                      <a:srgbClr val="002060"/>
                    </a:solidFill>
                    <a:latin typeface="Comic Sans MS" pitchFamily="66" charset="0"/>
                  </a:rPr>
                  <a:t>20</a:t>
                </a:r>
              </a:p>
            </p:txBody>
          </p:sp>
          <p:sp>
            <p:nvSpPr>
              <p:cNvPr id="82" name="Line 83"/>
              <p:cNvSpPr>
                <a:spLocks noChangeShapeType="1"/>
              </p:cNvSpPr>
              <p:nvPr/>
            </p:nvSpPr>
            <p:spPr bwMode="auto">
              <a:xfrm>
                <a:off x="3976" y="2310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 sz="1100">
                  <a:solidFill>
                    <a:srgbClr val="00206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54" name="Group 84"/>
            <p:cNvGrpSpPr>
              <a:grpSpLocks/>
            </p:cNvGrpSpPr>
            <p:nvPr/>
          </p:nvGrpSpPr>
          <p:grpSpPr bwMode="auto">
            <a:xfrm>
              <a:off x="4542" y="3220"/>
              <a:ext cx="562" cy="494"/>
              <a:chOff x="3894" y="2145"/>
              <a:chExt cx="561" cy="323"/>
            </a:xfrm>
          </p:grpSpPr>
          <p:sp>
            <p:nvSpPr>
              <p:cNvPr id="79" name="AutoShape 85"/>
              <p:cNvSpPr>
                <a:spLocks noChangeArrowheads="1"/>
              </p:cNvSpPr>
              <p:nvPr/>
            </p:nvSpPr>
            <p:spPr bwMode="auto">
              <a:xfrm>
                <a:off x="3894" y="2145"/>
                <a:ext cx="561" cy="323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sz="1100" b="1">
                    <a:solidFill>
                      <a:srgbClr val="002060"/>
                    </a:solidFill>
                    <a:latin typeface="Comic Sans MS" pitchFamily="66" charset="0"/>
                  </a:rPr>
                  <a:t>[19, 20]</a:t>
                </a:r>
              </a:p>
              <a:p>
                <a:pPr algn="ctr" eaLnBrk="1" hangingPunct="1">
                  <a:spcBef>
                    <a:spcPct val="0"/>
                  </a:spcBef>
                </a:pPr>
                <a:r>
                  <a:rPr lang="en-US" sz="1100" b="1">
                    <a:solidFill>
                      <a:srgbClr val="002060"/>
                    </a:solidFill>
                    <a:latin typeface="Comic Sans MS" pitchFamily="66" charset="0"/>
                  </a:rPr>
                  <a:t>20</a:t>
                </a:r>
              </a:p>
            </p:txBody>
          </p:sp>
          <p:sp>
            <p:nvSpPr>
              <p:cNvPr id="80" name="Line 86"/>
              <p:cNvSpPr>
                <a:spLocks noChangeShapeType="1"/>
              </p:cNvSpPr>
              <p:nvPr/>
            </p:nvSpPr>
            <p:spPr bwMode="auto">
              <a:xfrm>
                <a:off x="3969" y="2305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DD011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 sz="1100">
                  <a:solidFill>
                    <a:srgbClr val="00206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55" name="Group 87"/>
            <p:cNvGrpSpPr>
              <a:grpSpLocks/>
            </p:cNvGrpSpPr>
            <p:nvPr/>
          </p:nvGrpSpPr>
          <p:grpSpPr bwMode="auto">
            <a:xfrm>
              <a:off x="3038" y="1650"/>
              <a:ext cx="506" cy="495"/>
              <a:chOff x="3951" y="2145"/>
              <a:chExt cx="504" cy="323"/>
            </a:xfrm>
          </p:grpSpPr>
          <p:sp>
            <p:nvSpPr>
              <p:cNvPr id="77" name="AutoShape 88"/>
              <p:cNvSpPr>
                <a:spLocks noChangeArrowheads="1"/>
              </p:cNvSpPr>
              <p:nvPr/>
            </p:nvSpPr>
            <p:spPr bwMode="auto">
              <a:xfrm>
                <a:off x="3981" y="2145"/>
                <a:ext cx="474" cy="323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sz="1100" b="1" dirty="0">
                    <a:solidFill>
                      <a:srgbClr val="002060"/>
                    </a:solidFill>
                    <a:latin typeface="Comic Sans MS" pitchFamily="66" charset="0"/>
                  </a:rPr>
                  <a:t>[8, 9]</a:t>
                </a:r>
              </a:p>
              <a:p>
                <a:pPr algn="ctr" eaLnBrk="1" hangingPunct="1">
                  <a:spcBef>
                    <a:spcPct val="0"/>
                  </a:spcBef>
                </a:pPr>
                <a:r>
                  <a:rPr lang="en-US" sz="1100" b="1" dirty="0">
                    <a:solidFill>
                      <a:srgbClr val="002060"/>
                    </a:solidFill>
                    <a:latin typeface="Comic Sans MS" pitchFamily="66" charset="0"/>
                  </a:rPr>
                  <a:t>23</a:t>
                </a:r>
              </a:p>
            </p:txBody>
          </p:sp>
          <p:sp>
            <p:nvSpPr>
              <p:cNvPr id="78" name="Line 89"/>
              <p:cNvSpPr>
                <a:spLocks noChangeShapeType="1"/>
              </p:cNvSpPr>
              <p:nvPr/>
            </p:nvSpPr>
            <p:spPr bwMode="auto">
              <a:xfrm>
                <a:off x="3951" y="2305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DD011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 sz="1100">
                  <a:solidFill>
                    <a:srgbClr val="00206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56" name="Group 90"/>
            <p:cNvGrpSpPr>
              <a:grpSpLocks/>
            </p:cNvGrpSpPr>
            <p:nvPr/>
          </p:nvGrpSpPr>
          <p:grpSpPr bwMode="auto">
            <a:xfrm>
              <a:off x="3389" y="2376"/>
              <a:ext cx="538" cy="495"/>
              <a:chOff x="3922" y="2145"/>
              <a:chExt cx="536" cy="323"/>
            </a:xfrm>
          </p:grpSpPr>
          <p:sp>
            <p:nvSpPr>
              <p:cNvPr id="75" name="AutoShape 91"/>
              <p:cNvSpPr>
                <a:spLocks noChangeArrowheads="1"/>
              </p:cNvSpPr>
              <p:nvPr/>
            </p:nvSpPr>
            <p:spPr bwMode="auto">
              <a:xfrm>
                <a:off x="3922" y="2145"/>
                <a:ext cx="533" cy="323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sz="1100" b="1" dirty="0">
                    <a:solidFill>
                      <a:srgbClr val="002060"/>
                    </a:solidFill>
                    <a:latin typeface="Comic Sans MS" pitchFamily="66" charset="0"/>
                  </a:rPr>
                  <a:t>[15, 23]</a:t>
                </a:r>
              </a:p>
              <a:p>
                <a:pPr algn="ctr" eaLnBrk="1" hangingPunct="1">
                  <a:spcBef>
                    <a:spcPct val="0"/>
                  </a:spcBef>
                </a:pPr>
                <a:r>
                  <a:rPr lang="en-US" sz="1100" b="1" dirty="0">
                    <a:solidFill>
                      <a:srgbClr val="002060"/>
                    </a:solidFill>
                    <a:latin typeface="Comic Sans MS" pitchFamily="66" charset="0"/>
                  </a:rPr>
                  <a:t>23</a:t>
                </a:r>
              </a:p>
            </p:txBody>
          </p:sp>
          <p:sp>
            <p:nvSpPr>
              <p:cNvPr id="76" name="Line 92"/>
              <p:cNvSpPr>
                <a:spLocks noChangeShapeType="1"/>
              </p:cNvSpPr>
              <p:nvPr/>
            </p:nvSpPr>
            <p:spPr bwMode="auto">
              <a:xfrm>
                <a:off x="3978" y="2310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 sz="1100">
                  <a:solidFill>
                    <a:srgbClr val="00206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57" name="Group 93"/>
            <p:cNvGrpSpPr>
              <a:grpSpLocks/>
            </p:cNvGrpSpPr>
            <p:nvPr/>
          </p:nvGrpSpPr>
          <p:grpSpPr bwMode="auto">
            <a:xfrm>
              <a:off x="2655" y="2376"/>
              <a:ext cx="482" cy="495"/>
              <a:chOff x="3976" y="2145"/>
              <a:chExt cx="480" cy="323"/>
            </a:xfrm>
          </p:grpSpPr>
          <p:sp>
            <p:nvSpPr>
              <p:cNvPr id="73" name="AutoShape 94"/>
              <p:cNvSpPr>
                <a:spLocks noChangeArrowheads="1"/>
              </p:cNvSpPr>
              <p:nvPr/>
            </p:nvSpPr>
            <p:spPr bwMode="auto">
              <a:xfrm>
                <a:off x="3981" y="2145"/>
                <a:ext cx="474" cy="323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sz="1100" b="1" dirty="0">
                    <a:solidFill>
                      <a:srgbClr val="002060"/>
                    </a:solidFill>
                    <a:latin typeface="Comic Sans MS" pitchFamily="66" charset="0"/>
                  </a:rPr>
                  <a:t>[5, 8]</a:t>
                </a:r>
              </a:p>
              <a:p>
                <a:pPr algn="ctr" eaLnBrk="1" hangingPunct="1">
                  <a:spcBef>
                    <a:spcPct val="0"/>
                  </a:spcBef>
                </a:pPr>
                <a:r>
                  <a:rPr lang="en-US" sz="1100" b="1" dirty="0">
                    <a:solidFill>
                      <a:srgbClr val="002060"/>
                    </a:solidFill>
                    <a:latin typeface="Comic Sans MS" pitchFamily="66" charset="0"/>
                  </a:rPr>
                  <a:t>10</a:t>
                </a:r>
              </a:p>
            </p:txBody>
          </p:sp>
          <p:sp>
            <p:nvSpPr>
              <p:cNvPr id="74" name="Line 95"/>
              <p:cNvSpPr>
                <a:spLocks noChangeShapeType="1"/>
              </p:cNvSpPr>
              <p:nvPr/>
            </p:nvSpPr>
            <p:spPr bwMode="auto">
              <a:xfrm>
                <a:off x="3976" y="2310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 sz="1100">
                  <a:solidFill>
                    <a:srgbClr val="00206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58" name="Group 96"/>
            <p:cNvGrpSpPr>
              <a:grpSpLocks/>
            </p:cNvGrpSpPr>
            <p:nvPr/>
          </p:nvGrpSpPr>
          <p:grpSpPr bwMode="auto">
            <a:xfrm>
              <a:off x="2957" y="3220"/>
              <a:ext cx="481" cy="494"/>
              <a:chOff x="3976" y="2145"/>
              <a:chExt cx="480" cy="323"/>
            </a:xfrm>
          </p:grpSpPr>
          <p:sp>
            <p:nvSpPr>
              <p:cNvPr id="71" name="AutoShape 97"/>
              <p:cNvSpPr>
                <a:spLocks noChangeArrowheads="1"/>
              </p:cNvSpPr>
              <p:nvPr/>
            </p:nvSpPr>
            <p:spPr bwMode="auto">
              <a:xfrm>
                <a:off x="3981" y="2145"/>
                <a:ext cx="474" cy="323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sz="1100" b="1" dirty="0">
                    <a:solidFill>
                      <a:srgbClr val="002060"/>
                    </a:solidFill>
                    <a:latin typeface="Comic Sans MS" pitchFamily="66" charset="0"/>
                  </a:rPr>
                  <a:t>[6, 10]</a:t>
                </a:r>
              </a:p>
              <a:p>
                <a:pPr algn="ctr" eaLnBrk="1" hangingPunct="1">
                  <a:spcBef>
                    <a:spcPct val="0"/>
                  </a:spcBef>
                </a:pPr>
                <a:r>
                  <a:rPr lang="en-US" sz="1100" b="1" dirty="0">
                    <a:solidFill>
                      <a:srgbClr val="002060"/>
                    </a:solidFill>
                    <a:latin typeface="Comic Sans MS" pitchFamily="66" charset="0"/>
                  </a:rPr>
                  <a:t>10</a:t>
                </a:r>
              </a:p>
            </p:txBody>
          </p:sp>
          <p:sp>
            <p:nvSpPr>
              <p:cNvPr id="72" name="Line 98"/>
              <p:cNvSpPr>
                <a:spLocks noChangeShapeType="1"/>
              </p:cNvSpPr>
              <p:nvPr/>
            </p:nvSpPr>
            <p:spPr bwMode="auto">
              <a:xfrm>
                <a:off x="3976" y="2305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DD011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 sz="1100">
                  <a:solidFill>
                    <a:srgbClr val="00206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59" name="Group 99"/>
            <p:cNvGrpSpPr>
              <a:grpSpLocks/>
            </p:cNvGrpSpPr>
            <p:nvPr/>
          </p:nvGrpSpPr>
          <p:grpSpPr bwMode="auto">
            <a:xfrm>
              <a:off x="2287" y="3220"/>
              <a:ext cx="488" cy="494"/>
              <a:chOff x="3968" y="2145"/>
              <a:chExt cx="487" cy="323"/>
            </a:xfrm>
          </p:grpSpPr>
          <p:sp>
            <p:nvSpPr>
              <p:cNvPr id="69" name="AutoShape 100"/>
              <p:cNvSpPr>
                <a:spLocks noChangeArrowheads="1"/>
              </p:cNvSpPr>
              <p:nvPr/>
            </p:nvSpPr>
            <p:spPr bwMode="auto">
              <a:xfrm>
                <a:off x="3981" y="2145"/>
                <a:ext cx="474" cy="323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sz="1100" b="1" dirty="0">
                    <a:solidFill>
                      <a:srgbClr val="002060"/>
                    </a:solidFill>
                    <a:latin typeface="Comic Sans MS" pitchFamily="66" charset="0"/>
                  </a:rPr>
                  <a:t>[0, 3]</a:t>
                </a:r>
              </a:p>
              <a:p>
                <a:pPr algn="ctr" eaLnBrk="1" hangingPunct="1">
                  <a:spcBef>
                    <a:spcPct val="0"/>
                  </a:spcBef>
                </a:pPr>
                <a:r>
                  <a:rPr lang="en-US" sz="1100" b="1" dirty="0">
                    <a:solidFill>
                      <a:srgbClr val="002060"/>
                    </a:solidFill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70" name="Line 101"/>
              <p:cNvSpPr>
                <a:spLocks noChangeShapeType="1"/>
              </p:cNvSpPr>
              <p:nvPr/>
            </p:nvSpPr>
            <p:spPr bwMode="auto">
              <a:xfrm>
                <a:off x="3968" y="2305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DD011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 sz="1100">
                  <a:solidFill>
                    <a:srgbClr val="002060"/>
                  </a:solidFill>
                  <a:latin typeface="Comic Sans MS" pitchFamily="66" charset="0"/>
                </a:endParaRPr>
              </a:p>
            </p:txBody>
          </p:sp>
        </p:grpSp>
        <p:sp>
          <p:nvSpPr>
            <p:cNvPr id="60" name="Line 102"/>
            <p:cNvSpPr>
              <a:spLocks noChangeShapeType="1"/>
            </p:cNvSpPr>
            <p:nvPr/>
          </p:nvSpPr>
          <p:spPr bwMode="auto">
            <a:xfrm flipH="1">
              <a:off x="3544" y="1527"/>
              <a:ext cx="311" cy="1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100">
                <a:solidFill>
                  <a:srgbClr val="002060"/>
                </a:solidFill>
                <a:latin typeface="Comic Sans MS" pitchFamily="66" charset="0"/>
              </a:endParaRPr>
            </a:p>
          </p:txBody>
        </p:sp>
        <p:sp>
          <p:nvSpPr>
            <p:cNvPr id="61" name="Line 103"/>
            <p:cNvSpPr>
              <a:spLocks noChangeShapeType="1"/>
            </p:cNvSpPr>
            <p:nvPr/>
          </p:nvSpPr>
          <p:spPr bwMode="auto">
            <a:xfrm>
              <a:off x="4331" y="1517"/>
              <a:ext cx="294" cy="1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100">
                <a:solidFill>
                  <a:srgbClr val="002060"/>
                </a:solidFill>
                <a:latin typeface="Comic Sans MS" pitchFamily="66" charset="0"/>
              </a:endParaRPr>
            </a:p>
          </p:txBody>
        </p:sp>
        <p:sp>
          <p:nvSpPr>
            <p:cNvPr id="62" name="Line 104"/>
            <p:cNvSpPr>
              <a:spLocks noChangeShapeType="1"/>
            </p:cNvSpPr>
            <p:nvPr/>
          </p:nvSpPr>
          <p:spPr bwMode="auto">
            <a:xfrm flipH="1">
              <a:off x="2887" y="2140"/>
              <a:ext cx="192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100">
                <a:solidFill>
                  <a:srgbClr val="002060"/>
                </a:solidFill>
                <a:latin typeface="Comic Sans MS" pitchFamily="66" charset="0"/>
              </a:endParaRPr>
            </a:p>
          </p:txBody>
        </p:sp>
        <p:sp>
          <p:nvSpPr>
            <p:cNvPr id="63" name="Line 105"/>
            <p:cNvSpPr>
              <a:spLocks noChangeShapeType="1"/>
            </p:cNvSpPr>
            <p:nvPr/>
          </p:nvSpPr>
          <p:spPr bwMode="auto">
            <a:xfrm>
              <a:off x="3538" y="2114"/>
              <a:ext cx="175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100">
                <a:solidFill>
                  <a:srgbClr val="002060"/>
                </a:solidFill>
                <a:latin typeface="Comic Sans MS" pitchFamily="66" charset="0"/>
              </a:endParaRPr>
            </a:p>
          </p:txBody>
        </p:sp>
        <p:sp>
          <p:nvSpPr>
            <p:cNvPr id="64" name="Line 106"/>
            <p:cNvSpPr>
              <a:spLocks noChangeShapeType="1"/>
            </p:cNvSpPr>
            <p:nvPr/>
          </p:nvSpPr>
          <p:spPr bwMode="auto">
            <a:xfrm flipH="1">
              <a:off x="4427" y="2124"/>
              <a:ext cx="193" cy="2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100">
                <a:solidFill>
                  <a:srgbClr val="002060"/>
                </a:solidFill>
                <a:latin typeface="Comic Sans MS" pitchFamily="66" charset="0"/>
              </a:endParaRPr>
            </a:p>
          </p:txBody>
        </p:sp>
        <p:sp>
          <p:nvSpPr>
            <p:cNvPr id="65" name="Line 107"/>
            <p:cNvSpPr>
              <a:spLocks noChangeShapeType="1"/>
            </p:cNvSpPr>
            <p:nvPr/>
          </p:nvSpPr>
          <p:spPr bwMode="auto">
            <a:xfrm>
              <a:off x="5078" y="2097"/>
              <a:ext cx="175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100">
                <a:solidFill>
                  <a:srgbClr val="002060"/>
                </a:solidFill>
                <a:latin typeface="Comic Sans MS" pitchFamily="66" charset="0"/>
              </a:endParaRPr>
            </a:p>
          </p:txBody>
        </p:sp>
        <p:sp>
          <p:nvSpPr>
            <p:cNvPr id="66" name="Line 108"/>
            <p:cNvSpPr>
              <a:spLocks noChangeShapeType="1"/>
            </p:cNvSpPr>
            <p:nvPr/>
          </p:nvSpPr>
          <p:spPr bwMode="auto">
            <a:xfrm flipH="1">
              <a:off x="2559" y="2866"/>
              <a:ext cx="113" cy="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100">
                <a:solidFill>
                  <a:srgbClr val="002060"/>
                </a:solidFill>
                <a:latin typeface="Comic Sans MS" pitchFamily="66" charset="0"/>
              </a:endParaRPr>
            </a:p>
          </p:txBody>
        </p:sp>
        <p:sp>
          <p:nvSpPr>
            <p:cNvPr id="67" name="Line 109"/>
            <p:cNvSpPr>
              <a:spLocks noChangeShapeType="1"/>
            </p:cNvSpPr>
            <p:nvPr/>
          </p:nvSpPr>
          <p:spPr bwMode="auto">
            <a:xfrm>
              <a:off x="3119" y="2875"/>
              <a:ext cx="91" cy="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100">
                <a:solidFill>
                  <a:srgbClr val="002060"/>
                </a:solidFill>
                <a:latin typeface="Comic Sans MS" pitchFamily="66" charset="0"/>
              </a:endParaRPr>
            </a:p>
          </p:txBody>
        </p:sp>
        <p:sp>
          <p:nvSpPr>
            <p:cNvPr id="68" name="Line 110"/>
            <p:cNvSpPr>
              <a:spLocks noChangeShapeType="1"/>
            </p:cNvSpPr>
            <p:nvPr/>
          </p:nvSpPr>
          <p:spPr bwMode="auto">
            <a:xfrm>
              <a:off x="4704" y="2866"/>
              <a:ext cx="164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100">
                <a:solidFill>
                  <a:srgbClr val="002060"/>
                </a:solidFill>
                <a:latin typeface="Comic Sans MS" pitchFamily="66" charset="0"/>
              </a:endParaRPr>
            </a:p>
          </p:txBody>
        </p:sp>
      </p:grpSp>
      <p:sp>
        <p:nvSpPr>
          <p:cNvPr id="87" name="Rectangle 86"/>
          <p:cNvSpPr/>
          <p:nvPr/>
        </p:nvSpPr>
        <p:spPr>
          <a:xfrm>
            <a:off x="457200" y="18288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The red-black tree is augmented with </a:t>
            </a:r>
            <a:r>
              <a:rPr lang="en-US" altLang="ko-KR" sz="2000" b="1" i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max</a:t>
            </a:r>
            <a:r>
              <a:rPr lang="en-US" altLang="ko-KR" sz="20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[</a:t>
            </a:r>
            <a:r>
              <a:rPr lang="en-US" altLang="ko-KR" sz="2000" b="1" i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x</a:t>
            </a:r>
            <a:r>
              <a:rPr lang="en-US" altLang="ko-KR" sz="20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], the maximum value of any interval endpoint stored in the sub-tree rooted in </a:t>
            </a:r>
            <a:r>
              <a:rPr lang="en-US" altLang="ko-KR" sz="2000" b="1" i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x</a:t>
            </a:r>
            <a:r>
              <a:rPr lang="en-US" altLang="ko-KR" sz="20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.</a:t>
            </a:r>
            <a:endParaRPr lang="en-US" sz="20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8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81000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Comic Sans MS" pitchFamily="66" charset="0"/>
              </a:rPr>
              <a:t>Learn DAA : From B K Sharma</a:t>
            </a:r>
            <a:endParaRPr lang="en-US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914400"/>
            <a:ext cx="83134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800" b="1" dirty="0" smtClean="0">
                <a:solidFill>
                  <a:srgbClr val="FF0000"/>
                </a:solidFill>
                <a:latin typeface="Comic Sans MS" pitchFamily="66" charset="0"/>
                <a:ea typeface="Gulim" pitchFamily="34" charset="-127"/>
              </a:rPr>
              <a:t>What are the steps of Augmentation Process?</a:t>
            </a:r>
            <a:endParaRPr lang="en-US" altLang="ko-KR" sz="2800" b="1" dirty="0">
              <a:solidFill>
                <a:srgbClr val="FF0000"/>
              </a:solidFill>
              <a:latin typeface="Comic Sans MS" pitchFamily="66" charset="0"/>
              <a:ea typeface="Gulim" pitchFamily="34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524000"/>
            <a:ext cx="7148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Augmentation Process</a:t>
            </a:r>
            <a:r>
              <a:rPr lang="en-US" altLang="ko-KR" sz="2400" b="1" dirty="0" smtClean="0">
                <a:latin typeface="Comic Sans MS" pitchFamily="66" charset="0"/>
                <a:ea typeface="Gulim" pitchFamily="34" charset="-127"/>
              </a:rPr>
              <a:t> </a:t>
            </a: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consists of</a:t>
            </a:r>
            <a:r>
              <a:rPr lang="en-US" altLang="ko-KR" sz="2400" b="1" dirty="0" smtClean="0">
                <a:latin typeface="Comic Sans MS" pitchFamily="66" charset="0"/>
                <a:ea typeface="Gulim" pitchFamily="34" charset="-127"/>
              </a:rPr>
              <a:t> </a:t>
            </a:r>
            <a:r>
              <a:rPr lang="en-US" altLang="ko-KR" sz="2400" b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four</a:t>
            </a:r>
            <a:r>
              <a:rPr lang="en-US" altLang="ko-KR" sz="2400" b="1" dirty="0" smtClean="0">
                <a:latin typeface="Comic Sans MS" pitchFamily="66" charset="0"/>
                <a:ea typeface="Gulim" pitchFamily="34" charset="-127"/>
              </a:rPr>
              <a:t> </a:t>
            </a: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steps:-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981200"/>
            <a:ext cx="6660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1.	Choose an underlying data structure: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2438400"/>
            <a:ext cx="3526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  	Red-black trees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4490" y="2895600"/>
            <a:ext cx="779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2.	Determine additional information to maintain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5000" y="3352800"/>
            <a:ext cx="2111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  	max[x]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381000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400" b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3.	Verify that we can maintain additional 	information for 	existing data structure 	operations.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81200" y="4953000"/>
            <a:ext cx="6629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  	Show how to maintain size during 	modifying operations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" y="5791200"/>
            <a:ext cx="45656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4.	Develop new operations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57400" y="6248400"/>
            <a:ext cx="67120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 	Developed </a:t>
            </a:r>
            <a:r>
              <a:rPr lang="en-US" sz="2400" b="1" dirty="0" smtClean="0">
                <a:solidFill>
                  <a:srgbClr val="002060"/>
                </a:solidFill>
                <a:latin typeface="Comic Sans MS" pitchFamily="66" charset="0"/>
              </a:rPr>
              <a:t>INTERVAL-SEARCH(T, </a:t>
            </a:r>
            <a:r>
              <a:rPr lang="en-US" sz="2400" b="1" dirty="0" err="1" smtClean="0">
                <a:solidFill>
                  <a:srgbClr val="002060"/>
                </a:solidFill>
                <a:latin typeface="Comic Sans MS" pitchFamily="66" charset="0"/>
              </a:rPr>
              <a:t>i</a:t>
            </a:r>
            <a:r>
              <a:rPr lang="en-US" sz="2400" b="1" dirty="0" smtClean="0">
                <a:solidFill>
                  <a:srgbClr val="002060"/>
                </a:solidFill>
                <a:latin typeface="Comic Sans MS" pitchFamily="66" charset="0"/>
              </a:rPr>
              <a:t>):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81000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Comic Sans MS" pitchFamily="66" charset="0"/>
              </a:rPr>
              <a:t>Learn DAA : From B K Sharma</a:t>
            </a:r>
            <a:endParaRPr lang="en-US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00832" y="687978"/>
            <a:ext cx="45095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800" b="1" dirty="0" smtClean="0">
                <a:solidFill>
                  <a:srgbClr val="FF0000"/>
                </a:solidFill>
                <a:latin typeface="Comic Sans MS" pitchFamily="66" charset="0"/>
                <a:ea typeface="Gulim" pitchFamily="34" charset="-127"/>
              </a:rPr>
              <a:t>How to find the max[x]?</a:t>
            </a:r>
            <a:endParaRPr lang="en-US" altLang="ko-KR" sz="2800" b="1" dirty="0">
              <a:solidFill>
                <a:srgbClr val="FF0000"/>
              </a:solidFill>
              <a:latin typeface="Comic Sans MS" pitchFamily="66" charset="0"/>
              <a:ea typeface="Gulim" pitchFamily="34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57600" y="1143000"/>
            <a:ext cx="152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omic Sans MS" pitchFamily="66" charset="0"/>
              </a:rPr>
              <a:t>max[x] =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0" y="1752600"/>
            <a:ext cx="75648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omic Sans MS" pitchFamily="66" charset="0"/>
              </a:rPr>
              <a:t> maximum endpoint value in sub-tree rooted at x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2468562" y="2286000"/>
            <a:ext cx="3703638" cy="1273175"/>
            <a:chOff x="1104" y="3081"/>
            <a:chExt cx="2333" cy="802"/>
          </a:xfrm>
        </p:grpSpPr>
        <p:sp>
          <p:nvSpPr>
            <p:cNvPr id="9" name="AutoShape 5"/>
            <p:cNvSpPr>
              <a:spLocks/>
            </p:cNvSpPr>
            <p:nvPr/>
          </p:nvSpPr>
          <p:spPr bwMode="auto">
            <a:xfrm>
              <a:off x="1551" y="3082"/>
              <a:ext cx="56" cy="801"/>
            </a:xfrm>
            <a:prstGeom prst="leftBrace">
              <a:avLst>
                <a:gd name="adj1" fmla="val 119196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>
                <a:solidFill>
                  <a:srgbClr val="002060"/>
                </a:solidFill>
                <a:latin typeface="Comic Sans MS" pitchFamily="66" charset="0"/>
              </a:endParaRP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1104" y="3081"/>
              <a:ext cx="2333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b="1" dirty="0">
                  <a:solidFill>
                    <a:srgbClr val="002060"/>
                  </a:solidFill>
                  <a:latin typeface="Comic Sans MS" pitchFamily="66" charset="0"/>
                </a:rPr>
                <a:t>	</a:t>
              </a:r>
              <a:r>
                <a:rPr lang="en-US" sz="2400" b="1" dirty="0" smtClean="0">
                  <a:solidFill>
                    <a:srgbClr val="002060"/>
                  </a:solidFill>
                  <a:latin typeface="Comic Sans MS" pitchFamily="66" charset="0"/>
                </a:rPr>
                <a:t>high[</a:t>
              </a:r>
              <a:r>
                <a:rPr lang="en-US" sz="2400" b="1" dirty="0" err="1" smtClean="0">
                  <a:solidFill>
                    <a:srgbClr val="002060"/>
                  </a:solidFill>
                  <a:latin typeface="Comic Sans MS" pitchFamily="66" charset="0"/>
                </a:rPr>
                <a:t>int</a:t>
              </a:r>
              <a:r>
                <a:rPr lang="en-US" sz="2400" b="1" dirty="0" smtClean="0">
                  <a:solidFill>
                    <a:srgbClr val="002060"/>
                  </a:solidFill>
                  <a:latin typeface="Comic Sans MS" pitchFamily="66" charset="0"/>
                </a:rPr>
                <a:t>[x</a:t>
              </a:r>
              <a:r>
                <a:rPr lang="en-US" sz="2400" b="1" dirty="0">
                  <a:solidFill>
                    <a:srgbClr val="002060"/>
                  </a:solidFill>
                  <a:latin typeface="Comic Sans MS" pitchFamily="66" charset="0"/>
                </a:rPr>
                <a:t>]]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2400" b="1" dirty="0">
                  <a:solidFill>
                    <a:srgbClr val="002060"/>
                  </a:solidFill>
                  <a:latin typeface="Comic Sans MS" pitchFamily="66" charset="0"/>
                </a:rPr>
                <a:t>max  </a:t>
              </a:r>
              <a:r>
                <a:rPr lang="en-US" sz="2400" b="1" dirty="0" smtClean="0">
                  <a:solidFill>
                    <a:srgbClr val="002060"/>
                  </a:solidFill>
                  <a:latin typeface="Comic Sans MS" pitchFamily="66" charset="0"/>
                </a:rPr>
                <a:t> </a:t>
              </a:r>
              <a:r>
                <a:rPr lang="en-US" sz="2400" b="1" dirty="0" err="1" smtClean="0">
                  <a:solidFill>
                    <a:srgbClr val="002060"/>
                  </a:solidFill>
                  <a:latin typeface="Comic Sans MS" pitchFamily="66" charset="0"/>
                </a:rPr>
                <a:t>max</a:t>
              </a:r>
              <a:r>
                <a:rPr lang="en-US" sz="2400" b="1" dirty="0" smtClean="0">
                  <a:solidFill>
                    <a:srgbClr val="002060"/>
                  </a:solidFill>
                  <a:latin typeface="Comic Sans MS" pitchFamily="66" charset="0"/>
                </a:rPr>
                <a:t>[left[</a:t>
              </a:r>
              <a:r>
                <a:rPr lang="en-US" sz="2400" b="1" dirty="0" err="1" smtClean="0">
                  <a:solidFill>
                    <a:srgbClr val="002060"/>
                  </a:solidFill>
                  <a:latin typeface="Comic Sans MS" pitchFamily="66" charset="0"/>
                </a:rPr>
                <a:t>int</a:t>
              </a:r>
              <a:r>
                <a:rPr lang="en-US" sz="2400" b="1" dirty="0" smtClean="0">
                  <a:solidFill>
                    <a:srgbClr val="002060"/>
                  </a:solidFill>
                  <a:latin typeface="Comic Sans MS" pitchFamily="66" charset="0"/>
                </a:rPr>
                <a:t>[x</a:t>
              </a:r>
              <a:r>
                <a:rPr lang="en-US" sz="2400" b="1" dirty="0">
                  <a:solidFill>
                    <a:srgbClr val="002060"/>
                  </a:solidFill>
                  <a:latin typeface="Comic Sans MS" pitchFamily="66" charset="0"/>
                </a:rPr>
                <a:t>]]]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2400" b="1" dirty="0">
                  <a:solidFill>
                    <a:srgbClr val="002060"/>
                  </a:solidFill>
                  <a:latin typeface="Comic Sans MS" pitchFamily="66" charset="0"/>
                </a:rPr>
                <a:t>	</a:t>
              </a:r>
              <a:r>
                <a:rPr lang="en-US" sz="2400" b="1" dirty="0" smtClean="0">
                  <a:solidFill>
                    <a:srgbClr val="002060"/>
                  </a:solidFill>
                  <a:latin typeface="Comic Sans MS" pitchFamily="66" charset="0"/>
                </a:rPr>
                <a:t> max[right[</a:t>
              </a:r>
              <a:r>
                <a:rPr lang="en-US" sz="2400" b="1" dirty="0" err="1" smtClean="0">
                  <a:solidFill>
                    <a:srgbClr val="002060"/>
                  </a:solidFill>
                  <a:latin typeface="Comic Sans MS" pitchFamily="66" charset="0"/>
                </a:rPr>
                <a:t>int</a:t>
              </a:r>
              <a:r>
                <a:rPr lang="en-US" sz="2400" b="1" dirty="0" smtClean="0">
                  <a:solidFill>
                    <a:srgbClr val="002060"/>
                  </a:solidFill>
                  <a:latin typeface="Comic Sans MS" pitchFamily="66" charset="0"/>
                </a:rPr>
                <a:t>[x</a:t>
              </a:r>
              <a:r>
                <a:rPr lang="en-US" sz="2400" b="1" dirty="0">
                  <a:solidFill>
                    <a:srgbClr val="002060"/>
                  </a:solidFill>
                  <a:latin typeface="Comic Sans MS" pitchFamily="66" charset="0"/>
                </a:rPr>
                <a:t>]]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838200" y="2670901"/>
            <a:ext cx="152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omic Sans MS" pitchFamily="66" charset="0"/>
              </a:rPr>
              <a:t>max[x] =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657600"/>
            <a:ext cx="6705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600200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  <a:latin typeface="Comic Sans MS" pitchFamily="66" charset="0"/>
              </a:rPr>
              <a:t>Step 3:</a:t>
            </a:r>
            <a:endParaRPr lang="en-US" sz="2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7400" y="1524000"/>
            <a:ext cx="685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400" b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Verify that we can maintain additional information for existing data structure operations.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362200" y="2667000"/>
            <a:ext cx="6629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  	Show how to maintain max[x] during 	modifying operations such as 	INSERTION AND DELETION.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381000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Comic Sans MS" pitchFamily="66" charset="0"/>
              </a:rPr>
              <a:t>Learn DAA : From B K Sharma</a:t>
            </a:r>
            <a:endParaRPr lang="en-US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84588" y="685800"/>
            <a:ext cx="2559012" cy="52540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IN" altLang="ko-KR" sz="2800" b="1" dirty="0" smtClean="0">
                <a:solidFill>
                  <a:srgbClr val="FF0000"/>
                </a:solidFill>
                <a:latin typeface="Comic Sans MS" pitchFamily="66" charset="0"/>
                <a:ea typeface="Gulim" pitchFamily="34" charset="-127"/>
                <a:cs typeface="Times New Roman" pitchFamily="18" charset="0"/>
              </a:rPr>
              <a:t>Interval Tree</a:t>
            </a:r>
            <a:endParaRPr lang="en-US" altLang="ko-KR" sz="2800" b="1" dirty="0">
              <a:solidFill>
                <a:srgbClr val="FF0000"/>
              </a:solidFill>
              <a:latin typeface="Comic Sans MS" pitchFamily="66" charset="0"/>
              <a:ea typeface="Gulim" pitchFamily="34" charset="-127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4001869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002060"/>
                </a:solidFill>
                <a:latin typeface="Comic Sans MS" pitchFamily="66" charset="0"/>
              </a:rPr>
              <a:t>We can determine </a:t>
            </a:r>
            <a:r>
              <a:rPr lang="en-US" sz="2400" b="1" dirty="0" smtClean="0">
                <a:solidFill>
                  <a:srgbClr val="FF0000"/>
                </a:solidFill>
                <a:latin typeface="Comic Sans MS" pitchFamily="66" charset="0"/>
              </a:rPr>
              <a:t>max[x]</a:t>
            </a:r>
            <a:r>
              <a:rPr lang="en-US" sz="2400" b="1" dirty="0" smtClean="0">
                <a:solidFill>
                  <a:srgbClr val="002060"/>
                </a:solidFill>
                <a:latin typeface="Comic Sans MS" pitchFamily="66" charset="0"/>
              </a:rPr>
              <a:t> given interval </a:t>
            </a:r>
            <a:r>
              <a:rPr lang="en-US" sz="2400" b="1" dirty="0" err="1" smtClean="0">
                <a:solidFill>
                  <a:srgbClr val="FF0000"/>
                </a:solidFill>
                <a:latin typeface="Comic Sans MS" pitchFamily="66" charset="0"/>
              </a:rPr>
              <a:t>int</a:t>
            </a:r>
            <a:r>
              <a:rPr lang="en-US" sz="2400" b="1" dirty="0" smtClean="0">
                <a:solidFill>
                  <a:srgbClr val="FF0000"/>
                </a:solidFill>
                <a:latin typeface="Comic Sans MS" pitchFamily="66" charset="0"/>
              </a:rPr>
              <a:t>[x]</a:t>
            </a:r>
            <a:r>
              <a:rPr lang="en-US" sz="2400" b="1" dirty="0" smtClean="0">
                <a:solidFill>
                  <a:srgbClr val="002060"/>
                </a:solidFill>
                <a:latin typeface="Comic Sans MS" pitchFamily="66" charset="0"/>
              </a:rPr>
              <a:t> and </a:t>
            </a:r>
            <a:r>
              <a:rPr lang="en-US" sz="2400" b="1" dirty="0" smtClean="0">
                <a:solidFill>
                  <a:srgbClr val="FF0000"/>
                </a:solidFill>
                <a:latin typeface="Comic Sans MS" pitchFamily="66" charset="0"/>
              </a:rPr>
              <a:t>max values of node </a:t>
            </a:r>
            <a:r>
              <a:rPr lang="en-US" sz="2400" b="1" dirty="0" err="1" smtClean="0">
                <a:solidFill>
                  <a:srgbClr val="FF0000"/>
                </a:solidFill>
                <a:latin typeface="Comic Sans MS" pitchFamily="66" charset="0"/>
              </a:rPr>
              <a:t>x’s</a:t>
            </a:r>
            <a:r>
              <a:rPr lang="en-US" sz="2400" b="1" dirty="0" smtClean="0">
                <a:solidFill>
                  <a:srgbClr val="FF0000"/>
                </a:solidFill>
                <a:latin typeface="Comic Sans MS" pitchFamily="66" charset="0"/>
              </a:rPr>
              <a:t> children:</a:t>
            </a:r>
            <a:endParaRPr lang="en-US" sz="2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2468562" y="5051425"/>
            <a:ext cx="3703638" cy="1273175"/>
            <a:chOff x="1104" y="3081"/>
            <a:chExt cx="2333" cy="802"/>
          </a:xfrm>
        </p:grpSpPr>
        <p:sp>
          <p:nvSpPr>
            <p:cNvPr id="9" name="AutoShape 5"/>
            <p:cNvSpPr>
              <a:spLocks/>
            </p:cNvSpPr>
            <p:nvPr/>
          </p:nvSpPr>
          <p:spPr bwMode="auto">
            <a:xfrm>
              <a:off x="1551" y="3082"/>
              <a:ext cx="56" cy="801"/>
            </a:xfrm>
            <a:prstGeom prst="leftBrace">
              <a:avLst>
                <a:gd name="adj1" fmla="val 119196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>
                <a:solidFill>
                  <a:srgbClr val="002060"/>
                </a:solidFill>
                <a:latin typeface="Comic Sans MS" pitchFamily="66" charset="0"/>
              </a:endParaRP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1104" y="3081"/>
              <a:ext cx="2333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b="1" dirty="0">
                  <a:solidFill>
                    <a:srgbClr val="002060"/>
                  </a:solidFill>
                  <a:latin typeface="Comic Sans MS" pitchFamily="66" charset="0"/>
                </a:rPr>
                <a:t>	</a:t>
              </a:r>
              <a:r>
                <a:rPr lang="en-US" sz="2400" b="1" dirty="0" smtClean="0">
                  <a:solidFill>
                    <a:srgbClr val="002060"/>
                  </a:solidFill>
                  <a:latin typeface="Comic Sans MS" pitchFamily="66" charset="0"/>
                </a:rPr>
                <a:t>high[</a:t>
              </a:r>
              <a:r>
                <a:rPr lang="en-US" sz="2400" b="1" dirty="0" err="1" smtClean="0">
                  <a:solidFill>
                    <a:srgbClr val="002060"/>
                  </a:solidFill>
                  <a:latin typeface="Comic Sans MS" pitchFamily="66" charset="0"/>
                </a:rPr>
                <a:t>int</a:t>
              </a:r>
              <a:r>
                <a:rPr lang="en-US" sz="2400" b="1" dirty="0" smtClean="0">
                  <a:solidFill>
                    <a:srgbClr val="002060"/>
                  </a:solidFill>
                  <a:latin typeface="Comic Sans MS" pitchFamily="66" charset="0"/>
                </a:rPr>
                <a:t>[x</a:t>
              </a:r>
              <a:r>
                <a:rPr lang="en-US" sz="2400" b="1" dirty="0">
                  <a:solidFill>
                    <a:srgbClr val="002060"/>
                  </a:solidFill>
                  <a:latin typeface="Comic Sans MS" pitchFamily="66" charset="0"/>
                </a:rPr>
                <a:t>]]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2400" b="1" dirty="0">
                  <a:solidFill>
                    <a:srgbClr val="002060"/>
                  </a:solidFill>
                  <a:latin typeface="Comic Sans MS" pitchFamily="66" charset="0"/>
                </a:rPr>
                <a:t>max  </a:t>
              </a:r>
              <a:r>
                <a:rPr lang="en-US" sz="2400" b="1" dirty="0" smtClean="0">
                  <a:solidFill>
                    <a:srgbClr val="002060"/>
                  </a:solidFill>
                  <a:latin typeface="Comic Sans MS" pitchFamily="66" charset="0"/>
                </a:rPr>
                <a:t> </a:t>
              </a:r>
              <a:r>
                <a:rPr lang="en-US" sz="2400" b="1" dirty="0" err="1" smtClean="0">
                  <a:solidFill>
                    <a:srgbClr val="002060"/>
                  </a:solidFill>
                  <a:latin typeface="Comic Sans MS" pitchFamily="66" charset="0"/>
                </a:rPr>
                <a:t>max</a:t>
              </a:r>
              <a:r>
                <a:rPr lang="en-US" sz="2400" b="1" dirty="0" smtClean="0">
                  <a:solidFill>
                    <a:srgbClr val="002060"/>
                  </a:solidFill>
                  <a:latin typeface="Comic Sans MS" pitchFamily="66" charset="0"/>
                </a:rPr>
                <a:t>[left[</a:t>
              </a:r>
              <a:r>
                <a:rPr lang="en-US" sz="2400" b="1" dirty="0" err="1" smtClean="0">
                  <a:solidFill>
                    <a:srgbClr val="002060"/>
                  </a:solidFill>
                  <a:latin typeface="Comic Sans MS" pitchFamily="66" charset="0"/>
                </a:rPr>
                <a:t>int</a:t>
              </a:r>
              <a:r>
                <a:rPr lang="en-US" sz="2400" b="1" dirty="0" smtClean="0">
                  <a:solidFill>
                    <a:srgbClr val="002060"/>
                  </a:solidFill>
                  <a:latin typeface="Comic Sans MS" pitchFamily="66" charset="0"/>
                </a:rPr>
                <a:t>[x</a:t>
              </a:r>
              <a:r>
                <a:rPr lang="en-US" sz="2400" b="1" dirty="0">
                  <a:solidFill>
                    <a:srgbClr val="002060"/>
                  </a:solidFill>
                  <a:latin typeface="Comic Sans MS" pitchFamily="66" charset="0"/>
                </a:rPr>
                <a:t>]]]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2400" b="1" dirty="0">
                  <a:solidFill>
                    <a:srgbClr val="002060"/>
                  </a:solidFill>
                  <a:latin typeface="Comic Sans MS" pitchFamily="66" charset="0"/>
                </a:rPr>
                <a:t>	</a:t>
              </a:r>
              <a:r>
                <a:rPr lang="en-US" sz="2400" b="1" dirty="0" smtClean="0">
                  <a:solidFill>
                    <a:srgbClr val="002060"/>
                  </a:solidFill>
                  <a:latin typeface="Comic Sans MS" pitchFamily="66" charset="0"/>
                </a:rPr>
                <a:t> max[right[</a:t>
              </a:r>
              <a:r>
                <a:rPr lang="en-US" sz="2400" b="1" dirty="0" err="1" smtClean="0">
                  <a:solidFill>
                    <a:srgbClr val="002060"/>
                  </a:solidFill>
                  <a:latin typeface="Comic Sans MS" pitchFamily="66" charset="0"/>
                </a:rPr>
                <a:t>int</a:t>
              </a:r>
              <a:r>
                <a:rPr lang="en-US" sz="2400" b="1" dirty="0" smtClean="0">
                  <a:solidFill>
                    <a:srgbClr val="002060"/>
                  </a:solidFill>
                  <a:latin typeface="Comic Sans MS" pitchFamily="66" charset="0"/>
                </a:rPr>
                <a:t>[x</a:t>
              </a:r>
              <a:r>
                <a:rPr lang="en-US" sz="2400" b="1" dirty="0">
                  <a:solidFill>
                    <a:srgbClr val="002060"/>
                  </a:solidFill>
                  <a:latin typeface="Comic Sans MS" pitchFamily="66" charset="0"/>
                </a:rPr>
                <a:t>]]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838200" y="5436326"/>
            <a:ext cx="152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omic Sans MS" pitchFamily="66" charset="0"/>
              </a:rPr>
              <a:t>max[x] =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116113" y="2070100"/>
            <a:ext cx="762000" cy="512762"/>
            <a:chOff x="3976" y="2145"/>
            <a:chExt cx="480" cy="323"/>
          </a:xfrm>
        </p:grpSpPr>
        <p:sp>
          <p:nvSpPr>
            <p:cNvPr id="3" name="AutoShape 3"/>
            <p:cNvSpPr>
              <a:spLocks noChangeArrowheads="1"/>
            </p:cNvSpPr>
            <p:nvPr/>
          </p:nvSpPr>
          <p:spPr bwMode="auto">
            <a:xfrm>
              <a:off x="3981" y="2145"/>
              <a:ext cx="474" cy="32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</a:pPr>
              <a:r>
                <a:rPr lang="en-US" sz="1400">
                  <a:latin typeface="Tw Cen MT" pitchFamily="34" charset="0"/>
                </a:rPr>
                <a:t>[16, 21]</a:t>
              </a:r>
            </a:p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</a:pPr>
              <a:r>
                <a:rPr lang="en-US" sz="1400">
                  <a:latin typeface="Tw Cen MT" pitchFamily="34" charset="0"/>
                </a:rPr>
                <a:t>30</a:t>
              </a:r>
            </a:p>
          </p:txBody>
        </p:sp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3976" y="23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</p:grp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5311500" y="2697162"/>
            <a:ext cx="762000" cy="512763"/>
            <a:chOff x="3976" y="2145"/>
            <a:chExt cx="480" cy="323"/>
          </a:xfrm>
        </p:grpSpPr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3981" y="2145"/>
              <a:ext cx="474" cy="32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</a:pPr>
              <a:r>
                <a:rPr lang="en-US" sz="1400">
                  <a:latin typeface="Tw Cen MT" pitchFamily="34" charset="0"/>
                </a:rPr>
                <a:t>[25, 30]</a:t>
              </a:r>
            </a:p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</a:pPr>
              <a:r>
                <a:rPr lang="en-US" sz="1400">
                  <a:latin typeface="Tw Cen MT" pitchFamily="34" charset="0"/>
                </a:rPr>
                <a:t>30</a:t>
              </a: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3976" y="2321"/>
              <a:ext cx="480" cy="0"/>
            </a:xfrm>
            <a:prstGeom prst="line">
              <a:avLst/>
            </a:prstGeom>
            <a:noFill/>
            <a:ln w="9525">
              <a:solidFill>
                <a:srgbClr val="DD011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</p:grp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5979838" y="3451225"/>
            <a:ext cx="762000" cy="512762"/>
            <a:chOff x="3976" y="2145"/>
            <a:chExt cx="480" cy="323"/>
          </a:xfrm>
        </p:grpSpPr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3981" y="2145"/>
              <a:ext cx="474" cy="32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</a:pPr>
              <a:r>
                <a:rPr lang="en-US" sz="1400">
                  <a:latin typeface="Tw Cen MT" pitchFamily="34" charset="0"/>
                </a:rPr>
                <a:t>[26, 26]</a:t>
              </a:r>
            </a:p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</a:pPr>
              <a:r>
                <a:rPr lang="en-US" sz="1400">
                  <a:latin typeface="Tw Cen MT" pitchFamily="34" charset="0"/>
                </a:rPr>
                <a:t>29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976" y="23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</p:grp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4727300" y="3451225"/>
            <a:ext cx="762000" cy="512762"/>
            <a:chOff x="3976" y="2145"/>
            <a:chExt cx="480" cy="323"/>
          </a:xfrm>
        </p:grpSpPr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3981" y="2145"/>
              <a:ext cx="474" cy="32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</a:pPr>
              <a:r>
                <a:rPr lang="en-US" sz="1400">
                  <a:latin typeface="Tw Cen MT" pitchFamily="34" charset="0"/>
                </a:rPr>
                <a:t>[17, 19]</a:t>
              </a:r>
            </a:p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</a:pPr>
              <a:r>
                <a:rPr lang="en-US" sz="1400">
                  <a:latin typeface="Tw Cen MT" pitchFamily="34" charset="0"/>
                </a:rPr>
                <a:t>20</a:t>
              </a: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976" y="23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5343250" y="4325937"/>
            <a:ext cx="762000" cy="512763"/>
            <a:chOff x="3976" y="2145"/>
            <a:chExt cx="480" cy="323"/>
          </a:xfrm>
        </p:grpSpPr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3981" y="2145"/>
              <a:ext cx="474" cy="32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</a:pPr>
              <a:r>
                <a:rPr lang="en-US" sz="1400">
                  <a:latin typeface="Tw Cen MT" pitchFamily="34" charset="0"/>
                </a:rPr>
                <a:t>[19, 20]</a:t>
              </a:r>
            </a:p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</a:pPr>
              <a:r>
                <a:rPr lang="en-US" sz="1400">
                  <a:latin typeface="Tw Cen MT" pitchFamily="34" charset="0"/>
                </a:rPr>
                <a:t>20</a:t>
              </a: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976" y="2321"/>
              <a:ext cx="480" cy="0"/>
            </a:xfrm>
            <a:prstGeom prst="line">
              <a:avLst/>
            </a:prstGeom>
            <a:noFill/>
            <a:ln w="9525">
              <a:solidFill>
                <a:srgbClr val="DD011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</p:grp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2871513" y="2698750"/>
            <a:ext cx="762000" cy="512762"/>
            <a:chOff x="3976" y="2145"/>
            <a:chExt cx="480" cy="323"/>
          </a:xfrm>
        </p:grpSpPr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3981" y="2145"/>
              <a:ext cx="474" cy="32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</a:pPr>
              <a:r>
                <a:rPr lang="en-US" sz="1400">
                  <a:latin typeface="Tw Cen MT" pitchFamily="34" charset="0"/>
                </a:rPr>
                <a:t>[8, 9]</a:t>
              </a:r>
            </a:p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</a:pPr>
              <a:r>
                <a:rPr lang="en-US" sz="1400">
                  <a:latin typeface="Tw Cen MT" pitchFamily="34" charset="0"/>
                </a:rPr>
                <a:t>23</a:t>
              </a: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3976" y="2321"/>
              <a:ext cx="480" cy="0"/>
            </a:xfrm>
            <a:prstGeom prst="line">
              <a:avLst/>
            </a:prstGeom>
            <a:noFill/>
            <a:ln w="9525">
              <a:solidFill>
                <a:srgbClr val="DD011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476350" y="3451225"/>
            <a:ext cx="762000" cy="512762"/>
            <a:chOff x="3976" y="2145"/>
            <a:chExt cx="480" cy="323"/>
          </a:xfrm>
        </p:grpSpPr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3981" y="2145"/>
              <a:ext cx="474" cy="32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</a:pPr>
              <a:r>
                <a:rPr lang="en-US" sz="1400">
                  <a:latin typeface="Tw Cen MT" pitchFamily="34" charset="0"/>
                </a:rPr>
                <a:t>[15, 23]</a:t>
              </a:r>
            </a:p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</a:pPr>
              <a:r>
                <a:rPr lang="en-US" sz="1400">
                  <a:latin typeface="Tw Cen MT" pitchFamily="34" charset="0"/>
                </a:rPr>
                <a:t>23</a:t>
              </a: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976" y="23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</p:grpSp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2225400" y="3451225"/>
            <a:ext cx="762000" cy="512762"/>
            <a:chOff x="3976" y="2145"/>
            <a:chExt cx="480" cy="323"/>
          </a:xfrm>
        </p:grpSpPr>
        <p:sp>
          <p:nvSpPr>
            <p:cNvPr id="24" name="AutoShape 24"/>
            <p:cNvSpPr>
              <a:spLocks noChangeArrowheads="1"/>
            </p:cNvSpPr>
            <p:nvPr/>
          </p:nvSpPr>
          <p:spPr bwMode="auto">
            <a:xfrm>
              <a:off x="3981" y="2145"/>
              <a:ext cx="474" cy="32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</a:pPr>
              <a:r>
                <a:rPr lang="en-US" sz="1400">
                  <a:latin typeface="Tw Cen MT" pitchFamily="34" charset="0"/>
                </a:rPr>
                <a:t>[5, 8]</a:t>
              </a:r>
            </a:p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</a:pPr>
              <a:r>
                <a:rPr lang="en-US" sz="1400">
                  <a:latin typeface="Tw Cen MT" pitchFamily="34" charset="0"/>
                </a:rPr>
                <a:t>10</a:t>
              </a: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976" y="23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</p:grp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2703238" y="4325937"/>
            <a:ext cx="762000" cy="512763"/>
            <a:chOff x="3976" y="2145"/>
            <a:chExt cx="480" cy="323"/>
          </a:xfrm>
        </p:grpSpPr>
        <p:sp>
          <p:nvSpPr>
            <p:cNvPr id="27" name="AutoShape 27"/>
            <p:cNvSpPr>
              <a:spLocks noChangeArrowheads="1"/>
            </p:cNvSpPr>
            <p:nvPr/>
          </p:nvSpPr>
          <p:spPr bwMode="auto">
            <a:xfrm>
              <a:off x="3981" y="2145"/>
              <a:ext cx="474" cy="32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</a:pPr>
              <a:r>
                <a:rPr lang="en-US" sz="1400">
                  <a:latin typeface="Tw Cen MT" pitchFamily="34" charset="0"/>
                </a:rPr>
                <a:t>[6, 10]</a:t>
              </a:r>
            </a:p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</a:pPr>
              <a:r>
                <a:rPr lang="en-US" sz="1400">
                  <a:latin typeface="Tw Cen MT" pitchFamily="34" charset="0"/>
                </a:rPr>
                <a:t>10</a:t>
              </a: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3976" y="2321"/>
              <a:ext cx="480" cy="0"/>
            </a:xfrm>
            <a:prstGeom prst="line">
              <a:avLst/>
            </a:prstGeom>
            <a:noFill/>
            <a:ln w="9525">
              <a:solidFill>
                <a:srgbClr val="DD011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</p:grp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1655488" y="4325937"/>
            <a:ext cx="762000" cy="512763"/>
            <a:chOff x="3976" y="2145"/>
            <a:chExt cx="480" cy="323"/>
          </a:xfrm>
        </p:grpSpPr>
        <p:sp>
          <p:nvSpPr>
            <p:cNvPr id="30" name="AutoShape 30"/>
            <p:cNvSpPr>
              <a:spLocks noChangeArrowheads="1"/>
            </p:cNvSpPr>
            <p:nvPr/>
          </p:nvSpPr>
          <p:spPr bwMode="auto">
            <a:xfrm>
              <a:off x="3981" y="2145"/>
              <a:ext cx="474" cy="32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</a:pPr>
              <a:r>
                <a:rPr lang="en-US" sz="1400">
                  <a:latin typeface="Tw Cen MT" pitchFamily="34" charset="0"/>
                </a:rPr>
                <a:t>[0, 3]</a:t>
              </a:r>
            </a:p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</a:pPr>
              <a:r>
                <a:rPr lang="en-US" sz="1400">
                  <a:latin typeface="Tw Cen MT" pitchFamily="34" charset="0"/>
                </a:rPr>
                <a:t>3</a:t>
              </a: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3976" y="2321"/>
              <a:ext cx="480" cy="0"/>
            </a:xfrm>
            <a:prstGeom prst="line">
              <a:avLst/>
            </a:prstGeom>
            <a:noFill/>
            <a:ln w="9525">
              <a:solidFill>
                <a:srgbClr val="DD011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</p:grpSp>
      <p:sp>
        <p:nvSpPr>
          <p:cNvPr id="32" name="Line 32"/>
          <p:cNvSpPr>
            <a:spLocks noChangeShapeType="1"/>
          </p:cNvSpPr>
          <p:nvPr/>
        </p:nvSpPr>
        <p:spPr bwMode="auto">
          <a:xfrm flipH="1">
            <a:off x="3631925" y="2570162"/>
            <a:ext cx="492125" cy="160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4878113" y="2560637"/>
            <a:ext cx="465137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H="1">
            <a:off x="2592113" y="3206750"/>
            <a:ext cx="3048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3622400" y="3179762"/>
            <a:ext cx="277813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 flipH="1">
            <a:off x="5030513" y="3189287"/>
            <a:ext cx="3048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>
            <a:off x="6060800" y="3162300"/>
            <a:ext cx="277813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H="1">
            <a:off x="2073000" y="3959225"/>
            <a:ext cx="179388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>
            <a:off x="2958825" y="3968750"/>
            <a:ext cx="144463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5468663" y="3959225"/>
            <a:ext cx="26035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Tw Cen MT" pitchFamily="34" charset="0"/>
            </a:endParaRPr>
          </a:p>
        </p:txBody>
      </p:sp>
      <p:grpSp>
        <p:nvGrpSpPr>
          <p:cNvPr id="41" name="Group 46"/>
          <p:cNvGrpSpPr>
            <a:grpSpLocks/>
          </p:cNvGrpSpPr>
          <p:nvPr/>
        </p:nvGrpSpPr>
        <p:grpSpPr bwMode="auto">
          <a:xfrm>
            <a:off x="6906938" y="4327525"/>
            <a:ext cx="762000" cy="512762"/>
            <a:chOff x="3976" y="2145"/>
            <a:chExt cx="480" cy="323"/>
          </a:xfrm>
        </p:grpSpPr>
        <p:sp>
          <p:nvSpPr>
            <p:cNvPr id="42" name="AutoShape 47"/>
            <p:cNvSpPr>
              <a:spLocks noChangeArrowheads="1"/>
            </p:cNvSpPr>
            <p:nvPr/>
          </p:nvSpPr>
          <p:spPr bwMode="auto">
            <a:xfrm>
              <a:off x="3981" y="2145"/>
              <a:ext cx="474" cy="32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</a:pPr>
              <a:r>
                <a:rPr lang="en-US" sz="1400" dirty="0">
                  <a:latin typeface="Tw Cen MT" pitchFamily="34" charset="0"/>
                </a:rPr>
                <a:t>[27, 29]</a:t>
              </a:r>
            </a:p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</a:pPr>
              <a:r>
                <a:rPr lang="en-US" sz="1400" dirty="0">
                  <a:latin typeface="Tw Cen MT" pitchFamily="34" charset="0"/>
                </a:rPr>
                <a:t>29</a:t>
              </a:r>
            </a:p>
          </p:txBody>
        </p:sp>
        <p:sp>
          <p:nvSpPr>
            <p:cNvPr id="43" name="Line 48"/>
            <p:cNvSpPr>
              <a:spLocks noChangeShapeType="1"/>
            </p:cNvSpPr>
            <p:nvPr/>
          </p:nvSpPr>
          <p:spPr bwMode="auto">
            <a:xfrm>
              <a:off x="3976" y="23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</p:grpSp>
      <p:sp>
        <p:nvSpPr>
          <p:cNvPr id="44" name="Line 49"/>
          <p:cNvSpPr>
            <a:spLocks noChangeShapeType="1"/>
          </p:cNvSpPr>
          <p:nvPr/>
        </p:nvSpPr>
        <p:spPr bwMode="auto">
          <a:xfrm>
            <a:off x="6711675" y="3965575"/>
            <a:ext cx="26035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Tw Cen MT" pitchFamily="34" charset="0"/>
            </a:endParaRPr>
          </a:p>
        </p:txBody>
      </p:sp>
      <p:grpSp>
        <p:nvGrpSpPr>
          <p:cNvPr id="45" name="Group 50"/>
          <p:cNvGrpSpPr>
            <a:grpSpLocks/>
          </p:cNvGrpSpPr>
          <p:nvPr/>
        </p:nvGrpSpPr>
        <p:grpSpPr bwMode="auto">
          <a:xfrm>
            <a:off x="2376213" y="5356225"/>
            <a:ext cx="3590925" cy="1273175"/>
            <a:chOff x="1061" y="3081"/>
            <a:chExt cx="2262" cy="802"/>
          </a:xfrm>
        </p:grpSpPr>
        <p:sp>
          <p:nvSpPr>
            <p:cNvPr id="46" name="AutoShape 51"/>
            <p:cNvSpPr>
              <a:spLocks/>
            </p:cNvSpPr>
            <p:nvPr/>
          </p:nvSpPr>
          <p:spPr bwMode="auto">
            <a:xfrm>
              <a:off x="1551" y="3082"/>
              <a:ext cx="56" cy="801"/>
            </a:xfrm>
            <a:prstGeom prst="leftBrace">
              <a:avLst>
                <a:gd name="adj1" fmla="val 119196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>
                <a:solidFill>
                  <a:srgbClr val="002060"/>
                </a:solidFill>
                <a:latin typeface="Comic Sans MS" pitchFamily="66" charset="0"/>
              </a:endParaRPr>
            </a:p>
          </p:txBody>
        </p:sp>
        <p:sp>
          <p:nvSpPr>
            <p:cNvPr id="47" name="Text Box 52"/>
            <p:cNvSpPr txBox="1">
              <a:spLocks noChangeArrowheads="1"/>
            </p:cNvSpPr>
            <p:nvPr/>
          </p:nvSpPr>
          <p:spPr bwMode="auto">
            <a:xfrm>
              <a:off x="1061" y="3081"/>
              <a:ext cx="2262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b="1" dirty="0">
                  <a:solidFill>
                    <a:srgbClr val="002060"/>
                  </a:solidFill>
                  <a:latin typeface="Comic Sans MS" pitchFamily="66" charset="0"/>
                </a:rPr>
                <a:t>	high[</a:t>
              </a:r>
              <a:r>
                <a:rPr lang="en-US" sz="2400" b="1" dirty="0" err="1">
                  <a:solidFill>
                    <a:srgbClr val="002060"/>
                  </a:solidFill>
                  <a:latin typeface="Comic Sans MS" pitchFamily="66" charset="0"/>
                </a:rPr>
                <a:t>int</a:t>
              </a:r>
              <a:r>
                <a:rPr lang="en-US" sz="2400" b="1" dirty="0">
                  <a:solidFill>
                    <a:srgbClr val="002060"/>
                  </a:solidFill>
                  <a:latin typeface="Comic Sans MS" pitchFamily="66" charset="0"/>
                </a:rPr>
                <a:t>[x]]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2400" b="1" dirty="0">
                  <a:solidFill>
                    <a:srgbClr val="002060"/>
                  </a:solidFill>
                  <a:latin typeface="Comic Sans MS" pitchFamily="66" charset="0"/>
                </a:rPr>
                <a:t>max   </a:t>
              </a:r>
              <a:r>
                <a:rPr lang="en-US" sz="2400" b="1" dirty="0" err="1" smtClean="0">
                  <a:solidFill>
                    <a:srgbClr val="002060"/>
                  </a:solidFill>
                  <a:latin typeface="Comic Sans MS" pitchFamily="66" charset="0"/>
                </a:rPr>
                <a:t>max</a:t>
              </a:r>
              <a:r>
                <a:rPr lang="en-US" sz="2400" b="1" dirty="0" smtClean="0">
                  <a:solidFill>
                    <a:srgbClr val="002060"/>
                  </a:solidFill>
                  <a:latin typeface="Comic Sans MS" pitchFamily="66" charset="0"/>
                </a:rPr>
                <a:t>[left[</a:t>
              </a:r>
              <a:r>
                <a:rPr lang="en-US" sz="2400" b="1" dirty="0" err="1" smtClean="0">
                  <a:solidFill>
                    <a:srgbClr val="002060"/>
                  </a:solidFill>
                  <a:latin typeface="Comic Sans MS" pitchFamily="66" charset="0"/>
                </a:rPr>
                <a:t>int</a:t>
              </a:r>
              <a:r>
                <a:rPr lang="en-US" sz="2400" b="1" dirty="0" smtClean="0">
                  <a:solidFill>
                    <a:srgbClr val="002060"/>
                  </a:solidFill>
                  <a:latin typeface="Comic Sans MS" pitchFamily="66" charset="0"/>
                </a:rPr>
                <a:t>[x</a:t>
              </a:r>
              <a:r>
                <a:rPr lang="en-US" sz="2400" b="1" dirty="0">
                  <a:solidFill>
                    <a:srgbClr val="002060"/>
                  </a:solidFill>
                  <a:latin typeface="Comic Sans MS" pitchFamily="66" charset="0"/>
                </a:rPr>
                <a:t>]]]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sz="2400" b="1" dirty="0">
                  <a:solidFill>
                    <a:srgbClr val="002060"/>
                  </a:solidFill>
                  <a:latin typeface="Comic Sans MS" pitchFamily="66" charset="0"/>
                </a:rPr>
                <a:t>	max[right[</a:t>
              </a:r>
              <a:r>
                <a:rPr lang="en-US" sz="2400" b="1" dirty="0" err="1">
                  <a:solidFill>
                    <a:srgbClr val="002060"/>
                  </a:solidFill>
                  <a:latin typeface="Comic Sans MS" pitchFamily="66" charset="0"/>
                </a:rPr>
                <a:t>int</a:t>
              </a:r>
              <a:r>
                <a:rPr lang="en-US" sz="2400" b="1" dirty="0">
                  <a:solidFill>
                    <a:srgbClr val="002060"/>
                  </a:solidFill>
                  <a:latin typeface="Comic Sans MS" pitchFamily="66" charset="0"/>
                </a:rPr>
                <a:t>[x]]</a:t>
              </a:r>
            </a:p>
          </p:txBody>
        </p:sp>
      </p:grpSp>
      <p:sp>
        <p:nvSpPr>
          <p:cNvPr id="48" name="Text Box 53"/>
          <p:cNvSpPr txBox="1">
            <a:spLocks noChangeArrowheads="1"/>
          </p:cNvSpPr>
          <p:nvPr/>
        </p:nvSpPr>
        <p:spPr bwMode="auto">
          <a:xfrm>
            <a:off x="838200" y="5732961"/>
            <a:ext cx="1372789" cy="463846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mic Sans MS" pitchFamily="66" charset="0"/>
              </a:rPr>
              <a:t>max[x]=</a:t>
            </a:r>
          </a:p>
        </p:txBody>
      </p:sp>
      <p:sp>
        <p:nvSpPr>
          <p:cNvPr id="49" name="Oval 54"/>
          <p:cNvSpPr>
            <a:spLocks noChangeArrowheads="1"/>
          </p:cNvSpPr>
          <p:nvPr/>
        </p:nvSpPr>
        <p:spPr bwMode="auto">
          <a:xfrm rot="13660246">
            <a:off x="5628344" y="3536030"/>
            <a:ext cx="2439987" cy="13081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28600" y="381000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Comic Sans MS" pitchFamily="66" charset="0"/>
              </a:rPr>
              <a:t>Learn DAA : From B K Sharma</a:t>
            </a:r>
            <a:endParaRPr lang="en-US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3384588" y="685800"/>
            <a:ext cx="2559012" cy="52540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IN" altLang="ko-KR" sz="2800" b="1" dirty="0" smtClean="0">
                <a:solidFill>
                  <a:srgbClr val="FF0000"/>
                </a:solidFill>
                <a:latin typeface="Comic Sans MS" pitchFamily="66" charset="0"/>
                <a:ea typeface="Gulim" pitchFamily="34" charset="-127"/>
                <a:cs typeface="Times New Roman" pitchFamily="18" charset="0"/>
              </a:rPr>
              <a:t>Interval Tree</a:t>
            </a:r>
            <a:endParaRPr lang="en-US" altLang="ko-KR" sz="2800" b="1" dirty="0">
              <a:solidFill>
                <a:srgbClr val="FF0000"/>
              </a:solidFill>
              <a:latin typeface="Comic Sans MS" pitchFamily="66" charset="0"/>
              <a:ea typeface="Gulim" pitchFamily="34" charset="-127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8" grpId="0"/>
      <p:bldP spid="49" grpId="0" animBg="1"/>
      <p:bldP spid="50" grpId="0"/>
      <p:bldP spid="5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81000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Comic Sans MS" pitchFamily="66" charset="0"/>
              </a:rPr>
              <a:t>Learn DAA : From B K Sharma</a:t>
            </a:r>
            <a:endParaRPr lang="en-US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352800" y="685800"/>
            <a:ext cx="2559012" cy="52540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IN" altLang="ko-KR" sz="2800" b="1" dirty="0" smtClean="0">
                <a:solidFill>
                  <a:srgbClr val="FF0000"/>
                </a:solidFill>
                <a:latin typeface="Comic Sans MS" pitchFamily="66" charset="0"/>
                <a:ea typeface="Gulim" pitchFamily="34" charset="-127"/>
                <a:cs typeface="Times New Roman" pitchFamily="18" charset="0"/>
              </a:rPr>
              <a:t>Interval Tree</a:t>
            </a:r>
            <a:endParaRPr lang="en-US" altLang="ko-KR" sz="2800" b="1" dirty="0">
              <a:solidFill>
                <a:srgbClr val="FF0000"/>
              </a:solidFill>
              <a:latin typeface="Comic Sans MS" pitchFamily="66" charset="0"/>
              <a:ea typeface="Gulim" pitchFamily="34" charset="-127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600200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  <a:latin typeface="Comic Sans MS" pitchFamily="66" charset="0"/>
              </a:rPr>
              <a:t>Step 4:</a:t>
            </a:r>
            <a:endParaRPr lang="en-US" sz="2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55597" y="1613263"/>
            <a:ext cx="3642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Develop new operations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209800"/>
            <a:ext cx="5995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 Developed INTERVAL-SEARCH(</a:t>
            </a:r>
            <a:r>
              <a:rPr lang="en-US" altLang="ko-KR" sz="2400" b="1" dirty="0" err="1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T,i</a:t>
            </a: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)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2743200"/>
            <a:ext cx="42707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INTERVAL-SEARCH(</a:t>
            </a:r>
            <a:r>
              <a:rPr lang="en-US" altLang="ko-KR" sz="2400" b="1" dirty="0" err="1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T,x</a:t>
            </a: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) </a:t>
            </a:r>
            <a:r>
              <a:rPr lang="en-US" altLang="ko-KR" sz="2400" b="1" dirty="0" smtClean="0">
                <a:solidFill>
                  <a:srgbClr val="FF0000"/>
                </a:solidFill>
                <a:latin typeface="Comic Sans MS" pitchFamily="66" charset="0"/>
                <a:ea typeface="Gulim" pitchFamily="34" charset="-127"/>
              </a:rPr>
              <a:t>: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3276600"/>
            <a:ext cx="784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buFont typeface="Wingdings" pitchFamily="2" charset="2"/>
              <a:buChar char="Ø"/>
              <a:tabLst>
                <a:tab pos="228600" algn="l"/>
              </a:tabLst>
            </a:pP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 	Returns a pointer to an element </a:t>
            </a:r>
            <a:r>
              <a:rPr lang="en-US" altLang="ko-KR" sz="2400" b="1" i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x </a:t>
            </a: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in </a:t>
            </a:r>
            <a:r>
              <a:rPr lang="en-US" altLang="ko-KR" sz="2400" b="1" i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T</a:t>
            </a: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, such 	that </a:t>
            </a:r>
            <a:r>
              <a:rPr lang="en-US" altLang="ko-KR" sz="2400" b="1" i="1" dirty="0" err="1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int</a:t>
            </a: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[</a:t>
            </a:r>
            <a:r>
              <a:rPr lang="en-US" altLang="ko-KR" sz="2400" b="1" i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x</a:t>
            </a: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] overlaps interval </a:t>
            </a:r>
            <a:r>
              <a:rPr lang="en-US" altLang="ko-KR" sz="2400" b="1" i="1" dirty="0" err="1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i</a:t>
            </a: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, or the 	sentinel </a:t>
            </a:r>
            <a:r>
              <a:rPr lang="en-US" altLang="ko-KR" sz="2400" b="1" i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nil</a:t>
            </a: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[</a:t>
            </a:r>
            <a:r>
              <a:rPr lang="en-US" altLang="ko-KR" sz="2400" b="1" i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T</a:t>
            </a: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] if no such element is in 	the set.</a:t>
            </a:r>
            <a:endParaRPr lang="en-US" altLang="ko-KR" b="1" dirty="0">
              <a:solidFill>
                <a:srgbClr val="002060"/>
              </a:solidFill>
              <a:latin typeface="Comic Sans MS" pitchFamily="66" charset="0"/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81000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Comic Sans MS" pitchFamily="66" charset="0"/>
              </a:rPr>
              <a:t>Learn DAA : From B K Sharma</a:t>
            </a:r>
            <a:endParaRPr lang="en-US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352800" y="685800"/>
            <a:ext cx="2559012" cy="52540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IN" altLang="ko-KR" sz="2800" b="1" dirty="0" smtClean="0">
                <a:solidFill>
                  <a:srgbClr val="FF0000"/>
                </a:solidFill>
                <a:latin typeface="Comic Sans MS" pitchFamily="66" charset="0"/>
                <a:ea typeface="Gulim" pitchFamily="34" charset="-127"/>
                <a:cs typeface="Times New Roman" pitchFamily="18" charset="0"/>
              </a:rPr>
              <a:t>Interval Tree</a:t>
            </a:r>
            <a:endParaRPr lang="en-US" altLang="ko-KR" sz="2800" b="1" dirty="0">
              <a:solidFill>
                <a:srgbClr val="FF0000"/>
              </a:solidFill>
              <a:latin typeface="Comic Sans MS" pitchFamily="66" charset="0"/>
              <a:ea typeface="Gulim" pitchFamily="34" charset="-127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83451" y="1230868"/>
            <a:ext cx="3910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INTERVAL-SEARCH(</a:t>
            </a:r>
            <a:r>
              <a:rPr lang="en-US" altLang="ko-KR" sz="2400" b="1" dirty="0" err="1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T,i</a:t>
            </a: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)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" y="1595735"/>
            <a:ext cx="32880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INTERVAL-SEARCH(</a:t>
            </a:r>
            <a:r>
              <a:rPr lang="en-US" altLang="ko-KR" sz="2000" b="1" dirty="0" err="1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T,i</a:t>
            </a:r>
            <a:r>
              <a:rPr lang="en-US" altLang="ko-KR" sz="20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)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0245" y="1981200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 smtClean="0">
                <a:solidFill>
                  <a:srgbClr val="002060"/>
                </a:solidFill>
                <a:latin typeface="Comic Sans MS" pitchFamily="66" charset="0"/>
              </a:rPr>
              <a:t>x</a:t>
            </a:r>
            <a:r>
              <a:rPr lang="en-IN" sz="2400" b="1" dirty="0" err="1" smtClean="0">
                <a:solidFill>
                  <a:srgbClr val="002060"/>
                </a:solidFill>
                <a:latin typeface="Comic Sans MS" pitchFamily="66" charset="0"/>
                <a:cs typeface="Times New Roman"/>
              </a:rPr>
              <a:t>←root</a:t>
            </a:r>
            <a:r>
              <a:rPr lang="en-IN" sz="2400" b="1" dirty="0" smtClean="0">
                <a:solidFill>
                  <a:srgbClr val="002060"/>
                </a:solidFill>
                <a:latin typeface="Comic Sans MS" pitchFamily="66" charset="0"/>
                <a:cs typeface="Times New Roman"/>
              </a:rPr>
              <a:t>[T}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0645" y="1981200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  <a:latin typeface="Comic Sans MS" pitchFamily="66" charset="0"/>
              </a:rPr>
              <a:t>1.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2514600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  <a:latin typeface="Comic Sans MS" pitchFamily="66" charset="0"/>
              </a:rPr>
              <a:t>2.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914400" y="2514600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  <a:latin typeface="Comic Sans MS" pitchFamily="66" charset="0"/>
              </a:rPr>
              <a:t>While </a:t>
            </a:r>
            <a:r>
              <a:rPr lang="en-IN" sz="2400" b="1" dirty="0" err="1" smtClean="0">
                <a:solidFill>
                  <a:srgbClr val="002060"/>
                </a:solidFill>
                <a:latin typeface="Comic Sans MS" pitchFamily="66" charset="0"/>
              </a:rPr>
              <a:t>x</a:t>
            </a:r>
            <a:r>
              <a:rPr lang="en-IN" sz="2400" b="1" dirty="0" err="1" smtClean="0">
                <a:solidFill>
                  <a:srgbClr val="002060"/>
                </a:solidFill>
                <a:latin typeface="Comic Sans MS" pitchFamily="66" charset="0"/>
                <a:cs typeface="Times New Roman"/>
              </a:rPr>
              <a:t>≠nil</a:t>
            </a:r>
            <a:r>
              <a:rPr lang="en-IN" sz="2400" b="1" dirty="0" smtClean="0">
                <a:solidFill>
                  <a:srgbClr val="002060"/>
                </a:solidFill>
                <a:latin typeface="Comic Sans MS" pitchFamily="66" charset="0"/>
                <a:cs typeface="Times New Roman"/>
              </a:rPr>
              <a:t>[T] and </a:t>
            </a:r>
            <a:r>
              <a:rPr lang="en-IN" sz="2400" b="1" dirty="0" err="1" smtClean="0">
                <a:solidFill>
                  <a:srgbClr val="002060"/>
                </a:solidFill>
                <a:latin typeface="Comic Sans MS" pitchFamily="66" charset="0"/>
                <a:cs typeface="Times New Roman"/>
              </a:rPr>
              <a:t>i</a:t>
            </a:r>
            <a:r>
              <a:rPr lang="en-IN" sz="2400" b="1" dirty="0" smtClean="0">
                <a:solidFill>
                  <a:srgbClr val="002060"/>
                </a:solidFill>
                <a:latin typeface="Comic Sans MS" pitchFamily="66" charset="0"/>
                <a:cs typeface="Times New Roman"/>
              </a:rPr>
              <a:t> does not overlap </a:t>
            </a:r>
            <a:r>
              <a:rPr lang="en-IN" sz="2400" b="1" dirty="0" err="1" smtClean="0">
                <a:solidFill>
                  <a:srgbClr val="002060"/>
                </a:solidFill>
                <a:latin typeface="Comic Sans MS" pitchFamily="66" charset="0"/>
                <a:cs typeface="Times New Roman"/>
              </a:rPr>
              <a:t>int</a:t>
            </a:r>
            <a:r>
              <a:rPr lang="en-IN" sz="2400" b="1" dirty="0" smtClean="0">
                <a:solidFill>
                  <a:srgbClr val="002060"/>
                </a:solidFill>
                <a:latin typeface="Comic Sans MS" pitchFamily="66" charset="0"/>
                <a:cs typeface="Times New Roman"/>
              </a:rPr>
              <a:t>[x] do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6733" y="3048000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  <a:latin typeface="Comic Sans MS" pitchFamily="66" charset="0"/>
              </a:rPr>
              <a:t>3.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37201" y="3059668"/>
            <a:ext cx="7301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  <a:latin typeface="Comic Sans MS" pitchFamily="66" charset="0"/>
              </a:rPr>
              <a:t>If left[x]</a:t>
            </a:r>
            <a:r>
              <a:rPr lang="en-IN" sz="2400" b="1" dirty="0" smtClean="0">
                <a:solidFill>
                  <a:srgbClr val="002060"/>
                </a:solidFill>
                <a:latin typeface="Comic Sans MS" pitchFamily="66" charset="0"/>
                <a:cs typeface="Times New Roman"/>
              </a:rPr>
              <a:t> ≠</a:t>
            </a:r>
            <a:r>
              <a:rPr lang="en-IN" sz="2400" b="1" dirty="0" smtClean="0">
                <a:solidFill>
                  <a:srgbClr val="002060"/>
                </a:solidFill>
                <a:latin typeface="Comic Sans MS" pitchFamily="66" charset="0"/>
              </a:rPr>
              <a:t> nil[T] and max[left[x]] ≥low[</a:t>
            </a:r>
            <a:r>
              <a:rPr lang="en-IN" sz="2400" b="1" dirty="0" err="1" smtClean="0">
                <a:solidFill>
                  <a:srgbClr val="002060"/>
                </a:solidFill>
                <a:latin typeface="Comic Sans MS" pitchFamily="66" charset="0"/>
              </a:rPr>
              <a:t>i</a:t>
            </a:r>
            <a:r>
              <a:rPr lang="en-IN" sz="2400" b="1" dirty="0" smtClean="0">
                <a:solidFill>
                  <a:srgbClr val="002060"/>
                </a:solidFill>
                <a:latin typeface="Comic Sans MS" pitchFamily="66" charset="0"/>
              </a:rPr>
              <a:t>] then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3505200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  <a:latin typeface="Comic Sans MS" pitchFamily="66" charset="0"/>
              </a:rPr>
              <a:t>4.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85952" y="3505200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  <a:latin typeface="Comic Sans MS" pitchFamily="66" charset="0"/>
              </a:rPr>
              <a:t>x</a:t>
            </a:r>
            <a:r>
              <a:rPr lang="en-IN" sz="2400" b="1" dirty="0" smtClean="0">
                <a:solidFill>
                  <a:srgbClr val="002060"/>
                </a:solidFill>
                <a:latin typeface="Comic Sans MS" pitchFamily="66" charset="0"/>
                <a:cs typeface="Times New Roman"/>
              </a:rPr>
              <a:t> ←left[x]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3950732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  <a:latin typeface="Comic Sans MS" pitchFamily="66" charset="0"/>
              </a:rPr>
              <a:t>5.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2518" y="3957935"/>
            <a:ext cx="2648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  <a:latin typeface="Comic Sans MS" pitchFamily="66" charset="0"/>
              </a:rPr>
              <a:t>else x </a:t>
            </a:r>
            <a:r>
              <a:rPr lang="en-IN" sz="2400" b="1" dirty="0" smtClean="0">
                <a:solidFill>
                  <a:srgbClr val="002060"/>
                </a:solidFill>
                <a:latin typeface="Comic Sans MS" pitchFamily="66" charset="0"/>
                <a:cs typeface="Times New Roman"/>
              </a:rPr>
              <a:t>←right[x]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600" y="4419600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  <a:latin typeface="Comic Sans MS" pitchFamily="66" charset="0"/>
              </a:rPr>
              <a:t>6.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0600" y="4415135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  <a:latin typeface="Comic Sans MS" pitchFamily="66" charset="0"/>
              </a:rPr>
              <a:t>return x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81000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Comic Sans MS" pitchFamily="66" charset="0"/>
              </a:rPr>
              <a:t>Learn DAA : From B K Sharma</a:t>
            </a:r>
            <a:endParaRPr lang="en-US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352800" y="685800"/>
            <a:ext cx="2559012" cy="52540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IN" altLang="ko-KR" sz="2800" b="1" dirty="0" smtClean="0">
                <a:solidFill>
                  <a:srgbClr val="FF0000"/>
                </a:solidFill>
                <a:latin typeface="Comic Sans MS" pitchFamily="66" charset="0"/>
                <a:ea typeface="Gulim" pitchFamily="34" charset="-127"/>
                <a:cs typeface="Times New Roman" pitchFamily="18" charset="0"/>
              </a:rPr>
              <a:t>Interval Tree</a:t>
            </a:r>
            <a:endParaRPr lang="en-US" altLang="ko-KR" sz="2800" b="1" dirty="0">
              <a:solidFill>
                <a:srgbClr val="FF0000"/>
              </a:solidFill>
              <a:latin typeface="Comic Sans MS" pitchFamily="66" charset="0"/>
              <a:ea typeface="Gulim" pitchFamily="34" charset="-127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83451" y="1230868"/>
            <a:ext cx="3910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INTERVAL-SEARCH(</a:t>
            </a:r>
            <a:r>
              <a:rPr lang="en-US" altLang="ko-KR" sz="2400" b="1" dirty="0" err="1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T,i</a:t>
            </a: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)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1752600"/>
            <a:ext cx="57903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002060"/>
                </a:solidFill>
                <a:latin typeface="Comic Sans MS" pitchFamily="66" charset="0"/>
              </a:rPr>
              <a:t>Interval </a:t>
            </a:r>
            <a:r>
              <a:rPr lang="en-US" sz="2400" b="1" i="1" dirty="0" err="1" smtClean="0">
                <a:solidFill>
                  <a:srgbClr val="002060"/>
                </a:solidFill>
                <a:latin typeface="Comic Sans MS" pitchFamily="66" charset="0"/>
              </a:rPr>
              <a:t>i</a:t>
            </a:r>
            <a:r>
              <a:rPr lang="en-US" sz="2400" b="1" i="1" dirty="0" smtClean="0">
                <a:solidFill>
                  <a:srgbClr val="002060"/>
                </a:solidFill>
                <a:latin typeface="Comic Sans MS" pitchFamily="66" charset="0"/>
              </a:rPr>
              <a:t> does not overlap </a:t>
            </a:r>
            <a:r>
              <a:rPr lang="en-US" sz="2400" b="1" i="1" dirty="0" err="1" smtClean="0">
                <a:solidFill>
                  <a:srgbClr val="002060"/>
                </a:solidFill>
                <a:latin typeface="Comic Sans MS" pitchFamily="66" charset="0"/>
              </a:rPr>
              <a:t>int</a:t>
            </a:r>
            <a:r>
              <a:rPr lang="en-US" sz="2400" b="1" i="1" dirty="0" smtClean="0">
                <a:solidFill>
                  <a:srgbClr val="002060"/>
                </a:solidFill>
                <a:latin typeface="Comic Sans MS" pitchFamily="66" charset="0"/>
              </a:rPr>
              <a:t>[x] </a:t>
            </a:r>
            <a:r>
              <a:rPr lang="en-US" sz="2400" b="1" i="1" dirty="0" err="1" smtClean="0">
                <a:solidFill>
                  <a:srgbClr val="002060"/>
                </a:solidFill>
                <a:latin typeface="Comic Sans MS" pitchFamily="66" charset="0"/>
              </a:rPr>
              <a:t>iff</a:t>
            </a:r>
            <a:r>
              <a:rPr lang="en-US" sz="2400" b="1" i="1" dirty="0" smtClean="0">
                <a:solidFill>
                  <a:srgbClr val="002060"/>
                </a:solidFill>
                <a:latin typeface="Comic Sans MS" pitchFamily="66" charset="0"/>
              </a:rPr>
              <a:t>:</a:t>
            </a:r>
            <a:endParaRPr lang="en-US" sz="2400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3195935"/>
            <a:ext cx="1826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002060"/>
                </a:solidFill>
                <a:latin typeface="Comic Sans MS" pitchFamily="66" charset="0"/>
              </a:rPr>
              <a:t>high[</a:t>
            </a:r>
            <a:r>
              <a:rPr lang="en-US" sz="2400" b="1" i="1" dirty="0" err="1" smtClean="0">
                <a:solidFill>
                  <a:srgbClr val="002060"/>
                </a:solidFill>
                <a:latin typeface="Comic Sans MS" pitchFamily="66" charset="0"/>
              </a:rPr>
              <a:t>int</a:t>
            </a:r>
            <a:r>
              <a:rPr lang="en-US" sz="2400" b="1" i="1" dirty="0" smtClean="0">
                <a:solidFill>
                  <a:srgbClr val="002060"/>
                </a:solidFill>
                <a:latin typeface="Comic Sans MS" pitchFamily="66" charset="0"/>
              </a:rPr>
              <a:t>[x]]</a:t>
            </a:r>
            <a:endParaRPr lang="en-US" sz="2400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70208" y="2286000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002060"/>
                </a:solidFill>
                <a:latin typeface="Comic Sans MS" pitchFamily="66" charset="0"/>
              </a:rPr>
              <a:t>high[</a:t>
            </a:r>
            <a:r>
              <a:rPr lang="en-US" sz="2400" b="1" i="1" dirty="0" err="1" smtClean="0">
                <a:solidFill>
                  <a:srgbClr val="002060"/>
                </a:solidFill>
                <a:latin typeface="Comic Sans MS" pitchFamily="66" charset="0"/>
              </a:rPr>
              <a:t>i</a:t>
            </a:r>
            <a:r>
              <a:rPr lang="en-US" sz="2400" b="1" i="1" dirty="0" smtClean="0">
                <a:solidFill>
                  <a:srgbClr val="002060"/>
                </a:solidFill>
                <a:latin typeface="Comic Sans MS" pitchFamily="66" charset="0"/>
              </a:rPr>
              <a:t>]</a:t>
            </a:r>
            <a:endParaRPr lang="en-US" sz="2400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77954" y="2743200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  <a:latin typeface="Comic Sans MS" pitchFamily="66" charset="0"/>
              </a:rPr>
              <a:t>or</a:t>
            </a:r>
            <a:endParaRPr lang="en-US" sz="2400" dirty="0">
              <a:latin typeface="Comic Sans MS" pitchFamily="66" charset="0"/>
            </a:endParaRPr>
          </a:p>
        </p:txBody>
      </p:sp>
      <p:grpSp>
        <p:nvGrpSpPr>
          <p:cNvPr id="10" name="Group 48"/>
          <p:cNvGrpSpPr>
            <a:grpSpLocks/>
          </p:cNvGrpSpPr>
          <p:nvPr/>
        </p:nvGrpSpPr>
        <p:grpSpPr bwMode="auto">
          <a:xfrm>
            <a:off x="1287463" y="4867276"/>
            <a:ext cx="2411412" cy="885825"/>
            <a:chOff x="811" y="2502"/>
            <a:chExt cx="1519" cy="558"/>
          </a:xfrm>
        </p:grpSpPr>
        <p:grpSp>
          <p:nvGrpSpPr>
            <p:cNvPr id="11" name="Group 49"/>
            <p:cNvGrpSpPr>
              <a:grpSpLocks/>
            </p:cNvGrpSpPr>
            <p:nvPr/>
          </p:nvGrpSpPr>
          <p:grpSpPr bwMode="auto">
            <a:xfrm>
              <a:off x="811" y="2998"/>
              <a:ext cx="520" cy="62"/>
              <a:chOff x="728" y="1809"/>
              <a:chExt cx="520" cy="62"/>
            </a:xfrm>
          </p:grpSpPr>
          <p:sp>
            <p:nvSpPr>
              <p:cNvPr id="18" name="Line 50"/>
              <p:cNvSpPr>
                <a:spLocks noChangeShapeType="1"/>
              </p:cNvSpPr>
              <p:nvPr/>
            </p:nvSpPr>
            <p:spPr bwMode="auto">
              <a:xfrm>
                <a:off x="728" y="1840"/>
                <a:ext cx="5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51"/>
              <p:cNvSpPr>
                <a:spLocks noChangeShapeType="1"/>
              </p:cNvSpPr>
              <p:nvPr/>
            </p:nvSpPr>
            <p:spPr bwMode="auto">
              <a:xfrm>
                <a:off x="124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52"/>
              <p:cNvSpPr>
                <a:spLocks noChangeShapeType="1"/>
              </p:cNvSpPr>
              <p:nvPr/>
            </p:nvSpPr>
            <p:spPr bwMode="auto">
              <a:xfrm>
                <a:off x="72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53"/>
            <p:cNvGrpSpPr>
              <a:grpSpLocks/>
            </p:cNvGrpSpPr>
            <p:nvPr/>
          </p:nvGrpSpPr>
          <p:grpSpPr bwMode="auto">
            <a:xfrm>
              <a:off x="1505" y="2502"/>
              <a:ext cx="825" cy="62"/>
              <a:chOff x="728" y="1809"/>
              <a:chExt cx="520" cy="62"/>
            </a:xfrm>
          </p:grpSpPr>
          <p:sp>
            <p:nvSpPr>
              <p:cNvPr id="15" name="Line 54"/>
              <p:cNvSpPr>
                <a:spLocks noChangeShapeType="1"/>
              </p:cNvSpPr>
              <p:nvPr/>
            </p:nvSpPr>
            <p:spPr bwMode="auto">
              <a:xfrm>
                <a:off x="728" y="1840"/>
                <a:ext cx="5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55"/>
              <p:cNvSpPr>
                <a:spLocks noChangeShapeType="1"/>
              </p:cNvSpPr>
              <p:nvPr/>
            </p:nvSpPr>
            <p:spPr bwMode="auto">
              <a:xfrm>
                <a:off x="124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56"/>
              <p:cNvSpPr>
                <a:spLocks noChangeShapeType="1"/>
              </p:cNvSpPr>
              <p:nvPr/>
            </p:nvSpPr>
            <p:spPr bwMode="auto">
              <a:xfrm>
                <a:off x="72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" name="Text Box 57"/>
            <p:cNvSpPr txBox="1">
              <a:spLocks noChangeArrowheads="1"/>
            </p:cNvSpPr>
            <p:nvPr/>
          </p:nvSpPr>
          <p:spPr bwMode="auto">
            <a:xfrm>
              <a:off x="1010" y="2771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 err="1">
                  <a:solidFill>
                    <a:srgbClr val="002060"/>
                  </a:solidFill>
                  <a:latin typeface="Comic Sans MS" pitchFamily="66" charset="0"/>
                </a:rPr>
                <a:t>i</a:t>
              </a:r>
              <a:endParaRPr lang="en-US" sz="1800" dirty="0">
                <a:solidFill>
                  <a:srgbClr val="002060"/>
                </a:solidFill>
                <a:latin typeface="Comic Sans MS" pitchFamily="66" charset="0"/>
              </a:endParaRPr>
            </a:p>
          </p:txBody>
        </p:sp>
        <p:sp>
          <p:nvSpPr>
            <p:cNvPr id="14" name="Text Box 58"/>
            <p:cNvSpPr txBox="1">
              <a:spLocks noChangeArrowheads="1"/>
            </p:cNvSpPr>
            <p:nvPr/>
          </p:nvSpPr>
          <p:spPr bwMode="auto">
            <a:xfrm>
              <a:off x="1849" y="2771"/>
              <a:ext cx="2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IN" sz="1800" b="1" dirty="0" smtClean="0">
                  <a:solidFill>
                    <a:srgbClr val="002060"/>
                  </a:solidFill>
                  <a:latin typeface="Comic Sans MS" pitchFamily="66" charset="0"/>
                </a:rPr>
                <a:t>x</a:t>
              </a:r>
              <a:endParaRPr lang="en-US" sz="1800" b="1" dirty="0">
                <a:solidFill>
                  <a:srgbClr val="00206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1" name="Group 59"/>
          <p:cNvGrpSpPr>
            <a:grpSpLocks/>
          </p:cNvGrpSpPr>
          <p:nvPr/>
        </p:nvGrpSpPr>
        <p:grpSpPr bwMode="auto">
          <a:xfrm>
            <a:off x="4576763" y="4867276"/>
            <a:ext cx="2422525" cy="885825"/>
            <a:chOff x="2883" y="2502"/>
            <a:chExt cx="1526" cy="558"/>
          </a:xfrm>
        </p:grpSpPr>
        <p:grpSp>
          <p:nvGrpSpPr>
            <p:cNvPr id="22" name="Group 60"/>
            <p:cNvGrpSpPr>
              <a:grpSpLocks/>
            </p:cNvGrpSpPr>
            <p:nvPr/>
          </p:nvGrpSpPr>
          <p:grpSpPr bwMode="auto">
            <a:xfrm>
              <a:off x="3889" y="2998"/>
              <a:ext cx="520" cy="62"/>
              <a:chOff x="728" y="1809"/>
              <a:chExt cx="520" cy="62"/>
            </a:xfrm>
          </p:grpSpPr>
          <p:sp>
            <p:nvSpPr>
              <p:cNvPr id="29" name="Line 61"/>
              <p:cNvSpPr>
                <a:spLocks noChangeShapeType="1"/>
              </p:cNvSpPr>
              <p:nvPr/>
            </p:nvSpPr>
            <p:spPr bwMode="auto">
              <a:xfrm>
                <a:off x="728" y="1840"/>
                <a:ext cx="5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62"/>
              <p:cNvSpPr>
                <a:spLocks noChangeShapeType="1"/>
              </p:cNvSpPr>
              <p:nvPr/>
            </p:nvSpPr>
            <p:spPr bwMode="auto">
              <a:xfrm>
                <a:off x="124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63"/>
              <p:cNvSpPr>
                <a:spLocks noChangeShapeType="1"/>
              </p:cNvSpPr>
              <p:nvPr/>
            </p:nvSpPr>
            <p:spPr bwMode="auto">
              <a:xfrm>
                <a:off x="72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" name="Group 64"/>
            <p:cNvGrpSpPr>
              <a:grpSpLocks/>
            </p:cNvGrpSpPr>
            <p:nvPr/>
          </p:nvGrpSpPr>
          <p:grpSpPr bwMode="auto">
            <a:xfrm>
              <a:off x="2883" y="2502"/>
              <a:ext cx="825" cy="62"/>
              <a:chOff x="728" y="1809"/>
              <a:chExt cx="520" cy="62"/>
            </a:xfrm>
          </p:grpSpPr>
          <p:sp>
            <p:nvSpPr>
              <p:cNvPr id="26" name="Line 65"/>
              <p:cNvSpPr>
                <a:spLocks noChangeShapeType="1"/>
              </p:cNvSpPr>
              <p:nvPr/>
            </p:nvSpPr>
            <p:spPr bwMode="auto">
              <a:xfrm>
                <a:off x="728" y="1840"/>
                <a:ext cx="5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66"/>
              <p:cNvSpPr>
                <a:spLocks noChangeShapeType="1"/>
              </p:cNvSpPr>
              <p:nvPr/>
            </p:nvSpPr>
            <p:spPr bwMode="auto">
              <a:xfrm>
                <a:off x="124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67"/>
              <p:cNvSpPr>
                <a:spLocks noChangeShapeType="1"/>
              </p:cNvSpPr>
              <p:nvPr/>
            </p:nvSpPr>
            <p:spPr bwMode="auto">
              <a:xfrm>
                <a:off x="72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" name="Text Box 68"/>
            <p:cNvSpPr txBox="1">
              <a:spLocks noChangeArrowheads="1"/>
            </p:cNvSpPr>
            <p:nvPr/>
          </p:nvSpPr>
          <p:spPr bwMode="auto">
            <a:xfrm>
              <a:off x="3224" y="2793"/>
              <a:ext cx="2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IN" sz="1800" b="1" dirty="0" smtClean="0">
                  <a:solidFill>
                    <a:srgbClr val="002060"/>
                  </a:solidFill>
                  <a:latin typeface="Comic Sans MS" pitchFamily="66" charset="0"/>
                </a:rPr>
                <a:t>x</a:t>
              </a:r>
              <a:endParaRPr lang="en-US" sz="1800" b="1" dirty="0">
                <a:solidFill>
                  <a:srgbClr val="002060"/>
                </a:solidFill>
                <a:latin typeface="Comic Sans MS" pitchFamily="66" charset="0"/>
              </a:endParaRPr>
            </a:p>
          </p:txBody>
        </p:sp>
        <p:sp>
          <p:nvSpPr>
            <p:cNvPr id="25" name="Text Box 69"/>
            <p:cNvSpPr txBox="1">
              <a:spLocks noChangeArrowheads="1"/>
            </p:cNvSpPr>
            <p:nvPr/>
          </p:nvSpPr>
          <p:spPr bwMode="auto">
            <a:xfrm>
              <a:off x="4063" y="2793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>
                  <a:latin typeface="Comic Sans MS" pitchFamily="66" charset="0"/>
                </a:rPr>
                <a:t>i</a:t>
              </a:r>
            </a:p>
          </p:txBody>
        </p:sp>
      </p:grpSp>
      <p:sp>
        <p:nvSpPr>
          <p:cNvPr id="32" name="Line 71"/>
          <p:cNvSpPr>
            <a:spLocks noChangeShapeType="1"/>
          </p:cNvSpPr>
          <p:nvPr/>
        </p:nvSpPr>
        <p:spPr bwMode="auto">
          <a:xfrm>
            <a:off x="479425" y="6246813"/>
            <a:ext cx="8328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2004354" y="5334000"/>
            <a:ext cx="762000" cy="158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5498669" y="5342707"/>
            <a:ext cx="762000" cy="158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905000" y="4114800"/>
            <a:ext cx="11031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srgbClr val="002060"/>
                </a:solidFill>
                <a:latin typeface="Comic Sans MS" pitchFamily="66" charset="0"/>
              </a:rPr>
              <a:t>low[</a:t>
            </a:r>
            <a:r>
              <a:rPr lang="en-US" sz="1600" b="1" i="1" dirty="0" err="1" smtClean="0">
                <a:solidFill>
                  <a:srgbClr val="002060"/>
                </a:solidFill>
                <a:latin typeface="Comic Sans MS" pitchFamily="66" charset="0"/>
              </a:rPr>
              <a:t>int</a:t>
            </a:r>
            <a:r>
              <a:rPr lang="en-US" sz="1600" b="1" i="1" dirty="0" smtClean="0">
                <a:solidFill>
                  <a:srgbClr val="002060"/>
                </a:solidFill>
                <a:latin typeface="Comic Sans MS" pitchFamily="66" charset="0"/>
              </a:rPr>
              <a:t>[x]</a:t>
            </a:r>
            <a:endParaRPr lang="en-US" sz="1600" dirty="0"/>
          </a:p>
        </p:txBody>
      </p:sp>
      <p:cxnSp>
        <p:nvCxnSpPr>
          <p:cNvPr id="61" name="Straight Arrow Connector 60"/>
          <p:cNvCxnSpPr/>
          <p:nvPr/>
        </p:nvCxnSpPr>
        <p:spPr>
          <a:xfrm rot="5400000">
            <a:off x="2247748" y="4617880"/>
            <a:ext cx="347246" cy="18194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524000" y="499001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002060"/>
                </a:solidFill>
                <a:latin typeface="Comic Sans MS" pitchFamily="66" charset="0"/>
              </a:rPr>
              <a:t>high[</a:t>
            </a:r>
            <a:r>
              <a:rPr lang="en-US" b="1" i="1" dirty="0" err="1" smtClean="0">
                <a:solidFill>
                  <a:srgbClr val="002060"/>
                </a:solidFill>
                <a:latin typeface="Comic Sans MS" pitchFamily="66" charset="0"/>
              </a:rPr>
              <a:t>i</a:t>
            </a:r>
            <a:r>
              <a:rPr lang="en-US" b="1" i="1" dirty="0" smtClean="0">
                <a:solidFill>
                  <a:srgbClr val="002060"/>
                </a:solidFill>
                <a:latin typeface="Comic Sans MS" pitchFamily="66" charset="0"/>
              </a:rPr>
              <a:t>]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rot="5400000">
            <a:off x="1942948" y="5427776"/>
            <a:ext cx="347246" cy="18194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307874" y="4188822"/>
            <a:ext cx="12025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srgbClr val="002060"/>
                </a:solidFill>
                <a:latin typeface="Comic Sans MS" pitchFamily="66" charset="0"/>
              </a:rPr>
              <a:t>high[</a:t>
            </a:r>
            <a:r>
              <a:rPr lang="en-US" sz="1600" b="1" i="1" dirty="0" err="1" smtClean="0">
                <a:solidFill>
                  <a:srgbClr val="002060"/>
                </a:solidFill>
                <a:latin typeface="Comic Sans MS" pitchFamily="66" charset="0"/>
              </a:rPr>
              <a:t>int</a:t>
            </a:r>
            <a:r>
              <a:rPr lang="en-US" sz="1600" b="1" i="1" dirty="0" smtClean="0">
                <a:solidFill>
                  <a:srgbClr val="002060"/>
                </a:solidFill>
                <a:latin typeface="Comic Sans MS" pitchFamily="66" charset="0"/>
              </a:rPr>
              <a:t>[x]</a:t>
            </a:r>
            <a:endParaRPr lang="en-US" sz="1600" dirty="0"/>
          </a:p>
        </p:txBody>
      </p:sp>
      <p:cxnSp>
        <p:nvCxnSpPr>
          <p:cNvPr id="65" name="Straight Arrow Connector 64"/>
          <p:cNvCxnSpPr/>
          <p:nvPr/>
        </p:nvCxnSpPr>
        <p:spPr>
          <a:xfrm rot="5400000">
            <a:off x="5716561" y="4691902"/>
            <a:ext cx="347246" cy="18194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857769" y="4953000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002060"/>
                </a:solidFill>
                <a:latin typeface="Comic Sans MS" pitchFamily="66" charset="0"/>
              </a:rPr>
              <a:t>low[</a:t>
            </a:r>
            <a:r>
              <a:rPr lang="en-US" b="1" i="1" dirty="0" err="1" smtClean="0">
                <a:solidFill>
                  <a:srgbClr val="002060"/>
                </a:solidFill>
                <a:latin typeface="Comic Sans MS" pitchFamily="66" charset="0"/>
              </a:rPr>
              <a:t>i</a:t>
            </a:r>
            <a:r>
              <a:rPr lang="en-US" b="1" i="1" dirty="0" smtClean="0">
                <a:solidFill>
                  <a:srgbClr val="002060"/>
                </a:solidFill>
                <a:latin typeface="Comic Sans MS" pitchFamily="66" charset="0"/>
              </a:rPr>
              <a:t>]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6017635" y="5390765"/>
            <a:ext cx="347246" cy="18194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540652" y="2286000"/>
            <a:ext cx="1810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002060"/>
                </a:solidFill>
                <a:latin typeface="Comic Sans MS" pitchFamily="66" charset="0"/>
              </a:rPr>
              <a:t>low[</a:t>
            </a:r>
            <a:r>
              <a:rPr lang="en-US" sz="2400" b="1" i="1" dirty="0" err="1" smtClean="0">
                <a:solidFill>
                  <a:srgbClr val="002060"/>
                </a:solidFill>
                <a:latin typeface="Comic Sans MS" pitchFamily="66" charset="0"/>
              </a:rPr>
              <a:t>int</a:t>
            </a:r>
            <a:r>
              <a:rPr lang="en-US" sz="2400" b="1" i="1" dirty="0" smtClean="0">
                <a:solidFill>
                  <a:srgbClr val="002060"/>
                </a:solidFill>
                <a:latin typeface="Comic Sans MS" pitchFamily="66" charset="0"/>
              </a:rPr>
              <a:t>[x]] </a:t>
            </a:r>
            <a:endParaRPr lang="en-US" sz="2400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114800" y="2286000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002060"/>
                </a:solidFill>
                <a:latin typeface="Comic Sans MS" pitchFamily="66" charset="0"/>
              </a:rPr>
              <a:t>&lt;</a:t>
            </a:r>
            <a:endParaRPr lang="en-US" sz="2400" dirty="0"/>
          </a:p>
        </p:txBody>
      </p:sp>
      <p:sp>
        <p:nvSpPr>
          <p:cNvPr id="70" name="Rectangle 69"/>
          <p:cNvSpPr/>
          <p:nvPr/>
        </p:nvSpPr>
        <p:spPr>
          <a:xfrm>
            <a:off x="4953000" y="3244334"/>
            <a:ext cx="958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002060"/>
                </a:solidFill>
                <a:latin typeface="Comic Sans MS" pitchFamily="66" charset="0"/>
              </a:rPr>
              <a:t>low[</a:t>
            </a:r>
            <a:r>
              <a:rPr lang="en-US" sz="2400" b="1" i="1" dirty="0" err="1" smtClean="0">
                <a:solidFill>
                  <a:srgbClr val="002060"/>
                </a:solidFill>
                <a:latin typeface="Comic Sans MS" pitchFamily="66" charset="0"/>
              </a:rPr>
              <a:t>i</a:t>
            </a:r>
            <a:r>
              <a:rPr lang="en-US" sz="2400" b="1" i="1" dirty="0" smtClean="0">
                <a:solidFill>
                  <a:srgbClr val="002060"/>
                </a:solidFill>
                <a:latin typeface="Comic Sans MS" pitchFamily="66" charset="0"/>
              </a:rPr>
              <a:t>]</a:t>
            </a:r>
            <a:endParaRPr lang="en-US" sz="2400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343400" y="328826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002060"/>
                </a:solidFill>
                <a:latin typeface="Comic Sans MS" pitchFamily="66" charset="0"/>
              </a:rPr>
              <a:t>&lt;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32" grpId="0" animBg="1"/>
      <p:bldP spid="59" grpId="0"/>
      <p:bldP spid="62" grpId="0"/>
      <p:bldP spid="64" grpId="0"/>
      <p:bldP spid="66" grpId="0"/>
      <p:bldP spid="68" grpId="0"/>
      <p:bldP spid="69" grpId="0"/>
      <p:bldP spid="69" grpId="1"/>
      <p:bldP spid="70" grpId="0"/>
      <p:bldP spid="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81000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Comic Sans MS" pitchFamily="66" charset="0"/>
              </a:rPr>
              <a:t>Learn DAA : From B K Sharma</a:t>
            </a:r>
            <a:endParaRPr lang="en-US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90800" y="914400"/>
            <a:ext cx="42466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800" b="1" dirty="0" smtClean="0">
                <a:solidFill>
                  <a:srgbClr val="FF0000"/>
                </a:solidFill>
                <a:latin typeface="Comic Sans MS" pitchFamily="66" charset="0"/>
                <a:ea typeface="Gulim" pitchFamily="34" charset="-127"/>
              </a:rPr>
              <a:t>What is Augmentation?</a:t>
            </a:r>
            <a:endParaRPr lang="en-US" altLang="ko-KR" sz="2800" b="1" dirty="0">
              <a:solidFill>
                <a:srgbClr val="FF0000"/>
              </a:solidFill>
              <a:latin typeface="Comic Sans MS" pitchFamily="66" charset="0"/>
              <a:ea typeface="Gulim" pitchFamily="34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400" y="1611868"/>
            <a:ext cx="45368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mic Sans MS" pitchFamily="66" charset="0"/>
              </a:rPr>
              <a:t>Augmentation is a process of</a:t>
            </a:r>
            <a:endParaRPr lang="en-US" sz="2400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51155" y="2129135"/>
            <a:ext cx="4230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rgbClr val="0070C0"/>
                </a:solidFill>
                <a:latin typeface="Comic Sans MS" pitchFamily="66" charset="0"/>
              </a:rPr>
              <a:t>extending a data structure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0" y="2738735"/>
            <a:ext cx="3041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mic Sans MS" pitchFamily="66" charset="0"/>
              </a:rPr>
              <a:t>in order to support</a:t>
            </a:r>
            <a:endParaRPr lang="en-US" sz="2400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3348335"/>
            <a:ext cx="6830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mic Sans MS" pitchFamily="66" charset="0"/>
              </a:rPr>
              <a:t>additional fields / capability / functionality.</a:t>
            </a:r>
            <a:endParaRPr lang="en-US" sz="2400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81000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Comic Sans MS" pitchFamily="66" charset="0"/>
              </a:rPr>
              <a:t>Learn DAA : From B K Sharma</a:t>
            </a:r>
            <a:endParaRPr lang="en-US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352800" y="685800"/>
            <a:ext cx="2559012" cy="52540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IN" altLang="ko-KR" sz="2800" b="1" dirty="0" smtClean="0">
                <a:solidFill>
                  <a:srgbClr val="FF0000"/>
                </a:solidFill>
                <a:latin typeface="Comic Sans MS" pitchFamily="66" charset="0"/>
                <a:ea typeface="Gulim" pitchFamily="34" charset="-127"/>
                <a:cs typeface="Times New Roman" pitchFamily="18" charset="0"/>
              </a:rPr>
              <a:t>Interval Tree</a:t>
            </a:r>
            <a:endParaRPr lang="en-US" altLang="ko-KR" sz="2800" b="1" dirty="0">
              <a:solidFill>
                <a:srgbClr val="FF0000"/>
              </a:solidFill>
              <a:latin typeface="Comic Sans MS" pitchFamily="66" charset="0"/>
              <a:ea typeface="Gulim" pitchFamily="34" charset="-127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83451" y="1230868"/>
            <a:ext cx="3910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INTERVAL-SEARCH(</a:t>
            </a:r>
            <a:r>
              <a:rPr lang="en-US" altLang="ko-KR" sz="2400" b="1" dirty="0" err="1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T,i</a:t>
            </a: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)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752600"/>
            <a:ext cx="57903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002060"/>
                </a:solidFill>
                <a:latin typeface="Comic Sans MS" pitchFamily="66" charset="0"/>
              </a:rPr>
              <a:t>Interval </a:t>
            </a:r>
            <a:r>
              <a:rPr lang="en-US" sz="2400" b="1" i="1" dirty="0" err="1" smtClean="0">
                <a:solidFill>
                  <a:srgbClr val="002060"/>
                </a:solidFill>
                <a:latin typeface="Comic Sans MS" pitchFamily="66" charset="0"/>
              </a:rPr>
              <a:t>i</a:t>
            </a:r>
            <a:r>
              <a:rPr lang="en-US" sz="2400" b="1" i="1" dirty="0" smtClean="0">
                <a:solidFill>
                  <a:srgbClr val="002060"/>
                </a:solidFill>
                <a:latin typeface="Comic Sans MS" pitchFamily="66" charset="0"/>
              </a:rPr>
              <a:t> does not overlap </a:t>
            </a:r>
            <a:r>
              <a:rPr lang="en-US" sz="2400" b="1" i="1" dirty="0" err="1" smtClean="0">
                <a:solidFill>
                  <a:srgbClr val="002060"/>
                </a:solidFill>
                <a:latin typeface="Comic Sans MS" pitchFamily="66" charset="0"/>
              </a:rPr>
              <a:t>int</a:t>
            </a:r>
            <a:r>
              <a:rPr lang="en-US" sz="2400" b="1" i="1" dirty="0" smtClean="0">
                <a:solidFill>
                  <a:srgbClr val="002060"/>
                </a:solidFill>
                <a:latin typeface="Comic Sans MS" pitchFamily="66" charset="0"/>
              </a:rPr>
              <a:t>[x] </a:t>
            </a:r>
            <a:r>
              <a:rPr lang="en-US" sz="2400" b="1" i="1" dirty="0" err="1" smtClean="0">
                <a:solidFill>
                  <a:srgbClr val="002060"/>
                </a:solidFill>
                <a:latin typeface="Comic Sans MS" pitchFamily="66" charset="0"/>
              </a:rPr>
              <a:t>iff</a:t>
            </a:r>
            <a:r>
              <a:rPr lang="en-US" sz="2400" b="1" i="1" dirty="0" smtClean="0">
                <a:solidFill>
                  <a:srgbClr val="002060"/>
                </a:solidFill>
                <a:latin typeface="Comic Sans MS" pitchFamily="66" charset="0"/>
              </a:rPr>
              <a:t>:</a:t>
            </a:r>
            <a:endParaRPr lang="en-US" sz="2400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4600" y="3195935"/>
            <a:ext cx="1826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002060"/>
                </a:solidFill>
                <a:latin typeface="Comic Sans MS" pitchFamily="66" charset="0"/>
              </a:rPr>
              <a:t>high[</a:t>
            </a:r>
            <a:r>
              <a:rPr lang="en-US" sz="2400" b="1" i="1" dirty="0" err="1" smtClean="0">
                <a:solidFill>
                  <a:srgbClr val="002060"/>
                </a:solidFill>
                <a:latin typeface="Comic Sans MS" pitchFamily="66" charset="0"/>
              </a:rPr>
              <a:t>int</a:t>
            </a:r>
            <a:r>
              <a:rPr lang="en-US" sz="2400" b="1" i="1" dirty="0" smtClean="0">
                <a:solidFill>
                  <a:srgbClr val="002060"/>
                </a:solidFill>
                <a:latin typeface="Comic Sans MS" pitchFamily="66" charset="0"/>
              </a:rPr>
              <a:t>[x]]</a:t>
            </a:r>
            <a:endParaRPr lang="en-US" sz="2400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0208" y="2286000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002060"/>
                </a:solidFill>
                <a:latin typeface="Comic Sans MS" pitchFamily="66" charset="0"/>
              </a:rPr>
              <a:t>high[</a:t>
            </a:r>
            <a:r>
              <a:rPr lang="en-US" sz="2400" b="1" i="1" dirty="0" err="1" smtClean="0">
                <a:solidFill>
                  <a:srgbClr val="002060"/>
                </a:solidFill>
                <a:latin typeface="Comic Sans MS" pitchFamily="66" charset="0"/>
              </a:rPr>
              <a:t>i</a:t>
            </a:r>
            <a:r>
              <a:rPr lang="en-US" sz="2400" b="1" i="1" dirty="0" smtClean="0">
                <a:solidFill>
                  <a:srgbClr val="002060"/>
                </a:solidFill>
                <a:latin typeface="Comic Sans MS" pitchFamily="66" charset="0"/>
              </a:rPr>
              <a:t>]</a:t>
            </a:r>
            <a:endParaRPr lang="en-US" sz="2400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77954" y="2743200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  <a:latin typeface="Comic Sans MS" pitchFamily="66" charset="0"/>
              </a:rPr>
              <a:t>or</a:t>
            </a:r>
            <a:endParaRPr lang="en-US" sz="2400" dirty="0">
              <a:latin typeface="Comic Sans MS" pitchFamily="66" charset="0"/>
            </a:endParaRPr>
          </a:p>
        </p:txBody>
      </p:sp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1287463" y="4867276"/>
            <a:ext cx="2411412" cy="885825"/>
            <a:chOff x="811" y="2502"/>
            <a:chExt cx="1519" cy="558"/>
          </a:xfrm>
        </p:grpSpPr>
        <p:grpSp>
          <p:nvGrpSpPr>
            <p:cNvPr id="10" name="Group 49"/>
            <p:cNvGrpSpPr>
              <a:grpSpLocks/>
            </p:cNvGrpSpPr>
            <p:nvPr/>
          </p:nvGrpSpPr>
          <p:grpSpPr bwMode="auto">
            <a:xfrm>
              <a:off x="811" y="2998"/>
              <a:ext cx="520" cy="62"/>
              <a:chOff x="728" y="1809"/>
              <a:chExt cx="520" cy="62"/>
            </a:xfrm>
          </p:grpSpPr>
          <p:sp>
            <p:nvSpPr>
              <p:cNvPr id="17" name="Line 50"/>
              <p:cNvSpPr>
                <a:spLocks noChangeShapeType="1"/>
              </p:cNvSpPr>
              <p:nvPr/>
            </p:nvSpPr>
            <p:spPr bwMode="auto">
              <a:xfrm>
                <a:off x="728" y="1840"/>
                <a:ext cx="5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51"/>
              <p:cNvSpPr>
                <a:spLocks noChangeShapeType="1"/>
              </p:cNvSpPr>
              <p:nvPr/>
            </p:nvSpPr>
            <p:spPr bwMode="auto">
              <a:xfrm>
                <a:off x="124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52"/>
              <p:cNvSpPr>
                <a:spLocks noChangeShapeType="1"/>
              </p:cNvSpPr>
              <p:nvPr/>
            </p:nvSpPr>
            <p:spPr bwMode="auto">
              <a:xfrm>
                <a:off x="72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53"/>
            <p:cNvGrpSpPr>
              <a:grpSpLocks/>
            </p:cNvGrpSpPr>
            <p:nvPr/>
          </p:nvGrpSpPr>
          <p:grpSpPr bwMode="auto">
            <a:xfrm>
              <a:off x="1505" y="2502"/>
              <a:ext cx="825" cy="62"/>
              <a:chOff x="728" y="1809"/>
              <a:chExt cx="520" cy="62"/>
            </a:xfrm>
          </p:grpSpPr>
          <p:sp>
            <p:nvSpPr>
              <p:cNvPr id="14" name="Line 54"/>
              <p:cNvSpPr>
                <a:spLocks noChangeShapeType="1"/>
              </p:cNvSpPr>
              <p:nvPr/>
            </p:nvSpPr>
            <p:spPr bwMode="auto">
              <a:xfrm>
                <a:off x="728" y="1840"/>
                <a:ext cx="5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55"/>
              <p:cNvSpPr>
                <a:spLocks noChangeShapeType="1"/>
              </p:cNvSpPr>
              <p:nvPr/>
            </p:nvSpPr>
            <p:spPr bwMode="auto">
              <a:xfrm>
                <a:off x="124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56"/>
              <p:cNvSpPr>
                <a:spLocks noChangeShapeType="1"/>
              </p:cNvSpPr>
              <p:nvPr/>
            </p:nvSpPr>
            <p:spPr bwMode="auto">
              <a:xfrm>
                <a:off x="72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" name="Text Box 57"/>
            <p:cNvSpPr txBox="1">
              <a:spLocks noChangeArrowheads="1"/>
            </p:cNvSpPr>
            <p:nvPr/>
          </p:nvSpPr>
          <p:spPr bwMode="auto">
            <a:xfrm>
              <a:off x="960" y="2771"/>
              <a:ext cx="15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dirty="0" err="1">
                  <a:solidFill>
                    <a:srgbClr val="002060"/>
                  </a:solidFill>
                  <a:latin typeface="Comic Sans MS" pitchFamily="66" charset="0"/>
                </a:rPr>
                <a:t>i</a:t>
              </a:r>
              <a:endParaRPr lang="en-US" dirty="0">
                <a:solidFill>
                  <a:srgbClr val="002060"/>
                </a:solidFill>
                <a:latin typeface="Comic Sans MS" pitchFamily="66" charset="0"/>
              </a:endParaRPr>
            </a:p>
          </p:txBody>
        </p:sp>
        <p:sp>
          <p:nvSpPr>
            <p:cNvPr id="13" name="Text Box 58"/>
            <p:cNvSpPr txBox="1">
              <a:spLocks noChangeArrowheads="1"/>
            </p:cNvSpPr>
            <p:nvPr/>
          </p:nvSpPr>
          <p:spPr bwMode="auto">
            <a:xfrm>
              <a:off x="1849" y="2771"/>
              <a:ext cx="2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IN" sz="1800" b="1" dirty="0" smtClean="0">
                  <a:solidFill>
                    <a:srgbClr val="002060"/>
                  </a:solidFill>
                  <a:latin typeface="Comic Sans MS" pitchFamily="66" charset="0"/>
                </a:rPr>
                <a:t>x</a:t>
              </a:r>
              <a:endParaRPr lang="en-US" sz="1800" b="1" dirty="0">
                <a:solidFill>
                  <a:srgbClr val="00206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0" name="Group 59"/>
          <p:cNvGrpSpPr>
            <a:grpSpLocks/>
          </p:cNvGrpSpPr>
          <p:nvPr/>
        </p:nvGrpSpPr>
        <p:grpSpPr bwMode="auto">
          <a:xfrm>
            <a:off x="4576763" y="4867276"/>
            <a:ext cx="2422525" cy="885825"/>
            <a:chOff x="2883" y="2502"/>
            <a:chExt cx="1526" cy="558"/>
          </a:xfrm>
        </p:grpSpPr>
        <p:grpSp>
          <p:nvGrpSpPr>
            <p:cNvPr id="21" name="Group 60"/>
            <p:cNvGrpSpPr>
              <a:grpSpLocks/>
            </p:cNvGrpSpPr>
            <p:nvPr/>
          </p:nvGrpSpPr>
          <p:grpSpPr bwMode="auto">
            <a:xfrm>
              <a:off x="3889" y="2998"/>
              <a:ext cx="520" cy="62"/>
              <a:chOff x="728" y="1809"/>
              <a:chExt cx="520" cy="62"/>
            </a:xfrm>
          </p:grpSpPr>
          <p:sp>
            <p:nvSpPr>
              <p:cNvPr id="28" name="Line 61"/>
              <p:cNvSpPr>
                <a:spLocks noChangeShapeType="1"/>
              </p:cNvSpPr>
              <p:nvPr/>
            </p:nvSpPr>
            <p:spPr bwMode="auto">
              <a:xfrm>
                <a:off x="728" y="1840"/>
                <a:ext cx="5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62"/>
              <p:cNvSpPr>
                <a:spLocks noChangeShapeType="1"/>
              </p:cNvSpPr>
              <p:nvPr/>
            </p:nvSpPr>
            <p:spPr bwMode="auto">
              <a:xfrm>
                <a:off x="124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63"/>
              <p:cNvSpPr>
                <a:spLocks noChangeShapeType="1"/>
              </p:cNvSpPr>
              <p:nvPr/>
            </p:nvSpPr>
            <p:spPr bwMode="auto">
              <a:xfrm>
                <a:off x="72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" name="Group 64"/>
            <p:cNvGrpSpPr>
              <a:grpSpLocks/>
            </p:cNvGrpSpPr>
            <p:nvPr/>
          </p:nvGrpSpPr>
          <p:grpSpPr bwMode="auto">
            <a:xfrm>
              <a:off x="2883" y="2502"/>
              <a:ext cx="825" cy="62"/>
              <a:chOff x="728" y="1809"/>
              <a:chExt cx="520" cy="62"/>
            </a:xfrm>
          </p:grpSpPr>
          <p:sp>
            <p:nvSpPr>
              <p:cNvPr id="25" name="Line 65"/>
              <p:cNvSpPr>
                <a:spLocks noChangeShapeType="1"/>
              </p:cNvSpPr>
              <p:nvPr/>
            </p:nvSpPr>
            <p:spPr bwMode="auto">
              <a:xfrm>
                <a:off x="728" y="1840"/>
                <a:ext cx="5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66"/>
              <p:cNvSpPr>
                <a:spLocks noChangeShapeType="1"/>
              </p:cNvSpPr>
              <p:nvPr/>
            </p:nvSpPr>
            <p:spPr bwMode="auto">
              <a:xfrm>
                <a:off x="124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67"/>
              <p:cNvSpPr>
                <a:spLocks noChangeShapeType="1"/>
              </p:cNvSpPr>
              <p:nvPr/>
            </p:nvSpPr>
            <p:spPr bwMode="auto">
              <a:xfrm>
                <a:off x="72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" name="Text Box 68"/>
            <p:cNvSpPr txBox="1">
              <a:spLocks noChangeArrowheads="1"/>
            </p:cNvSpPr>
            <p:nvPr/>
          </p:nvSpPr>
          <p:spPr bwMode="auto">
            <a:xfrm>
              <a:off x="3224" y="2793"/>
              <a:ext cx="2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IN" sz="1800" b="1" dirty="0" smtClean="0">
                  <a:solidFill>
                    <a:srgbClr val="002060"/>
                  </a:solidFill>
                  <a:latin typeface="Comic Sans MS" pitchFamily="66" charset="0"/>
                </a:rPr>
                <a:t>x</a:t>
              </a:r>
              <a:endParaRPr lang="en-US" sz="1800" b="1" dirty="0">
                <a:solidFill>
                  <a:srgbClr val="002060"/>
                </a:solidFill>
                <a:latin typeface="Comic Sans MS" pitchFamily="66" charset="0"/>
              </a:endParaRPr>
            </a:p>
          </p:txBody>
        </p:sp>
        <p:sp>
          <p:nvSpPr>
            <p:cNvPr id="24" name="Text Box 69"/>
            <p:cNvSpPr txBox="1">
              <a:spLocks noChangeArrowheads="1"/>
            </p:cNvSpPr>
            <p:nvPr/>
          </p:nvSpPr>
          <p:spPr bwMode="auto">
            <a:xfrm>
              <a:off x="4063" y="2793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 err="1">
                  <a:latin typeface="Comic Sans MS" pitchFamily="66" charset="0"/>
                </a:rPr>
                <a:t>i</a:t>
              </a:r>
              <a:endParaRPr lang="en-US" sz="1800" dirty="0">
                <a:latin typeface="Comic Sans MS" pitchFamily="66" charset="0"/>
              </a:endParaRPr>
            </a:p>
          </p:txBody>
        </p:sp>
      </p:grpSp>
      <p:sp>
        <p:nvSpPr>
          <p:cNvPr id="31" name="Line 71"/>
          <p:cNvSpPr>
            <a:spLocks noChangeShapeType="1"/>
          </p:cNvSpPr>
          <p:nvPr/>
        </p:nvSpPr>
        <p:spPr bwMode="auto">
          <a:xfrm>
            <a:off x="479425" y="6246813"/>
            <a:ext cx="8328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2004354" y="5334000"/>
            <a:ext cx="762000" cy="158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5498669" y="5342707"/>
            <a:ext cx="762000" cy="158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905000" y="4114800"/>
            <a:ext cx="11031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srgbClr val="002060"/>
                </a:solidFill>
                <a:latin typeface="Comic Sans MS" pitchFamily="66" charset="0"/>
              </a:rPr>
              <a:t>low[</a:t>
            </a:r>
            <a:r>
              <a:rPr lang="en-US" sz="1600" b="1" i="1" dirty="0" err="1" smtClean="0">
                <a:solidFill>
                  <a:srgbClr val="002060"/>
                </a:solidFill>
                <a:latin typeface="Comic Sans MS" pitchFamily="66" charset="0"/>
              </a:rPr>
              <a:t>int</a:t>
            </a:r>
            <a:r>
              <a:rPr lang="en-US" sz="1600" b="1" i="1" dirty="0" smtClean="0">
                <a:solidFill>
                  <a:srgbClr val="002060"/>
                </a:solidFill>
                <a:latin typeface="Comic Sans MS" pitchFamily="66" charset="0"/>
              </a:rPr>
              <a:t>[x]</a:t>
            </a:r>
            <a:endParaRPr lang="en-US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2247748" y="4617880"/>
            <a:ext cx="347246" cy="18194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524000" y="499001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002060"/>
                </a:solidFill>
                <a:latin typeface="Comic Sans MS" pitchFamily="66" charset="0"/>
              </a:rPr>
              <a:t>high[</a:t>
            </a:r>
            <a:r>
              <a:rPr lang="en-US" b="1" i="1" dirty="0" err="1" smtClean="0">
                <a:solidFill>
                  <a:srgbClr val="002060"/>
                </a:solidFill>
                <a:latin typeface="Comic Sans MS" pitchFamily="66" charset="0"/>
              </a:rPr>
              <a:t>i</a:t>
            </a:r>
            <a:r>
              <a:rPr lang="en-US" b="1" i="1" dirty="0" smtClean="0">
                <a:solidFill>
                  <a:srgbClr val="002060"/>
                </a:solidFill>
                <a:latin typeface="Comic Sans MS" pitchFamily="66" charset="0"/>
              </a:rPr>
              <a:t>]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rot="5400000">
            <a:off x="1942948" y="5427776"/>
            <a:ext cx="347246" cy="18194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307874" y="4188822"/>
            <a:ext cx="12025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srgbClr val="002060"/>
                </a:solidFill>
                <a:latin typeface="Comic Sans MS" pitchFamily="66" charset="0"/>
              </a:rPr>
              <a:t>high[</a:t>
            </a:r>
            <a:r>
              <a:rPr lang="en-US" sz="1600" b="1" i="1" dirty="0" err="1" smtClean="0">
                <a:solidFill>
                  <a:srgbClr val="002060"/>
                </a:solidFill>
                <a:latin typeface="Comic Sans MS" pitchFamily="66" charset="0"/>
              </a:rPr>
              <a:t>int</a:t>
            </a:r>
            <a:r>
              <a:rPr lang="en-US" sz="1600" b="1" i="1" dirty="0" smtClean="0">
                <a:solidFill>
                  <a:srgbClr val="002060"/>
                </a:solidFill>
                <a:latin typeface="Comic Sans MS" pitchFamily="66" charset="0"/>
              </a:rPr>
              <a:t>[x]</a:t>
            </a:r>
            <a:endParaRPr lang="en-US" sz="1600" dirty="0"/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5716561" y="4691902"/>
            <a:ext cx="347246" cy="18194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857769" y="4953000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002060"/>
                </a:solidFill>
                <a:latin typeface="Comic Sans MS" pitchFamily="66" charset="0"/>
              </a:rPr>
              <a:t>low[</a:t>
            </a:r>
            <a:r>
              <a:rPr lang="en-US" b="1" i="1" dirty="0" err="1" smtClean="0">
                <a:solidFill>
                  <a:srgbClr val="002060"/>
                </a:solidFill>
                <a:latin typeface="Comic Sans MS" pitchFamily="66" charset="0"/>
              </a:rPr>
              <a:t>i</a:t>
            </a:r>
            <a:r>
              <a:rPr lang="en-US" b="1" i="1" dirty="0" smtClean="0">
                <a:solidFill>
                  <a:srgbClr val="002060"/>
                </a:solidFill>
                <a:latin typeface="Comic Sans MS" pitchFamily="66" charset="0"/>
              </a:rPr>
              <a:t>]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6017635" y="5390765"/>
            <a:ext cx="347246" cy="18194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540652" y="2286000"/>
            <a:ext cx="1810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002060"/>
                </a:solidFill>
                <a:latin typeface="Comic Sans MS" pitchFamily="66" charset="0"/>
              </a:rPr>
              <a:t>low[</a:t>
            </a:r>
            <a:r>
              <a:rPr lang="en-US" sz="2400" b="1" i="1" dirty="0" err="1" smtClean="0">
                <a:solidFill>
                  <a:srgbClr val="002060"/>
                </a:solidFill>
                <a:latin typeface="Comic Sans MS" pitchFamily="66" charset="0"/>
              </a:rPr>
              <a:t>int</a:t>
            </a:r>
            <a:r>
              <a:rPr lang="en-US" sz="2400" b="1" i="1" dirty="0" smtClean="0">
                <a:solidFill>
                  <a:srgbClr val="002060"/>
                </a:solidFill>
                <a:latin typeface="Comic Sans MS" pitchFamily="66" charset="0"/>
              </a:rPr>
              <a:t>[x]] </a:t>
            </a:r>
            <a:endParaRPr lang="en-US" sz="2400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114800" y="2286000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002060"/>
                </a:solidFill>
                <a:latin typeface="Comic Sans MS" pitchFamily="66" charset="0"/>
              </a:rPr>
              <a:t>&lt;</a:t>
            </a:r>
            <a:endParaRPr lang="en-US" sz="2400" dirty="0"/>
          </a:p>
        </p:txBody>
      </p:sp>
      <p:sp>
        <p:nvSpPr>
          <p:cNvPr id="44" name="Rectangle 43"/>
          <p:cNvSpPr/>
          <p:nvPr/>
        </p:nvSpPr>
        <p:spPr>
          <a:xfrm>
            <a:off x="4953000" y="3244334"/>
            <a:ext cx="958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002060"/>
                </a:solidFill>
                <a:latin typeface="Comic Sans MS" pitchFamily="66" charset="0"/>
              </a:rPr>
              <a:t>low[</a:t>
            </a:r>
            <a:r>
              <a:rPr lang="en-US" sz="2400" b="1" i="1" dirty="0" err="1" smtClean="0">
                <a:solidFill>
                  <a:srgbClr val="002060"/>
                </a:solidFill>
                <a:latin typeface="Comic Sans MS" pitchFamily="66" charset="0"/>
              </a:rPr>
              <a:t>i</a:t>
            </a:r>
            <a:r>
              <a:rPr lang="en-US" sz="2400" b="1" i="1" dirty="0" smtClean="0">
                <a:solidFill>
                  <a:srgbClr val="002060"/>
                </a:solidFill>
                <a:latin typeface="Comic Sans MS" pitchFamily="66" charset="0"/>
              </a:rPr>
              <a:t>]</a:t>
            </a:r>
            <a:endParaRPr lang="en-US" sz="2400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343400" y="328826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002060"/>
                </a:solidFill>
                <a:latin typeface="Comic Sans MS" pitchFamily="66" charset="0"/>
              </a:rPr>
              <a:t>&lt;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381000" y="631153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Comic Sans MS" pitchFamily="66" charset="0"/>
              </a:rPr>
              <a:t>0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85155" y="629925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Comic Sans MS" pitchFamily="66" charset="0"/>
              </a:rPr>
              <a:t>5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60662" y="628758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Comic Sans MS" pitchFamily="66" charset="0"/>
              </a:rPr>
              <a:t>10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429000" y="62992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Comic Sans MS" pitchFamily="66" charset="0"/>
              </a:rPr>
              <a:t>15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98422" y="628401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Comic Sans MS" pitchFamily="66" charset="0"/>
              </a:rPr>
              <a:t>20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14054" y="628758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Comic Sans MS" pitchFamily="66" charset="0"/>
              </a:rPr>
              <a:t>25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183328" y="627452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Comic Sans MS" pitchFamily="66" charset="0"/>
              </a:rPr>
              <a:t>30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404706" y="628401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Comic Sans MS" pitchFamily="66" charset="0"/>
              </a:rPr>
              <a:t>35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43000" y="5791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Comic Sans MS" pitchFamily="66" charset="0"/>
              </a:rPr>
              <a:t>5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921177" y="5791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Comic Sans MS" pitchFamily="66" charset="0"/>
              </a:rPr>
              <a:t>8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05000" y="47244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Comic Sans MS" pitchFamily="66" charset="0"/>
              </a:rPr>
              <a:t>10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696096" y="47244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Comic Sans MS" pitchFamily="66" charset="0"/>
              </a:rPr>
              <a:t>15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333806" y="49646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Comic Sans MS" pitchFamily="66" charset="0"/>
              </a:rPr>
              <a:t>18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82096" y="47244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Comic Sans MS" pitchFamily="66" charset="0"/>
              </a:rPr>
              <a:t>24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78433" y="57912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Comic Sans MS" pitchFamily="66" charset="0"/>
              </a:rPr>
              <a:t>25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702729" y="57912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Comic Sans MS" pitchFamily="66" charset="0"/>
              </a:rPr>
              <a:t>28</a:t>
            </a:r>
            <a:endParaRPr lang="en-US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31" grpId="0" animBg="1"/>
      <p:bldP spid="34" grpId="0"/>
      <p:bldP spid="36" grpId="0"/>
      <p:bldP spid="38" grpId="0"/>
      <p:bldP spid="40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4" descr="interval_searc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323975"/>
            <a:ext cx="3886200" cy="4078167"/>
          </a:xfrm>
          <a:prstGeom prst="rect">
            <a:avLst/>
          </a:prstGeom>
          <a:noFill/>
        </p:spPr>
      </p:pic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6365875" y="1247775"/>
            <a:ext cx="948962" cy="785813"/>
            <a:chOff x="3976" y="2145"/>
            <a:chExt cx="480" cy="323"/>
          </a:xfrm>
        </p:grpSpPr>
        <p:sp>
          <p:nvSpPr>
            <p:cNvPr id="4" name="AutoShape 73"/>
            <p:cNvSpPr>
              <a:spLocks noChangeArrowheads="1"/>
            </p:cNvSpPr>
            <p:nvPr/>
          </p:nvSpPr>
          <p:spPr bwMode="auto">
            <a:xfrm>
              <a:off x="3981" y="2145"/>
              <a:ext cx="474" cy="32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100" b="1" dirty="0">
                  <a:solidFill>
                    <a:srgbClr val="002060"/>
                  </a:solidFill>
                  <a:latin typeface="Comic Sans MS" pitchFamily="66" charset="0"/>
                </a:rPr>
                <a:t>[16, 21]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en-US" sz="1100" b="1" dirty="0">
                  <a:solidFill>
                    <a:srgbClr val="002060"/>
                  </a:solidFill>
                  <a:latin typeface="Comic Sans MS" pitchFamily="66" charset="0"/>
                </a:rPr>
                <a:t>30</a:t>
              </a:r>
            </a:p>
          </p:txBody>
        </p:sp>
        <p:sp>
          <p:nvSpPr>
            <p:cNvPr id="5" name="Line 74"/>
            <p:cNvSpPr>
              <a:spLocks noChangeShapeType="1"/>
            </p:cNvSpPr>
            <p:nvPr/>
          </p:nvSpPr>
          <p:spPr bwMode="auto">
            <a:xfrm>
              <a:off x="3976" y="2310"/>
              <a:ext cx="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 sz="1100">
                <a:solidFill>
                  <a:srgbClr val="00206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6" name="Group 118"/>
          <p:cNvGrpSpPr>
            <a:grpSpLocks/>
          </p:cNvGrpSpPr>
          <p:nvPr/>
        </p:nvGrpSpPr>
        <p:grpSpPr bwMode="auto">
          <a:xfrm>
            <a:off x="3886200" y="1247775"/>
            <a:ext cx="5113337" cy="4238625"/>
            <a:chOff x="2287" y="1044"/>
            <a:chExt cx="3221" cy="2670"/>
          </a:xfrm>
        </p:grpSpPr>
        <p:sp>
          <p:nvSpPr>
            <p:cNvPr id="7" name="AutoShape 71"/>
            <p:cNvSpPr>
              <a:spLocks noChangeAspect="1" noChangeArrowheads="1"/>
            </p:cNvSpPr>
            <p:nvPr/>
          </p:nvSpPr>
          <p:spPr bwMode="auto">
            <a:xfrm>
              <a:off x="2295" y="1044"/>
              <a:ext cx="3213" cy="26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100">
                <a:solidFill>
                  <a:srgbClr val="002060"/>
                </a:solidFill>
                <a:latin typeface="Comic Sans MS" pitchFamily="66" charset="0"/>
              </a:endParaRPr>
            </a:p>
          </p:txBody>
        </p:sp>
        <p:grpSp>
          <p:nvGrpSpPr>
            <p:cNvPr id="8" name="Group 75"/>
            <p:cNvGrpSpPr>
              <a:grpSpLocks/>
            </p:cNvGrpSpPr>
            <p:nvPr/>
          </p:nvGrpSpPr>
          <p:grpSpPr bwMode="auto">
            <a:xfrm>
              <a:off x="4542" y="1649"/>
              <a:ext cx="544" cy="494"/>
              <a:chOff x="3914" y="2145"/>
              <a:chExt cx="543" cy="323"/>
            </a:xfrm>
          </p:grpSpPr>
          <p:sp>
            <p:nvSpPr>
              <p:cNvPr id="42" name="AutoShape 76"/>
              <p:cNvSpPr>
                <a:spLocks noChangeArrowheads="1"/>
              </p:cNvSpPr>
              <p:nvPr/>
            </p:nvSpPr>
            <p:spPr bwMode="auto">
              <a:xfrm>
                <a:off x="3914" y="2145"/>
                <a:ext cx="541" cy="323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sz="1100" b="1" dirty="0">
                    <a:solidFill>
                      <a:srgbClr val="002060"/>
                    </a:solidFill>
                    <a:latin typeface="Comic Sans MS" pitchFamily="66" charset="0"/>
                  </a:rPr>
                  <a:t>[25, 30]</a:t>
                </a:r>
              </a:p>
              <a:p>
                <a:pPr algn="ctr" eaLnBrk="1" hangingPunct="1">
                  <a:spcBef>
                    <a:spcPct val="0"/>
                  </a:spcBef>
                </a:pPr>
                <a:r>
                  <a:rPr lang="en-US" sz="1100" b="1" dirty="0">
                    <a:solidFill>
                      <a:srgbClr val="002060"/>
                    </a:solidFill>
                    <a:latin typeface="Comic Sans MS" pitchFamily="66" charset="0"/>
                  </a:rPr>
                  <a:t>30</a:t>
                </a:r>
              </a:p>
            </p:txBody>
          </p:sp>
          <p:sp>
            <p:nvSpPr>
              <p:cNvPr id="43" name="Line 77"/>
              <p:cNvSpPr>
                <a:spLocks noChangeShapeType="1"/>
              </p:cNvSpPr>
              <p:nvPr/>
            </p:nvSpPr>
            <p:spPr bwMode="auto">
              <a:xfrm>
                <a:off x="3977" y="2305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DD011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 sz="1100" b="1">
                  <a:solidFill>
                    <a:srgbClr val="00206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9" name="Group 78"/>
            <p:cNvGrpSpPr>
              <a:grpSpLocks/>
            </p:cNvGrpSpPr>
            <p:nvPr/>
          </p:nvGrpSpPr>
          <p:grpSpPr bwMode="auto">
            <a:xfrm>
              <a:off x="4925" y="2376"/>
              <a:ext cx="580" cy="495"/>
              <a:chOff x="3876" y="2145"/>
              <a:chExt cx="579" cy="323"/>
            </a:xfrm>
          </p:grpSpPr>
          <p:sp>
            <p:nvSpPr>
              <p:cNvPr id="40" name="AutoShape 79"/>
              <p:cNvSpPr>
                <a:spLocks noChangeArrowheads="1"/>
              </p:cNvSpPr>
              <p:nvPr/>
            </p:nvSpPr>
            <p:spPr bwMode="auto">
              <a:xfrm>
                <a:off x="3876" y="2145"/>
                <a:ext cx="579" cy="323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sz="1100" b="1">
                    <a:solidFill>
                      <a:srgbClr val="002060"/>
                    </a:solidFill>
                    <a:latin typeface="Comic Sans MS" pitchFamily="66" charset="0"/>
                  </a:rPr>
                  <a:t>[26, 26]</a:t>
                </a:r>
              </a:p>
              <a:p>
                <a:pPr algn="ctr" eaLnBrk="1" hangingPunct="1">
                  <a:spcBef>
                    <a:spcPct val="0"/>
                  </a:spcBef>
                </a:pPr>
                <a:r>
                  <a:rPr lang="en-US" sz="1100" b="1">
                    <a:solidFill>
                      <a:srgbClr val="002060"/>
                    </a:solidFill>
                    <a:latin typeface="Comic Sans MS" pitchFamily="66" charset="0"/>
                  </a:rPr>
                  <a:t>26</a:t>
                </a:r>
              </a:p>
            </p:txBody>
          </p:sp>
          <p:sp>
            <p:nvSpPr>
              <p:cNvPr id="41" name="Line 80"/>
              <p:cNvSpPr>
                <a:spLocks noChangeShapeType="1"/>
              </p:cNvSpPr>
              <p:nvPr/>
            </p:nvSpPr>
            <p:spPr bwMode="auto">
              <a:xfrm>
                <a:off x="3937" y="2310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 sz="1100" b="1">
                  <a:solidFill>
                    <a:srgbClr val="00206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10" name="Group 81"/>
            <p:cNvGrpSpPr>
              <a:grpSpLocks/>
            </p:cNvGrpSpPr>
            <p:nvPr/>
          </p:nvGrpSpPr>
          <p:grpSpPr bwMode="auto">
            <a:xfrm>
              <a:off x="4235" y="2376"/>
              <a:ext cx="547" cy="495"/>
              <a:chOff x="3976" y="2145"/>
              <a:chExt cx="546" cy="323"/>
            </a:xfrm>
          </p:grpSpPr>
          <p:sp>
            <p:nvSpPr>
              <p:cNvPr id="38" name="AutoShape 82"/>
              <p:cNvSpPr>
                <a:spLocks noChangeArrowheads="1"/>
              </p:cNvSpPr>
              <p:nvPr/>
            </p:nvSpPr>
            <p:spPr bwMode="auto">
              <a:xfrm>
                <a:off x="3982" y="2145"/>
                <a:ext cx="540" cy="323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sz="1100" b="1" dirty="0">
                    <a:solidFill>
                      <a:srgbClr val="002060"/>
                    </a:solidFill>
                    <a:latin typeface="Comic Sans MS" pitchFamily="66" charset="0"/>
                  </a:rPr>
                  <a:t>[17, 19]</a:t>
                </a:r>
              </a:p>
              <a:p>
                <a:pPr algn="ctr" eaLnBrk="1" hangingPunct="1">
                  <a:spcBef>
                    <a:spcPct val="0"/>
                  </a:spcBef>
                </a:pPr>
                <a:r>
                  <a:rPr lang="en-US" sz="1100" b="1" dirty="0">
                    <a:solidFill>
                      <a:srgbClr val="002060"/>
                    </a:solidFill>
                    <a:latin typeface="Comic Sans MS" pitchFamily="66" charset="0"/>
                  </a:rPr>
                  <a:t>20</a:t>
                </a:r>
              </a:p>
            </p:txBody>
          </p:sp>
          <p:sp>
            <p:nvSpPr>
              <p:cNvPr id="39" name="Line 83"/>
              <p:cNvSpPr>
                <a:spLocks noChangeShapeType="1"/>
              </p:cNvSpPr>
              <p:nvPr/>
            </p:nvSpPr>
            <p:spPr bwMode="auto">
              <a:xfrm>
                <a:off x="3976" y="2310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 sz="1100">
                  <a:solidFill>
                    <a:srgbClr val="00206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11" name="Group 84"/>
            <p:cNvGrpSpPr>
              <a:grpSpLocks/>
            </p:cNvGrpSpPr>
            <p:nvPr/>
          </p:nvGrpSpPr>
          <p:grpSpPr bwMode="auto">
            <a:xfrm>
              <a:off x="4542" y="3220"/>
              <a:ext cx="562" cy="494"/>
              <a:chOff x="3894" y="2145"/>
              <a:chExt cx="561" cy="323"/>
            </a:xfrm>
          </p:grpSpPr>
          <p:sp>
            <p:nvSpPr>
              <p:cNvPr id="36" name="AutoShape 85"/>
              <p:cNvSpPr>
                <a:spLocks noChangeArrowheads="1"/>
              </p:cNvSpPr>
              <p:nvPr/>
            </p:nvSpPr>
            <p:spPr bwMode="auto">
              <a:xfrm>
                <a:off x="3894" y="2145"/>
                <a:ext cx="561" cy="323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sz="1100" b="1">
                    <a:solidFill>
                      <a:srgbClr val="002060"/>
                    </a:solidFill>
                    <a:latin typeface="Comic Sans MS" pitchFamily="66" charset="0"/>
                  </a:rPr>
                  <a:t>[19, 20]</a:t>
                </a:r>
              </a:p>
              <a:p>
                <a:pPr algn="ctr" eaLnBrk="1" hangingPunct="1">
                  <a:spcBef>
                    <a:spcPct val="0"/>
                  </a:spcBef>
                </a:pPr>
                <a:r>
                  <a:rPr lang="en-US" sz="1100" b="1">
                    <a:solidFill>
                      <a:srgbClr val="002060"/>
                    </a:solidFill>
                    <a:latin typeface="Comic Sans MS" pitchFamily="66" charset="0"/>
                  </a:rPr>
                  <a:t>20</a:t>
                </a:r>
              </a:p>
            </p:txBody>
          </p:sp>
          <p:sp>
            <p:nvSpPr>
              <p:cNvPr id="37" name="Line 86"/>
              <p:cNvSpPr>
                <a:spLocks noChangeShapeType="1"/>
              </p:cNvSpPr>
              <p:nvPr/>
            </p:nvSpPr>
            <p:spPr bwMode="auto">
              <a:xfrm>
                <a:off x="3969" y="2305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DD011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 sz="1100">
                  <a:solidFill>
                    <a:srgbClr val="00206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12" name="Group 87"/>
            <p:cNvGrpSpPr>
              <a:grpSpLocks/>
            </p:cNvGrpSpPr>
            <p:nvPr/>
          </p:nvGrpSpPr>
          <p:grpSpPr bwMode="auto">
            <a:xfrm>
              <a:off x="3038" y="1650"/>
              <a:ext cx="506" cy="495"/>
              <a:chOff x="3951" y="2145"/>
              <a:chExt cx="504" cy="323"/>
            </a:xfrm>
          </p:grpSpPr>
          <p:sp>
            <p:nvSpPr>
              <p:cNvPr id="34" name="AutoShape 88"/>
              <p:cNvSpPr>
                <a:spLocks noChangeArrowheads="1"/>
              </p:cNvSpPr>
              <p:nvPr/>
            </p:nvSpPr>
            <p:spPr bwMode="auto">
              <a:xfrm>
                <a:off x="3981" y="2145"/>
                <a:ext cx="474" cy="323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sz="1100" b="1" dirty="0">
                    <a:solidFill>
                      <a:srgbClr val="002060"/>
                    </a:solidFill>
                    <a:latin typeface="Comic Sans MS" pitchFamily="66" charset="0"/>
                  </a:rPr>
                  <a:t>[8, 9]</a:t>
                </a:r>
              </a:p>
              <a:p>
                <a:pPr algn="ctr" eaLnBrk="1" hangingPunct="1">
                  <a:spcBef>
                    <a:spcPct val="0"/>
                  </a:spcBef>
                </a:pPr>
                <a:r>
                  <a:rPr lang="en-US" sz="1100" b="1" dirty="0">
                    <a:solidFill>
                      <a:srgbClr val="002060"/>
                    </a:solidFill>
                    <a:latin typeface="Comic Sans MS" pitchFamily="66" charset="0"/>
                  </a:rPr>
                  <a:t>23</a:t>
                </a:r>
              </a:p>
            </p:txBody>
          </p:sp>
          <p:sp>
            <p:nvSpPr>
              <p:cNvPr id="35" name="Line 89"/>
              <p:cNvSpPr>
                <a:spLocks noChangeShapeType="1"/>
              </p:cNvSpPr>
              <p:nvPr/>
            </p:nvSpPr>
            <p:spPr bwMode="auto">
              <a:xfrm>
                <a:off x="3951" y="2305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DD011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 sz="1100">
                  <a:solidFill>
                    <a:srgbClr val="00206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13" name="Group 90"/>
            <p:cNvGrpSpPr>
              <a:grpSpLocks/>
            </p:cNvGrpSpPr>
            <p:nvPr/>
          </p:nvGrpSpPr>
          <p:grpSpPr bwMode="auto">
            <a:xfrm>
              <a:off x="3389" y="2376"/>
              <a:ext cx="538" cy="495"/>
              <a:chOff x="3922" y="2145"/>
              <a:chExt cx="536" cy="323"/>
            </a:xfrm>
          </p:grpSpPr>
          <p:sp>
            <p:nvSpPr>
              <p:cNvPr id="32" name="AutoShape 91"/>
              <p:cNvSpPr>
                <a:spLocks noChangeArrowheads="1"/>
              </p:cNvSpPr>
              <p:nvPr/>
            </p:nvSpPr>
            <p:spPr bwMode="auto">
              <a:xfrm>
                <a:off x="3922" y="2145"/>
                <a:ext cx="533" cy="323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sz="1100" b="1" dirty="0">
                    <a:solidFill>
                      <a:srgbClr val="002060"/>
                    </a:solidFill>
                    <a:latin typeface="Comic Sans MS" pitchFamily="66" charset="0"/>
                  </a:rPr>
                  <a:t>[15, 23]</a:t>
                </a:r>
              </a:p>
              <a:p>
                <a:pPr algn="ctr" eaLnBrk="1" hangingPunct="1">
                  <a:spcBef>
                    <a:spcPct val="0"/>
                  </a:spcBef>
                </a:pPr>
                <a:r>
                  <a:rPr lang="en-US" sz="1100" b="1" dirty="0">
                    <a:solidFill>
                      <a:srgbClr val="002060"/>
                    </a:solidFill>
                    <a:latin typeface="Comic Sans MS" pitchFamily="66" charset="0"/>
                  </a:rPr>
                  <a:t>23</a:t>
                </a:r>
              </a:p>
            </p:txBody>
          </p:sp>
          <p:sp>
            <p:nvSpPr>
              <p:cNvPr id="33" name="Line 92"/>
              <p:cNvSpPr>
                <a:spLocks noChangeShapeType="1"/>
              </p:cNvSpPr>
              <p:nvPr/>
            </p:nvSpPr>
            <p:spPr bwMode="auto">
              <a:xfrm>
                <a:off x="3978" y="2310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 sz="1100">
                  <a:solidFill>
                    <a:srgbClr val="00206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14" name="Group 93"/>
            <p:cNvGrpSpPr>
              <a:grpSpLocks/>
            </p:cNvGrpSpPr>
            <p:nvPr/>
          </p:nvGrpSpPr>
          <p:grpSpPr bwMode="auto">
            <a:xfrm>
              <a:off x="2655" y="2376"/>
              <a:ext cx="482" cy="495"/>
              <a:chOff x="3976" y="2145"/>
              <a:chExt cx="480" cy="323"/>
            </a:xfrm>
          </p:grpSpPr>
          <p:sp>
            <p:nvSpPr>
              <p:cNvPr id="30" name="AutoShape 94"/>
              <p:cNvSpPr>
                <a:spLocks noChangeArrowheads="1"/>
              </p:cNvSpPr>
              <p:nvPr/>
            </p:nvSpPr>
            <p:spPr bwMode="auto">
              <a:xfrm>
                <a:off x="3981" y="2145"/>
                <a:ext cx="474" cy="323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sz="1100" b="1" dirty="0">
                    <a:solidFill>
                      <a:srgbClr val="002060"/>
                    </a:solidFill>
                    <a:latin typeface="Comic Sans MS" pitchFamily="66" charset="0"/>
                  </a:rPr>
                  <a:t>[5, 8]</a:t>
                </a:r>
              </a:p>
              <a:p>
                <a:pPr algn="ctr" eaLnBrk="1" hangingPunct="1">
                  <a:spcBef>
                    <a:spcPct val="0"/>
                  </a:spcBef>
                </a:pPr>
                <a:r>
                  <a:rPr lang="en-US" sz="1100" b="1" dirty="0">
                    <a:solidFill>
                      <a:srgbClr val="002060"/>
                    </a:solidFill>
                    <a:latin typeface="Comic Sans MS" pitchFamily="66" charset="0"/>
                  </a:rPr>
                  <a:t>10</a:t>
                </a:r>
              </a:p>
            </p:txBody>
          </p:sp>
          <p:sp>
            <p:nvSpPr>
              <p:cNvPr id="31" name="Line 95"/>
              <p:cNvSpPr>
                <a:spLocks noChangeShapeType="1"/>
              </p:cNvSpPr>
              <p:nvPr/>
            </p:nvSpPr>
            <p:spPr bwMode="auto">
              <a:xfrm>
                <a:off x="3976" y="2310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 sz="1100">
                  <a:solidFill>
                    <a:srgbClr val="00206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15" name="Group 96"/>
            <p:cNvGrpSpPr>
              <a:grpSpLocks/>
            </p:cNvGrpSpPr>
            <p:nvPr/>
          </p:nvGrpSpPr>
          <p:grpSpPr bwMode="auto">
            <a:xfrm>
              <a:off x="2957" y="3220"/>
              <a:ext cx="481" cy="494"/>
              <a:chOff x="3976" y="2145"/>
              <a:chExt cx="480" cy="323"/>
            </a:xfrm>
          </p:grpSpPr>
          <p:sp>
            <p:nvSpPr>
              <p:cNvPr id="28" name="AutoShape 97"/>
              <p:cNvSpPr>
                <a:spLocks noChangeArrowheads="1"/>
              </p:cNvSpPr>
              <p:nvPr/>
            </p:nvSpPr>
            <p:spPr bwMode="auto">
              <a:xfrm>
                <a:off x="3981" y="2145"/>
                <a:ext cx="474" cy="323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sz="1100" b="1" dirty="0">
                    <a:solidFill>
                      <a:srgbClr val="002060"/>
                    </a:solidFill>
                    <a:latin typeface="Comic Sans MS" pitchFamily="66" charset="0"/>
                  </a:rPr>
                  <a:t>[6, 10]</a:t>
                </a:r>
              </a:p>
              <a:p>
                <a:pPr algn="ctr" eaLnBrk="1" hangingPunct="1">
                  <a:spcBef>
                    <a:spcPct val="0"/>
                  </a:spcBef>
                </a:pPr>
                <a:r>
                  <a:rPr lang="en-US" sz="1100" b="1" dirty="0">
                    <a:solidFill>
                      <a:srgbClr val="002060"/>
                    </a:solidFill>
                    <a:latin typeface="Comic Sans MS" pitchFamily="66" charset="0"/>
                  </a:rPr>
                  <a:t>10</a:t>
                </a:r>
              </a:p>
            </p:txBody>
          </p:sp>
          <p:sp>
            <p:nvSpPr>
              <p:cNvPr id="29" name="Line 98"/>
              <p:cNvSpPr>
                <a:spLocks noChangeShapeType="1"/>
              </p:cNvSpPr>
              <p:nvPr/>
            </p:nvSpPr>
            <p:spPr bwMode="auto">
              <a:xfrm>
                <a:off x="3976" y="2305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DD011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 sz="1100">
                  <a:solidFill>
                    <a:srgbClr val="00206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16" name="Group 99"/>
            <p:cNvGrpSpPr>
              <a:grpSpLocks/>
            </p:cNvGrpSpPr>
            <p:nvPr/>
          </p:nvGrpSpPr>
          <p:grpSpPr bwMode="auto">
            <a:xfrm>
              <a:off x="2287" y="3220"/>
              <a:ext cx="488" cy="494"/>
              <a:chOff x="3968" y="2145"/>
              <a:chExt cx="487" cy="323"/>
            </a:xfrm>
          </p:grpSpPr>
          <p:sp>
            <p:nvSpPr>
              <p:cNvPr id="26" name="AutoShape 100"/>
              <p:cNvSpPr>
                <a:spLocks noChangeArrowheads="1"/>
              </p:cNvSpPr>
              <p:nvPr/>
            </p:nvSpPr>
            <p:spPr bwMode="auto">
              <a:xfrm>
                <a:off x="3981" y="2145"/>
                <a:ext cx="474" cy="323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sz="1100" b="1" dirty="0">
                    <a:solidFill>
                      <a:srgbClr val="002060"/>
                    </a:solidFill>
                    <a:latin typeface="Comic Sans MS" pitchFamily="66" charset="0"/>
                  </a:rPr>
                  <a:t>[0, 3]</a:t>
                </a:r>
              </a:p>
              <a:p>
                <a:pPr algn="ctr" eaLnBrk="1" hangingPunct="1">
                  <a:spcBef>
                    <a:spcPct val="0"/>
                  </a:spcBef>
                </a:pPr>
                <a:r>
                  <a:rPr lang="en-US" sz="1100" b="1" dirty="0">
                    <a:solidFill>
                      <a:srgbClr val="002060"/>
                    </a:solidFill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27" name="Line 101"/>
              <p:cNvSpPr>
                <a:spLocks noChangeShapeType="1"/>
              </p:cNvSpPr>
              <p:nvPr/>
            </p:nvSpPr>
            <p:spPr bwMode="auto">
              <a:xfrm>
                <a:off x="3968" y="2305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DD011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 sz="1100">
                  <a:solidFill>
                    <a:srgbClr val="002060"/>
                  </a:solidFill>
                  <a:latin typeface="Comic Sans MS" pitchFamily="66" charset="0"/>
                </a:endParaRPr>
              </a:p>
            </p:txBody>
          </p:sp>
        </p:grpSp>
        <p:sp>
          <p:nvSpPr>
            <p:cNvPr id="17" name="Line 102"/>
            <p:cNvSpPr>
              <a:spLocks noChangeShapeType="1"/>
            </p:cNvSpPr>
            <p:nvPr/>
          </p:nvSpPr>
          <p:spPr bwMode="auto">
            <a:xfrm flipH="1">
              <a:off x="3544" y="1527"/>
              <a:ext cx="311" cy="1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100">
                <a:solidFill>
                  <a:srgbClr val="002060"/>
                </a:solidFill>
                <a:latin typeface="Comic Sans MS" pitchFamily="66" charset="0"/>
              </a:endParaRPr>
            </a:p>
          </p:txBody>
        </p:sp>
        <p:sp>
          <p:nvSpPr>
            <p:cNvPr id="18" name="Line 103"/>
            <p:cNvSpPr>
              <a:spLocks noChangeShapeType="1"/>
            </p:cNvSpPr>
            <p:nvPr/>
          </p:nvSpPr>
          <p:spPr bwMode="auto">
            <a:xfrm>
              <a:off x="4331" y="1517"/>
              <a:ext cx="294" cy="1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100">
                <a:solidFill>
                  <a:srgbClr val="002060"/>
                </a:solidFill>
                <a:latin typeface="Comic Sans MS" pitchFamily="66" charset="0"/>
              </a:endParaRPr>
            </a:p>
          </p:txBody>
        </p:sp>
        <p:sp>
          <p:nvSpPr>
            <p:cNvPr id="19" name="Line 104"/>
            <p:cNvSpPr>
              <a:spLocks noChangeShapeType="1"/>
            </p:cNvSpPr>
            <p:nvPr/>
          </p:nvSpPr>
          <p:spPr bwMode="auto">
            <a:xfrm flipH="1">
              <a:off x="2887" y="2140"/>
              <a:ext cx="192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100">
                <a:solidFill>
                  <a:srgbClr val="002060"/>
                </a:solidFill>
                <a:latin typeface="Comic Sans MS" pitchFamily="66" charset="0"/>
              </a:endParaRPr>
            </a:p>
          </p:txBody>
        </p:sp>
        <p:sp>
          <p:nvSpPr>
            <p:cNvPr id="20" name="Line 105"/>
            <p:cNvSpPr>
              <a:spLocks noChangeShapeType="1"/>
            </p:cNvSpPr>
            <p:nvPr/>
          </p:nvSpPr>
          <p:spPr bwMode="auto">
            <a:xfrm>
              <a:off x="3538" y="2114"/>
              <a:ext cx="175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100">
                <a:solidFill>
                  <a:srgbClr val="002060"/>
                </a:solidFill>
                <a:latin typeface="Comic Sans MS" pitchFamily="66" charset="0"/>
              </a:endParaRPr>
            </a:p>
          </p:txBody>
        </p:sp>
        <p:sp>
          <p:nvSpPr>
            <p:cNvPr id="21" name="Line 106"/>
            <p:cNvSpPr>
              <a:spLocks noChangeShapeType="1"/>
            </p:cNvSpPr>
            <p:nvPr/>
          </p:nvSpPr>
          <p:spPr bwMode="auto">
            <a:xfrm flipH="1">
              <a:off x="4427" y="2124"/>
              <a:ext cx="193" cy="2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100">
                <a:solidFill>
                  <a:srgbClr val="002060"/>
                </a:solidFill>
                <a:latin typeface="Comic Sans MS" pitchFamily="66" charset="0"/>
              </a:endParaRPr>
            </a:p>
          </p:txBody>
        </p:sp>
        <p:sp>
          <p:nvSpPr>
            <p:cNvPr id="22" name="Line 107"/>
            <p:cNvSpPr>
              <a:spLocks noChangeShapeType="1"/>
            </p:cNvSpPr>
            <p:nvPr/>
          </p:nvSpPr>
          <p:spPr bwMode="auto">
            <a:xfrm>
              <a:off x="5078" y="2097"/>
              <a:ext cx="175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100">
                <a:solidFill>
                  <a:srgbClr val="002060"/>
                </a:solidFill>
                <a:latin typeface="Comic Sans MS" pitchFamily="66" charset="0"/>
              </a:endParaRPr>
            </a:p>
          </p:txBody>
        </p:sp>
        <p:sp>
          <p:nvSpPr>
            <p:cNvPr id="23" name="Line 108"/>
            <p:cNvSpPr>
              <a:spLocks noChangeShapeType="1"/>
            </p:cNvSpPr>
            <p:nvPr/>
          </p:nvSpPr>
          <p:spPr bwMode="auto">
            <a:xfrm flipH="1">
              <a:off x="2559" y="2866"/>
              <a:ext cx="113" cy="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100">
                <a:solidFill>
                  <a:srgbClr val="002060"/>
                </a:solidFill>
                <a:latin typeface="Comic Sans MS" pitchFamily="66" charset="0"/>
              </a:endParaRPr>
            </a:p>
          </p:txBody>
        </p:sp>
        <p:sp>
          <p:nvSpPr>
            <p:cNvPr id="24" name="Line 109"/>
            <p:cNvSpPr>
              <a:spLocks noChangeShapeType="1"/>
            </p:cNvSpPr>
            <p:nvPr/>
          </p:nvSpPr>
          <p:spPr bwMode="auto">
            <a:xfrm>
              <a:off x="3119" y="2875"/>
              <a:ext cx="91" cy="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100">
                <a:solidFill>
                  <a:srgbClr val="002060"/>
                </a:solidFill>
                <a:latin typeface="Comic Sans MS" pitchFamily="66" charset="0"/>
              </a:endParaRPr>
            </a:p>
          </p:txBody>
        </p:sp>
        <p:sp>
          <p:nvSpPr>
            <p:cNvPr id="25" name="Line 110"/>
            <p:cNvSpPr>
              <a:spLocks noChangeShapeType="1"/>
            </p:cNvSpPr>
            <p:nvPr/>
          </p:nvSpPr>
          <p:spPr bwMode="auto">
            <a:xfrm>
              <a:off x="4704" y="2866"/>
              <a:ext cx="164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100">
                <a:solidFill>
                  <a:srgbClr val="002060"/>
                </a:solidFill>
                <a:latin typeface="Comic Sans MS" pitchFamily="66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1524000" y="457200"/>
            <a:ext cx="6324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Suppose we wish to find an interval that </a:t>
            </a:r>
          </a:p>
          <a:p>
            <a:pPr algn="just">
              <a:spcBef>
                <a:spcPct val="0"/>
              </a:spcBef>
            </a:pP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overlaps the interval </a:t>
            </a:r>
            <a:r>
              <a:rPr lang="en-US" altLang="ko-KR" sz="2400" b="1" dirty="0" err="1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i</a:t>
            </a: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=[22, 25].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45" name="Text Box 56"/>
          <p:cNvSpPr txBox="1">
            <a:spLocks noChangeArrowheads="1"/>
          </p:cNvSpPr>
          <p:nvPr/>
        </p:nvSpPr>
        <p:spPr bwMode="auto">
          <a:xfrm>
            <a:off x="7809411" y="1270726"/>
            <a:ext cx="357188" cy="50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2400" b="1" dirty="0">
                <a:latin typeface="Comic Sans MS" pitchFamily="66" charset="0"/>
              </a:rPr>
              <a:t>x</a:t>
            </a:r>
            <a:endParaRPr lang="en-US" sz="3600" b="1" dirty="0">
              <a:latin typeface="Comic Sans MS" pitchFamily="66" charset="0"/>
            </a:endParaRPr>
          </a:p>
        </p:txBody>
      </p:sp>
      <p:sp>
        <p:nvSpPr>
          <p:cNvPr id="46" name="Line 57"/>
          <p:cNvSpPr>
            <a:spLocks noChangeShapeType="1"/>
          </p:cNvSpPr>
          <p:nvPr/>
        </p:nvSpPr>
        <p:spPr bwMode="auto">
          <a:xfrm flipH="1">
            <a:off x="7391400" y="1524000"/>
            <a:ext cx="3571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90600" y="5634335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002060"/>
                </a:solidFill>
                <a:latin typeface="Comic Sans MS" pitchFamily="66" charset="0"/>
              </a:rPr>
              <a:t>high[</a:t>
            </a:r>
            <a:r>
              <a:rPr lang="en-US" sz="2400" b="1" i="1" dirty="0" err="1" smtClean="0">
                <a:solidFill>
                  <a:srgbClr val="002060"/>
                </a:solidFill>
                <a:latin typeface="Comic Sans MS" pitchFamily="66" charset="0"/>
              </a:rPr>
              <a:t>i</a:t>
            </a:r>
            <a:r>
              <a:rPr lang="en-US" sz="2400" b="1" i="1" dirty="0" smtClean="0">
                <a:solidFill>
                  <a:srgbClr val="002060"/>
                </a:solidFill>
                <a:latin typeface="Comic Sans MS" pitchFamily="66" charset="0"/>
              </a:rPr>
              <a:t>]</a:t>
            </a:r>
            <a:endParaRPr lang="en-US" sz="2400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61044" y="5634335"/>
            <a:ext cx="1810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002060"/>
                </a:solidFill>
                <a:latin typeface="Comic Sans MS" pitchFamily="66" charset="0"/>
              </a:rPr>
              <a:t>low[</a:t>
            </a:r>
            <a:r>
              <a:rPr lang="en-US" sz="2400" b="1" i="1" dirty="0" err="1" smtClean="0">
                <a:solidFill>
                  <a:srgbClr val="002060"/>
                </a:solidFill>
                <a:latin typeface="Comic Sans MS" pitchFamily="66" charset="0"/>
              </a:rPr>
              <a:t>int</a:t>
            </a:r>
            <a:r>
              <a:rPr lang="en-US" sz="2400" b="1" i="1" dirty="0" smtClean="0">
                <a:solidFill>
                  <a:srgbClr val="002060"/>
                </a:solidFill>
                <a:latin typeface="Comic Sans MS" pitchFamily="66" charset="0"/>
              </a:rPr>
              <a:t>[x]] </a:t>
            </a:r>
            <a:endParaRPr lang="en-US" sz="2400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235192" y="563433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002060"/>
                </a:solidFill>
                <a:latin typeface="Comic Sans MS" pitchFamily="66" charset="0"/>
              </a:rPr>
              <a:t>&lt;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990600" y="6107668"/>
            <a:ext cx="294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     </a:t>
            </a:r>
            <a:r>
              <a:rPr lang="en-IN" b="1" dirty="0" smtClean="0">
                <a:latin typeface="Comic Sans MS" pitchFamily="66" charset="0"/>
              </a:rPr>
              <a:t>25        &lt;         16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14800" y="6098178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Comic Sans MS" pitchFamily="66" charset="0"/>
              </a:rPr>
              <a:t>: NO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028223" y="5651863"/>
            <a:ext cx="1826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002060"/>
                </a:solidFill>
                <a:latin typeface="Comic Sans MS" pitchFamily="66" charset="0"/>
              </a:rPr>
              <a:t>high[</a:t>
            </a:r>
            <a:r>
              <a:rPr lang="en-US" sz="2400" b="1" i="1" dirty="0" err="1" smtClean="0">
                <a:solidFill>
                  <a:srgbClr val="002060"/>
                </a:solidFill>
                <a:latin typeface="Comic Sans MS" pitchFamily="66" charset="0"/>
              </a:rPr>
              <a:t>int</a:t>
            </a:r>
            <a:r>
              <a:rPr lang="en-US" sz="2400" b="1" i="1" dirty="0" smtClean="0">
                <a:solidFill>
                  <a:srgbClr val="002060"/>
                </a:solidFill>
                <a:latin typeface="Comic Sans MS" pitchFamily="66" charset="0"/>
              </a:rPr>
              <a:t>[x]]</a:t>
            </a:r>
            <a:endParaRPr lang="en-US" sz="2400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466623" y="5700262"/>
            <a:ext cx="958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002060"/>
                </a:solidFill>
                <a:latin typeface="Comic Sans MS" pitchFamily="66" charset="0"/>
              </a:rPr>
              <a:t>low[</a:t>
            </a:r>
            <a:r>
              <a:rPr lang="en-US" sz="2400" b="1" i="1" dirty="0" err="1" smtClean="0">
                <a:solidFill>
                  <a:srgbClr val="002060"/>
                </a:solidFill>
                <a:latin typeface="Comic Sans MS" pitchFamily="66" charset="0"/>
              </a:rPr>
              <a:t>i</a:t>
            </a:r>
            <a:r>
              <a:rPr lang="en-US" sz="2400" b="1" i="1" dirty="0" smtClean="0">
                <a:solidFill>
                  <a:srgbClr val="002060"/>
                </a:solidFill>
                <a:latin typeface="Comic Sans MS" pitchFamily="66" charset="0"/>
              </a:rPr>
              <a:t>]</a:t>
            </a:r>
            <a:endParaRPr lang="en-US" sz="2400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857023" y="574419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002060"/>
                </a:solidFill>
                <a:latin typeface="Comic Sans MS" pitchFamily="66" charset="0"/>
              </a:rPr>
              <a:t>&lt;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5904781" y="6096000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Comic Sans MS" pitchFamily="66" charset="0"/>
              </a:rPr>
              <a:t>21        &lt;      22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203605" y="609600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Comic Sans MS" pitchFamily="66" charset="0"/>
              </a:rPr>
              <a:t>: Yes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57" name="Text Box 66"/>
          <p:cNvSpPr txBox="1">
            <a:spLocks noChangeArrowheads="1"/>
          </p:cNvSpPr>
          <p:nvPr/>
        </p:nvSpPr>
        <p:spPr bwMode="auto">
          <a:xfrm>
            <a:off x="3200400" y="1219200"/>
            <a:ext cx="2262187" cy="58695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b="1" dirty="0">
                <a:latin typeface="Comic Sans MS" pitchFamily="66" charset="0"/>
              </a:rPr>
              <a:t>left[x]</a:t>
            </a:r>
            <a:r>
              <a:rPr lang="en-US" sz="1600" b="1" dirty="0">
                <a:latin typeface="Comic Sans MS" pitchFamily="66" charset="0"/>
                <a:cs typeface="Arial" pitchFamily="34" charset="0"/>
              </a:rPr>
              <a:t>≠nil[T] and max([left[x] ≥low[</a:t>
            </a:r>
            <a:r>
              <a:rPr lang="en-US" sz="1600" b="1" dirty="0" err="1">
                <a:latin typeface="Comic Sans MS" pitchFamily="66" charset="0"/>
                <a:cs typeface="Arial" pitchFamily="34" charset="0"/>
              </a:rPr>
              <a:t>i</a:t>
            </a:r>
            <a:r>
              <a:rPr lang="en-US" sz="1600" b="1" dirty="0">
                <a:latin typeface="Comic Sans MS" pitchFamily="66" charset="0"/>
                <a:cs typeface="Arial" pitchFamily="34" charset="0"/>
              </a:rPr>
              <a:t>]</a:t>
            </a:r>
          </a:p>
        </p:txBody>
      </p:sp>
      <p:sp>
        <p:nvSpPr>
          <p:cNvPr id="58" name="Text Box 70"/>
          <p:cNvSpPr txBox="1">
            <a:spLocks noChangeArrowheads="1"/>
          </p:cNvSpPr>
          <p:nvPr/>
        </p:nvSpPr>
        <p:spPr bwMode="auto">
          <a:xfrm>
            <a:off x="4099559" y="1739444"/>
            <a:ext cx="956009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dirty="0">
                <a:latin typeface="Comic Sans MS" pitchFamily="66" charset="0"/>
              </a:rPr>
              <a:t>23 </a:t>
            </a:r>
            <a:r>
              <a:rPr lang="en-US" b="1" dirty="0">
                <a:latin typeface="Comic Sans MS" pitchFamily="66" charset="0"/>
              </a:rPr>
              <a:t>≥22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140233" y="173814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Comic Sans MS" pitchFamily="66" charset="0"/>
              </a:rPr>
              <a:t>: Yes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60" name="Text Box 56"/>
          <p:cNvSpPr txBox="1">
            <a:spLocks noChangeArrowheads="1"/>
          </p:cNvSpPr>
          <p:nvPr/>
        </p:nvSpPr>
        <p:spPr bwMode="auto">
          <a:xfrm>
            <a:off x="6577012" y="2362200"/>
            <a:ext cx="357188" cy="50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2400" b="1" dirty="0">
                <a:latin typeface="Comic Sans MS" pitchFamily="66" charset="0"/>
              </a:rPr>
              <a:t>x</a:t>
            </a:r>
            <a:endParaRPr lang="en-US" sz="3600" b="1" dirty="0">
              <a:latin typeface="Comic Sans MS" pitchFamily="66" charset="0"/>
            </a:endParaRPr>
          </a:p>
        </p:txBody>
      </p:sp>
      <p:sp>
        <p:nvSpPr>
          <p:cNvPr id="61" name="Line 57"/>
          <p:cNvSpPr>
            <a:spLocks noChangeShapeType="1"/>
          </p:cNvSpPr>
          <p:nvPr/>
        </p:nvSpPr>
        <p:spPr bwMode="auto">
          <a:xfrm flipH="1">
            <a:off x="6159001" y="2615474"/>
            <a:ext cx="3571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204077" y="229766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9&lt;22</a:t>
            </a:r>
            <a:endParaRPr lang="en-US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3" name="Text Box 71"/>
          <p:cNvSpPr txBox="1">
            <a:spLocks noChangeArrowheads="1"/>
          </p:cNvSpPr>
          <p:nvPr/>
        </p:nvSpPr>
        <p:spPr bwMode="auto">
          <a:xfrm>
            <a:off x="4114800" y="2600287"/>
            <a:ext cx="919139" cy="3715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dirty="0">
                <a:latin typeface="Comic Sans MS" pitchFamily="66" charset="0"/>
              </a:rPr>
              <a:t>10 </a:t>
            </a:r>
            <a:r>
              <a:rPr lang="en-US" b="1" dirty="0">
                <a:latin typeface="Comic Sans MS" pitchFamily="66" charset="0"/>
              </a:rPr>
              <a:t>≥22</a:t>
            </a:r>
          </a:p>
        </p:txBody>
      </p:sp>
      <p:sp>
        <p:nvSpPr>
          <p:cNvPr id="64" name="Text Box 56"/>
          <p:cNvSpPr txBox="1">
            <a:spLocks noChangeArrowheads="1"/>
          </p:cNvSpPr>
          <p:nvPr/>
        </p:nvSpPr>
        <p:spPr bwMode="auto">
          <a:xfrm>
            <a:off x="6912294" y="2895600"/>
            <a:ext cx="357188" cy="50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2400" b="1" dirty="0">
                <a:latin typeface="Comic Sans MS" pitchFamily="66" charset="0"/>
              </a:rPr>
              <a:t>x</a:t>
            </a:r>
            <a:endParaRPr lang="en-US" sz="3600" b="1" dirty="0">
              <a:latin typeface="Comic Sans MS" pitchFamily="66" charset="0"/>
            </a:endParaRPr>
          </a:p>
        </p:txBody>
      </p:sp>
      <p:sp>
        <p:nvSpPr>
          <p:cNvPr id="65" name="Line 57"/>
          <p:cNvSpPr>
            <a:spLocks noChangeShapeType="1"/>
          </p:cNvSpPr>
          <p:nvPr/>
        </p:nvSpPr>
        <p:spPr bwMode="auto">
          <a:xfrm flipH="1">
            <a:off x="6553199" y="3230882"/>
            <a:ext cx="304799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" name="Text Box 73"/>
          <p:cNvSpPr txBox="1">
            <a:spLocks noChangeArrowheads="1"/>
          </p:cNvSpPr>
          <p:nvPr/>
        </p:nvSpPr>
        <p:spPr bwMode="auto">
          <a:xfrm>
            <a:off x="5153388" y="4386138"/>
            <a:ext cx="4105909" cy="30995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400" b="1" dirty="0" err="1" smtClean="0">
                <a:latin typeface="Comic Sans MS" pitchFamily="66" charset="0"/>
              </a:rPr>
              <a:t>x</a:t>
            </a:r>
            <a:r>
              <a:rPr lang="en-US" sz="1400" b="1" dirty="0" err="1" smtClean="0">
                <a:latin typeface="Times New Roman"/>
                <a:cs typeface="Times New Roman"/>
              </a:rPr>
              <a:t>≠nil</a:t>
            </a:r>
            <a:r>
              <a:rPr lang="en-US" sz="1400" b="1" dirty="0" smtClean="0">
                <a:latin typeface="Times New Roman"/>
                <a:cs typeface="Times New Roman"/>
              </a:rPr>
              <a:t>[T] but</a:t>
            </a:r>
            <a:r>
              <a:rPr lang="en-US" sz="1400" b="1" dirty="0" smtClean="0">
                <a:latin typeface="Comic Sans MS" pitchFamily="66" charset="0"/>
              </a:rPr>
              <a:t> </a:t>
            </a:r>
            <a:r>
              <a:rPr lang="en-US" sz="1400" b="1" dirty="0" err="1">
                <a:latin typeface="Comic Sans MS" pitchFamily="66" charset="0"/>
              </a:rPr>
              <a:t>i</a:t>
            </a:r>
            <a:r>
              <a:rPr lang="en-US" sz="1400" b="1" dirty="0">
                <a:latin typeface="Comic Sans MS" pitchFamily="66" charset="0"/>
              </a:rPr>
              <a:t> overlaps </a:t>
            </a:r>
            <a:r>
              <a:rPr lang="en-US" sz="1400" b="1" dirty="0" err="1">
                <a:latin typeface="Comic Sans MS" pitchFamily="66" charset="0"/>
              </a:rPr>
              <a:t>int</a:t>
            </a:r>
            <a:r>
              <a:rPr lang="en-US" sz="1400" b="1" dirty="0">
                <a:latin typeface="Comic Sans MS" pitchFamily="66" charset="0"/>
              </a:rPr>
              <a:t>[x] loop terminates</a:t>
            </a:r>
          </a:p>
        </p:txBody>
      </p:sp>
      <p:sp>
        <p:nvSpPr>
          <p:cNvPr id="67" name="Line 75"/>
          <p:cNvSpPr>
            <a:spLocks noChangeShapeType="1"/>
          </p:cNvSpPr>
          <p:nvPr/>
        </p:nvSpPr>
        <p:spPr bwMode="auto">
          <a:xfrm flipH="1" flipV="1">
            <a:off x="6069013" y="4149330"/>
            <a:ext cx="103187" cy="2702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 animBg="1"/>
      <p:bldP spid="61" grpId="0" animBg="1"/>
      <p:bldP spid="62" grpId="0"/>
      <p:bldP spid="63" grpId="0"/>
      <p:bldP spid="64" grpId="0" animBg="1"/>
      <p:bldP spid="65" grpId="0" animBg="1"/>
      <p:bldP spid="66" grpId="0" animBg="1"/>
      <p:bldP spid="6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81000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Comic Sans MS" pitchFamily="66" charset="0"/>
              </a:rPr>
              <a:t>Learn DAA : From B K Sharma</a:t>
            </a:r>
            <a:endParaRPr lang="en-US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352800" y="685800"/>
            <a:ext cx="2559012" cy="52540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IN" altLang="ko-KR" sz="2800" b="1" dirty="0" smtClean="0">
                <a:solidFill>
                  <a:srgbClr val="FF0000"/>
                </a:solidFill>
                <a:latin typeface="Comic Sans MS" pitchFamily="66" charset="0"/>
                <a:ea typeface="Gulim" pitchFamily="34" charset="-127"/>
                <a:cs typeface="Times New Roman" pitchFamily="18" charset="0"/>
              </a:rPr>
              <a:t>Interval Tree</a:t>
            </a:r>
            <a:endParaRPr lang="en-US" altLang="ko-KR" sz="2800" b="1" dirty="0">
              <a:solidFill>
                <a:srgbClr val="FF0000"/>
              </a:solidFill>
              <a:latin typeface="Comic Sans MS" pitchFamily="66" charset="0"/>
              <a:ea typeface="Gulim" pitchFamily="34" charset="-127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19400" y="1230868"/>
            <a:ext cx="3910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INTERVAL-SEARCH(</a:t>
            </a:r>
            <a:r>
              <a:rPr lang="en-US" altLang="ko-KR" sz="2400" b="1" dirty="0" err="1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T,i</a:t>
            </a: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)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1676400"/>
            <a:ext cx="158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  <a:latin typeface="Comic Sans MS" pitchFamily="66" charset="0"/>
              </a:rPr>
              <a:t>Analysis</a:t>
            </a:r>
            <a:endParaRPr lang="en-US" sz="28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2249269"/>
            <a:ext cx="845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685800" algn="l"/>
              </a:tabLst>
            </a:pP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Interval-Search</a:t>
            </a:r>
            <a:r>
              <a:rPr lang="en-US" altLang="ko-KR" sz="2400" dirty="0" smtClean="0">
                <a:latin typeface="Comic Sans MS" pitchFamily="66" charset="0"/>
                <a:ea typeface="Gulim" pitchFamily="34" charset="-127"/>
              </a:rPr>
              <a:t> </a:t>
            </a:r>
            <a:r>
              <a:rPr lang="en-US" altLang="ko-KR" sz="2400" b="1" dirty="0" smtClean="0">
                <a:latin typeface="Comic Sans MS" pitchFamily="66" charset="0"/>
                <a:ea typeface="Gulim" pitchFamily="34" charset="-127"/>
              </a:rPr>
              <a:t>works</a:t>
            </a:r>
            <a:r>
              <a:rPr lang="en-US" altLang="ko-KR" sz="2400" dirty="0" smtClean="0">
                <a:latin typeface="Comic Sans MS" pitchFamily="66" charset="0"/>
                <a:ea typeface="Gulim" pitchFamily="34" charset="-127"/>
              </a:rPr>
              <a:t> </a:t>
            </a: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from the root of </a:t>
            </a:r>
            <a:r>
              <a:rPr lang="en-US" altLang="ko-KR" sz="2400" b="1" i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T</a:t>
            </a: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 down</a:t>
            </a:r>
            <a:r>
              <a:rPr lang="en-US" altLang="ko-KR" sz="2400" dirty="0" smtClean="0">
                <a:latin typeface="Comic Sans MS" pitchFamily="66" charset="0"/>
                <a:ea typeface="Gulim" pitchFamily="34" charset="-127"/>
              </a:rPr>
              <a:t>, </a:t>
            </a: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stopping when the sought interval is found</a:t>
            </a:r>
            <a:r>
              <a:rPr lang="en-US" altLang="ko-KR" sz="2400" dirty="0" smtClean="0">
                <a:latin typeface="Comic Sans MS" pitchFamily="66" charset="0"/>
                <a:ea typeface="Gulim" pitchFamily="34" charset="-127"/>
              </a:rPr>
              <a:t> or </a:t>
            </a: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a leaf, </a:t>
            </a:r>
            <a:r>
              <a:rPr lang="en-US" altLang="ko-KR" sz="2400" b="1" i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nil</a:t>
            </a: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[</a:t>
            </a:r>
            <a:r>
              <a:rPr lang="en-US" altLang="ko-KR" sz="2400" b="1" i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T</a:t>
            </a: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 ], is reached</a:t>
            </a:r>
            <a:r>
              <a:rPr lang="en-US" altLang="ko-KR" sz="2400" dirty="0" smtClean="0">
                <a:latin typeface="Comic Sans MS" pitchFamily="66" charset="0"/>
                <a:ea typeface="Gulim" pitchFamily="34" charset="-127"/>
              </a:rPr>
              <a:t>.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1" y="3669268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400" b="1" dirty="0" smtClean="0">
                <a:latin typeface="Comic Sans MS" pitchFamily="66" charset="0"/>
                <a:ea typeface="Gulim" pitchFamily="34" charset="-127"/>
              </a:rPr>
              <a:t>Since </a:t>
            </a: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the height of </a:t>
            </a:r>
            <a:r>
              <a:rPr lang="en-US" altLang="ko-KR" sz="2400" b="1" i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T</a:t>
            </a: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 is </a:t>
            </a:r>
            <a:r>
              <a:rPr lang="en-US" altLang="ko-KR" sz="2400" b="1" i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O</a:t>
            </a: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(</a:t>
            </a:r>
            <a:r>
              <a:rPr lang="en-US" altLang="ko-KR" sz="2400" b="1" dirty="0" err="1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lg</a:t>
            </a: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 </a:t>
            </a:r>
            <a:r>
              <a:rPr lang="en-US" altLang="ko-KR" sz="2400" b="1" i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n</a:t>
            </a: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)</a:t>
            </a:r>
            <a:r>
              <a:rPr lang="en-US" altLang="ko-KR" sz="2400" b="1" dirty="0" smtClean="0">
                <a:latin typeface="Comic Sans MS" pitchFamily="66" charset="0"/>
                <a:ea typeface="Gulim" pitchFamily="34" charset="-127"/>
              </a:rPr>
              <a:t>, </a:t>
            </a: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Interval-Search</a:t>
            </a:r>
            <a:r>
              <a:rPr lang="en-US" altLang="ko-KR" sz="2400" b="1" dirty="0" smtClean="0">
                <a:latin typeface="Comic Sans MS" pitchFamily="66" charset="0"/>
                <a:ea typeface="Gulim" pitchFamily="34" charset="-127"/>
              </a:rPr>
              <a:t> runs in </a:t>
            </a:r>
            <a:r>
              <a:rPr lang="en-US" altLang="ko-KR" sz="2400" b="1" i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O</a:t>
            </a: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(</a:t>
            </a:r>
            <a:r>
              <a:rPr lang="en-US" altLang="ko-KR" sz="2400" b="1" dirty="0" err="1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lg</a:t>
            </a: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 </a:t>
            </a:r>
            <a:r>
              <a:rPr lang="en-US" altLang="ko-KR" sz="2400" b="1" i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n</a:t>
            </a: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) time</a:t>
            </a:r>
            <a:r>
              <a:rPr lang="en-US" altLang="ko-KR" sz="2400" b="1" dirty="0" smtClean="0">
                <a:latin typeface="Comic Sans MS" pitchFamily="66" charset="0"/>
                <a:ea typeface="Gulim" pitchFamily="34" charset="-127"/>
              </a:rPr>
              <a:t>.</a:t>
            </a:r>
            <a:endParaRPr lang="en-US" sz="2400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400" y="1524000"/>
            <a:ext cx="2560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mic Sans MS" pitchFamily="66" charset="0"/>
              </a:rPr>
              <a:t>Data structures</a:t>
            </a:r>
            <a:endParaRPr lang="en-US" sz="2400" b="1" dirty="0"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00200" y="914400"/>
            <a:ext cx="64171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800" b="1" dirty="0" smtClean="0">
                <a:solidFill>
                  <a:srgbClr val="FF0000"/>
                </a:solidFill>
                <a:latin typeface="Comic Sans MS" pitchFamily="66" charset="0"/>
                <a:ea typeface="Gulim" pitchFamily="34" charset="-127"/>
              </a:rPr>
              <a:t>Why do Augment a data structure?</a:t>
            </a:r>
            <a:endParaRPr lang="en-US" altLang="ko-KR" sz="2800" b="1" dirty="0">
              <a:solidFill>
                <a:srgbClr val="FF0000"/>
              </a:solidFill>
              <a:latin typeface="Comic Sans MS" pitchFamily="66" charset="0"/>
              <a:ea typeface="Gulim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381000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Comic Sans MS" pitchFamily="66" charset="0"/>
              </a:rPr>
              <a:t>Learn DAA : From B K Sharma</a:t>
            </a:r>
            <a:endParaRPr lang="en-US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6600" y="2510135"/>
            <a:ext cx="2362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omic Sans MS" pitchFamily="66" charset="0"/>
              </a:rPr>
              <a:t>In</a:t>
            </a:r>
            <a:r>
              <a:rPr lang="en-US" sz="2400" b="1" dirty="0" smtClean="0"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mic Sans MS" pitchFamily="66" charset="0"/>
              </a:rPr>
              <a:t>most cases</a:t>
            </a:r>
            <a:endParaRPr lang="en-US" sz="2400" b="1" dirty="0"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4343400"/>
            <a:ext cx="6428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  <a:latin typeface="Comic Sans MS" pitchFamily="66" charset="0"/>
              </a:rPr>
              <a:t>(possibly provided by a software library).</a:t>
            </a:r>
            <a:endParaRPr lang="en-US" sz="2400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1149" y="3048000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omic Sans MS" pitchFamily="66" charset="0"/>
              </a:rPr>
              <a:t>a standard data structure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0" y="3657600"/>
            <a:ext cx="1986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omic Sans MS" pitchFamily="66" charset="0"/>
              </a:rPr>
              <a:t>is</a:t>
            </a:r>
            <a:r>
              <a:rPr lang="en-US" sz="2400" b="1" dirty="0" smtClean="0"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mic Sans MS" pitchFamily="66" charset="0"/>
              </a:rPr>
              <a:t>sufficient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209800" y="1981200"/>
            <a:ext cx="47003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omic Sans MS" pitchFamily="66" charset="0"/>
              </a:rPr>
              <a:t>are used in many applications.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81000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Comic Sans MS" pitchFamily="66" charset="0"/>
              </a:rPr>
              <a:t>Learn DAA : From B K Sharma</a:t>
            </a:r>
            <a:endParaRPr lang="en-US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914400"/>
            <a:ext cx="64171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800" b="1" dirty="0" smtClean="0">
                <a:solidFill>
                  <a:srgbClr val="FF0000"/>
                </a:solidFill>
                <a:latin typeface="Comic Sans MS" pitchFamily="66" charset="0"/>
                <a:ea typeface="Gulim" pitchFamily="34" charset="-127"/>
              </a:rPr>
              <a:t>Why do Augment a data structure?</a:t>
            </a:r>
            <a:endParaRPr lang="en-US" altLang="ko-KR" sz="2800" b="1" dirty="0">
              <a:solidFill>
                <a:srgbClr val="FF0000"/>
              </a:solidFill>
              <a:latin typeface="Comic Sans MS" pitchFamily="66" charset="0"/>
              <a:ea typeface="Gulim" pitchFamily="34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5600" y="1600200"/>
            <a:ext cx="3352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mic Sans MS" pitchFamily="66" charset="0"/>
              </a:rPr>
              <a:t>Sometimes one needs</a:t>
            </a:r>
            <a:endParaRPr lang="en-US" sz="2400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1800" y="2133600"/>
            <a:ext cx="3352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mic Sans MS" pitchFamily="66" charset="0"/>
              </a:rPr>
              <a:t>additional operations</a:t>
            </a:r>
            <a:endParaRPr lang="en-US" sz="2400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2738735"/>
            <a:ext cx="396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mic Sans MS" pitchFamily="66" charset="0"/>
              </a:rPr>
              <a:t>that aren’t supported by</a:t>
            </a:r>
            <a:endParaRPr lang="en-US" sz="2400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3352800"/>
            <a:ext cx="4580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mic Sans MS" pitchFamily="66" charset="0"/>
              </a:rPr>
              <a:t>any standard data structure.</a:t>
            </a:r>
            <a:endParaRPr lang="en-US" sz="2400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7928" y="4330337"/>
            <a:ext cx="55258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mic Sans MS" pitchFamily="66" charset="0"/>
              </a:rPr>
              <a:t>need to design </a:t>
            </a:r>
            <a:r>
              <a:rPr lang="en-US" sz="2400" b="1" dirty="0" smtClean="0">
                <a:solidFill>
                  <a:srgbClr val="FF0000"/>
                </a:solidFill>
                <a:latin typeface="Comic Sans MS" pitchFamily="66" charset="0"/>
              </a:rPr>
              <a:t>new </a:t>
            </a:r>
            <a:r>
              <a:rPr lang="en-US" sz="2400" b="1" dirty="0" smtClean="0">
                <a:solidFill>
                  <a:srgbClr val="0070C0"/>
                </a:solidFill>
                <a:latin typeface="Comic Sans MS" pitchFamily="66" charset="0"/>
              </a:rPr>
              <a:t>data structure?</a:t>
            </a:r>
            <a:endParaRPr lang="en-US" sz="2400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343400" y="3810000"/>
            <a:ext cx="152400" cy="457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81400" y="4951605"/>
            <a:ext cx="1963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mic Sans MS" pitchFamily="66" charset="0"/>
              </a:rPr>
              <a:t>Not always: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76400" y="5512806"/>
            <a:ext cx="609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omic Sans MS" pitchFamily="66" charset="0"/>
              </a:rPr>
              <a:t>often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mic Sans MS" pitchFamily="66" charset="0"/>
              </a:rPr>
              <a:t>augmenting an existing structure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81400" y="6078472"/>
            <a:ext cx="2119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mic Sans MS" pitchFamily="66" charset="0"/>
              </a:rPr>
              <a:t>is sufficient.</a:t>
            </a:r>
            <a:endParaRPr lang="en-US" sz="2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 animBg="1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81000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Comic Sans MS" pitchFamily="66" charset="0"/>
              </a:rPr>
              <a:t>Learn DAA : From B K Sharma</a:t>
            </a:r>
            <a:endParaRPr lang="en-US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914400"/>
            <a:ext cx="64171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800" b="1" dirty="0" smtClean="0">
                <a:solidFill>
                  <a:srgbClr val="FF0000"/>
                </a:solidFill>
                <a:latin typeface="Comic Sans MS" pitchFamily="66" charset="0"/>
                <a:ea typeface="Gulim" pitchFamily="34" charset="-127"/>
              </a:rPr>
              <a:t>Why do Augment a data structure?</a:t>
            </a:r>
            <a:endParaRPr lang="en-US" altLang="ko-KR" sz="2800" b="1" dirty="0">
              <a:solidFill>
                <a:srgbClr val="FF0000"/>
              </a:solidFill>
              <a:latin typeface="Comic Sans MS" pitchFamily="66" charset="0"/>
              <a:ea typeface="Gulim" pitchFamily="34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5200" y="1600200"/>
            <a:ext cx="2608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New algorithms </a:t>
            </a:r>
            <a:endParaRPr lang="en-US" sz="2400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4200" y="2057400"/>
            <a:ext cx="3172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using the</a:t>
            </a:r>
            <a:r>
              <a:rPr lang="en-US" altLang="ko-KR" sz="2400" b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 new fields</a:t>
            </a:r>
            <a:endParaRPr lang="en-US" sz="2400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2526268"/>
            <a:ext cx="4463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 b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will have to be implemented.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1800" y="3124200"/>
            <a:ext cx="3738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The</a:t>
            </a:r>
            <a:r>
              <a:rPr lang="en-US" altLang="ko-KR" sz="2400" b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 original </a:t>
            </a: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capabilities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66187" y="3657600"/>
            <a:ext cx="4320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 b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usually must be maintained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02535" y="4202668"/>
            <a:ext cx="699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and</a:t>
            </a:r>
            <a:endParaRPr lang="en-US" sz="2400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68705" y="4736068"/>
            <a:ext cx="27126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will have to work</a:t>
            </a:r>
            <a:endParaRPr lang="en-US" sz="2400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52800" y="5329535"/>
            <a:ext cx="3203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 b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with the new fields.</a:t>
            </a:r>
            <a:endParaRPr lang="en-US" sz="2400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9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81000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Comic Sans MS" pitchFamily="66" charset="0"/>
              </a:rPr>
              <a:t>Learn DAA : From B K Sharma</a:t>
            </a:r>
            <a:endParaRPr lang="en-US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914400"/>
            <a:ext cx="83134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800" b="1" dirty="0" smtClean="0">
                <a:solidFill>
                  <a:srgbClr val="FF0000"/>
                </a:solidFill>
                <a:latin typeface="Comic Sans MS" pitchFamily="66" charset="0"/>
                <a:ea typeface="Gulim" pitchFamily="34" charset="-127"/>
              </a:rPr>
              <a:t>What are the steps of Augmentation Process?</a:t>
            </a:r>
            <a:endParaRPr lang="en-US" altLang="ko-KR" sz="2800" b="1" dirty="0">
              <a:solidFill>
                <a:srgbClr val="FF0000"/>
              </a:solidFill>
              <a:latin typeface="Comic Sans MS" pitchFamily="66" charset="0"/>
              <a:ea typeface="Gulim" pitchFamily="34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524000"/>
            <a:ext cx="7148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Augmentation Process</a:t>
            </a:r>
            <a:r>
              <a:rPr lang="en-US" altLang="ko-KR" sz="2400" b="1" dirty="0" smtClean="0">
                <a:latin typeface="Comic Sans MS" pitchFamily="66" charset="0"/>
                <a:ea typeface="Gulim" pitchFamily="34" charset="-127"/>
              </a:rPr>
              <a:t> </a:t>
            </a: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consists of</a:t>
            </a:r>
            <a:r>
              <a:rPr lang="en-US" altLang="ko-KR" sz="2400" b="1" dirty="0" smtClean="0">
                <a:latin typeface="Comic Sans MS" pitchFamily="66" charset="0"/>
                <a:ea typeface="Gulim" pitchFamily="34" charset="-127"/>
              </a:rPr>
              <a:t> </a:t>
            </a:r>
            <a:r>
              <a:rPr lang="en-US" altLang="ko-KR" sz="2400" b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four</a:t>
            </a:r>
            <a:r>
              <a:rPr lang="en-US" altLang="ko-KR" sz="2400" b="1" dirty="0" smtClean="0">
                <a:latin typeface="Comic Sans MS" pitchFamily="66" charset="0"/>
                <a:ea typeface="Gulim" pitchFamily="34" charset="-127"/>
              </a:rPr>
              <a:t> </a:t>
            </a: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steps:-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981200"/>
            <a:ext cx="6660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1.	Choose an underlying data structure: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05000" y="2438400"/>
            <a:ext cx="3526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  	Red-black trees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4490" y="2895600"/>
            <a:ext cx="779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2.	Determine additional information to maintain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05000" y="3352800"/>
            <a:ext cx="2092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  	size[x]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000" y="381000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400" b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3.	Verify that we can maintain additional 	information for 	existing data structure 	operations.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81200" y="4953000"/>
            <a:ext cx="6629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  	Show how to maintain size during 	modifying operations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2000" y="5791200"/>
            <a:ext cx="45656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Comic Sans MS" pitchFamily="66" charset="0"/>
                <a:ea typeface="Gulim" pitchFamily="34" charset="-127"/>
              </a:rPr>
              <a:t>4.	Develop new operations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57400" y="6248400"/>
            <a:ext cx="6962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ko-KR" sz="2400" b="1" dirty="0" smtClean="0">
                <a:solidFill>
                  <a:srgbClr val="002060"/>
                </a:solidFill>
                <a:latin typeface="Comic Sans MS" pitchFamily="66" charset="0"/>
                <a:ea typeface="Gulim" pitchFamily="34" charset="-127"/>
              </a:rPr>
              <a:t> 	Developed OS-SELECT() &amp; OS-RANK()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9" grpId="0"/>
      <p:bldP spid="10" grpId="0"/>
      <p:bldP spid="11" grpId="0"/>
      <p:bldP spid="12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5563" y="1611868"/>
            <a:ext cx="7643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omic Sans MS" pitchFamily="66" charset="0"/>
              </a:rPr>
              <a:t>We don’t need to do these steps in strict order!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381000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Comic Sans MS" pitchFamily="66" charset="0"/>
              </a:rPr>
              <a:t>Learn DAA : From B K Sharma</a:t>
            </a:r>
            <a:endParaRPr lang="en-US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914400"/>
            <a:ext cx="83134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800" b="1" dirty="0" smtClean="0">
                <a:solidFill>
                  <a:srgbClr val="FF0000"/>
                </a:solidFill>
                <a:latin typeface="Comic Sans MS" pitchFamily="66" charset="0"/>
                <a:ea typeface="Gulim" pitchFamily="34" charset="-127"/>
              </a:rPr>
              <a:t>What are the steps of Augmentation Process?</a:t>
            </a:r>
            <a:endParaRPr lang="en-US" altLang="ko-KR" sz="2800" b="1" dirty="0">
              <a:solidFill>
                <a:srgbClr val="FF0000"/>
              </a:solidFill>
              <a:latin typeface="Comic Sans MS" pitchFamily="66" charset="0"/>
              <a:ea typeface="Gulim" pitchFamily="34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2369403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omic Sans MS" pitchFamily="66" charset="0"/>
              </a:rPr>
              <a:t>Red-black trees are very well suited to augmentation …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81000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Comic Sans MS" pitchFamily="66" charset="0"/>
              </a:rPr>
              <a:t>Learn DAA : From B K Sharma</a:t>
            </a:r>
            <a:endParaRPr lang="en-US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447800"/>
            <a:ext cx="1435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DD0111"/>
                </a:solidFill>
                <a:latin typeface="Comic Sans MS" pitchFamily="66" charset="0"/>
              </a:rPr>
              <a:t>size[x]</a:t>
            </a:r>
            <a:r>
              <a:rPr lang="en-US" sz="2400" b="1" dirty="0" smtClean="0">
                <a:latin typeface="Comic Sans MS" pitchFamily="66" charset="0"/>
              </a:rPr>
              <a:t> :</a:t>
            </a:r>
            <a:endParaRPr lang="en-US" sz="2400" b="1" dirty="0"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2600" y="1371600"/>
            <a:ext cx="7239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002060"/>
                </a:solidFill>
                <a:latin typeface="Comic Sans MS" pitchFamily="66" charset="0"/>
              </a:rPr>
              <a:t>the number of (internal) nodes in the sub-tree rooted at x (including x itself)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038600" y="4267200"/>
            <a:ext cx="914400" cy="76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26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3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267200" y="4648200"/>
            <a:ext cx="457200" cy="1588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981200" y="5105400"/>
            <a:ext cx="914400" cy="838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17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1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209800" y="5484812"/>
            <a:ext cx="457200" cy="158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324600" y="5064592"/>
            <a:ext cx="914400" cy="8790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omic Sans MS" pitchFamily="66" charset="0"/>
              </a:rPr>
              <a:t>41</a:t>
            </a:r>
          </a:p>
          <a:p>
            <a:pPr algn="ctr"/>
            <a:endParaRPr lang="en-IN" dirty="0" smtClean="0">
              <a:latin typeface="Comic Sans MS" pitchFamily="66" charset="0"/>
            </a:endParaRPr>
          </a:p>
          <a:p>
            <a:pPr algn="ctr"/>
            <a:r>
              <a:rPr lang="en-IN" dirty="0" smtClean="0">
                <a:latin typeface="Comic Sans MS" pitchFamily="66" charset="0"/>
              </a:rPr>
              <a:t>1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553200" y="5444004"/>
            <a:ext cx="457200" cy="1588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9" idx="7"/>
          </p:cNvCxnSpPr>
          <p:nvPr/>
        </p:nvCxnSpPr>
        <p:spPr>
          <a:xfrm rot="5400000">
            <a:off x="3311829" y="4367468"/>
            <a:ext cx="310543" cy="141082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56100" y="4882216"/>
            <a:ext cx="1505511" cy="3755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89057" y="2401669"/>
            <a:ext cx="13019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Comic Sans MS" pitchFamily="66" charset="0"/>
              </a:rPr>
              <a:t>size[x] </a:t>
            </a:r>
          </a:p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Comic Sans MS" pitchFamily="66" charset="0"/>
              </a:rPr>
              <a:t>=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81200" y="3244334"/>
            <a:ext cx="19575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Comic Sans MS" pitchFamily="66" charset="0"/>
              </a:rPr>
              <a:t>size[left[x]]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67000" y="762000"/>
            <a:ext cx="3757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  <a:latin typeface="Comic Sans MS" pitchFamily="66" charset="0"/>
              </a:rPr>
              <a:t>How to find size[x]?</a:t>
            </a:r>
            <a:endParaRPr lang="en-US" sz="28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98916" y="3244334"/>
            <a:ext cx="27606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Comic Sans MS" pitchFamily="66" charset="0"/>
              </a:rPr>
              <a:t>size[right[x]] + 1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98670" y="328826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omic Sans MS" pitchFamily="66" charset="0"/>
              </a:rPr>
              <a:t>+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 animBg="1"/>
      <p:bldP spid="9" grpId="0" animBg="1"/>
      <p:bldP spid="11" grpId="0" animBg="1"/>
      <p:bldP spid="15" grpId="0"/>
      <p:bldP spid="16" grpId="0"/>
      <p:bldP spid="17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</TotalTime>
  <Words>1719</Words>
  <Application>Microsoft Office PowerPoint</Application>
  <PresentationFormat>On-screen Show (4:3)</PresentationFormat>
  <Paragraphs>598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TCS-503: Design and Analysis of Algorithms</vt:lpstr>
      <vt:lpstr>Unit II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TCS-503: Design and Analysis of Algorithms</dc:title>
  <dc:creator>u</dc:creator>
  <cp:lastModifiedBy>Windows User</cp:lastModifiedBy>
  <cp:revision>90</cp:revision>
  <dcterms:created xsi:type="dcterms:W3CDTF">2014-07-22T05:56:25Z</dcterms:created>
  <dcterms:modified xsi:type="dcterms:W3CDTF">2018-10-01T04:58:30Z</dcterms:modified>
</cp:coreProperties>
</file>