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0" saveSubsetFonts="1">
  <p:sldMasterIdLst>
    <p:sldMasterId id="2147483648" r:id="rId1"/>
  </p:sldMasterIdLst>
  <p:sldIdLst>
    <p:sldId id="271" r:id="rId2"/>
    <p:sldId id="257" r:id="rId3"/>
    <p:sldId id="258" r:id="rId4"/>
    <p:sldId id="272" r:id="rId5"/>
    <p:sldId id="273" r:id="rId6"/>
    <p:sldId id="280" r:id="rId7"/>
    <p:sldId id="281" r:id="rId8"/>
    <p:sldId id="259" r:id="rId9"/>
    <p:sldId id="260" r:id="rId10"/>
    <p:sldId id="274" r:id="rId11"/>
    <p:sldId id="282" r:id="rId12"/>
    <p:sldId id="283" r:id="rId13"/>
    <p:sldId id="256" r:id="rId14"/>
    <p:sldId id="261" r:id="rId15"/>
    <p:sldId id="262" r:id="rId16"/>
    <p:sldId id="264" r:id="rId17"/>
    <p:sldId id="265" r:id="rId18"/>
    <p:sldId id="275" r:id="rId19"/>
    <p:sldId id="284" r:id="rId20"/>
    <p:sldId id="285" r:id="rId21"/>
    <p:sldId id="278" r:id="rId22"/>
    <p:sldId id="279" r:id="rId23"/>
    <p:sldId id="270" r:id="rId24"/>
    <p:sldId id="276" r:id="rId25"/>
    <p:sldId id="277" r:id="rId26"/>
    <p:sldId id="269" r:id="rId27"/>
    <p:sldId id="287" r:id="rId28"/>
    <p:sldId id="288" r:id="rId29"/>
    <p:sldId id="289" r:id="rId30"/>
    <p:sldId id="290" r:id="rId31"/>
    <p:sldId id="291" r:id="rId32"/>
    <p:sldId id="299" r:id="rId33"/>
    <p:sldId id="300" r:id="rId34"/>
    <p:sldId id="292" r:id="rId35"/>
    <p:sldId id="293" r:id="rId36"/>
    <p:sldId id="294" r:id="rId37"/>
    <p:sldId id="295" r:id="rId38"/>
    <p:sldId id="296" r:id="rId39"/>
    <p:sldId id="297" r:id="rId40"/>
    <p:sldId id="298" r:id="rId41"/>
    <p:sldId id="286" r:id="rId42"/>
    <p:sldId id="263" r:id="rId43"/>
    <p:sldId id="266" r:id="rId44"/>
  </p:sldIdLst>
  <p:sldSz cx="5303838" cy="3657600"/>
  <p:notesSz cx="6858000" cy="9144000"/>
  <p:defaultTextStyle>
    <a:defPPr>
      <a:defRPr lang="en-US"/>
    </a:defPPr>
    <a:lvl1pPr marL="0" algn="l" defTabSz="430134" rtl="0" eaLnBrk="1" latinLnBrk="0" hangingPunct="1">
      <a:defRPr sz="800" kern="1200">
        <a:solidFill>
          <a:schemeClr val="tx1"/>
        </a:solidFill>
        <a:latin typeface="+mn-lt"/>
        <a:ea typeface="+mn-ea"/>
        <a:cs typeface="+mn-cs"/>
      </a:defRPr>
    </a:lvl1pPr>
    <a:lvl2pPr marL="215067" algn="l" defTabSz="430134" rtl="0" eaLnBrk="1" latinLnBrk="0" hangingPunct="1">
      <a:defRPr sz="800" kern="1200">
        <a:solidFill>
          <a:schemeClr val="tx1"/>
        </a:solidFill>
        <a:latin typeface="+mn-lt"/>
        <a:ea typeface="+mn-ea"/>
        <a:cs typeface="+mn-cs"/>
      </a:defRPr>
    </a:lvl2pPr>
    <a:lvl3pPr marL="430134" algn="l" defTabSz="430134" rtl="0" eaLnBrk="1" latinLnBrk="0" hangingPunct="1">
      <a:defRPr sz="800" kern="1200">
        <a:solidFill>
          <a:schemeClr val="tx1"/>
        </a:solidFill>
        <a:latin typeface="+mn-lt"/>
        <a:ea typeface="+mn-ea"/>
        <a:cs typeface="+mn-cs"/>
      </a:defRPr>
    </a:lvl3pPr>
    <a:lvl4pPr marL="645201" algn="l" defTabSz="430134" rtl="0" eaLnBrk="1" latinLnBrk="0" hangingPunct="1">
      <a:defRPr sz="800" kern="1200">
        <a:solidFill>
          <a:schemeClr val="tx1"/>
        </a:solidFill>
        <a:latin typeface="+mn-lt"/>
        <a:ea typeface="+mn-ea"/>
        <a:cs typeface="+mn-cs"/>
      </a:defRPr>
    </a:lvl4pPr>
    <a:lvl5pPr marL="860268" algn="l" defTabSz="430134" rtl="0" eaLnBrk="1" latinLnBrk="0" hangingPunct="1">
      <a:defRPr sz="800" kern="1200">
        <a:solidFill>
          <a:schemeClr val="tx1"/>
        </a:solidFill>
        <a:latin typeface="+mn-lt"/>
        <a:ea typeface="+mn-ea"/>
        <a:cs typeface="+mn-cs"/>
      </a:defRPr>
    </a:lvl5pPr>
    <a:lvl6pPr marL="1075334" algn="l" defTabSz="430134" rtl="0" eaLnBrk="1" latinLnBrk="0" hangingPunct="1">
      <a:defRPr sz="800" kern="1200">
        <a:solidFill>
          <a:schemeClr val="tx1"/>
        </a:solidFill>
        <a:latin typeface="+mn-lt"/>
        <a:ea typeface="+mn-ea"/>
        <a:cs typeface="+mn-cs"/>
      </a:defRPr>
    </a:lvl6pPr>
    <a:lvl7pPr marL="1290401" algn="l" defTabSz="430134" rtl="0" eaLnBrk="1" latinLnBrk="0" hangingPunct="1">
      <a:defRPr sz="800" kern="1200">
        <a:solidFill>
          <a:schemeClr val="tx1"/>
        </a:solidFill>
        <a:latin typeface="+mn-lt"/>
        <a:ea typeface="+mn-ea"/>
        <a:cs typeface="+mn-cs"/>
      </a:defRPr>
    </a:lvl7pPr>
    <a:lvl8pPr marL="1505468" algn="l" defTabSz="430134" rtl="0" eaLnBrk="1" latinLnBrk="0" hangingPunct="1">
      <a:defRPr sz="800" kern="1200">
        <a:solidFill>
          <a:schemeClr val="tx1"/>
        </a:solidFill>
        <a:latin typeface="+mn-lt"/>
        <a:ea typeface="+mn-ea"/>
        <a:cs typeface="+mn-cs"/>
      </a:defRPr>
    </a:lvl8pPr>
    <a:lvl9pPr marL="1720535" algn="l" defTabSz="430134" rtl="0" eaLnBrk="1" latinLnBrk="0" hangingPunct="1">
      <a:defRPr sz="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
          <p15:clr>
            <a:srgbClr val="A4A3A4"/>
          </p15:clr>
        </p15:guide>
        <p15:guide id="2"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40" d="100"/>
          <a:sy n="40" d="100"/>
        </p:scale>
        <p:origin x="3662" y="29"/>
      </p:cViewPr>
      <p:guideLst>
        <p:guide orient="horz" pos="1152"/>
        <p:guide pos="1671"/>
      </p:guideLst>
    </p:cSldViewPr>
  </p:slideViewPr>
  <p:outlineViewPr>
    <p:cViewPr>
      <p:scale>
        <a:sx n="33" d="100"/>
        <a:sy n="33" d="100"/>
      </p:scale>
      <p:origin x="0" y="351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2981" y="598595"/>
            <a:ext cx="3977879" cy="1273387"/>
          </a:xfrm>
        </p:spPr>
        <p:txBody>
          <a:bodyPr anchor="b"/>
          <a:lstStyle>
            <a:lvl1pPr algn="ctr">
              <a:defRPr sz="2800"/>
            </a:lvl1pPr>
          </a:lstStyle>
          <a:p>
            <a:r>
              <a:rPr lang="en-US" smtClean="0"/>
              <a:t>Click to edit Master title style</a:t>
            </a:r>
            <a:endParaRPr lang="en-US"/>
          </a:p>
        </p:txBody>
      </p:sp>
      <p:sp>
        <p:nvSpPr>
          <p:cNvPr id="3" name="Subtitle 2"/>
          <p:cNvSpPr>
            <a:spLocks noGrp="1"/>
          </p:cNvSpPr>
          <p:nvPr>
            <p:ph type="subTitle" idx="1"/>
          </p:nvPr>
        </p:nvSpPr>
        <p:spPr>
          <a:xfrm>
            <a:off x="662981" y="1921089"/>
            <a:ext cx="3977879" cy="883073"/>
          </a:xfrm>
        </p:spPr>
        <p:txBody>
          <a:bodyPr/>
          <a:lstStyle>
            <a:lvl1pPr marL="0" indent="0" algn="ctr">
              <a:buNone/>
              <a:defRPr sz="1100"/>
            </a:lvl1pPr>
            <a:lvl2pPr marL="215067" indent="0" algn="ctr">
              <a:buNone/>
              <a:defRPr sz="900"/>
            </a:lvl2pPr>
            <a:lvl3pPr marL="430134" indent="0" algn="ctr">
              <a:buNone/>
              <a:defRPr sz="800"/>
            </a:lvl3pPr>
            <a:lvl4pPr marL="645201" indent="0" algn="ctr">
              <a:buNone/>
              <a:defRPr sz="800"/>
            </a:lvl4pPr>
            <a:lvl5pPr marL="860268" indent="0" algn="ctr">
              <a:buNone/>
              <a:defRPr sz="800"/>
            </a:lvl5pPr>
            <a:lvl6pPr marL="1075334" indent="0" algn="ctr">
              <a:buNone/>
              <a:defRPr sz="800"/>
            </a:lvl6pPr>
            <a:lvl7pPr marL="1290401" indent="0" algn="ctr">
              <a:buNone/>
              <a:defRPr sz="800"/>
            </a:lvl7pPr>
            <a:lvl8pPr marL="1505468" indent="0" algn="ctr">
              <a:buNone/>
              <a:defRPr sz="800"/>
            </a:lvl8pPr>
            <a:lvl9pPr marL="1720535" indent="0" algn="ctr">
              <a:buNone/>
              <a:defRPr sz="8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201232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416705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95559" y="194733"/>
            <a:ext cx="1143640" cy="309964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4639" y="194733"/>
            <a:ext cx="3364622" cy="30996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164913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285600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877" y="911860"/>
            <a:ext cx="4574560" cy="1521460"/>
          </a:xfrm>
        </p:spPr>
        <p:txBody>
          <a:bodyPr anchor="b"/>
          <a:lstStyle>
            <a:lvl1pPr>
              <a:defRPr sz="2800"/>
            </a:lvl1pPr>
          </a:lstStyle>
          <a:p>
            <a:r>
              <a:rPr lang="en-US" smtClean="0"/>
              <a:t>Click to edit Master title style</a:t>
            </a:r>
            <a:endParaRPr lang="en-US"/>
          </a:p>
        </p:txBody>
      </p:sp>
      <p:sp>
        <p:nvSpPr>
          <p:cNvPr id="3" name="Text Placeholder 2"/>
          <p:cNvSpPr>
            <a:spLocks noGrp="1"/>
          </p:cNvSpPr>
          <p:nvPr>
            <p:ph type="body" idx="1"/>
          </p:nvPr>
        </p:nvSpPr>
        <p:spPr>
          <a:xfrm>
            <a:off x="361877" y="2447714"/>
            <a:ext cx="4574560" cy="800100"/>
          </a:xfrm>
        </p:spPr>
        <p:txBody>
          <a:bodyPr/>
          <a:lstStyle>
            <a:lvl1pPr marL="0" indent="0">
              <a:buNone/>
              <a:defRPr sz="1100">
                <a:solidFill>
                  <a:schemeClr val="tx1">
                    <a:tint val="75000"/>
                  </a:schemeClr>
                </a:solidFill>
              </a:defRPr>
            </a:lvl1pPr>
            <a:lvl2pPr marL="215067" indent="0">
              <a:buNone/>
              <a:defRPr sz="900">
                <a:solidFill>
                  <a:schemeClr val="tx1">
                    <a:tint val="75000"/>
                  </a:schemeClr>
                </a:solidFill>
              </a:defRPr>
            </a:lvl2pPr>
            <a:lvl3pPr marL="430134" indent="0">
              <a:buNone/>
              <a:defRPr sz="800">
                <a:solidFill>
                  <a:schemeClr val="tx1">
                    <a:tint val="75000"/>
                  </a:schemeClr>
                </a:solidFill>
              </a:defRPr>
            </a:lvl3pPr>
            <a:lvl4pPr marL="645201" indent="0">
              <a:buNone/>
              <a:defRPr sz="800">
                <a:solidFill>
                  <a:schemeClr val="tx1">
                    <a:tint val="75000"/>
                  </a:schemeClr>
                </a:solidFill>
              </a:defRPr>
            </a:lvl4pPr>
            <a:lvl5pPr marL="860268" indent="0">
              <a:buNone/>
              <a:defRPr sz="800">
                <a:solidFill>
                  <a:schemeClr val="tx1">
                    <a:tint val="75000"/>
                  </a:schemeClr>
                </a:solidFill>
              </a:defRPr>
            </a:lvl5pPr>
            <a:lvl6pPr marL="1075334" indent="0">
              <a:buNone/>
              <a:defRPr sz="800">
                <a:solidFill>
                  <a:schemeClr val="tx1">
                    <a:tint val="75000"/>
                  </a:schemeClr>
                </a:solidFill>
              </a:defRPr>
            </a:lvl6pPr>
            <a:lvl7pPr marL="1290401" indent="0">
              <a:buNone/>
              <a:defRPr sz="800">
                <a:solidFill>
                  <a:schemeClr val="tx1">
                    <a:tint val="75000"/>
                  </a:schemeClr>
                </a:solidFill>
              </a:defRPr>
            </a:lvl7pPr>
            <a:lvl8pPr marL="1505468" indent="0">
              <a:buNone/>
              <a:defRPr sz="800">
                <a:solidFill>
                  <a:schemeClr val="tx1">
                    <a:tint val="75000"/>
                  </a:schemeClr>
                </a:solidFill>
              </a:defRPr>
            </a:lvl8pPr>
            <a:lvl9pPr marL="1720535"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8552F-B61D-42B3-8AA5-DAE51C3A4F85}"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24992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4639" y="973666"/>
            <a:ext cx="2254131" cy="2320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85068" y="973666"/>
            <a:ext cx="2254131" cy="2320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8552F-B61D-42B3-8AA5-DAE51C3A4F85}"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292422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331" y="194735"/>
            <a:ext cx="4574560" cy="70696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65330" y="896620"/>
            <a:ext cx="2243772" cy="439420"/>
          </a:xfrm>
        </p:spPr>
        <p:txBody>
          <a:bodyPr anchor="b"/>
          <a:lstStyle>
            <a:lvl1pPr marL="0" indent="0">
              <a:buNone/>
              <a:defRPr sz="1100" b="1"/>
            </a:lvl1pPr>
            <a:lvl2pPr marL="215067" indent="0">
              <a:buNone/>
              <a:defRPr sz="900" b="1"/>
            </a:lvl2pPr>
            <a:lvl3pPr marL="430134" indent="0">
              <a:buNone/>
              <a:defRPr sz="800" b="1"/>
            </a:lvl3pPr>
            <a:lvl4pPr marL="645201" indent="0">
              <a:buNone/>
              <a:defRPr sz="800" b="1"/>
            </a:lvl4pPr>
            <a:lvl5pPr marL="860268" indent="0">
              <a:buNone/>
              <a:defRPr sz="800" b="1"/>
            </a:lvl5pPr>
            <a:lvl6pPr marL="1075334" indent="0">
              <a:buNone/>
              <a:defRPr sz="800" b="1"/>
            </a:lvl6pPr>
            <a:lvl7pPr marL="1290401" indent="0">
              <a:buNone/>
              <a:defRPr sz="800" b="1"/>
            </a:lvl7pPr>
            <a:lvl8pPr marL="1505468" indent="0">
              <a:buNone/>
              <a:defRPr sz="800" b="1"/>
            </a:lvl8pPr>
            <a:lvl9pPr marL="1720535"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365330" y="1336040"/>
            <a:ext cx="2243772" cy="19651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85068" y="896620"/>
            <a:ext cx="2254821" cy="439420"/>
          </a:xfrm>
        </p:spPr>
        <p:txBody>
          <a:bodyPr anchor="b"/>
          <a:lstStyle>
            <a:lvl1pPr marL="0" indent="0">
              <a:buNone/>
              <a:defRPr sz="1100" b="1"/>
            </a:lvl1pPr>
            <a:lvl2pPr marL="215067" indent="0">
              <a:buNone/>
              <a:defRPr sz="900" b="1"/>
            </a:lvl2pPr>
            <a:lvl3pPr marL="430134" indent="0">
              <a:buNone/>
              <a:defRPr sz="800" b="1"/>
            </a:lvl3pPr>
            <a:lvl4pPr marL="645201" indent="0">
              <a:buNone/>
              <a:defRPr sz="800" b="1"/>
            </a:lvl4pPr>
            <a:lvl5pPr marL="860268" indent="0">
              <a:buNone/>
              <a:defRPr sz="800" b="1"/>
            </a:lvl5pPr>
            <a:lvl6pPr marL="1075334" indent="0">
              <a:buNone/>
              <a:defRPr sz="800" b="1"/>
            </a:lvl6pPr>
            <a:lvl7pPr marL="1290401" indent="0">
              <a:buNone/>
              <a:defRPr sz="800" b="1"/>
            </a:lvl7pPr>
            <a:lvl8pPr marL="1505468" indent="0">
              <a:buNone/>
              <a:defRPr sz="800" b="1"/>
            </a:lvl8pPr>
            <a:lvl9pPr marL="1720535"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2685068" y="1336040"/>
            <a:ext cx="2254821" cy="19651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38552F-B61D-42B3-8AA5-DAE51C3A4F85}"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44158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8552F-B61D-42B3-8AA5-DAE51C3A4F85}"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187082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8552F-B61D-42B3-8AA5-DAE51C3A4F85}"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31814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331" y="243840"/>
            <a:ext cx="1710626" cy="853440"/>
          </a:xfrm>
        </p:spPr>
        <p:txBody>
          <a:bodyPr anchor="b"/>
          <a:lstStyle>
            <a:lvl1pPr>
              <a:defRPr sz="1500"/>
            </a:lvl1pPr>
          </a:lstStyle>
          <a:p>
            <a:r>
              <a:rPr lang="en-US" smtClean="0"/>
              <a:t>Click to edit Master title style</a:t>
            </a:r>
            <a:endParaRPr lang="en-US"/>
          </a:p>
        </p:txBody>
      </p:sp>
      <p:sp>
        <p:nvSpPr>
          <p:cNvPr id="3" name="Content Placeholder 2"/>
          <p:cNvSpPr>
            <a:spLocks noGrp="1"/>
          </p:cNvSpPr>
          <p:nvPr>
            <p:ph idx="1"/>
          </p:nvPr>
        </p:nvSpPr>
        <p:spPr>
          <a:xfrm>
            <a:off x="2254821" y="526629"/>
            <a:ext cx="2685068" cy="2599267"/>
          </a:xfrm>
        </p:spPr>
        <p:txBody>
          <a:bodyPr/>
          <a:lstStyle>
            <a:lvl1pPr>
              <a:defRPr sz="1500"/>
            </a:lvl1pPr>
            <a:lvl2pPr>
              <a:defRPr sz="13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331" y="1097282"/>
            <a:ext cx="1710626" cy="2032847"/>
          </a:xfrm>
        </p:spPr>
        <p:txBody>
          <a:bodyPr/>
          <a:lstStyle>
            <a:lvl1pPr marL="0" indent="0">
              <a:buNone/>
              <a:defRPr sz="800"/>
            </a:lvl1pPr>
            <a:lvl2pPr marL="215067" indent="0">
              <a:buNone/>
              <a:defRPr sz="700"/>
            </a:lvl2pPr>
            <a:lvl3pPr marL="430134" indent="0">
              <a:buNone/>
              <a:defRPr sz="600"/>
            </a:lvl3pPr>
            <a:lvl4pPr marL="645201" indent="0">
              <a:buNone/>
              <a:defRPr sz="500"/>
            </a:lvl4pPr>
            <a:lvl5pPr marL="860268" indent="0">
              <a:buNone/>
              <a:defRPr sz="500"/>
            </a:lvl5pPr>
            <a:lvl6pPr marL="1075334" indent="0">
              <a:buNone/>
              <a:defRPr sz="500"/>
            </a:lvl6pPr>
            <a:lvl7pPr marL="1290401" indent="0">
              <a:buNone/>
              <a:defRPr sz="500"/>
            </a:lvl7pPr>
            <a:lvl8pPr marL="1505468" indent="0">
              <a:buNone/>
              <a:defRPr sz="500"/>
            </a:lvl8pPr>
            <a:lvl9pPr marL="1720535"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8552F-B61D-42B3-8AA5-DAE51C3A4F85}"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395195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331" y="243840"/>
            <a:ext cx="1710626" cy="853440"/>
          </a:xfrm>
        </p:spPr>
        <p:txBody>
          <a:bodyPr anchor="b"/>
          <a:lstStyle>
            <a:lvl1pPr>
              <a:defRPr sz="1500"/>
            </a:lvl1pPr>
          </a:lstStyle>
          <a:p>
            <a:r>
              <a:rPr lang="en-US" smtClean="0"/>
              <a:t>Click to edit Master title style</a:t>
            </a:r>
            <a:endParaRPr lang="en-US"/>
          </a:p>
        </p:txBody>
      </p:sp>
      <p:sp>
        <p:nvSpPr>
          <p:cNvPr id="3" name="Picture Placeholder 2"/>
          <p:cNvSpPr>
            <a:spLocks noGrp="1"/>
          </p:cNvSpPr>
          <p:nvPr>
            <p:ph type="pic" idx="1"/>
          </p:nvPr>
        </p:nvSpPr>
        <p:spPr>
          <a:xfrm>
            <a:off x="2254821" y="526629"/>
            <a:ext cx="2685068" cy="2599267"/>
          </a:xfrm>
        </p:spPr>
        <p:txBody>
          <a:bodyPr/>
          <a:lstStyle>
            <a:lvl1pPr marL="0" indent="0">
              <a:buNone/>
              <a:defRPr sz="1500"/>
            </a:lvl1pPr>
            <a:lvl2pPr marL="215067" indent="0">
              <a:buNone/>
              <a:defRPr sz="1300"/>
            </a:lvl2pPr>
            <a:lvl3pPr marL="430134" indent="0">
              <a:buNone/>
              <a:defRPr sz="1100"/>
            </a:lvl3pPr>
            <a:lvl4pPr marL="645201" indent="0">
              <a:buNone/>
              <a:defRPr sz="900"/>
            </a:lvl4pPr>
            <a:lvl5pPr marL="860268" indent="0">
              <a:buNone/>
              <a:defRPr sz="900"/>
            </a:lvl5pPr>
            <a:lvl6pPr marL="1075334" indent="0">
              <a:buNone/>
              <a:defRPr sz="900"/>
            </a:lvl6pPr>
            <a:lvl7pPr marL="1290401" indent="0">
              <a:buNone/>
              <a:defRPr sz="900"/>
            </a:lvl7pPr>
            <a:lvl8pPr marL="1505468" indent="0">
              <a:buNone/>
              <a:defRPr sz="900"/>
            </a:lvl8pPr>
            <a:lvl9pPr marL="1720535" indent="0">
              <a:buNone/>
              <a:defRPr sz="900"/>
            </a:lvl9pPr>
          </a:lstStyle>
          <a:p>
            <a:endParaRPr lang="en-US"/>
          </a:p>
        </p:txBody>
      </p:sp>
      <p:sp>
        <p:nvSpPr>
          <p:cNvPr id="4" name="Text Placeholder 3"/>
          <p:cNvSpPr>
            <a:spLocks noGrp="1"/>
          </p:cNvSpPr>
          <p:nvPr>
            <p:ph type="body" sz="half" idx="2"/>
          </p:nvPr>
        </p:nvSpPr>
        <p:spPr>
          <a:xfrm>
            <a:off x="365331" y="1097282"/>
            <a:ext cx="1710626" cy="2032847"/>
          </a:xfrm>
        </p:spPr>
        <p:txBody>
          <a:bodyPr/>
          <a:lstStyle>
            <a:lvl1pPr marL="0" indent="0">
              <a:buNone/>
              <a:defRPr sz="800"/>
            </a:lvl1pPr>
            <a:lvl2pPr marL="215067" indent="0">
              <a:buNone/>
              <a:defRPr sz="700"/>
            </a:lvl2pPr>
            <a:lvl3pPr marL="430134" indent="0">
              <a:buNone/>
              <a:defRPr sz="600"/>
            </a:lvl3pPr>
            <a:lvl4pPr marL="645201" indent="0">
              <a:buNone/>
              <a:defRPr sz="500"/>
            </a:lvl4pPr>
            <a:lvl5pPr marL="860268" indent="0">
              <a:buNone/>
              <a:defRPr sz="500"/>
            </a:lvl5pPr>
            <a:lvl6pPr marL="1075334" indent="0">
              <a:buNone/>
              <a:defRPr sz="500"/>
            </a:lvl6pPr>
            <a:lvl7pPr marL="1290401" indent="0">
              <a:buNone/>
              <a:defRPr sz="500"/>
            </a:lvl7pPr>
            <a:lvl8pPr marL="1505468" indent="0">
              <a:buNone/>
              <a:defRPr sz="500"/>
            </a:lvl8pPr>
            <a:lvl9pPr marL="1720535"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8552F-B61D-42B3-8AA5-DAE51C3A4F85}"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val="352823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4639" y="194735"/>
            <a:ext cx="4574560" cy="706967"/>
          </a:xfrm>
          <a:prstGeom prst="rect">
            <a:avLst/>
          </a:prstGeom>
        </p:spPr>
        <p:txBody>
          <a:bodyPr vert="horz" lIns="43013" tIns="21507" rIns="43013" bIns="215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64639" y="973666"/>
            <a:ext cx="4574560" cy="2320714"/>
          </a:xfrm>
          <a:prstGeom prst="rect">
            <a:avLst/>
          </a:prstGeom>
        </p:spPr>
        <p:txBody>
          <a:bodyPr vert="horz" lIns="43013" tIns="21507" rIns="43013" bIns="215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64639" y="3390055"/>
            <a:ext cx="1193364" cy="194733"/>
          </a:xfrm>
          <a:prstGeom prst="rect">
            <a:avLst/>
          </a:prstGeom>
        </p:spPr>
        <p:txBody>
          <a:bodyPr vert="horz" lIns="43013" tIns="21507" rIns="43013" bIns="21507" rtlCol="0" anchor="ctr"/>
          <a:lstStyle>
            <a:lvl1pPr algn="l">
              <a:defRPr sz="600">
                <a:solidFill>
                  <a:schemeClr val="tx1">
                    <a:tint val="75000"/>
                  </a:schemeClr>
                </a:solidFill>
              </a:defRPr>
            </a:lvl1pPr>
          </a:lstStyle>
          <a:p>
            <a:fld id="{0638552F-B61D-42B3-8AA5-DAE51C3A4F85}" type="datetimeFigureOut">
              <a:rPr lang="en-US" smtClean="0"/>
              <a:pPr/>
              <a:t>6/22/2023</a:t>
            </a:fld>
            <a:endParaRPr lang="en-US"/>
          </a:p>
        </p:txBody>
      </p:sp>
      <p:sp>
        <p:nvSpPr>
          <p:cNvPr id="5" name="Footer Placeholder 4"/>
          <p:cNvSpPr>
            <a:spLocks noGrp="1"/>
          </p:cNvSpPr>
          <p:nvPr>
            <p:ph type="ftr" sz="quarter" idx="3"/>
          </p:nvPr>
        </p:nvSpPr>
        <p:spPr>
          <a:xfrm>
            <a:off x="1756898" y="3390055"/>
            <a:ext cx="1790045" cy="194733"/>
          </a:xfrm>
          <a:prstGeom prst="rect">
            <a:avLst/>
          </a:prstGeom>
        </p:spPr>
        <p:txBody>
          <a:bodyPr vert="horz" lIns="43013" tIns="21507" rIns="43013" bIns="21507"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745835" y="3390055"/>
            <a:ext cx="1193364" cy="194733"/>
          </a:xfrm>
          <a:prstGeom prst="rect">
            <a:avLst/>
          </a:prstGeom>
        </p:spPr>
        <p:txBody>
          <a:bodyPr vert="horz" lIns="43013" tIns="21507" rIns="43013" bIns="21507" rtlCol="0" anchor="ctr"/>
          <a:lstStyle>
            <a:lvl1pPr algn="r">
              <a:defRPr sz="600">
                <a:solidFill>
                  <a:schemeClr val="tx1">
                    <a:tint val="75000"/>
                  </a:schemeClr>
                </a:solidFill>
              </a:defRPr>
            </a:lvl1pPr>
          </a:lstStyle>
          <a:p>
            <a:fld id="{2F133D49-601C-4DDF-8460-85054B857058}" type="slidenum">
              <a:rPr lang="en-US" smtClean="0"/>
              <a:pPr/>
              <a:t>‹#›</a:t>
            </a:fld>
            <a:endParaRPr lang="en-US"/>
          </a:p>
        </p:txBody>
      </p:sp>
    </p:spTree>
    <p:extLst>
      <p:ext uri="{BB962C8B-B14F-4D97-AF65-F5344CB8AC3E}">
        <p14:creationId xmlns:p14="http://schemas.microsoft.com/office/powerpoint/2010/main" val="109899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30134"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07533" indent="-107533" algn="l" defTabSz="430134" rtl="0" eaLnBrk="1" latinLnBrk="0" hangingPunct="1">
        <a:lnSpc>
          <a:spcPct val="90000"/>
        </a:lnSpc>
        <a:spcBef>
          <a:spcPts val="470"/>
        </a:spcBef>
        <a:buFont typeface="Arial" panose="020B0604020202020204" pitchFamily="34" charset="0"/>
        <a:buChar char="•"/>
        <a:defRPr sz="1300" kern="1200">
          <a:solidFill>
            <a:schemeClr val="tx1"/>
          </a:solidFill>
          <a:latin typeface="+mn-lt"/>
          <a:ea typeface="+mn-ea"/>
          <a:cs typeface="+mn-cs"/>
        </a:defRPr>
      </a:lvl1pPr>
      <a:lvl2pPr marL="322600" indent="-107533" algn="l" defTabSz="430134" rtl="0" eaLnBrk="1" latinLnBrk="0" hangingPunct="1">
        <a:lnSpc>
          <a:spcPct val="90000"/>
        </a:lnSpc>
        <a:spcBef>
          <a:spcPts val="235"/>
        </a:spcBef>
        <a:buFont typeface="Arial" panose="020B0604020202020204" pitchFamily="34" charset="0"/>
        <a:buChar char="•"/>
        <a:defRPr sz="1100" kern="1200">
          <a:solidFill>
            <a:schemeClr val="tx1"/>
          </a:solidFill>
          <a:latin typeface="+mn-lt"/>
          <a:ea typeface="+mn-ea"/>
          <a:cs typeface="+mn-cs"/>
        </a:defRPr>
      </a:lvl2pPr>
      <a:lvl3pPr marL="537667" indent="-107533" algn="l" defTabSz="430134" rtl="0" eaLnBrk="1" latinLnBrk="0" hangingPunct="1">
        <a:lnSpc>
          <a:spcPct val="90000"/>
        </a:lnSpc>
        <a:spcBef>
          <a:spcPts val="235"/>
        </a:spcBef>
        <a:buFont typeface="Arial" panose="020B0604020202020204" pitchFamily="34" charset="0"/>
        <a:buChar char="•"/>
        <a:defRPr sz="900" kern="1200">
          <a:solidFill>
            <a:schemeClr val="tx1"/>
          </a:solidFill>
          <a:latin typeface="+mn-lt"/>
          <a:ea typeface="+mn-ea"/>
          <a:cs typeface="+mn-cs"/>
        </a:defRPr>
      </a:lvl3pPr>
      <a:lvl4pPr marL="752734"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4pPr>
      <a:lvl5pPr marL="967801"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5pPr>
      <a:lvl6pPr marL="1182868"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6pPr>
      <a:lvl7pPr marL="1397935"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7pPr>
      <a:lvl8pPr marL="1613002"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8pPr>
      <a:lvl9pPr marL="1828068"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9pPr>
    </p:bodyStyle>
    <p:otherStyle>
      <a:defPPr>
        <a:defRPr lang="en-US"/>
      </a:defPPr>
      <a:lvl1pPr marL="0" algn="l" defTabSz="430134" rtl="0" eaLnBrk="1" latinLnBrk="0" hangingPunct="1">
        <a:defRPr sz="800" kern="1200">
          <a:solidFill>
            <a:schemeClr val="tx1"/>
          </a:solidFill>
          <a:latin typeface="+mn-lt"/>
          <a:ea typeface="+mn-ea"/>
          <a:cs typeface="+mn-cs"/>
        </a:defRPr>
      </a:lvl1pPr>
      <a:lvl2pPr marL="215067" algn="l" defTabSz="430134" rtl="0" eaLnBrk="1" latinLnBrk="0" hangingPunct="1">
        <a:defRPr sz="800" kern="1200">
          <a:solidFill>
            <a:schemeClr val="tx1"/>
          </a:solidFill>
          <a:latin typeface="+mn-lt"/>
          <a:ea typeface="+mn-ea"/>
          <a:cs typeface="+mn-cs"/>
        </a:defRPr>
      </a:lvl2pPr>
      <a:lvl3pPr marL="430134" algn="l" defTabSz="430134" rtl="0" eaLnBrk="1" latinLnBrk="0" hangingPunct="1">
        <a:defRPr sz="800" kern="1200">
          <a:solidFill>
            <a:schemeClr val="tx1"/>
          </a:solidFill>
          <a:latin typeface="+mn-lt"/>
          <a:ea typeface="+mn-ea"/>
          <a:cs typeface="+mn-cs"/>
        </a:defRPr>
      </a:lvl3pPr>
      <a:lvl4pPr marL="645201" algn="l" defTabSz="430134" rtl="0" eaLnBrk="1" latinLnBrk="0" hangingPunct="1">
        <a:defRPr sz="800" kern="1200">
          <a:solidFill>
            <a:schemeClr val="tx1"/>
          </a:solidFill>
          <a:latin typeface="+mn-lt"/>
          <a:ea typeface="+mn-ea"/>
          <a:cs typeface="+mn-cs"/>
        </a:defRPr>
      </a:lvl4pPr>
      <a:lvl5pPr marL="860268" algn="l" defTabSz="430134" rtl="0" eaLnBrk="1" latinLnBrk="0" hangingPunct="1">
        <a:defRPr sz="800" kern="1200">
          <a:solidFill>
            <a:schemeClr val="tx1"/>
          </a:solidFill>
          <a:latin typeface="+mn-lt"/>
          <a:ea typeface="+mn-ea"/>
          <a:cs typeface="+mn-cs"/>
        </a:defRPr>
      </a:lvl5pPr>
      <a:lvl6pPr marL="1075334" algn="l" defTabSz="430134" rtl="0" eaLnBrk="1" latinLnBrk="0" hangingPunct="1">
        <a:defRPr sz="800" kern="1200">
          <a:solidFill>
            <a:schemeClr val="tx1"/>
          </a:solidFill>
          <a:latin typeface="+mn-lt"/>
          <a:ea typeface="+mn-ea"/>
          <a:cs typeface="+mn-cs"/>
        </a:defRPr>
      </a:lvl6pPr>
      <a:lvl7pPr marL="1290401" algn="l" defTabSz="430134" rtl="0" eaLnBrk="1" latinLnBrk="0" hangingPunct="1">
        <a:defRPr sz="800" kern="1200">
          <a:solidFill>
            <a:schemeClr val="tx1"/>
          </a:solidFill>
          <a:latin typeface="+mn-lt"/>
          <a:ea typeface="+mn-ea"/>
          <a:cs typeface="+mn-cs"/>
        </a:defRPr>
      </a:lvl7pPr>
      <a:lvl8pPr marL="1505468" algn="l" defTabSz="430134" rtl="0" eaLnBrk="1" latinLnBrk="0" hangingPunct="1">
        <a:defRPr sz="800" kern="1200">
          <a:solidFill>
            <a:schemeClr val="tx1"/>
          </a:solidFill>
          <a:latin typeface="+mn-lt"/>
          <a:ea typeface="+mn-ea"/>
          <a:cs typeface="+mn-cs"/>
        </a:defRPr>
      </a:lvl8pPr>
      <a:lvl9pPr marL="1720535" algn="l" defTabSz="430134"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javatpoint.com/sun-microsystem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1 &amp; 2</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400" dirty="0" smtClean="0"/>
              <a:t>UNIT 1: Introduction to Java [2 </a:t>
            </a:r>
            <a:r>
              <a:rPr lang="en-US" sz="2400" dirty="0" err="1"/>
              <a:t>h</a:t>
            </a:r>
            <a:r>
              <a:rPr lang="en-US" sz="2400" dirty="0" err="1" smtClean="0"/>
              <a:t>rs</a:t>
            </a:r>
            <a:r>
              <a:rPr lang="en-US" sz="2400" dirty="0" smtClean="0"/>
              <a:t>]</a:t>
            </a:r>
          </a:p>
          <a:p>
            <a:pPr marL="0" indent="0" algn="ctr">
              <a:buNone/>
            </a:pPr>
            <a:r>
              <a:rPr lang="en-US" sz="2400" dirty="0" smtClean="0"/>
              <a:t>UNIT 2: Tokens, Expressions and Control Structures [5 </a:t>
            </a:r>
            <a:r>
              <a:rPr lang="en-US" sz="2400" dirty="0" err="1" smtClean="0"/>
              <a:t>hrs</a:t>
            </a:r>
            <a:r>
              <a:rPr lang="en-US" sz="2400"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58594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25645"/>
            <a:ext cx="4574560" cy="3370087"/>
          </a:xfrm>
        </p:spPr>
        <p:txBody>
          <a:bodyPr>
            <a:normAutofit/>
          </a:bodyPr>
          <a:lstStyle/>
          <a:p>
            <a:r>
              <a:rPr lang="en-US" sz="900" dirty="0" smtClean="0"/>
              <a:t>Java source code (.java files) is compiled into byte code by java compiler.</a:t>
            </a:r>
          </a:p>
          <a:p>
            <a:r>
              <a:rPr lang="en-US" sz="900" dirty="0" smtClean="0"/>
              <a:t>Byte code is not executable code for the target machine; rather it’s a object code for JVM. Byte code will be stored in class files (.class).</a:t>
            </a:r>
          </a:p>
          <a:p>
            <a:r>
              <a:rPr lang="en-US" sz="900" dirty="0" smtClean="0"/>
              <a:t>During run time, this byte code will be loaded, verified and JVM interprets the byte code into machine code which will be executed in the machine in which the java program runs.</a:t>
            </a:r>
          </a:p>
          <a:p>
            <a:r>
              <a:rPr lang="en-US" sz="900" dirty="0" smtClean="0"/>
              <a:t>Class loader loads all the class files required to execute the program. Class loader makes the program secure by separating the namespace for the classes obtained through the network from the classes available locally.</a:t>
            </a:r>
          </a:p>
          <a:p>
            <a:r>
              <a:rPr lang="en-US" sz="900" dirty="0" smtClean="0"/>
              <a:t> Next step is Byte code verification by byte code verifier. It checks the byte code and ensure the following:</a:t>
            </a:r>
          </a:p>
          <a:p>
            <a:pPr lvl="1"/>
            <a:r>
              <a:rPr lang="en-US" sz="900" b="1" dirty="0" smtClean="0"/>
              <a:t>The Code follows JVM Specifications</a:t>
            </a:r>
          </a:p>
          <a:p>
            <a:pPr lvl="1"/>
            <a:r>
              <a:rPr lang="en-US" sz="900" b="1" dirty="0" smtClean="0"/>
              <a:t>There is no unauthorized access to memory</a:t>
            </a:r>
          </a:p>
          <a:p>
            <a:pPr lvl="1"/>
            <a:r>
              <a:rPr lang="en-US" sz="900" b="1" dirty="0" smtClean="0"/>
              <a:t>The code doesn’t cause any stack overflows</a:t>
            </a:r>
          </a:p>
          <a:p>
            <a:pPr lvl="1"/>
            <a:r>
              <a:rPr lang="en-US" sz="900" b="1" dirty="0" smtClean="0"/>
              <a:t>There is no illegal data conversions in the code such as float to object references.</a:t>
            </a:r>
          </a:p>
          <a:p>
            <a:r>
              <a:rPr lang="en-US" sz="900" dirty="0" smtClean="0"/>
              <a:t>Once the code is verified, and proven that there is no security issue with code, JVM will convert the byte code into machine code .</a:t>
            </a:r>
          </a:p>
          <a:p>
            <a:r>
              <a:rPr lang="en-US" sz="900" dirty="0" smtClean="0"/>
              <a:t>Just in Time (JIT) Compiler is a component that helps the program execution to happen faster. Code is cached by JIT Compiler and will be reused for the future needs.</a:t>
            </a:r>
          </a:p>
          <a:p>
            <a:endParaRPr lang="en-US" sz="800" dirty="0" smtClean="0"/>
          </a:p>
          <a:p>
            <a:endParaRPr lang="en-US" dirty="0" smtClean="0"/>
          </a:p>
          <a:p>
            <a:endParaRPr lang="en-US" dirty="0"/>
          </a:p>
        </p:txBody>
      </p:sp>
    </p:spTree>
    <p:extLst>
      <p:ext uri="{BB962C8B-B14F-4D97-AF65-F5344CB8AC3E}">
        <p14:creationId xmlns:p14="http://schemas.microsoft.com/office/powerpoint/2010/main" val="654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1000"/>
                                        <p:tgtEl>
                                          <p:spTgt spid="3">
                                            <p:txEl>
                                              <p:pRg st="10" end="10"/>
                                            </p:txEl>
                                          </p:spTgt>
                                        </p:tgtEl>
                                      </p:cBhvr>
                                    </p:animEffect>
                                    <p:anim calcmode="lin" valueType="num">
                                      <p:cBhvr>
                                        <p:cTn id="7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Development Kit (JDK</a:t>
            </a:r>
            <a:r>
              <a:rPr lang="en-US" b="1" dirty="0" smtClean="0"/>
              <a:t>)</a:t>
            </a:r>
            <a:endParaRPr lang="en-US" dirty="0"/>
          </a:p>
        </p:txBody>
      </p:sp>
      <p:sp>
        <p:nvSpPr>
          <p:cNvPr id="3" name="Content Placeholder 2"/>
          <p:cNvSpPr>
            <a:spLocks noGrp="1"/>
          </p:cNvSpPr>
          <p:nvPr>
            <p:ph idx="1"/>
          </p:nvPr>
        </p:nvSpPr>
        <p:spPr/>
        <p:txBody>
          <a:bodyPr/>
          <a:lstStyle/>
          <a:p>
            <a:r>
              <a:rPr lang="en-US" dirty="0"/>
              <a:t>It is a software development environment used for developing Java applications and applets. </a:t>
            </a:r>
          </a:p>
          <a:p>
            <a:r>
              <a:rPr lang="en-US" dirty="0"/>
              <a:t>It includes the Java Runtime Environment (JRE), an interpreter/loader (java), a compiler (</a:t>
            </a:r>
            <a:r>
              <a:rPr lang="en-US" dirty="0" err="1"/>
              <a:t>javac</a:t>
            </a:r>
            <a:r>
              <a:rPr lang="en-US" dirty="0"/>
              <a:t>), an archiver (jar), a documentation generator (</a:t>
            </a:r>
            <a:r>
              <a:rPr lang="en-US" dirty="0" err="1"/>
              <a:t>javadoc</a:t>
            </a:r>
            <a:r>
              <a:rPr lang="en-US" dirty="0"/>
              <a:t>) and other tools needed in Java development.</a:t>
            </a:r>
          </a:p>
          <a:p>
            <a:r>
              <a:rPr lang="en-US" dirty="0"/>
              <a:t>It is a superset of a JRE and contains tools for Java programmers, e.g. a </a:t>
            </a:r>
            <a:r>
              <a:rPr lang="en-US" dirty="0" err="1"/>
              <a:t>javac</a:t>
            </a:r>
            <a:r>
              <a:rPr lang="en-US" dirty="0"/>
              <a:t> compiler. The Java Development Kit is provided free of charge either by Oracle Corporation directly, or by the </a:t>
            </a:r>
            <a:r>
              <a:rPr lang="en-US" dirty="0" err="1"/>
              <a:t>OpenJDK</a:t>
            </a:r>
            <a:r>
              <a:rPr lang="en-US" dirty="0"/>
              <a:t> open source project, which is governed by Oracle.</a:t>
            </a:r>
          </a:p>
          <a:p>
            <a:endParaRPr lang="en-US" dirty="0"/>
          </a:p>
        </p:txBody>
      </p:sp>
    </p:spTree>
    <p:extLst>
      <p:ext uri="{BB962C8B-B14F-4D97-AF65-F5344CB8AC3E}">
        <p14:creationId xmlns:p14="http://schemas.microsoft.com/office/powerpoint/2010/main" val="412173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Runtime Environment (JRE</a:t>
            </a:r>
            <a:r>
              <a:rPr lang="en-US" b="1" dirty="0" smtClean="0"/>
              <a:t>)</a:t>
            </a:r>
            <a:endParaRPr lang="en-US" dirty="0"/>
          </a:p>
        </p:txBody>
      </p:sp>
      <p:sp>
        <p:nvSpPr>
          <p:cNvPr id="3" name="Content Placeholder 2"/>
          <p:cNvSpPr>
            <a:spLocks noGrp="1"/>
          </p:cNvSpPr>
          <p:nvPr>
            <p:ph idx="1"/>
          </p:nvPr>
        </p:nvSpPr>
        <p:spPr/>
        <p:txBody>
          <a:bodyPr>
            <a:normAutofit/>
          </a:bodyPr>
          <a:lstStyle/>
          <a:p>
            <a:r>
              <a:rPr lang="en-US" dirty="0"/>
              <a:t>The Java Runtime Environment (JRE), also known as Java Runtime, is part of the Java Development Kit (JDK), a set of programming tools for developing Java applications. </a:t>
            </a:r>
          </a:p>
          <a:p>
            <a:r>
              <a:rPr lang="en-US" dirty="0"/>
              <a:t>The Java Runtime Environment provides the minimum requirements for executing a Java application.</a:t>
            </a:r>
          </a:p>
          <a:p>
            <a:r>
              <a:rPr lang="en-US" dirty="0"/>
              <a:t> it consists of the Java Virtual Machine (JVM), core classes, and supporting files.</a:t>
            </a:r>
          </a:p>
          <a:p>
            <a:r>
              <a:rPr lang="en-US" dirty="0"/>
              <a:t>It is a software package that contains what is required to run a Java program. </a:t>
            </a:r>
          </a:p>
          <a:p>
            <a:r>
              <a:rPr lang="en-US" dirty="0"/>
              <a:t>It includes a Java Virtual Machine implementation together with an implementation of the Java Class Library. </a:t>
            </a:r>
          </a:p>
          <a:p>
            <a:endParaRPr lang="en-US" dirty="0"/>
          </a:p>
        </p:txBody>
      </p:sp>
    </p:spTree>
    <p:extLst>
      <p:ext uri="{BB962C8B-B14F-4D97-AF65-F5344CB8AC3E}">
        <p14:creationId xmlns:p14="http://schemas.microsoft.com/office/powerpoint/2010/main" val="336994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81" y="0"/>
            <a:ext cx="3977879" cy="551458"/>
          </a:xfrm>
        </p:spPr>
        <p:txBody>
          <a:bodyPr/>
          <a:lstStyle/>
          <a:p>
            <a:r>
              <a:rPr lang="en-US" dirty="0" smtClean="0"/>
              <a:t>OOP vs. POP</a:t>
            </a:r>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18056275"/>
              </p:ext>
            </p:extLst>
          </p:nvPr>
        </p:nvGraphicFramePr>
        <p:xfrm>
          <a:off x="504657" y="625978"/>
          <a:ext cx="4470660" cy="3585874"/>
        </p:xfrm>
        <a:graphic>
          <a:graphicData uri="http://schemas.openxmlformats.org/drawingml/2006/table">
            <a:tbl>
              <a:tblPr/>
              <a:tblGrid>
                <a:gridCol w="2231832">
                  <a:extLst>
                    <a:ext uri="{9D8B030D-6E8A-4147-A177-3AD203B41FA5}">
                      <a16:colId xmlns:a16="http://schemas.microsoft.com/office/drawing/2014/main" val="20000"/>
                    </a:ext>
                  </a:extLst>
                </a:gridCol>
                <a:gridCol w="2238828">
                  <a:extLst>
                    <a:ext uri="{9D8B030D-6E8A-4147-A177-3AD203B41FA5}">
                      <a16:colId xmlns:a16="http://schemas.microsoft.com/office/drawing/2014/main" val="20001"/>
                    </a:ext>
                  </a:extLst>
                </a:gridCol>
              </a:tblGrid>
              <a:tr h="164974">
                <a:tc>
                  <a:txBody>
                    <a:bodyPr/>
                    <a:lstStyle/>
                    <a:p>
                      <a:pPr algn="ctr"/>
                      <a:r>
                        <a:rPr lang="en-US" sz="900" b="1" dirty="0">
                          <a:effectLst/>
                        </a:rPr>
                        <a:t>OOP</a:t>
                      </a:r>
                      <a:endParaRPr lang="en-US" sz="900" dirty="0">
                        <a:effectLst/>
                      </a:endParaRPr>
                    </a:p>
                  </a:txBody>
                  <a:tcPr marL="16395" marR="16395" marT="13399" marB="13399" anchor="ctr">
                    <a:lnL>
                      <a:noFill/>
                    </a:lnL>
                    <a:lnR>
                      <a:noFill/>
                    </a:lnR>
                    <a:lnT>
                      <a:noFill/>
                    </a:lnT>
                    <a:lnB w="9525" cap="flat" cmpd="sng" algn="ctr">
                      <a:solidFill>
                        <a:srgbClr val="FFFFFF"/>
                      </a:solidFill>
                      <a:prstDash val="solid"/>
                      <a:round/>
                      <a:headEnd type="none" w="med" len="med"/>
                      <a:tailEnd type="none" w="med" len="med"/>
                    </a:lnB>
                    <a:solidFill>
                      <a:srgbClr val="F5F3EE"/>
                    </a:solidFill>
                  </a:tcPr>
                </a:tc>
                <a:tc>
                  <a:txBody>
                    <a:bodyPr/>
                    <a:lstStyle/>
                    <a:p>
                      <a:pPr algn="l"/>
                      <a:r>
                        <a:rPr lang="en-US" sz="900" b="1" dirty="0" smtClean="0">
                          <a:effectLst/>
                        </a:rPr>
                        <a:t>                      POP</a:t>
                      </a:r>
                      <a:endParaRPr lang="en-US" sz="900" dirty="0">
                        <a:effectLst/>
                      </a:endParaRPr>
                    </a:p>
                  </a:txBody>
                  <a:tcPr marL="16395" marR="16395" marT="13399" marB="13399" anchor="ctr">
                    <a:lnL>
                      <a:noFill/>
                    </a:lnL>
                    <a:lnR>
                      <a:noFill/>
                    </a:lnR>
                    <a:lnT>
                      <a:noFill/>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0"/>
                  </a:ext>
                </a:extLst>
              </a:tr>
              <a:tr h="405148">
                <a:tc>
                  <a:txBody>
                    <a:bodyPr/>
                    <a:lstStyle/>
                    <a:p>
                      <a:r>
                        <a:rPr lang="en-US" sz="800" dirty="0">
                          <a:effectLst/>
                        </a:rPr>
                        <a:t>OOP takes a bottom-up approach in designing a program.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POP follows a top-down approach.</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1"/>
                  </a:ext>
                </a:extLst>
              </a:tr>
              <a:tr h="405148">
                <a:tc>
                  <a:txBody>
                    <a:bodyPr/>
                    <a:lstStyle/>
                    <a:p>
                      <a:r>
                        <a:rPr lang="en-US" sz="800">
                          <a:effectLst/>
                        </a:rPr>
                        <a:t>Program is divided into objects depending on the problem.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Program is divided into small chunks based on the functions.</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2"/>
                  </a:ext>
                </a:extLst>
              </a:tr>
              <a:tr h="279032">
                <a:tc>
                  <a:txBody>
                    <a:bodyPr/>
                    <a:lstStyle/>
                    <a:p>
                      <a:r>
                        <a:rPr lang="en-US" sz="800">
                          <a:effectLst/>
                        </a:rPr>
                        <a:t>Each object controls its own data.</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Each function contains different data.</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3"/>
                  </a:ext>
                </a:extLst>
              </a:tr>
              <a:tr h="405148">
                <a:tc>
                  <a:txBody>
                    <a:bodyPr/>
                    <a:lstStyle/>
                    <a:p>
                      <a:r>
                        <a:rPr lang="en-US" sz="800" dirty="0">
                          <a:effectLst/>
                        </a:rPr>
                        <a:t>Focuses on security of the data irrespective of the algorithm.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Follows a systematic approach to solve the problem.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4"/>
                  </a:ext>
                </a:extLst>
              </a:tr>
              <a:tr h="405148">
                <a:tc>
                  <a:txBody>
                    <a:bodyPr/>
                    <a:lstStyle/>
                    <a:p>
                      <a:r>
                        <a:rPr lang="en-US" sz="800">
                          <a:effectLst/>
                        </a:rPr>
                        <a:t>The main priority is data rather than functions in a program.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Functions are more important than data in a program.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5"/>
                  </a:ext>
                </a:extLst>
              </a:tr>
              <a:tr h="531265">
                <a:tc>
                  <a:txBody>
                    <a:bodyPr/>
                    <a:lstStyle/>
                    <a:p>
                      <a:r>
                        <a:rPr lang="en-US" sz="800">
                          <a:effectLst/>
                        </a:rPr>
                        <a:t>The functions of the objects are linked via message passing.</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Different parts of a program are interconnected via parameter passing.</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6"/>
                  </a:ext>
                </a:extLst>
              </a:tr>
              <a:tr h="279032">
                <a:tc>
                  <a:txBody>
                    <a:bodyPr/>
                    <a:lstStyle/>
                    <a:p>
                      <a:r>
                        <a:rPr lang="en-US" sz="800" dirty="0">
                          <a:effectLst/>
                        </a:rPr>
                        <a:t>Data hiding is possible in OOP.</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No easy way for data hiding.</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7"/>
                  </a:ext>
                </a:extLst>
              </a:tr>
              <a:tr h="279032">
                <a:tc>
                  <a:txBody>
                    <a:bodyPr/>
                    <a:lstStyle/>
                    <a:p>
                      <a:r>
                        <a:rPr lang="en-US" sz="800">
                          <a:effectLst/>
                        </a:rPr>
                        <a:t>Inheritance is allowed in OOP.</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No such concept of inheritance in POP.</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8"/>
                  </a:ext>
                </a:extLst>
              </a:tr>
              <a:tr h="279032">
                <a:tc>
                  <a:txBody>
                    <a:bodyPr/>
                    <a:lstStyle/>
                    <a:p>
                      <a:r>
                        <a:rPr lang="en-US" sz="800">
                          <a:effectLst/>
                        </a:rPr>
                        <a:t>Operator overloading is allowed.</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Operator overloading is not allowed.</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09"/>
                  </a:ext>
                </a:extLst>
              </a:tr>
              <a:tr h="152915">
                <a:tc>
                  <a:txBody>
                    <a:bodyPr/>
                    <a:lstStyle/>
                    <a:p>
                      <a:r>
                        <a:rPr lang="en-US" sz="800">
                          <a:effectLst/>
                        </a:rPr>
                        <a:t>C++, Java.</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dirty="0">
                          <a:effectLst/>
                        </a:rPr>
                        <a:t>Pascal, Fortran.</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563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450" y="538634"/>
            <a:ext cx="4574560" cy="567747"/>
          </a:xfrm>
        </p:spPr>
        <p:txBody>
          <a:bodyPr/>
          <a:lstStyle/>
          <a:p>
            <a:pPr algn="ctr"/>
            <a:r>
              <a:rPr lang="en-US" dirty="0" smtClean="0"/>
              <a:t>Simple Java Program (HelloWorld.java)</a:t>
            </a:r>
            <a:endParaRPr lang="en-US" dirty="0"/>
          </a:p>
        </p:txBody>
      </p:sp>
      <p:sp>
        <p:nvSpPr>
          <p:cNvPr id="5" name="Rectangle 2"/>
          <p:cNvSpPr>
            <a:spLocks noGrp="1" noChangeArrowheads="1"/>
          </p:cNvSpPr>
          <p:nvPr>
            <p:ph idx="1"/>
          </p:nvPr>
        </p:nvSpPr>
        <p:spPr bwMode="auto">
          <a:xfrm>
            <a:off x="1119332" y="1334230"/>
            <a:ext cx="3220713" cy="1566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013" tIns="21507" rIns="43013" bIns="2150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100" dirty="0" smtClean="0">
                <a:solidFill>
                  <a:srgbClr val="0066CC"/>
                </a:solidFill>
                <a:latin typeface="Arial Unicode MS" panose="020B0604020202020204" pitchFamily="34" charset="-128"/>
              </a:rPr>
              <a:t>public</a:t>
            </a:r>
            <a:r>
              <a:rPr lang="en-US" sz="1100" dirty="0" smtClean="0">
                <a:solidFill>
                  <a:srgbClr val="00000F"/>
                </a:solidFill>
                <a:latin typeface="Arial Unicode MS" panose="020B0604020202020204" pitchFamily="34" charset="-128"/>
              </a:rPr>
              <a:t> </a:t>
            </a:r>
            <a:r>
              <a:rPr lang="en-US" sz="1100" dirty="0" smtClean="0">
                <a:solidFill>
                  <a:srgbClr val="0066CC"/>
                </a:solidFill>
                <a:latin typeface="Arial Unicode MS" panose="020B0604020202020204" pitchFamily="34" charset="-128"/>
              </a:rPr>
              <a:t>class</a:t>
            </a:r>
            <a:r>
              <a:rPr lang="en-US" sz="1100" dirty="0" smtClean="0">
                <a:solidFill>
                  <a:srgbClr val="00000F"/>
                </a:solidFill>
                <a:latin typeface="Arial Unicode MS" panose="020B0604020202020204" pitchFamily="34" charset="-128"/>
              </a:rPr>
              <a:t> </a:t>
            </a:r>
            <a:r>
              <a:rPr lang="en-US" sz="1100" dirty="0" err="1" smtClean="0">
                <a:solidFill>
                  <a:srgbClr val="00000F"/>
                </a:solidFill>
                <a:latin typeface="Arial Unicode MS" panose="020B0604020202020204" pitchFamily="34" charset="-128"/>
              </a:rPr>
              <a:t>HelloWorld</a:t>
            </a:r>
            <a:r>
              <a:rPr lang="en-US" sz="1100" dirty="0" smtClean="0">
                <a:solidFill>
                  <a:srgbClr val="00000F"/>
                </a:solidFill>
                <a:latin typeface="Arial Unicode MS" panose="020B0604020202020204" pitchFamily="34" charset="-128"/>
              </a:rPr>
              <a:t> { </a:t>
            </a:r>
          </a:p>
          <a:p>
            <a:pPr marL="0" indent="0" eaLnBrk="0" fontAlgn="base" hangingPunct="0">
              <a:lnSpc>
                <a:spcPct val="100000"/>
              </a:lnSpc>
              <a:spcBef>
                <a:spcPct val="0"/>
              </a:spcBef>
              <a:spcAft>
                <a:spcPct val="0"/>
              </a:spcAft>
              <a:buNone/>
            </a:pPr>
            <a:endParaRPr lang="en-US" sz="1100" dirty="0" smtClean="0">
              <a:solidFill>
                <a:srgbClr val="00000F"/>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a:solidFill>
                  <a:srgbClr val="00000F"/>
                </a:solidFill>
                <a:latin typeface="Arial Unicode MS" panose="020B0604020202020204" pitchFamily="34" charset="-128"/>
              </a:rPr>
              <a:t>	</a:t>
            </a:r>
            <a:r>
              <a:rPr lang="en-US" sz="1100" dirty="0" smtClean="0">
                <a:solidFill>
                  <a:srgbClr val="0066CC"/>
                </a:solidFill>
                <a:latin typeface="Arial Unicode MS" panose="020B0604020202020204" pitchFamily="34" charset="-128"/>
              </a:rPr>
              <a:t>public</a:t>
            </a:r>
            <a:r>
              <a:rPr lang="en-US" sz="1100" dirty="0" smtClean="0">
                <a:solidFill>
                  <a:srgbClr val="00000F"/>
                </a:solidFill>
                <a:latin typeface="Arial Unicode MS" panose="020B0604020202020204" pitchFamily="34" charset="-128"/>
              </a:rPr>
              <a:t> </a:t>
            </a:r>
            <a:r>
              <a:rPr lang="en-US" sz="1100" dirty="0" smtClean="0">
                <a:solidFill>
                  <a:srgbClr val="0066CC"/>
                </a:solidFill>
                <a:latin typeface="Arial Unicode MS" panose="020B0604020202020204" pitchFamily="34" charset="-128"/>
              </a:rPr>
              <a:t>static</a:t>
            </a:r>
            <a:r>
              <a:rPr lang="en-US" sz="1100" dirty="0" smtClean="0">
                <a:solidFill>
                  <a:srgbClr val="00000F"/>
                </a:solidFill>
                <a:latin typeface="Arial Unicode MS" panose="020B0604020202020204" pitchFamily="34" charset="-128"/>
              </a:rPr>
              <a:t> </a:t>
            </a:r>
            <a:r>
              <a:rPr lang="en-US" sz="1100" dirty="0" smtClean="0">
                <a:solidFill>
                  <a:srgbClr val="0066CC"/>
                </a:solidFill>
                <a:latin typeface="Courier New" panose="02070309020205020404" pitchFamily="49" charset="0"/>
                <a:cs typeface="Courier New" panose="02070309020205020404" pitchFamily="49" charset="0"/>
              </a:rPr>
              <a:t>void</a:t>
            </a:r>
            <a:r>
              <a:rPr lang="en-US" sz="1100" dirty="0" smtClean="0">
                <a:solidFill>
                  <a:srgbClr val="00000F"/>
                </a:solidFill>
                <a:latin typeface="Arial Unicode MS" panose="020B0604020202020204" pitchFamily="34" charset="-128"/>
              </a:rPr>
              <a:t> </a:t>
            </a:r>
            <a:r>
              <a:rPr lang="en-US" sz="1100" b="1" dirty="0" smtClean="0">
                <a:solidFill>
                  <a:srgbClr val="00000F"/>
                </a:solidFill>
                <a:latin typeface="Arial Unicode MS" panose="020B0604020202020204" pitchFamily="34" charset="-128"/>
              </a:rPr>
              <a:t>main</a:t>
            </a:r>
            <a:r>
              <a:rPr lang="en-US" sz="1100" dirty="0" smtClean="0">
                <a:solidFill>
                  <a:srgbClr val="8B0000"/>
                </a:solidFill>
                <a:latin typeface="Arial Unicode MS" panose="020B0604020202020204" pitchFamily="34" charset="-128"/>
              </a:rPr>
              <a:t>(</a:t>
            </a:r>
            <a:r>
              <a:rPr lang="en-US" sz="1100" dirty="0" smtClean="0">
                <a:solidFill>
                  <a:srgbClr val="00000F"/>
                </a:solidFill>
                <a:latin typeface="Arial Unicode MS" panose="020B0604020202020204" pitchFamily="34" charset="-128"/>
              </a:rPr>
              <a:t>String</a:t>
            </a:r>
            <a:r>
              <a:rPr lang="en-US" sz="1100" dirty="0" smtClean="0">
                <a:solidFill>
                  <a:srgbClr val="8B0000"/>
                </a:solidFill>
                <a:latin typeface="Arial Unicode MS" panose="020B0604020202020204" pitchFamily="34" charset="-128"/>
              </a:rPr>
              <a:t>[]</a:t>
            </a:r>
            <a:r>
              <a:rPr lang="en-US" sz="1100" dirty="0" smtClean="0">
                <a:solidFill>
                  <a:srgbClr val="00000F"/>
                </a:solidFill>
                <a:latin typeface="Arial Unicode MS" panose="020B0604020202020204" pitchFamily="34" charset="-128"/>
              </a:rPr>
              <a:t> </a:t>
            </a:r>
            <a:r>
              <a:rPr lang="en-US" sz="1100" dirty="0" err="1" smtClean="0">
                <a:solidFill>
                  <a:srgbClr val="00000F"/>
                </a:solidFill>
                <a:latin typeface="Arial Unicode MS" panose="020B0604020202020204" pitchFamily="34" charset="-128"/>
              </a:rPr>
              <a:t>args</a:t>
            </a:r>
            <a:r>
              <a:rPr lang="en-US" sz="1100" dirty="0" smtClean="0">
                <a:solidFill>
                  <a:srgbClr val="8B0000"/>
                </a:solidFill>
                <a:latin typeface="Arial Unicode MS" panose="020B0604020202020204" pitchFamily="34" charset="-128"/>
              </a:rPr>
              <a:t>)</a:t>
            </a:r>
            <a:r>
              <a:rPr lang="en-US" sz="1100" dirty="0" smtClean="0">
                <a:solidFill>
                  <a:srgbClr val="00000F"/>
                </a:solidFill>
                <a:latin typeface="Arial Unicode MS" panose="020B0604020202020204" pitchFamily="34" charset="-128"/>
              </a:rPr>
              <a:t> {</a:t>
            </a:r>
          </a:p>
          <a:p>
            <a:pPr marL="0" indent="0" eaLnBrk="0" fontAlgn="base" hangingPunct="0">
              <a:lnSpc>
                <a:spcPct val="100000"/>
              </a:lnSpc>
              <a:spcBef>
                <a:spcPct val="0"/>
              </a:spcBef>
              <a:spcAft>
                <a:spcPct val="0"/>
              </a:spcAft>
              <a:buNone/>
            </a:pPr>
            <a:endParaRPr lang="en-US" sz="1100" dirty="0" smtClean="0">
              <a:solidFill>
                <a:srgbClr val="00000F"/>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a:solidFill>
                  <a:srgbClr val="00000F"/>
                </a:solidFill>
                <a:latin typeface="Arial Unicode MS" panose="020B0604020202020204" pitchFamily="34" charset="-128"/>
              </a:rPr>
              <a:t>	</a:t>
            </a:r>
            <a:r>
              <a:rPr lang="en-US" sz="1100" dirty="0" smtClean="0">
                <a:solidFill>
                  <a:srgbClr val="00000F"/>
                </a:solidFill>
                <a:latin typeface="Arial Unicode MS" panose="020B0604020202020204" pitchFamily="34" charset="-128"/>
              </a:rPr>
              <a:t>	 </a:t>
            </a:r>
            <a:r>
              <a:rPr lang="en-US" sz="1100" dirty="0" err="1" smtClean="0">
                <a:solidFill>
                  <a:srgbClr val="00000F"/>
                </a:solidFill>
                <a:latin typeface="Arial Unicode MS" panose="020B0604020202020204" pitchFamily="34" charset="-128"/>
              </a:rPr>
              <a:t>System</a:t>
            </a:r>
            <a:r>
              <a:rPr lang="en-US" sz="1100" dirty="0" err="1" smtClean="0">
                <a:solidFill>
                  <a:srgbClr val="8B0000"/>
                </a:solidFill>
                <a:latin typeface="Arial Unicode MS" panose="020B0604020202020204" pitchFamily="34" charset="-128"/>
              </a:rPr>
              <a:t>.</a:t>
            </a:r>
            <a:r>
              <a:rPr lang="en-US" sz="1100" dirty="0" err="1" smtClean="0">
                <a:solidFill>
                  <a:srgbClr val="00000F"/>
                </a:solidFill>
                <a:latin typeface="Arial Unicode MS" panose="020B0604020202020204" pitchFamily="34" charset="-128"/>
              </a:rPr>
              <a:t>out</a:t>
            </a:r>
            <a:r>
              <a:rPr lang="en-US" sz="1100" dirty="0" err="1" smtClean="0">
                <a:solidFill>
                  <a:srgbClr val="8B0000"/>
                </a:solidFill>
                <a:latin typeface="Arial Unicode MS" panose="020B0604020202020204" pitchFamily="34" charset="-128"/>
              </a:rPr>
              <a:t>.</a:t>
            </a:r>
            <a:r>
              <a:rPr lang="en-US" sz="1100" b="1" dirty="0" err="1" smtClean="0">
                <a:solidFill>
                  <a:srgbClr val="00000F"/>
                </a:solidFill>
                <a:latin typeface="Arial Unicode MS" panose="020B0604020202020204" pitchFamily="34" charset="-128"/>
              </a:rPr>
              <a:t>println</a:t>
            </a:r>
            <a:r>
              <a:rPr lang="en-US" sz="1100" dirty="0" smtClean="0">
                <a:solidFill>
                  <a:srgbClr val="8B0000"/>
                </a:solidFill>
                <a:latin typeface="Arial Unicode MS" panose="020B0604020202020204" pitchFamily="34" charset="-128"/>
              </a:rPr>
              <a:t>(</a:t>
            </a:r>
            <a:r>
              <a:rPr lang="en-US" sz="1100" dirty="0" smtClean="0">
                <a:solidFill>
                  <a:srgbClr val="116611"/>
                </a:solidFill>
                <a:latin typeface="Arial Unicode MS" panose="020B0604020202020204" pitchFamily="34" charset="-128"/>
              </a:rPr>
              <a:t>"Hello, World"</a:t>
            </a:r>
            <a:r>
              <a:rPr lang="en-US" sz="1100" dirty="0" smtClean="0">
                <a:solidFill>
                  <a:srgbClr val="8B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sz="1100" dirty="0" smtClean="0">
              <a:solidFill>
                <a:srgbClr val="8B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a:solidFill>
                  <a:srgbClr val="8B0000"/>
                </a:solidFill>
                <a:latin typeface="Arial Unicode MS" panose="020B0604020202020204" pitchFamily="34" charset="-128"/>
              </a:rPr>
              <a:t>	</a:t>
            </a:r>
            <a:r>
              <a:rPr lang="en-US" sz="1100" dirty="0" smtClean="0">
                <a:solidFill>
                  <a:srgbClr val="00000F"/>
                </a:solidFill>
                <a:latin typeface="Arial Unicode MS" panose="020B0604020202020204" pitchFamily="34" charset="-128"/>
              </a:rPr>
              <a:t> }</a:t>
            </a:r>
          </a:p>
          <a:p>
            <a:pPr marL="0" indent="0" eaLnBrk="0" fontAlgn="base" hangingPunct="0">
              <a:lnSpc>
                <a:spcPct val="100000"/>
              </a:lnSpc>
              <a:spcBef>
                <a:spcPct val="0"/>
              </a:spcBef>
              <a:spcAft>
                <a:spcPct val="0"/>
              </a:spcAft>
              <a:buNone/>
            </a:pPr>
            <a:endParaRPr lang="en-US" sz="1100" dirty="0" smtClean="0">
              <a:solidFill>
                <a:srgbClr val="00000F"/>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smtClean="0">
                <a:solidFill>
                  <a:srgbClr val="00000F"/>
                </a:solidFill>
                <a:latin typeface="Arial Unicode MS" panose="020B0604020202020204" pitchFamily="34" charset="-128"/>
              </a:rPr>
              <a:t> }</a:t>
            </a:r>
            <a:r>
              <a:rPr lang="en-US" sz="1100" dirty="0" smtClean="0"/>
              <a:t> </a:t>
            </a:r>
            <a:endParaRPr lang="en-US" sz="1100" dirty="0" smtClean="0">
              <a:latin typeface="Arial" panose="020B0604020202020204" pitchFamily="34" charset="0"/>
            </a:endParaRPr>
          </a:p>
        </p:txBody>
      </p:sp>
    </p:spTree>
    <p:extLst>
      <p:ext uri="{BB962C8B-B14F-4D97-AF65-F5344CB8AC3E}">
        <p14:creationId xmlns:p14="http://schemas.microsoft.com/office/powerpoint/2010/main" val="385356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00934" y="181971"/>
            <a:ext cx="4975316" cy="3260905"/>
          </a:xfrm>
        </p:spPr>
        <p:txBody>
          <a:bodyPr>
            <a:normAutofit/>
          </a:bodyPr>
          <a:lstStyle/>
          <a:p>
            <a:r>
              <a:rPr lang="en-US" b="1" u="sng" dirty="0" smtClean="0"/>
              <a:t>public</a:t>
            </a:r>
            <a:r>
              <a:rPr lang="en-US" dirty="0" smtClean="0"/>
              <a:t>: So that JVM can execute the method from anywhere.</a:t>
            </a:r>
          </a:p>
          <a:p>
            <a:endParaRPr lang="en-US" dirty="0" smtClean="0"/>
          </a:p>
          <a:p>
            <a:r>
              <a:rPr lang="en-US" b="1" i="1" dirty="0" smtClean="0"/>
              <a:t>static</a:t>
            </a:r>
            <a:r>
              <a:rPr lang="en-US" dirty="0" smtClean="0"/>
              <a:t>: Main method is to be called without object. </a:t>
            </a:r>
          </a:p>
          <a:p>
            <a:endParaRPr lang="en-US" dirty="0" smtClean="0"/>
          </a:p>
          <a:p>
            <a:r>
              <a:rPr lang="en-US" dirty="0" smtClean="0"/>
              <a:t>The modifiers public and static can be written in either order.</a:t>
            </a:r>
          </a:p>
          <a:p>
            <a:endParaRPr lang="en-US" dirty="0" smtClean="0"/>
          </a:p>
          <a:p>
            <a:r>
              <a:rPr lang="en-US" b="1" u="sng" dirty="0" smtClean="0"/>
              <a:t>void</a:t>
            </a:r>
            <a:r>
              <a:rPr lang="en-US" dirty="0" smtClean="0"/>
              <a:t>: The main method doesn't return anything.</a:t>
            </a:r>
          </a:p>
          <a:p>
            <a:endParaRPr lang="en-US" dirty="0" smtClean="0"/>
          </a:p>
          <a:p>
            <a:r>
              <a:rPr lang="en-US" b="1" u="sng" dirty="0" smtClean="0"/>
              <a:t>main</a:t>
            </a:r>
            <a:r>
              <a:rPr lang="en-US" dirty="0" smtClean="0"/>
              <a:t>(): Name configured in the JVM.</a:t>
            </a:r>
          </a:p>
          <a:p>
            <a:endParaRPr lang="en-US" dirty="0" smtClean="0"/>
          </a:p>
          <a:p>
            <a:r>
              <a:rPr lang="en-US" b="1" u="sng" dirty="0" smtClean="0"/>
              <a:t>String</a:t>
            </a:r>
            <a:r>
              <a:rPr lang="en-US" dirty="0" smtClean="0"/>
              <a:t>[]: The main method accepts a single argument: an array of elements of type String.</a:t>
            </a:r>
            <a:endParaRPr lang="en-US" dirty="0"/>
          </a:p>
        </p:txBody>
      </p:sp>
    </p:spTree>
    <p:extLst>
      <p:ext uri="{BB962C8B-B14F-4D97-AF65-F5344CB8AC3E}">
        <p14:creationId xmlns:p14="http://schemas.microsoft.com/office/powerpoint/2010/main" val="218953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1000"/>
                                        <p:tgtEl>
                                          <p:spTgt spid="10">
                                            <p:txEl>
                                              <p:pRg st="2" end="2"/>
                                            </p:txEl>
                                          </p:spTgt>
                                        </p:tgtEl>
                                      </p:cBhvr>
                                    </p:animEffect>
                                    <p:anim calcmode="lin" valueType="num">
                                      <p:cBhvr>
                                        <p:cTn id="1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1000"/>
                                        <p:tgtEl>
                                          <p:spTgt spid="10">
                                            <p:txEl>
                                              <p:pRg st="4" end="4"/>
                                            </p:txEl>
                                          </p:spTgt>
                                        </p:tgtEl>
                                      </p:cBhvr>
                                    </p:animEffect>
                                    <p:anim calcmode="lin" valueType="num">
                                      <p:cBhvr>
                                        <p:cTn id="2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fade">
                                      <p:cBhvr>
                                        <p:cTn id="28" dur="1000"/>
                                        <p:tgtEl>
                                          <p:spTgt spid="10">
                                            <p:txEl>
                                              <p:pRg st="6" end="6"/>
                                            </p:txEl>
                                          </p:spTgt>
                                        </p:tgtEl>
                                      </p:cBhvr>
                                    </p:animEffect>
                                    <p:anim calcmode="lin" valueType="num">
                                      <p:cBhvr>
                                        <p:cTn id="2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fade">
                                      <p:cBhvr>
                                        <p:cTn id="35" dur="1000"/>
                                        <p:tgtEl>
                                          <p:spTgt spid="10">
                                            <p:txEl>
                                              <p:pRg st="8" end="8"/>
                                            </p:txEl>
                                          </p:spTgt>
                                        </p:tgtEl>
                                      </p:cBhvr>
                                    </p:animEffect>
                                    <p:anim calcmode="lin" valueType="num">
                                      <p:cBhvr>
                                        <p:cTn id="36"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1000"/>
                                        <p:tgtEl>
                                          <p:spTgt spid="10">
                                            <p:txEl>
                                              <p:pRg st="10" end="10"/>
                                            </p:txEl>
                                          </p:spTgt>
                                        </p:tgtEl>
                                      </p:cBhvr>
                                    </p:animEffect>
                                    <p:anim calcmode="lin" valueType="num">
                                      <p:cBhvr>
                                        <p:cTn id="43"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Java Garbage Collection</a:t>
            </a:r>
            <a:endParaRPr lang="en-US" b="1" u="sng" dirty="0"/>
          </a:p>
        </p:txBody>
      </p:sp>
      <p:sp>
        <p:nvSpPr>
          <p:cNvPr id="3" name="Content Placeholder 2"/>
          <p:cNvSpPr>
            <a:spLocks noGrp="1"/>
          </p:cNvSpPr>
          <p:nvPr>
            <p:ph idx="1"/>
          </p:nvPr>
        </p:nvSpPr>
        <p:spPr/>
        <p:txBody>
          <a:bodyPr>
            <a:normAutofit/>
          </a:bodyPr>
          <a:lstStyle/>
          <a:p>
            <a:r>
              <a:rPr lang="en-US" dirty="0"/>
              <a:t>In java, garbage means unreferenced objects.</a:t>
            </a:r>
          </a:p>
          <a:p>
            <a:r>
              <a:rPr lang="en-US" dirty="0"/>
              <a:t>Garbage Collection is process of reclaiming the runtime unused memory automatically. In other words, it is a way to destroy the unused objects.</a:t>
            </a:r>
          </a:p>
          <a:p>
            <a:r>
              <a:rPr lang="en-US" dirty="0"/>
              <a:t>To do so, we were using free() function in C language and delete() in C++. But, in java it is performed automatically. So, java provides better memory management.</a:t>
            </a:r>
          </a:p>
          <a:p>
            <a:r>
              <a:rPr lang="en-US" dirty="0"/>
              <a:t>Advantage of Garbage Collection</a:t>
            </a:r>
          </a:p>
          <a:p>
            <a:pPr lvl="1"/>
            <a:r>
              <a:rPr lang="en-US" dirty="0"/>
              <a:t>It makes java </a:t>
            </a:r>
            <a:r>
              <a:rPr lang="en-US" b="1" dirty="0"/>
              <a:t>memory efficient</a:t>
            </a:r>
            <a:r>
              <a:rPr lang="en-US" dirty="0"/>
              <a:t> because garbage collector removes the unreferenced objects from heap memory.</a:t>
            </a:r>
          </a:p>
          <a:p>
            <a:pPr lvl="1"/>
            <a:r>
              <a:rPr lang="en-US" dirty="0"/>
              <a:t>It is </a:t>
            </a:r>
            <a:r>
              <a:rPr lang="en-US" b="1" dirty="0"/>
              <a:t>automatically done</a:t>
            </a:r>
            <a:r>
              <a:rPr lang="en-US" dirty="0"/>
              <a:t> by the garbage collector(a part of JVM) so we don't need to make extra efforts.</a:t>
            </a:r>
          </a:p>
          <a:p>
            <a:endParaRPr lang="en-US" dirty="0"/>
          </a:p>
        </p:txBody>
      </p:sp>
    </p:spTree>
    <p:extLst>
      <p:ext uri="{BB962C8B-B14F-4D97-AF65-F5344CB8AC3E}">
        <p14:creationId xmlns:p14="http://schemas.microsoft.com/office/powerpoint/2010/main" val="28604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967" y="148654"/>
            <a:ext cx="2651919" cy="412766"/>
          </a:xfrm>
          <a:prstGeom prst="rect">
            <a:avLst/>
          </a:prstGeom>
        </p:spPr>
        <p:txBody>
          <a:bodyPr lIns="43013" tIns="21507" rIns="43013" bIns="21507">
            <a:spAutoFit/>
          </a:bodyPr>
          <a:lstStyle/>
          <a:p>
            <a:r>
              <a:rPr lang="en-US" dirty="0" smtClean="0">
                <a:solidFill>
                  <a:srgbClr val="610B4B"/>
                </a:solidFill>
                <a:latin typeface="erdana"/>
              </a:rPr>
              <a:t>1. By </a:t>
            </a:r>
            <a:r>
              <a:rPr lang="en-US" dirty="0">
                <a:solidFill>
                  <a:srgbClr val="610B4B"/>
                </a:solidFill>
                <a:latin typeface="erdana"/>
              </a:rPr>
              <a:t>nulling a reference:</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a:t>
            </a:r>
            <a:r>
              <a:rPr lang="en-US" b="1" dirty="0" smtClean="0">
                <a:solidFill>
                  <a:srgbClr val="006699"/>
                </a:solidFill>
                <a:latin typeface="verdana" panose="020B0604030504040204" pitchFamily="34" charset="0"/>
              </a:rPr>
              <a:t>null</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5"/>
          <p:cNvSpPr/>
          <p:nvPr/>
        </p:nvSpPr>
        <p:spPr>
          <a:xfrm>
            <a:off x="162284" y="1084580"/>
            <a:ext cx="2681604" cy="794042"/>
          </a:xfrm>
          <a:prstGeom prst="rect">
            <a:avLst/>
          </a:prstGeom>
        </p:spPr>
        <p:txBody>
          <a:bodyPr wrap="square" lIns="43013" tIns="21507" rIns="43013" bIns="21507">
            <a:spAutoFit/>
          </a:bodyPr>
          <a:lstStyle/>
          <a:p>
            <a:r>
              <a:rPr lang="en-US" dirty="0" smtClean="0">
                <a:solidFill>
                  <a:srgbClr val="610B4B"/>
                </a:solidFill>
                <a:latin typeface="erdana"/>
              </a:rPr>
              <a:t>2. By </a:t>
            </a:r>
            <a:r>
              <a:rPr lang="en-US" dirty="0">
                <a:solidFill>
                  <a:srgbClr val="610B4B"/>
                </a:solidFill>
                <a:latin typeface="erdana"/>
              </a:rPr>
              <a:t>assigning a reference to another:</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e1=e2;</a:t>
            </a:r>
          </a:p>
          <a:p>
            <a:r>
              <a:rPr lang="en-US" dirty="0" smtClean="0">
                <a:solidFill>
                  <a:srgbClr val="008200"/>
                </a:solidFill>
                <a:latin typeface="verdana" panose="020B0604030504040204" pitchFamily="34" charset="0"/>
              </a:rPr>
              <a:t>//</a:t>
            </a:r>
            <a:r>
              <a:rPr lang="en-US" dirty="0">
                <a:solidFill>
                  <a:srgbClr val="008200"/>
                </a:solidFill>
                <a:latin typeface="verdana" panose="020B0604030504040204" pitchFamily="34" charset="0"/>
              </a:rPr>
              <a:t>now the first object referred by e1 is available for garbage collection</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7" name="Rectangle 6"/>
          <p:cNvSpPr/>
          <p:nvPr/>
        </p:nvSpPr>
        <p:spPr>
          <a:xfrm>
            <a:off x="191967" y="2315973"/>
            <a:ext cx="2651919" cy="289655"/>
          </a:xfrm>
          <a:prstGeom prst="rect">
            <a:avLst/>
          </a:prstGeom>
        </p:spPr>
        <p:txBody>
          <a:bodyPr lIns="43013" tIns="21507" rIns="43013" bIns="21507">
            <a:spAutoFit/>
          </a:bodyPr>
          <a:lstStyle/>
          <a:p>
            <a:r>
              <a:rPr lang="en-US" dirty="0" smtClean="0">
                <a:solidFill>
                  <a:srgbClr val="610B4B"/>
                </a:solidFill>
                <a:latin typeface="erdana"/>
              </a:rPr>
              <a:t>3. By </a:t>
            </a:r>
            <a:r>
              <a:rPr lang="en-US" dirty="0">
                <a:solidFill>
                  <a:srgbClr val="610B4B"/>
                </a:solidFill>
                <a:latin typeface="erdana"/>
              </a:rPr>
              <a:t>anonymous object:</a:t>
            </a:r>
          </a:p>
          <a:p>
            <a:r>
              <a:rPr lang="en-US" b="1" dirty="0" smtClean="0">
                <a:solidFill>
                  <a:srgbClr val="006699"/>
                </a:solidFill>
                <a:latin typeface="verdana" panose="020B0604030504040204" pitchFamily="34" charset="0"/>
              </a:rPr>
              <a:t>	new</a:t>
            </a:r>
            <a:r>
              <a:rPr lang="en-US" dirty="0">
                <a:solidFill>
                  <a:srgbClr val="000000"/>
                </a:solidFill>
                <a:latin typeface="verdana" panose="020B0604030504040204" pitchFamily="34" charset="0"/>
              </a:rPr>
              <a:t> Employee();  </a:t>
            </a:r>
            <a:endParaRPr lang="en-US" b="0" i="0" dirty="0">
              <a:solidFill>
                <a:srgbClr val="000000"/>
              </a:solidFill>
              <a:effectLst/>
              <a:latin typeface="verdana" panose="020B0604030504040204" pitchFamily="34" charset="0"/>
            </a:endParaRPr>
          </a:p>
        </p:txBody>
      </p:sp>
      <p:pic>
        <p:nvPicPr>
          <p:cNvPr id="8" name="Picture 2" descr="Java Garbage Collection Scenario"/>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84515" y="641097"/>
            <a:ext cx="2519323" cy="216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7390"/>
            <a:ext cx="4574560" cy="329341"/>
          </a:xfrm>
        </p:spPr>
        <p:txBody>
          <a:bodyPr>
            <a:normAutofit fontScale="90000"/>
          </a:bodyPr>
          <a:lstStyle/>
          <a:p>
            <a:pPr algn="ctr"/>
            <a:r>
              <a:rPr lang="en-US" dirty="0" smtClean="0"/>
              <a:t>Data types in Java</a:t>
            </a:r>
            <a:endParaRPr lang="en-US" dirty="0"/>
          </a:p>
        </p:txBody>
      </p:sp>
      <p:sp>
        <p:nvSpPr>
          <p:cNvPr id="3" name="Content Placeholder 2"/>
          <p:cNvSpPr>
            <a:spLocks noGrp="1"/>
          </p:cNvSpPr>
          <p:nvPr>
            <p:ph idx="1"/>
          </p:nvPr>
        </p:nvSpPr>
        <p:spPr>
          <a:xfrm>
            <a:off x="265965" y="582307"/>
            <a:ext cx="4958712" cy="3075295"/>
          </a:xfrm>
        </p:spPr>
        <p:txBody>
          <a:bodyPr/>
          <a:lstStyle/>
          <a:p>
            <a:pPr marL="0" indent="0">
              <a:buNone/>
            </a:pPr>
            <a:r>
              <a:rPr lang="en-US" sz="900" dirty="0"/>
              <a:t>Data types specify the different sizes and values that can be stored in the variable. There are two types of data types in Java:</a:t>
            </a:r>
          </a:p>
          <a:p>
            <a:pPr lvl="1"/>
            <a:r>
              <a:rPr lang="en-US" sz="800" b="1" dirty="0"/>
              <a:t>Primitive data types:</a:t>
            </a:r>
            <a:r>
              <a:rPr lang="en-US" sz="800" dirty="0"/>
              <a:t> </a:t>
            </a:r>
            <a:r>
              <a:rPr lang="en-US" sz="800" dirty="0" smtClean="0"/>
              <a:t> </a:t>
            </a:r>
            <a:r>
              <a:rPr lang="en-US" sz="800" dirty="0"/>
              <a:t>The primitive data types include </a:t>
            </a:r>
            <a:r>
              <a:rPr lang="en-US" sz="800" dirty="0" err="1"/>
              <a:t>boolean</a:t>
            </a:r>
            <a:r>
              <a:rPr lang="en-US" sz="800" dirty="0"/>
              <a:t>, char, byte, short, </a:t>
            </a:r>
            <a:r>
              <a:rPr lang="en-US" sz="800" dirty="0" err="1"/>
              <a:t>int</a:t>
            </a:r>
            <a:r>
              <a:rPr lang="en-US" sz="800" dirty="0"/>
              <a:t>, long, float and double.</a:t>
            </a:r>
          </a:p>
          <a:p>
            <a:pPr lvl="1"/>
            <a:r>
              <a:rPr lang="en-US" sz="800" b="1" dirty="0"/>
              <a:t>Non-primitive data types:</a:t>
            </a:r>
            <a:r>
              <a:rPr lang="en-US" sz="800" dirty="0"/>
              <a:t>  The non-primitive data types include Classes, Interfaces, and Arrays</a:t>
            </a:r>
            <a:r>
              <a:rPr lang="en-US" sz="800" dirty="0" smtClean="0"/>
              <a:t>.</a:t>
            </a:r>
          </a:p>
          <a:p>
            <a:pPr marL="215067" lvl="1" indent="0">
              <a:buNone/>
            </a:pPr>
            <a:endParaRPr lang="en-US" sz="800"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27848716"/>
              </p:ext>
            </p:extLst>
          </p:nvPr>
        </p:nvGraphicFramePr>
        <p:xfrm>
          <a:off x="265966" y="1351060"/>
          <a:ext cx="2370123" cy="2979203"/>
        </p:xfrm>
        <a:graphic>
          <a:graphicData uri="http://schemas.openxmlformats.org/drawingml/2006/table">
            <a:tbl>
              <a:tblPr/>
              <a:tblGrid>
                <a:gridCol w="790041">
                  <a:extLst>
                    <a:ext uri="{9D8B030D-6E8A-4147-A177-3AD203B41FA5}">
                      <a16:colId xmlns:a16="http://schemas.microsoft.com/office/drawing/2014/main" val="20000"/>
                    </a:ext>
                  </a:extLst>
                </a:gridCol>
                <a:gridCol w="790041">
                  <a:extLst>
                    <a:ext uri="{9D8B030D-6E8A-4147-A177-3AD203B41FA5}">
                      <a16:colId xmlns:a16="http://schemas.microsoft.com/office/drawing/2014/main" val="20001"/>
                    </a:ext>
                  </a:extLst>
                </a:gridCol>
                <a:gridCol w="790041">
                  <a:extLst>
                    <a:ext uri="{9D8B030D-6E8A-4147-A177-3AD203B41FA5}">
                      <a16:colId xmlns:a16="http://schemas.microsoft.com/office/drawing/2014/main" val="20002"/>
                    </a:ext>
                  </a:extLst>
                </a:gridCol>
              </a:tblGrid>
              <a:tr h="594857">
                <a:tc>
                  <a:txBody>
                    <a:bodyPr/>
                    <a:lstStyle/>
                    <a:p>
                      <a:pPr algn="l" fontAlgn="t"/>
                      <a:r>
                        <a:rPr lang="en-US" sz="1000" b="1" dirty="0">
                          <a:solidFill>
                            <a:srgbClr val="000000"/>
                          </a:solidFill>
                          <a:effectLst/>
                          <a:latin typeface="times new roman" panose="02020603050405020304" pitchFamily="18" charset="0"/>
                        </a:rPr>
                        <a:t>Data Type</a:t>
                      </a:r>
                      <a:endParaRPr lang="en-US" sz="1000" dirty="0">
                        <a:solidFill>
                          <a:srgbClr val="000000"/>
                        </a:solidFill>
                        <a:effectLst/>
                        <a:latin typeface="times new roman" panose="02020603050405020304" pitchFamily="18" charset="0"/>
                      </a:endParaRPr>
                    </a:p>
                  </a:txBody>
                  <a:tcPr marL="49723" marR="49723" marT="60960" marB="6096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b="1">
                          <a:solidFill>
                            <a:srgbClr val="000000"/>
                          </a:solidFill>
                          <a:effectLst/>
                          <a:latin typeface="times new roman" panose="02020603050405020304" pitchFamily="18" charset="0"/>
                        </a:rPr>
                        <a:t>Default Value</a:t>
                      </a:r>
                      <a:endParaRPr lang="en-US" sz="1000">
                        <a:solidFill>
                          <a:srgbClr val="000000"/>
                        </a:solidFill>
                        <a:effectLst/>
                        <a:latin typeface="times new roman" panose="02020603050405020304" pitchFamily="18" charset="0"/>
                      </a:endParaRPr>
                    </a:p>
                  </a:txBody>
                  <a:tcPr marL="49723" marR="49723" marT="60960" marB="6096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b="1">
                          <a:solidFill>
                            <a:srgbClr val="000000"/>
                          </a:solidFill>
                          <a:effectLst/>
                          <a:latin typeface="times new roman" panose="02020603050405020304" pitchFamily="18" charset="0"/>
                        </a:rPr>
                        <a:t>Default size</a:t>
                      </a:r>
                      <a:endParaRPr lang="en-US" sz="1000">
                        <a:solidFill>
                          <a:srgbClr val="000000"/>
                        </a:solidFill>
                        <a:effectLst/>
                        <a:latin typeface="times new roman" panose="02020603050405020304" pitchFamily="18" charset="0"/>
                      </a:endParaRPr>
                    </a:p>
                  </a:txBody>
                  <a:tcPr marL="49723" marR="49723" marT="60960" marB="6096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96572">
                <a:tc>
                  <a:txBody>
                    <a:bodyPr/>
                    <a:lstStyle/>
                    <a:p>
                      <a:pPr algn="l" fontAlgn="t"/>
                      <a:r>
                        <a:rPr lang="en-US" sz="1000">
                          <a:solidFill>
                            <a:srgbClr val="000000"/>
                          </a:solidFill>
                          <a:effectLst/>
                          <a:latin typeface="+mn-lt"/>
                        </a:rPr>
                        <a:t>boolean</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false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1 bit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6572">
                <a:tc>
                  <a:txBody>
                    <a:bodyPr/>
                    <a:lstStyle/>
                    <a:p>
                      <a:pPr algn="l" fontAlgn="t"/>
                      <a:r>
                        <a:rPr lang="en-US" sz="1000">
                          <a:solidFill>
                            <a:srgbClr val="000000"/>
                          </a:solidFill>
                          <a:effectLst/>
                          <a:latin typeface="+mn-lt"/>
                        </a:rPr>
                        <a:t>char</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'\u0000'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2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238926">
                <a:tc>
                  <a:txBody>
                    <a:bodyPr/>
                    <a:lstStyle/>
                    <a:p>
                      <a:pPr algn="l" fontAlgn="t"/>
                      <a:r>
                        <a:rPr lang="en-US" sz="1000">
                          <a:solidFill>
                            <a:srgbClr val="000000"/>
                          </a:solidFill>
                          <a:effectLst/>
                          <a:latin typeface="+mn-lt"/>
                        </a:rPr>
                        <a:t>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1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8926">
                <a:tc>
                  <a:txBody>
                    <a:bodyPr/>
                    <a:lstStyle/>
                    <a:p>
                      <a:pPr algn="l" fontAlgn="t"/>
                      <a:r>
                        <a:rPr lang="en-US" sz="1000">
                          <a:solidFill>
                            <a:srgbClr val="000000"/>
                          </a:solidFill>
                          <a:effectLst/>
                          <a:latin typeface="+mn-lt"/>
                        </a:rPr>
                        <a:t>short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dirty="0">
                          <a:solidFill>
                            <a:srgbClr val="000000"/>
                          </a:solidFill>
                          <a:effectLst/>
                          <a:latin typeface="+mn-lt"/>
                        </a:rPr>
                        <a:t>2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238926">
                <a:tc>
                  <a:txBody>
                    <a:bodyPr/>
                    <a:lstStyle/>
                    <a:p>
                      <a:pPr algn="l" fontAlgn="t"/>
                      <a:r>
                        <a:rPr lang="en-US" sz="1000">
                          <a:solidFill>
                            <a:srgbClr val="000000"/>
                          </a:solidFill>
                          <a:effectLst/>
                          <a:latin typeface="+mn-lt"/>
                        </a:rPr>
                        <a:t>int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4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38926">
                <a:tc>
                  <a:txBody>
                    <a:bodyPr/>
                    <a:lstStyle/>
                    <a:p>
                      <a:pPr algn="l" fontAlgn="t"/>
                      <a:r>
                        <a:rPr lang="en-US" sz="1000">
                          <a:solidFill>
                            <a:srgbClr val="000000"/>
                          </a:solidFill>
                          <a:effectLst/>
                          <a:latin typeface="+mn-lt"/>
                        </a:rPr>
                        <a:t>long</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0L</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8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238926">
                <a:tc>
                  <a:txBody>
                    <a:bodyPr/>
                    <a:lstStyle/>
                    <a:p>
                      <a:pPr algn="l" fontAlgn="t"/>
                      <a:r>
                        <a:rPr lang="en-US" sz="1000">
                          <a:solidFill>
                            <a:srgbClr val="000000"/>
                          </a:solidFill>
                          <a:effectLst/>
                          <a:latin typeface="+mn-lt"/>
                        </a:rPr>
                        <a:t>float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0.0f</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4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96572">
                <a:tc>
                  <a:txBody>
                    <a:bodyPr/>
                    <a:lstStyle/>
                    <a:p>
                      <a:pPr algn="l" fontAlgn="t"/>
                      <a:r>
                        <a:rPr lang="en-US" sz="1000">
                          <a:solidFill>
                            <a:srgbClr val="000000"/>
                          </a:solidFill>
                          <a:effectLst/>
                          <a:latin typeface="+mn-lt"/>
                        </a:rPr>
                        <a:t>double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0.0d</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dirty="0">
                          <a:solidFill>
                            <a:srgbClr val="000000"/>
                          </a:solidFill>
                          <a:effectLst/>
                          <a:latin typeface="+mn-lt"/>
                        </a:rPr>
                        <a:t>8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2781564" y="1741365"/>
            <a:ext cx="2390382" cy="166545"/>
          </a:xfrm>
          <a:prstGeom prst="rect">
            <a:avLst/>
          </a:prstGeom>
        </p:spPr>
        <p:txBody>
          <a:bodyPr wrap="none" lIns="43013" tIns="21507" rIns="43013" bIns="21507">
            <a:spAutoFit/>
          </a:bodyPr>
          <a:lstStyle/>
          <a:p>
            <a:r>
              <a:rPr lang="en-US" dirty="0">
                <a:solidFill>
                  <a:srgbClr val="610B38"/>
                </a:solidFill>
                <a:latin typeface="erdana"/>
              </a:rPr>
              <a:t>Why char uses 2 byte in java and what is \u0000 ?</a:t>
            </a:r>
            <a:endParaRPr lang="en-US" b="0" i="0" dirty="0">
              <a:solidFill>
                <a:srgbClr val="610B38"/>
              </a:solidFill>
              <a:effectLst/>
              <a:latin typeface="erdana"/>
            </a:endParaRPr>
          </a:p>
        </p:txBody>
      </p:sp>
      <p:sp>
        <p:nvSpPr>
          <p:cNvPr id="6" name="Rectangle 5"/>
          <p:cNvSpPr/>
          <p:nvPr/>
        </p:nvSpPr>
        <p:spPr>
          <a:xfrm>
            <a:off x="2703374" y="2470593"/>
            <a:ext cx="2651919" cy="412766"/>
          </a:xfrm>
          <a:prstGeom prst="rect">
            <a:avLst/>
          </a:prstGeom>
        </p:spPr>
        <p:txBody>
          <a:bodyPr lIns="43013" tIns="21507" rIns="43013" bIns="21507">
            <a:spAutoFit/>
          </a:bodyPr>
          <a:lstStyle/>
          <a:p>
            <a:r>
              <a:rPr lang="en-US" dirty="0">
                <a:solidFill>
                  <a:srgbClr val="000000"/>
                </a:solidFill>
                <a:latin typeface="verdana" panose="020B0604030504040204" pitchFamily="34" charset="0"/>
              </a:rPr>
              <a:t>It is because java uses Unicode system not ASCII code system. The \u0000 is the lowest range of Unicode system. </a:t>
            </a:r>
            <a:endParaRPr lang="en-US" dirty="0"/>
          </a:p>
        </p:txBody>
      </p:sp>
    </p:spTree>
    <p:extLst>
      <p:ext uri="{BB962C8B-B14F-4D97-AF65-F5344CB8AC3E}">
        <p14:creationId xmlns:p14="http://schemas.microsoft.com/office/powerpoint/2010/main" val="383401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7390"/>
            <a:ext cx="4574560" cy="329341"/>
          </a:xfrm>
        </p:spPr>
        <p:txBody>
          <a:bodyPr>
            <a:normAutofit fontScale="90000"/>
          </a:bodyPr>
          <a:lstStyle/>
          <a:p>
            <a:pPr algn="ctr"/>
            <a:r>
              <a:rPr lang="en-US" b="1" dirty="0"/>
              <a:t>Identifiers</a:t>
            </a:r>
            <a:endParaRPr lang="en-US" dirty="0"/>
          </a:p>
        </p:txBody>
      </p:sp>
      <p:sp>
        <p:nvSpPr>
          <p:cNvPr id="3" name="Content Placeholder 2"/>
          <p:cNvSpPr>
            <a:spLocks noGrp="1"/>
          </p:cNvSpPr>
          <p:nvPr>
            <p:ph idx="1"/>
          </p:nvPr>
        </p:nvSpPr>
        <p:spPr>
          <a:xfrm>
            <a:off x="265965" y="582307"/>
            <a:ext cx="4958712" cy="3075295"/>
          </a:xfrm>
        </p:spPr>
        <p:txBody>
          <a:bodyPr/>
          <a:lstStyle/>
          <a:p>
            <a:r>
              <a:rPr lang="en-US" dirty="0"/>
              <a:t>Identifiers in Java are symbolic names used for identification. They can be a class name, variable name, method name, package name, constant name, and more.</a:t>
            </a:r>
          </a:p>
          <a:p>
            <a:r>
              <a:rPr lang="en-US" dirty="0"/>
              <a:t>For every identifier there are some conventions that should be used before declaring them.</a:t>
            </a:r>
          </a:p>
          <a:p>
            <a:pPr marL="0" indent="0">
              <a:buNone/>
            </a:pPr>
            <a:r>
              <a:rPr lang="en-US" b="1" dirty="0"/>
              <a:t>Rules for defining an Identifier</a:t>
            </a:r>
          </a:p>
          <a:p>
            <a:r>
              <a:rPr lang="en-US" dirty="0"/>
              <a:t>Identifiers are Case Sensitive</a:t>
            </a:r>
          </a:p>
          <a:p>
            <a:r>
              <a:rPr lang="en-US" dirty="0"/>
              <a:t>Identifiers can only contain alphanumeric characters [a-z] [A-Z] [0-9] , dollar sign ($) and underscore ( _ ). Example: abc90, </a:t>
            </a:r>
            <a:r>
              <a:rPr lang="en-US" dirty="0" err="1"/>
              <a:t>abc</a:t>
            </a:r>
            <a:endParaRPr lang="en-US" dirty="0"/>
          </a:p>
          <a:p>
            <a:r>
              <a:rPr lang="en-US" dirty="0"/>
              <a:t>Identifiers cannot start with a numeric value [0-9]. The starting character should be alphabet [A-Z] [a-z], dollar ($) or underscore ( _ ).</a:t>
            </a:r>
            <a:endParaRPr lang="en-US" b="1" dirty="0"/>
          </a:p>
          <a:p>
            <a:pPr marL="0" indent="0">
              <a:buNone/>
            </a:pPr>
            <a:endParaRPr lang="en-US" dirty="0"/>
          </a:p>
        </p:txBody>
      </p:sp>
    </p:spTree>
    <p:extLst>
      <p:ext uri="{BB962C8B-B14F-4D97-AF65-F5344CB8AC3E}">
        <p14:creationId xmlns:p14="http://schemas.microsoft.com/office/powerpoint/2010/main" val="419661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40" y="0"/>
            <a:ext cx="4574560" cy="465844"/>
          </a:xfrm>
        </p:spPr>
        <p:txBody>
          <a:bodyPr/>
          <a:lstStyle/>
          <a:p>
            <a:pPr algn="ctr"/>
            <a:r>
              <a:rPr lang="en-US" dirty="0" smtClean="0"/>
              <a:t>Introduction to Java</a:t>
            </a:r>
            <a:endParaRPr lang="en-US" dirty="0"/>
          </a:p>
        </p:txBody>
      </p:sp>
      <p:sp>
        <p:nvSpPr>
          <p:cNvPr id="3" name="Content Placeholder 2"/>
          <p:cNvSpPr>
            <a:spLocks noGrp="1"/>
          </p:cNvSpPr>
          <p:nvPr>
            <p:ph idx="1"/>
          </p:nvPr>
        </p:nvSpPr>
        <p:spPr>
          <a:xfrm>
            <a:off x="316992" y="365760"/>
            <a:ext cx="4622207" cy="3291840"/>
          </a:xfrm>
        </p:spPr>
        <p:txBody>
          <a:bodyPr>
            <a:normAutofit lnSpcReduction="10000"/>
          </a:bodyPr>
          <a:lstStyle/>
          <a:p>
            <a:r>
              <a:rPr lang="en-US" dirty="0"/>
              <a:t>Java is an object-oriented, cross-platform programming language introduced in 1995 by Sun Microsystems.</a:t>
            </a:r>
          </a:p>
          <a:p>
            <a:r>
              <a:rPr lang="en-US" dirty="0"/>
              <a:t>It is a general purpose programming language intended to let application developers write once, run anywhere, meaning that compiled Java code can run on all platforms that support Java without the need for </a:t>
            </a:r>
            <a:r>
              <a:rPr lang="en-US" dirty="0" smtClean="0"/>
              <a:t>recompilation</a:t>
            </a:r>
          </a:p>
          <a:p>
            <a:r>
              <a:rPr lang="en-US" dirty="0"/>
              <a:t>It supports the following fundamental concepts (Polymorphism, Inheritance, Encapsulation, Abstraction, Classes, Objects, Instance, Method, Message Parsing</a:t>
            </a:r>
            <a:r>
              <a:rPr lang="en-US" dirty="0" smtClean="0"/>
              <a:t>).</a:t>
            </a:r>
          </a:p>
          <a:p>
            <a:r>
              <a:rPr lang="en-US" dirty="0" smtClean="0"/>
              <a:t>It is owned by Oracle, and more than </a:t>
            </a:r>
            <a:r>
              <a:rPr lang="en-US" b="1" dirty="0" smtClean="0"/>
              <a:t>3 billion</a:t>
            </a:r>
            <a:r>
              <a:rPr lang="en-US" dirty="0" smtClean="0"/>
              <a:t> devices run Java.</a:t>
            </a:r>
          </a:p>
          <a:p>
            <a:r>
              <a:rPr lang="en-US" dirty="0" smtClean="0"/>
              <a:t>It is used for:</a:t>
            </a:r>
          </a:p>
          <a:p>
            <a:pPr marL="376367" lvl="1" indent="-161300"/>
            <a:r>
              <a:rPr lang="en-US" dirty="0" smtClean="0"/>
              <a:t>Mobile applications (specially Android apps)</a:t>
            </a:r>
          </a:p>
          <a:p>
            <a:pPr marL="376367" lvl="1" indent="-161300"/>
            <a:r>
              <a:rPr lang="en-US" dirty="0" smtClean="0"/>
              <a:t>Desktop applications</a:t>
            </a:r>
          </a:p>
          <a:p>
            <a:pPr marL="376367" lvl="1" indent="-161300"/>
            <a:r>
              <a:rPr lang="en-US" dirty="0" smtClean="0"/>
              <a:t>Web applications</a:t>
            </a:r>
          </a:p>
          <a:p>
            <a:pPr marL="376367" lvl="1" indent="-161300"/>
            <a:r>
              <a:rPr lang="en-US" dirty="0" smtClean="0"/>
              <a:t>Web servers and application servers</a:t>
            </a:r>
          </a:p>
          <a:p>
            <a:pPr marL="376367" lvl="1" indent="-161300"/>
            <a:r>
              <a:rPr lang="en-US" dirty="0" smtClean="0"/>
              <a:t>Games</a:t>
            </a:r>
          </a:p>
          <a:p>
            <a:pPr marL="376367" lvl="1" indent="-161300"/>
            <a:r>
              <a:rPr lang="en-US" dirty="0" smtClean="0"/>
              <a:t>Database connection</a:t>
            </a:r>
          </a:p>
          <a:p>
            <a:pPr marL="376367" lvl="1" indent="-161300"/>
            <a:r>
              <a:rPr lang="en-US" dirty="0" smtClean="0"/>
              <a:t>And much, much more!</a:t>
            </a:r>
          </a:p>
          <a:p>
            <a:endParaRPr lang="en-US" dirty="0"/>
          </a:p>
        </p:txBody>
      </p:sp>
    </p:spTree>
    <p:extLst>
      <p:ext uri="{BB962C8B-B14F-4D97-AF65-F5344CB8AC3E}">
        <p14:creationId xmlns:p14="http://schemas.microsoft.com/office/powerpoint/2010/main" val="1247292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7390"/>
            <a:ext cx="4574560" cy="329341"/>
          </a:xfrm>
        </p:spPr>
        <p:txBody>
          <a:bodyPr>
            <a:normAutofit fontScale="90000"/>
          </a:bodyPr>
          <a:lstStyle/>
          <a:p>
            <a:pPr algn="ctr"/>
            <a:r>
              <a:rPr lang="en-US" b="1" dirty="0" smtClean="0"/>
              <a:t>Keywords</a:t>
            </a:r>
            <a:endParaRPr lang="en-US" b="1" dirty="0"/>
          </a:p>
        </p:txBody>
      </p:sp>
      <p:sp>
        <p:nvSpPr>
          <p:cNvPr id="3" name="Content Placeholder 2"/>
          <p:cNvSpPr>
            <a:spLocks noGrp="1"/>
          </p:cNvSpPr>
          <p:nvPr>
            <p:ph idx="1"/>
          </p:nvPr>
        </p:nvSpPr>
        <p:spPr>
          <a:xfrm>
            <a:off x="265965" y="582307"/>
            <a:ext cx="4958712" cy="3075295"/>
          </a:xfrm>
        </p:spPr>
        <p:txBody>
          <a:bodyPr/>
          <a:lstStyle/>
          <a:p>
            <a:r>
              <a:rPr lang="en-US" dirty="0"/>
              <a:t>keywords are also known as reserved words</a:t>
            </a:r>
          </a:p>
          <a:p>
            <a:r>
              <a:rPr lang="en-US" dirty="0"/>
              <a:t>keywords is predefined which are reserved for compiler.</a:t>
            </a:r>
          </a:p>
          <a:p>
            <a:r>
              <a:rPr lang="en-US" dirty="0"/>
              <a:t>keywords that cannot to used as Identifiers</a:t>
            </a:r>
          </a:p>
          <a:p>
            <a:pPr marL="0" indent="0">
              <a:buNone/>
            </a:pPr>
            <a:r>
              <a:rPr lang="en-US" dirty="0"/>
              <a:t>Example:</a:t>
            </a:r>
            <a:r>
              <a:rPr lang="fr-FR" dirty="0" err="1"/>
              <a:t>int</a:t>
            </a:r>
            <a:r>
              <a:rPr lang="fr-FR" dirty="0"/>
              <a:t>, double, public, </a:t>
            </a:r>
            <a:r>
              <a:rPr lang="fr-FR" dirty="0" err="1"/>
              <a:t>static</a:t>
            </a:r>
            <a:r>
              <a:rPr lang="fr-FR" dirty="0"/>
              <a:t>, </a:t>
            </a:r>
            <a:r>
              <a:rPr lang="fr-FR" dirty="0" err="1"/>
              <a:t>etc</a:t>
            </a:r>
            <a:endParaRPr lang="en-US" dirty="0"/>
          </a:p>
        </p:txBody>
      </p:sp>
    </p:spTree>
    <p:extLst>
      <p:ext uri="{BB962C8B-B14F-4D97-AF65-F5344CB8AC3E}">
        <p14:creationId xmlns:p14="http://schemas.microsoft.com/office/powerpoint/2010/main" val="407290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70994"/>
            <a:ext cx="4574560" cy="343898"/>
          </a:xfrm>
        </p:spPr>
        <p:txBody>
          <a:bodyPr>
            <a:normAutofit/>
          </a:bodyPr>
          <a:lstStyle/>
          <a:p>
            <a:pPr algn="ctr"/>
            <a:r>
              <a:rPr lang="en-US" dirty="0" smtClean="0"/>
              <a:t>Variables in Java</a:t>
            </a:r>
            <a:endParaRPr lang="en-US" dirty="0"/>
          </a:p>
        </p:txBody>
      </p:sp>
      <p:sp>
        <p:nvSpPr>
          <p:cNvPr id="3" name="Content Placeholder 2"/>
          <p:cNvSpPr>
            <a:spLocks noGrp="1"/>
          </p:cNvSpPr>
          <p:nvPr>
            <p:ph idx="1"/>
          </p:nvPr>
        </p:nvSpPr>
        <p:spPr>
          <a:xfrm>
            <a:off x="287457" y="560159"/>
            <a:ext cx="4574560" cy="2813979"/>
          </a:xfrm>
        </p:spPr>
        <p:txBody>
          <a:bodyPr/>
          <a:lstStyle/>
          <a:p>
            <a:pPr marL="0" indent="0">
              <a:buNone/>
            </a:pPr>
            <a:r>
              <a:rPr lang="en-US" sz="900" b="1" dirty="0"/>
              <a:t>Variable</a:t>
            </a:r>
            <a:r>
              <a:rPr lang="en-US" sz="900" dirty="0"/>
              <a:t> is name of </a:t>
            </a:r>
            <a:r>
              <a:rPr lang="en-US" sz="900" i="1" dirty="0"/>
              <a:t>reserved area allocated in memory</a:t>
            </a:r>
            <a:r>
              <a:rPr lang="en-US" sz="900" dirty="0"/>
              <a:t>. In other words, it is a </a:t>
            </a:r>
            <a:r>
              <a:rPr lang="en-US" sz="900" i="1" dirty="0"/>
              <a:t>name of memory location</a:t>
            </a:r>
            <a:r>
              <a:rPr lang="en-US" sz="900" dirty="0"/>
              <a:t>. It is a combination of "vary + able" that means its value can be changed</a:t>
            </a:r>
            <a:r>
              <a:rPr lang="en-US" sz="900" dirty="0" smtClean="0"/>
              <a:t>.</a:t>
            </a:r>
          </a:p>
          <a:p>
            <a:pPr marL="0" indent="0">
              <a:buNone/>
            </a:pPr>
            <a:endParaRPr lang="en-US" dirty="0"/>
          </a:p>
        </p:txBody>
      </p:sp>
      <p:pic>
        <p:nvPicPr>
          <p:cNvPr id="1026" name="Picture 2" descr="variables in jav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458" y="1093252"/>
            <a:ext cx="2350617" cy="17477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8956" y="3275649"/>
            <a:ext cx="2002455" cy="166545"/>
          </a:xfrm>
          <a:prstGeom prst="rect">
            <a:avLst/>
          </a:prstGeom>
        </p:spPr>
        <p:txBody>
          <a:bodyPr wrap="none" lIns="43013" tIns="21507" rIns="43013" bIns="21507">
            <a:spAutoFit/>
          </a:bodyPr>
          <a:lstStyle/>
          <a:p>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data=</a:t>
            </a:r>
            <a:r>
              <a:rPr lang="en-US" dirty="0">
                <a:solidFill>
                  <a:srgbClr val="C00000"/>
                </a:solidFill>
                <a:latin typeface="verdana" panose="020B0604030504040204" pitchFamily="34" charset="0"/>
              </a:rPr>
              <a:t>50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//Here data is variable</a:t>
            </a:r>
            <a:r>
              <a:rPr lang="en-US" dirty="0">
                <a:solidFill>
                  <a:srgbClr val="000000"/>
                </a:solidFill>
                <a:latin typeface="verdana" panose="020B0604030504040204" pitchFamily="34" charset="0"/>
              </a:rPr>
              <a:t>  </a:t>
            </a:r>
            <a:endParaRPr lang="en-US" dirty="0"/>
          </a:p>
        </p:txBody>
      </p:sp>
      <p:pic>
        <p:nvPicPr>
          <p:cNvPr id="1028" name="Picture 4" descr="types of variables in 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737" y="1221607"/>
            <a:ext cx="1794277" cy="229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9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016" y="101903"/>
            <a:ext cx="4402879" cy="2256430"/>
          </a:xfrm>
        </p:spPr>
        <p:txBody>
          <a:bodyPr>
            <a:normAutofit/>
          </a:bodyPr>
          <a:lstStyle/>
          <a:p>
            <a:pPr marL="241950" indent="-241950">
              <a:buFont typeface="+mj-lt"/>
              <a:buAutoNum type="arabicPeriod"/>
            </a:pPr>
            <a:r>
              <a:rPr lang="en-US" sz="900" b="1" dirty="0"/>
              <a:t>Local </a:t>
            </a:r>
            <a:r>
              <a:rPr lang="en-US" sz="900" b="1" dirty="0" smtClean="0"/>
              <a:t>Variable</a:t>
            </a:r>
          </a:p>
          <a:p>
            <a:pPr lvl="1"/>
            <a:r>
              <a:rPr lang="en-US" sz="800" dirty="0"/>
              <a:t>A variable declared inside the body of the method </a:t>
            </a:r>
            <a:r>
              <a:rPr lang="en-US" sz="800" dirty="0" smtClean="0"/>
              <a:t>is called Local Variable</a:t>
            </a:r>
          </a:p>
          <a:p>
            <a:pPr lvl="1"/>
            <a:r>
              <a:rPr lang="en-US" sz="800" dirty="0"/>
              <a:t>You can use this variable only within that method and the other methods in the class aren't even aware that the variable exists</a:t>
            </a:r>
            <a:r>
              <a:rPr lang="en-US" sz="800" dirty="0" smtClean="0"/>
              <a:t>.</a:t>
            </a:r>
          </a:p>
          <a:p>
            <a:pPr lvl="1"/>
            <a:r>
              <a:rPr lang="en-US" sz="800" dirty="0"/>
              <a:t>A local variable cannot be defined with "static" keyword.</a:t>
            </a:r>
            <a:endParaRPr lang="en-US" sz="800" b="1" dirty="0"/>
          </a:p>
          <a:p>
            <a:pPr marL="241950" indent="-241950">
              <a:buFont typeface="+mj-lt"/>
              <a:buAutoNum type="arabicPeriod"/>
            </a:pPr>
            <a:r>
              <a:rPr lang="en-US" sz="900" b="1" dirty="0"/>
              <a:t>Instance </a:t>
            </a:r>
            <a:r>
              <a:rPr lang="en-US" sz="900" b="1" dirty="0" smtClean="0"/>
              <a:t>Variable</a:t>
            </a:r>
          </a:p>
          <a:p>
            <a:pPr lvl="1"/>
            <a:r>
              <a:rPr lang="en-US" sz="800" dirty="0"/>
              <a:t>A variable declared inside the class but outside the body of the </a:t>
            </a:r>
            <a:r>
              <a:rPr lang="en-US" sz="800" dirty="0" smtClean="0"/>
              <a:t>method is called Instance Variable</a:t>
            </a:r>
          </a:p>
          <a:p>
            <a:pPr lvl="1"/>
            <a:r>
              <a:rPr lang="en-US" sz="800" dirty="0"/>
              <a:t>It is not declared as static.</a:t>
            </a:r>
            <a:endParaRPr lang="en-US" sz="800" b="1" dirty="0"/>
          </a:p>
          <a:p>
            <a:pPr marL="241950" indent="-241950">
              <a:buFont typeface="+mj-lt"/>
              <a:buAutoNum type="arabicPeriod"/>
            </a:pPr>
            <a:r>
              <a:rPr lang="en-US" sz="900" b="1" dirty="0" smtClean="0"/>
              <a:t>Static variable</a:t>
            </a:r>
          </a:p>
          <a:p>
            <a:pPr lvl="1"/>
            <a:r>
              <a:rPr lang="en-US" sz="800" dirty="0"/>
              <a:t>A variable which is declared as static is called static variable</a:t>
            </a:r>
            <a:r>
              <a:rPr lang="en-US" sz="800" dirty="0" smtClean="0"/>
              <a:t>.</a:t>
            </a:r>
          </a:p>
          <a:p>
            <a:pPr lvl="1"/>
            <a:r>
              <a:rPr lang="en-US" sz="800" dirty="0"/>
              <a:t>It cannot be local</a:t>
            </a:r>
            <a:r>
              <a:rPr lang="en-US" sz="800" dirty="0" smtClean="0"/>
              <a:t>.</a:t>
            </a:r>
          </a:p>
          <a:p>
            <a:pPr lvl="1"/>
            <a:r>
              <a:rPr lang="en-US" sz="800" dirty="0"/>
              <a:t>You can create a single copy of static variable and share among all the instances of the class. </a:t>
            </a:r>
            <a:endParaRPr lang="en-US" sz="800" dirty="0" smtClean="0"/>
          </a:p>
          <a:p>
            <a:pPr lvl="1"/>
            <a:r>
              <a:rPr lang="en-US" sz="800" dirty="0" smtClean="0"/>
              <a:t>Memory </a:t>
            </a:r>
            <a:r>
              <a:rPr lang="en-US" sz="800" dirty="0"/>
              <a:t>allocation for static variable happens only once when the class is loaded in the memory.</a:t>
            </a:r>
            <a:endParaRPr lang="en-US" sz="800" b="1" dirty="0"/>
          </a:p>
          <a:p>
            <a:pPr marL="0" indent="0">
              <a:buNone/>
            </a:pPr>
            <a:endParaRPr lang="en-US" dirty="0"/>
          </a:p>
        </p:txBody>
      </p:sp>
      <p:sp>
        <p:nvSpPr>
          <p:cNvPr id="4" name="Rectangle 3"/>
          <p:cNvSpPr/>
          <p:nvPr/>
        </p:nvSpPr>
        <p:spPr>
          <a:xfrm>
            <a:off x="1468451" y="2428653"/>
            <a:ext cx="2651919" cy="1048738"/>
          </a:xfrm>
          <a:prstGeom prst="rect">
            <a:avLst/>
          </a:prstGeom>
        </p:spPr>
        <p:txBody>
          <a:bodyPr lIns="43013" tIns="21507" rIns="43013" bIns="21507">
            <a:spAutoFit/>
          </a:bodyPr>
          <a:lstStyle/>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r>
              <a:rPr lang="en-US" b="1" dirty="0" smtClean="0">
                <a:solidFill>
                  <a:srgbClr val="006699"/>
                </a:solidFill>
                <a:latin typeface="verdana" panose="020B0604030504040204" pitchFamily="34" charset="0"/>
              </a:rPr>
              <a:t>	</a:t>
            </a:r>
            <a:r>
              <a:rPr lang="en-US" b="1" dirty="0" err="1" smtClean="0">
                <a:solidFill>
                  <a:srgbClr val="006699"/>
                </a:solidFill>
                <a:latin typeface="verdana" panose="020B0604030504040204" pitchFamily="34" charset="0"/>
              </a:rPr>
              <a:t>int</a:t>
            </a:r>
            <a:r>
              <a:rPr lang="en-US" dirty="0">
                <a:solidFill>
                  <a:srgbClr val="000000"/>
                </a:solidFill>
                <a:latin typeface="verdana" panose="020B0604030504040204" pitchFamily="34" charset="0"/>
              </a:rPr>
              <a:t> data=</a:t>
            </a:r>
            <a:r>
              <a:rPr lang="en-US" dirty="0">
                <a:solidFill>
                  <a:srgbClr val="C00000"/>
                </a:solidFill>
                <a:latin typeface="verdana" panose="020B0604030504040204" pitchFamily="34" charset="0"/>
              </a:rPr>
              <a:t>50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//instance variable</a:t>
            </a:r>
            <a:r>
              <a:rPr lang="en-US" dirty="0">
                <a:solidFill>
                  <a:srgbClr val="000000"/>
                </a:solidFill>
                <a:latin typeface="verdana" panose="020B0604030504040204" pitchFamily="34" charset="0"/>
              </a:rPr>
              <a:t>  </a:t>
            </a:r>
          </a:p>
          <a:p>
            <a:r>
              <a:rPr lang="en-US" b="1" dirty="0" smtClean="0">
                <a:solidFill>
                  <a:srgbClr val="006699"/>
                </a:solidFill>
                <a:latin typeface="verdana" panose="020B0604030504040204" pitchFamily="34" charset="0"/>
              </a:rPr>
              <a:t>	static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m=</a:t>
            </a:r>
            <a:r>
              <a:rPr lang="en-US" dirty="0">
                <a:solidFill>
                  <a:srgbClr val="C00000"/>
                </a:solidFill>
                <a:latin typeface="verdana" panose="020B0604030504040204" pitchFamily="34" charset="0"/>
              </a:rPr>
              <a:t>100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//static variable</a:t>
            </a:r>
            <a:r>
              <a:rPr lang="en-US" dirty="0">
                <a:solidFill>
                  <a:srgbClr val="000000"/>
                </a:solidFill>
                <a:latin typeface="verdana" panose="020B0604030504040204" pitchFamily="34" charset="0"/>
              </a:rPr>
              <a:t>  </a:t>
            </a:r>
          </a:p>
          <a:p>
            <a:r>
              <a:rPr lang="en-US" b="1" dirty="0" smtClean="0">
                <a:solidFill>
                  <a:srgbClr val="006699"/>
                </a:solidFill>
                <a:latin typeface="verdana" panose="020B0604030504040204" pitchFamily="34" charset="0"/>
              </a:rPr>
              <a:t>	</a:t>
            </a:r>
          </a:p>
          <a:p>
            <a:r>
              <a:rPr lang="en-US" b="1" dirty="0">
                <a:solidFill>
                  <a:srgbClr val="006699"/>
                </a:solidFill>
                <a:latin typeface="verdana" panose="020B0604030504040204" pitchFamily="34" charset="0"/>
              </a:rPr>
              <a:t>	</a:t>
            </a:r>
            <a:r>
              <a:rPr lang="en-US" b="1" dirty="0" smtClean="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method(){  </a:t>
            </a:r>
          </a:p>
          <a:p>
            <a:r>
              <a:rPr lang="en-US" b="1" dirty="0" smtClean="0">
                <a:solidFill>
                  <a:srgbClr val="006699"/>
                </a:solidFill>
                <a:latin typeface="verdana" panose="020B0604030504040204" pitchFamily="34" charset="0"/>
              </a:rPr>
              <a:t>		</a:t>
            </a:r>
            <a:r>
              <a:rPr lang="en-US" b="1" dirty="0" err="1" smtClean="0">
                <a:solidFill>
                  <a:srgbClr val="006699"/>
                </a:solidFill>
                <a:latin typeface="verdana" panose="020B0604030504040204" pitchFamily="34" charset="0"/>
              </a:rPr>
              <a:t>int</a:t>
            </a:r>
            <a:r>
              <a:rPr lang="en-US" dirty="0">
                <a:solidFill>
                  <a:srgbClr val="000000"/>
                </a:solidFill>
                <a:latin typeface="verdana" panose="020B0604030504040204" pitchFamily="34" charset="0"/>
              </a:rPr>
              <a:t> n=</a:t>
            </a:r>
            <a:r>
              <a:rPr lang="en-US" dirty="0">
                <a:solidFill>
                  <a:srgbClr val="C00000"/>
                </a:solidFill>
                <a:latin typeface="verdana" panose="020B0604030504040204" pitchFamily="34" charset="0"/>
              </a:rPr>
              <a:t>90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//local variable</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//end of class</a:t>
            </a: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66347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09" y="747925"/>
            <a:ext cx="439347" cy="2061695"/>
          </a:xfrm>
        </p:spPr>
        <p:txBody>
          <a:bodyPr vert="vert270">
            <a:normAutofit/>
          </a:bodyPr>
          <a:lstStyle/>
          <a:p>
            <a:r>
              <a:rPr lang="en-US" b="1" dirty="0" smtClean="0"/>
              <a:t>Operators in Java</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3323465"/>
              </p:ext>
            </p:extLst>
          </p:nvPr>
        </p:nvGraphicFramePr>
        <p:xfrm>
          <a:off x="724334" y="453609"/>
          <a:ext cx="4316294" cy="5094224"/>
        </p:xfrm>
        <a:graphic>
          <a:graphicData uri="http://schemas.openxmlformats.org/drawingml/2006/table">
            <a:tbl>
              <a:tblPr/>
              <a:tblGrid>
                <a:gridCol w="842705">
                  <a:extLst>
                    <a:ext uri="{9D8B030D-6E8A-4147-A177-3AD203B41FA5}">
                      <a16:colId xmlns:a16="http://schemas.microsoft.com/office/drawing/2014/main" val="20000"/>
                    </a:ext>
                  </a:extLst>
                </a:gridCol>
                <a:gridCol w="1069050">
                  <a:extLst>
                    <a:ext uri="{9D8B030D-6E8A-4147-A177-3AD203B41FA5}">
                      <a16:colId xmlns:a16="http://schemas.microsoft.com/office/drawing/2014/main" val="20001"/>
                    </a:ext>
                  </a:extLst>
                </a:gridCol>
                <a:gridCol w="2404539">
                  <a:extLst>
                    <a:ext uri="{9D8B030D-6E8A-4147-A177-3AD203B41FA5}">
                      <a16:colId xmlns:a16="http://schemas.microsoft.com/office/drawing/2014/main" val="20002"/>
                    </a:ext>
                  </a:extLst>
                </a:gridCol>
              </a:tblGrid>
              <a:tr h="574508">
                <a:tc>
                  <a:txBody>
                    <a:bodyPr/>
                    <a:lstStyle/>
                    <a:p>
                      <a:pPr algn="l" fontAlgn="t"/>
                      <a:r>
                        <a:rPr lang="en-US" sz="1100" b="1" u="sng" dirty="0">
                          <a:solidFill>
                            <a:schemeClr val="accent1"/>
                          </a:solidFill>
                          <a:effectLst/>
                          <a:latin typeface="times new roman" panose="02020603050405020304" pitchFamily="18" charset="0"/>
                        </a:rPr>
                        <a:t>Operator Type</a:t>
                      </a:r>
                    </a:p>
                  </a:txBody>
                  <a:tcPr marL="28567" marR="28567" marT="35021" marB="35021">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u="sng">
                          <a:solidFill>
                            <a:schemeClr val="accent1"/>
                          </a:solidFill>
                          <a:effectLst/>
                          <a:latin typeface="times new roman" panose="02020603050405020304" pitchFamily="18" charset="0"/>
                        </a:rPr>
                        <a:t>Category</a:t>
                      </a:r>
                    </a:p>
                  </a:txBody>
                  <a:tcPr marL="28567" marR="28567" marT="35021" marB="35021">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u="sng" dirty="0">
                          <a:solidFill>
                            <a:schemeClr val="accent1"/>
                          </a:solidFill>
                          <a:effectLst/>
                          <a:latin typeface="times new roman" panose="02020603050405020304" pitchFamily="18" charset="0"/>
                        </a:rPr>
                        <a:t>Precedence</a:t>
                      </a:r>
                    </a:p>
                  </a:txBody>
                  <a:tcPr marL="28567" marR="28567" marT="35021" marB="35021">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93437">
                <a:tc rowSpan="2">
                  <a:txBody>
                    <a:bodyPr/>
                    <a:lstStyle/>
                    <a:p>
                      <a:pPr algn="l" fontAlgn="t"/>
                      <a:r>
                        <a:rPr lang="en-US" sz="900" b="1" dirty="0">
                          <a:solidFill>
                            <a:srgbClr val="000000"/>
                          </a:solidFill>
                          <a:effectLst/>
                          <a:latin typeface="verdana" panose="020B0604030504040204" pitchFamily="34" charset="0"/>
                        </a:rPr>
                        <a:t>Unary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postfix</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6573">
                <a:tc vMerge="1">
                  <a:txBody>
                    <a:bodyPr/>
                    <a:lstStyle/>
                    <a:p>
                      <a:endParaRPr lang="en-US"/>
                    </a:p>
                  </a:txBody>
                  <a:tcPr/>
                </a:tc>
                <a:tc>
                  <a:txBody>
                    <a:bodyPr/>
                    <a:lstStyle/>
                    <a:p>
                      <a:pPr algn="l" fontAlgn="t"/>
                      <a:r>
                        <a:rPr lang="en-US" sz="900" dirty="0">
                          <a:solidFill>
                            <a:srgbClr val="000000"/>
                          </a:solidFill>
                          <a:effectLst/>
                          <a:latin typeface="verdana" panose="020B0604030504040204" pitchFamily="34" charset="0"/>
                        </a:rPr>
                        <a:t>prefix</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19946">
                <a:tc rowSpan="2">
                  <a:txBody>
                    <a:bodyPr/>
                    <a:lstStyle/>
                    <a:p>
                      <a:pPr algn="l" fontAlgn="t"/>
                      <a:r>
                        <a:rPr lang="en-US" sz="900" b="1">
                          <a:solidFill>
                            <a:srgbClr val="000000"/>
                          </a:solidFill>
                          <a:effectLst/>
                          <a:latin typeface="verdana" panose="020B0604030504040204" pitchFamily="34" charset="0"/>
                        </a:rPr>
                        <a:t>Arithmetic</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multiplicative</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 /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3437">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additive</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93437">
                <a:tc>
                  <a:txBody>
                    <a:bodyPr/>
                    <a:lstStyle/>
                    <a:p>
                      <a:pPr algn="l" fontAlgn="t"/>
                      <a:r>
                        <a:rPr lang="en-US" sz="900" b="1">
                          <a:solidFill>
                            <a:srgbClr val="000000"/>
                          </a:solidFill>
                          <a:effectLst/>
                          <a:latin typeface="verdana" panose="020B0604030504040204" pitchFamily="34" charset="0"/>
                        </a:rPr>
                        <a:t>Shift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shift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verdana" panose="020B0604030504040204" pitchFamily="34" charset="0"/>
                        </a:rPr>
                        <a:t>&lt;&lt; &gt;&gt; &gt;&gt;&gt;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19946">
                <a:tc rowSpan="2">
                  <a:txBody>
                    <a:bodyPr/>
                    <a:lstStyle/>
                    <a:p>
                      <a:pPr algn="l" fontAlgn="t"/>
                      <a:r>
                        <a:rPr lang="en-US" sz="900" b="1" dirty="0">
                          <a:solidFill>
                            <a:srgbClr val="000000"/>
                          </a:solidFill>
                          <a:effectLst/>
                          <a:latin typeface="verdana" panose="020B0604030504040204" pitchFamily="34" charset="0"/>
                        </a:rPr>
                        <a:t>Relational</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comparison</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&lt; &gt; &lt;= &gt;= instanceof</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193437">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equality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19946">
                <a:tc rowSpan="3">
                  <a:txBody>
                    <a:bodyPr/>
                    <a:lstStyle/>
                    <a:p>
                      <a:pPr algn="l" fontAlgn="t"/>
                      <a:r>
                        <a:rPr lang="en-US" sz="900" b="1">
                          <a:solidFill>
                            <a:srgbClr val="000000"/>
                          </a:solidFill>
                          <a:effectLst/>
                          <a:latin typeface="verdana" panose="020B0604030504040204" pitchFamily="34" charset="0"/>
                        </a:rPr>
                        <a:t>Bitwise</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bitwise AND</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&amp;</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456573">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bitwise exclusive OR</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56573">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bitwise inclusive OR</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19946">
                <a:tc rowSpan="2">
                  <a:txBody>
                    <a:bodyPr/>
                    <a:lstStyle/>
                    <a:p>
                      <a:pPr algn="l" fontAlgn="t"/>
                      <a:r>
                        <a:rPr lang="en-US" sz="900" b="1">
                          <a:solidFill>
                            <a:srgbClr val="000000"/>
                          </a:solidFill>
                          <a:effectLst/>
                          <a:latin typeface="verdana" panose="020B0604030504040204" pitchFamily="34" charset="0"/>
                        </a:rPr>
                        <a:t>Logical</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logical AND</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&amp;&amp;</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19946">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logical OR</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19946">
                <a:tc>
                  <a:txBody>
                    <a:bodyPr/>
                    <a:lstStyle/>
                    <a:p>
                      <a:pPr algn="l" fontAlgn="t"/>
                      <a:r>
                        <a:rPr lang="en-US" sz="900" b="1">
                          <a:solidFill>
                            <a:srgbClr val="000000"/>
                          </a:solidFill>
                          <a:effectLst/>
                          <a:latin typeface="verdana" panose="020B0604030504040204" pitchFamily="34" charset="0"/>
                        </a:rPr>
                        <a:t>Ternary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ternary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456573">
                <a:tc>
                  <a:txBody>
                    <a:bodyPr/>
                    <a:lstStyle/>
                    <a:p>
                      <a:pPr algn="l" fontAlgn="t"/>
                      <a:r>
                        <a:rPr lang="en-US" sz="900" b="1" dirty="0">
                          <a:solidFill>
                            <a:srgbClr val="000000"/>
                          </a:solidFill>
                          <a:effectLst/>
                          <a:latin typeface="verdana" panose="020B0604030504040204" pitchFamily="34" charset="0"/>
                        </a:rPr>
                        <a:t>Assignment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assignment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 += -= *= /= %= &amp;= ^= |= &lt;&lt;= &gt;&gt;= &gt;&gt;&gt;=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
        <p:nvSpPr>
          <p:cNvPr id="3" name="Rectangle 2"/>
          <p:cNvSpPr/>
          <p:nvPr/>
        </p:nvSpPr>
        <p:spPr>
          <a:xfrm>
            <a:off x="718396" y="120620"/>
            <a:ext cx="4138181" cy="289655"/>
          </a:xfrm>
          <a:prstGeom prst="rect">
            <a:avLst/>
          </a:prstGeom>
        </p:spPr>
        <p:txBody>
          <a:bodyPr wrap="square" lIns="43013" tIns="21507" rIns="43013" bIns="21507">
            <a:spAutoFit/>
          </a:bodyPr>
          <a:lstStyle/>
          <a:p>
            <a:r>
              <a:rPr lang="en-US" b="1" dirty="0">
                <a:solidFill>
                  <a:srgbClr val="333333"/>
                </a:solidFill>
                <a:latin typeface="inter-bold"/>
              </a:rPr>
              <a:t>Operator</a:t>
            </a:r>
            <a:r>
              <a:rPr lang="en-US" dirty="0">
                <a:solidFill>
                  <a:srgbClr val="333333"/>
                </a:solidFill>
                <a:latin typeface="inter-regular"/>
              </a:rPr>
              <a:t> in </a:t>
            </a:r>
            <a:r>
              <a:rPr lang="en-US" dirty="0">
                <a:solidFill>
                  <a:srgbClr val="008000"/>
                </a:solidFill>
                <a:latin typeface="inter-regular"/>
                <a:hlinkClick r:id="rId2"/>
              </a:rPr>
              <a:t>Java</a:t>
            </a:r>
            <a:r>
              <a:rPr lang="en-US" dirty="0">
                <a:solidFill>
                  <a:srgbClr val="333333"/>
                </a:solidFill>
                <a:latin typeface="inter-regular"/>
              </a:rPr>
              <a:t> is a symbol that is used to perform operations. For example: +, -, *, / etc.</a:t>
            </a:r>
            <a:endParaRPr lang="en-US" dirty="0"/>
          </a:p>
        </p:txBody>
      </p:sp>
    </p:spTree>
    <p:extLst>
      <p:ext uri="{BB962C8B-B14F-4D97-AF65-F5344CB8AC3E}">
        <p14:creationId xmlns:p14="http://schemas.microsoft.com/office/powerpoint/2010/main" val="384251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111" y="123740"/>
            <a:ext cx="3188239" cy="2505647"/>
          </a:xfrm>
          <a:prstGeom prst="rect">
            <a:avLst/>
          </a:prstGeom>
        </p:spPr>
        <p:txBody>
          <a:bodyPr wrap="square" lIns="43013" tIns="21507" rIns="43013" bIns="21507">
            <a:spAutoFit/>
          </a:bodyPr>
          <a:lstStyle/>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OperatorExample</a:t>
            </a:r>
            <a:r>
              <a:rPr lang="en-US" dirty="0">
                <a:solidFill>
                  <a:srgbClr val="000000"/>
                </a:solidFill>
                <a:latin typeface="verdana" panose="020B0604030504040204" pitchFamily="34" charset="0"/>
              </a:rPr>
              <a:t>{  </a:t>
            </a:r>
          </a:p>
          <a:p>
            <a:r>
              <a:rPr lang="en-US" b="1" dirty="0" smtClean="0">
                <a:solidFill>
                  <a:srgbClr val="006699"/>
                </a:solidFill>
                <a:latin typeface="verdana" panose="020B0604030504040204" pitchFamily="34" charset="0"/>
              </a:rPr>
              <a:t>	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10</a:t>
            </a:r>
            <a:r>
              <a:rPr lang="en-US" dirty="0">
                <a:solidFill>
                  <a:srgbClr val="000000"/>
                </a:solidFill>
              </a:rPr>
              <a:t>&lt;&lt;</a:t>
            </a:r>
            <a:r>
              <a:rPr lang="en-US" dirty="0">
                <a:solidFill>
                  <a:srgbClr val="C00000"/>
                </a:solidFill>
              </a:rPr>
              <a:t>2</a:t>
            </a:r>
            <a:r>
              <a:rPr lang="en-US" dirty="0" smtClean="0">
                <a:solidFill>
                  <a:srgbClr val="000000"/>
                </a:solidFill>
              </a:rPr>
              <a:t>);</a:t>
            </a:r>
            <a:r>
              <a:rPr lang="en-US" dirty="0" smtClean="0">
                <a:solidFill>
                  <a:srgbClr val="008200"/>
                </a:solidFill>
              </a:rPr>
              <a:t> </a:t>
            </a:r>
            <a:r>
              <a:rPr lang="en-US" dirty="0" smtClean="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10</a:t>
            </a:r>
            <a:r>
              <a:rPr lang="en-US" dirty="0" smtClean="0">
                <a:solidFill>
                  <a:srgbClr val="000000"/>
                </a:solidFill>
              </a:rPr>
              <a:t>&lt;&lt;</a:t>
            </a:r>
            <a:r>
              <a:rPr lang="en-US" dirty="0" smtClean="0">
                <a:solidFill>
                  <a:srgbClr val="C00000"/>
                </a:solidFill>
              </a:rPr>
              <a:t>3</a:t>
            </a:r>
            <a:r>
              <a:rPr lang="en-US" dirty="0" smtClean="0">
                <a:solidFill>
                  <a:srgbClr val="000000"/>
                </a:solidFill>
              </a:rPr>
              <a:t>);</a:t>
            </a:r>
            <a:r>
              <a:rPr lang="en-US" dirty="0" smtClean="0">
                <a:solidFill>
                  <a:srgbClr val="008200"/>
                </a:solidFill>
              </a:rPr>
              <a:t> </a:t>
            </a:r>
            <a:r>
              <a:rPr lang="en-US" dirty="0" smtClean="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20</a:t>
            </a:r>
            <a:r>
              <a:rPr lang="en-US" dirty="0">
                <a:solidFill>
                  <a:srgbClr val="000000"/>
                </a:solidFill>
              </a:rPr>
              <a:t>&lt;&lt;</a:t>
            </a:r>
            <a:r>
              <a:rPr lang="en-US" dirty="0">
                <a:solidFill>
                  <a:srgbClr val="C00000"/>
                </a:solidFill>
              </a:rPr>
              <a:t>2</a:t>
            </a:r>
            <a:r>
              <a:rPr lang="en-US" dirty="0" smtClean="0">
                <a:solidFill>
                  <a:srgbClr val="000000"/>
                </a:solidFill>
              </a:rPr>
              <a:t>);</a:t>
            </a:r>
            <a:r>
              <a:rPr lang="en-US" dirty="0" smtClean="0">
                <a:solidFill>
                  <a:srgbClr val="008200"/>
                </a:solidFill>
              </a:rPr>
              <a:t> </a:t>
            </a:r>
            <a:r>
              <a:rPr lang="en-US" dirty="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15</a:t>
            </a:r>
            <a:r>
              <a:rPr lang="en-US" dirty="0">
                <a:solidFill>
                  <a:srgbClr val="000000"/>
                </a:solidFill>
              </a:rPr>
              <a:t>&lt;&lt;</a:t>
            </a:r>
            <a:r>
              <a:rPr lang="en-US" dirty="0">
                <a:solidFill>
                  <a:srgbClr val="C00000"/>
                </a:solidFill>
              </a:rPr>
              <a:t>4</a:t>
            </a:r>
            <a:r>
              <a:rPr lang="en-US" dirty="0" smtClean="0">
                <a:solidFill>
                  <a:srgbClr val="000000"/>
                </a:solidFill>
              </a:rPr>
              <a:t>);</a:t>
            </a:r>
            <a:r>
              <a:rPr lang="en-US" dirty="0" smtClean="0">
                <a:solidFill>
                  <a:srgbClr val="008200"/>
                </a:solidFill>
              </a:rPr>
              <a:t> </a:t>
            </a:r>
            <a:r>
              <a:rPr lang="en-US" dirty="0">
                <a:solidFill>
                  <a:srgbClr val="000000"/>
                </a:solidFill>
              </a:rPr>
              <a:t> </a:t>
            </a:r>
            <a:endParaRPr lang="en-US" dirty="0" smtClean="0">
              <a:solidFill>
                <a:srgbClr val="000000"/>
              </a:solidFill>
            </a:endParaRPr>
          </a:p>
          <a:p>
            <a:endParaRPr lang="en-US" dirty="0">
              <a:solidFill>
                <a:srgbClr val="000000"/>
              </a:solidFill>
            </a:endParaRPr>
          </a:p>
          <a:p>
            <a:pPr lvl="4"/>
            <a:r>
              <a:rPr lang="en-US" dirty="0" err="1"/>
              <a:t>System.out.println</a:t>
            </a:r>
            <a:r>
              <a:rPr lang="en-US" dirty="0"/>
              <a:t>(10&gt;&gt;2</a:t>
            </a:r>
            <a:r>
              <a:rPr lang="en-US" dirty="0" smtClean="0"/>
              <a:t>); </a:t>
            </a:r>
            <a:r>
              <a:rPr lang="en-US" dirty="0"/>
              <a:t>  </a:t>
            </a:r>
          </a:p>
          <a:p>
            <a:pPr lvl="4"/>
            <a:r>
              <a:rPr lang="en-US" dirty="0" err="1"/>
              <a:t>System.out.println</a:t>
            </a:r>
            <a:r>
              <a:rPr lang="en-US" dirty="0"/>
              <a:t>(20&gt;&gt;2</a:t>
            </a:r>
            <a:r>
              <a:rPr lang="en-US" dirty="0" smtClean="0">
                <a:solidFill>
                  <a:srgbClr val="008200"/>
                </a:solidFill>
              </a:rPr>
              <a:t>); </a:t>
            </a:r>
            <a:r>
              <a:rPr lang="en-US" dirty="0"/>
              <a:t> </a:t>
            </a:r>
          </a:p>
          <a:p>
            <a:pPr lvl="4"/>
            <a:r>
              <a:rPr lang="en-US" dirty="0" err="1"/>
              <a:t>System.out.println</a:t>
            </a:r>
            <a:r>
              <a:rPr lang="en-US" dirty="0"/>
              <a:t>(20&gt;&gt;3</a:t>
            </a:r>
            <a:r>
              <a:rPr lang="en-US" dirty="0" smtClean="0"/>
              <a:t>); </a:t>
            </a:r>
            <a:r>
              <a:rPr lang="en-US" dirty="0"/>
              <a:t>  </a:t>
            </a:r>
          </a:p>
          <a:p>
            <a:endParaRPr lang="en-US" dirty="0" smtClean="0">
              <a:solidFill>
                <a:srgbClr val="000000"/>
              </a:solidFill>
              <a:latin typeface="verdana" panose="020B0604030504040204" pitchFamily="34" charset="0"/>
            </a:endParaRPr>
          </a:p>
          <a:p>
            <a:pPr lvl="3"/>
            <a:r>
              <a:rPr lang="en-US" b="1" dirty="0" smtClean="0"/>
              <a:t>//</a:t>
            </a:r>
            <a:r>
              <a:rPr lang="en-US" b="1" dirty="0"/>
              <a:t>For positive number, &gt;&gt; and &gt;&gt;&gt; works same  </a:t>
            </a:r>
          </a:p>
          <a:p>
            <a:pPr lvl="3"/>
            <a:r>
              <a:rPr lang="en-US" dirty="0"/>
              <a:t>    </a:t>
            </a:r>
            <a:r>
              <a:rPr lang="en-US" dirty="0" err="1"/>
              <a:t>System.out.println</a:t>
            </a:r>
            <a:r>
              <a:rPr lang="en-US" dirty="0"/>
              <a:t>(20&gt;&gt;2);  </a:t>
            </a:r>
            <a:endParaRPr lang="en-US" dirty="0">
              <a:solidFill>
                <a:srgbClr val="008200"/>
              </a:solidFill>
            </a:endParaRPr>
          </a:p>
          <a:p>
            <a:pPr lvl="3"/>
            <a:r>
              <a:rPr lang="en-US" dirty="0"/>
              <a:t>    </a:t>
            </a:r>
            <a:r>
              <a:rPr lang="en-US" dirty="0" err="1"/>
              <a:t>System.out.println</a:t>
            </a:r>
            <a:r>
              <a:rPr lang="en-US" dirty="0"/>
              <a:t>(20&gt;&gt;&gt;2); </a:t>
            </a:r>
            <a:endParaRPr lang="en-US" dirty="0">
              <a:solidFill>
                <a:srgbClr val="008200"/>
              </a:solidFill>
            </a:endParaRPr>
          </a:p>
          <a:p>
            <a:pPr lvl="3"/>
            <a:r>
              <a:rPr lang="en-US" b="1" dirty="0" smtClean="0"/>
              <a:t>//</a:t>
            </a:r>
            <a:r>
              <a:rPr lang="en-US" b="1" dirty="0"/>
              <a:t>For negative number, &gt;&gt;&gt; changes parity bit (MSB) to 0  </a:t>
            </a:r>
          </a:p>
          <a:p>
            <a:pPr lvl="3"/>
            <a:r>
              <a:rPr lang="en-US" dirty="0"/>
              <a:t>    </a:t>
            </a:r>
            <a:r>
              <a:rPr lang="en-US" dirty="0" err="1"/>
              <a:t>System.out.println</a:t>
            </a:r>
            <a:r>
              <a:rPr lang="en-US" dirty="0"/>
              <a:t>(-20&gt;&gt;2);  </a:t>
            </a:r>
            <a:endParaRPr lang="en-US" dirty="0">
              <a:solidFill>
                <a:srgbClr val="008200"/>
              </a:solidFill>
            </a:endParaRPr>
          </a:p>
          <a:p>
            <a:pPr lvl="3"/>
            <a:r>
              <a:rPr lang="en-US" dirty="0"/>
              <a:t>    </a:t>
            </a:r>
            <a:r>
              <a:rPr lang="en-US" dirty="0" err="1"/>
              <a:t>System.out.println</a:t>
            </a:r>
            <a:r>
              <a:rPr lang="en-US" dirty="0"/>
              <a:t>(-20&gt;&gt;&gt;2);  </a:t>
            </a:r>
            <a:endParaRPr lang="en-US" dirty="0">
              <a:solidFill>
                <a:srgbClr val="008200"/>
              </a:solidFill>
            </a:endParaRPr>
          </a:p>
          <a:p>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4"/>
          <p:cNvSpPr/>
          <p:nvPr/>
        </p:nvSpPr>
        <p:spPr>
          <a:xfrm>
            <a:off x="3878358" y="405570"/>
            <a:ext cx="827453" cy="166545"/>
          </a:xfrm>
          <a:prstGeom prst="rect">
            <a:avLst/>
          </a:prstGeom>
        </p:spPr>
        <p:txBody>
          <a:bodyPr wrap="none" lIns="43013" tIns="21507" rIns="43013" bIns="21507">
            <a:spAutoFit/>
          </a:bodyPr>
          <a:lstStyle/>
          <a:p>
            <a:r>
              <a:rPr lang="en-US" dirty="0">
                <a:solidFill>
                  <a:srgbClr val="008200"/>
                </a:solidFill>
              </a:rPr>
              <a:t>10*2^2=10*4=40</a:t>
            </a:r>
            <a:r>
              <a:rPr lang="en-US" dirty="0">
                <a:solidFill>
                  <a:srgbClr val="000000"/>
                </a:solidFill>
              </a:rPr>
              <a:t> </a:t>
            </a:r>
            <a:endParaRPr lang="en-US" dirty="0"/>
          </a:p>
        </p:txBody>
      </p:sp>
      <p:sp>
        <p:nvSpPr>
          <p:cNvPr id="6" name="Rectangle 5"/>
          <p:cNvSpPr/>
          <p:nvPr/>
        </p:nvSpPr>
        <p:spPr>
          <a:xfrm>
            <a:off x="3878358" y="602548"/>
            <a:ext cx="849895" cy="166545"/>
          </a:xfrm>
          <a:prstGeom prst="rect">
            <a:avLst/>
          </a:prstGeom>
        </p:spPr>
        <p:txBody>
          <a:bodyPr wrap="none" lIns="43013" tIns="21507" rIns="43013" bIns="21507">
            <a:spAutoFit/>
          </a:bodyPr>
          <a:lstStyle/>
          <a:p>
            <a:r>
              <a:rPr lang="en-US" dirty="0">
                <a:solidFill>
                  <a:srgbClr val="008200"/>
                </a:solidFill>
              </a:rPr>
              <a:t>10*2^3=10*8=80</a:t>
            </a:r>
            <a:r>
              <a:rPr lang="en-US" dirty="0">
                <a:solidFill>
                  <a:srgbClr val="000000"/>
                </a:solidFill>
              </a:rPr>
              <a:t>  </a:t>
            </a:r>
            <a:endParaRPr lang="en-US" dirty="0"/>
          </a:p>
        </p:txBody>
      </p:sp>
      <p:sp>
        <p:nvSpPr>
          <p:cNvPr id="7" name="Rectangle 6"/>
          <p:cNvSpPr/>
          <p:nvPr/>
        </p:nvSpPr>
        <p:spPr>
          <a:xfrm>
            <a:off x="3878358" y="799523"/>
            <a:ext cx="827453" cy="166545"/>
          </a:xfrm>
          <a:prstGeom prst="rect">
            <a:avLst/>
          </a:prstGeom>
        </p:spPr>
        <p:txBody>
          <a:bodyPr wrap="none" lIns="43013" tIns="21507" rIns="43013" bIns="21507">
            <a:spAutoFit/>
          </a:bodyPr>
          <a:lstStyle/>
          <a:p>
            <a:r>
              <a:rPr lang="en-US" dirty="0">
                <a:solidFill>
                  <a:srgbClr val="008200"/>
                </a:solidFill>
              </a:rPr>
              <a:t>20*2^2=20*4=80</a:t>
            </a:r>
            <a:r>
              <a:rPr lang="en-US" dirty="0">
                <a:solidFill>
                  <a:srgbClr val="000000"/>
                </a:solidFill>
              </a:rPr>
              <a:t> </a:t>
            </a:r>
            <a:endParaRPr lang="en-US" dirty="0"/>
          </a:p>
        </p:txBody>
      </p:sp>
      <p:sp>
        <p:nvSpPr>
          <p:cNvPr id="8" name="Rectangle 7"/>
          <p:cNvSpPr/>
          <p:nvPr/>
        </p:nvSpPr>
        <p:spPr>
          <a:xfrm>
            <a:off x="3878355" y="996500"/>
            <a:ext cx="907604" cy="166545"/>
          </a:xfrm>
          <a:prstGeom prst="rect">
            <a:avLst/>
          </a:prstGeom>
        </p:spPr>
        <p:txBody>
          <a:bodyPr wrap="none" lIns="43013" tIns="21507" rIns="43013" bIns="21507">
            <a:spAutoFit/>
          </a:bodyPr>
          <a:lstStyle/>
          <a:p>
            <a:r>
              <a:rPr lang="en-US" dirty="0">
                <a:solidFill>
                  <a:srgbClr val="008200"/>
                </a:solidFill>
              </a:rPr>
              <a:t>15*2^4=15*16=240</a:t>
            </a:r>
            <a:endParaRPr lang="en-US" dirty="0"/>
          </a:p>
        </p:txBody>
      </p:sp>
      <p:sp>
        <p:nvSpPr>
          <p:cNvPr id="9" name="Rectangle 8"/>
          <p:cNvSpPr/>
          <p:nvPr/>
        </p:nvSpPr>
        <p:spPr>
          <a:xfrm>
            <a:off x="3937980" y="1291967"/>
            <a:ext cx="731273" cy="166545"/>
          </a:xfrm>
          <a:prstGeom prst="rect">
            <a:avLst/>
          </a:prstGeom>
        </p:spPr>
        <p:txBody>
          <a:bodyPr wrap="none" lIns="43013" tIns="21507" rIns="43013" bIns="21507">
            <a:spAutoFit/>
          </a:bodyPr>
          <a:lstStyle/>
          <a:p>
            <a:r>
              <a:rPr lang="en-US" dirty="0">
                <a:solidFill>
                  <a:srgbClr val="008200"/>
                </a:solidFill>
              </a:rPr>
              <a:t>10/2^2=10/4=2</a:t>
            </a:r>
            <a:endParaRPr lang="en-US" dirty="0"/>
          </a:p>
        </p:txBody>
      </p:sp>
      <p:sp>
        <p:nvSpPr>
          <p:cNvPr id="10" name="Rectangle 9"/>
          <p:cNvSpPr/>
          <p:nvPr/>
        </p:nvSpPr>
        <p:spPr>
          <a:xfrm>
            <a:off x="3926474" y="1488943"/>
            <a:ext cx="731273" cy="166545"/>
          </a:xfrm>
          <a:prstGeom prst="rect">
            <a:avLst/>
          </a:prstGeom>
        </p:spPr>
        <p:txBody>
          <a:bodyPr wrap="none" lIns="43013" tIns="21507" rIns="43013" bIns="21507">
            <a:spAutoFit/>
          </a:bodyPr>
          <a:lstStyle/>
          <a:p>
            <a:r>
              <a:rPr lang="en-US" dirty="0">
                <a:solidFill>
                  <a:srgbClr val="008200"/>
                </a:solidFill>
              </a:rPr>
              <a:t>20/2^2=20/4=5</a:t>
            </a:r>
            <a:endParaRPr lang="en-US" dirty="0"/>
          </a:p>
        </p:txBody>
      </p:sp>
      <p:sp>
        <p:nvSpPr>
          <p:cNvPr id="11" name="Rectangle 10"/>
          <p:cNvSpPr/>
          <p:nvPr/>
        </p:nvSpPr>
        <p:spPr>
          <a:xfrm>
            <a:off x="3926474" y="1685922"/>
            <a:ext cx="731273" cy="166545"/>
          </a:xfrm>
          <a:prstGeom prst="rect">
            <a:avLst/>
          </a:prstGeom>
        </p:spPr>
        <p:txBody>
          <a:bodyPr wrap="none" lIns="43013" tIns="21507" rIns="43013" bIns="21507">
            <a:spAutoFit/>
          </a:bodyPr>
          <a:lstStyle/>
          <a:p>
            <a:r>
              <a:rPr lang="en-US" dirty="0">
                <a:solidFill>
                  <a:srgbClr val="008200"/>
                </a:solidFill>
              </a:rPr>
              <a:t>20/2^3=20/8=2</a:t>
            </a:r>
            <a:endParaRPr lang="en-US" dirty="0"/>
          </a:p>
        </p:txBody>
      </p:sp>
      <p:sp>
        <p:nvSpPr>
          <p:cNvPr id="12" name="Rectangle 11"/>
          <p:cNvSpPr/>
          <p:nvPr/>
        </p:nvSpPr>
        <p:spPr>
          <a:xfrm>
            <a:off x="4219008" y="2178363"/>
            <a:ext cx="138162" cy="166545"/>
          </a:xfrm>
          <a:prstGeom prst="rect">
            <a:avLst/>
          </a:prstGeom>
        </p:spPr>
        <p:txBody>
          <a:bodyPr wrap="none" lIns="43013" tIns="21507" rIns="43013" bIns="21507">
            <a:spAutoFit/>
          </a:bodyPr>
          <a:lstStyle/>
          <a:p>
            <a:r>
              <a:rPr lang="en-US" dirty="0">
                <a:solidFill>
                  <a:srgbClr val="008200"/>
                </a:solidFill>
              </a:rPr>
              <a:t>5</a:t>
            </a:r>
            <a:endParaRPr lang="en-US" dirty="0"/>
          </a:p>
        </p:txBody>
      </p:sp>
      <p:sp>
        <p:nvSpPr>
          <p:cNvPr id="13" name="Rectangle 12"/>
          <p:cNvSpPr/>
          <p:nvPr/>
        </p:nvSpPr>
        <p:spPr>
          <a:xfrm>
            <a:off x="4219008" y="2473828"/>
            <a:ext cx="138162" cy="166545"/>
          </a:xfrm>
          <a:prstGeom prst="rect">
            <a:avLst/>
          </a:prstGeom>
        </p:spPr>
        <p:txBody>
          <a:bodyPr wrap="none" lIns="43013" tIns="21507" rIns="43013" bIns="21507">
            <a:spAutoFit/>
          </a:bodyPr>
          <a:lstStyle/>
          <a:p>
            <a:r>
              <a:rPr lang="en-US" dirty="0">
                <a:solidFill>
                  <a:srgbClr val="008200"/>
                </a:solidFill>
              </a:rPr>
              <a:t>5</a:t>
            </a:r>
            <a:endParaRPr lang="en-US" dirty="0"/>
          </a:p>
        </p:txBody>
      </p:sp>
      <p:sp>
        <p:nvSpPr>
          <p:cNvPr id="14" name="Rectangle 13"/>
          <p:cNvSpPr/>
          <p:nvPr/>
        </p:nvSpPr>
        <p:spPr>
          <a:xfrm>
            <a:off x="4219008" y="2769293"/>
            <a:ext cx="170222" cy="166545"/>
          </a:xfrm>
          <a:prstGeom prst="rect">
            <a:avLst/>
          </a:prstGeom>
        </p:spPr>
        <p:txBody>
          <a:bodyPr wrap="none" lIns="43013" tIns="21507" rIns="43013" bIns="21507">
            <a:spAutoFit/>
          </a:bodyPr>
          <a:lstStyle/>
          <a:p>
            <a:r>
              <a:rPr lang="en-US" dirty="0">
                <a:solidFill>
                  <a:srgbClr val="008200"/>
                </a:solidFill>
              </a:rPr>
              <a:t>-5</a:t>
            </a:r>
            <a:endParaRPr lang="en-US" dirty="0"/>
          </a:p>
        </p:txBody>
      </p:sp>
      <p:sp>
        <p:nvSpPr>
          <p:cNvPr id="15" name="Rectangle 14"/>
          <p:cNvSpPr/>
          <p:nvPr/>
        </p:nvSpPr>
        <p:spPr>
          <a:xfrm>
            <a:off x="3664201" y="3064760"/>
            <a:ext cx="1240861" cy="166545"/>
          </a:xfrm>
          <a:prstGeom prst="rect">
            <a:avLst/>
          </a:prstGeom>
        </p:spPr>
        <p:txBody>
          <a:bodyPr wrap="square" lIns="43013" tIns="21507" rIns="43013" bIns="21507">
            <a:spAutoFit/>
          </a:bodyPr>
          <a:lstStyle/>
          <a:p>
            <a:pPr lvl="3"/>
            <a:r>
              <a:rPr lang="en-US" dirty="0">
                <a:solidFill>
                  <a:srgbClr val="008200"/>
                </a:solidFill>
              </a:rPr>
              <a:t>1073741819</a:t>
            </a:r>
          </a:p>
        </p:txBody>
      </p:sp>
    </p:spTree>
    <p:extLst>
      <p:ext uri="{BB962C8B-B14F-4D97-AF65-F5344CB8AC3E}">
        <p14:creationId xmlns:p14="http://schemas.microsoft.com/office/powerpoint/2010/main" val="159455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4"/>
            <a:ext cx="4574560" cy="278389"/>
          </a:xfrm>
        </p:spPr>
        <p:txBody>
          <a:bodyPr>
            <a:normAutofit fontScale="90000"/>
          </a:bodyPr>
          <a:lstStyle/>
          <a:p>
            <a:pPr algn="ctr"/>
            <a:r>
              <a:rPr lang="en-US" sz="1300" dirty="0"/>
              <a:t>Logical &amp;&amp; and Bitwise &amp;</a:t>
            </a:r>
            <a:r>
              <a:rPr lang="en-US" dirty="0"/>
              <a:t/>
            </a:r>
            <a:br>
              <a:rPr lang="en-US" dirty="0"/>
            </a:br>
            <a:endParaRPr lang="en-US" dirty="0"/>
          </a:p>
        </p:txBody>
      </p:sp>
      <p:sp>
        <p:nvSpPr>
          <p:cNvPr id="3" name="Content Placeholder 2"/>
          <p:cNvSpPr>
            <a:spLocks noGrp="1"/>
          </p:cNvSpPr>
          <p:nvPr>
            <p:ph idx="1"/>
          </p:nvPr>
        </p:nvSpPr>
        <p:spPr>
          <a:xfrm>
            <a:off x="364639" y="473122"/>
            <a:ext cx="4574560" cy="2821258"/>
          </a:xfrm>
        </p:spPr>
        <p:txBody>
          <a:bodyPr>
            <a:normAutofit/>
          </a:bodyPr>
          <a:lstStyle/>
          <a:p>
            <a:r>
              <a:rPr lang="en-US" sz="800" dirty="0"/>
              <a:t>The logical &amp;&amp; operator doesn't check second condition if first condition is false. It checks second condition only if first one is true.</a:t>
            </a:r>
          </a:p>
          <a:p>
            <a:r>
              <a:rPr lang="en-US" sz="800" dirty="0"/>
              <a:t>The bitwise &amp; operator always checks both conditions whether first condition is true or false.</a:t>
            </a:r>
          </a:p>
          <a:p>
            <a:pPr marL="0" indent="0">
              <a:buNone/>
            </a:pPr>
            <a:r>
              <a:rPr lang="en-US" sz="900" b="1" dirty="0"/>
              <a:t>class</a:t>
            </a:r>
            <a:r>
              <a:rPr lang="en-US" sz="900" dirty="0"/>
              <a:t> </a:t>
            </a:r>
            <a:r>
              <a:rPr lang="en-US" sz="900" dirty="0" err="1"/>
              <a:t>OperatorExample</a:t>
            </a:r>
            <a:r>
              <a:rPr lang="en-US" sz="900" dirty="0"/>
              <a:t>{  </a:t>
            </a:r>
          </a:p>
          <a:p>
            <a:pPr marL="0" indent="0">
              <a:buNone/>
            </a:pPr>
            <a:r>
              <a:rPr lang="en-US" sz="900" b="1" dirty="0" smtClean="0"/>
              <a:t>	public</a:t>
            </a:r>
            <a:r>
              <a:rPr lang="en-US" sz="900" dirty="0"/>
              <a:t> </a:t>
            </a:r>
            <a:r>
              <a:rPr lang="en-US" sz="900" b="1" dirty="0"/>
              <a:t>static</a:t>
            </a:r>
            <a:r>
              <a:rPr lang="en-US" sz="900" dirty="0"/>
              <a:t> </a:t>
            </a:r>
            <a:r>
              <a:rPr lang="en-US" sz="900" b="1" dirty="0"/>
              <a:t>void</a:t>
            </a:r>
            <a:r>
              <a:rPr lang="en-US" sz="900" dirty="0"/>
              <a:t> main(String </a:t>
            </a:r>
            <a:r>
              <a:rPr lang="en-US" sz="900" dirty="0" err="1"/>
              <a:t>args</a:t>
            </a:r>
            <a:r>
              <a:rPr lang="en-US" sz="900" dirty="0"/>
              <a:t>[]){  </a:t>
            </a:r>
          </a:p>
          <a:p>
            <a:pPr marL="0" indent="0">
              <a:buNone/>
            </a:pPr>
            <a:r>
              <a:rPr lang="en-US" sz="900" b="1" dirty="0" smtClean="0"/>
              <a:t>		</a:t>
            </a:r>
            <a:r>
              <a:rPr lang="en-US" sz="900" b="1" dirty="0" err="1" smtClean="0"/>
              <a:t>int</a:t>
            </a:r>
            <a:r>
              <a:rPr lang="en-US" sz="900" dirty="0"/>
              <a:t> a=10;  </a:t>
            </a:r>
          </a:p>
          <a:p>
            <a:pPr marL="0" indent="0">
              <a:buNone/>
            </a:pPr>
            <a:r>
              <a:rPr lang="en-US" sz="900" b="1" dirty="0" smtClean="0"/>
              <a:t>		</a:t>
            </a:r>
            <a:r>
              <a:rPr lang="en-US" sz="900" b="1" dirty="0" err="1" smtClean="0"/>
              <a:t>int</a:t>
            </a:r>
            <a:r>
              <a:rPr lang="en-US" sz="900" dirty="0"/>
              <a:t> b=5;  </a:t>
            </a:r>
          </a:p>
          <a:p>
            <a:pPr marL="0" indent="0">
              <a:buNone/>
            </a:pPr>
            <a:r>
              <a:rPr lang="en-US" sz="900" b="1" dirty="0" smtClean="0"/>
              <a:t>		</a:t>
            </a:r>
            <a:r>
              <a:rPr lang="en-US" sz="900" b="1" dirty="0" err="1" smtClean="0"/>
              <a:t>int</a:t>
            </a:r>
            <a:r>
              <a:rPr lang="en-US" sz="900" dirty="0"/>
              <a:t> c=20;  </a:t>
            </a:r>
          </a:p>
          <a:p>
            <a:pPr marL="0" indent="0">
              <a:buNone/>
            </a:pPr>
            <a:r>
              <a:rPr lang="en-US" sz="900" dirty="0" smtClean="0"/>
              <a:t>	</a:t>
            </a:r>
            <a:r>
              <a:rPr lang="en-US" sz="900" dirty="0" err="1" smtClean="0"/>
              <a:t>System.out.println</a:t>
            </a:r>
            <a:r>
              <a:rPr lang="en-US" sz="900" dirty="0" smtClean="0"/>
              <a:t>(a&lt;b</a:t>
            </a:r>
            <a:r>
              <a:rPr lang="en-US" sz="900" dirty="0"/>
              <a:t>&amp;&amp;a++&lt;c</a:t>
            </a:r>
            <a:r>
              <a:rPr lang="en-US" sz="900" dirty="0" smtClean="0"/>
              <a:t>);</a:t>
            </a:r>
            <a:endParaRPr lang="en-US" sz="900" dirty="0"/>
          </a:p>
          <a:p>
            <a:pPr marL="0" indent="0">
              <a:buNone/>
            </a:pPr>
            <a:r>
              <a:rPr lang="en-US" sz="900" dirty="0" smtClean="0"/>
              <a:t>	</a:t>
            </a:r>
            <a:r>
              <a:rPr lang="en-US" sz="900" dirty="0" err="1" smtClean="0"/>
              <a:t>System.out.println</a:t>
            </a:r>
            <a:r>
              <a:rPr lang="en-US" sz="900" dirty="0" smtClean="0"/>
              <a:t>(a);</a:t>
            </a:r>
            <a:r>
              <a:rPr lang="en-US" sz="900" dirty="0"/>
              <a:t>   </a:t>
            </a:r>
            <a:endParaRPr lang="en-US" sz="900" dirty="0" smtClean="0"/>
          </a:p>
          <a:p>
            <a:pPr marL="0" indent="0">
              <a:buNone/>
            </a:pPr>
            <a:r>
              <a:rPr lang="en-US" sz="900" dirty="0" smtClean="0"/>
              <a:t> 	</a:t>
            </a:r>
            <a:r>
              <a:rPr lang="en-US" sz="900" dirty="0" err="1" smtClean="0"/>
              <a:t>System.out.println</a:t>
            </a:r>
            <a:r>
              <a:rPr lang="en-US" sz="900" dirty="0" smtClean="0"/>
              <a:t>(a&lt;</a:t>
            </a:r>
            <a:r>
              <a:rPr lang="en-US" sz="900" dirty="0" err="1" smtClean="0"/>
              <a:t>b&amp;a</a:t>
            </a:r>
            <a:r>
              <a:rPr lang="en-US" sz="900" dirty="0"/>
              <a:t>++&lt;c</a:t>
            </a:r>
            <a:r>
              <a:rPr lang="en-US" sz="900" dirty="0" smtClean="0"/>
              <a:t>);</a:t>
            </a:r>
            <a:r>
              <a:rPr lang="en-US" sz="900" dirty="0"/>
              <a:t> </a:t>
            </a:r>
            <a:endParaRPr lang="en-US" sz="900" dirty="0" smtClean="0"/>
          </a:p>
          <a:p>
            <a:pPr marL="0" indent="0">
              <a:buNone/>
            </a:pPr>
            <a:r>
              <a:rPr lang="en-US" sz="900" dirty="0" smtClean="0"/>
              <a:t>	</a:t>
            </a:r>
            <a:r>
              <a:rPr lang="en-US" sz="900" dirty="0" err="1" smtClean="0"/>
              <a:t>System.out.println</a:t>
            </a:r>
            <a:r>
              <a:rPr lang="en-US" sz="900" dirty="0" smtClean="0"/>
              <a:t>(a); </a:t>
            </a:r>
            <a:r>
              <a:rPr lang="en-US" sz="900" dirty="0"/>
              <a:t> </a:t>
            </a:r>
          </a:p>
          <a:p>
            <a:pPr marL="0" indent="0">
              <a:buNone/>
            </a:pPr>
            <a:r>
              <a:rPr lang="en-US" sz="900" dirty="0" smtClean="0"/>
              <a:t>	}</a:t>
            </a:r>
          </a:p>
          <a:p>
            <a:pPr marL="0" indent="0">
              <a:buNone/>
            </a:pPr>
            <a:r>
              <a:rPr lang="en-US" sz="900" dirty="0" smtClean="0"/>
              <a:t>}</a:t>
            </a:r>
            <a:r>
              <a:rPr lang="en-US" sz="900" dirty="0"/>
              <a:t>  </a:t>
            </a:r>
          </a:p>
          <a:p>
            <a:pPr marL="0" indent="0">
              <a:buNone/>
            </a:pPr>
            <a:endParaRPr lang="en-US" dirty="0"/>
          </a:p>
        </p:txBody>
      </p:sp>
      <p:sp>
        <p:nvSpPr>
          <p:cNvPr id="4" name="Rectangle 3"/>
          <p:cNvSpPr/>
          <p:nvPr/>
        </p:nvSpPr>
        <p:spPr>
          <a:xfrm>
            <a:off x="2523336" y="2006908"/>
            <a:ext cx="2018485" cy="658987"/>
          </a:xfrm>
          <a:prstGeom prst="rect">
            <a:avLst/>
          </a:prstGeom>
        </p:spPr>
        <p:txBody>
          <a:bodyPr wrap="none" lIns="43013" tIns="21507" rIns="43013" bIns="21507">
            <a:spAutoFit/>
          </a:bodyPr>
          <a:lstStyle/>
          <a:p>
            <a:r>
              <a:rPr lang="en-US" dirty="0">
                <a:solidFill>
                  <a:srgbClr val="008200"/>
                </a:solidFill>
                <a:latin typeface="verdana" panose="020B0604030504040204" pitchFamily="34" charset="0"/>
              </a:rPr>
              <a:t>//false &amp;&amp; true = </a:t>
            </a:r>
            <a:r>
              <a:rPr lang="en-US" dirty="0" smtClean="0">
                <a:solidFill>
                  <a:srgbClr val="008200"/>
                </a:solidFill>
                <a:latin typeface="verdana" panose="020B0604030504040204" pitchFamily="34" charset="0"/>
              </a:rPr>
              <a:t>false</a:t>
            </a:r>
          </a:p>
          <a:p>
            <a:r>
              <a:rPr lang="en-US" dirty="0"/>
              <a:t>//10 because second condition is not checked </a:t>
            </a:r>
            <a:endParaRPr lang="en-US" dirty="0" smtClean="0"/>
          </a:p>
          <a:p>
            <a:r>
              <a:rPr lang="en-US" dirty="0">
                <a:solidFill>
                  <a:srgbClr val="000000"/>
                </a:solidFill>
                <a:latin typeface="verdana" panose="020B0604030504040204" pitchFamily="34" charset="0"/>
              </a:rPr>
              <a:t> </a:t>
            </a:r>
            <a:r>
              <a:rPr lang="en-US" dirty="0"/>
              <a:t>//false &amp;&amp; true = false  </a:t>
            </a:r>
          </a:p>
          <a:p>
            <a:r>
              <a:rPr lang="en-US" dirty="0" smtClean="0">
                <a:solidFill>
                  <a:srgbClr val="000000"/>
                </a:solidFill>
                <a:latin typeface="verdana" panose="020B0604030504040204" pitchFamily="34" charset="0"/>
              </a:rPr>
              <a:t>/</a:t>
            </a:r>
            <a:r>
              <a:rPr lang="en-US" dirty="0"/>
              <a:t>/11 because second condition is checked </a:t>
            </a:r>
            <a:endParaRPr lang="en-US" dirty="0" smtClean="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endParaRPr lang="en-US" dirty="0"/>
          </a:p>
        </p:txBody>
      </p:sp>
    </p:spTree>
    <p:extLst>
      <p:ext uri="{BB962C8B-B14F-4D97-AF65-F5344CB8AC3E}">
        <p14:creationId xmlns:p14="http://schemas.microsoft.com/office/powerpoint/2010/main" val="1861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9" y="134734"/>
            <a:ext cx="4927820" cy="380292"/>
          </a:xfrm>
        </p:spPr>
        <p:txBody>
          <a:bodyPr>
            <a:normAutofit fontScale="90000"/>
          </a:bodyPr>
          <a:lstStyle/>
          <a:p>
            <a:r>
              <a:rPr lang="en-US" sz="1500" b="1" u="sng" dirty="0" smtClean="0"/>
              <a:t>Control Statement in Java </a:t>
            </a:r>
            <a:r>
              <a:rPr lang="en-US" sz="1500" b="1" u="sng" dirty="0"/>
              <a:t>OR Control Flow </a:t>
            </a:r>
            <a:r>
              <a:rPr lang="en-US" sz="1500" b="1" u="sng" dirty="0" smtClean="0"/>
              <a:t>(Decision Making Statements)</a:t>
            </a:r>
            <a:endParaRPr lang="en-US" sz="1500" b="1" u="sng" dirty="0"/>
          </a:p>
        </p:txBody>
      </p:sp>
      <p:sp>
        <p:nvSpPr>
          <p:cNvPr id="3" name="Content Placeholder 2"/>
          <p:cNvSpPr>
            <a:spLocks noGrp="1"/>
          </p:cNvSpPr>
          <p:nvPr>
            <p:ph idx="1"/>
          </p:nvPr>
        </p:nvSpPr>
        <p:spPr>
          <a:xfrm>
            <a:off x="106872" y="626193"/>
            <a:ext cx="5082185" cy="2722059"/>
          </a:xfrm>
        </p:spPr>
        <p:txBody>
          <a:bodyPr>
            <a:normAutofit/>
          </a:bodyPr>
          <a:lstStyle/>
          <a:p>
            <a:r>
              <a:rPr lang="en-US" dirty="0"/>
              <a:t>Java compiler executes the code from top to bottom. </a:t>
            </a:r>
          </a:p>
          <a:p>
            <a:r>
              <a:rPr lang="en-US" dirty="0"/>
              <a:t>The statements in the code are executed according to the order in which they appear. </a:t>
            </a:r>
          </a:p>
          <a:p>
            <a:r>
              <a:rPr lang="en-US" dirty="0"/>
              <a:t>However, Java provides statements that can be used to control the flow of Java code. Such statements are called control flow statements</a:t>
            </a:r>
          </a:p>
          <a:p>
            <a:pPr marL="0" indent="0">
              <a:buNone/>
            </a:pPr>
            <a:endParaRPr lang="en-US" dirty="0" smtClean="0"/>
          </a:p>
          <a:p>
            <a:endParaRPr lang="en-US" dirty="0"/>
          </a:p>
        </p:txBody>
      </p:sp>
    </p:spTree>
    <p:extLst>
      <p:ext uri="{BB962C8B-B14F-4D97-AF65-F5344CB8AC3E}">
        <p14:creationId xmlns:p14="http://schemas.microsoft.com/office/powerpoint/2010/main" val="95439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40" y="58232"/>
            <a:ext cx="4670049" cy="553189"/>
          </a:xfrm>
        </p:spPr>
        <p:txBody>
          <a:bodyPr>
            <a:normAutofit/>
          </a:bodyPr>
          <a:lstStyle/>
          <a:p>
            <a:r>
              <a:rPr lang="en-US" dirty="0" smtClean="0"/>
              <a:t>Three </a:t>
            </a:r>
            <a:r>
              <a:rPr lang="en-US" dirty="0"/>
              <a:t>Types Of Control Flow Statements</a:t>
            </a:r>
          </a:p>
        </p:txBody>
      </p:sp>
      <p:sp>
        <p:nvSpPr>
          <p:cNvPr id="3" name="Content Placeholder 2"/>
          <p:cNvSpPr>
            <a:spLocks noGrp="1"/>
          </p:cNvSpPr>
          <p:nvPr>
            <p:ph idx="1"/>
          </p:nvPr>
        </p:nvSpPr>
        <p:spPr>
          <a:xfrm>
            <a:off x="364639" y="691488"/>
            <a:ext cx="4574560" cy="2966113"/>
          </a:xfrm>
        </p:spPr>
        <p:txBody>
          <a:bodyPr>
            <a:normAutofit/>
          </a:bodyPr>
          <a:lstStyle/>
          <a:p>
            <a:pPr marL="0" indent="0">
              <a:buNone/>
            </a:pPr>
            <a:r>
              <a:rPr lang="en-US" b="1" dirty="0"/>
              <a:t>Decision Making statements</a:t>
            </a:r>
          </a:p>
          <a:p>
            <a:pPr lvl="1"/>
            <a:r>
              <a:rPr lang="en-US" sz="1200" dirty="0"/>
              <a:t>If/else statements</a:t>
            </a:r>
          </a:p>
          <a:p>
            <a:pPr lvl="1"/>
            <a:r>
              <a:rPr lang="en-US" sz="1200" dirty="0"/>
              <a:t>Conditional Statements (?: Operator/Ternary Operator)</a:t>
            </a:r>
          </a:p>
          <a:p>
            <a:pPr lvl="1"/>
            <a:r>
              <a:rPr lang="en-US" sz="1200" dirty="0"/>
              <a:t>Switch Statements</a:t>
            </a:r>
          </a:p>
          <a:p>
            <a:pPr marL="0" indent="0">
              <a:buNone/>
            </a:pPr>
            <a:r>
              <a:rPr lang="en-US" b="1" dirty="0" smtClean="0"/>
              <a:t>Loop </a:t>
            </a:r>
            <a:r>
              <a:rPr lang="en-US" b="1" dirty="0"/>
              <a:t>statements</a:t>
            </a:r>
          </a:p>
          <a:p>
            <a:pPr lvl="1"/>
            <a:r>
              <a:rPr lang="en-US" dirty="0"/>
              <a:t>do while loop</a:t>
            </a:r>
          </a:p>
          <a:p>
            <a:pPr lvl="1"/>
            <a:r>
              <a:rPr lang="en-US" dirty="0"/>
              <a:t>while loop</a:t>
            </a:r>
          </a:p>
          <a:p>
            <a:pPr lvl="1"/>
            <a:r>
              <a:rPr lang="en-US" dirty="0"/>
              <a:t>for loop</a:t>
            </a:r>
          </a:p>
          <a:p>
            <a:pPr lvl="1"/>
            <a:r>
              <a:rPr lang="en-US" dirty="0"/>
              <a:t>for-each loop</a:t>
            </a:r>
          </a:p>
          <a:p>
            <a:pPr marL="0" indent="0">
              <a:buNone/>
            </a:pPr>
            <a:r>
              <a:rPr lang="en-US" b="1" dirty="0"/>
              <a:t>Jump statements</a:t>
            </a:r>
          </a:p>
          <a:p>
            <a:pPr lvl="1"/>
            <a:r>
              <a:rPr lang="en-US" dirty="0"/>
              <a:t>break statement</a:t>
            </a:r>
          </a:p>
          <a:p>
            <a:pPr lvl="1"/>
            <a:r>
              <a:rPr lang="en-US" dirty="0"/>
              <a:t>continue statement</a:t>
            </a:r>
          </a:p>
          <a:p>
            <a:endParaRPr lang="en-US" dirty="0"/>
          </a:p>
        </p:txBody>
      </p:sp>
    </p:spTree>
    <p:extLst>
      <p:ext uri="{BB962C8B-B14F-4D97-AF65-F5344CB8AC3E}">
        <p14:creationId xmlns:p14="http://schemas.microsoft.com/office/powerpoint/2010/main" val="329004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9184"/>
            <a:ext cx="4574560" cy="444007"/>
          </a:xfrm>
        </p:spPr>
        <p:txBody>
          <a:bodyPr/>
          <a:lstStyle/>
          <a:p>
            <a:r>
              <a:rPr lang="en-US" b="1" dirty="0"/>
              <a:t>Decision Making Statements</a:t>
            </a:r>
            <a:endParaRPr lang="en-US" dirty="0"/>
          </a:p>
        </p:txBody>
      </p:sp>
      <p:sp>
        <p:nvSpPr>
          <p:cNvPr id="3" name="Content Placeholder 2"/>
          <p:cNvSpPr>
            <a:spLocks noGrp="1"/>
          </p:cNvSpPr>
          <p:nvPr>
            <p:ph idx="1"/>
          </p:nvPr>
        </p:nvSpPr>
        <p:spPr>
          <a:xfrm>
            <a:off x="364639" y="553190"/>
            <a:ext cx="4574560" cy="3104410"/>
          </a:xfrm>
        </p:spPr>
        <p:txBody>
          <a:bodyPr>
            <a:normAutofit/>
          </a:bodyPr>
          <a:lstStyle/>
          <a:p>
            <a:pPr marL="0" indent="0">
              <a:buNone/>
            </a:pPr>
            <a:r>
              <a:rPr lang="en-US" dirty="0"/>
              <a:t>the "if" statement is used to evaluate a condition. The control of the program is diverted depending upon the specific condition.</a:t>
            </a:r>
          </a:p>
          <a:p>
            <a:pPr marL="0" indent="0">
              <a:buNone/>
            </a:pPr>
            <a:r>
              <a:rPr lang="en-US" b="1" dirty="0" smtClean="0"/>
              <a:t>Syntax:</a:t>
            </a:r>
          </a:p>
          <a:p>
            <a:pPr marL="0" indent="0">
              <a:buNone/>
            </a:pPr>
            <a:r>
              <a:rPr lang="en-US" b="1" dirty="0" smtClean="0"/>
              <a:t>if</a:t>
            </a:r>
            <a:r>
              <a:rPr lang="en-US" dirty="0" smtClean="0"/>
              <a:t>(condition</a:t>
            </a:r>
            <a:r>
              <a:rPr lang="en-US" dirty="0"/>
              <a:t>) {    </a:t>
            </a:r>
          </a:p>
          <a:p>
            <a:pPr marL="0" indent="0">
              <a:buNone/>
            </a:pPr>
            <a:r>
              <a:rPr lang="en-US" dirty="0"/>
              <a:t>statement 1; //executes when condition is true   </a:t>
            </a:r>
          </a:p>
          <a:p>
            <a:pPr marL="0" indent="0">
              <a:buNone/>
            </a:pPr>
            <a:r>
              <a:rPr lang="en-US" dirty="0"/>
              <a:t>}  </a:t>
            </a:r>
          </a:p>
          <a:p>
            <a:pPr marL="0" indent="0">
              <a:buNone/>
            </a:pPr>
            <a:r>
              <a:rPr lang="en-US" b="1" dirty="0"/>
              <a:t>else</a:t>
            </a:r>
            <a:r>
              <a:rPr lang="en-US" dirty="0"/>
              <a:t> </a:t>
            </a:r>
            <a:r>
              <a:rPr lang="en-US" b="1" dirty="0"/>
              <a:t>if</a:t>
            </a:r>
            <a:r>
              <a:rPr lang="en-US" dirty="0"/>
              <a:t>(condition 2) {  </a:t>
            </a:r>
          </a:p>
          <a:p>
            <a:pPr marL="0" indent="0">
              <a:buNone/>
            </a:pPr>
            <a:r>
              <a:rPr lang="en-US" dirty="0"/>
              <a:t>statement 2; //executes when condition 2 is true   </a:t>
            </a:r>
          </a:p>
          <a:p>
            <a:pPr marL="0" indent="0">
              <a:buNone/>
            </a:pPr>
            <a:r>
              <a:rPr lang="en-US" dirty="0"/>
              <a:t>} </a:t>
            </a:r>
          </a:p>
          <a:p>
            <a:pPr marL="0" indent="0">
              <a:buNone/>
            </a:pPr>
            <a:r>
              <a:rPr lang="en-US" b="1" dirty="0"/>
              <a:t>else</a:t>
            </a:r>
            <a:r>
              <a:rPr lang="en-US" dirty="0"/>
              <a:t>{  </a:t>
            </a:r>
          </a:p>
          <a:p>
            <a:pPr marL="0" indent="0">
              <a:buNone/>
            </a:pPr>
            <a:r>
              <a:rPr lang="en-US" dirty="0"/>
              <a:t>statement 2; //executes when condition is false   </a:t>
            </a:r>
          </a:p>
          <a:p>
            <a:pPr marL="0" indent="0">
              <a:buNone/>
            </a:pPr>
            <a:r>
              <a:rPr lang="en-US" dirty="0"/>
              <a:t>}</a:t>
            </a:r>
          </a:p>
        </p:txBody>
      </p:sp>
    </p:spTree>
    <p:extLst>
      <p:ext uri="{BB962C8B-B14F-4D97-AF65-F5344CB8AC3E}">
        <p14:creationId xmlns:p14="http://schemas.microsoft.com/office/powerpoint/2010/main" val="2281788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40202"/>
            <a:ext cx="4574560" cy="3417399"/>
          </a:xfrm>
        </p:spPr>
        <p:txBody>
          <a:bodyPr>
            <a:normAutofit/>
          </a:bodyPr>
          <a:lstStyle/>
          <a:p>
            <a:pPr marL="0" indent="0" algn="just">
              <a:spcBef>
                <a:spcPts val="282"/>
              </a:spcBef>
              <a:buNone/>
            </a:pPr>
            <a:r>
              <a:rPr lang="en-US" b="1" dirty="0" smtClean="0">
                <a:solidFill>
                  <a:srgbClr val="006699"/>
                </a:solidFill>
                <a:latin typeface="inter-regular"/>
              </a:rPr>
              <a:t>Example:</a:t>
            </a:r>
          </a:p>
          <a:p>
            <a:pPr marL="0" indent="0" algn="just">
              <a:spcBef>
                <a:spcPts val="282"/>
              </a:spcBef>
              <a:buNone/>
            </a:pPr>
            <a:r>
              <a:rPr lang="en-US" b="1" dirty="0" smtClean="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  </a:t>
            </a:r>
          </a:p>
          <a:p>
            <a:pPr marL="0" indent="0" algn="just">
              <a:spcBef>
                <a:spcPts val="282"/>
              </a:spcBef>
              <a:buNone/>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marL="0" indent="0" algn="just">
              <a:spcBef>
                <a:spcPts val="282"/>
              </a:spcBef>
              <a:buNone/>
            </a:pPr>
            <a:r>
              <a:rPr lang="en-US" dirty="0">
                <a:solidFill>
                  <a:srgbClr val="000000"/>
                </a:solidFill>
                <a:latin typeface="inter-regular"/>
              </a:rPr>
              <a:t>String city = </a:t>
            </a:r>
            <a:r>
              <a:rPr lang="en-US" dirty="0">
                <a:solidFill>
                  <a:srgbClr val="0000FF"/>
                </a:solidFill>
                <a:latin typeface="inter-regular"/>
              </a:rPr>
              <a:t>"Delhi"</a:t>
            </a:r>
            <a:r>
              <a:rPr lang="en-US" dirty="0">
                <a:solidFill>
                  <a:srgbClr val="000000"/>
                </a:solidFill>
                <a:latin typeface="inter-regular"/>
              </a:rPr>
              <a:t>;  </a:t>
            </a:r>
            <a:endParaRPr lang="en-US" sz="1500" dirty="0">
              <a:solidFill>
                <a:srgbClr val="000000"/>
              </a:solidFill>
              <a:latin typeface="inter-regular"/>
            </a:endParaRPr>
          </a:p>
          <a:p>
            <a:pPr marL="0" indent="0" algn="just">
              <a:spcBef>
                <a:spcPts val="282"/>
              </a:spcBef>
              <a:buNone/>
            </a:pPr>
            <a:r>
              <a:rPr lang="en-US" b="1" dirty="0">
                <a:solidFill>
                  <a:srgbClr val="006699"/>
                </a:solidFill>
                <a:latin typeface="inter-regular"/>
              </a:rPr>
              <a:t>if</a:t>
            </a:r>
            <a:r>
              <a:rPr lang="en-US" dirty="0">
                <a:solidFill>
                  <a:srgbClr val="000000"/>
                </a:solidFill>
                <a:latin typeface="inter-regular"/>
              </a:rPr>
              <a:t>(city == </a:t>
            </a:r>
            <a:r>
              <a:rPr lang="en-US" dirty="0">
                <a:solidFill>
                  <a:srgbClr val="0000FF"/>
                </a:solidFill>
                <a:latin typeface="inter-regular"/>
              </a:rPr>
              <a:t>"Meerut"</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meerut</a:t>
            </a:r>
            <a:r>
              <a:rPr lang="en-US" dirty="0">
                <a:solidFill>
                  <a:srgbClr val="0000FF"/>
                </a:solidFill>
                <a:latin typeface="inter-regular"/>
              </a:rPr>
              <a:t>"</a:t>
            </a: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(city == </a:t>
            </a:r>
            <a:r>
              <a:rPr lang="en-US" dirty="0">
                <a:solidFill>
                  <a:srgbClr val="0000FF"/>
                </a:solidFill>
                <a:latin typeface="inter-regular"/>
              </a:rPr>
              <a:t>"Noida"</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noida</a:t>
            </a:r>
            <a:r>
              <a:rPr lang="en-US" dirty="0">
                <a:solidFill>
                  <a:srgbClr val="0000FF"/>
                </a:solidFill>
                <a:latin typeface="inter-regular"/>
              </a:rPr>
              <a:t>"</a:t>
            </a: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(city == </a:t>
            </a:r>
            <a:r>
              <a:rPr lang="en-US" dirty="0">
                <a:solidFill>
                  <a:srgbClr val="0000FF"/>
                </a:solidFill>
                <a:latin typeface="inter-regular"/>
              </a:rPr>
              <a:t>"Agra"</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agra</a:t>
            </a:r>
            <a:r>
              <a:rPr lang="en-US" dirty="0">
                <a:solidFill>
                  <a:srgbClr val="0000FF"/>
                </a:solidFill>
                <a:latin typeface="inter-regular"/>
              </a:rPr>
              <a:t>"</a:t>
            </a: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(city);  </a:t>
            </a:r>
          </a:p>
          <a:p>
            <a:pPr marL="0" indent="0" algn="just">
              <a:spcBef>
                <a:spcPts val="282"/>
              </a:spcBef>
              <a:buNone/>
            </a:pP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 </a:t>
            </a:r>
          </a:p>
          <a:p>
            <a:endParaRPr lang="en-US" dirty="0"/>
          </a:p>
        </p:txBody>
      </p:sp>
    </p:spTree>
    <p:extLst>
      <p:ext uri="{BB962C8B-B14F-4D97-AF65-F5344CB8AC3E}">
        <p14:creationId xmlns:p14="http://schemas.microsoft.com/office/powerpoint/2010/main" val="241440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Java</a:t>
            </a:r>
            <a:endParaRPr lang="en-US" dirty="0"/>
          </a:p>
        </p:txBody>
      </p:sp>
      <p:sp>
        <p:nvSpPr>
          <p:cNvPr id="3" name="Content Placeholder 2"/>
          <p:cNvSpPr>
            <a:spLocks noGrp="1"/>
          </p:cNvSpPr>
          <p:nvPr>
            <p:ph idx="1"/>
          </p:nvPr>
        </p:nvSpPr>
        <p:spPr>
          <a:xfrm>
            <a:off x="337427" y="1164498"/>
            <a:ext cx="4574560" cy="2493105"/>
          </a:xfrm>
        </p:spPr>
        <p:txBody>
          <a:bodyPr>
            <a:normAutofit/>
          </a:bodyPr>
          <a:lstStyle/>
          <a:p>
            <a:r>
              <a:rPr lang="en-US" sz="800" b="1" dirty="0" smtClean="0">
                <a:solidFill>
                  <a:srgbClr val="008000"/>
                </a:solidFill>
                <a:latin typeface="Sitka Small" panose="02000505000000020004" pitchFamily="2" charset="0"/>
              </a:rPr>
              <a:t>James Gosling</a:t>
            </a:r>
            <a:r>
              <a:rPr lang="en-US" sz="800" dirty="0" smtClean="0">
                <a:solidFill>
                  <a:srgbClr val="000000"/>
                </a:solidFill>
                <a:latin typeface="Sitka Small" panose="02000505000000020004" pitchFamily="2" charset="0"/>
              </a:rPr>
              <a:t>, </a:t>
            </a:r>
            <a:r>
              <a:rPr lang="en-US" sz="800" b="1" dirty="0" smtClean="0">
                <a:solidFill>
                  <a:srgbClr val="000000"/>
                </a:solidFill>
                <a:latin typeface="Sitka Small" panose="02000505000000020004" pitchFamily="2" charset="0"/>
              </a:rPr>
              <a:t>Mike Sheridan</a:t>
            </a:r>
            <a:r>
              <a:rPr lang="en-US" sz="800" dirty="0" smtClean="0">
                <a:solidFill>
                  <a:srgbClr val="000000"/>
                </a:solidFill>
                <a:latin typeface="Sitka Small" panose="02000505000000020004" pitchFamily="2" charset="0"/>
              </a:rPr>
              <a:t>, and </a:t>
            </a:r>
            <a:r>
              <a:rPr lang="en-US" sz="800" b="1" dirty="0" smtClean="0">
                <a:solidFill>
                  <a:srgbClr val="000000"/>
                </a:solidFill>
                <a:latin typeface="Sitka Small" panose="02000505000000020004" pitchFamily="2" charset="0"/>
              </a:rPr>
              <a:t>Patrick </a:t>
            </a:r>
            <a:r>
              <a:rPr lang="en-US" sz="800" b="1" dirty="0" err="1" smtClean="0">
                <a:solidFill>
                  <a:srgbClr val="000000"/>
                </a:solidFill>
                <a:latin typeface="Sitka Small" panose="02000505000000020004" pitchFamily="2" charset="0"/>
              </a:rPr>
              <a:t>Naughton</a:t>
            </a:r>
            <a:r>
              <a:rPr lang="en-US" sz="800" dirty="0" smtClean="0">
                <a:solidFill>
                  <a:srgbClr val="000000"/>
                </a:solidFill>
                <a:latin typeface="Sitka Small" panose="02000505000000020004" pitchFamily="2" charset="0"/>
              </a:rPr>
              <a:t> initiated the Java language project in June 1991. The small team of sun engineers called </a:t>
            </a:r>
            <a:r>
              <a:rPr lang="en-US" sz="800" b="1" dirty="0" smtClean="0">
                <a:solidFill>
                  <a:srgbClr val="000000"/>
                </a:solidFill>
                <a:latin typeface="Sitka Small" panose="02000505000000020004" pitchFamily="2" charset="0"/>
              </a:rPr>
              <a:t>Green Team</a:t>
            </a:r>
            <a:r>
              <a:rPr lang="en-US" sz="800" dirty="0" smtClean="0">
                <a:solidFill>
                  <a:srgbClr val="000000"/>
                </a:solidFill>
                <a:latin typeface="Sitka Small" panose="02000505000000020004" pitchFamily="2" charset="0"/>
              </a:rPr>
              <a:t>.</a:t>
            </a:r>
          </a:p>
          <a:p>
            <a:r>
              <a:rPr lang="en-US" sz="800" dirty="0" smtClean="0">
                <a:solidFill>
                  <a:srgbClr val="000000"/>
                </a:solidFill>
                <a:latin typeface="Sitka Small" panose="02000505000000020004" pitchFamily="2" charset="0"/>
              </a:rPr>
              <a:t>Originally designed for small, embedded systems in electronic appliances like set-top boxes.</a:t>
            </a:r>
          </a:p>
          <a:p>
            <a:r>
              <a:rPr lang="en-US" sz="800" dirty="0" smtClean="0">
                <a:solidFill>
                  <a:srgbClr val="000000"/>
                </a:solidFill>
                <a:latin typeface="Sitka Small" panose="02000505000000020004" pitchFamily="2" charset="0"/>
              </a:rPr>
              <a:t>Firstly, it was called </a:t>
            </a:r>
            <a:r>
              <a:rPr lang="en-US" sz="800" b="1" dirty="0" smtClean="0">
                <a:solidFill>
                  <a:srgbClr val="000000"/>
                </a:solidFill>
                <a:latin typeface="Sitka Small" panose="02000505000000020004" pitchFamily="2" charset="0"/>
              </a:rPr>
              <a:t>"</a:t>
            </a:r>
            <a:r>
              <a:rPr lang="en-US" sz="800" b="1" dirty="0" err="1" smtClean="0">
                <a:solidFill>
                  <a:srgbClr val="000000"/>
                </a:solidFill>
                <a:latin typeface="Sitka Small" panose="02000505000000020004" pitchFamily="2" charset="0"/>
              </a:rPr>
              <a:t>Greentalk</a:t>
            </a:r>
            <a:r>
              <a:rPr lang="en-US" sz="800" b="1" dirty="0" smtClean="0">
                <a:solidFill>
                  <a:srgbClr val="000000"/>
                </a:solidFill>
                <a:latin typeface="Sitka Small" panose="02000505000000020004" pitchFamily="2" charset="0"/>
              </a:rPr>
              <a:t>"</a:t>
            </a:r>
            <a:r>
              <a:rPr lang="en-US" sz="800" dirty="0" smtClean="0">
                <a:solidFill>
                  <a:srgbClr val="000000"/>
                </a:solidFill>
                <a:latin typeface="Sitka Small" panose="02000505000000020004" pitchFamily="2" charset="0"/>
              </a:rPr>
              <a:t> by James Gosling, and file extension was .</a:t>
            </a:r>
            <a:r>
              <a:rPr lang="en-US" sz="800" dirty="0" err="1" smtClean="0">
                <a:solidFill>
                  <a:srgbClr val="000000"/>
                </a:solidFill>
                <a:latin typeface="Sitka Small" panose="02000505000000020004" pitchFamily="2" charset="0"/>
              </a:rPr>
              <a:t>gt.</a:t>
            </a:r>
            <a:endParaRPr lang="en-US" sz="800" dirty="0" smtClean="0">
              <a:solidFill>
                <a:srgbClr val="000000"/>
              </a:solidFill>
              <a:latin typeface="Sitka Small" panose="02000505000000020004" pitchFamily="2" charset="0"/>
            </a:endParaRPr>
          </a:p>
          <a:p>
            <a:r>
              <a:rPr lang="en-US" sz="800" dirty="0" smtClean="0">
                <a:solidFill>
                  <a:srgbClr val="000000"/>
                </a:solidFill>
                <a:latin typeface="Sitka Small" panose="02000505000000020004" pitchFamily="2" charset="0"/>
              </a:rPr>
              <a:t>After that, it was called </a:t>
            </a:r>
            <a:r>
              <a:rPr lang="en-US" sz="800" b="1" dirty="0" smtClean="0">
                <a:solidFill>
                  <a:srgbClr val="000000"/>
                </a:solidFill>
                <a:latin typeface="Sitka Small" panose="02000505000000020004" pitchFamily="2" charset="0"/>
              </a:rPr>
              <a:t>Oak</a:t>
            </a:r>
            <a:r>
              <a:rPr lang="en-US" sz="800" dirty="0" smtClean="0">
                <a:solidFill>
                  <a:srgbClr val="000000"/>
                </a:solidFill>
                <a:latin typeface="Sitka Small" panose="02000505000000020004" pitchFamily="2" charset="0"/>
              </a:rPr>
              <a:t> and was developed as a part of the Green project.</a:t>
            </a:r>
          </a:p>
          <a:p>
            <a:r>
              <a:rPr lang="en-US" sz="800" b="1" dirty="0" smtClean="0">
                <a:solidFill>
                  <a:srgbClr val="000000"/>
                </a:solidFill>
                <a:latin typeface="verdana" panose="020B0604030504040204" pitchFamily="34" charset="0"/>
              </a:rPr>
              <a:t>Why Oak?</a:t>
            </a:r>
            <a:r>
              <a:rPr lang="en-US" sz="800" dirty="0" smtClean="0">
                <a:solidFill>
                  <a:srgbClr val="000000"/>
                </a:solidFill>
                <a:latin typeface="verdana" panose="020B0604030504040204" pitchFamily="34" charset="0"/>
              </a:rPr>
              <a:t> Oak is a symbol of strength and chosen as a national tree of many countries like U.S.A., France, Germany, Romania, etc.</a:t>
            </a:r>
          </a:p>
          <a:p>
            <a:r>
              <a:rPr lang="en-US" sz="800" dirty="0" smtClean="0">
                <a:solidFill>
                  <a:srgbClr val="000000"/>
                </a:solidFill>
                <a:latin typeface="verdana" panose="020B0604030504040204" pitchFamily="34" charset="0"/>
              </a:rPr>
              <a:t>In 1995, Oak was renamed as </a:t>
            </a:r>
            <a:r>
              <a:rPr lang="en-US" sz="800" b="1" dirty="0" smtClean="0">
                <a:solidFill>
                  <a:srgbClr val="000000"/>
                </a:solidFill>
                <a:latin typeface="verdana" panose="020B0604030504040204" pitchFamily="34" charset="0"/>
              </a:rPr>
              <a:t>"Java"</a:t>
            </a:r>
            <a:r>
              <a:rPr lang="en-US" sz="800" dirty="0" smtClean="0">
                <a:solidFill>
                  <a:srgbClr val="000000"/>
                </a:solidFill>
                <a:latin typeface="verdana" panose="020B0604030504040204" pitchFamily="34" charset="0"/>
              </a:rPr>
              <a:t> because it was already a trademark by Oak Technologies.</a:t>
            </a:r>
          </a:p>
          <a:p>
            <a:r>
              <a:rPr lang="en-US" sz="900" dirty="0" smtClean="0">
                <a:solidFill>
                  <a:srgbClr val="000000"/>
                </a:solidFill>
                <a:latin typeface="Times New Roman" panose="02020603050405020304" pitchFamily="18" charset="0"/>
                <a:cs typeface="Times New Roman" panose="02020603050405020304" pitchFamily="18" charset="0"/>
              </a:rPr>
              <a:t>Initially developed by James Gosling at </a:t>
            </a:r>
            <a:r>
              <a:rPr lang="en-US" sz="900" dirty="0" smtClean="0">
                <a:solidFill>
                  <a:srgbClr val="008000"/>
                </a:solidFill>
                <a:latin typeface="Times New Roman" panose="02020603050405020304" pitchFamily="18" charset="0"/>
                <a:cs typeface="Times New Roman" panose="02020603050405020304" pitchFamily="18" charset="0"/>
                <a:hlinkClick r:id="rId2"/>
              </a:rPr>
              <a:t>Sun Microsystems</a:t>
            </a:r>
            <a:r>
              <a:rPr lang="en-US" sz="900" dirty="0" smtClean="0">
                <a:solidFill>
                  <a:srgbClr val="000000"/>
                </a:solidFill>
                <a:latin typeface="Times New Roman" panose="02020603050405020304" pitchFamily="18" charset="0"/>
                <a:cs typeface="Times New Roman" panose="02020603050405020304" pitchFamily="18" charset="0"/>
              </a:rPr>
              <a:t> (which is now a subsidiary of Oracle Corporation) and released in 1995.</a:t>
            </a:r>
          </a:p>
          <a:p>
            <a:r>
              <a:rPr lang="en-US" sz="900" dirty="0" smtClean="0">
                <a:solidFill>
                  <a:srgbClr val="000000"/>
                </a:solidFill>
                <a:latin typeface="Times New Roman" panose="02020603050405020304" pitchFamily="18" charset="0"/>
                <a:cs typeface="Times New Roman" panose="02020603050405020304" pitchFamily="18" charset="0"/>
              </a:rPr>
              <a:t>In 1995, Time magazine called </a:t>
            </a:r>
            <a:r>
              <a:rPr lang="en-US" sz="900" b="1" dirty="0" smtClean="0">
                <a:solidFill>
                  <a:srgbClr val="000000"/>
                </a:solidFill>
                <a:latin typeface="Times New Roman" panose="02020603050405020304" pitchFamily="18" charset="0"/>
                <a:cs typeface="Times New Roman" panose="02020603050405020304" pitchFamily="18" charset="0"/>
              </a:rPr>
              <a:t>Java one of the Ten Best Products of 1995</a:t>
            </a:r>
            <a:r>
              <a:rPr lang="en-US" sz="900" dirty="0" smtClean="0">
                <a:solidFill>
                  <a:srgbClr val="000000"/>
                </a:solidFill>
                <a:latin typeface="Times New Roman" panose="02020603050405020304" pitchFamily="18" charset="0"/>
                <a:cs typeface="Times New Roman" panose="02020603050405020304" pitchFamily="18" charset="0"/>
              </a:rPr>
              <a:t>.</a:t>
            </a:r>
          </a:p>
          <a:p>
            <a:r>
              <a:rPr lang="en-US" sz="900" dirty="0" smtClean="0">
                <a:solidFill>
                  <a:srgbClr val="000000"/>
                </a:solidFill>
                <a:latin typeface="Times New Roman" panose="02020603050405020304" pitchFamily="18" charset="0"/>
                <a:cs typeface="Times New Roman" panose="02020603050405020304" pitchFamily="18" charset="0"/>
              </a:rPr>
              <a:t>JDK 1.0 released in(January 23, 1996).</a:t>
            </a:r>
          </a:p>
          <a:p>
            <a:endParaRPr lang="en-US" dirty="0"/>
          </a:p>
        </p:txBody>
      </p:sp>
      <p:pic>
        <p:nvPicPr>
          <p:cNvPr id="1026" name="Picture 2" descr="Image result for history of ja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9895" y="2"/>
            <a:ext cx="878448" cy="12090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stretch>
            <a:fillRect/>
          </a:stretch>
        </p:blipFill>
        <p:spPr>
          <a:xfrm>
            <a:off x="65496" y="45297"/>
            <a:ext cx="1079819" cy="1031967"/>
          </a:xfrm>
          <a:prstGeom prst="rect">
            <a:avLst/>
          </a:prstGeom>
        </p:spPr>
      </p:pic>
    </p:spTree>
    <p:extLst>
      <p:ext uri="{BB962C8B-B14F-4D97-AF65-F5344CB8AC3E}">
        <p14:creationId xmlns:p14="http://schemas.microsoft.com/office/powerpoint/2010/main" val="2219213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4"/>
            <a:ext cx="4574560" cy="445802"/>
          </a:xfrm>
        </p:spPr>
        <p:txBody>
          <a:bodyPr/>
          <a:lstStyle/>
          <a:p>
            <a:r>
              <a:rPr lang="en-US" b="1" dirty="0"/>
              <a:t>Switch Statement</a:t>
            </a:r>
            <a:endParaRPr lang="en-US" dirty="0"/>
          </a:p>
        </p:txBody>
      </p:sp>
      <p:sp>
        <p:nvSpPr>
          <p:cNvPr id="3" name="Content Placeholder 2"/>
          <p:cNvSpPr>
            <a:spLocks noGrp="1"/>
          </p:cNvSpPr>
          <p:nvPr>
            <p:ph idx="1"/>
          </p:nvPr>
        </p:nvSpPr>
        <p:spPr>
          <a:xfrm>
            <a:off x="364639" y="749719"/>
            <a:ext cx="4574560" cy="2544663"/>
          </a:xfrm>
        </p:spPr>
        <p:txBody>
          <a:bodyPr/>
          <a:lstStyle/>
          <a:p>
            <a:r>
              <a:rPr lang="en-US" dirty="0"/>
              <a:t>switch statements are similar to if-else-if statements. </a:t>
            </a:r>
            <a:endParaRPr lang="en-US" dirty="0" smtClean="0"/>
          </a:p>
          <a:p>
            <a:r>
              <a:rPr lang="en-US" dirty="0" smtClean="0"/>
              <a:t>The </a:t>
            </a:r>
            <a:r>
              <a:rPr lang="en-US" dirty="0"/>
              <a:t>switch statement contains multiple blocks of code called cases and a single case is executed based on the variable which is being switched. </a:t>
            </a:r>
            <a:endParaRPr lang="en-US" dirty="0" smtClean="0"/>
          </a:p>
          <a:p>
            <a:r>
              <a:rPr lang="en-US" dirty="0" smtClean="0"/>
              <a:t>The </a:t>
            </a:r>
            <a:r>
              <a:rPr lang="en-US" dirty="0"/>
              <a:t>switch statement is easier to use instead of if-else-if statements.</a:t>
            </a:r>
          </a:p>
        </p:txBody>
      </p:sp>
    </p:spTree>
    <p:extLst>
      <p:ext uri="{BB962C8B-B14F-4D97-AF65-F5344CB8AC3E}">
        <p14:creationId xmlns:p14="http://schemas.microsoft.com/office/powerpoint/2010/main" val="2378071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57" y="247480"/>
            <a:ext cx="2039900" cy="2904244"/>
          </a:xfrm>
          <a:noFill/>
          <a:ln>
            <a:solidFill>
              <a:schemeClr val="accent1"/>
            </a:solidFill>
          </a:ln>
        </p:spPr>
        <p:txBody>
          <a:bodyPr>
            <a:normAutofit/>
          </a:bodyPr>
          <a:lstStyle/>
          <a:p>
            <a:pPr marL="0" indent="0">
              <a:buNone/>
            </a:pPr>
            <a:r>
              <a:rPr lang="en-US" b="1" dirty="0"/>
              <a:t>Syntax:</a:t>
            </a:r>
            <a:endParaRPr lang="en-US" b="1" dirty="0" smtClean="0"/>
          </a:p>
          <a:p>
            <a:pPr marL="0" indent="0">
              <a:buNone/>
            </a:pPr>
            <a:r>
              <a:rPr lang="en-US" b="1" dirty="0" smtClean="0"/>
              <a:t>switch</a:t>
            </a:r>
            <a:r>
              <a:rPr lang="en-US" dirty="0"/>
              <a:t> (expression){  </a:t>
            </a:r>
          </a:p>
          <a:p>
            <a:pPr marL="0" indent="0">
              <a:buNone/>
            </a:pPr>
            <a:r>
              <a:rPr lang="en-US" dirty="0"/>
              <a:t>    </a:t>
            </a:r>
            <a:r>
              <a:rPr lang="en-US" b="1" dirty="0"/>
              <a:t>case</a:t>
            </a:r>
            <a:r>
              <a:rPr lang="en-US" dirty="0"/>
              <a:t> value1:  </a:t>
            </a:r>
          </a:p>
          <a:p>
            <a:pPr marL="0" indent="0">
              <a:buNone/>
            </a:pPr>
            <a:r>
              <a:rPr lang="en-US" dirty="0"/>
              <a:t>     statement1;  </a:t>
            </a:r>
          </a:p>
          <a:p>
            <a:pPr marL="0" indent="0">
              <a:buNone/>
            </a:pPr>
            <a:r>
              <a:rPr lang="en-US" dirty="0"/>
              <a:t>     </a:t>
            </a:r>
            <a:r>
              <a:rPr lang="en-US" b="1" dirty="0"/>
              <a:t>break</a:t>
            </a:r>
            <a:r>
              <a:rPr lang="en-US" dirty="0"/>
              <a:t>;  </a:t>
            </a:r>
          </a:p>
          <a:p>
            <a:pPr marL="0" indent="0">
              <a:buNone/>
            </a:pPr>
            <a:r>
              <a:rPr lang="en-US" dirty="0"/>
              <a:t>    </a:t>
            </a:r>
            <a:r>
              <a:rPr lang="en-US" b="1" dirty="0"/>
              <a:t>case</a:t>
            </a:r>
            <a:r>
              <a:rPr lang="en-US" dirty="0"/>
              <a:t> </a:t>
            </a:r>
            <a:r>
              <a:rPr lang="en-US" dirty="0" err="1"/>
              <a:t>valueN</a:t>
            </a:r>
            <a:r>
              <a:rPr lang="en-US" dirty="0"/>
              <a:t>:  </a:t>
            </a:r>
          </a:p>
          <a:p>
            <a:pPr marL="0" indent="0">
              <a:buNone/>
            </a:pPr>
            <a:r>
              <a:rPr lang="en-US" dirty="0"/>
              <a:t>     </a:t>
            </a:r>
            <a:r>
              <a:rPr lang="en-US" dirty="0" err="1"/>
              <a:t>statementN</a:t>
            </a:r>
            <a:r>
              <a:rPr lang="en-US" dirty="0"/>
              <a:t>;  </a:t>
            </a:r>
          </a:p>
          <a:p>
            <a:pPr marL="0" indent="0">
              <a:buNone/>
            </a:pPr>
            <a:r>
              <a:rPr lang="en-US" dirty="0"/>
              <a:t>     </a:t>
            </a:r>
            <a:r>
              <a:rPr lang="en-US" b="1" dirty="0"/>
              <a:t>break</a:t>
            </a:r>
            <a:r>
              <a:rPr lang="en-US" dirty="0"/>
              <a:t>;  </a:t>
            </a:r>
          </a:p>
          <a:p>
            <a:pPr marL="0" indent="0">
              <a:buNone/>
            </a:pPr>
            <a:r>
              <a:rPr lang="en-US" dirty="0"/>
              <a:t>    </a:t>
            </a:r>
            <a:r>
              <a:rPr lang="en-US" b="1" dirty="0"/>
              <a:t>default</a:t>
            </a:r>
            <a:r>
              <a:rPr lang="en-US" dirty="0"/>
              <a:t>:  </a:t>
            </a:r>
          </a:p>
          <a:p>
            <a:pPr marL="0" indent="0">
              <a:buNone/>
            </a:pPr>
            <a:r>
              <a:rPr lang="en-US" dirty="0"/>
              <a:t>     </a:t>
            </a:r>
            <a:r>
              <a:rPr lang="en-US" b="1" dirty="0"/>
              <a:t>default</a:t>
            </a:r>
            <a:r>
              <a:rPr lang="en-US" dirty="0"/>
              <a:t> statement;  </a:t>
            </a:r>
          </a:p>
          <a:p>
            <a:pPr marL="0" indent="0">
              <a:buNone/>
            </a:pPr>
            <a:r>
              <a:rPr lang="en-US" dirty="0"/>
              <a:t>} </a:t>
            </a:r>
          </a:p>
          <a:p>
            <a:endParaRPr lang="en-US" dirty="0"/>
          </a:p>
        </p:txBody>
      </p:sp>
      <p:sp>
        <p:nvSpPr>
          <p:cNvPr id="4" name="Rectangle 3"/>
          <p:cNvSpPr/>
          <p:nvPr/>
        </p:nvSpPr>
        <p:spPr>
          <a:xfrm>
            <a:off x="2586733" y="446102"/>
            <a:ext cx="2651919" cy="2244036"/>
          </a:xfrm>
          <a:prstGeom prst="rect">
            <a:avLst/>
          </a:prstGeom>
          <a:ln>
            <a:solidFill>
              <a:schemeClr val="accent1"/>
            </a:solidFill>
          </a:ln>
        </p:spPr>
        <p:txBody>
          <a:bodyPr lIns="43013" tIns="21507" rIns="43013" bIns="21507">
            <a:spAutoFit/>
          </a:bodyPr>
          <a:lstStyle/>
          <a:p>
            <a:r>
              <a:rPr lang="en-US" sz="1300" b="1" dirty="0" smtClean="0"/>
              <a:t>Example:</a:t>
            </a:r>
          </a:p>
          <a:p>
            <a:endParaRPr lang="en-US" sz="1300" b="1" dirty="0" smtClean="0"/>
          </a:p>
          <a:p>
            <a:r>
              <a:rPr lang="en-US" sz="1300" b="1" dirty="0" err="1" smtClean="0"/>
              <a:t>int</a:t>
            </a:r>
            <a:r>
              <a:rPr lang="en-US" sz="1300" dirty="0"/>
              <a:t> </a:t>
            </a:r>
            <a:r>
              <a:rPr lang="en-US" sz="1300" dirty="0" err="1"/>
              <a:t>num</a:t>
            </a:r>
            <a:r>
              <a:rPr lang="en-US" sz="1300" dirty="0"/>
              <a:t> = 2;  </a:t>
            </a:r>
          </a:p>
          <a:p>
            <a:r>
              <a:rPr lang="en-US" sz="1300" b="1" dirty="0"/>
              <a:t>switch</a:t>
            </a:r>
            <a:r>
              <a:rPr lang="en-US" sz="1300" dirty="0"/>
              <a:t> (</a:t>
            </a:r>
            <a:r>
              <a:rPr lang="en-US" sz="1300" dirty="0" err="1"/>
              <a:t>num</a:t>
            </a:r>
            <a:r>
              <a:rPr lang="en-US" sz="1300" dirty="0"/>
              <a:t>){  </a:t>
            </a:r>
          </a:p>
          <a:p>
            <a:r>
              <a:rPr lang="en-US" sz="1300" b="1" dirty="0"/>
              <a:t>case</a:t>
            </a:r>
            <a:r>
              <a:rPr lang="en-US" sz="1300" dirty="0"/>
              <a:t> 0:  </a:t>
            </a:r>
          </a:p>
          <a:p>
            <a:r>
              <a:rPr lang="en-US" sz="1300" dirty="0" err="1"/>
              <a:t>System.out.println</a:t>
            </a:r>
            <a:r>
              <a:rPr lang="en-US" sz="1300" dirty="0"/>
              <a:t>("number is 0");  </a:t>
            </a:r>
          </a:p>
          <a:p>
            <a:r>
              <a:rPr lang="en-US" sz="1300" b="1" dirty="0"/>
              <a:t>break</a:t>
            </a:r>
            <a:r>
              <a:rPr lang="en-US" sz="1300" dirty="0"/>
              <a:t>;  </a:t>
            </a:r>
          </a:p>
          <a:p>
            <a:r>
              <a:rPr lang="en-US" sz="1300" b="1" dirty="0"/>
              <a:t>case</a:t>
            </a:r>
            <a:r>
              <a:rPr lang="en-US" sz="1300" dirty="0"/>
              <a:t> 1:  </a:t>
            </a:r>
          </a:p>
          <a:p>
            <a:r>
              <a:rPr lang="en-US" sz="1300" dirty="0" err="1"/>
              <a:t>System.out.println</a:t>
            </a:r>
            <a:r>
              <a:rPr lang="en-US" sz="1300" dirty="0"/>
              <a:t>("number is 1");  </a:t>
            </a:r>
          </a:p>
          <a:p>
            <a:r>
              <a:rPr lang="en-US" sz="1300" b="1" dirty="0"/>
              <a:t>break</a:t>
            </a:r>
            <a:r>
              <a:rPr lang="en-US" sz="1300" dirty="0"/>
              <a:t>;  </a:t>
            </a:r>
          </a:p>
          <a:p>
            <a:r>
              <a:rPr lang="en-US" sz="1300" b="1" dirty="0"/>
              <a:t>default</a:t>
            </a:r>
            <a:r>
              <a:rPr lang="en-US" sz="1300" dirty="0"/>
              <a:t>:  </a:t>
            </a:r>
          </a:p>
        </p:txBody>
      </p:sp>
    </p:spTree>
    <p:extLst>
      <p:ext uri="{BB962C8B-B14F-4D97-AF65-F5344CB8AC3E}">
        <p14:creationId xmlns:p14="http://schemas.microsoft.com/office/powerpoint/2010/main" val="4064821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6"/>
            <a:ext cx="4574560" cy="450505"/>
          </a:xfrm>
        </p:spPr>
        <p:txBody>
          <a:bodyPr/>
          <a:lstStyle/>
          <a:p>
            <a:r>
              <a:rPr lang="en-US" b="1" dirty="0"/>
              <a:t>break statement</a:t>
            </a:r>
          </a:p>
        </p:txBody>
      </p:sp>
      <p:sp>
        <p:nvSpPr>
          <p:cNvPr id="3" name="Content Placeholder 2"/>
          <p:cNvSpPr>
            <a:spLocks noGrp="1"/>
          </p:cNvSpPr>
          <p:nvPr>
            <p:ph idx="1"/>
          </p:nvPr>
        </p:nvSpPr>
        <p:spPr>
          <a:xfrm>
            <a:off x="364639" y="645239"/>
            <a:ext cx="4574560" cy="2649142"/>
          </a:xfrm>
        </p:spPr>
        <p:txBody>
          <a:bodyPr/>
          <a:lstStyle/>
          <a:p>
            <a:r>
              <a:rPr lang="en-US" dirty="0"/>
              <a:t>When a break statement is encountered inside a loop, the loop is immediately terminated and the program control resumes at the next statement following the loop</a:t>
            </a:r>
            <a:r>
              <a:rPr lang="en-US" dirty="0" smtClean="0"/>
              <a:t>.</a:t>
            </a:r>
          </a:p>
          <a:p>
            <a:r>
              <a:rPr lang="en-US" dirty="0"/>
              <a:t>The Java </a:t>
            </a:r>
            <a:r>
              <a:rPr lang="en-US" i="1" dirty="0"/>
              <a:t>break</a:t>
            </a:r>
            <a:r>
              <a:rPr lang="en-US" dirty="0"/>
              <a:t> statement is used to break loop or </a:t>
            </a:r>
            <a:r>
              <a:rPr lang="en-US" dirty="0" smtClean="0"/>
              <a:t>switch</a:t>
            </a:r>
            <a:r>
              <a:rPr lang="en-US" dirty="0"/>
              <a:t> statement. It breaks the current flow of the program at specified condition. In case of inner loop, it breaks only inner loop</a:t>
            </a:r>
            <a:r>
              <a:rPr lang="en-US" dirty="0" smtClean="0"/>
              <a:t>.</a:t>
            </a:r>
          </a:p>
          <a:p>
            <a:pPr marL="0" indent="0">
              <a:buNone/>
            </a:pPr>
            <a:r>
              <a:rPr lang="en-US" b="1" dirty="0" smtClean="0"/>
              <a:t>Syntax:</a:t>
            </a:r>
            <a:endParaRPr lang="en-US" b="1" dirty="0"/>
          </a:p>
          <a:p>
            <a:pPr marL="0" indent="0">
              <a:buNone/>
            </a:pPr>
            <a:r>
              <a:rPr lang="en-US" dirty="0"/>
              <a:t>jump-statement;    </a:t>
            </a:r>
          </a:p>
          <a:p>
            <a:pPr marL="0" indent="0">
              <a:buNone/>
            </a:pPr>
            <a:r>
              <a:rPr lang="en-US" b="1" dirty="0"/>
              <a:t>break</a:t>
            </a:r>
            <a:r>
              <a:rPr lang="en-US" dirty="0"/>
              <a:t>;</a:t>
            </a:r>
          </a:p>
          <a:p>
            <a:endParaRPr lang="en-US" dirty="0"/>
          </a:p>
          <a:p>
            <a:endParaRPr lang="en-US" dirty="0"/>
          </a:p>
        </p:txBody>
      </p:sp>
    </p:spTree>
    <p:extLst>
      <p:ext uri="{BB962C8B-B14F-4D97-AF65-F5344CB8AC3E}">
        <p14:creationId xmlns:p14="http://schemas.microsoft.com/office/powerpoint/2010/main" val="4037556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041" y="268406"/>
            <a:ext cx="2542272" cy="3246642"/>
          </a:xfrm>
          <a:ln>
            <a:solidFill>
              <a:schemeClr val="accent1"/>
            </a:solidFill>
          </a:ln>
        </p:spPr>
        <p:txBody>
          <a:bodyPr>
            <a:normAutofit lnSpcReduction="10000"/>
          </a:bodyPr>
          <a:lstStyle/>
          <a:p>
            <a:pPr marL="0" indent="0">
              <a:buNone/>
            </a:pPr>
            <a:r>
              <a:rPr lang="en-US" b="1" dirty="0" smtClean="0"/>
              <a:t>Example:</a:t>
            </a:r>
          </a:p>
          <a:p>
            <a:pPr marL="0" indent="0">
              <a:buNone/>
            </a:pPr>
            <a:endParaRPr lang="en-US" b="1" dirty="0" smtClean="0"/>
          </a:p>
          <a:p>
            <a:pPr marL="0" indent="0">
              <a:buNone/>
            </a:pPr>
            <a:r>
              <a:rPr lang="en-US" b="1" dirty="0" smtClean="0"/>
              <a:t>public</a:t>
            </a:r>
            <a:r>
              <a:rPr lang="en-US" dirty="0"/>
              <a:t> </a:t>
            </a:r>
            <a:r>
              <a:rPr lang="en-US" b="1" dirty="0"/>
              <a:t>class</a:t>
            </a:r>
            <a:r>
              <a:rPr lang="en-US" dirty="0"/>
              <a:t> </a:t>
            </a:r>
            <a:r>
              <a:rPr lang="en-US" dirty="0" err="1"/>
              <a:t>BreakExample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//using for loop  </a:t>
            </a:r>
          </a:p>
          <a:p>
            <a:pPr marL="0" indent="0">
              <a:buNone/>
            </a:pPr>
            <a:r>
              <a:rPr lang="en-US" dirty="0"/>
              <a:t>    </a:t>
            </a:r>
            <a:r>
              <a:rPr lang="en-US" b="1" dirty="0"/>
              <a:t>for</a:t>
            </a:r>
            <a:r>
              <a:rPr lang="en-US" dirty="0"/>
              <a:t>(</a:t>
            </a:r>
            <a:r>
              <a:rPr lang="en-US" b="1" dirty="0" err="1"/>
              <a:t>int</a:t>
            </a:r>
            <a:r>
              <a:rPr lang="en-US" dirty="0"/>
              <a:t> </a:t>
            </a:r>
            <a:r>
              <a:rPr lang="en-US" dirty="0" err="1"/>
              <a:t>i</a:t>
            </a:r>
            <a:r>
              <a:rPr lang="en-US" dirty="0"/>
              <a:t>=1;i&lt;=10;i++){  </a:t>
            </a:r>
          </a:p>
          <a:p>
            <a:pPr marL="0" indent="0">
              <a:buNone/>
            </a:pPr>
            <a:r>
              <a:rPr lang="en-US" dirty="0"/>
              <a:t>        </a:t>
            </a:r>
            <a:r>
              <a:rPr lang="en-US" b="1" dirty="0"/>
              <a:t>if</a:t>
            </a:r>
            <a:r>
              <a:rPr lang="en-US" dirty="0"/>
              <a:t>(</a:t>
            </a:r>
            <a:r>
              <a:rPr lang="en-US" dirty="0" err="1"/>
              <a:t>i</a:t>
            </a:r>
            <a:r>
              <a:rPr lang="en-US" dirty="0"/>
              <a:t>==5){  </a:t>
            </a:r>
          </a:p>
          <a:p>
            <a:pPr marL="0" indent="0">
              <a:buNone/>
            </a:pPr>
            <a:r>
              <a:rPr lang="en-US" dirty="0"/>
              <a:t>            //breaking the loop  </a:t>
            </a:r>
            <a:endParaRPr lang="en-US" dirty="0" smtClean="0"/>
          </a:p>
          <a:p>
            <a:pPr marL="0" indent="0">
              <a:buNone/>
            </a:pPr>
            <a:r>
              <a:rPr lang="en-US" dirty="0"/>
              <a:t>            </a:t>
            </a:r>
            <a:r>
              <a:rPr lang="en-US" b="1" dirty="0"/>
              <a:t>break</a:t>
            </a:r>
            <a:r>
              <a:rPr lang="en-US" dirty="0"/>
              <a: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endParaRPr lang="en-US" dirty="0"/>
          </a:p>
        </p:txBody>
      </p:sp>
      <p:sp>
        <p:nvSpPr>
          <p:cNvPr id="5" name="Rectangle 4"/>
          <p:cNvSpPr/>
          <p:nvPr/>
        </p:nvSpPr>
        <p:spPr>
          <a:xfrm>
            <a:off x="3093230" y="417328"/>
            <a:ext cx="635093" cy="1043708"/>
          </a:xfrm>
          <a:prstGeom prst="rect">
            <a:avLst/>
          </a:prstGeom>
        </p:spPr>
        <p:txBody>
          <a:bodyPr wrap="none" lIns="43013" tIns="21507" rIns="43013" bIns="21507">
            <a:spAutoFit/>
          </a:bodyPr>
          <a:lstStyle/>
          <a:p>
            <a:pPr algn="just"/>
            <a:r>
              <a:rPr lang="en-US" sz="1300" dirty="0" smtClean="0">
                <a:solidFill>
                  <a:srgbClr val="610B38"/>
                </a:solidFill>
                <a:latin typeface="erdana"/>
              </a:rPr>
              <a:t>Output;</a:t>
            </a:r>
          </a:p>
          <a:p>
            <a:pPr algn="just"/>
            <a:r>
              <a:rPr lang="en-US" sz="1300" dirty="0" smtClean="0">
                <a:solidFill>
                  <a:srgbClr val="610B38"/>
                </a:solidFill>
                <a:latin typeface="erdana"/>
              </a:rPr>
              <a:t>1</a:t>
            </a:r>
          </a:p>
          <a:p>
            <a:pPr algn="just"/>
            <a:r>
              <a:rPr lang="en-US" sz="1300" dirty="0" smtClean="0">
                <a:solidFill>
                  <a:srgbClr val="610B38"/>
                </a:solidFill>
                <a:latin typeface="erdana"/>
              </a:rPr>
              <a:t>2</a:t>
            </a:r>
          </a:p>
          <a:p>
            <a:pPr algn="just"/>
            <a:r>
              <a:rPr lang="en-US" sz="1300" dirty="0" smtClean="0">
                <a:solidFill>
                  <a:srgbClr val="610B38"/>
                </a:solidFill>
                <a:latin typeface="erdana"/>
              </a:rPr>
              <a:t>3</a:t>
            </a:r>
          </a:p>
          <a:p>
            <a:pPr algn="just"/>
            <a:r>
              <a:rPr lang="en-US" sz="1300" dirty="0">
                <a:solidFill>
                  <a:srgbClr val="610B38"/>
                </a:solidFill>
                <a:latin typeface="erdana"/>
              </a:rPr>
              <a:t>4</a:t>
            </a:r>
          </a:p>
        </p:txBody>
      </p:sp>
    </p:spTree>
    <p:extLst>
      <p:ext uri="{BB962C8B-B14F-4D97-AF65-F5344CB8AC3E}">
        <p14:creationId xmlns:p14="http://schemas.microsoft.com/office/powerpoint/2010/main" val="1961546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3"/>
            <a:ext cx="4574560" cy="622729"/>
          </a:xfrm>
        </p:spPr>
        <p:txBody>
          <a:bodyPr/>
          <a:lstStyle/>
          <a:p>
            <a:r>
              <a:rPr lang="en-US" b="1" dirty="0"/>
              <a:t>Java continue statement</a:t>
            </a:r>
            <a:endParaRPr lang="en-US" dirty="0"/>
          </a:p>
        </p:txBody>
      </p:sp>
      <p:sp>
        <p:nvSpPr>
          <p:cNvPr id="3" name="Content Placeholder 2"/>
          <p:cNvSpPr>
            <a:spLocks noGrp="1"/>
          </p:cNvSpPr>
          <p:nvPr>
            <p:ph idx="1"/>
          </p:nvPr>
        </p:nvSpPr>
        <p:spPr>
          <a:xfrm>
            <a:off x="269274" y="487680"/>
            <a:ext cx="3818763" cy="3169920"/>
          </a:xfrm>
        </p:spPr>
        <p:txBody>
          <a:bodyPr>
            <a:normAutofit lnSpcReduction="10000"/>
          </a:bodyPr>
          <a:lstStyle/>
          <a:p>
            <a:pPr marL="0" indent="0">
              <a:buNone/>
            </a:pPr>
            <a:r>
              <a:rPr lang="en-US" dirty="0"/>
              <a:t>Unlike break statement, the continue statement doesn't break the loop, whereas, it skips the specific part of the loop and jumps to the next iteration of the loop immediately.</a:t>
            </a:r>
          </a:p>
          <a:p>
            <a:pPr marL="0" indent="0">
              <a:buNone/>
            </a:pPr>
            <a:r>
              <a:rPr lang="en-US" b="1" dirty="0"/>
              <a:t>public</a:t>
            </a:r>
            <a:r>
              <a:rPr lang="en-US" dirty="0"/>
              <a:t> </a:t>
            </a:r>
            <a:r>
              <a:rPr lang="en-US" b="1" dirty="0"/>
              <a:t>class</a:t>
            </a:r>
            <a:r>
              <a:rPr lang="en-US" dirty="0"/>
              <a:t> </a:t>
            </a:r>
            <a:r>
              <a:rPr lang="en-US" dirty="0" err="1"/>
              <a:t>ContinueExample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//for loop  </a:t>
            </a:r>
          </a:p>
          <a:p>
            <a:pPr marL="0" indent="0">
              <a:buNone/>
            </a:pPr>
            <a:r>
              <a:rPr lang="en-US" dirty="0"/>
              <a:t>    </a:t>
            </a:r>
            <a:r>
              <a:rPr lang="en-US" b="1" dirty="0"/>
              <a:t>for</a:t>
            </a:r>
            <a:r>
              <a:rPr lang="en-US" dirty="0"/>
              <a:t>(</a:t>
            </a:r>
            <a:r>
              <a:rPr lang="en-US" b="1" dirty="0" err="1"/>
              <a:t>int</a:t>
            </a:r>
            <a:r>
              <a:rPr lang="en-US" dirty="0"/>
              <a:t> </a:t>
            </a:r>
            <a:r>
              <a:rPr lang="en-US" dirty="0" err="1"/>
              <a:t>i</a:t>
            </a:r>
            <a:r>
              <a:rPr lang="en-US" dirty="0"/>
              <a:t>=1;i&lt;=10;i++){  </a:t>
            </a:r>
          </a:p>
          <a:p>
            <a:pPr marL="0" indent="0">
              <a:buNone/>
            </a:pPr>
            <a:r>
              <a:rPr lang="en-US" dirty="0"/>
              <a:t>        </a:t>
            </a:r>
            <a:r>
              <a:rPr lang="en-US" b="1" dirty="0"/>
              <a:t>if</a:t>
            </a:r>
            <a:r>
              <a:rPr lang="en-US" dirty="0"/>
              <a:t>(</a:t>
            </a:r>
            <a:r>
              <a:rPr lang="en-US" dirty="0" err="1"/>
              <a:t>i</a:t>
            </a:r>
            <a:r>
              <a:rPr lang="en-US" dirty="0"/>
              <a:t>==5){  </a:t>
            </a:r>
          </a:p>
          <a:p>
            <a:pPr marL="0" indent="0">
              <a:buNone/>
            </a:pPr>
            <a:r>
              <a:rPr lang="en-US" dirty="0"/>
              <a:t>            //using continue statement  </a:t>
            </a:r>
          </a:p>
          <a:p>
            <a:pPr marL="0" indent="0">
              <a:buNone/>
            </a:pPr>
            <a:r>
              <a:rPr lang="en-US" dirty="0"/>
              <a:t>            </a:t>
            </a:r>
            <a:r>
              <a:rPr lang="en-US" b="1" dirty="0"/>
              <a:t>continue</a:t>
            </a:r>
            <a:r>
              <a:rPr lang="en-US" dirty="0"/>
              <a:t>;//it will skip the rest statement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r>
              <a:rPr lang="en-US" dirty="0" smtClean="0"/>
              <a:t>}</a:t>
            </a:r>
            <a:r>
              <a:rPr lang="en-US" dirty="0"/>
              <a:t> </a:t>
            </a:r>
            <a:r>
              <a:rPr lang="en-US" dirty="0" smtClean="0"/>
              <a:t>}</a:t>
            </a:r>
            <a:r>
              <a:rPr lang="en-US" dirty="0"/>
              <a:t>  </a:t>
            </a:r>
          </a:p>
        </p:txBody>
      </p:sp>
      <p:sp>
        <p:nvSpPr>
          <p:cNvPr id="4" name="Rectangle 3"/>
          <p:cNvSpPr/>
          <p:nvPr/>
        </p:nvSpPr>
        <p:spPr>
          <a:xfrm>
            <a:off x="4277750" y="1047560"/>
            <a:ext cx="792937" cy="2244036"/>
          </a:xfrm>
          <a:prstGeom prst="rect">
            <a:avLst/>
          </a:prstGeom>
          <a:ln>
            <a:solidFill>
              <a:schemeClr val="accent1"/>
            </a:solidFill>
          </a:ln>
        </p:spPr>
        <p:txBody>
          <a:bodyPr wrap="square" lIns="43013" tIns="21507" rIns="43013" bIns="21507">
            <a:spAutoFit/>
          </a:bodyPr>
          <a:lstStyle/>
          <a:p>
            <a:r>
              <a:rPr lang="en-US" sz="1300" b="1" dirty="0">
                <a:solidFill>
                  <a:srgbClr val="333333"/>
                </a:solidFill>
                <a:latin typeface="inter-bold"/>
              </a:rPr>
              <a:t>Output</a:t>
            </a:r>
            <a:r>
              <a:rPr lang="en-US" sz="1300" b="1" dirty="0" smtClean="0">
                <a:solidFill>
                  <a:srgbClr val="333333"/>
                </a:solidFill>
                <a:latin typeface="inter-bold"/>
              </a:rPr>
              <a:t>:</a:t>
            </a:r>
          </a:p>
          <a:p>
            <a:r>
              <a:rPr lang="en-US" sz="1300" b="1" dirty="0" smtClean="0">
                <a:solidFill>
                  <a:srgbClr val="333333"/>
                </a:solidFill>
                <a:latin typeface="inter-bold"/>
              </a:rPr>
              <a:t>1</a:t>
            </a:r>
          </a:p>
          <a:p>
            <a:r>
              <a:rPr lang="en-US" sz="1300" b="1" dirty="0" smtClean="0">
                <a:solidFill>
                  <a:srgbClr val="333333"/>
                </a:solidFill>
                <a:latin typeface="inter-bold"/>
              </a:rPr>
              <a:t>2</a:t>
            </a:r>
          </a:p>
          <a:p>
            <a:r>
              <a:rPr lang="en-US" sz="1300" b="1" dirty="0" smtClean="0">
                <a:solidFill>
                  <a:srgbClr val="333333"/>
                </a:solidFill>
                <a:latin typeface="inter-bold"/>
              </a:rPr>
              <a:t>3</a:t>
            </a:r>
          </a:p>
          <a:p>
            <a:r>
              <a:rPr lang="en-US" sz="1300" b="1" dirty="0" smtClean="0">
                <a:solidFill>
                  <a:srgbClr val="333333"/>
                </a:solidFill>
                <a:latin typeface="inter-bold"/>
              </a:rPr>
              <a:t>4</a:t>
            </a:r>
          </a:p>
          <a:p>
            <a:r>
              <a:rPr lang="en-US" sz="1300" b="1" dirty="0" smtClean="0">
                <a:solidFill>
                  <a:srgbClr val="333333"/>
                </a:solidFill>
                <a:latin typeface="inter-bold"/>
              </a:rPr>
              <a:t>6</a:t>
            </a:r>
          </a:p>
          <a:p>
            <a:r>
              <a:rPr lang="en-US" sz="1300" b="1" dirty="0" smtClean="0">
                <a:solidFill>
                  <a:srgbClr val="333333"/>
                </a:solidFill>
                <a:latin typeface="inter-bold"/>
              </a:rPr>
              <a:t>7</a:t>
            </a:r>
          </a:p>
          <a:p>
            <a:r>
              <a:rPr lang="en-US" sz="1300" b="1" dirty="0" smtClean="0">
                <a:solidFill>
                  <a:srgbClr val="333333"/>
                </a:solidFill>
                <a:latin typeface="inter-bold"/>
              </a:rPr>
              <a:t>8</a:t>
            </a:r>
          </a:p>
          <a:p>
            <a:r>
              <a:rPr lang="en-US" sz="1300" b="1" dirty="0" smtClean="0">
                <a:solidFill>
                  <a:srgbClr val="333333"/>
                </a:solidFill>
                <a:latin typeface="inter-bold"/>
              </a:rPr>
              <a:t>9</a:t>
            </a:r>
          </a:p>
          <a:p>
            <a:r>
              <a:rPr lang="en-US" sz="1300" b="1" dirty="0" smtClean="0">
                <a:solidFill>
                  <a:srgbClr val="333333"/>
                </a:solidFill>
                <a:latin typeface="inter-bold"/>
              </a:rPr>
              <a:t>10</a:t>
            </a:r>
          </a:p>
          <a:p>
            <a:endParaRPr lang="en-US" sz="1300" dirty="0"/>
          </a:p>
        </p:txBody>
      </p:sp>
    </p:spTree>
    <p:extLst>
      <p:ext uri="{BB962C8B-B14F-4D97-AF65-F5344CB8AC3E}">
        <p14:creationId xmlns:p14="http://schemas.microsoft.com/office/powerpoint/2010/main" val="2307385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60025"/>
            <a:ext cx="4574560" cy="435161"/>
          </a:xfrm>
        </p:spPr>
        <p:txBody>
          <a:bodyPr>
            <a:normAutofit/>
          </a:bodyPr>
          <a:lstStyle/>
          <a:p>
            <a:r>
              <a:rPr lang="en-US" b="1" dirty="0"/>
              <a:t>Loop Statements</a:t>
            </a:r>
            <a:endParaRPr lang="en-US" dirty="0"/>
          </a:p>
        </p:txBody>
      </p:sp>
      <p:sp>
        <p:nvSpPr>
          <p:cNvPr id="3" name="Content Placeholder 2"/>
          <p:cNvSpPr>
            <a:spLocks noGrp="1"/>
          </p:cNvSpPr>
          <p:nvPr>
            <p:ph idx="1"/>
          </p:nvPr>
        </p:nvSpPr>
        <p:spPr>
          <a:xfrm>
            <a:off x="364639" y="495185"/>
            <a:ext cx="4574560" cy="2799197"/>
          </a:xfrm>
        </p:spPr>
        <p:txBody>
          <a:bodyPr>
            <a:normAutofit lnSpcReduction="10000"/>
          </a:bodyPr>
          <a:lstStyle/>
          <a:p>
            <a:r>
              <a:rPr lang="en-US" dirty="0"/>
              <a:t>In programming, sometimes we need to execute the block of code repeatedly while some condition evaluates to true. </a:t>
            </a:r>
            <a:endParaRPr lang="en-US" dirty="0" smtClean="0"/>
          </a:p>
          <a:p>
            <a:r>
              <a:rPr lang="en-US" dirty="0" smtClean="0"/>
              <a:t>However</a:t>
            </a:r>
            <a:r>
              <a:rPr lang="en-US" dirty="0"/>
              <a:t>, loop statements are used to execute the set of instructions in a repeated order.</a:t>
            </a:r>
          </a:p>
          <a:p>
            <a:pPr marL="0" indent="0">
              <a:buNone/>
            </a:pPr>
            <a:r>
              <a:rPr lang="en-US" b="1" dirty="0"/>
              <a:t>For Loop:</a:t>
            </a:r>
          </a:p>
          <a:p>
            <a:r>
              <a:rPr lang="en-US" dirty="0"/>
              <a:t>It enables us to initialize the loop variable, check the condition, and increment/decrement in a single line of code. We use the for loop only when we exactly know the number of times, we want to execute the block of code</a:t>
            </a:r>
            <a:r>
              <a:rPr lang="en-US" dirty="0" smtClean="0"/>
              <a:t>.</a:t>
            </a:r>
          </a:p>
          <a:p>
            <a:pPr marL="0" indent="0">
              <a:buNone/>
            </a:pPr>
            <a:r>
              <a:rPr lang="en-US" b="1" dirty="0"/>
              <a:t>Syntax:</a:t>
            </a:r>
            <a:endParaRPr lang="en-US" b="1" dirty="0" smtClean="0"/>
          </a:p>
          <a:p>
            <a:pPr marL="0" indent="0">
              <a:buNone/>
            </a:pPr>
            <a:r>
              <a:rPr lang="en-US" b="1" dirty="0" smtClean="0"/>
              <a:t>for</a:t>
            </a:r>
            <a:r>
              <a:rPr lang="en-US" dirty="0" smtClean="0"/>
              <a:t>(initialization</a:t>
            </a:r>
            <a:r>
              <a:rPr lang="en-US" dirty="0"/>
              <a:t>, condition, increment/decrement) {    </a:t>
            </a:r>
          </a:p>
          <a:p>
            <a:pPr marL="0" indent="0">
              <a:buNone/>
            </a:pPr>
            <a:r>
              <a:rPr lang="en-US" dirty="0"/>
              <a:t>//block of statements    </a:t>
            </a:r>
          </a:p>
          <a:p>
            <a:pPr marL="0" indent="0">
              <a:buNone/>
            </a:pPr>
            <a:r>
              <a:rPr lang="en-US" dirty="0"/>
              <a:t>} </a:t>
            </a:r>
          </a:p>
          <a:p>
            <a:endParaRPr lang="en-US" dirty="0"/>
          </a:p>
        </p:txBody>
      </p:sp>
    </p:spTree>
    <p:extLst>
      <p:ext uri="{BB962C8B-B14F-4D97-AF65-F5344CB8AC3E}">
        <p14:creationId xmlns:p14="http://schemas.microsoft.com/office/powerpoint/2010/main" val="37875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17580"/>
            <a:ext cx="4574560" cy="3076800"/>
          </a:xfrm>
        </p:spPr>
        <p:txBody>
          <a:bodyPr>
            <a:normAutofit/>
          </a:bodyPr>
          <a:lstStyle/>
          <a:p>
            <a:pPr marL="0" indent="0">
              <a:buNone/>
            </a:pPr>
            <a:r>
              <a:rPr lang="en-US" b="1" dirty="0"/>
              <a:t>public</a:t>
            </a:r>
            <a:r>
              <a:rPr lang="en-US" dirty="0"/>
              <a:t> </a:t>
            </a:r>
            <a:r>
              <a:rPr lang="en-US" b="1" dirty="0"/>
              <a:t>class</a:t>
            </a:r>
            <a:r>
              <a:rPr lang="en-US" dirty="0"/>
              <a:t> </a:t>
            </a:r>
            <a:r>
              <a:rPr lang="en-US" dirty="0" err="1"/>
              <a:t>Calculattion</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TODO Auto-generated method stub  </a:t>
            </a:r>
          </a:p>
          <a:p>
            <a:pPr marL="0" indent="0">
              <a:buNone/>
            </a:pPr>
            <a:r>
              <a:rPr lang="en-US" b="1" dirty="0" err="1"/>
              <a:t>int</a:t>
            </a:r>
            <a:r>
              <a:rPr lang="en-US" dirty="0"/>
              <a:t> sum = 0;  </a:t>
            </a:r>
          </a:p>
          <a:p>
            <a:pPr marL="0" indent="0">
              <a:buNone/>
            </a:pPr>
            <a:r>
              <a:rPr lang="en-US" b="1" dirty="0"/>
              <a:t>for</a:t>
            </a:r>
            <a:r>
              <a:rPr lang="en-US" dirty="0"/>
              <a:t>(</a:t>
            </a:r>
            <a:r>
              <a:rPr lang="en-US" b="1" dirty="0" err="1"/>
              <a:t>int</a:t>
            </a:r>
            <a:r>
              <a:rPr lang="en-US" dirty="0"/>
              <a:t> j = 1; j&lt;=10; </a:t>
            </a:r>
            <a:r>
              <a:rPr lang="en-US" dirty="0" err="1"/>
              <a:t>j++</a:t>
            </a:r>
            <a:r>
              <a:rPr lang="en-US" dirty="0"/>
              <a:t>) {  </a:t>
            </a:r>
          </a:p>
          <a:p>
            <a:pPr marL="0" indent="0">
              <a:buNone/>
            </a:pPr>
            <a:r>
              <a:rPr lang="en-US" dirty="0"/>
              <a:t>sum = sum + j;  </a:t>
            </a:r>
          </a:p>
          <a:p>
            <a:pPr marL="0" indent="0">
              <a:buNone/>
            </a:pPr>
            <a:r>
              <a:rPr lang="en-US" dirty="0"/>
              <a:t>}  </a:t>
            </a:r>
          </a:p>
          <a:p>
            <a:pPr marL="0" indent="0">
              <a:buNone/>
            </a:pPr>
            <a:r>
              <a:rPr lang="en-US" dirty="0" err="1"/>
              <a:t>System.out.println</a:t>
            </a:r>
            <a:r>
              <a:rPr lang="en-US" dirty="0"/>
              <a:t>("The sum of first 10 natural numbers is " + sum);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53653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82193"/>
            <a:ext cx="4574560" cy="510526"/>
          </a:xfrm>
        </p:spPr>
        <p:txBody>
          <a:bodyPr>
            <a:normAutofit/>
          </a:bodyPr>
          <a:lstStyle/>
          <a:p>
            <a:r>
              <a:rPr lang="en-US" b="1" dirty="0" smtClean="0"/>
              <a:t>While loop</a:t>
            </a:r>
            <a:endParaRPr lang="en-US" b="1" dirty="0"/>
          </a:p>
        </p:txBody>
      </p:sp>
      <p:sp>
        <p:nvSpPr>
          <p:cNvPr id="3" name="Content Placeholder 2"/>
          <p:cNvSpPr>
            <a:spLocks noGrp="1"/>
          </p:cNvSpPr>
          <p:nvPr>
            <p:ph idx="1"/>
          </p:nvPr>
        </p:nvSpPr>
        <p:spPr>
          <a:xfrm>
            <a:off x="364639" y="727770"/>
            <a:ext cx="4574560" cy="2929831"/>
          </a:xfrm>
        </p:spPr>
        <p:txBody>
          <a:bodyPr>
            <a:normAutofit/>
          </a:bodyPr>
          <a:lstStyle/>
          <a:p>
            <a:r>
              <a:rPr lang="en-US" dirty="0"/>
              <a:t>The Java while loop is used to iterate a part of the program repeatedly until the specified Boolean condition is true. As soon as the Boolean condition becomes false, the loop automatically stops</a:t>
            </a:r>
            <a:r>
              <a:rPr lang="en-US" dirty="0" smtClean="0"/>
              <a:t>.</a:t>
            </a:r>
            <a:endParaRPr lang="en-US" dirty="0"/>
          </a:p>
          <a:p>
            <a:r>
              <a:rPr lang="en-US" dirty="0"/>
              <a:t>The while loop is considered as a repeating if statement. If the number of iteration is not fixed, it is recommended to use the while loop</a:t>
            </a:r>
            <a:r>
              <a:rPr lang="en-US" dirty="0" smtClean="0"/>
              <a:t>.</a:t>
            </a:r>
          </a:p>
          <a:p>
            <a:pPr marL="0" indent="0">
              <a:buNone/>
            </a:pPr>
            <a:r>
              <a:rPr lang="en-US" b="1" dirty="0"/>
              <a:t>Syntax:</a:t>
            </a:r>
            <a:endParaRPr lang="en-US" dirty="0"/>
          </a:p>
          <a:p>
            <a:pPr marL="0" indent="0">
              <a:buNone/>
            </a:pPr>
            <a:r>
              <a:rPr lang="en-US" b="1" dirty="0"/>
              <a:t>while</a:t>
            </a:r>
            <a:r>
              <a:rPr lang="en-US" dirty="0"/>
              <a:t> (condition){    </a:t>
            </a:r>
          </a:p>
          <a:p>
            <a:pPr marL="0" indent="0">
              <a:buNone/>
            </a:pPr>
            <a:r>
              <a:rPr lang="en-US" dirty="0"/>
              <a:t>//code to be executed   </a:t>
            </a:r>
          </a:p>
          <a:p>
            <a:pPr marL="0" indent="0">
              <a:buNone/>
            </a:pPr>
            <a:r>
              <a:rPr lang="en-US" dirty="0"/>
              <a:t>I </a:t>
            </a:r>
            <a:r>
              <a:rPr lang="en-US" dirty="0" err="1"/>
              <a:t>ncrement</a:t>
            </a:r>
            <a:r>
              <a:rPr lang="en-US" dirty="0"/>
              <a:t> / decrement statement  </a:t>
            </a:r>
          </a:p>
          <a:p>
            <a:pPr marL="0" indent="0">
              <a:buNone/>
            </a:pPr>
            <a:r>
              <a:rPr lang="en-US" dirty="0"/>
              <a:t>} </a:t>
            </a:r>
          </a:p>
          <a:p>
            <a:endParaRPr lang="en-US" dirty="0"/>
          </a:p>
        </p:txBody>
      </p:sp>
    </p:spTree>
    <p:extLst>
      <p:ext uri="{BB962C8B-B14F-4D97-AF65-F5344CB8AC3E}">
        <p14:creationId xmlns:p14="http://schemas.microsoft.com/office/powerpoint/2010/main" val="2737885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77605"/>
            <a:ext cx="4574560" cy="3196179"/>
          </a:xfrm>
        </p:spPr>
        <p:txBody>
          <a:bodyPr>
            <a:normAutofit/>
          </a:bodyPr>
          <a:lstStyle/>
          <a:p>
            <a:pPr marL="0" indent="0">
              <a:buNone/>
            </a:pPr>
            <a:r>
              <a:rPr lang="en-US" b="1" dirty="0" smtClean="0"/>
              <a:t>Example:</a:t>
            </a:r>
          </a:p>
          <a:p>
            <a:pPr marL="0" indent="0">
              <a:buNone/>
            </a:pPr>
            <a:r>
              <a:rPr lang="en-US" b="1" dirty="0" smtClean="0"/>
              <a:t>public</a:t>
            </a:r>
            <a:r>
              <a:rPr lang="en-US" dirty="0"/>
              <a:t> </a:t>
            </a:r>
            <a:r>
              <a:rPr lang="en-US" b="1" dirty="0"/>
              <a:t>class</a:t>
            </a:r>
            <a:r>
              <a:rPr lang="en-US" dirty="0"/>
              <a:t> </a:t>
            </a:r>
            <a:r>
              <a:rPr lang="en-US" dirty="0" err="1"/>
              <a:t>WhileExample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err="1"/>
              <a:t>int</a:t>
            </a:r>
            <a:r>
              <a:rPr lang="en-US" dirty="0"/>
              <a:t> </a:t>
            </a:r>
            <a:r>
              <a:rPr lang="en-US" dirty="0" err="1"/>
              <a:t>i</a:t>
            </a:r>
            <a:r>
              <a:rPr lang="en-US" dirty="0"/>
              <a:t>=1;  </a:t>
            </a:r>
          </a:p>
          <a:p>
            <a:pPr marL="0" indent="0">
              <a:buNone/>
            </a:pPr>
            <a:r>
              <a:rPr lang="en-US" dirty="0"/>
              <a:t>    </a:t>
            </a:r>
            <a:r>
              <a:rPr lang="en-US" b="1" dirty="0"/>
              <a:t>while</a:t>
            </a:r>
            <a:r>
              <a:rPr lang="en-US" dirty="0"/>
              <a:t>(</a:t>
            </a:r>
            <a:r>
              <a:rPr lang="en-US" dirty="0" err="1"/>
              <a:t>i</a:t>
            </a:r>
            <a:r>
              <a:rPr lang="en-US" dirty="0"/>
              <a:t>&lt;=10){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397916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52522"/>
            <a:ext cx="4574560" cy="532697"/>
          </a:xfrm>
        </p:spPr>
        <p:txBody>
          <a:bodyPr/>
          <a:lstStyle/>
          <a:p>
            <a:r>
              <a:rPr lang="en-US" b="1" i="1" dirty="0"/>
              <a:t>do-while loop</a:t>
            </a:r>
            <a:endParaRPr lang="en-US" b="1" dirty="0"/>
          </a:p>
        </p:txBody>
      </p:sp>
      <p:sp>
        <p:nvSpPr>
          <p:cNvPr id="3" name="Content Placeholder 2"/>
          <p:cNvSpPr>
            <a:spLocks noGrp="1"/>
          </p:cNvSpPr>
          <p:nvPr>
            <p:ph idx="1"/>
          </p:nvPr>
        </p:nvSpPr>
        <p:spPr>
          <a:xfrm>
            <a:off x="364639" y="585217"/>
            <a:ext cx="4574560" cy="3072383"/>
          </a:xfrm>
        </p:spPr>
        <p:txBody>
          <a:bodyPr>
            <a:normAutofit/>
          </a:bodyPr>
          <a:lstStyle/>
          <a:p>
            <a:r>
              <a:rPr lang="en-US" dirty="0" smtClean="0"/>
              <a:t>The</a:t>
            </a:r>
            <a:r>
              <a:rPr lang="en-US" dirty="0"/>
              <a:t> </a:t>
            </a:r>
            <a:r>
              <a:rPr lang="en-US" i="1" dirty="0"/>
              <a:t>do-while loop</a:t>
            </a:r>
            <a:r>
              <a:rPr lang="en-US" dirty="0"/>
              <a:t> is used to iterate a part of the program repeatedly, until the specified condition is true. </a:t>
            </a:r>
            <a:endParaRPr lang="en-US" dirty="0" smtClean="0"/>
          </a:p>
          <a:p>
            <a:r>
              <a:rPr lang="en-US" dirty="0" smtClean="0"/>
              <a:t>If </a:t>
            </a:r>
            <a:r>
              <a:rPr lang="en-US" dirty="0"/>
              <a:t>the number of iteration is not fixed and </a:t>
            </a:r>
            <a:r>
              <a:rPr lang="en-US" dirty="0" smtClean="0"/>
              <a:t>we </a:t>
            </a:r>
            <a:r>
              <a:rPr lang="en-US" dirty="0"/>
              <a:t>must have to execute the loop at least once, it is recommended to use a do-while loop.</a:t>
            </a:r>
          </a:p>
          <a:p>
            <a:r>
              <a:rPr lang="en-US" dirty="0" smtClean="0"/>
              <a:t>The do-while </a:t>
            </a:r>
            <a:r>
              <a:rPr lang="en-US" dirty="0"/>
              <a:t>loop is called an </a:t>
            </a:r>
            <a:r>
              <a:rPr lang="en-US" b="1" dirty="0"/>
              <a:t>exit control loop</a:t>
            </a:r>
            <a:r>
              <a:rPr lang="en-US" dirty="0"/>
              <a:t>. Therefore, unlike while loop and for loop, the do-while check the condition at the end of loop body. </a:t>
            </a:r>
            <a:r>
              <a:rPr lang="en-US" dirty="0" smtClean="0"/>
              <a:t>The</a:t>
            </a:r>
            <a:r>
              <a:rPr lang="en-US" dirty="0"/>
              <a:t> </a:t>
            </a:r>
            <a:r>
              <a:rPr lang="en-US" i="1" dirty="0"/>
              <a:t>do-while loop</a:t>
            </a:r>
            <a:r>
              <a:rPr lang="en-US" dirty="0"/>
              <a:t> is executed at least once because condition is checked after loop body</a:t>
            </a:r>
            <a:r>
              <a:rPr lang="en-US" dirty="0" smtClean="0"/>
              <a:t>.</a:t>
            </a:r>
          </a:p>
          <a:p>
            <a:pPr marL="0" indent="0">
              <a:buNone/>
            </a:pPr>
            <a:r>
              <a:rPr lang="en-US" b="1" dirty="0"/>
              <a:t>Syntax:</a:t>
            </a:r>
            <a:endParaRPr lang="en-US" dirty="0"/>
          </a:p>
          <a:p>
            <a:pPr marL="0" indent="0">
              <a:buNone/>
            </a:pPr>
            <a:r>
              <a:rPr lang="en-US" b="1" dirty="0"/>
              <a:t>do</a:t>
            </a:r>
            <a:r>
              <a:rPr lang="en-US" dirty="0"/>
              <a:t>{    </a:t>
            </a:r>
          </a:p>
          <a:p>
            <a:pPr marL="0" indent="0">
              <a:buNone/>
            </a:pPr>
            <a:r>
              <a:rPr lang="en-US" dirty="0"/>
              <a:t>//code to be executed / loop body  </a:t>
            </a:r>
          </a:p>
          <a:p>
            <a:pPr marL="0" indent="0">
              <a:buNone/>
            </a:pPr>
            <a:r>
              <a:rPr lang="en-US" dirty="0"/>
              <a:t>//update statement   </a:t>
            </a:r>
          </a:p>
          <a:p>
            <a:pPr marL="0" indent="0">
              <a:buNone/>
            </a:pPr>
            <a:r>
              <a:rPr lang="en-US" dirty="0"/>
              <a:t>}</a:t>
            </a:r>
            <a:r>
              <a:rPr lang="en-US" b="1" dirty="0"/>
              <a:t>while</a:t>
            </a:r>
            <a:r>
              <a:rPr lang="en-US" dirty="0"/>
              <a:t> (condition);   </a:t>
            </a:r>
          </a:p>
          <a:p>
            <a:endParaRPr lang="en-US" dirty="0"/>
          </a:p>
          <a:p>
            <a:endParaRPr lang="en-US" dirty="0"/>
          </a:p>
        </p:txBody>
      </p:sp>
    </p:spTree>
    <p:extLst>
      <p:ext uri="{BB962C8B-B14F-4D97-AF65-F5344CB8AC3E}">
        <p14:creationId xmlns:p14="http://schemas.microsoft.com/office/powerpoint/2010/main" val="16611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41" y="1"/>
            <a:ext cx="4574560" cy="438523"/>
          </a:xfrm>
        </p:spPr>
        <p:txBody>
          <a:bodyPr/>
          <a:lstStyle/>
          <a:p>
            <a:pPr algn="ctr"/>
            <a:r>
              <a:rPr lang="en-US" dirty="0" smtClean="0"/>
              <a:t>Characteristics of Java</a:t>
            </a:r>
            <a:endParaRPr lang="en-US" dirty="0"/>
          </a:p>
        </p:txBody>
      </p:sp>
      <p:sp>
        <p:nvSpPr>
          <p:cNvPr id="3" name="Content Placeholder 2"/>
          <p:cNvSpPr>
            <a:spLocks noGrp="1"/>
          </p:cNvSpPr>
          <p:nvPr>
            <p:ph idx="1"/>
          </p:nvPr>
        </p:nvSpPr>
        <p:spPr>
          <a:xfrm>
            <a:off x="317144" y="494961"/>
            <a:ext cx="4776917" cy="3162641"/>
          </a:xfrm>
        </p:spPr>
        <p:txBody>
          <a:bodyPr>
            <a:noAutofit/>
          </a:bodyPr>
          <a:lstStyle/>
          <a:p>
            <a:pPr marL="241950" indent="-241950">
              <a:buFont typeface="+mj-lt"/>
              <a:buAutoNum type="arabicPeriod"/>
            </a:pPr>
            <a:r>
              <a:rPr lang="en-US" sz="900" b="1" dirty="0" smtClean="0"/>
              <a:t>Simple  </a:t>
            </a:r>
          </a:p>
          <a:p>
            <a:pPr lvl="1"/>
            <a:r>
              <a:rPr lang="en-US" sz="900" dirty="0" smtClean="0"/>
              <a:t>syntax similar to C/C++</a:t>
            </a:r>
          </a:p>
          <a:p>
            <a:pPr lvl="1"/>
            <a:r>
              <a:rPr lang="en-US" sz="900" dirty="0" smtClean="0"/>
              <a:t>Confusing features such as pointers, operator overloading are removed from java</a:t>
            </a:r>
          </a:p>
          <a:p>
            <a:pPr marL="241950" indent="-241950">
              <a:buFont typeface="+mj-lt"/>
              <a:buAutoNum type="arabicPeriod"/>
            </a:pPr>
            <a:r>
              <a:rPr lang="en-US" sz="900" b="1" dirty="0" smtClean="0"/>
              <a:t>Object Oriented</a:t>
            </a:r>
          </a:p>
          <a:p>
            <a:pPr lvl="1"/>
            <a:r>
              <a:rPr lang="en-US" sz="900" dirty="0"/>
              <a:t>Everything in java is an object</a:t>
            </a:r>
          </a:p>
          <a:p>
            <a:pPr lvl="1"/>
            <a:r>
              <a:rPr lang="en-US" sz="900" dirty="0"/>
              <a:t>Java Supports OOP Features such as Inheritance, Polymorphism, Encapsulation, Abstraction etc.</a:t>
            </a:r>
          </a:p>
          <a:p>
            <a:pPr marL="241950" indent="-241950">
              <a:buFont typeface="+mj-lt"/>
              <a:buAutoNum type="arabicPeriod"/>
            </a:pPr>
            <a:r>
              <a:rPr lang="en-US" sz="900" b="1" dirty="0" smtClean="0"/>
              <a:t>Distributed</a:t>
            </a:r>
          </a:p>
          <a:p>
            <a:pPr lvl="1"/>
            <a:r>
              <a:rPr lang="en-US" sz="900" dirty="0" smtClean="0"/>
              <a:t>Remote Method Invocation (RMI) and Enterprise Java Beans (EJB) are used for creating distributed applications.</a:t>
            </a:r>
          </a:p>
          <a:p>
            <a:pPr lvl="1"/>
            <a:r>
              <a:rPr lang="en-US" sz="900" dirty="0" smtClean="0"/>
              <a:t>We may access files by calling the methods from any machine on the internet.</a:t>
            </a:r>
          </a:p>
          <a:p>
            <a:pPr marL="241950" indent="-241950">
              <a:buFont typeface="+mj-lt"/>
              <a:buAutoNum type="arabicPeriod"/>
            </a:pPr>
            <a:r>
              <a:rPr lang="en-US" sz="900" b="1" dirty="0" smtClean="0"/>
              <a:t>Robust</a:t>
            </a:r>
          </a:p>
          <a:p>
            <a:pPr lvl="1"/>
            <a:r>
              <a:rPr lang="en-US" sz="900" dirty="0" smtClean="0"/>
              <a:t>Robust means Strong. Java uses strong memory management.</a:t>
            </a:r>
          </a:p>
          <a:p>
            <a:pPr lvl="1"/>
            <a:r>
              <a:rPr lang="en-US" sz="900" dirty="0" smtClean="0"/>
              <a:t>Features such as Garbage collection, exception handling, type checking etc. makes java strong.</a:t>
            </a:r>
          </a:p>
          <a:p>
            <a:pPr marL="241950" indent="-241950">
              <a:buFont typeface="+mj-lt"/>
              <a:buAutoNum type="arabicPeriod"/>
            </a:pPr>
            <a:r>
              <a:rPr lang="en-US" sz="900" b="1" dirty="0" smtClean="0"/>
              <a:t>Secure</a:t>
            </a:r>
          </a:p>
          <a:p>
            <a:pPr lvl="1"/>
            <a:r>
              <a:rPr lang="en-US" sz="900" dirty="0" smtClean="0"/>
              <a:t>Security is the major concern since java is meant to be used in networked environments.</a:t>
            </a:r>
          </a:p>
          <a:p>
            <a:pPr lvl="1"/>
            <a:r>
              <a:rPr lang="en-US" sz="900" dirty="0" smtClean="0"/>
              <a:t>Access levels such as private, protected, public &amp; default.</a:t>
            </a:r>
          </a:p>
        </p:txBody>
      </p:sp>
    </p:spTree>
    <p:extLst>
      <p:ext uri="{BB962C8B-B14F-4D97-AF65-F5344CB8AC3E}">
        <p14:creationId xmlns:p14="http://schemas.microsoft.com/office/powerpoint/2010/main" val="211272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1000"/>
                                        <p:tgtEl>
                                          <p:spTgt spid="3">
                                            <p:txEl>
                                              <p:pRg st="5" end="5"/>
                                            </p:txEl>
                                          </p:spTgt>
                                        </p:tgtEl>
                                      </p:cBhvr>
                                    </p:animEffect>
                                    <p:anim calcmode="lin" valueType="num">
                                      <p:cBhvr>
                                        <p:cTn id="5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1000"/>
                                        <p:tgtEl>
                                          <p:spTgt spid="3">
                                            <p:txEl>
                                              <p:pRg st="7" end="7"/>
                                            </p:txEl>
                                          </p:spTgt>
                                        </p:tgtEl>
                                      </p:cBhvr>
                                    </p:animEffect>
                                    <p:anim calcmode="lin" valueType="num">
                                      <p:cBhvr>
                                        <p:cTn id="5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Effect transition="in" filter="fade">
                                      <p:cBhvr>
                                        <p:cTn id="75" dur="1000"/>
                                        <p:tgtEl>
                                          <p:spTgt spid="3">
                                            <p:txEl>
                                              <p:pRg st="11" end="11"/>
                                            </p:txEl>
                                          </p:spTgt>
                                        </p:tgtEl>
                                      </p:cBhvr>
                                    </p:animEffect>
                                    <p:anim calcmode="lin" valueType="num">
                                      <p:cBhvr>
                                        <p:cTn id="7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337625"/>
            <a:ext cx="4574560" cy="2753516"/>
          </a:xfrm>
        </p:spPr>
        <p:txBody>
          <a:bodyPr>
            <a:normAutofit/>
          </a:bodyPr>
          <a:lstStyle/>
          <a:p>
            <a:pPr marL="0" indent="0">
              <a:buNone/>
            </a:pPr>
            <a:r>
              <a:rPr lang="en-US" b="1" dirty="0" smtClean="0"/>
              <a:t>Example:</a:t>
            </a:r>
          </a:p>
          <a:p>
            <a:pPr marL="0" indent="0">
              <a:buNone/>
            </a:pPr>
            <a:r>
              <a:rPr lang="en-US" b="1" dirty="0" smtClean="0"/>
              <a:t>public</a:t>
            </a:r>
            <a:r>
              <a:rPr lang="en-US" dirty="0"/>
              <a:t> </a:t>
            </a:r>
            <a:r>
              <a:rPr lang="en-US" b="1" dirty="0"/>
              <a:t>class</a:t>
            </a:r>
            <a:r>
              <a:rPr lang="en-US" dirty="0"/>
              <a:t> </a:t>
            </a:r>
            <a:r>
              <a:rPr lang="en-US" dirty="0" err="1"/>
              <a:t>DoWhileExample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err="1"/>
              <a:t>int</a:t>
            </a:r>
            <a:r>
              <a:rPr lang="en-US" dirty="0"/>
              <a:t> </a:t>
            </a:r>
            <a:r>
              <a:rPr lang="en-US" dirty="0" err="1"/>
              <a:t>i</a:t>
            </a:r>
            <a:r>
              <a:rPr lang="en-US" dirty="0"/>
              <a:t>=1;    </a:t>
            </a:r>
          </a:p>
          <a:p>
            <a:pPr marL="0" indent="0">
              <a:buNone/>
            </a:pPr>
            <a:r>
              <a:rPr lang="en-US" dirty="0"/>
              <a:t>    </a:t>
            </a:r>
            <a:r>
              <a:rPr lang="en-US" b="1" dirty="0"/>
              <a:t>do</a:t>
            </a:r>
            <a:r>
              <a:rPr lang="en-US" dirty="0"/>
              <a:t>{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a:t>
            </a:r>
            <a:r>
              <a:rPr lang="en-US" b="1" dirty="0"/>
              <a:t>while</a:t>
            </a:r>
            <a:r>
              <a:rPr lang="en-US" dirty="0"/>
              <a:t>(</a:t>
            </a:r>
            <a:r>
              <a:rPr lang="en-US" dirty="0" err="1"/>
              <a:t>i</a:t>
            </a:r>
            <a:r>
              <a:rPr lang="en-US" dirty="0"/>
              <a:t>&lt;=10);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1268723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3"/>
            <a:ext cx="4574560" cy="482196"/>
          </a:xfrm>
        </p:spPr>
        <p:txBody>
          <a:bodyPr>
            <a:normAutofit/>
          </a:bodyPr>
          <a:lstStyle/>
          <a:p>
            <a:r>
              <a:rPr lang="en-US" b="1" dirty="0"/>
              <a:t>Java Comments</a:t>
            </a:r>
          </a:p>
        </p:txBody>
      </p:sp>
      <p:sp>
        <p:nvSpPr>
          <p:cNvPr id="3" name="Content Placeholder 2"/>
          <p:cNvSpPr>
            <a:spLocks noGrp="1"/>
          </p:cNvSpPr>
          <p:nvPr>
            <p:ph idx="1"/>
          </p:nvPr>
        </p:nvSpPr>
        <p:spPr>
          <a:xfrm>
            <a:off x="364639" y="711194"/>
            <a:ext cx="4574560" cy="2320714"/>
          </a:xfrm>
        </p:spPr>
        <p:txBody>
          <a:bodyPr/>
          <a:lstStyle/>
          <a:p>
            <a:r>
              <a:rPr lang="en-US" dirty="0"/>
              <a:t>The Java comments are the statements in a program that are not executed by the compiler and interpreter.</a:t>
            </a:r>
          </a:p>
          <a:p>
            <a:pPr marL="0" indent="0">
              <a:buNone/>
            </a:pPr>
            <a:r>
              <a:rPr lang="en-US" dirty="0"/>
              <a:t>There are three types of comments in Java.</a:t>
            </a:r>
          </a:p>
          <a:p>
            <a:r>
              <a:rPr lang="en-US" dirty="0"/>
              <a:t>Single Line Comment(//)</a:t>
            </a:r>
          </a:p>
          <a:p>
            <a:r>
              <a:rPr lang="en-US" dirty="0"/>
              <a:t>Multi Line Comment(/*……..*/)</a:t>
            </a:r>
          </a:p>
          <a:p>
            <a:r>
              <a:rPr lang="en-US" dirty="0"/>
              <a:t>Documentation Comment(The documentation comments are placed between /** and */.)</a:t>
            </a:r>
          </a:p>
        </p:txBody>
      </p:sp>
      <p:sp>
        <p:nvSpPr>
          <p:cNvPr id="4" name="Title 1"/>
          <p:cNvSpPr txBox="1">
            <a:spLocks/>
          </p:cNvSpPr>
          <p:nvPr/>
        </p:nvSpPr>
        <p:spPr>
          <a:xfrm>
            <a:off x="106869" y="1681404"/>
            <a:ext cx="3906138" cy="380292"/>
          </a:xfrm>
          <a:prstGeom prst="rect">
            <a:avLst/>
          </a:prstGeom>
        </p:spPr>
        <p:txBody>
          <a:bodyPr vert="horz" lIns="43013" tIns="21507" rIns="43013" bIns="21507"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500" b="1" u="sng" dirty="0"/>
          </a:p>
        </p:txBody>
      </p:sp>
      <p:sp>
        <p:nvSpPr>
          <p:cNvPr id="5" name="Content Placeholder 2"/>
          <p:cNvSpPr txBox="1">
            <a:spLocks/>
          </p:cNvSpPr>
          <p:nvPr/>
        </p:nvSpPr>
        <p:spPr>
          <a:xfrm>
            <a:off x="775293" y="2272858"/>
            <a:ext cx="4057535" cy="955217"/>
          </a:xfrm>
          <a:prstGeom prst="rect">
            <a:avLst/>
          </a:prstGeom>
        </p:spPr>
        <p:txBody>
          <a:bodyPr vert="horz" lIns="43013" tIns="21507" rIns="43013" bIns="2150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9171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2"/>
            <a:ext cx="4574560" cy="706967"/>
          </a:xfrm>
        </p:spPr>
        <p:txBody>
          <a:bodyPr/>
          <a:lstStyle/>
          <a:p>
            <a:pPr algn="ctr"/>
            <a:r>
              <a:rPr lang="en-US" b="1" u="sng" dirty="0" smtClean="0"/>
              <a:t>Assignment 1</a:t>
            </a:r>
            <a:endParaRPr lang="en-US" b="1" u="sng" dirty="0"/>
          </a:p>
        </p:txBody>
      </p:sp>
      <p:sp>
        <p:nvSpPr>
          <p:cNvPr id="3" name="Content Placeholder 2"/>
          <p:cNvSpPr>
            <a:spLocks noGrp="1"/>
          </p:cNvSpPr>
          <p:nvPr>
            <p:ph idx="1"/>
          </p:nvPr>
        </p:nvSpPr>
        <p:spPr>
          <a:xfrm>
            <a:off x="406200" y="706967"/>
            <a:ext cx="4765044" cy="2683933"/>
          </a:xfrm>
        </p:spPr>
        <p:txBody>
          <a:bodyPr>
            <a:normAutofit lnSpcReduction="10000"/>
          </a:bodyPr>
          <a:lstStyle/>
          <a:p>
            <a:pPr marL="241950" indent="-241950">
              <a:buFont typeface="+mj-lt"/>
              <a:buAutoNum type="arabicPeriod"/>
            </a:pPr>
            <a:r>
              <a:rPr lang="en-US" dirty="0" smtClean="0"/>
              <a:t>What makes java so popular? Explain .</a:t>
            </a:r>
          </a:p>
          <a:p>
            <a:pPr marL="241950" indent="-241950">
              <a:buFont typeface="+mj-lt"/>
              <a:buAutoNum type="arabicPeriod"/>
            </a:pPr>
            <a:r>
              <a:rPr lang="en-US" dirty="0" smtClean="0"/>
              <a:t>What is JVM? Explain Java Architecture in details.</a:t>
            </a:r>
          </a:p>
          <a:p>
            <a:pPr marL="241950" indent="-241950">
              <a:buFont typeface="+mj-lt"/>
              <a:buAutoNum type="arabicPeriod"/>
            </a:pPr>
            <a:r>
              <a:rPr lang="en-US" dirty="0" smtClean="0"/>
              <a:t>What is Object oriented Programming? How is it different from Procedure Oriented Programming.</a:t>
            </a:r>
          </a:p>
          <a:p>
            <a:pPr marL="241950" indent="-241950">
              <a:buFont typeface="+mj-lt"/>
              <a:buAutoNum type="arabicPeriod"/>
            </a:pPr>
            <a:r>
              <a:rPr lang="en-US" dirty="0" smtClean="0"/>
              <a:t>Explain structure of Java program with an example.</a:t>
            </a:r>
          </a:p>
          <a:p>
            <a:pPr marL="241950" indent="-241950">
              <a:buFont typeface="+mj-lt"/>
              <a:buAutoNum type="arabicPeriod"/>
            </a:pPr>
            <a:r>
              <a:rPr lang="en-US" dirty="0"/>
              <a:t>Why is Java both Interpreted and Compiled Language?</a:t>
            </a:r>
          </a:p>
          <a:p>
            <a:pPr marL="241950" indent="-241950">
              <a:buFont typeface="+mj-lt"/>
              <a:buAutoNum type="arabicPeriod"/>
            </a:pPr>
            <a:r>
              <a:rPr lang="en-US" dirty="0" smtClean="0"/>
              <a:t>What is operator? Explain different types of  operators.</a:t>
            </a:r>
          </a:p>
          <a:p>
            <a:pPr marL="241950" indent="-241950">
              <a:buFont typeface="+mj-lt"/>
              <a:buAutoNum type="arabicPeriod"/>
            </a:pPr>
            <a:r>
              <a:rPr lang="en-US" dirty="0"/>
              <a:t>Explain different types of control statements used in </a:t>
            </a:r>
            <a:r>
              <a:rPr lang="en-US" dirty="0" smtClean="0"/>
              <a:t>java.</a:t>
            </a:r>
          </a:p>
          <a:p>
            <a:pPr marL="241950" indent="-241950">
              <a:buFont typeface="+mj-lt"/>
              <a:buAutoNum type="arabicPeriod"/>
            </a:pPr>
            <a:r>
              <a:rPr lang="en-US" dirty="0" smtClean="0"/>
              <a:t>Explain different types of looping statements used in java.</a:t>
            </a:r>
          </a:p>
          <a:p>
            <a:pPr marL="241950" indent="-241950">
              <a:buFont typeface="+mj-lt"/>
              <a:buAutoNum type="arabicPeriod"/>
            </a:pPr>
            <a:r>
              <a:rPr lang="en-US" dirty="0" smtClean="0"/>
              <a:t>How while loop is different from do while loop? Explain with an example.</a:t>
            </a:r>
          </a:p>
          <a:p>
            <a:pPr marL="241950" indent="-241950">
              <a:buFont typeface="+mj-lt"/>
              <a:buAutoNum type="arabicPeriod"/>
            </a:pPr>
            <a:r>
              <a:rPr lang="en-US" dirty="0" smtClean="0"/>
              <a:t>What is Garbage Collection? Why is it needed?</a:t>
            </a:r>
          </a:p>
          <a:p>
            <a:pPr marL="241950" indent="-241950">
              <a:buFont typeface="+mj-lt"/>
              <a:buAutoNum type="arabicPeriod"/>
            </a:pPr>
            <a:endParaRPr lang="en-US" dirty="0" smtClean="0"/>
          </a:p>
          <a:p>
            <a:endParaRPr lang="en-US" dirty="0"/>
          </a:p>
        </p:txBody>
      </p:sp>
    </p:spTree>
    <p:extLst>
      <p:ext uri="{BB962C8B-B14F-4D97-AF65-F5344CB8AC3E}">
        <p14:creationId xmlns:p14="http://schemas.microsoft.com/office/powerpoint/2010/main" val="2186651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t>LabSheet</a:t>
            </a:r>
            <a:r>
              <a:rPr lang="en-US" b="1" u="sng" dirty="0" smtClean="0"/>
              <a:t> 1</a:t>
            </a:r>
            <a:endParaRPr lang="en-US" b="1" u="sng" dirty="0"/>
          </a:p>
        </p:txBody>
      </p:sp>
      <p:sp>
        <p:nvSpPr>
          <p:cNvPr id="3" name="Content Placeholder 2"/>
          <p:cNvSpPr>
            <a:spLocks noGrp="1"/>
          </p:cNvSpPr>
          <p:nvPr>
            <p:ph idx="1"/>
          </p:nvPr>
        </p:nvSpPr>
        <p:spPr/>
        <p:txBody>
          <a:bodyPr/>
          <a:lstStyle/>
          <a:p>
            <a:pPr marL="0" indent="0">
              <a:buNone/>
            </a:pPr>
            <a:r>
              <a:rPr lang="en-US" dirty="0"/>
              <a:t>A. Write a java program to </a:t>
            </a:r>
          </a:p>
          <a:p>
            <a:endParaRPr lang="en-US" dirty="0"/>
          </a:p>
          <a:p>
            <a:pPr marL="0" indent="0">
              <a:buNone/>
            </a:pPr>
            <a:r>
              <a:rPr lang="en-US" dirty="0"/>
              <a:t>	1. print your name, roll no and address.</a:t>
            </a:r>
          </a:p>
          <a:p>
            <a:pPr marL="0" indent="0">
              <a:buNone/>
            </a:pPr>
            <a:r>
              <a:rPr lang="en-US" dirty="0"/>
              <a:t>	2. print name, roll no and Percentage entered by user.</a:t>
            </a:r>
          </a:p>
          <a:p>
            <a:pPr marL="0" indent="0">
              <a:buNone/>
            </a:pPr>
            <a:r>
              <a:rPr lang="en-US" dirty="0"/>
              <a:t>	3. Calculate factorial of a given number</a:t>
            </a:r>
          </a:p>
          <a:p>
            <a:pPr marL="0" indent="0">
              <a:buNone/>
            </a:pPr>
            <a:r>
              <a:rPr lang="en-US" dirty="0"/>
              <a:t>	4. Find Fibonacci Series of n numbers</a:t>
            </a:r>
          </a:p>
          <a:p>
            <a:pPr marL="0" indent="0">
              <a:buNone/>
            </a:pPr>
            <a:r>
              <a:rPr lang="en-US" dirty="0"/>
              <a:t>	5. Find the largest element in an given array.</a:t>
            </a:r>
          </a:p>
          <a:p>
            <a:pPr marL="0" indent="0">
              <a:buNone/>
            </a:pPr>
            <a:r>
              <a:rPr lang="en-US" dirty="0"/>
              <a:t>	6. display a simple calculator that performs (+,-,*and /).</a:t>
            </a:r>
          </a:p>
        </p:txBody>
      </p:sp>
    </p:spTree>
    <p:extLst>
      <p:ext uri="{BB962C8B-B14F-4D97-AF65-F5344CB8AC3E}">
        <p14:creationId xmlns:p14="http://schemas.microsoft.com/office/powerpoint/2010/main" val="3325166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02" y="181970"/>
            <a:ext cx="4574560" cy="3526582"/>
          </a:xfrm>
        </p:spPr>
        <p:txBody>
          <a:bodyPr>
            <a:noAutofit/>
          </a:bodyPr>
          <a:lstStyle/>
          <a:p>
            <a:pPr marL="0" indent="0">
              <a:buNone/>
            </a:pPr>
            <a:r>
              <a:rPr lang="en-US" sz="1000" b="1" dirty="0" smtClean="0"/>
              <a:t>6.    Architectural </a:t>
            </a:r>
            <a:r>
              <a:rPr lang="en-US" sz="1000" b="1" dirty="0"/>
              <a:t>Neutral</a:t>
            </a:r>
          </a:p>
          <a:p>
            <a:pPr lvl="1"/>
            <a:r>
              <a:rPr lang="en-US" sz="1000" dirty="0"/>
              <a:t>Byte codes are Platform Independent because it can run on multiple platforms</a:t>
            </a:r>
            <a:r>
              <a:rPr lang="en-US" sz="1000" dirty="0" smtClean="0"/>
              <a:t>.</a:t>
            </a:r>
            <a:endParaRPr lang="en-US" sz="1000" b="1" dirty="0" smtClean="0"/>
          </a:p>
          <a:p>
            <a:pPr marL="241950" indent="-241950">
              <a:buAutoNum type="arabicPeriod" startAt="7"/>
            </a:pPr>
            <a:r>
              <a:rPr lang="en-US" sz="1000" b="1" dirty="0" smtClean="0"/>
              <a:t>Portable</a:t>
            </a:r>
          </a:p>
          <a:p>
            <a:pPr lvl="1"/>
            <a:r>
              <a:rPr lang="en-US" sz="1000" dirty="0" smtClean="0"/>
              <a:t>Write once, run anywhere is the concept of portability.</a:t>
            </a:r>
          </a:p>
          <a:p>
            <a:pPr lvl="1"/>
            <a:r>
              <a:rPr lang="en-US" sz="1000" dirty="0" smtClean="0"/>
              <a:t>We can carry java byte code to any platform and execute there.</a:t>
            </a:r>
          </a:p>
          <a:p>
            <a:pPr marL="241950" indent="-241950">
              <a:buAutoNum type="arabicPeriod" startAt="8"/>
            </a:pPr>
            <a:r>
              <a:rPr lang="en-US" sz="1000" b="1" dirty="0" smtClean="0"/>
              <a:t>Compiled and Interpreted</a:t>
            </a:r>
          </a:p>
          <a:p>
            <a:pPr lvl="1"/>
            <a:r>
              <a:rPr lang="en-US" sz="1000" dirty="0" smtClean="0"/>
              <a:t>Usually a computer language is either compiled or interpreted. Java combines both and so its called two-stage system.</a:t>
            </a:r>
          </a:p>
          <a:p>
            <a:pPr lvl="1"/>
            <a:r>
              <a:rPr lang="en-US" sz="1000" dirty="0" smtClean="0"/>
              <a:t>Java compiler translates source code into byte code </a:t>
            </a:r>
          </a:p>
          <a:p>
            <a:pPr lvl="1"/>
            <a:r>
              <a:rPr lang="en-US" sz="1000" dirty="0" smtClean="0"/>
              <a:t>Java Interpreter translates byte code to machine code </a:t>
            </a:r>
          </a:p>
          <a:p>
            <a:pPr marL="241950" indent="-241950">
              <a:buAutoNum type="arabicPeriod" startAt="9"/>
            </a:pPr>
            <a:r>
              <a:rPr lang="en-US" sz="1000" b="1" dirty="0" smtClean="0"/>
              <a:t>High Performance</a:t>
            </a:r>
          </a:p>
          <a:p>
            <a:pPr lvl="1"/>
            <a:r>
              <a:rPr lang="en-US" sz="1000" dirty="0" smtClean="0"/>
              <a:t>Java is faster than traditional languages.</a:t>
            </a:r>
          </a:p>
          <a:p>
            <a:pPr lvl="1"/>
            <a:r>
              <a:rPr lang="en-US" sz="1000" dirty="0" smtClean="0"/>
              <a:t>The performance is due to JIT (just in Time) compilation that cache the recurring process to speed up the process.</a:t>
            </a:r>
          </a:p>
          <a:p>
            <a:pPr marL="0" indent="0">
              <a:buNone/>
            </a:pPr>
            <a:r>
              <a:rPr lang="en-US" sz="1000" b="1" dirty="0" smtClean="0"/>
              <a:t>10. Multithreaded</a:t>
            </a:r>
          </a:p>
          <a:p>
            <a:pPr lvl="1"/>
            <a:r>
              <a:rPr lang="en-US" sz="1000" dirty="0" smtClean="0"/>
              <a:t>The main advantage is that it shares the same memory.</a:t>
            </a:r>
          </a:p>
          <a:p>
            <a:pPr lvl="1"/>
            <a:r>
              <a:rPr lang="en-US" sz="1000" dirty="0" smtClean="0"/>
              <a:t>Threads are important for multi-media, web applications etc.</a:t>
            </a:r>
          </a:p>
        </p:txBody>
      </p:sp>
    </p:spTree>
    <p:extLst>
      <p:ext uri="{BB962C8B-B14F-4D97-AF65-F5344CB8AC3E}">
        <p14:creationId xmlns:p14="http://schemas.microsoft.com/office/powerpoint/2010/main" val="387981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1000"/>
                                        <p:tgtEl>
                                          <p:spTgt spid="3">
                                            <p:txEl>
                                              <p:pRg st="12" end="12"/>
                                            </p:txEl>
                                          </p:spTgt>
                                        </p:tgtEl>
                                      </p:cBhvr>
                                    </p:animEffect>
                                    <p:anim calcmode="lin" valueType="num">
                                      <p:cBhvr>
                                        <p:cTn id="3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1000"/>
                                        <p:tgtEl>
                                          <p:spTgt spid="3">
                                            <p:txEl>
                                              <p:pRg st="7" end="7"/>
                                            </p:txEl>
                                          </p:spTgt>
                                        </p:tgtEl>
                                      </p:cBhvr>
                                    </p:animEffect>
                                    <p:anim calcmode="lin" valueType="num">
                                      <p:cBhvr>
                                        <p:cTn id="6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1000"/>
                                        <p:tgtEl>
                                          <p:spTgt spid="3">
                                            <p:txEl>
                                              <p:pRg st="8" end="8"/>
                                            </p:txEl>
                                          </p:spTgt>
                                        </p:tgtEl>
                                      </p:cBhvr>
                                    </p:animEffect>
                                    <p:anim calcmode="lin" valueType="num">
                                      <p:cBhvr>
                                        <p:cTn id="6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fade">
                                      <p:cBhvr>
                                        <p:cTn id="72" dur="1000"/>
                                        <p:tgtEl>
                                          <p:spTgt spid="3">
                                            <p:txEl>
                                              <p:pRg st="10" end="10"/>
                                            </p:txEl>
                                          </p:spTgt>
                                        </p:tgtEl>
                                      </p:cBhvr>
                                    </p:animEffect>
                                    <p:anim calcmode="lin" valueType="num">
                                      <p:cBhvr>
                                        <p:cTn id="7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1000"/>
                                        <p:tgtEl>
                                          <p:spTgt spid="3">
                                            <p:txEl>
                                              <p:pRg st="14" end="14"/>
                                            </p:txEl>
                                          </p:spTgt>
                                        </p:tgtEl>
                                      </p:cBhvr>
                                    </p:animEffect>
                                    <p:anim calcmode="lin" valueType="num">
                                      <p:cBhvr>
                                        <p:cTn id="9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58230"/>
            <a:ext cx="4574560" cy="494959"/>
          </a:xfrm>
        </p:spPr>
        <p:txBody>
          <a:bodyPr/>
          <a:lstStyle/>
          <a:p>
            <a:r>
              <a:rPr lang="en-US" b="1" dirty="0"/>
              <a:t>Java Architecture</a:t>
            </a:r>
            <a:endParaRPr lang="en-US" dirty="0"/>
          </a:p>
        </p:txBody>
      </p:sp>
      <p:sp>
        <p:nvSpPr>
          <p:cNvPr id="3" name="Content Placeholder 2"/>
          <p:cNvSpPr>
            <a:spLocks noGrp="1"/>
          </p:cNvSpPr>
          <p:nvPr>
            <p:ph idx="1"/>
          </p:nvPr>
        </p:nvSpPr>
        <p:spPr>
          <a:xfrm>
            <a:off x="364639" y="647814"/>
            <a:ext cx="4574560" cy="3009786"/>
          </a:xfrm>
        </p:spPr>
        <p:txBody>
          <a:bodyPr>
            <a:normAutofit/>
          </a:bodyPr>
          <a:lstStyle/>
          <a:p>
            <a:r>
              <a:rPr lang="en-US" sz="1000" b="1" dirty="0"/>
              <a:t>Java Architecture</a:t>
            </a:r>
            <a:r>
              <a:rPr lang="en-US" sz="1000" dirty="0"/>
              <a:t> is a collection of components, i.e., </a:t>
            </a:r>
            <a:r>
              <a:rPr lang="en-US" sz="1000" b="1" dirty="0"/>
              <a:t>JVM, JRE,</a:t>
            </a:r>
            <a:r>
              <a:rPr lang="en-US" sz="1000" dirty="0"/>
              <a:t> and </a:t>
            </a:r>
            <a:r>
              <a:rPr lang="en-US" sz="1000" b="1" dirty="0"/>
              <a:t>JDK</a:t>
            </a:r>
            <a:r>
              <a:rPr lang="en-US" sz="1000" dirty="0"/>
              <a:t>. </a:t>
            </a:r>
            <a:endParaRPr lang="en-US" sz="1000" dirty="0" smtClean="0"/>
          </a:p>
          <a:p>
            <a:r>
              <a:rPr lang="en-US" sz="1000" b="1" dirty="0" smtClean="0"/>
              <a:t>It</a:t>
            </a:r>
            <a:r>
              <a:rPr lang="en-US" sz="1000" dirty="0"/>
              <a:t> integrates the process of interpretation and compilation. It defines all the processes involved in creating a Java program. </a:t>
            </a:r>
            <a:r>
              <a:rPr lang="en-US" sz="1000" b="1" dirty="0"/>
              <a:t>Java Architecture</a:t>
            </a:r>
            <a:r>
              <a:rPr lang="en-US" sz="1000" dirty="0"/>
              <a:t> explains each and every step of how </a:t>
            </a:r>
            <a:endParaRPr lang="en-US" sz="1000" dirty="0" smtClean="0"/>
          </a:p>
          <a:p>
            <a:pPr marL="0" indent="0">
              <a:buNone/>
            </a:pPr>
            <a:r>
              <a:rPr lang="en-US" sz="1100" b="1" dirty="0"/>
              <a:t>Java Architecture</a:t>
            </a:r>
            <a:r>
              <a:rPr lang="en-US" sz="1100" dirty="0"/>
              <a:t> can be explained by using the following steps:</a:t>
            </a:r>
          </a:p>
          <a:p>
            <a:pPr lvl="1"/>
            <a:r>
              <a:rPr lang="en-US" sz="1000" dirty="0"/>
              <a:t>There is a process of compilation and interpretation in Java.</a:t>
            </a:r>
          </a:p>
          <a:p>
            <a:pPr lvl="1"/>
            <a:r>
              <a:rPr lang="en-US" sz="1000" dirty="0"/>
              <a:t>Java compiler converts the Java code into byte code.</a:t>
            </a:r>
          </a:p>
          <a:p>
            <a:pPr lvl="1"/>
            <a:r>
              <a:rPr lang="en-US" sz="1000" dirty="0"/>
              <a:t>After that, the JVM converts the byte code into machine code.</a:t>
            </a:r>
          </a:p>
          <a:p>
            <a:pPr lvl="1"/>
            <a:r>
              <a:rPr lang="en-US" sz="1000" dirty="0"/>
              <a:t>The machine code is then executed by the machine.</a:t>
            </a:r>
          </a:p>
          <a:p>
            <a:pPr lvl="1"/>
            <a:r>
              <a:rPr lang="en-US" sz="1000" dirty="0" smtClean="0"/>
              <a:t>a </a:t>
            </a:r>
            <a:r>
              <a:rPr lang="en-US" sz="1000" dirty="0"/>
              <a:t>program is compiled and executed.</a:t>
            </a:r>
          </a:p>
        </p:txBody>
      </p:sp>
    </p:spTree>
    <p:extLst>
      <p:ext uri="{BB962C8B-B14F-4D97-AF65-F5344CB8AC3E}">
        <p14:creationId xmlns:p14="http://schemas.microsoft.com/office/powerpoint/2010/main" val="383341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Java </a:t>
            </a:r>
            <a:r>
              <a:rPr lang="en-US" dirty="0" smtClean="0"/>
              <a:t>Architecture</a:t>
            </a:r>
            <a:endParaRPr lang="en-US" dirty="0"/>
          </a:p>
        </p:txBody>
      </p:sp>
      <p:sp>
        <p:nvSpPr>
          <p:cNvPr id="3" name="Content Placeholder 2"/>
          <p:cNvSpPr>
            <a:spLocks noGrp="1"/>
          </p:cNvSpPr>
          <p:nvPr>
            <p:ph idx="1"/>
          </p:nvPr>
        </p:nvSpPr>
        <p:spPr/>
        <p:txBody>
          <a:bodyPr>
            <a:normAutofit/>
          </a:bodyPr>
          <a:lstStyle/>
          <a:p>
            <a:pPr marL="0" indent="0">
              <a:buNone/>
            </a:pPr>
            <a:r>
              <a:rPr lang="en-US" sz="1000" dirty="0" smtClean="0"/>
              <a:t>The </a:t>
            </a:r>
            <a:r>
              <a:rPr lang="en-US" sz="1000" dirty="0"/>
              <a:t>Java architecture includes the three main components:</a:t>
            </a:r>
          </a:p>
          <a:p>
            <a:r>
              <a:rPr lang="en-US" sz="1000" dirty="0"/>
              <a:t>Java Virtual Machine (JVM)</a:t>
            </a:r>
          </a:p>
          <a:p>
            <a:r>
              <a:rPr lang="en-US" sz="1000" dirty="0"/>
              <a:t>Java Runtime Environment (JRE)</a:t>
            </a:r>
          </a:p>
          <a:p>
            <a:r>
              <a:rPr lang="en-US" sz="1000" dirty="0"/>
              <a:t>Java Development Kit (JDK)</a:t>
            </a:r>
          </a:p>
          <a:p>
            <a:endParaRPr lang="en-US" sz="1000" dirty="0"/>
          </a:p>
        </p:txBody>
      </p:sp>
    </p:spTree>
    <p:extLst>
      <p:ext uri="{BB962C8B-B14F-4D97-AF65-F5344CB8AC3E}">
        <p14:creationId xmlns:p14="http://schemas.microsoft.com/office/powerpoint/2010/main" val="644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70994"/>
            <a:ext cx="4574560" cy="409407"/>
          </a:xfrm>
        </p:spPr>
        <p:txBody>
          <a:bodyPr/>
          <a:lstStyle/>
          <a:p>
            <a:pPr algn="ctr"/>
            <a:r>
              <a:rPr lang="en-US" b="1" u="sng" dirty="0" smtClean="0"/>
              <a:t>Java Virtual Machine (JVM)</a:t>
            </a:r>
            <a:endParaRPr lang="en-US" b="1" u="sng" dirty="0"/>
          </a:p>
        </p:txBody>
      </p:sp>
      <p:sp>
        <p:nvSpPr>
          <p:cNvPr id="3" name="Content Placeholder 2"/>
          <p:cNvSpPr>
            <a:spLocks noGrp="1"/>
          </p:cNvSpPr>
          <p:nvPr>
            <p:ph idx="1"/>
          </p:nvPr>
        </p:nvSpPr>
        <p:spPr>
          <a:xfrm>
            <a:off x="234022" y="609728"/>
            <a:ext cx="2313008" cy="2993283"/>
          </a:xfrm>
        </p:spPr>
        <p:txBody>
          <a:bodyPr>
            <a:normAutofit/>
          </a:bodyPr>
          <a:lstStyle/>
          <a:p>
            <a:r>
              <a:rPr lang="en-US" sz="1000" dirty="0" smtClean="0"/>
              <a:t>The JVM manages system memory and provides a portable execution environment for Java-based applications</a:t>
            </a:r>
          </a:p>
          <a:p>
            <a:r>
              <a:rPr lang="en-US" sz="1000" dirty="0" smtClean="0"/>
              <a:t>The JVM has two primary functions: to allow Java programs to run on any device or operating system (known as the "Write once, run anywhere" principle), and to manage and optimize program memory. </a:t>
            </a:r>
          </a:p>
          <a:p>
            <a:r>
              <a:rPr lang="en-US" sz="1000" dirty="0" smtClean="0"/>
              <a:t>It converts Java byte code into machines language. JVM is a part of JRE(Java Run Environment).</a:t>
            </a:r>
          </a:p>
          <a:p>
            <a:r>
              <a:rPr lang="en-US" sz="1000" dirty="0"/>
              <a:t>The JVM manages memory through a process called garbage collection, which continuously identifies and eliminates unused memory in Java programs. Garbage collection happens inside a running JVM.</a:t>
            </a:r>
          </a:p>
        </p:txBody>
      </p:sp>
      <p:pic>
        <p:nvPicPr>
          <p:cNvPr id="1030" name="Picture 6" descr="Java Archite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698" y="891656"/>
            <a:ext cx="2690990" cy="2201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33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1000"/>
                                        <p:tgtEl>
                                          <p:spTgt spid="1030"/>
                                        </p:tgtEl>
                                      </p:cBhvr>
                                    </p:animEffect>
                                    <p:anim calcmode="lin" valueType="num">
                                      <p:cBhvr>
                                        <p:cTn id="36" dur="1000" fill="hold"/>
                                        <p:tgtEl>
                                          <p:spTgt spid="1030"/>
                                        </p:tgtEl>
                                        <p:attrNameLst>
                                          <p:attrName>ppt_x</p:attrName>
                                        </p:attrNameLst>
                                      </p:cBhvr>
                                      <p:tavLst>
                                        <p:tav tm="0">
                                          <p:val>
                                            <p:strVal val="#ppt_x"/>
                                          </p:val>
                                        </p:tav>
                                        <p:tav tm="100000">
                                          <p:val>
                                            <p:strVal val="#ppt_x"/>
                                          </p:val>
                                        </p:tav>
                                      </p:tavLst>
                                    </p:anim>
                                    <p:anim calcmode="lin" valueType="num">
                                      <p:cBhvr>
                                        <p:cTn id="37"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268" y="63715"/>
            <a:ext cx="4574560" cy="518590"/>
          </a:xfrm>
        </p:spPr>
        <p:txBody>
          <a:bodyPr>
            <a:normAutofit/>
          </a:bodyPr>
          <a:lstStyle/>
          <a:p>
            <a:pPr algn="ctr"/>
            <a:r>
              <a:rPr lang="en-US" sz="1500" dirty="0" smtClean="0"/>
              <a:t>Java Architecture / Working of JVM / How Java Works?</a:t>
            </a:r>
            <a:endParaRPr lang="en-US" sz="1500" dirty="0"/>
          </a:p>
        </p:txBody>
      </p:sp>
      <p:pic>
        <p:nvPicPr>
          <p:cNvPr id="5" name="Picture 2" descr="Java Architecture in Deta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530" y="713324"/>
            <a:ext cx="4310357" cy="286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4658</Words>
  <Application>Microsoft Office PowerPoint</Application>
  <PresentationFormat>Custom</PresentationFormat>
  <Paragraphs>525</Paragraphs>
  <Slides>43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vt:lpstr>
      <vt:lpstr>Arial Unicode MS</vt:lpstr>
      <vt:lpstr>Calibri</vt:lpstr>
      <vt:lpstr>Calibri Light</vt:lpstr>
      <vt:lpstr>Courier New</vt:lpstr>
      <vt:lpstr>erdana</vt:lpstr>
      <vt:lpstr>inter-bold</vt:lpstr>
      <vt:lpstr>inter-regular</vt:lpstr>
      <vt:lpstr>Sitka Small</vt:lpstr>
      <vt:lpstr>Times New Roman</vt:lpstr>
      <vt:lpstr>Times New Roman</vt:lpstr>
      <vt:lpstr>verdana</vt:lpstr>
      <vt:lpstr>Office Theme</vt:lpstr>
      <vt:lpstr>UNIT 1 &amp; 2</vt:lpstr>
      <vt:lpstr>Introduction to Java</vt:lpstr>
      <vt:lpstr>History of Java</vt:lpstr>
      <vt:lpstr>Characteristics of Java</vt:lpstr>
      <vt:lpstr>PowerPoint Presentation</vt:lpstr>
      <vt:lpstr>Java Architecture</vt:lpstr>
      <vt:lpstr>Components of Java Architecture</vt:lpstr>
      <vt:lpstr>Java Virtual Machine (JVM)</vt:lpstr>
      <vt:lpstr>Java Architecture / Working of JVM / How Java Works?</vt:lpstr>
      <vt:lpstr>PowerPoint Presentation</vt:lpstr>
      <vt:lpstr>Java Development Kit (JDK)</vt:lpstr>
      <vt:lpstr>Java Runtime Environment (JRE)</vt:lpstr>
      <vt:lpstr>OOP vs. POP</vt:lpstr>
      <vt:lpstr>Simple Java Program (HelloWorld.java)</vt:lpstr>
      <vt:lpstr>PowerPoint Presentation</vt:lpstr>
      <vt:lpstr>Java Garbage Collection</vt:lpstr>
      <vt:lpstr>PowerPoint Presentation</vt:lpstr>
      <vt:lpstr>Data types in Java</vt:lpstr>
      <vt:lpstr>Identifiers</vt:lpstr>
      <vt:lpstr>Keywords</vt:lpstr>
      <vt:lpstr>Variables in Java</vt:lpstr>
      <vt:lpstr>PowerPoint Presentation</vt:lpstr>
      <vt:lpstr>Operators in Java</vt:lpstr>
      <vt:lpstr>PowerPoint Presentation</vt:lpstr>
      <vt:lpstr>Logical &amp;&amp; and Bitwise &amp; </vt:lpstr>
      <vt:lpstr>Control Statement in Java OR Control Flow (Decision Making Statements)</vt:lpstr>
      <vt:lpstr>Three Types Of Control Flow Statements</vt:lpstr>
      <vt:lpstr>Decision Making Statements</vt:lpstr>
      <vt:lpstr>PowerPoint Presentation</vt:lpstr>
      <vt:lpstr>Switch Statement</vt:lpstr>
      <vt:lpstr>PowerPoint Presentation</vt:lpstr>
      <vt:lpstr>break statement</vt:lpstr>
      <vt:lpstr>PowerPoint Presentation</vt:lpstr>
      <vt:lpstr>Java continue statement</vt:lpstr>
      <vt:lpstr>Loop Statements</vt:lpstr>
      <vt:lpstr>PowerPoint Presentation</vt:lpstr>
      <vt:lpstr>While loop</vt:lpstr>
      <vt:lpstr>PowerPoint Presentation</vt:lpstr>
      <vt:lpstr>do-while loop</vt:lpstr>
      <vt:lpstr>PowerPoint Presentation</vt:lpstr>
      <vt:lpstr>Java Comments</vt:lpstr>
      <vt:lpstr>Assignment 1</vt:lpstr>
      <vt:lpstr>LabSheet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vs POP</dc:title>
  <dc:creator>Pratima Pathak</dc:creator>
  <cp:lastModifiedBy>dipesh mahato</cp:lastModifiedBy>
  <cp:revision>133</cp:revision>
  <dcterms:created xsi:type="dcterms:W3CDTF">2019-09-16T09:55:56Z</dcterms:created>
  <dcterms:modified xsi:type="dcterms:W3CDTF">2023-06-22T02:19:29Z</dcterms:modified>
</cp:coreProperties>
</file>