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8" r:id="rId9"/>
    <p:sldId id="269" r:id="rId10"/>
    <p:sldId id="270" r:id="rId11"/>
    <p:sldId id="271" r:id="rId12"/>
    <p:sldId id="262" r:id="rId13"/>
    <p:sldId id="264" r:id="rId14"/>
    <p:sldId id="266" r:id="rId15"/>
    <p:sldId id="267"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37C95E-4320-488A-85B5-39F40C93046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58142-0CDC-411F-A1BE-7CD322BF1E7B}" type="slidenum">
              <a:rPr lang="en-US" smtClean="0"/>
              <a:t>‹#›</a:t>
            </a:fld>
            <a:endParaRPr lang="en-US"/>
          </a:p>
        </p:txBody>
      </p:sp>
    </p:spTree>
    <p:extLst>
      <p:ext uri="{BB962C8B-B14F-4D97-AF65-F5344CB8AC3E}">
        <p14:creationId xmlns:p14="http://schemas.microsoft.com/office/powerpoint/2010/main" val="1364483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7C95E-4320-488A-85B5-39F40C93046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58142-0CDC-411F-A1BE-7CD322BF1E7B}" type="slidenum">
              <a:rPr lang="en-US" smtClean="0"/>
              <a:t>‹#›</a:t>
            </a:fld>
            <a:endParaRPr lang="en-US"/>
          </a:p>
        </p:txBody>
      </p:sp>
    </p:spTree>
    <p:extLst>
      <p:ext uri="{BB962C8B-B14F-4D97-AF65-F5344CB8AC3E}">
        <p14:creationId xmlns:p14="http://schemas.microsoft.com/office/powerpoint/2010/main" val="266321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7C95E-4320-488A-85B5-39F40C93046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58142-0CDC-411F-A1BE-7CD322BF1E7B}" type="slidenum">
              <a:rPr lang="en-US" smtClean="0"/>
              <a:t>‹#›</a:t>
            </a:fld>
            <a:endParaRPr lang="en-US"/>
          </a:p>
        </p:txBody>
      </p:sp>
    </p:spTree>
    <p:extLst>
      <p:ext uri="{BB962C8B-B14F-4D97-AF65-F5344CB8AC3E}">
        <p14:creationId xmlns:p14="http://schemas.microsoft.com/office/powerpoint/2010/main" val="72119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7C95E-4320-488A-85B5-39F40C93046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58142-0CDC-411F-A1BE-7CD322BF1E7B}" type="slidenum">
              <a:rPr lang="en-US" smtClean="0"/>
              <a:t>‹#›</a:t>
            </a:fld>
            <a:endParaRPr lang="en-US"/>
          </a:p>
        </p:txBody>
      </p:sp>
    </p:spTree>
    <p:extLst>
      <p:ext uri="{BB962C8B-B14F-4D97-AF65-F5344CB8AC3E}">
        <p14:creationId xmlns:p14="http://schemas.microsoft.com/office/powerpoint/2010/main" val="239890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37C95E-4320-488A-85B5-39F40C93046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58142-0CDC-411F-A1BE-7CD322BF1E7B}" type="slidenum">
              <a:rPr lang="en-US" smtClean="0"/>
              <a:t>‹#›</a:t>
            </a:fld>
            <a:endParaRPr lang="en-US"/>
          </a:p>
        </p:txBody>
      </p:sp>
    </p:spTree>
    <p:extLst>
      <p:ext uri="{BB962C8B-B14F-4D97-AF65-F5344CB8AC3E}">
        <p14:creationId xmlns:p14="http://schemas.microsoft.com/office/powerpoint/2010/main" val="329487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37C95E-4320-488A-85B5-39F40C93046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58142-0CDC-411F-A1BE-7CD322BF1E7B}" type="slidenum">
              <a:rPr lang="en-US" smtClean="0"/>
              <a:t>‹#›</a:t>
            </a:fld>
            <a:endParaRPr lang="en-US"/>
          </a:p>
        </p:txBody>
      </p:sp>
    </p:spTree>
    <p:extLst>
      <p:ext uri="{BB962C8B-B14F-4D97-AF65-F5344CB8AC3E}">
        <p14:creationId xmlns:p14="http://schemas.microsoft.com/office/powerpoint/2010/main" val="148046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37C95E-4320-488A-85B5-39F40C930469}"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58142-0CDC-411F-A1BE-7CD322BF1E7B}" type="slidenum">
              <a:rPr lang="en-US" smtClean="0"/>
              <a:t>‹#›</a:t>
            </a:fld>
            <a:endParaRPr lang="en-US"/>
          </a:p>
        </p:txBody>
      </p:sp>
    </p:spTree>
    <p:extLst>
      <p:ext uri="{BB962C8B-B14F-4D97-AF65-F5344CB8AC3E}">
        <p14:creationId xmlns:p14="http://schemas.microsoft.com/office/powerpoint/2010/main" val="334585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37C95E-4320-488A-85B5-39F40C930469}"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58142-0CDC-411F-A1BE-7CD322BF1E7B}" type="slidenum">
              <a:rPr lang="en-US" smtClean="0"/>
              <a:t>‹#›</a:t>
            </a:fld>
            <a:endParaRPr lang="en-US"/>
          </a:p>
        </p:txBody>
      </p:sp>
    </p:spTree>
    <p:extLst>
      <p:ext uri="{BB962C8B-B14F-4D97-AF65-F5344CB8AC3E}">
        <p14:creationId xmlns:p14="http://schemas.microsoft.com/office/powerpoint/2010/main" val="312173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7C95E-4320-488A-85B5-39F40C930469}"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58142-0CDC-411F-A1BE-7CD322BF1E7B}" type="slidenum">
              <a:rPr lang="en-US" smtClean="0"/>
              <a:t>‹#›</a:t>
            </a:fld>
            <a:endParaRPr lang="en-US"/>
          </a:p>
        </p:txBody>
      </p:sp>
    </p:spTree>
    <p:extLst>
      <p:ext uri="{BB962C8B-B14F-4D97-AF65-F5344CB8AC3E}">
        <p14:creationId xmlns:p14="http://schemas.microsoft.com/office/powerpoint/2010/main" val="2765078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7C95E-4320-488A-85B5-39F40C93046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58142-0CDC-411F-A1BE-7CD322BF1E7B}" type="slidenum">
              <a:rPr lang="en-US" smtClean="0"/>
              <a:t>‹#›</a:t>
            </a:fld>
            <a:endParaRPr lang="en-US"/>
          </a:p>
        </p:txBody>
      </p:sp>
    </p:spTree>
    <p:extLst>
      <p:ext uri="{BB962C8B-B14F-4D97-AF65-F5344CB8AC3E}">
        <p14:creationId xmlns:p14="http://schemas.microsoft.com/office/powerpoint/2010/main" val="3761549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7C95E-4320-488A-85B5-39F40C93046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58142-0CDC-411F-A1BE-7CD322BF1E7B}" type="slidenum">
              <a:rPr lang="en-US" smtClean="0"/>
              <a:t>‹#›</a:t>
            </a:fld>
            <a:endParaRPr lang="en-US"/>
          </a:p>
        </p:txBody>
      </p:sp>
    </p:spTree>
    <p:extLst>
      <p:ext uri="{BB962C8B-B14F-4D97-AF65-F5344CB8AC3E}">
        <p14:creationId xmlns:p14="http://schemas.microsoft.com/office/powerpoint/2010/main" val="277966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7C95E-4320-488A-85B5-39F40C930469}" type="datetimeFigureOut">
              <a:rPr lang="en-US" smtClean="0"/>
              <a:t>5/27/2023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58142-0CDC-411F-A1BE-7CD322BF1E7B}" type="slidenum">
              <a:rPr lang="en-US" smtClean="0"/>
              <a:t>‹#›</a:t>
            </a:fld>
            <a:endParaRPr lang="en-US"/>
          </a:p>
        </p:txBody>
      </p:sp>
    </p:spTree>
    <p:extLst>
      <p:ext uri="{BB962C8B-B14F-4D97-AF65-F5344CB8AC3E}">
        <p14:creationId xmlns:p14="http://schemas.microsoft.com/office/powerpoint/2010/main" val="926574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UNIT 5 &amp; 6</a:t>
            </a:r>
            <a:endParaRPr lang="en-US" dirty="0"/>
          </a:p>
        </p:txBody>
      </p:sp>
      <p:sp>
        <p:nvSpPr>
          <p:cNvPr id="3" name="Content Placeholder 2"/>
          <p:cNvSpPr>
            <a:spLocks noGrp="1"/>
          </p:cNvSpPr>
          <p:nvPr>
            <p:ph idx="1"/>
          </p:nvPr>
        </p:nvSpPr>
        <p:spPr>
          <a:xfrm>
            <a:off x="838200" y="3057099"/>
            <a:ext cx="10515600" cy="3119864"/>
          </a:xfrm>
        </p:spPr>
        <p:txBody>
          <a:bodyPr>
            <a:normAutofit/>
          </a:bodyPr>
          <a:lstStyle/>
          <a:p>
            <a:pPr marL="0" indent="0" algn="ctr">
              <a:buNone/>
            </a:pPr>
            <a:r>
              <a:rPr lang="en-US" sz="4000" dirty="0" smtClean="0"/>
              <a:t>HANDLING EXCEPTIONS / HANDLING STRINGS</a:t>
            </a:r>
          </a:p>
          <a:p>
            <a:pPr marL="0" indent="0" algn="ctr">
              <a:buNone/>
            </a:pPr>
            <a:endParaRPr lang="en-US" sz="4000" dirty="0"/>
          </a:p>
          <a:p>
            <a:pPr marL="0" indent="0" algn="ctr">
              <a:buNone/>
            </a:pPr>
            <a:endParaRPr lang="en-US" sz="4000" dirty="0" smtClean="0"/>
          </a:p>
          <a:p>
            <a:pPr marL="0" indent="0" algn="ctr">
              <a:buNone/>
            </a:pPr>
            <a:endParaRPr lang="en-US" sz="4000" dirty="0"/>
          </a:p>
          <a:p>
            <a:pPr marL="0" indent="0" algn="r">
              <a:buNone/>
            </a:pPr>
            <a:r>
              <a:rPr lang="en-US" sz="2000" dirty="0" smtClean="0"/>
              <a:t>By Yuba Raj </a:t>
            </a:r>
            <a:r>
              <a:rPr lang="en-US" sz="2000" dirty="0" err="1" smtClean="0"/>
              <a:t>Devkota</a:t>
            </a:r>
            <a:endParaRPr lang="en-US" sz="2000" dirty="0"/>
          </a:p>
        </p:txBody>
      </p:sp>
    </p:spTree>
    <p:extLst>
      <p:ext uri="{BB962C8B-B14F-4D97-AF65-F5344CB8AC3E}">
        <p14:creationId xmlns:p14="http://schemas.microsoft.com/office/powerpoint/2010/main" val="3721663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0515600" cy="6987654"/>
          </a:xfrm>
        </p:spPr>
        <p:txBody>
          <a:bodyPr>
            <a:normAutofit lnSpcReduction="10000"/>
          </a:bodyPr>
          <a:lstStyle/>
          <a:p>
            <a:pPr marL="0" indent="0">
              <a:lnSpc>
                <a:spcPct val="100000"/>
              </a:lnSpc>
              <a:spcBef>
                <a:spcPts val="600"/>
              </a:spcBef>
              <a:buNone/>
            </a:pPr>
            <a:r>
              <a:rPr lang="en-US" sz="2200" b="1" dirty="0"/>
              <a:t>class</a:t>
            </a:r>
            <a:r>
              <a:rPr lang="en-US" sz="2200" dirty="0"/>
              <a:t> </a:t>
            </a:r>
            <a:r>
              <a:rPr lang="en-US" sz="2200" dirty="0" err="1"/>
              <a:t>InvalidAgeException</a:t>
            </a:r>
            <a:r>
              <a:rPr lang="en-US" sz="2200" dirty="0"/>
              <a:t>  </a:t>
            </a:r>
            <a:r>
              <a:rPr lang="en-US" sz="2200" b="1" dirty="0"/>
              <a:t>extends</a:t>
            </a:r>
            <a:r>
              <a:rPr lang="en-US" sz="2200" dirty="0"/>
              <a:t> Exception  </a:t>
            </a:r>
          </a:p>
          <a:p>
            <a:pPr marL="0" indent="0">
              <a:lnSpc>
                <a:spcPct val="100000"/>
              </a:lnSpc>
              <a:spcBef>
                <a:spcPts val="600"/>
              </a:spcBef>
              <a:buNone/>
            </a:pPr>
            <a:r>
              <a:rPr lang="en-US" sz="2200" dirty="0"/>
              <a:t>{  </a:t>
            </a:r>
          </a:p>
          <a:p>
            <a:pPr marL="0" indent="0">
              <a:lnSpc>
                <a:spcPct val="100000"/>
              </a:lnSpc>
              <a:spcBef>
                <a:spcPts val="600"/>
              </a:spcBef>
              <a:buNone/>
            </a:pPr>
            <a:r>
              <a:rPr lang="en-US" sz="2200" dirty="0"/>
              <a:t>    </a:t>
            </a:r>
            <a:r>
              <a:rPr lang="en-US" sz="2200" b="1" dirty="0"/>
              <a:t>public</a:t>
            </a:r>
            <a:r>
              <a:rPr lang="en-US" sz="2200" dirty="0"/>
              <a:t> </a:t>
            </a:r>
            <a:r>
              <a:rPr lang="en-US" sz="2200" dirty="0" err="1"/>
              <a:t>InvalidAgeException</a:t>
            </a:r>
            <a:r>
              <a:rPr lang="en-US" sz="2200" dirty="0"/>
              <a:t> (String </a:t>
            </a:r>
            <a:r>
              <a:rPr lang="en-US" sz="2200" dirty="0" err="1"/>
              <a:t>str</a:t>
            </a:r>
            <a:r>
              <a:rPr lang="en-US" sz="2200" dirty="0"/>
              <a:t>)  </a:t>
            </a:r>
          </a:p>
          <a:p>
            <a:pPr marL="0" indent="0">
              <a:lnSpc>
                <a:spcPct val="100000"/>
              </a:lnSpc>
              <a:spcBef>
                <a:spcPts val="600"/>
              </a:spcBef>
              <a:buNone/>
            </a:pPr>
            <a:r>
              <a:rPr lang="en-US" sz="2200" dirty="0"/>
              <a:t>    {  </a:t>
            </a:r>
          </a:p>
          <a:p>
            <a:pPr marL="0" indent="0">
              <a:lnSpc>
                <a:spcPct val="100000"/>
              </a:lnSpc>
              <a:spcBef>
                <a:spcPts val="600"/>
              </a:spcBef>
              <a:buNone/>
            </a:pPr>
            <a:r>
              <a:rPr lang="en-US" sz="2200" dirty="0"/>
              <a:t>        </a:t>
            </a:r>
            <a:r>
              <a:rPr lang="en-US" sz="2200" b="1" dirty="0" smtClean="0"/>
              <a:t>super</a:t>
            </a:r>
            <a:r>
              <a:rPr lang="en-US" sz="2200" dirty="0" smtClean="0"/>
              <a:t>(</a:t>
            </a:r>
            <a:r>
              <a:rPr lang="en-US" sz="2200" dirty="0" err="1" smtClean="0"/>
              <a:t>str</a:t>
            </a:r>
            <a:r>
              <a:rPr lang="en-US" sz="2200" dirty="0"/>
              <a:t>);  </a:t>
            </a:r>
          </a:p>
          <a:p>
            <a:pPr marL="0" indent="0">
              <a:lnSpc>
                <a:spcPct val="100000"/>
              </a:lnSpc>
              <a:spcBef>
                <a:spcPts val="600"/>
              </a:spcBef>
              <a:buNone/>
            </a:pPr>
            <a:r>
              <a:rPr lang="en-US" sz="2200" dirty="0"/>
              <a:t>    }  </a:t>
            </a:r>
          </a:p>
          <a:p>
            <a:pPr marL="0" indent="0">
              <a:lnSpc>
                <a:spcPct val="100000"/>
              </a:lnSpc>
              <a:spcBef>
                <a:spcPts val="600"/>
              </a:spcBef>
              <a:buNone/>
            </a:pPr>
            <a:r>
              <a:rPr lang="en-US" sz="2200" dirty="0"/>
              <a:t>} </a:t>
            </a:r>
          </a:p>
          <a:p>
            <a:pPr marL="0" indent="0">
              <a:lnSpc>
                <a:spcPct val="100000"/>
              </a:lnSpc>
              <a:spcBef>
                <a:spcPts val="600"/>
              </a:spcBef>
              <a:buNone/>
            </a:pPr>
            <a:r>
              <a:rPr lang="en-US" sz="2200" dirty="0"/>
              <a:t>public class TestCustomException1  </a:t>
            </a:r>
          </a:p>
          <a:p>
            <a:pPr marL="0" indent="0">
              <a:lnSpc>
                <a:spcPct val="100000"/>
              </a:lnSpc>
              <a:spcBef>
                <a:spcPts val="600"/>
              </a:spcBef>
              <a:buNone/>
            </a:pPr>
            <a:r>
              <a:rPr lang="en-US" sz="2200" dirty="0"/>
              <a:t>{ </a:t>
            </a:r>
          </a:p>
          <a:p>
            <a:pPr marL="457200" lvl="1" indent="0">
              <a:lnSpc>
                <a:spcPct val="100000"/>
              </a:lnSpc>
              <a:spcBef>
                <a:spcPts val="600"/>
              </a:spcBef>
              <a:buNone/>
            </a:pPr>
            <a:r>
              <a:rPr lang="en-US" sz="2200" dirty="0" smtClean="0"/>
              <a:t>static </a:t>
            </a:r>
            <a:r>
              <a:rPr lang="en-US" sz="2200" dirty="0"/>
              <a:t>void validate (</a:t>
            </a:r>
            <a:r>
              <a:rPr lang="en-US" sz="2200" dirty="0" err="1"/>
              <a:t>int</a:t>
            </a:r>
            <a:r>
              <a:rPr lang="en-US" sz="2200" dirty="0"/>
              <a:t> age) throws </a:t>
            </a:r>
            <a:r>
              <a:rPr lang="en-US" sz="2200" dirty="0" err="1" smtClean="0"/>
              <a:t>InvalidAgeException</a:t>
            </a:r>
            <a:endParaRPr lang="en-US" sz="2200" dirty="0" smtClean="0"/>
          </a:p>
          <a:p>
            <a:pPr marL="457200" lvl="1" indent="0">
              <a:lnSpc>
                <a:spcPct val="100000"/>
              </a:lnSpc>
              <a:spcBef>
                <a:spcPts val="600"/>
              </a:spcBef>
              <a:buNone/>
            </a:pPr>
            <a:r>
              <a:rPr lang="en-US" sz="2200" dirty="0" smtClean="0"/>
              <a:t>{    </a:t>
            </a:r>
            <a:endParaRPr lang="en-US" sz="2200" dirty="0"/>
          </a:p>
          <a:p>
            <a:pPr marL="457200" lvl="1" indent="0">
              <a:lnSpc>
                <a:spcPct val="100000"/>
              </a:lnSpc>
              <a:spcBef>
                <a:spcPts val="600"/>
              </a:spcBef>
              <a:buNone/>
            </a:pPr>
            <a:r>
              <a:rPr lang="en-US" sz="2200" dirty="0"/>
              <a:t>    if(age &lt; 18){            </a:t>
            </a:r>
          </a:p>
          <a:p>
            <a:pPr marL="457200" lvl="1" indent="0">
              <a:lnSpc>
                <a:spcPct val="100000"/>
              </a:lnSpc>
              <a:spcBef>
                <a:spcPts val="600"/>
              </a:spcBef>
              <a:buNone/>
            </a:pPr>
            <a:r>
              <a:rPr lang="en-US" sz="2200" dirty="0"/>
              <a:t>        throw new </a:t>
            </a:r>
            <a:r>
              <a:rPr lang="en-US" sz="2200" dirty="0" err="1"/>
              <a:t>InvalidAgeException</a:t>
            </a:r>
            <a:r>
              <a:rPr lang="en-US" sz="2200" dirty="0"/>
              <a:t>("age is not valid to vote");    </a:t>
            </a:r>
          </a:p>
          <a:p>
            <a:pPr marL="457200" lvl="1" indent="0">
              <a:lnSpc>
                <a:spcPct val="100000"/>
              </a:lnSpc>
              <a:spcBef>
                <a:spcPts val="600"/>
              </a:spcBef>
              <a:buNone/>
            </a:pPr>
            <a:r>
              <a:rPr lang="en-US" sz="2200" dirty="0"/>
              <a:t>    }  </a:t>
            </a:r>
          </a:p>
          <a:p>
            <a:pPr marL="457200" lvl="1" indent="0">
              <a:lnSpc>
                <a:spcPct val="100000"/>
              </a:lnSpc>
              <a:spcBef>
                <a:spcPts val="600"/>
              </a:spcBef>
              <a:buNone/>
            </a:pPr>
            <a:r>
              <a:rPr lang="en-US" sz="2200" dirty="0"/>
              <a:t>     else {   </a:t>
            </a:r>
          </a:p>
          <a:p>
            <a:pPr marL="457200" lvl="1" indent="0">
              <a:lnSpc>
                <a:spcPct val="100000"/>
              </a:lnSpc>
              <a:spcBef>
                <a:spcPts val="600"/>
              </a:spcBef>
              <a:buNone/>
            </a:pPr>
            <a:r>
              <a:rPr lang="en-US" sz="2200" dirty="0"/>
              <a:t>        </a:t>
            </a:r>
            <a:r>
              <a:rPr lang="en-US" sz="2200" dirty="0" err="1"/>
              <a:t>System.out.println</a:t>
            </a:r>
            <a:r>
              <a:rPr lang="en-US" sz="2200" dirty="0"/>
              <a:t>("welcome to vote");   </a:t>
            </a:r>
          </a:p>
          <a:p>
            <a:pPr marL="457200" lvl="1" indent="0">
              <a:lnSpc>
                <a:spcPct val="100000"/>
              </a:lnSpc>
              <a:spcBef>
                <a:spcPts val="600"/>
              </a:spcBef>
              <a:buNone/>
            </a:pPr>
            <a:r>
              <a:rPr lang="en-US" sz="2200" dirty="0"/>
              <a:t>     }   </a:t>
            </a:r>
          </a:p>
          <a:p>
            <a:pPr marL="0" indent="0">
              <a:lnSpc>
                <a:spcPct val="100000"/>
              </a:lnSpc>
              <a:spcBef>
                <a:spcPts val="600"/>
              </a:spcBef>
              <a:buNone/>
            </a:pPr>
            <a:r>
              <a:rPr lang="en-US" sz="2200" dirty="0"/>
              <a:t>     }</a:t>
            </a:r>
          </a:p>
        </p:txBody>
      </p:sp>
    </p:spTree>
    <p:extLst>
      <p:ext uri="{BB962C8B-B14F-4D97-AF65-F5344CB8AC3E}">
        <p14:creationId xmlns:p14="http://schemas.microsoft.com/office/powerpoint/2010/main" val="308833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79653"/>
            <a:ext cx="10658901" cy="5170646"/>
          </a:xfrm>
          <a:prstGeom prst="rect">
            <a:avLst/>
          </a:prstGeom>
        </p:spPr>
        <p:txBody>
          <a:bodyPr wrap="square">
            <a:spAutoFit/>
          </a:bodyPr>
          <a:lstStyle/>
          <a:p>
            <a:r>
              <a:rPr lang="en-US" sz="2200" dirty="0" smtClean="0"/>
              <a:t>  </a:t>
            </a:r>
            <a:endParaRPr lang="en-US" sz="2200" dirty="0"/>
          </a:p>
          <a:p>
            <a:r>
              <a:rPr lang="en-US" sz="2200" dirty="0"/>
              <a:t>  </a:t>
            </a:r>
            <a:r>
              <a:rPr lang="en-US" sz="2200" dirty="0" smtClean="0"/>
              <a:t> public </a:t>
            </a:r>
            <a:r>
              <a:rPr lang="en-US" sz="2200" dirty="0"/>
              <a:t>static void main(String </a:t>
            </a:r>
            <a:r>
              <a:rPr lang="en-US" sz="2200" dirty="0" err="1"/>
              <a:t>args</a:t>
            </a:r>
            <a:r>
              <a:rPr lang="en-US" sz="2200" dirty="0"/>
              <a:t>[])  </a:t>
            </a:r>
          </a:p>
          <a:p>
            <a:r>
              <a:rPr lang="en-US" sz="2200" dirty="0"/>
              <a:t>    {  </a:t>
            </a:r>
          </a:p>
          <a:p>
            <a:r>
              <a:rPr lang="en-US" sz="2200" dirty="0"/>
              <a:t>        try  </a:t>
            </a:r>
          </a:p>
          <a:p>
            <a:r>
              <a:rPr lang="en-US" sz="2200" dirty="0"/>
              <a:t>        {  </a:t>
            </a:r>
          </a:p>
          <a:p>
            <a:r>
              <a:rPr lang="en-US" sz="2200" dirty="0"/>
              <a:t>            validate(13);  </a:t>
            </a:r>
          </a:p>
          <a:p>
            <a:r>
              <a:rPr lang="en-US" sz="2200" dirty="0"/>
              <a:t>        }  </a:t>
            </a:r>
          </a:p>
          <a:p>
            <a:r>
              <a:rPr lang="en-US" sz="2200" dirty="0"/>
              <a:t>        catch (</a:t>
            </a:r>
            <a:r>
              <a:rPr lang="en-US" sz="2200" dirty="0" err="1"/>
              <a:t>InvalidAgeException</a:t>
            </a:r>
            <a:r>
              <a:rPr lang="en-US" sz="2200" dirty="0"/>
              <a:t> ex)  </a:t>
            </a:r>
          </a:p>
          <a:p>
            <a:r>
              <a:rPr lang="en-US" sz="2200" dirty="0"/>
              <a:t>        {  </a:t>
            </a:r>
          </a:p>
          <a:p>
            <a:r>
              <a:rPr lang="en-US" sz="2200" dirty="0"/>
              <a:t>            	 </a:t>
            </a:r>
            <a:r>
              <a:rPr lang="en-US" sz="2200" dirty="0" err="1" smtClean="0"/>
              <a:t>System.out.println</a:t>
            </a:r>
            <a:r>
              <a:rPr lang="en-US" sz="2200" dirty="0"/>
              <a:t>("Caught the exception");  </a:t>
            </a:r>
          </a:p>
          <a:p>
            <a:r>
              <a:rPr lang="en-US" sz="2200" dirty="0"/>
              <a:t>    	 </a:t>
            </a:r>
            <a:r>
              <a:rPr lang="en-US" sz="2200" dirty="0" err="1" smtClean="0"/>
              <a:t>System.out.println</a:t>
            </a:r>
            <a:r>
              <a:rPr lang="en-US" sz="2200" dirty="0"/>
              <a:t>("Exception </a:t>
            </a:r>
            <a:r>
              <a:rPr lang="en-US" sz="2200" dirty="0" err="1"/>
              <a:t>occured</a:t>
            </a:r>
            <a:r>
              <a:rPr lang="en-US" sz="2200" dirty="0"/>
              <a:t>: " + ex);  </a:t>
            </a:r>
          </a:p>
          <a:p>
            <a:r>
              <a:rPr lang="en-US" sz="2200" dirty="0"/>
              <a:t>        }  </a:t>
            </a:r>
            <a:r>
              <a:rPr lang="en-US" sz="2200" dirty="0" smtClean="0"/>
              <a:t>  </a:t>
            </a:r>
            <a:endParaRPr lang="en-US" sz="2200" dirty="0"/>
          </a:p>
          <a:p>
            <a:r>
              <a:rPr lang="en-US" sz="2200" dirty="0"/>
              <a:t>        </a:t>
            </a:r>
            <a:r>
              <a:rPr lang="en-US" sz="2200" dirty="0" err="1"/>
              <a:t>System.out.println</a:t>
            </a:r>
            <a:r>
              <a:rPr lang="en-US" sz="2200" dirty="0"/>
              <a:t>("rest of the code...");    </a:t>
            </a:r>
          </a:p>
          <a:p>
            <a:r>
              <a:rPr lang="en-US" sz="2200" dirty="0"/>
              <a:t>    }  </a:t>
            </a:r>
          </a:p>
          <a:p>
            <a:r>
              <a:rPr lang="en-US" sz="2200" dirty="0"/>
              <a:t>} </a:t>
            </a:r>
          </a:p>
        </p:txBody>
      </p:sp>
    </p:spTree>
    <p:extLst>
      <p:ext uri="{BB962C8B-B14F-4D97-AF65-F5344CB8AC3E}">
        <p14:creationId xmlns:p14="http://schemas.microsoft.com/office/powerpoint/2010/main" val="3158869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080" y="324181"/>
            <a:ext cx="6469039" cy="794935"/>
          </a:xfrm>
        </p:spPr>
        <p:txBody>
          <a:bodyPr/>
          <a:lstStyle/>
          <a:p>
            <a:pPr algn="ctr"/>
            <a:r>
              <a:rPr lang="en-US" b="1" dirty="0" smtClean="0"/>
              <a:t>Handling Strings</a:t>
            </a:r>
            <a:endParaRPr lang="en-US" b="1" dirty="0"/>
          </a:p>
        </p:txBody>
      </p:sp>
      <p:sp>
        <p:nvSpPr>
          <p:cNvPr id="3" name="Content Placeholder 2"/>
          <p:cNvSpPr>
            <a:spLocks noGrp="1"/>
          </p:cNvSpPr>
          <p:nvPr>
            <p:ph idx="1"/>
          </p:nvPr>
        </p:nvSpPr>
        <p:spPr>
          <a:xfrm>
            <a:off x="838200" y="1487606"/>
            <a:ext cx="10515600" cy="4689357"/>
          </a:xfrm>
        </p:spPr>
        <p:txBody>
          <a:bodyPr/>
          <a:lstStyle/>
          <a:p>
            <a:pPr marL="0" indent="0">
              <a:buNone/>
            </a:pPr>
            <a:r>
              <a:rPr lang="en-US" dirty="0" smtClean="0"/>
              <a:t>public class </a:t>
            </a:r>
            <a:r>
              <a:rPr lang="en-US" dirty="0" err="1" smtClean="0"/>
              <a:t>StringDemo</a:t>
            </a:r>
            <a:r>
              <a:rPr lang="en-US" dirty="0" smtClean="0"/>
              <a:t> {</a:t>
            </a:r>
          </a:p>
          <a:p>
            <a:pPr marL="0" indent="0">
              <a:buNone/>
            </a:pPr>
            <a:endParaRPr lang="en-US" dirty="0" smtClean="0"/>
          </a:p>
          <a:p>
            <a:pPr marL="0" indent="0">
              <a:buNone/>
            </a:pPr>
            <a:r>
              <a:rPr lang="en-US" dirty="0" smtClean="0"/>
              <a:t>   public static void main(String </a:t>
            </a:r>
            <a:r>
              <a:rPr lang="en-US" dirty="0" err="1" smtClean="0"/>
              <a:t>args</a:t>
            </a:r>
            <a:r>
              <a:rPr lang="en-US" dirty="0" smtClean="0"/>
              <a:t>[]) {</a:t>
            </a:r>
          </a:p>
          <a:p>
            <a:pPr marL="0" indent="0">
              <a:buNone/>
            </a:pPr>
            <a:r>
              <a:rPr lang="en-US" dirty="0" smtClean="0"/>
              <a:t>      char[] </a:t>
            </a:r>
            <a:r>
              <a:rPr lang="en-US" dirty="0" err="1" smtClean="0"/>
              <a:t>helloArray</a:t>
            </a:r>
            <a:r>
              <a:rPr lang="en-US" dirty="0" smtClean="0"/>
              <a:t> = { 'h', 'e', 'l', 'l', 'o', '.' };</a:t>
            </a:r>
          </a:p>
          <a:p>
            <a:pPr marL="0" indent="0">
              <a:buNone/>
            </a:pPr>
            <a:r>
              <a:rPr lang="en-US" dirty="0" smtClean="0"/>
              <a:t>      String </a:t>
            </a:r>
            <a:r>
              <a:rPr lang="en-US" dirty="0" err="1" smtClean="0"/>
              <a:t>helloString</a:t>
            </a:r>
            <a:r>
              <a:rPr lang="en-US" dirty="0" smtClean="0"/>
              <a:t> = new String(</a:t>
            </a:r>
            <a:r>
              <a:rPr lang="en-US" dirty="0" err="1" smtClean="0"/>
              <a:t>helloArray</a:t>
            </a:r>
            <a:r>
              <a:rPr lang="en-US" dirty="0" smtClean="0"/>
              <a:t>);  </a:t>
            </a:r>
          </a:p>
          <a:p>
            <a:pPr marL="0" indent="0">
              <a:buNone/>
            </a:pPr>
            <a:r>
              <a:rPr lang="en-US" dirty="0" smtClean="0"/>
              <a:t>      </a:t>
            </a:r>
            <a:r>
              <a:rPr lang="en-US" dirty="0" err="1" smtClean="0"/>
              <a:t>System.out.println</a:t>
            </a:r>
            <a:r>
              <a:rPr lang="en-US" dirty="0" smtClean="0"/>
              <a:t>( </a:t>
            </a:r>
            <a:r>
              <a:rPr lang="en-US" dirty="0" err="1" smtClean="0"/>
              <a:t>helloString</a:t>
            </a:r>
            <a:r>
              <a:rPr lang="en-US" dirty="0" smtClean="0"/>
              <a:t> );</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926021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182" y="215544"/>
            <a:ext cx="11873552" cy="6463308"/>
          </a:xfrm>
          <a:prstGeom prst="rect">
            <a:avLst/>
          </a:prstGeom>
        </p:spPr>
        <p:txBody>
          <a:bodyPr wrap="square">
            <a:spAutoFit/>
          </a:bodyPr>
          <a:lstStyle/>
          <a:p>
            <a:pPr algn="ctr"/>
            <a:r>
              <a:rPr lang="en-US" b="1" u="sng" dirty="0" smtClean="0"/>
              <a:t>Java String Methods</a:t>
            </a:r>
          </a:p>
          <a:p>
            <a:endParaRPr lang="en-US" dirty="0" smtClean="0"/>
          </a:p>
          <a:p>
            <a:r>
              <a:rPr lang="en-US" b="1" u="sng" dirty="0" smtClean="0"/>
              <a:t>char </a:t>
            </a:r>
            <a:r>
              <a:rPr lang="en-US" b="1" u="sng" dirty="0" err="1" smtClean="0"/>
              <a:t>charAt</a:t>
            </a:r>
            <a:r>
              <a:rPr lang="en-US" b="1" u="sng" dirty="0" smtClean="0"/>
              <a:t>(</a:t>
            </a:r>
            <a:r>
              <a:rPr lang="en-US" b="1" u="sng" dirty="0" err="1" smtClean="0"/>
              <a:t>int</a:t>
            </a:r>
            <a:r>
              <a:rPr lang="en-US" b="1" u="sng" dirty="0" smtClean="0"/>
              <a:t> index): </a:t>
            </a:r>
            <a:r>
              <a:rPr lang="en-US" dirty="0" smtClean="0"/>
              <a:t>It returns the character at the specified index. Specified index value should be between 0 to length() -1 both inclusive. It throws </a:t>
            </a:r>
            <a:r>
              <a:rPr lang="en-US" dirty="0" err="1" smtClean="0"/>
              <a:t>IndexOutOfBoundsException</a:t>
            </a:r>
            <a:r>
              <a:rPr lang="en-US" dirty="0" smtClean="0"/>
              <a:t> if index&lt;0||&gt;= length of String.</a:t>
            </a:r>
          </a:p>
          <a:p>
            <a:endParaRPr lang="en-US" dirty="0" smtClean="0"/>
          </a:p>
          <a:p>
            <a:r>
              <a:rPr lang="en-US" b="1" u="sng" dirty="0" err="1" smtClean="0"/>
              <a:t>boolean</a:t>
            </a:r>
            <a:r>
              <a:rPr lang="en-US" b="1" u="sng" dirty="0" smtClean="0"/>
              <a:t> </a:t>
            </a:r>
            <a:r>
              <a:rPr lang="en-US" b="1" u="sng" dirty="0" err="1" smtClean="0"/>
              <a:t>equalsIgnoreCase</a:t>
            </a:r>
            <a:r>
              <a:rPr lang="en-US" b="1" u="sng" dirty="0" smtClean="0"/>
              <a:t>(String string):</a:t>
            </a:r>
            <a:r>
              <a:rPr lang="en-US" dirty="0" smtClean="0"/>
              <a:t> It works same as equals method but it doesn’t consider the case while comparing strings. It does a case insensitive comparison.</a:t>
            </a:r>
          </a:p>
          <a:p>
            <a:endParaRPr lang="en-US" dirty="0" smtClean="0"/>
          </a:p>
          <a:p>
            <a:r>
              <a:rPr lang="en-US" b="1" u="sng" dirty="0" smtClean="0"/>
              <a:t>String substring(</a:t>
            </a:r>
            <a:r>
              <a:rPr lang="en-US" b="1" u="sng" dirty="0" err="1" smtClean="0"/>
              <a:t>int</a:t>
            </a:r>
            <a:r>
              <a:rPr lang="en-US" b="1" u="sng" dirty="0" smtClean="0"/>
              <a:t> </a:t>
            </a:r>
            <a:r>
              <a:rPr lang="en-US" b="1" u="sng" dirty="0" err="1" smtClean="0"/>
              <a:t>beginIndex</a:t>
            </a:r>
            <a:r>
              <a:rPr lang="en-US" b="1" u="sng" dirty="0" smtClean="0"/>
              <a:t>):</a:t>
            </a:r>
            <a:r>
              <a:rPr lang="en-US" dirty="0" smtClean="0"/>
              <a:t> It returns the substring of the string. The substring starts with the character at the specified index.</a:t>
            </a:r>
          </a:p>
          <a:p>
            <a:endParaRPr lang="en-US" dirty="0" smtClean="0"/>
          </a:p>
          <a:p>
            <a:r>
              <a:rPr lang="en-US" b="1" u="sng" dirty="0" smtClean="0"/>
              <a:t>String substring(</a:t>
            </a:r>
            <a:r>
              <a:rPr lang="en-US" b="1" u="sng" dirty="0" err="1" smtClean="0"/>
              <a:t>int</a:t>
            </a:r>
            <a:r>
              <a:rPr lang="en-US" b="1" u="sng" dirty="0" smtClean="0"/>
              <a:t> </a:t>
            </a:r>
            <a:r>
              <a:rPr lang="en-US" b="1" u="sng" dirty="0" err="1" smtClean="0"/>
              <a:t>beginIndex</a:t>
            </a:r>
            <a:r>
              <a:rPr lang="en-US" b="1" u="sng" dirty="0" smtClean="0"/>
              <a:t>, </a:t>
            </a:r>
            <a:r>
              <a:rPr lang="en-US" b="1" u="sng" dirty="0" err="1" smtClean="0"/>
              <a:t>int</a:t>
            </a:r>
            <a:r>
              <a:rPr lang="en-US" b="1" u="sng" dirty="0" smtClean="0"/>
              <a:t> </a:t>
            </a:r>
            <a:r>
              <a:rPr lang="en-US" b="1" u="sng" dirty="0" err="1" smtClean="0"/>
              <a:t>endIndex</a:t>
            </a:r>
            <a:r>
              <a:rPr lang="en-US" b="1" u="sng" dirty="0" smtClean="0"/>
              <a:t>): </a:t>
            </a:r>
            <a:r>
              <a:rPr lang="en-US" dirty="0" smtClean="0"/>
              <a:t>Returns the substring. The substring starts with character at </a:t>
            </a:r>
            <a:r>
              <a:rPr lang="en-US" dirty="0" err="1" smtClean="0"/>
              <a:t>beginIndex</a:t>
            </a:r>
            <a:r>
              <a:rPr lang="en-US" dirty="0" smtClean="0"/>
              <a:t> and ends with the character at </a:t>
            </a:r>
            <a:r>
              <a:rPr lang="en-US" dirty="0" err="1" smtClean="0"/>
              <a:t>endIndex</a:t>
            </a:r>
            <a:r>
              <a:rPr lang="en-US" dirty="0" smtClean="0"/>
              <a:t>.</a:t>
            </a:r>
          </a:p>
          <a:p>
            <a:endParaRPr lang="en-US" dirty="0" smtClean="0"/>
          </a:p>
          <a:p>
            <a:r>
              <a:rPr lang="en-US" b="1" u="sng" dirty="0" smtClean="0"/>
              <a:t>String </a:t>
            </a:r>
            <a:r>
              <a:rPr lang="en-US" b="1" u="sng" dirty="0" err="1" smtClean="0"/>
              <a:t>concat</a:t>
            </a:r>
            <a:r>
              <a:rPr lang="en-US" b="1" u="sng" dirty="0" smtClean="0"/>
              <a:t>(String </a:t>
            </a:r>
            <a:r>
              <a:rPr lang="en-US" b="1" u="sng" dirty="0" err="1" smtClean="0"/>
              <a:t>str</a:t>
            </a:r>
            <a:r>
              <a:rPr lang="en-US" b="1" u="sng" dirty="0" smtClean="0"/>
              <a:t>): </a:t>
            </a:r>
            <a:r>
              <a:rPr lang="en-US" dirty="0" smtClean="0"/>
              <a:t>Concatenates the specified string “</a:t>
            </a:r>
            <a:r>
              <a:rPr lang="en-US" dirty="0" err="1" smtClean="0"/>
              <a:t>str</a:t>
            </a:r>
            <a:r>
              <a:rPr lang="en-US" dirty="0" smtClean="0"/>
              <a:t>” at the end of the string.</a:t>
            </a:r>
          </a:p>
          <a:p>
            <a:endParaRPr lang="en-US" dirty="0" smtClean="0"/>
          </a:p>
          <a:p>
            <a:r>
              <a:rPr lang="en-US" b="1" u="sng" dirty="0" smtClean="0"/>
              <a:t>String replace(char </a:t>
            </a:r>
            <a:r>
              <a:rPr lang="en-US" b="1" u="sng" dirty="0" err="1" smtClean="0"/>
              <a:t>oldChar</a:t>
            </a:r>
            <a:r>
              <a:rPr lang="en-US" b="1" u="sng" dirty="0" smtClean="0"/>
              <a:t>, char </a:t>
            </a:r>
            <a:r>
              <a:rPr lang="en-US" b="1" u="sng" dirty="0" err="1" smtClean="0"/>
              <a:t>newChar</a:t>
            </a:r>
            <a:r>
              <a:rPr lang="en-US" b="1" u="sng" dirty="0" smtClean="0"/>
              <a:t>):</a:t>
            </a:r>
            <a:r>
              <a:rPr lang="en-US" dirty="0" smtClean="0"/>
              <a:t> It returns the new updated string after changing all the occurrences of </a:t>
            </a:r>
            <a:r>
              <a:rPr lang="en-US" dirty="0" err="1" smtClean="0"/>
              <a:t>oldChar</a:t>
            </a:r>
            <a:r>
              <a:rPr lang="en-US" dirty="0" smtClean="0"/>
              <a:t> with the </a:t>
            </a:r>
            <a:r>
              <a:rPr lang="en-US" dirty="0" err="1" smtClean="0"/>
              <a:t>newChar</a:t>
            </a:r>
            <a:r>
              <a:rPr lang="en-US" dirty="0" smtClean="0"/>
              <a:t>.</a:t>
            </a:r>
          </a:p>
          <a:p>
            <a:endParaRPr lang="en-US" dirty="0" smtClean="0"/>
          </a:p>
          <a:p>
            <a:r>
              <a:rPr lang="en-US" b="1" u="sng" dirty="0" err="1" smtClean="0"/>
              <a:t>boolean</a:t>
            </a:r>
            <a:r>
              <a:rPr lang="en-US" b="1" u="sng" dirty="0" smtClean="0"/>
              <a:t> contains(</a:t>
            </a:r>
            <a:r>
              <a:rPr lang="en-US" b="1" u="sng" dirty="0" err="1" smtClean="0"/>
              <a:t>CharSequence</a:t>
            </a:r>
            <a:r>
              <a:rPr lang="en-US" b="1" u="sng" dirty="0" smtClean="0"/>
              <a:t> s): </a:t>
            </a:r>
            <a:r>
              <a:rPr lang="en-US" dirty="0" smtClean="0"/>
              <a:t>It checks whether the string contains the specified sequence of char values. If yes then it returns true else false. It throws </a:t>
            </a:r>
            <a:r>
              <a:rPr lang="en-US" dirty="0" err="1" smtClean="0"/>
              <a:t>NullPointerException</a:t>
            </a:r>
            <a:r>
              <a:rPr lang="en-US" dirty="0" smtClean="0"/>
              <a:t> of ‘s’ is </a:t>
            </a:r>
            <a:r>
              <a:rPr lang="en-US" smtClean="0"/>
              <a:t>null.</a:t>
            </a:r>
          </a:p>
          <a:p>
            <a:endParaRPr lang="en-US" dirty="0" smtClean="0"/>
          </a:p>
          <a:p>
            <a:r>
              <a:rPr lang="en-US" b="1" u="sng" dirty="0" smtClean="0"/>
              <a:t>String </a:t>
            </a:r>
            <a:r>
              <a:rPr lang="en-US" b="1" u="sng" dirty="0" err="1" smtClean="0"/>
              <a:t>toUpperCase</a:t>
            </a:r>
            <a:r>
              <a:rPr lang="en-US" b="1" u="sng" dirty="0" smtClean="0"/>
              <a:t>():</a:t>
            </a:r>
            <a:r>
              <a:rPr lang="en-US" dirty="0" smtClean="0"/>
              <a:t> Equivalent to </a:t>
            </a:r>
            <a:r>
              <a:rPr lang="en-US" dirty="0" err="1" smtClean="0"/>
              <a:t>toUpperCase</a:t>
            </a:r>
            <a:r>
              <a:rPr lang="en-US" dirty="0" smtClean="0"/>
              <a:t>(</a:t>
            </a:r>
            <a:r>
              <a:rPr lang="en-US" dirty="0" err="1" smtClean="0"/>
              <a:t>Locale.getDefault</a:t>
            </a:r>
            <a:r>
              <a:rPr lang="en-US" dirty="0" smtClean="0"/>
              <a:t>()).</a:t>
            </a:r>
            <a:endParaRPr lang="en-US" dirty="0"/>
          </a:p>
        </p:txBody>
      </p:sp>
    </p:spTree>
    <p:extLst>
      <p:ext uri="{BB962C8B-B14F-4D97-AF65-F5344CB8AC3E}">
        <p14:creationId xmlns:p14="http://schemas.microsoft.com/office/powerpoint/2010/main" val="117431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b="1" dirty="0"/>
              <a:t>class</a:t>
            </a:r>
            <a:r>
              <a:rPr lang="en-US" dirty="0"/>
              <a:t> TestStringConcatenation3{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String s1</a:t>
            </a:r>
            <a:r>
              <a:rPr lang="en-US" dirty="0" smtClean="0"/>
              <a:t>=“</a:t>
            </a:r>
            <a:r>
              <a:rPr lang="en-US" dirty="0" err="1" smtClean="0"/>
              <a:t>Aashish</a:t>
            </a:r>
            <a:r>
              <a:rPr lang="en-US" dirty="0" smtClean="0"/>
              <a:t>";</a:t>
            </a:r>
            <a:r>
              <a:rPr lang="en-US" dirty="0"/>
              <a:t>  </a:t>
            </a:r>
          </a:p>
          <a:p>
            <a:pPr marL="0" indent="0">
              <a:buNone/>
            </a:pPr>
            <a:r>
              <a:rPr lang="en-US" dirty="0"/>
              <a:t>   String s2</a:t>
            </a:r>
            <a:r>
              <a:rPr lang="en-US" dirty="0" smtClean="0"/>
              <a:t>=“</a:t>
            </a:r>
            <a:r>
              <a:rPr lang="en-US" dirty="0" err="1" smtClean="0"/>
              <a:t>Gurung</a:t>
            </a:r>
            <a:r>
              <a:rPr lang="en-US" dirty="0" smtClean="0"/>
              <a:t>";</a:t>
            </a:r>
            <a:r>
              <a:rPr lang="en-US" dirty="0"/>
              <a:t>  </a:t>
            </a:r>
          </a:p>
          <a:p>
            <a:pPr marL="0" indent="0">
              <a:buNone/>
            </a:pPr>
            <a:r>
              <a:rPr lang="en-US" dirty="0"/>
              <a:t>   String s3=s1.concat(s2);  </a:t>
            </a:r>
          </a:p>
          <a:p>
            <a:pPr marL="0" indent="0">
              <a:buNone/>
            </a:pPr>
            <a:r>
              <a:rPr lang="en-US" dirty="0"/>
              <a:t>   </a:t>
            </a:r>
            <a:r>
              <a:rPr lang="en-US" dirty="0" err="1"/>
              <a:t>System.out.println</a:t>
            </a:r>
            <a:r>
              <a:rPr lang="en-US" dirty="0"/>
              <a:t>(s3</a:t>
            </a:r>
            <a:r>
              <a:rPr lang="en-US" dirty="0" smtClean="0"/>
              <a:t>);//</a:t>
            </a:r>
            <a:r>
              <a:rPr lang="en-US" dirty="0"/>
              <a:t> </a:t>
            </a:r>
            <a:r>
              <a:rPr lang="en-US" dirty="0" err="1"/>
              <a:t>Aashish</a:t>
            </a:r>
            <a:r>
              <a:rPr lang="en-US" dirty="0"/>
              <a:t>   </a:t>
            </a:r>
            <a:r>
              <a:rPr lang="en-US" dirty="0" err="1"/>
              <a:t>Gurung</a:t>
            </a:r>
            <a:r>
              <a:rPr lang="en-US" dirty="0"/>
              <a:t>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380660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b="1" dirty="0"/>
              <a:t>public</a:t>
            </a:r>
            <a:r>
              <a:rPr lang="en-US" dirty="0"/>
              <a:t> </a:t>
            </a:r>
            <a:r>
              <a:rPr lang="en-US" b="1" dirty="0"/>
              <a:t>class</a:t>
            </a:r>
            <a:r>
              <a:rPr lang="en-US" dirty="0"/>
              <a:t> </a:t>
            </a:r>
            <a:r>
              <a:rPr lang="en-US" dirty="0" err="1"/>
              <a:t>StringUpperExample</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endParaRPr lang="en-US" dirty="0" smtClean="0"/>
          </a:p>
          <a:p>
            <a:pPr marL="0" indent="0">
              <a:buNone/>
            </a:pPr>
            <a:r>
              <a:rPr lang="en-US" dirty="0" smtClean="0"/>
              <a:t>String s1="hello string";  </a:t>
            </a:r>
          </a:p>
          <a:p>
            <a:pPr marL="0" indent="0">
              <a:buNone/>
            </a:pPr>
            <a:r>
              <a:rPr lang="en-US" dirty="0" smtClean="0"/>
              <a:t>String</a:t>
            </a:r>
            <a:r>
              <a:rPr lang="en-US" dirty="0"/>
              <a:t> s1upper=s1.toUpperCase();  </a:t>
            </a:r>
          </a:p>
          <a:p>
            <a:pPr marL="0" indent="0">
              <a:buNone/>
            </a:pPr>
            <a:r>
              <a:rPr lang="en-US" dirty="0" err="1"/>
              <a:t>System.out.println</a:t>
            </a:r>
            <a:r>
              <a:rPr lang="en-US" dirty="0"/>
              <a:t>(s1upper);  </a:t>
            </a:r>
          </a:p>
          <a:p>
            <a:pPr marL="0" indent="0">
              <a:buNone/>
            </a:pPr>
            <a:r>
              <a:rPr lang="en-US" dirty="0"/>
              <a:t>}} </a:t>
            </a:r>
          </a:p>
          <a:p>
            <a:endParaRPr lang="en-US" dirty="0"/>
          </a:p>
        </p:txBody>
      </p:sp>
    </p:spTree>
    <p:extLst>
      <p:ext uri="{BB962C8B-B14F-4D97-AF65-F5344CB8AC3E}">
        <p14:creationId xmlns:p14="http://schemas.microsoft.com/office/powerpoint/2010/main" val="2034238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3</a:t>
            </a:r>
            <a:endParaRPr lang="en-US" dirty="0"/>
          </a:p>
        </p:txBody>
      </p:sp>
      <p:sp>
        <p:nvSpPr>
          <p:cNvPr id="3" name="Content Placeholder 2"/>
          <p:cNvSpPr>
            <a:spLocks noGrp="1"/>
          </p:cNvSpPr>
          <p:nvPr>
            <p:ph idx="1"/>
          </p:nvPr>
        </p:nvSpPr>
        <p:spPr/>
        <p:txBody>
          <a:bodyPr/>
          <a:lstStyle/>
          <a:p>
            <a:r>
              <a:rPr lang="en-US" dirty="0" smtClean="0"/>
              <a:t>Why it is important to handle exception in java? Write a program to illustrate the use of exception handling.</a:t>
            </a:r>
          </a:p>
          <a:p>
            <a:r>
              <a:rPr lang="en-US" dirty="0" smtClean="0"/>
              <a:t>Define the use of static keyword. Write any four String methods used in java with example. </a:t>
            </a:r>
          </a:p>
          <a:p>
            <a:r>
              <a:rPr lang="en-US" dirty="0" smtClean="0"/>
              <a:t>Explain different keywords used in exception handling.</a:t>
            </a:r>
            <a:endParaRPr lang="en-US" dirty="0"/>
          </a:p>
        </p:txBody>
      </p:sp>
    </p:spTree>
    <p:extLst>
      <p:ext uri="{BB962C8B-B14F-4D97-AF65-F5344CB8AC3E}">
        <p14:creationId xmlns:p14="http://schemas.microsoft.com/office/powerpoint/2010/main" val="3233091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9409" y="1733266"/>
            <a:ext cx="9144000" cy="835002"/>
          </a:xfrm>
        </p:spPr>
        <p:txBody>
          <a:bodyPr>
            <a:normAutofit fontScale="90000"/>
          </a:bodyPr>
          <a:lstStyle/>
          <a:p>
            <a:r>
              <a:rPr lang="en-US" dirty="0"/>
              <a:t>Exception Handling in Java</a:t>
            </a:r>
          </a:p>
        </p:txBody>
      </p:sp>
      <p:sp>
        <p:nvSpPr>
          <p:cNvPr id="3" name="Subtitle 2"/>
          <p:cNvSpPr>
            <a:spLocks noGrp="1"/>
          </p:cNvSpPr>
          <p:nvPr>
            <p:ph type="subTitle" idx="1"/>
          </p:nvPr>
        </p:nvSpPr>
        <p:spPr>
          <a:xfrm>
            <a:off x="1646829" y="3820403"/>
            <a:ext cx="9144000" cy="1655762"/>
          </a:xfrm>
        </p:spPr>
        <p:txBody>
          <a:bodyPr/>
          <a:lstStyle/>
          <a:p>
            <a:r>
              <a:rPr lang="en-US" i="1" dirty="0"/>
              <a:t> to handle the runtime errors</a:t>
            </a:r>
            <a:r>
              <a:rPr lang="en-US" dirty="0"/>
              <a:t> so that normal flow of the application can be maintained</a:t>
            </a:r>
            <a:r>
              <a:rPr lang="en-US" dirty="0" smtClean="0"/>
              <a:t>.</a:t>
            </a:r>
          </a:p>
          <a:p>
            <a:endParaRPr lang="en-US" dirty="0"/>
          </a:p>
        </p:txBody>
      </p:sp>
    </p:spTree>
    <p:extLst>
      <p:ext uri="{BB962C8B-B14F-4D97-AF65-F5344CB8AC3E}">
        <p14:creationId xmlns:p14="http://schemas.microsoft.com/office/powerpoint/2010/main" val="2844165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586" y="174247"/>
            <a:ext cx="10515600" cy="3278638"/>
          </a:xfrm>
        </p:spPr>
        <p:txBody>
          <a:bodyPr>
            <a:normAutofit/>
          </a:bodyPr>
          <a:lstStyle/>
          <a:p>
            <a:r>
              <a:rPr lang="en-US" sz="2000" b="1" dirty="0"/>
              <a:t>Dictionary Meaning:</a:t>
            </a:r>
            <a:r>
              <a:rPr lang="en-US" sz="2000" dirty="0"/>
              <a:t> Exception is an abnormal condition</a:t>
            </a:r>
            <a:r>
              <a:rPr lang="en-US" sz="2000" dirty="0" smtClean="0"/>
              <a:t>.</a:t>
            </a:r>
          </a:p>
          <a:p>
            <a:r>
              <a:rPr lang="en-US" sz="2000" dirty="0"/>
              <a:t>In Java, an exception is an event that disrupts the normal flow of the program. It is an object which is thrown at runtime</a:t>
            </a:r>
            <a:r>
              <a:rPr lang="en-US" sz="2000" dirty="0" smtClean="0"/>
              <a:t>.</a:t>
            </a:r>
          </a:p>
          <a:p>
            <a:r>
              <a:rPr lang="en-US" sz="2000" dirty="0"/>
              <a:t>Exception Handling is a mechanism to handle runtime errors such as </a:t>
            </a:r>
            <a:r>
              <a:rPr lang="en-US" sz="2000" dirty="0" err="1"/>
              <a:t>ClassNotFoundException</a:t>
            </a:r>
            <a:r>
              <a:rPr lang="en-US" sz="2000" dirty="0"/>
              <a:t>, </a:t>
            </a:r>
            <a:r>
              <a:rPr lang="en-US" sz="2000" dirty="0" err="1"/>
              <a:t>IOException</a:t>
            </a:r>
            <a:r>
              <a:rPr lang="en-US" sz="2000" dirty="0"/>
              <a:t>, </a:t>
            </a:r>
            <a:r>
              <a:rPr lang="en-US" sz="2000" dirty="0" err="1"/>
              <a:t>SQLException</a:t>
            </a:r>
            <a:r>
              <a:rPr lang="en-US" sz="2000" dirty="0"/>
              <a:t>, </a:t>
            </a:r>
            <a:r>
              <a:rPr lang="en-US" sz="2000" dirty="0" err="1"/>
              <a:t>RemoteException</a:t>
            </a:r>
            <a:r>
              <a:rPr lang="en-US" sz="2000" dirty="0"/>
              <a:t>, etc</a:t>
            </a:r>
            <a:r>
              <a:rPr lang="en-US" sz="2000" dirty="0" smtClean="0"/>
              <a:t>.</a:t>
            </a:r>
          </a:p>
          <a:p>
            <a:r>
              <a:rPr lang="en-US" sz="2000" dirty="0"/>
              <a:t>Suppose there are 10 statements in your program and there occurs an exception at statement 5, the rest of the code will not be executed i.e. statement 6 to 10 will not be executed. If we perform exception handling, the rest of the statement will be executed. That is why we use exception handling in Java.</a:t>
            </a:r>
          </a:p>
        </p:txBody>
      </p:sp>
      <p:sp>
        <p:nvSpPr>
          <p:cNvPr id="4" name="Rectangle 3"/>
          <p:cNvSpPr/>
          <p:nvPr/>
        </p:nvSpPr>
        <p:spPr>
          <a:xfrm>
            <a:off x="0" y="3452885"/>
            <a:ext cx="2800831" cy="369332"/>
          </a:xfrm>
          <a:prstGeom prst="rect">
            <a:avLst/>
          </a:prstGeom>
        </p:spPr>
        <p:txBody>
          <a:bodyPr wrap="none">
            <a:spAutoFit/>
          </a:bodyPr>
          <a:lstStyle/>
          <a:p>
            <a:r>
              <a:rPr lang="en-US" b="0" i="0" dirty="0" smtClean="0">
                <a:solidFill>
                  <a:srgbClr val="610B38"/>
                </a:solidFill>
                <a:effectLst/>
                <a:latin typeface="erdana"/>
              </a:rPr>
              <a:t>Types of Java Exceptions</a:t>
            </a:r>
            <a:endParaRPr lang="en-US" b="0" i="0" dirty="0">
              <a:solidFill>
                <a:srgbClr val="610B38"/>
              </a:solidFill>
              <a:effectLst/>
              <a:latin typeface="erdana"/>
            </a:endParaRPr>
          </a:p>
        </p:txBody>
      </p:sp>
      <p:sp>
        <p:nvSpPr>
          <p:cNvPr id="5" name="Rectangle 4"/>
          <p:cNvSpPr/>
          <p:nvPr/>
        </p:nvSpPr>
        <p:spPr>
          <a:xfrm>
            <a:off x="2133601" y="4161216"/>
            <a:ext cx="9917372" cy="2308324"/>
          </a:xfrm>
          <a:prstGeom prst="rect">
            <a:avLst/>
          </a:prstGeom>
        </p:spPr>
        <p:txBody>
          <a:bodyPr wrap="square">
            <a:spAutoFit/>
          </a:bodyPr>
          <a:lstStyle/>
          <a:p>
            <a:pPr>
              <a:buFont typeface="+mj-lt"/>
              <a:buAutoNum type="arabicPeriod"/>
            </a:pPr>
            <a:r>
              <a:rPr lang="en-US" b="0" i="0" dirty="0" smtClean="0">
                <a:solidFill>
                  <a:srgbClr val="000000"/>
                </a:solidFill>
                <a:effectLst/>
                <a:latin typeface="Rockwell" panose="02060603020205020403" pitchFamily="18" charset="0"/>
              </a:rPr>
              <a:t>Checked Exception: </a:t>
            </a:r>
          </a:p>
          <a:p>
            <a:r>
              <a:rPr lang="en-US" sz="1500" dirty="0">
                <a:solidFill>
                  <a:srgbClr val="000000"/>
                </a:solidFill>
                <a:latin typeface="Rockwell" panose="02060603020205020403" pitchFamily="18" charset="0"/>
              </a:rPr>
              <a:t>	</a:t>
            </a:r>
            <a:r>
              <a:rPr lang="en-US" sz="1500" dirty="0" smtClean="0"/>
              <a:t>The </a:t>
            </a:r>
            <a:r>
              <a:rPr lang="en-US" sz="1500" dirty="0"/>
              <a:t>classes which directly inherit </a:t>
            </a:r>
            <a:r>
              <a:rPr lang="en-US" sz="1500" dirty="0" err="1"/>
              <a:t>Throwable</a:t>
            </a:r>
            <a:r>
              <a:rPr lang="en-US" sz="1500" dirty="0"/>
              <a:t> class except </a:t>
            </a:r>
            <a:r>
              <a:rPr lang="en-US" sz="1500" dirty="0" err="1"/>
              <a:t>RuntimeException</a:t>
            </a:r>
            <a:r>
              <a:rPr lang="en-US" sz="1500" dirty="0"/>
              <a:t> and Error are known as checked </a:t>
            </a:r>
            <a:r>
              <a:rPr lang="en-US" sz="1500" dirty="0" smtClean="0"/>
              <a:t>	exceptions </a:t>
            </a:r>
            <a:r>
              <a:rPr lang="en-US" sz="1500" dirty="0"/>
              <a:t>e.g. </a:t>
            </a:r>
            <a:r>
              <a:rPr lang="en-US" sz="1500" dirty="0" err="1"/>
              <a:t>IOException</a:t>
            </a:r>
            <a:r>
              <a:rPr lang="en-US" sz="1500" dirty="0"/>
              <a:t>, </a:t>
            </a:r>
            <a:r>
              <a:rPr lang="en-US" sz="1500" dirty="0" err="1"/>
              <a:t>SQLException</a:t>
            </a:r>
            <a:r>
              <a:rPr lang="en-US" sz="1500" dirty="0"/>
              <a:t> etc. Checked exceptions are checked at compile-time.</a:t>
            </a:r>
            <a:endParaRPr lang="en-US" sz="1500" b="0" i="0" dirty="0" smtClean="0">
              <a:solidFill>
                <a:srgbClr val="000000"/>
              </a:solidFill>
              <a:effectLst/>
              <a:latin typeface="Rockwell" panose="02060603020205020403" pitchFamily="18" charset="0"/>
            </a:endParaRPr>
          </a:p>
          <a:p>
            <a:r>
              <a:rPr lang="en-US" b="0" i="0" dirty="0" smtClean="0">
                <a:solidFill>
                  <a:srgbClr val="000000"/>
                </a:solidFill>
                <a:effectLst/>
                <a:latin typeface="Rockwell" panose="02060603020205020403" pitchFamily="18" charset="0"/>
              </a:rPr>
              <a:t>2. Unchecked Exception: </a:t>
            </a:r>
          </a:p>
          <a:p>
            <a:r>
              <a:rPr lang="en-US" sz="1500" dirty="0">
                <a:solidFill>
                  <a:srgbClr val="000000"/>
                </a:solidFill>
                <a:latin typeface="Rockwell" panose="02060603020205020403" pitchFamily="18" charset="0"/>
              </a:rPr>
              <a:t>	</a:t>
            </a:r>
            <a:r>
              <a:rPr lang="en-US" sz="1500" dirty="0" smtClean="0"/>
              <a:t>The </a:t>
            </a:r>
            <a:r>
              <a:rPr lang="en-US" sz="1500" dirty="0"/>
              <a:t>classes which inherit </a:t>
            </a:r>
            <a:r>
              <a:rPr lang="en-US" sz="1500" dirty="0" err="1"/>
              <a:t>RuntimeException</a:t>
            </a:r>
            <a:r>
              <a:rPr lang="en-US" sz="1500" dirty="0"/>
              <a:t> are known as unchecked exceptions e.g. </a:t>
            </a:r>
            <a:r>
              <a:rPr lang="en-US" sz="1500" dirty="0" err="1"/>
              <a:t>ArithmeticException</a:t>
            </a:r>
            <a:r>
              <a:rPr lang="en-US" sz="1500" dirty="0"/>
              <a:t>, </a:t>
            </a:r>
            <a:r>
              <a:rPr lang="en-US" sz="1500" dirty="0" smtClean="0"/>
              <a:t>	</a:t>
            </a:r>
            <a:r>
              <a:rPr lang="en-US" sz="1500" dirty="0" err="1" smtClean="0"/>
              <a:t>NullPointerException</a:t>
            </a:r>
            <a:r>
              <a:rPr lang="en-US" sz="1500" dirty="0"/>
              <a:t>, </a:t>
            </a:r>
            <a:r>
              <a:rPr lang="en-US" sz="1500" dirty="0" err="1"/>
              <a:t>ArrayIndexOutOfBoundsException</a:t>
            </a:r>
            <a:r>
              <a:rPr lang="en-US" sz="1500" dirty="0"/>
              <a:t> etc. Unchecked exceptions are not checked at </a:t>
            </a:r>
            <a:r>
              <a:rPr lang="en-US" sz="1500" dirty="0" smtClean="0"/>
              <a:t>compile-	time</a:t>
            </a:r>
            <a:r>
              <a:rPr lang="en-US" sz="1500" dirty="0"/>
              <a:t>, but they are checked at runtime.</a:t>
            </a:r>
            <a:endParaRPr lang="en-US" sz="1500" b="0" i="0" dirty="0" smtClean="0">
              <a:solidFill>
                <a:srgbClr val="000000"/>
              </a:solidFill>
              <a:effectLst/>
              <a:latin typeface="Rockwell" panose="02060603020205020403" pitchFamily="18" charset="0"/>
            </a:endParaRPr>
          </a:p>
          <a:p>
            <a:r>
              <a:rPr lang="en-US" b="0" i="0" dirty="0" smtClean="0">
                <a:solidFill>
                  <a:srgbClr val="000000"/>
                </a:solidFill>
                <a:effectLst/>
                <a:latin typeface="Rockwell" panose="02060603020205020403" pitchFamily="18" charset="0"/>
              </a:rPr>
              <a:t>3. Error: </a:t>
            </a:r>
          </a:p>
          <a:p>
            <a:r>
              <a:rPr lang="en-US" sz="1500" dirty="0">
                <a:solidFill>
                  <a:srgbClr val="000000"/>
                </a:solidFill>
                <a:latin typeface="Rockwell" panose="02060603020205020403" pitchFamily="18" charset="0"/>
              </a:rPr>
              <a:t>	</a:t>
            </a:r>
            <a:r>
              <a:rPr lang="en-US" sz="1500" dirty="0" smtClean="0"/>
              <a:t>Error </a:t>
            </a:r>
            <a:r>
              <a:rPr lang="en-US" sz="1500" dirty="0"/>
              <a:t>is irrecoverable e.g. </a:t>
            </a:r>
            <a:r>
              <a:rPr lang="en-US" sz="1500" dirty="0" err="1"/>
              <a:t>OutOfMemoryError</a:t>
            </a:r>
            <a:r>
              <a:rPr lang="en-US" sz="1500" dirty="0"/>
              <a:t>, </a:t>
            </a:r>
            <a:r>
              <a:rPr lang="en-US" sz="1500" dirty="0" err="1"/>
              <a:t>VirtualMachineError</a:t>
            </a:r>
            <a:r>
              <a:rPr lang="en-US" sz="1500" dirty="0"/>
              <a:t>, </a:t>
            </a:r>
            <a:r>
              <a:rPr lang="en-US" sz="1500" dirty="0" err="1"/>
              <a:t>AssertionError</a:t>
            </a:r>
            <a:r>
              <a:rPr lang="en-US" sz="1500" dirty="0"/>
              <a:t> etc.</a:t>
            </a:r>
            <a:endParaRPr lang="en-US" sz="1500" b="0" i="0" dirty="0">
              <a:solidFill>
                <a:srgbClr val="000000"/>
              </a:solidFill>
              <a:effectLst/>
              <a:latin typeface="Rockwell" panose="02060603020205020403" pitchFamily="18" charset="0"/>
            </a:endParaRPr>
          </a:p>
        </p:txBody>
      </p:sp>
    </p:spTree>
    <p:extLst>
      <p:ext uri="{BB962C8B-B14F-4D97-AF65-F5344CB8AC3E}">
        <p14:creationId xmlns:p14="http://schemas.microsoft.com/office/powerpoint/2010/main" val="3131989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3"/>
            <a:ext cx="10515600" cy="753991"/>
          </a:xfrm>
        </p:spPr>
        <p:txBody>
          <a:bodyPr/>
          <a:lstStyle/>
          <a:p>
            <a:pPr algn="ctr"/>
            <a:r>
              <a:rPr lang="en-US" b="1" dirty="0"/>
              <a:t>Java Exception Keywords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4283533"/>
              </p:ext>
            </p:extLst>
          </p:nvPr>
        </p:nvGraphicFramePr>
        <p:xfrm>
          <a:off x="432178" y="1321348"/>
          <a:ext cx="11327644" cy="5536652"/>
        </p:xfrm>
        <a:graphic>
          <a:graphicData uri="http://schemas.openxmlformats.org/drawingml/2006/table">
            <a:tbl>
              <a:tblPr/>
              <a:tblGrid>
                <a:gridCol w="2115406"/>
                <a:gridCol w="9212238"/>
              </a:tblGrid>
              <a:tr h="320902">
                <a:tc>
                  <a:txBody>
                    <a:bodyPr/>
                    <a:lstStyle/>
                    <a:p>
                      <a:pPr algn="l" fontAlgn="t"/>
                      <a:r>
                        <a:rPr lang="en-US" sz="2500" dirty="0">
                          <a:solidFill>
                            <a:srgbClr val="000000"/>
                          </a:solidFill>
                          <a:effectLst/>
                          <a:latin typeface="times new roman" panose="02020603050405020304" pitchFamily="18" charset="0"/>
                        </a:rPr>
                        <a:t>Keyword</a:t>
                      </a:r>
                    </a:p>
                  </a:txBody>
                  <a:tcPr marL="59229" marR="59229" marT="59229" marB="59229">
                    <a:lnL w="9525" cap="flat" cmpd="sng" algn="ctr">
                      <a:solidFill>
                        <a:srgbClr val="D04C4A"/>
                      </a:solidFill>
                      <a:prstDash val="solid"/>
                      <a:round/>
                      <a:headEnd type="none" w="med" len="med"/>
                      <a:tailEnd type="none" w="med" len="med"/>
                    </a:lnL>
                    <a:lnR w="9525" cap="flat" cmpd="sng" algn="ctr">
                      <a:solidFill>
                        <a:srgbClr val="D04C4A"/>
                      </a:solidFill>
                      <a:prstDash val="solid"/>
                      <a:round/>
                      <a:headEnd type="none" w="med" len="med"/>
                      <a:tailEnd type="none" w="med" len="med"/>
                    </a:lnR>
                    <a:lnT w="9525" cap="flat" cmpd="sng" algn="ctr">
                      <a:solidFill>
                        <a:srgbClr val="D04C4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500" dirty="0">
                          <a:solidFill>
                            <a:srgbClr val="000000"/>
                          </a:solidFill>
                          <a:effectLst/>
                          <a:latin typeface="times new roman" panose="02020603050405020304" pitchFamily="18" charset="0"/>
                        </a:rPr>
                        <a:t>Description</a:t>
                      </a:r>
                    </a:p>
                  </a:txBody>
                  <a:tcPr marL="59229" marR="59229" marT="59229" marB="59229">
                    <a:lnL w="9525" cap="flat" cmpd="sng" algn="ctr">
                      <a:solidFill>
                        <a:srgbClr val="D04C4A"/>
                      </a:solidFill>
                      <a:prstDash val="solid"/>
                      <a:round/>
                      <a:headEnd type="none" w="med" len="med"/>
                      <a:tailEnd type="none" w="med" len="med"/>
                    </a:lnL>
                    <a:lnR w="9525" cap="flat" cmpd="sng" algn="ctr">
                      <a:solidFill>
                        <a:srgbClr val="D04C4A"/>
                      </a:solidFill>
                      <a:prstDash val="solid"/>
                      <a:round/>
                      <a:headEnd type="none" w="med" len="med"/>
                      <a:tailEnd type="none" w="med" len="med"/>
                    </a:lnR>
                    <a:lnT w="9525" cap="flat" cmpd="sng" algn="ctr">
                      <a:solidFill>
                        <a:srgbClr val="D04C4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147469">
                <a:tc>
                  <a:txBody>
                    <a:bodyPr/>
                    <a:lstStyle/>
                    <a:p>
                      <a:pPr algn="l" fontAlgn="t"/>
                      <a:r>
                        <a:rPr lang="en-US" sz="2000">
                          <a:solidFill>
                            <a:srgbClr val="000000"/>
                          </a:solidFill>
                          <a:effectLst/>
                          <a:latin typeface="+mn-lt"/>
                        </a:rPr>
                        <a:t>try</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mn-lt"/>
                        </a:rPr>
                        <a:t>The "try" keyword is used to specify a block where we should place exception code. The try block must be followed by either catch or finally. It means, we can't use try block alone.</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47469">
                <a:tc>
                  <a:txBody>
                    <a:bodyPr/>
                    <a:lstStyle/>
                    <a:p>
                      <a:pPr algn="l" fontAlgn="t"/>
                      <a:r>
                        <a:rPr lang="en-US" sz="2000">
                          <a:solidFill>
                            <a:srgbClr val="000000"/>
                          </a:solidFill>
                          <a:effectLst/>
                          <a:latin typeface="+mn-lt"/>
                        </a:rPr>
                        <a:t>catch</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mn-lt"/>
                        </a:rPr>
                        <a:t>The "catch" block is used to handle the exception. It must be preceded by try block which means we can't use catch block alone. It can be followed by finally block later.</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72431">
                <a:tc>
                  <a:txBody>
                    <a:bodyPr/>
                    <a:lstStyle/>
                    <a:p>
                      <a:pPr algn="l" fontAlgn="t"/>
                      <a:r>
                        <a:rPr lang="en-US" sz="2000">
                          <a:solidFill>
                            <a:srgbClr val="000000"/>
                          </a:solidFill>
                          <a:effectLst/>
                          <a:latin typeface="+mn-lt"/>
                        </a:rPr>
                        <a:t>finally</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solidFill>
                            <a:srgbClr val="000000"/>
                          </a:solidFill>
                          <a:effectLst/>
                          <a:latin typeface="+mn-lt"/>
                        </a:rPr>
                        <a:t>The "finally" block is used to execute the important code of the program. It is executed whether an exception is handled or </a:t>
                      </a:r>
                      <a:r>
                        <a:rPr lang="en-US" sz="2000" dirty="0" smtClean="0">
                          <a:solidFill>
                            <a:srgbClr val="000000"/>
                          </a:solidFill>
                          <a:effectLst/>
                          <a:latin typeface="+mn-lt"/>
                        </a:rPr>
                        <a:t>not.</a:t>
                      </a:r>
                      <a:r>
                        <a:rPr lang="en-US" sz="2000" baseline="0" dirty="0" smtClean="0">
                          <a:solidFill>
                            <a:srgbClr val="000000"/>
                          </a:solidFill>
                          <a:effectLst/>
                          <a:latin typeface="+mn-lt"/>
                        </a:rPr>
                        <a:t> </a:t>
                      </a:r>
                      <a:r>
                        <a:rPr lang="en-US" sz="1800" b="0" i="0" kern="1200" dirty="0" smtClean="0">
                          <a:solidFill>
                            <a:schemeClr val="tx1"/>
                          </a:solidFill>
                          <a:effectLst/>
                          <a:latin typeface="+mn-lt"/>
                          <a:ea typeface="+mn-ea"/>
                          <a:cs typeface="+mn-cs"/>
                        </a:rPr>
                        <a:t>finally block in Java can be used to put "</a:t>
                      </a:r>
                      <a:r>
                        <a:rPr lang="en-US" sz="1800" b="1" i="0" kern="1200" dirty="0" smtClean="0">
                          <a:solidFill>
                            <a:schemeClr val="tx1"/>
                          </a:solidFill>
                          <a:effectLst/>
                          <a:latin typeface="+mn-lt"/>
                          <a:ea typeface="+mn-ea"/>
                          <a:cs typeface="+mn-cs"/>
                        </a:rPr>
                        <a:t>cleanup</a:t>
                      </a:r>
                      <a:r>
                        <a:rPr lang="en-US" sz="1800" b="0" i="0" kern="1200" dirty="0" smtClean="0">
                          <a:solidFill>
                            <a:schemeClr val="tx1"/>
                          </a:solidFill>
                          <a:effectLst/>
                          <a:latin typeface="+mn-lt"/>
                          <a:ea typeface="+mn-ea"/>
                          <a:cs typeface="+mn-cs"/>
                        </a:rPr>
                        <a:t>" code such as closing a file, closing connection, etc.</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7319">
                <a:tc>
                  <a:txBody>
                    <a:bodyPr/>
                    <a:lstStyle/>
                    <a:p>
                      <a:pPr algn="l" fontAlgn="t"/>
                      <a:r>
                        <a:rPr lang="en-US" sz="2000">
                          <a:solidFill>
                            <a:srgbClr val="000000"/>
                          </a:solidFill>
                          <a:effectLst/>
                          <a:latin typeface="+mn-lt"/>
                        </a:rPr>
                        <a:t>throw</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mn-lt"/>
                        </a:rPr>
                        <a:t>The "throw" keyword is used to throw an exception.</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322506">
                <a:tc>
                  <a:txBody>
                    <a:bodyPr/>
                    <a:lstStyle/>
                    <a:p>
                      <a:pPr algn="l" fontAlgn="t"/>
                      <a:r>
                        <a:rPr lang="en-US" sz="2000">
                          <a:solidFill>
                            <a:srgbClr val="000000"/>
                          </a:solidFill>
                          <a:effectLst/>
                          <a:latin typeface="+mn-lt"/>
                        </a:rPr>
                        <a:t>throws</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mn-lt"/>
                        </a:rPr>
                        <a:t>The "throws" keyword is used to declare exceptions. It doesn't throw an exception. It specifies that there may occur an exception in the method. It is always used with method signature.</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03843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1528" y="853365"/>
            <a:ext cx="7256060" cy="3139321"/>
          </a:xfrm>
          <a:prstGeom prst="rect">
            <a:avLst/>
          </a:prstGeom>
        </p:spPr>
        <p:txBody>
          <a:bodyPr wrap="square">
            <a:spAutoFit/>
          </a:bodyPr>
          <a:lstStyle/>
          <a:p>
            <a:r>
              <a:rPr lang="en-US" dirty="0"/>
              <a:t>public class </a:t>
            </a:r>
            <a:r>
              <a:rPr lang="en-US" dirty="0" err="1"/>
              <a:t>JavaExceptionExample</a:t>
            </a:r>
            <a:r>
              <a:rPr lang="en-US" dirty="0"/>
              <a:t>{  </a:t>
            </a:r>
          </a:p>
          <a:p>
            <a:r>
              <a:rPr lang="en-US" dirty="0"/>
              <a:t>  public static void main(String </a:t>
            </a:r>
            <a:r>
              <a:rPr lang="en-US" dirty="0" err="1"/>
              <a:t>args</a:t>
            </a:r>
            <a:r>
              <a:rPr lang="en-US" dirty="0"/>
              <a:t>[]){  </a:t>
            </a:r>
          </a:p>
          <a:p>
            <a:r>
              <a:rPr lang="en-US" dirty="0"/>
              <a:t>   try{  </a:t>
            </a:r>
          </a:p>
          <a:p>
            <a:r>
              <a:rPr lang="en-US" dirty="0"/>
              <a:t>	    </a:t>
            </a:r>
            <a:r>
              <a:rPr lang="en-US" dirty="0" err="1"/>
              <a:t>int</a:t>
            </a:r>
            <a:r>
              <a:rPr lang="en-US" dirty="0"/>
              <a:t> data=100/0;  </a:t>
            </a:r>
          </a:p>
          <a:p>
            <a:r>
              <a:rPr lang="en-US" dirty="0"/>
              <a:t>   }catch(</a:t>
            </a:r>
            <a:r>
              <a:rPr lang="en-US" dirty="0" err="1"/>
              <a:t>ArithmeticException</a:t>
            </a:r>
            <a:r>
              <a:rPr lang="en-US" dirty="0"/>
              <a:t> e){</a:t>
            </a:r>
            <a:r>
              <a:rPr lang="en-US" dirty="0" err="1"/>
              <a:t>System.out.println</a:t>
            </a:r>
            <a:r>
              <a:rPr lang="en-US" dirty="0"/>
              <a:t>(e);}  </a:t>
            </a:r>
          </a:p>
          <a:p>
            <a:r>
              <a:rPr lang="en-US" dirty="0"/>
              <a:t>	   </a:t>
            </a:r>
            <a:r>
              <a:rPr lang="en-US" dirty="0" err="1"/>
              <a:t>System.out.println</a:t>
            </a:r>
            <a:r>
              <a:rPr lang="en-US" dirty="0"/>
              <a:t>("rest of the code...");  </a:t>
            </a:r>
          </a:p>
          <a:p>
            <a:r>
              <a:rPr lang="en-US" dirty="0"/>
              <a:t>  } finally{</a:t>
            </a:r>
            <a:r>
              <a:rPr lang="en-US" dirty="0" err="1"/>
              <a:t>System.out.println</a:t>
            </a:r>
            <a:r>
              <a:rPr lang="en-US" dirty="0"/>
              <a:t>("finally block is always executed");}  </a:t>
            </a:r>
          </a:p>
          <a:p>
            <a:r>
              <a:rPr lang="en-US" dirty="0"/>
              <a:t>  </a:t>
            </a:r>
            <a:r>
              <a:rPr lang="en-US" dirty="0" err="1"/>
              <a:t>System.out.println</a:t>
            </a:r>
            <a:r>
              <a:rPr lang="en-US" dirty="0" smtClean="0"/>
              <a:t>(“finally code...");</a:t>
            </a:r>
            <a:r>
              <a:rPr lang="en-US" dirty="0"/>
              <a:t>  </a:t>
            </a:r>
          </a:p>
          <a:p>
            <a:r>
              <a:rPr lang="en-US" dirty="0"/>
              <a:t>  }  </a:t>
            </a:r>
          </a:p>
          <a:p>
            <a:endParaRPr lang="en-US" dirty="0"/>
          </a:p>
          <a:p>
            <a:r>
              <a:rPr lang="en-US" dirty="0"/>
              <a:t>}  </a:t>
            </a:r>
          </a:p>
        </p:txBody>
      </p:sp>
      <p:sp>
        <p:nvSpPr>
          <p:cNvPr id="6" name="Rectangle 5"/>
          <p:cNvSpPr/>
          <p:nvPr/>
        </p:nvSpPr>
        <p:spPr>
          <a:xfrm>
            <a:off x="482221" y="4332111"/>
            <a:ext cx="6669206" cy="923330"/>
          </a:xfrm>
          <a:prstGeom prst="rect">
            <a:avLst/>
          </a:prstGeom>
        </p:spPr>
        <p:txBody>
          <a:bodyPr wrap="square">
            <a:spAutoFit/>
          </a:bodyPr>
          <a:lstStyle/>
          <a:p>
            <a:r>
              <a:rPr lang="en-US" dirty="0" smtClean="0"/>
              <a:t>Exception in thread main </a:t>
            </a:r>
            <a:r>
              <a:rPr lang="en-US" dirty="0" err="1" smtClean="0"/>
              <a:t>java.lang.ArithmeticException</a:t>
            </a:r>
            <a:r>
              <a:rPr lang="en-US" dirty="0" smtClean="0"/>
              <a:t>:/ by zero</a:t>
            </a:r>
          </a:p>
          <a:p>
            <a:r>
              <a:rPr lang="en-US" dirty="0" smtClean="0"/>
              <a:t>rest of the code...</a:t>
            </a:r>
          </a:p>
          <a:p>
            <a:r>
              <a:rPr lang="en-US" dirty="0" smtClean="0"/>
              <a:t>Finally code …</a:t>
            </a:r>
            <a:endParaRPr lang="en-US" dirty="0"/>
          </a:p>
        </p:txBody>
      </p:sp>
      <p:sp>
        <p:nvSpPr>
          <p:cNvPr id="7" name="Rectangle 6"/>
          <p:cNvSpPr/>
          <p:nvPr/>
        </p:nvSpPr>
        <p:spPr>
          <a:xfrm>
            <a:off x="4890447" y="5357545"/>
            <a:ext cx="6819332" cy="646331"/>
          </a:xfrm>
          <a:prstGeom prst="rect">
            <a:avLst/>
          </a:prstGeom>
        </p:spPr>
        <p:txBody>
          <a:bodyPr wrap="square">
            <a:spAutoFit/>
          </a:bodyPr>
          <a:lstStyle/>
          <a:p>
            <a:r>
              <a:rPr lang="en-US" b="1" i="0" dirty="0" smtClean="0">
                <a:solidFill>
                  <a:srgbClr val="000000"/>
                </a:solidFill>
                <a:effectLst/>
                <a:latin typeface="verdana" panose="020B0604030504040204" pitchFamily="34" charset="0"/>
              </a:rPr>
              <a:t>Finally block in java can be used to put "cleanup" code such as closing a file, closing connection etc.</a:t>
            </a:r>
            <a:endParaRPr lang="en-US" b="1" dirty="0"/>
          </a:p>
        </p:txBody>
      </p:sp>
      <p:sp>
        <p:nvSpPr>
          <p:cNvPr id="8" name="Rectangle 7"/>
          <p:cNvSpPr/>
          <p:nvPr/>
        </p:nvSpPr>
        <p:spPr>
          <a:xfrm>
            <a:off x="482221" y="144609"/>
            <a:ext cx="1197764" cy="369332"/>
          </a:xfrm>
          <a:prstGeom prst="rect">
            <a:avLst/>
          </a:prstGeom>
        </p:spPr>
        <p:txBody>
          <a:bodyPr wrap="none">
            <a:spAutoFit/>
          </a:bodyPr>
          <a:lstStyle/>
          <a:p>
            <a:r>
              <a:rPr lang="en-US" b="1" i="0" dirty="0" smtClean="0">
                <a:solidFill>
                  <a:srgbClr val="610B38"/>
                </a:solidFill>
                <a:effectLst/>
                <a:latin typeface="erdana"/>
              </a:rPr>
              <a:t>Example </a:t>
            </a:r>
            <a:endParaRPr lang="en-US" b="1" i="0" dirty="0">
              <a:solidFill>
                <a:srgbClr val="610B38"/>
              </a:solidFill>
              <a:effectLst/>
              <a:latin typeface="erdana"/>
            </a:endParaRPr>
          </a:p>
        </p:txBody>
      </p:sp>
    </p:spTree>
    <p:extLst>
      <p:ext uri="{BB962C8B-B14F-4D97-AF65-F5344CB8AC3E}">
        <p14:creationId xmlns:p14="http://schemas.microsoft.com/office/powerpoint/2010/main" val="2511941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175" y="518615"/>
            <a:ext cx="11690445" cy="1869744"/>
          </a:xfrm>
        </p:spPr>
        <p:txBody>
          <a:bodyPr>
            <a:normAutofit/>
          </a:bodyPr>
          <a:lstStyle/>
          <a:p>
            <a:pPr marL="0" indent="0" algn="ctr">
              <a:buNone/>
            </a:pPr>
            <a:r>
              <a:rPr lang="en-US" u="sng" dirty="0"/>
              <a:t>Java throw keyword</a:t>
            </a:r>
          </a:p>
          <a:p>
            <a:pPr marL="0" indent="0">
              <a:buNone/>
            </a:pPr>
            <a:r>
              <a:rPr lang="en-US" sz="2000" dirty="0"/>
              <a:t>The Java throw keyword is used to explicitly throw an exception.</a:t>
            </a:r>
          </a:p>
          <a:p>
            <a:pPr marL="0" indent="0">
              <a:buNone/>
            </a:pPr>
            <a:r>
              <a:rPr lang="en-US" sz="2000" dirty="0"/>
              <a:t>We can throw either checked or </a:t>
            </a:r>
            <a:r>
              <a:rPr lang="en-US" sz="2000" dirty="0" err="1"/>
              <a:t>uncheked</a:t>
            </a:r>
            <a:r>
              <a:rPr lang="en-US" sz="2000" dirty="0"/>
              <a:t> exception in java by throw keyword. The throw keyword is mainly used to throw custom exception. We will see custom exceptions later</a:t>
            </a:r>
            <a:r>
              <a:rPr lang="en-US" sz="2000" dirty="0" smtClean="0"/>
              <a:t>.</a:t>
            </a:r>
          </a:p>
          <a:p>
            <a:pPr marL="0" indent="0">
              <a:buNone/>
            </a:pPr>
            <a:endParaRPr lang="en-US" dirty="0"/>
          </a:p>
        </p:txBody>
      </p:sp>
      <p:sp>
        <p:nvSpPr>
          <p:cNvPr id="4" name="Rectangle 3"/>
          <p:cNvSpPr/>
          <p:nvPr/>
        </p:nvSpPr>
        <p:spPr>
          <a:xfrm>
            <a:off x="6714699" y="2893326"/>
            <a:ext cx="6096000" cy="2862322"/>
          </a:xfrm>
          <a:prstGeom prst="rect">
            <a:avLst/>
          </a:prstGeom>
        </p:spPr>
        <p:txBody>
          <a:bodyPr>
            <a:spAutoFit/>
          </a:bodyPr>
          <a:lstStyle/>
          <a:p>
            <a:r>
              <a:rPr lang="en-US" sz="1500" b="1" i="0" dirty="0" smtClean="0">
                <a:solidFill>
                  <a:srgbClr val="006699"/>
                </a:solidFill>
                <a:effectLst/>
                <a:latin typeface="verdana" panose="020B0604030504040204" pitchFamily="34" charset="0"/>
              </a:rPr>
              <a:t>public</a:t>
            </a:r>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class</a:t>
            </a:r>
            <a:r>
              <a:rPr lang="en-US" sz="1500" b="0" i="0" dirty="0" smtClean="0">
                <a:solidFill>
                  <a:srgbClr val="000000"/>
                </a:solidFill>
                <a:effectLst/>
                <a:latin typeface="verdana" panose="020B0604030504040204" pitchFamily="34" charset="0"/>
              </a:rPr>
              <a:t> TestThrow1{  </a:t>
            </a:r>
          </a:p>
          <a:p>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static</a:t>
            </a:r>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void</a:t>
            </a:r>
            <a:r>
              <a:rPr lang="en-US" sz="1500" b="0" i="0" dirty="0" smtClean="0">
                <a:solidFill>
                  <a:srgbClr val="000000"/>
                </a:solidFill>
                <a:effectLst/>
                <a:latin typeface="verdana" panose="020B0604030504040204" pitchFamily="34" charset="0"/>
              </a:rPr>
              <a:t> validate(</a:t>
            </a:r>
            <a:r>
              <a:rPr lang="en-US" sz="1500" b="1" i="0" dirty="0" err="1" smtClean="0">
                <a:solidFill>
                  <a:srgbClr val="006699"/>
                </a:solidFill>
                <a:effectLst/>
                <a:latin typeface="verdana" panose="020B0604030504040204" pitchFamily="34" charset="0"/>
              </a:rPr>
              <a:t>int</a:t>
            </a:r>
            <a:r>
              <a:rPr lang="en-US" sz="1500" b="0" i="0" dirty="0" smtClean="0">
                <a:solidFill>
                  <a:srgbClr val="000000"/>
                </a:solidFill>
                <a:effectLst/>
                <a:latin typeface="verdana" panose="020B0604030504040204" pitchFamily="34" charset="0"/>
              </a:rPr>
              <a:t> age){  </a:t>
            </a:r>
          </a:p>
          <a:p>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if</a:t>
            </a:r>
            <a:r>
              <a:rPr lang="en-US" sz="1500" b="0" i="0" dirty="0" smtClean="0">
                <a:solidFill>
                  <a:srgbClr val="000000"/>
                </a:solidFill>
                <a:effectLst/>
                <a:latin typeface="verdana" panose="020B0604030504040204" pitchFamily="34" charset="0"/>
              </a:rPr>
              <a:t>(age&lt;</a:t>
            </a:r>
            <a:r>
              <a:rPr lang="en-US" sz="1500" b="0" i="0" dirty="0" smtClean="0">
                <a:solidFill>
                  <a:srgbClr val="C00000"/>
                </a:solidFill>
                <a:effectLst/>
                <a:latin typeface="verdana" panose="020B0604030504040204" pitchFamily="34" charset="0"/>
              </a:rPr>
              <a:t>18</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throw</a:t>
            </a:r>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new</a:t>
            </a:r>
            <a:r>
              <a:rPr lang="en-US" sz="1500" b="0" i="0" dirty="0" smtClean="0">
                <a:solidFill>
                  <a:srgbClr val="000000"/>
                </a:solidFill>
                <a:effectLst/>
                <a:latin typeface="verdana" panose="020B0604030504040204" pitchFamily="34" charset="0"/>
              </a:rPr>
              <a:t> </a:t>
            </a:r>
            <a:r>
              <a:rPr lang="en-US" sz="1500" b="0" i="0" dirty="0" err="1" smtClean="0">
                <a:solidFill>
                  <a:srgbClr val="000000"/>
                </a:solidFill>
                <a:effectLst/>
                <a:latin typeface="verdana" panose="020B0604030504040204" pitchFamily="34" charset="0"/>
              </a:rPr>
              <a:t>ArithmeticException</a:t>
            </a:r>
            <a:r>
              <a:rPr lang="en-US" sz="1500" b="0" i="0" dirty="0" smtClean="0">
                <a:solidFill>
                  <a:srgbClr val="000000"/>
                </a:solidFill>
                <a:effectLst/>
                <a:latin typeface="verdana" panose="020B0604030504040204" pitchFamily="34" charset="0"/>
              </a:rPr>
              <a:t>(</a:t>
            </a:r>
            <a:r>
              <a:rPr lang="en-US" sz="1500" b="0" i="0" dirty="0" smtClean="0">
                <a:solidFill>
                  <a:srgbClr val="0000FF"/>
                </a:solidFill>
                <a:effectLst/>
                <a:latin typeface="verdana" panose="020B0604030504040204" pitchFamily="34" charset="0"/>
              </a:rPr>
              <a:t>"not valid"</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else</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a:t>
            </a:r>
            <a:r>
              <a:rPr lang="en-US" sz="1500" b="0" i="0" dirty="0" err="1" smtClean="0">
                <a:solidFill>
                  <a:srgbClr val="000000"/>
                </a:solidFill>
                <a:effectLst/>
                <a:latin typeface="verdana" panose="020B0604030504040204" pitchFamily="34" charset="0"/>
              </a:rPr>
              <a:t>System.out.println</a:t>
            </a:r>
            <a:r>
              <a:rPr lang="en-US" sz="1500" b="0" i="0" dirty="0" smtClean="0">
                <a:solidFill>
                  <a:srgbClr val="000000"/>
                </a:solidFill>
                <a:effectLst/>
                <a:latin typeface="verdana" panose="020B0604030504040204" pitchFamily="34" charset="0"/>
              </a:rPr>
              <a:t>(</a:t>
            </a:r>
            <a:r>
              <a:rPr lang="en-US" sz="1500" b="0" i="0" dirty="0" smtClean="0">
                <a:solidFill>
                  <a:srgbClr val="0000FF"/>
                </a:solidFill>
                <a:effectLst/>
                <a:latin typeface="verdana" panose="020B0604030504040204" pitchFamily="34" charset="0"/>
              </a:rPr>
              <a:t>"welcome to vote"</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  </a:t>
            </a:r>
          </a:p>
          <a:p>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public</a:t>
            </a:r>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static</a:t>
            </a:r>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void</a:t>
            </a:r>
            <a:r>
              <a:rPr lang="en-US" sz="1500" b="0" i="0" dirty="0" smtClean="0">
                <a:solidFill>
                  <a:srgbClr val="000000"/>
                </a:solidFill>
                <a:effectLst/>
                <a:latin typeface="verdana" panose="020B0604030504040204" pitchFamily="34" charset="0"/>
              </a:rPr>
              <a:t> main(String </a:t>
            </a:r>
            <a:r>
              <a:rPr lang="en-US" sz="1500" b="0" i="0" dirty="0" err="1" smtClean="0">
                <a:solidFill>
                  <a:srgbClr val="000000"/>
                </a:solidFill>
                <a:effectLst/>
                <a:latin typeface="verdana" panose="020B0604030504040204" pitchFamily="34" charset="0"/>
              </a:rPr>
              <a:t>args</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validate(</a:t>
            </a:r>
            <a:r>
              <a:rPr lang="en-US" sz="1500" b="0" i="0" dirty="0" smtClean="0">
                <a:solidFill>
                  <a:srgbClr val="C00000"/>
                </a:solidFill>
                <a:effectLst/>
                <a:latin typeface="verdana" panose="020B0604030504040204" pitchFamily="34" charset="0"/>
              </a:rPr>
              <a:t>13</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a:t>
            </a:r>
            <a:r>
              <a:rPr lang="en-US" sz="1500" b="0" i="0" dirty="0" err="1" smtClean="0">
                <a:solidFill>
                  <a:srgbClr val="000000"/>
                </a:solidFill>
                <a:effectLst/>
                <a:latin typeface="verdana" panose="020B0604030504040204" pitchFamily="34" charset="0"/>
              </a:rPr>
              <a:t>System.out.println</a:t>
            </a:r>
            <a:r>
              <a:rPr lang="en-US" sz="1500" b="0" i="0" dirty="0" smtClean="0">
                <a:solidFill>
                  <a:srgbClr val="000000"/>
                </a:solidFill>
                <a:effectLst/>
                <a:latin typeface="verdana" panose="020B0604030504040204" pitchFamily="34" charset="0"/>
              </a:rPr>
              <a:t>(</a:t>
            </a:r>
            <a:r>
              <a:rPr lang="en-US" sz="1500" b="0" i="0" dirty="0" smtClean="0">
                <a:solidFill>
                  <a:srgbClr val="0000FF"/>
                </a:solidFill>
                <a:effectLst/>
                <a:latin typeface="verdana" panose="020B0604030504040204" pitchFamily="34" charset="0"/>
              </a:rPr>
              <a:t>"rest of the code..."</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  </a:t>
            </a:r>
          </a:p>
          <a:p>
            <a:r>
              <a:rPr lang="en-US" sz="1500" b="0" i="0" dirty="0" smtClean="0">
                <a:solidFill>
                  <a:srgbClr val="000000"/>
                </a:solidFill>
                <a:effectLst/>
                <a:latin typeface="verdana" panose="020B0604030504040204" pitchFamily="34" charset="0"/>
              </a:rPr>
              <a:t>}  </a:t>
            </a:r>
            <a:endParaRPr lang="en-US" sz="1500" b="0" i="0" dirty="0">
              <a:solidFill>
                <a:srgbClr val="000000"/>
              </a:solidFill>
              <a:effectLst/>
              <a:latin typeface="verdana" panose="020B0604030504040204" pitchFamily="34" charset="0"/>
            </a:endParaRPr>
          </a:p>
        </p:txBody>
      </p:sp>
      <p:sp>
        <p:nvSpPr>
          <p:cNvPr id="6" name="Rectangle 5"/>
          <p:cNvSpPr/>
          <p:nvPr/>
        </p:nvSpPr>
        <p:spPr>
          <a:xfrm>
            <a:off x="277505" y="3593110"/>
            <a:ext cx="6096000" cy="1200329"/>
          </a:xfrm>
          <a:prstGeom prst="rect">
            <a:avLst/>
          </a:prstGeom>
        </p:spPr>
        <p:txBody>
          <a:bodyPr>
            <a:spAutoFit/>
          </a:bodyPr>
          <a:lstStyle/>
          <a:p>
            <a:r>
              <a:rPr lang="en-US" b="1" dirty="0" smtClean="0"/>
              <a:t>Output:</a:t>
            </a:r>
          </a:p>
          <a:p>
            <a:endParaRPr lang="en-US" b="1" dirty="0" smtClean="0"/>
          </a:p>
          <a:p>
            <a:r>
              <a:rPr lang="en-US" b="1" dirty="0" smtClean="0"/>
              <a:t>Exception in thread main </a:t>
            </a:r>
            <a:r>
              <a:rPr lang="en-US" b="1" dirty="0" err="1" smtClean="0"/>
              <a:t>java.lang.ArithmeticException:not</a:t>
            </a:r>
            <a:r>
              <a:rPr lang="en-US" b="1" dirty="0" smtClean="0"/>
              <a:t> valid</a:t>
            </a:r>
            <a:endParaRPr lang="en-US" b="1" dirty="0"/>
          </a:p>
        </p:txBody>
      </p:sp>
    </p:spTree>
    <p:extLst>
      <p:ext uri="{BB962C8B-B14F-4D97-AF65-F5344CB8AC3E}">
        <p14:creationId xmlns:p14="http://schemas.microsoft.com/office/powerpoint/2010/main" val="461076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31512189"/>
              </p:ext>
            </p:extLst>
          </p:nvPr>
        </p:nvGraphicFramePr>
        <p:xfrm>
          <a:off x="3757968" y="173779"/>
          <a:ext cx="4034904" cy="472440"/>
        </p:xfrm>
        <a:graphic>
          <a:graphicData uri="http://schemas.openxmlformats.org/drawingml/2006/table">
            <a:tbl>
              <a:tblPr/>
              <a:tblGrid>
                <a:gridCol w="4034904"/>
              </a:tblGrid>
              <a:tr h="0">
                <a:tc>
                  <a:txBody>
                    <a:bodyPr/>
                    <a:lstStyle/>
                    <a:p>
                      <a:r>
                        <a:rPr lang="en-US" sz="2500" b="1" u="none" strike="noStrike" dirty="0" smtClean="0">
                          <a:solidFill>
                            <a:srgbClr val="FFFFFF"/>
                          </a:solidFill>
                          <a:effectLst/>
                          <a:latin typeface="Rockwell" panose="02060603020205020403" pitchFamily="18" charset="0"/>
                        </a:rPr>
                        <a:t>N</a:t>
                      </a:r>
                      <a:r>
                        <a:rPr lang="en-US" sz="2500" b="1" u="none" strike="noStrike" baseline="0" dirty="0" smtClean="0">
                          <a:solidFill>
                            <a:srgbClr val="FFFFFF"/>
                          </a:solidFill>
                          <a:effectLst/>
                          <a:latin typeface="Rockwell" panose="02060603020205020403" pitchFamily="18" charset="0"/>
                        </a:rPr>
                        <a:t> </a:t>
                      </a:r>
                      <a:r>
                        <a:rPr lang="en-US" sz="2500" b="0" dirty="0" smtClean="0">
                          <a:solidFill>
                            <a:srgbClr val="610B38"/>
                          </a:solidFill>
                          <a:effectLst/>
                          <a:latin typeface="Rockwell" panose="02060603020205020403" pitchFamily="18" charset="0"/>
                        </a:rPr>
                        <a:t>Java </a:t>
                      </a:r>
                      <a:r>
                        <a:rPr lang="en-US" sz="2500" b="0" dirty="0">
                          <a:solidFill>
                            <a:srgbClr val="610B38"/>
                          </a:solidFill>
                          <a:effectLst/>
                          <a:latin typeface="Rockwell" panose="02060603020205020403" pitchFamily="18" charset="0"/>
                        </a:rPr>
                        <a:t>throws keyword</a:t>
                      </a:r>
                    </a:p>
                  </a:txBody>
                  <a:tcPr anchor="ctr">
                    <a:lnL>
                      <a:noFill/>
                    </a:lnL>
                    <a:lnR>
                      <a:noFill/>
                    </a:lnR>
                    <a:lnT>
                      <a:noFill/>
                    </a:lnT>
                    <a:lnB>
                      <a:noFill/>
                    </a:lnB>
                    <a:solidFill>
                      <a:srgbClr val="FFFFFF"/>
                    </a:solidFill>
                  </a:tcPr>
                </a:tc>
              </a:tr>
            </a:tbl>
          </a:graphicData>
        </a:graphic>
      </p:graphicFrame>
      <p:sp>
        <p:nvSpPr>
          <p:cNvPr id="5" name="Rectangle 4"/>
          <p:cNvSpPr/>
          <p:nvPr/>
        </p:nvSpPr>
        <p:spPr>
          <a:xfrm>
            <a:off x="436728" y="849405"/>
            <a:ext cx="4462818" cy="3323987"/>
          </a:xfrm>
          <a:prstGeom prst="rect">
            <a:avLst/>
          </a:prstGeom>
        </p:spPr>
        <p:txBody>
          <a:bodyPr wrap="square">
            <a:spAutoFit/>
          </a:bodyPr>
          <a:lstStyle/>
          <a:p>
            <a:pPr marL="285750" indent="-285750" algn="just">
              <a:buFont typeface="Arial" panose="020B0604020202020204" pitchFamily="34" charset="0"/>
              <a:buChar char="•"/>
            </a:pPr>
            <a:r>
              <a:rPr lang="en-US" sz="1500" b="0" i="0" dirty="0" smtClean="0">
                <a:solidFill>
                  <a:srgbClr val="000000"/>
                </a:solidFill>
                <a:effectLst/>
                <a:latin typeface="verdana" panose="020B0604030504040204" pitchFamily="34" charset="0"/>
              </a:rPr>
              <a:t>The </a:t>
            </a:r>
            <a:r>
              <a:rPr lang="en-US" sz="1500" b="1" i="0" dirty="0" smtClean="0">
                <a:solidFill>
                  <a:srgbClr val="000000"/>
                </a:solidFill>
                <a:effectLst/>
                <a:latin typeface="verdana" panose="020B0604030504040204" pitchFamily="34" charset="0"/>
              </a:rPr>
              <a:t>Java throws keyword</a:t>
            </a:r>
            <a:r>
              <a:rPr lang="en-US" sz="1500" b="0" i="0" dirty="0" smtClean="0">
                <a:solidFill>
                  <a:srgbClr val="000000"/>
                </a:solidFill>
                <a:effectLst/>
                <a:latin typeface="verdana" panose="020B0604030504040204" pitchFamily="34" charset="0"/>
              </a:rPr>
              <a:t> is used to declare an exception. It gives an information to the programmer that there may occur an exception so it is better for the programmer to provide the exception handling code so that normal flow can be maintained.</a:t>
            </a:r>
          </a:p>
          <a:p>
            <a:pPr algn="just"/>
            <a:endParaRPr lang="en-US" sz="1500" b="0" i="0" dirty="0" smtClean="0">
              <a:solidFill>
                <a:srgbClr val="000000"/>
              </a:solidFill>
              <a:effectLst/>
              <a:latin typeface="verdana" panose="020B0604030504040204" pitchFamily="34" charset="0"/>
            </a:endParaRPr>
          </a:p>
          <a:p>
            <a:pPr marL="285750" indent="-285750" algn="just">
              <a:buFont typeface="Arial" panose="020B0604020202020204" pitchFamily="34" charset="0"/>
              <a:buChar char="•"/>
            </a:pPr>
            <a:r>
              <a:rPr lang="en-US" sz="1500" b="0" i="0" dirty="0" smtClean="0">
                <a:solidFill>
                  <a:srgbClr val="000000"/>
                </a:solidFill>
                <a:effectLst/>
                <a:latin typeface="verdana" panose="020B0604030504040204" pitchFamily="34" charset="0"/>
              </a:rPr>
              <a:t>Exception Handling is mainly used to handle the checked exceptions. If there occurs any unchecked exception such as </a:t>
            </a:r>
            <a:r>
              <a:rPr lang="en-US" sz="1500" b="0" i="0" dirty="0" err="1" smtClean="0">
                <a:solidFill>
                  <a:srgbClr val="000000"/>
                </a:solidFill>
                <a:effectLst/>
                <a:latin typeface="verdana" panose="020B0604030504040204" pitchFamily="34" charset="0"/>
              </a:rPr>
              <a:t>NullPointerException</a:t>
            </a:r>
            <a:r>
              <a:rPr lang="en-US" sz="1500" b="0" i="0" dirty="0" smtClean="0">
                <a:solidFill>
                  <a:srgbClr val="000000"/>
                </a:solidFill>
                <a:effectLst/>
                <a:latin typeface="verdana" panose="020B0604030504040204" pitchFamily="34" charset="0"/>
              </a:rPr>
              <a:t>, it is programmers fault that he is not performing check up before the code being used.</a:t>
            </a:r>
            <a:endParaRPr lang="en-US" sz="1500" b="0" i="0" dirty="0">
              <a:solidFill>
                <a:srgbClr val="000000"/>
              </a:solidFill>
              <a:effectLst/>
              <a:latin typeface="verdana" panose="020B0604030504040204" pitchFamily="34" charset="0"/>
            </a:endParaRPr>
          </a:p>
        </p:txBody>
      </p:sp>
      <p:sp>
        <p:nvSpPr>
          <p:cNvPr id="6" name="Rectangle 5"/>
          <p:cNvSpPr/>
          <p:nvPr/>
        </p:nvSpPr>
        <p:spPr>
          <a:xfrm>
            <a:off x="5268036" y="965665"/>
            <a:ext cx="6496334" cy="4708981"/>
          </a:xfrm>
          <a:prstGeom prst="rect">
            <a:avLst/>
          </a:prstGeom>
        </p:spPr>
        <p:txBody>
          <a:bodyPr wrap="square">
            <a:spAutoFit/>
          </a:bodyPr>
          <a:lstStyle/>
          <a:p>
            <a:r>
              <a:rPr lang="en-US" sz="1500" b="1" i="0" dirty="0" smtClean="0">
                <a:solidFill>
                  <a:srgbClr val="006699"/>
                </a:solidFill>
                <a:effectLst/>
                <a:latin typeface="verdana" panose="020B0604030504040204" pitchFamily="34" charset="0"/>
              </a:rPr>
              <a:t>import</a:t>
            </a:r>
            <a:r>
              <a:rPr lang="en-US" sz="1500" b="0" i="0" dirty="0" smtClean="0">
                <a:solidFill>
                  <a:srgbClr val="000000"/>
                </a:solidFill>
                <a:effectLst/>
                <a:latin typeface="verdana" panose="020B0604030504040204" pitchFamily="34" charset="0"/>
              </a:rPr>
              <a:t> </a:t>
            </a:r>
            <a:r>
              <a:rPr lang="en-US" sz="1500" b="0" i="0" dirty="0" err="1" smtClean="0">
                <a:solidFill>
                  <a:srgbClr val="000000"/>
                </a:solidFill>
                <a:effectLst/>
                <a:latin typeface="verdana" panose="020B0604030504040204" pitchFamily="34" charset="0"/>
              </a:rPr>
              <a:t>java.io.IOException</a:t>
            </a:r>
            <a:r>
              <a:rPr lang="en-US" sz="1500" b="0" i="0" dirty="0" smtClean="0">
                <a:solidFill>
                  <a:srgbClr val="000000"/>
                </a:solidFill>
                <a:effectLst/>
                <a:latin typeface="verdana" panose="020B0604030504040204" pitchFamily="34" charset="0"/>
              </a:rPr>
              <a:t>;  </a:t>
            </a:r>
          </a:p>
          <a:p>
            <a:r>
              <a:rPr lang="en-US" sz="1500" b="1" i="0" dirty="0" smtClean="0">
                <a:solidFill>
                  <a:srgbClr val="006699"/>
                </a:solidFill>
                <a:effectLst/>
                <a:latin typeface="verdana" panose="020B0604030504040204" pitchFamily="34" charset="0"/>
              </a:rPr>
              <a:t>class</a:t>
            </a:r>
            <a:r>
              <a:rPr lang="en-US" sz="1500" b="0" i="0" dirty="0" smtClean="0">
                <a:solidFill>
                  <a:srgbClr val="000000"/>
                </a:solidFill>
                <a:effectLst/>
                <a:latin typeface="verdana" panose="020B0604030504040204" pitchFamily="34" charset="0"/>
              </a:rPr>
              <a:t> Testthrows1{  </a:t>
            </a:r>
          </a:p>
          <a:p>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void</a:t>
            </a:r>
            <a:r>
              <a:rPr lang="en-US" sz="1500" b="0" i="0" dirty="0" smtClean="0">
                <a:solidFill>
                  <a:srgbClr val="000000"/>
                </a:solidFill>
                <a:effectLst/>
                <a:latin typeface="verdana" panose="020B0604030504040204" pitchFamily="34" charset="0"/>
              </a:rPr>
              <a:t> m()</a:t>
            </a:r>
            <a:r>
              <a:rPr lang="en-US" sz="1500" b="1" i="0" dirty="0" smtClean="0">
                <a:solidFill>
                  <a:srgbClr val="006699"/>
                </a:solidFill>
                <a:effectLst/>
                <a:latin typeface="verdana" panose="020B0604030504040204" pitchFamily="34" charset="0"/>
              </a:rPr>
              <a:t>throws</a:t>
            </a:r>
            <a:r>
              <a:rPr lang="en-US" sz="1500" b="0" i="0" dirty="0" smtClean="0">
                <a:solidFill>
                  <a:srgbClr val="000000"/>
                </a:solidFill>
                <a:effectLst/>
                <a:latin typeface="verdana" panose="020B0604030504040204" pitchFamily="34" charset="0"/>
              </a:rPr>
              <a:t> </a:t>
            </a:r>
            <a:r>
              <a:rPr lang="en-US" sz="1500" b="0" i="0" dirty="0" err="1" smtClean="0">
                <a:solidFill>
                  <a:srgbClr val="000000"/>
                </a:solidFill>
                <a:effectLst/>
                <a:latin typeface="verdana" panose="020B0604030504040204" pitchFamily="34" charset="0"/>
              </a:rPr>
              <a:t>IOException</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throw</a:t>
            </a:r>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new</a:t>
            </a:r>
            <a:r>
              <a:rPr lang="en-US" sz="1500" b="0" i="0" dirty="0" smtClean="0">
                <a:solidFill>
                  <a:srgbClr val="000000"/>
                </a:solidFill>
                <a:effectLst/>
                <a:latin typeface="verdana" panose="020B0604030504040204" pitchFamily="34" charset="0"/>
              </a:rPr>
              <a:t> </a:t>
            </a:r>
            <a:r>
              <a:rPr lang="en-US" sz="1500" b="0" i="0" dirty="0" err="1" smtClean="0">
                <a:solidFill>
                  <a:srgbClr val="000000"/>
                </a:solidFill>
                <a:effectLst/>
                <a:latin typeface="verdana" panose="020B0604030504040204" pitchFamily="34" charset="0"/>
              </a:rPr>
              <a:t>IOException</a:t>
            </a:r>
            <a:r>
              <a:rPr lang="en-US" sz="1500" b="0" i="0" dirty="0" smtClean="0">
                <a:solidFill>
                  <a:srgbClr val="000000"/>
                </a:solidFill>
                <a:effectLst/>
                <a:latin typeface="verdana" panose="020B0604030504040204" pitchFamily="34" charset="0"/>
              </a:rPr>
              <a:t>(</a:t>
            </a:r>
            <a:r>
              <a:rPr lang="en-US" sz="1500" b="0" i="0" dirty="0" smtClean="0">
                <a:solidFill>
                  <a:srgbClr val="0000FF"/>
                </a:solidFill>
                <a:effectLst/>
                <a:latin typeface="verdana" panose="020B0604030504040204" pitchFamily="34" charset="0"/>
              </a:rPr>
              <a:t>"device error"</a:t>
            </a:r>
            <a:r>
              <a:rPr lang="en-US" sz="1500" b="0" i="0" dirty="0" smtClean="0">
                <a:solidFill>
                  <a:srgbClr val="000000"/>
                </a:solidFill>
                <a:effectLst/>
                <a:latin typeface="verdana" panose="020B0604030504040204" pitchFamily="34" charset="0"/>
              </a:rPr>
              <a:t>);</a:t>
            </a:r>
            <a:r>
              <a:rPr lang="en-US" sz="1500" b="0" i="0" dirty="0" smtClean="0">
                <a:solidFill>
                  <a:srgbClr val="008200"/>
                </a:solidFill>
                <a:effectLst/>
                <a:latin typeface="verdana" panose="020B0604030504040204" pitchFamily="34" charset="0"/>
              </a:rPr>
              <a:t>//checked exception</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  </a:t>
            </a:r>
          </a:p>
          <a:p>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void</a:t>
            </a:r>
            <a:r>
              <a:rPr lang="en-US" sz="1500" b="0" i="0" dirty="0" smtClean="0">
                <a:solidFill>
                  <a:srgbClr val="000000"/>
                </a:solidFill>
                <a:effectLst/>
                <a:latin typeface="verdana" panose="020B0604030504040204" pitchFamily="34" charset="0"/>
              </a:rPr>
              <a:t> n()</a:t>
            </a:r>
            <a:r>
              <a:rPr lang="en-US" sz="1500" b="1" i="0" dirty="0" smtClean="0">
                <a:solidFill>
                  <a:srgbClr val="006699"/>
                </a:solidFill>
                <a:effectLst/>
                <a:latin typeface="verdana" panose="020B0604030504040204" pitchFamily="34" charset="0"/>
              </a:rPr>
              <a:t>throws</a:t>
            </a:r>
            <a:r>
              <a:rPr lang="en-US" sz="1500" b="0" i="0" dirty="0" smtClean="0">
                <a:solidFill>
                  <a:srgbClr val="000000"/>
                </a:solidFill>
                <a:effectLst/>
                <a:latin typeface="verdana" panose="020B0604030504040204" pitchFamily="34" charset="0"/>
              </a:rPr>
              <a:t> </a:t>
            </a:r>
            <a:r>
              <a:rPr lang="en-US" sz="1500" b="0" i="0" dirty="0" err="1" smtClean="0">
                <a:solidFill>
                  <a:srgbClr val="000000"/>
                </a:solidFill>
                <a:effectLst/>
                <a:latin typeface="verdana" panose="020B0604030504040204" pitchFamily="34" charset="0"/>
              </a:rPr>
              <a:t>IOException</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m();  </a:t>
            </a:r>
          </a:p>
          <a:p>
            <a:r>
              <a:rPr lang="en-US" sz="1500" b="0" i="0" dirty="0" smtClean="0">
                <a:solidFill>
                  <a:srgbClr val="000000"/>
                </a:solidFill>
                <a:effectLst/>
                <a:latin typeface="verdana" panose="020B0604030504040204" pitchFamily="34" charset="0"/>
              </a:rPr>
              <a:t>  }  </a:t>
            </a:r>
          </a:p>
          <a:p>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void</a:t>
            </a:r>
            <a:r>
              <a:rPr lang="en-US" sz="1500" b="0" i="0" dirty="0" smtClean="0">
                <a:solidFill>
                  <a:srgbClr val="000000"/>
                </a:solidFill>
                <a:effectLst/>
                <a:latin typeface="verdana" panose="020B0604030504040204" pitchFamily="34" charset="0"/>
              </a:rPr>
              <a:t> p(){  </a:t>
            </a:r>
          </a:p>
          <a:p>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try</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n();  </a:t>
            </a:r>
          </a:p>
          <a:p>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catch</a:t>
            </a:r>
            <a:r>
              <a:rPr lang="en-US" sz="1500" b="0" i="0" dirty="0" smtClean="0">
                <a:solidFill>
                  <a:srgbClr val="000000"/>
                </a:solidFill>
                <a:effectLst/>
                <a:latin typeface="verdana" panose="020B0604030504040204" pitchFamily="34" charset="0"/>
              </a:rPr>
              <a:t>(Exception e){</a:t>
            </a:r>
            <a:r>
              <a:rPr lang="en-US" sz="1500" b="0" i="0" dirty="0" err="1" smtClean="0">
                <a:solidFill>
                  <a:srgbClr val="000000"/>
                </a:solidFill>
                <a:effectLst/>
                <a:latin typeface="verdana" panose="020B0604030504040204" pitchFamily="34" charset="0"/>
              </a:rPr>
              <a:t>System.out.println</a:t>
            </a:r>
            <a:r>
              <a:rPr lang="en-US" sz="1500" b="0" i="0" dirty="0" smtClean="0">
                <a:solidFill>
                  <a:srgbClr val="000000"/>
                </a:solidFill>
                <a:effectLst/>
                <a:latin typeface="verdana" panose="020B0604030504040204" pitchFamily="34" charset="0"/>
              </a:rPr>
              <a:t>(</a:t>
            </a:r>
            <a:r>
              <a:rPr lang="en-US" sz="1500" b="0" i="0" dirty="0" smtClean="0">
                <a:solidFill>
                  <a:srgbClr val="0000FF"/>
                </a:solidFill>
                <a:effectLst/>
                <a:latin typeface="verdana" panose="020B0604030504040204" pitchFamily="34" charset="0"/>
              </a:rPr>
              <a:t>"exception handled"</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  </a:t>
            </a:r>
          </a:p>
          <a:p>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public</a:t>
            </a:r>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static</a:t>
            </a:r>
            <a:r>
              <a:rPr lang="en-US" sz="1500" b="0" i="0" dirty="0" smtClean="0">
                <a:solidFill>
                  <a:srgbClr val="000000"/>
                </a:solidFill>
                <a:effectLst/>
                <a:latin typeface="verdana" panose="020B0604030504040204" pitchFamily="34" charset="0"/>
              </a:rPr>
              <a:t> </a:t>
            </a:r>
            <a:r>
              <a:rPr lang="en-US" sz="1500" b="1" i="0" dirty="0" smtClean="0">
                <a:solidFill>
                  <a:srgbClr val="006699"/>
                </a:solidFill>
                <a:effectLst/>
                <a:latin typeface="verdana" panose="020B0604030504040204" pitchFamily="34" charset="0"/>
              </a:rPr>
              <a:t>void</a:t>
            </a:r>
            <a:r>
              <a:rPr lang="en-US" sz="1500" b="0" i="0" dirty="0" smtClean="0">
                <a:solidFill>
                  <a:srgbClr val="000000"/>
                </a:solidFill>
                <a:effectLst/>
                <a:latin typeface="verdana" panose="020B0604030504040204" pitchFamily="34" charset="0"/>
              </a:rPr>
              <a:t> main(String </a:t>
            </a:r>
            <a:r>
              <a:rPr lang="en-US" sz="1500" b="0" i="0" dirty="0" err="1" smtClean="0">
                <a:solidFill>
                  <a:srgbClr val="000000"/>
                </a:solidFill>
                <a:effectLst/>
                <a:latin typeface="verdana" panose="020B0604030504040204" pitchFamily="34" charset="0"/>
              </a:rPr>
              <a:t>args</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Testthrows1 </a:t>
            </a:r>
            <a:r>
              <a:rPr lang="en-US" sz="1500" b="0" i="0" dirty="0" err="1" smtClean="0">
                <a:solidFill>
                  <a:srgbClr val="000000"/>
                </a:solidFill>
                <a:effectLst/>
                <a:latin typeface="verdana" panose="020B0604030504040204" pitchFamily="34" charset="0"/>
              </a:rPr>
              <a:t>obj</a:t>
            </a:r>
            <a:r>
              <a:rPr lang="en-US" sz="1500" b="0" i="0" dirty="0" smtClean="0">
                <a:solidFill>
                  <a:srgbClr val="000000"/>
                </a:solidFill>
                <a:effectLst/>
                <a:latin typeface="verdana" panose="020B0604030504040204" pitchFamily="34" charset="0"/>
              </a:rPr>
              <a:t>=</a:t>
            </a:r>
            <a:r>
              <a:rPr lang="en-US" sz="1500" b="1" i="0" dirty="0" smtClean="0">
                <a:solidFill>
                  <a:srgbClr val="006699"/>
                </a:solidFill>
                <a:effectLst/>
                <a:latin typeface="verdana" panose="020B0604030504040204" pitchFamily="34" charset="0"/>
              </a:rPr>
              <a:t>new</a:t>
            </a:r>
            <a:r>
              <a:rPr lang="en-US" sz="1500" b="0" i="0" dirty="0" smtClean="0">
                <a:solidFill>
                  <a:srgbClr val="000000"/>
                </a:solidFill>
                <a:effectLst/>
                <a:latin typeface="verdana" panose="020B0604030504040204" pitchFamily="34" charset="0"/>
              </a:rPr>
              <a:t> Testthrows1();  </a:t>
            </a:r>
          </a:p>
          <a:p>
            <a:r>
              <a:rPr lang="en-US" sz="1500" b="0" i="0" dirty="0" smtClean="0">
                <a:solidFill>
                  <a:srgbClr val="000000"/>
                </a:solidFill>
                <a:effectLst/>
                <a:latin typeface="verdana" panose="020B0604030504040204" pitchFamily="34" charset="0"/>
              </a:rPr>
              <a:t>   </a:t>
            </a:r>
            <a:r>
              <a:rPr lang="en-US" sz="1500" b="0" i="0" dirty="0" err="1" smtClean="0">
                <a:solidFill>
                  <a:srgbClr val="000000"/>
                </a:solidFill>
                <a:effectLst/>
                <a:latin typeface="verdana" panose="020B0604030504040204" pitchFamily="34" charset="0"/>
              </a:rPr>
              <a:t>obj.p</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a:t>
            </a:r>
            <a:r>
              <a:rPr lang="en-US" sz="1500" b="0" i="0" dirty="0" err="1" smtClean="0">
                <a:solidFill>
                  <a:srgbClr val="000000"/>
                </a:solidFill>
                <a:effectLst/>
                <a:latin typeface="verdana" panose="020B0604030504040204" pitchFamily="34" charset="0"/>
              </a:rPr>
              <a:t>System.out.println</a:t>
            </a:r>
            <a:r>
              <a:rPr lang="en-US" sz="1500" b="0" i="0" dirty="0" smtClean="0">
                <a:solidFill>
                  <a:srgbClr val="000000"/>
                </a:solidFill>
                <a:effectLst/>
                <a:latin typeface="verdana" panose="020B0604030504040204" pitchFamily="34" charset="0"/>
              </a:rPr>
              <a:t>(</a:t>
            </a:r>
            <a:r>
              <a:rPr lang="en-US" sz="1500" b="0" i="0" dirty="0" smtClean="0">
                <a:solidFill>
                  <a:srgbClr val="0000FF"/>
                </a:solidFill>
                <a:effectLst/>
                <a:latin typeface="verdana" panose="020B0604030504040204" pitchFamily="34" charset="0"/>
              </a:rPr>
              <a:t>"normal flow..."</a:t>
            </a:r>
            <a:r>
              <a:rPr lang="en-US" sz="1500" b="0" i="0" dirty="0" smtClean="0">
                <a:solidFill>
                  <a:srgbClr val="000000"/>
                </a:solidFill>
                <a:effectLst/>
                <a:latin typeface="verdana" panose="020B0604030504040204" pitchFamily="34" charset="0"/>
              </a:rPr>
              <a:t>);  </a:t>
            </a:r>
          </a:p>
          <a:p>
            <a:r>
              <a:rPr lang="en-US" sz="1500" b="0" i="0" dirty="0" smtClean="0">
                <a:solidFill>
                  <a:srgbClr val="000000"/>
                </a:solidFill>
                <a:effectLst/>
                <a:latin typeface="verdana" panose="020B0604030504040204" pitchFamily="34" charset="0"/>
              </a:rPr>
              <a:t>  }  </a:t>
            </a:r>
          </a:p>
          <a:p>
            <a:r>
              <a:rPr lang="en-US" sz="1500" b="0" i="0" dirty="0" smtClean="0">
                <a:solidFill>
                  <a:srgbClr val="000000"/>
                </a:solidFill>
                <a:effectLst/>
                <a:latin typeface="verdana" panose="020B0604030504040204" pitchFamily="34" charset="0"/>
              </a:rPr>
              <a:t>}  </a:t>
            </a:r>
            <a:endParaRPr lang="en-US" sz="1500" b="0" i="0" dirty="0">
              <a:solidFill>
                <a:srgbClr val="000000"/>
              </a:solidFill>
              <a:effectLst/>
              <a:latin typeface="verdana" panose="020B0604030504040204" pitchFamily="34" charset="0"/>
            </a:endParaRPr>
          </a:p>
        </p:txBody>
      </p:sp>
      <p:sp>
        <p:nvSpPr>
          <p:cNvPr id="7" name="Rectangle 6"/>
          <p:cNvSpPr/>
          <p:nvPr/>
        </p:nvSpPr>
        <p:spPr>
          <a:xfrm>
            <a:off x="1448937" y="5203546"/>
            <a:ext cx="2438400" cy="1200329"/>
          </a:xfrm>
          <a:prstGeom prst="rect">
            <a:avLst/>
          </a:prstGeom>
        </p:spPr>
        <p:txBody>
          <a:bodyPr wrap="square">
            <a:spAutoFit/>
          </a:bodyPr>
          <a:lstStyle/>
          <a:p>
            <a:r>
              <a:rPr lang="en-US" b="1" dirty="0" smtClean="0"/>
              <a:t>Output:</a:t>
            </a:r>
          </a:p>
          <a:p>
            <a:endParaRPr lang="en-US" b="1" dirty="0" smtClean="0"/>
          </a:p>
          <a:p>
            <a:r>
              <a:rPr lang="en-US" b="1" dirty="0" smtClean="0"/>
              <a:t>exception handled</a:t>
            </a:r>
          </a:p>
          <a:p>
            <a:r>
              <a:rPr lang="en-US" b="1" dirty="0" smtClean="0"/>
              <a:t>normal flow...</a:t>
            </a:r>
            <a:endParaRPr lang="en-US" b="1" dirty="0"/>
          </a:p>
        </p:txBody>
      </p:sp>
    </p:spTree>
    <p:extLst>
      <p:ext uri="{BB962C8B-B14F-4D97-AF65-F5344CB8AC3E}">
        <p14:creationId xmlns:p14="http://schemas.microsoft.com/office/powerpoint/2010/main" val="1656106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0060" y="0"/>
            <a:ext cx="10181230" cy="6524863"/>
          </a:xfrm>
          <a:prstGeom prst="rect">
            <a:avLst/>
          </a:prstGeom>
        </p:spPr>
        <p:txBody>
          <a:bodyPr wrap="square">
            <a:spAutoFit/>
          </a:bodyPr>
          <a:lstStyle/>
          <a:p>
            <a:pPr algn="just"/>
            <a:r>
              <a:rPr lang="en-US" sz="2200" b="1" dirty="0">
                <a:solidFill>
                  <a:srgbClr val="006699"/>
                </a:solidFill>
                <a:latin typeface="inter-regular"/>
              </a:rPr>
              <a:t>public</a:t>
            </a:r>
            <a:r>
              <a:rPr lang="en-US" sz="2200" dirty="0">
                <a:solidFill>
                  <a:srgbClr val="000000"/>
                </a:solidFill>
                <a:latin typeface="inter-regular"/>
              </a:rPr>
              <a:t> </a:t>
            </a:r>
            <a:r>
              <a:rPr lang="en-US" sz="2200" b="1" dirty="0">
                <a:solidFill>
                  <a:srgbClr val="006699"/>
                </a:solidFill>
                <a:latin typeface="inter-regular"/>
              </a:rPr>
              <a:t>class</a:t>
            </a:r>
            <a:r>
              <a:rPr lang="en-US" sz="2200" dirty="0">
                <a:solidFill>
                  <a:srgbClr val="000000"/>
                </a:solidFill>
                <a:latin typeface="inter-regular"/>
              </a:rPr>
              <a:t> </a:t>
            </a:r>
            <a:r>
              <a:rPr lang="en-US" sz="2200" dirty="0" err="1">
                <a:solidFill>
                  <a:srgbClr val="000000"/>
                </a:solidFill>
                <a:latin typeface="inter-regular"/>
              </a:rPr>
              <a:t>TestThrows</a:t>
            </a:r>
            <a:r>
              <a:rPr lang="en-US" sz="2200" dirty="0">
                <a:solidFill>
                  <a:srgbClr val="000000"/>
                </a:solidFill>
                <a:latin typeface="inter-regular"/>
              </a:rPr>
              <a:t> {  </a:t>
            </a:r>
          </a:p>
          <a:p>
            <a:pPr algn="just"/>
            <a:r>
              <a:rPr lang="en-US" sz="2200" dirty="0">
                <a:solidFill>
                  <a:srgbClr val="000000"/>
                </a:solidFill>
                <a:latin typeface="inter-regular"/>
              </a:rPr>
              <a:t>    </a:t>
            </a:r>
            <a:r>
              <a:rPr lang="en-US" sz="2200" dirty="0">
                <a:solidFill>
                  <a:srgbClr val="008200"/>
                </a:solidFill>
                <a:latin typeface="inter-regular"/>
              </a:rPr>
              <a:t>//defining a method</a:t>
            </a:r>
            <a:r>
              <a:rPr lang="en-US" sz="2200" dirty="0">
                <a:solidFill>
                  <a:srgbClr val="000000"/>
                </a:solidFill>
                <a:latin typeface="inter-regular"/>
              </a:rPr>
              <a:t>  </a:t>
            </a:r>
          </a:p>
          <a:p>
            <a:pPr algn="just"/>
            <a:r>
              <a:rPr lang="en-US" sz="2200" dirty="0">
                <a:solidFill>
                  <a:srgbClr val="000000"/>
                </a:solidFill>
                <a:latin typeface="inter-regular"/>
              </a:rPr>
              <a:t>    </a:t>
            </a:r>
            <a:r>
              <a:rPr lang="en-US" sz="2200" b="1" dirty="0">
                <a:solidFill>
                  <a:srgbClr val="006699"/>
                </a:solidFill>
                <a:latin typeface="inter-regular"/>
              </a:rPr>
              <a:t>public</a:t>
            </a:r>
            <a:r>
              <a:rPr lang="en-US" sz="2200" dirty="0">
                <a:solidFill>
                  <a:srgbClr val="000000"/>
                </a:solidFill>
                <a:latin typeface="inter-regular"/>
              </a:rPr>
              <a:t> </a:t>
            </a:r>
            <a:r>
              <a:rPr lang="en-US" sz="2200" b="1" dirty="0">
                <a:solidFill>
                  <a:srgbClr val="006699"/>
                </a:solidFill>
                <a:latin typeface="inter-regular"/>
              </a:rPr>
              <a:t>static</a:t>
            </a:r>
            <a:r>
              <a:rPr lang="en-US" sz="2200" dirty="0">
                <a:solidFill>
                  <a:srgbClr val="000000"/>
                </a:solidFill>
                <a:latin typeface="inter-regular"/>
              </a:rPr>
              <a:t> </a:t>
            </a:r>
            <a:r>
              <a:rPr lang="en-US" sz="2200" b="1" dirty="0" err="1">
                <a:solidFill>
                  <a:srgbClr val="006699"/>
                </a:solidFill>
                <a:latin typeface="inter-regular"/>
              </a:rPr>
              <a:t>int</a:t>
            </a:r>
            <a:r>
              <a:rPr lang="en-US" sz="2200" dirty="0">
                <a:solidFill>
                  <a:srgbClr val="000000"/>
                </a:solidFill>
                <a:latin typeface="inter-regular"/>
              </a:rPr>
              <a:t> </a:t>
            </a:r>
            <a:r>
              <a:rPr lang="en-US" sz="2200" dirty="0" err="1">
                <a:solidFill>
                  <a:srgbClr val="000000"/>
                </a:solidFill>
                <a:latin typeface="inter-regular"/>
              </a:rPr>
              <a:t>divideNum</a:t>
            </a:r>
            <a:r>
              <a:rPr lang="en-US" sz="2200" dirty="0">
                <a:solidFill>
                  <a:srgbClr val="000000"/>
                </a:solidFill>
                <a:latin typeface="inter-regular"/>
              </a:rPr>
              <a:t>(</a:t>
            </a:r>
            <a:r>
              <a:rPr lang="en-US" sz="2200" b="1" dirty="0" err="1">
                <a:solidFill>
                  <a:srgbClr val="006699"/>
                </a:solidFill>
                <a:latin typeface="inter-regular"/>
              </a:rPr>
              <a:t>int</a:t>
            </a:r>
            <a:r>
              <a:rPr lang="en-US" sz="2200" dirty="0">
                <a:solidFill>
                  <a:srgbClr val="000000"/>
                </a:solidFill>
                <a:latin typeface="inter-regular"/>
              </a:rPr>
              <a:t> m, </a:t>
            </a:r>
            <a:r>
              <a:rPr lang="en-US" sz="2200" b="1" dirty="0" err="1">
                <a:solidFill>
                  <a:srgbClr val="006699"/>
                </a:solidFill>
                <a:latin typeface="inter-regular"/>
              </a:rPr>
              <a:t>int</a:t>
            </a:r>
            <a:r>
              <a:rPr lang="en-US" sz="2200" dirty="0">
                <a:solidFill>
                  <a:srgbClr val="000000"/>
                </a:solidFill>
                <a:latin typeface="inter-regular"/>
              </a:rPr>
              <a:t> n) </a:t>
            </a:r>
            <a:r>
              <a:rPr lang="en-US" sz="2200" b="1" dirty="0">
                <a:solidFill>
                  <a:srgbClr val="006699"/>
                </a:solidFill>
                <a:latin typeface="inter-regular"/>
              </a:rPr>
              <a:t>throws</a:t>
            </a:r>
            <a:r>
              <a:rPr lang="en-US" sz="2200" dirty="0">
                <a:solidFill>
                  <a:srgbClr val="000000"/>
                </a:solidFill>
                <a:latin typeface="inter-regular"/>
              </a:rPr>
              <a:t> </a:t>
            </a:r>
            <a:r>
              <a:rPr lang="en-US" sz="2200" dirty="0" err="1">
                <a:solidFill>
                  <a:srgbClr val="000000"/>
                </a:solidFill>
                <a:latin typeface="inter-regular"/>
              </a:rPr>
              <a:t>ArithmeticException</a:t>
            </a:r>
            <a:r>
              <a:rPr lang="en-US" sz="2200" dirty="0">
                <a:solidFill>
                  <a:srgbClr val="000000"/>
                </a:solidFill>
                <a:latin typeface="inter-regular"/>
              </a:rPr>
              <a:t> {  </a:t>
            </a:r>
          </a:p>
          <a:p>
            <a:pPr algn="just"/>
            <a:r>
              <a:rPr lang="en-US" sz="2200" dirty="0">
                <a:solidFill>
                  <a:srgbClr val="000000"/>
                </a:solidFill>
                <a:latin typeface="inter-regular"/>
              </a:rPr>
              <a:t>        </a:t>
            </a:r>
            <a:r>
              <a:rPr lang="en-US" sz="2200" b="1" dirty="0" err="1">
                <a:solidFill>
                  <a:srgbClr val="006699"/>
                </a:solidFill>
                <a:latin typeface="inter-regular"/>
              </a:rPr>
              <a:t>int</a:t>
            </a:r>
            <a:r>
              <a:rPr lang="en-US" sz="2200" dirty="0">
                <a:solidFill>
                  <a:srgbClr val="000000"/>
                </a:solidFill>
                <a:latin typeface="inter-regular"/>
              </a:rPr>
              <a:t> div = m / n;  </a:t>
            </a:r>
          </a:p>
          <a:p>
            <a:pPr algn="just"/>
            <a:r>
              <a:rPr lang="en-US" sz="2200" dirty="0">
                <a:solidFill>
                  <a:srgbClr val="000000"/>
                </a:solidFill>
                <a:latin typeface="inter-regular"/>
              </a:rPr>
              <a:t>        </a:t>
            </a:r>
            <a:r>
              <a:rPr lang="en-US" sz="2200" b="1" dirty="0">
                <a:solidFill>
                  <a:srgbClr val="006699"/>
                </a:solidFill>
                <a:latin typeface="inter-regular"/>
              </a:rPr>
              <a:t>return</a:t>
            </a:r>
            <a:r>
              <a:rPr lang="en-US" sz="2200" dirty="0">
                <a:solidFill>
                  <a:srgbClr val="000000"/>
                </a:solidFill>
                <a:latin typeface="inter-regular"/>
              </a:rPr>
              <a:t> div;  </a:t>
            </a:r>
          </a:p>
          <a:p>
            <a:pPr algn="just"/>
            <a:r>
              <a:rPr lang="en-US" sz="2200" dirty="0">
                <a:solidFill>
                  <a:srgbClr val="000000"/>
                </a:solidFill>
                <a:latin typeface="inter-regular"/>
              </a:rPr>
              <a:t>    }  </a:t>
            </a:r>
          </a:p>
          <a:p>
            <a:pPr algn="just"/>
            <a:r>
              <a:rPr lang="en-US" sz="2200" dirty="0">
                <a:solidFill>
                  <a:srgbClr val="000000"/>
                </a:solidFill>
                <a:latin typeface="inter-regular"/>
              </a:rPr>
              <a:t>    </a:t>
            </a:r>
            <a:r>
              <a:rPr lang="en-US" sz="2200" dirty="0">
                <a:solidFill>
                  <a:srgbClr val="008200"/>
                </a:solidFill>
                <a:latin typeface="inter-regular"/>
              </a:rPr>
              <a:t>//main method</a:t>
            </a:r>
            <a:r>
              <a:rPr lang="en-US" sz="2200" dirty="0">
                <a:solidFill>
                  <a:srgbClr val="000000"/>
                </a:solidFill>
                <a:latin typeface="inter-regular"/>
              </a:rPr>
              <a:t>  </a:t>
            </a:r>
          </a:p>
          <a:p>
            <a:pPr algn="just"/>
            <a:r>
              <a:rPr lang="en-US" sz="2200" dirty="0">
                <a:solidFill>
                  <a:srgbClr val="000000"/>
                </a:solidFill>
                <a:latin typeface="inter-regular"/>
              </a:rPr>
              <a:t>    </a:t>
            </a:r>
            <a:r>
              <a:rPr lang="en-US" sz="2200" b="1" dirty="0">
                <a:solidFill>
                  <a:srgbClr val="006699"/>
                </a:solidFill>
                <a:latin typeface="inter-regular"/>
              </a:rPr>
              <a:t>public</a:t>
            </a:r>
            <a:r>
              <a:rPr lang="en-US" sz="2200" dirty="0">
                <a:solidFill>
                  <a:srgbClr val="000000"/>
                </a:solidFill>
                <a:latin typeface="inter-regular"/>
              </a:rPr>
              <a:t> </a:t>
            </a:r>
            <a:r>
              <a:rPr lang="en-US" sz="2200" b="1" dirty="0">
                <a:solidFill>
                  <a:srgbClr val="006699"/>
                </a:solidFill>
                <a:latin typeface="inter-regular"/>
              </a:rPr>
              <a:t>static</a:t>
            </a:r>
            <a:r>
              <a:rPr lang="en-US" sz="2200" dirty="0">
                <a:solidFill>
                  <a:srgbClr val="000000"/>
                </a:solidFill>
                <a:latin typeface="inter-regular"/>
              </a:rPr>
              <a:t> </a:t>
            </a:r>
            <a:r>
              <a:rPr lang="en-US" sz="2200" b="1" dirty="0">
                <a:solidFill>
                  <a:srgbClr val="006699"/>
                </a:solidFill>
                <a:latin typeface="inter-regular"/>
              </a:rPr>
              <a:t>void</a:t>
            </a:r>
            <a:r>
              <a:rPr lang="en-US" sz="2200" dirty="0">
                <a:solidFill>
                  <a:srgbClr val="000000"/>
                </a:solidFill>
                <a:latin typeface="inter-regular"/>
              </a:rPr>
              <a:t> main(String[] </a:t>
            </a:r>
            <a:r>
              <a:rPr lang="en-US" sz="2200" dirty="0" err="1">
                <a:solidFill>
                  <a:srgbClr val="000000"/>
                </a:solidFill>
                <a:latin typeface="inter-regular"/>
              </a:rPr>
              <a:t>args</a:t>
            </a:r>
            <a:r>
              <a:rPr lang="en-US" sz="2200" dirty="0">
                <a:solidFill>
                  <a:srgbClr val="000000"/>
                </a:solidFill>
                <a:latin typeface="inter-regular"/>
              </a:rPr>
              <a:t>) {  </a:t>
            </a:r>
          </a:p>
          <a:p>
            <a:pPr algn="just"/>
            <a:r>
              <a:rPr lang="en-US" sz="2200" dirty="0">
                <a:solidFill>
                  <a:srgbClr val="000000"/>
                </a:solidFill>
                <a:latin typeface="inter-regular"/>
              </a:rPr>
              <a:t>        </a:t>
            </a:r>
            <a:r>
              <a:rPr lang="en-US" sz="2200" dirty="0" err="1">
                <a:solidFill>
                  <a:srgbClr val="000000"/>
                </a:solidFill>
                <a:latin typeface="inter-regular"/>
              </a:rPr>
              <a:t>TestThrows</a:t>
            </a:r>
            <a:r>
              <a:rPr lang="en-US" sz="2200" dirty="0">
                <a:solidFill>
                  <a:srgbClr val="000000"/>
                </a:solidFill>
                <a:latin typeface="inter-regular"/>
              </a:rPr>
              <a:t> </a:t>
            </a:r>
            <a:r>
              <a:rPr lang="en-US" sz="2200" dirty="0" err="1">
                <a:solidFill>
                  <a:srgbClr val="000000"/>
                </a:solidFill>
                <a:latin typeface="inter-regular"/>
              </a:rPr>
              <a:t>obj</a:t>
            </a:r>
            <a:r>
              <a:rPr lang="en-US" sz="2200" dirty="0">
                <a:solidFill>
                  <a:srgbClr val="000000"/>
                </a:solidFill>
                <a:latin typeface="inter-regular"/>
              </a:rPr>
              <a:t> = </a:t>
            </a:r>
            <a:r>
              <a:rPr lang="en-US" sz="2200" b="1" dirty="0">
                <a:solidFill>
                  <a:srgbClr val="006699"/>
                </a:solidFill>
                <a:latin typeface="inter-regular"/>
              </a:rPr>
              <a:t>new</a:t>
            </a:r>
            <a:r>
              <a:rPr lang="en-US" sz="2200" dirty="0">
                <a:solidFill>
                  <a:srgbClr val="000000"/>
                </a:solidFill>
                <a:latin typeface="inter-regular"/>
              </a:rPr>
              <a:t> </a:t>
            </a:r>
            <a:r>
              <a:rPr lang="en-US" sz="2200" dirty="0" err="1">
                <a:solidFill>
                  <a:srgbClr val="000000"/>
                </a:solidFill>
                <a:latin typeface="inter-regular"/>
              </a:rPr>
              <a:t>TestThrows</a:t>
            </a:r>
            <a:r>
              <a:rPr lang="en-US" sz="2200" dirty="0">
                <a:solidFill>
                  <a:srgbClr val="000000"/>
                </a:solidFill>
                <a:latin typeface="inter-regular"/>
              </a:rPr>
              <a:t>();  </a:t>
            </a:r>
          </a:p>
          <a:p>
            <a:pPr algn="just"/>
            <a:r>
              <a:rPr lang="en-US" sz="2200" dirty="0">
                <a:solidFill>
                  <a:srgbClr val="000000"/>
                </a:solidFill>
                <a:latin typeface="inter-regular"/>
              </a:rPr>
              <a:t>        </a:t>
            </a:r>
            <a:r>
              <a:rPr lang="en-US" sz="2200" b="1" dirty="0">
                <a:solidFill>
                  <a:srgbClr val="006699"/>
                </a:solidFill>
                <a:latin typeface="inter-regular"/>
              </a:rPr>
              <a:t>try</a:t>
            </a:r>
            <a:r>
              <a:rPr lang="en-US" sz="2200" dirty="0">
                <a:solidFill>
                  <a:srgbClr val="000000"/>
                </a:solidFill>
                <a:latin typeface="inter-regular"/>
              </a:rPr>
              <a:t> {  </a:t>
            </a:r>
          </a:p>
          <a:p>
            <a:pPr algn="just"/>
            <a:r>
              <a:rPr lang="en-US" sz="2200" dirty="0">
                <a:solidFill>
                  <a:srgbClr val="000000"/>
                </a:solidFill>
                <a:latin typeface="inter-regular"/>
              </a:rPr>
              <a:t>            </a:t>
            </a:r>
            <a:r>
              <a:rPr lang="en-US" sz="2200" dirty="0" err="1">
                <a:solidFill>
                  <a:srgbClr val="000000"/>
                </a:solidFill>
                <a:latin typeface="inter-regular"/>
              </a:rPr>
              <a:t>System.out.println</a:t>
            </a:r>
            <a:r>
              <a:rPr lang="en-US" sz="2200" dirty="0">
                <a:solidFill>
                  <a:srgbClr val="000000"/>
                </a:solidFill>
                <a:latin typeface="inter-regular"/>
              </a:rPr>
              <a:t>(</a:t>
            </a:r>
            <a:r>
              <a:rPr lang="en-US" sz="2200">
                <a:solidFill>
                  <a:srgbClr val="000000"/>
                </a:solidFill>
                <a:latin typeface="inter-regular"/>
              </a:rPr>
              <a:t>TestThrows.divideNum</a:t>
            </a:r>
            <a:r>
              <a:rPr lang="en-US" sz="2200" dirty="0">
                <a:solidFill>
                  <a:srgbClr val="000000"/>
                </a:solidFill>
                <a:latin typeface="inter-regular"/>
              </a:rPr>
              <a:t>(</a:t>
            </a:r>
            <a:r>
              <a:rPr lang="en-US" sz="2200" dirty="0" smtClean="0">
                <a:solidFill>
                  <a:srgbClr val="C00000"/>
                </a:solidFill>
                <a:latin typeface="inter-regular"/>
              </a:rPr>
              <a:t>45</a:t>
            </a:r>
            <a:r>
              <a:rPr lang="en-US" sz="2200" dirty="0">
                <a:solidFill>
                  <a:srgbClr val="000000"/>
                </a:solidFill>
                <a:latin typeface="inter-regular"/>
              </a:rPr>
              <a:t>, </a:t>
            </a:r>
            <a:r>
              <a:rPr lang="en-US" sz="2200" dirty="0">
                <a:solidFill>
                  <a:srgbClr val="C00000"/>
                </a:solidFill>
                <a:latin typeface="inter-regular"/>
              </a:rPr>
              <a:t>0</a:t>
            </a:r>
            <a:r>
              <a:rPr lang="en-US" sz="2200" dirty="0">
                <a:solidFill>
                  <a:srgbClr val="000000"/>
                </a:solidFill>
                <a:latin typeface="inter-regular"/>
              </a:rPr>
              <a:t>));  </a:t>
            </a:r>
          </a:p>
          <a:p>
            <a:pPr algn="just"/>
            <a:r>
              <a:rPr lang="en-US" sz="2200" dirty="0">
                <a:solidFill>
                  <a:srgbClr val="000000"/>
                </a:solidFill>
                <a:latin typeface="inter-regular"/>
              </a:rPr>
              <a:t>        }  </a:t>
            </a:r>
          </a:p>
          <a:p>
            <a:pPr algn="just"/>
            <a:r>
              <a:rPr lang="en-US" sz="2200" dirty="0">
                <a:solidFill>
                  <a:srgbClr val="000000"/>
                </a:solidFill>
                <a:latin typeface="inter-regular"/>
              </a:rPr>
              <a:t>        </a:t>
            </a:r>
            <a:r>
              <a:rPr lang="en-US" sz="2200" b="1" dirty="0">
                <a:solidFill>
                  <a:srgbClr val="006699"/>
                </a:solidFill>
                <a:latin typeface="inter-regular"/>
              </a:rPr>
              <a:t>catch</a:t>
            </a:r>
            <a:r>
              <a:rPr lang="en-US" sz="2200" dirty="0">
                <a:solidFill>
                  <a:srgbClr val="000000"/>
                </a:solidFill>
                <a:latin typeface="inter-regular"/>
              </a:rPr>
              <a:t> (</a:t>
            </a:r>
            <a:r>
              <a:rPr lang="en-US" sz="2200" dirty="0" err="1">
                <a:solidFill>
                  <a:srgbClr val="000000"/>
                </a:solidFill>
                <a:latin typeface="inter-regular"/>
              </a:rPr>
              <a:t>ArithmeticException</a:t>
            </a:r>
            <a:r>
              <a:rPr lang="en-US" sz="2200" dirty="0">
                <a:solidFill>
                  <a:srgbClr val="000000"/>
                </a:solidFill>
                <a:latin typeface="inter-regular"/>
              </a:rPr>
              <a:t> e){  </a:t>
            </a:r>
          </a:p>
          <a:p>
            <a:pPr algn="just"/>
            <a:r>
              <a:rPr lang="en-US" sz="2200" dirty="0">
                <a:solidFill>
                  <a:srgbClr val="000000"/>
                </a:solidFill>
                <a:latin typeface="inter-regular"/>
              </a:rPr>
              <a:t>            </a:t>
            </a:r>
            <a:r>
              <a:rPr lang="en-US" sz="2200" dirty="0" err="1">
                <a:solidFill>
                  <a:srgbClr val="000000"/>
                </a:solidFill>
                <a:latin typeface="inter-regular"/>
              </a:rPr>
              <a:t>System.out.println</a:t>
            </a:r>
            <a:r>
              <a:rPr lang="en-US" sz="2200" dirty="0">
                <a:solidFill>
                  <a:srgbClr val="000000"/>
                </a:solidFill>
                <a:latin typeface="inter-regular"/>
              </a:rPr>
              <a:t>(</a:t>
            </a:r>
            <a:r>
              <a:rPr lang="en-US" sz="2200" dirty="0">
                <a:solidFill>
                  <a:srgbClr val="0000FF"/>
                </a:solidFill>
                <a:latin typeface="inter-regular"/>
              </a:rPr>
              <a:t>"\</a:t>
            </a:r>
            <a:r>
              <a:rPr lang="en-US" sz="2200" dirty="0" err="1">
                <a:solidFill>
                  <a:srgbClr val="0000FF"/>
                </a:solidFill>
                <a:latin typeface="inter-regular"/>
              </a:rPr>
              <a:t>nNumber</a:t>
            </a:r>
            <a:r>
              <a:rPr lang="en-US" sz="2200" dirty="0">
                <a:solidFill>
                  <a:srgbClr val="0000FF"/>
                </a:solidFill>
                <a:latin typeface="inter-regular"/>
              </a:rPr>
              <a:t> cannot be divided by 0"</a:t>
            </a:r>
            <a:r>
              <a:rPr lang="en-US" sz="2200" dirty="0">
                <a:solidFill>
                  <a:srgbClr val="000000"/>
                </a:solidFill>
                <a:latin typeface="inter-regular"/>
              </a:rPr>
              <a:t>);  </a:t>
            </a:r>
          </a:p>
          <a:p>
            <a:pPr algn="just"/>
            <a:r>
              <a:rPr lang="en-US" sz="2200" dirty="0">
                <a:solidFill>
                  <a:srgbClr val="000000"/>
                </a:solidFill>
                <a:latin typeface="inter-regular"/>
              </a:rPr>
              <a:t>        }  </a:t>
            </a:r>
          </a:p>
          <a:p>
            <a:pPr algn="just"/>
            <a:r>
              <a:rPr lang="en-US" sz="2200" dirty="0">
                <a:solidFill>
                  <a:srgbClr val="000000"/>
                </a:solidFill>
                <a:latin typeface="inter-regular"/>
              </a:rPr>
              <a:t>          </a:t>
            </a:r>
          </a:p>
          <a:p>
            <a:pPr algn="just"/>
            <a:r>
              <a:rPr lang="en-US" sz="2200" dirty="0">
                <a:solidFill>
                  <a:srgbClr val="000000"/>
                </a:solidFill>
                <a:latin typeface="inter-regular"/>
              </a:rPr>
              <a:t>        </a:t>
            </a:r>
            <a:r>
              <a:rPr lang="en-US" sz="2200" dirty="0" err="1">
                <a:solidFill>
                  <a:srgbClr val="000000"/>
                </a:solidFill>
                <a:latin typeface="inter-regular"/>
              </a:rPr>
              <a:t>System.out.println</a:t>
            </a:r>
            <a:r>
              <a:rPr lang="en-US" sz="2200" dirty="0">
                <a:solidFill>
                  <a:srgbClr val="000000"/>
                </a:solidFill>
                <a:latin typeface="inter-regular"/>
              </a:rPr>
              <a:t>(</a:t>
            </a:r>
            <a:r>
              <a:rPr lang="en-US" sz="2200" dirty="0">
                <a:solidFill>
                  <a:srgbClr val="0000FF"/>
                </a:solidFill>
                <a:latin typeface="inter-regular"/>
              </a:rPr>
              <a:t>"Rest of the code.."</a:t>
            </a:r>
            <a:r>
              <a:rPr lang="en-US" sz="2200" dirty="0">
                <a:solidFill>
                  <a:srgbClr val="000000"/>
                </a:solidFill>
                <a:latin typeface="inter-regular"/>
              </a:rPr>
              <a:t>);  </a:t>
            </a:r>
          </a:p>
          <a:p>
            <a:pPr algn="just"/>
            <a:r>
              <a:rPr lang="en-US" sz="2200" dirty="0">
                <a:solidFill>
                  <a:srgbClr val="000000"/>
                </a:solidFill>
                <a:latin typeface="inter-regular"/>
              </a:rPr>
              <a:t>    }  </a:t>
            </a:r>
          </a:p>
          <a:p>
            <a:pPr algn="just"/>
            <a:r>
              <a:rPr lang="en-US" sz="2200" dirty="0">
                <a:solidFill>
                  <a:srgbClr val="000000"/>
                </a:solidFill>
                <a:latin typeface="inter-regular"/>
              </a:rPr>
              <a:t>}  </a:t>
            </a:r>
            <a:endParaRPr lang="en-US" sz="2200" b="0" i="0" dirty="0">
              <a:solidFill>
                <a:srgbClr val="000000"/>
              </a:solidFill>
              <a:effectLst/>
              <a:latin typeface="inter-regular"/>
            </a:endParaRPr>
          </a:p>
        </p:txBody>
      </p:sp>
    </p:spTree>
    <p:extLst>
      <p:ext uri="{BB962C8B-B14F-4D97-AF65-F5344CB8AC3E}">
        <p14:creationId xmlns:p14="http://schemas.microsoft.com/office/powerpoint/2010/main" val="1905067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41695"/>
          </a:xfrm>
        </p:spPr>
        <p:txBody>
          <a:bodyPr>
            <a:normAutofit/>
          </a:bodyPr>
          <a:lstStyle/>
          <a:p>
            <a:r>
              <a:rPr lang="en-US" dirty="0"/>
              <a:t>Java Custom Exception</a:t>
            </a:r>
          </a:p>
        </p:txBody>
      </p:sp>
      <p:sp>
        <p:nvSpPr>
          <p:cNvPr id="3" name="Content Placeholder 2"/>
          <p:cNvSpPr>
            <a:spLocks noGrp="1"/>
          </p:cNvSpPr>
          <p:nvPr>
            <p:ph idx="1"/>
          </p:nvPr>
        </p:nvSpPr>
        <p:spPr>
          <a:xfrm>
            <a:off x="838200" y="941696"/>
            <a:ext cx="10515600" cy="5916304"/>
          </a:xfrm>
        </p:spPr>
        <p:txBody>
          <a:bodyPr>
            <a:normAutofit fontScale="92500"/>
          </a:bodyPr>
          <a:lstStyle/>
          <a:p>
            <a:r>
              <a:rPr lang="en-US" dirty="0"/>
              <a:t>we can create our own exceptions that are derived classes of the Exception class. </a:t>
            </a:r>
            <a:endParaRPr lang="en-US" dirty="0" smtClean="0"/>
          </a:p>
          <a:p>
            <a:r>
              <a:rPr lang="en-US" dirty="0" smtClean="0"/>
              <a:t>Creating </a:t>
            </a:r>
            <a:r>
              <a:rPr lang="en-US" dirty="0"/>
              <a:t>our own Exception is known as custom exception or user-defined exception. </a:t>
            </a:r>
            <a:endParaRPr lang="en-US" dirty="0" smtClean="0"/>
          </a:p>
          <a:p>
            <a:r>
              <a:rPr lang="en-US" dirty="0" smtClean="0"/>
              <a:t>Basically</a:t>
            </a:r>
            <a:r>
              <a:rPr lang="en-US" dirty="0"/>
              <a:t>, Java custom exceptions are used to customize the exception according to user need</a:t>
            </a:r>
            <a:r>
              <a:rPr lang="en-US" dirty="0" smtClean="0"/>
              <a:t>.</a:t>
            </a:r>
          </a:p>
          <a:p>
            <a:r>
              <a:rPr lang="en-US" dirty="0"/>
              <a:t>Using the custom exception, we can have your own exception and message. Here, we have passed a string to the constructor of </a:t>
            </a:r>
            <a:r>
              <a:rPr lang="en-US" dirty="0" smtClean="0"/>
              <a:t>superclass.</a:t>
            </a:r>
          </a:p>
          <a:p>
            <a:pPr marL="0" indent="0">
              <a:buNone/>
            </a:pPr>
            <a:r>
              <a:rPr lang="en-US" b="1" dirty="0" smtClean="0"/>
              <a:t>Reasons </a:t>
            </a:r>
            <a:r>
              <a:rPr lang="en-US" b="1" dirty="0"/>
              <a:t>to use custom exceptions</a:t>
            </a:r>
            <a:r>
              <a:rPr lang="en-US" b="1" dirty="0" smtClean="0"/>
              <a:t>:</a:t>
            </a:r>
            <a:endParaRPr lang="en-US" dirty="0"/>
          </a:p>
          <a:p>
            <a:r>
              <a:rPr lang="en-US" dirty="0"/>
              <a:t>To catch and provide specific treatment to a subset of existing Java exceptions.</a:t>
            </a:r>
          </a:p>
          <a:p>
            <a:r>
              <a:rPr lang="en-US" dirty="0"/>
              <a:t>Business logic exceptions: These are the exceptions related to business logic and workflow. It is useful for the application users or the developers to understand the exact problem.</a:t>
            </a:r>
          </a:p>
        </p:txBody>
      </p:sp>
    </p:spTree>
    <p:extLst>
      <p:ext uri="{BB962C8B-B14F-4D97-AF65-F5344CB8AC3E}">
        <p14:creationId xmlns:p14="http://schemas.microsoft.com/office/powerpoint/2010/main" val="4211504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783</Words>
  <Application>Microsoft Office PowerPoint</Application>
  <PresentationFormat>Widescreen</PresentationFormat>
  <Paragraphs>199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erdana</vt:lpstr>
      <vt:lpstr>inter-regular</vt:lpstr>
      <vt:lpstr>Rockwell</vt:lpstr>
      <vt:lpstr>times new roman</vt:lpstr>
      <vt:lpstr>verdana</vt:lpstr>
      <vt:lpstr>Office Theme</vt:lpstr>
      <vt:lpstr>UNIT 5 &amp; 6</vt:lpstr>
      <vt:lpstr>Exception Handling in Java</vt:lpstr>
      <vt:lpstr>PowerPoint Presentation</vt:lpstr>
      <vt:lpstr>Java Exception Keywords</vt:lpstr>
      <vt:lpstr>PowerPoint Presentation</vt:lpstr>
      <vt:lpstr>PowerPoint Presentation</vt:lpstr>
      <vt:lpstr>PowerPoint Presentation</vt:lpstr>
      <vt:lpstr>PowerPoint Presentation</vt:lpstr>
      <vt:lpstr>Java Custom Exception</vt:lpstr>
      <vt:lpstr>PowerPoint Presentation</vt:lpstr>
      <vt:lpstr>PowerPoint Presentation</vt:lpstr>
      <vt:lpstr>Handling Strings</vt:lpstr>
      <vt:lpstr>PowerPoint Presentation</vt:lpstr>
      <vt:lpstr>Contd…</vt:lpstr>
      <vt:lpstr>Contd…</vt:lpstr>
      <vt:lpstr>Assignment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in Java</dc:title>
  <dc:creator>Pratima Pathak</dc:creator>
  <cp:lastModifiedBy>Binod Thapa</cp:lastModifiedBy>
  <cp:revision>32</cp:revision>
  <dcterms:created xsi:type="dcterms:W3CDTF">2019-09-29T14:30:51Z</dcterms:created>
  <dcterms:modified xsi:type="dcterms:W3CDTF">2023-05-27T13:59:44Z</dcterms:modified>
</cp:coreProperties>
</file>