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9" r:id="rId4"/>
    <p:sldId id="260" r:id="rId5"/>
    <p:sldId id="261" r:id="rId6"/>
    <p:sldId id="262" r:id="rId7"/>
    <p:sldId id="263" r:id="rId8"/>
    <p:sldId id="267" r:id="rId9"/>
    <p:sldId id="266" r:id="rId10"/>
    <p:sldId id="265" r:id="rId11"/>
    <p:sldId id="264" r:id="rId12"/>
    <p:sldId id="268" r:id="rId13"/>
    <p:sldId id="269" r:id="rId14"/>
    <p:sldId id="270" r:id="rId15"/>
    <p:sldId id="271" r:id="rId16"/>
    <p:sldId id="272" r:id="rId17"/>
    <p:sldId id="273" r:id="rId18"/>
    <p:sldId id="274" r:id="rId19"/>
    <p:sldId id="275" r:id="rId20"/>
    <p:sldId id="257" r:id="rId21"/>
    <p:sldId id="25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437" y="-8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42B0F4-0322-4C2A-8573-984818CB2D4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17573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2B0F4-0322-4C2A-8573-984818CB2D4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269547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2B0F4-0322-4C2A-8573-984818CB2D4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9484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42B0F4-0322-4C2A-8573-984818CB2D4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323347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42B0F4-0322-4C2A-8573-984818CB2D48}" type="datetimeFigureOut">
              <a:rPr lang="en-US" smtClean="0"/>
              <a:pPr/>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77623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42B0F4-0322-4C2A-8573-984818CB2D48}"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2069751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42B0F4-0322-4C2A-8573-984818CB2D48}" type="datetimeFigureOut">
              <a:rPr lang="en-US" smtClean="0"/>
              <a:pPr/>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893181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42B0F4-0322-4C2A-8573-984818CB2D48}" type="datetimeFigureOut">
              <a:rPr lang="en-US" smtClean="0"/>
              <a:pPr/>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3721611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42B0F4-0322-4C2A-8573-984818CB2D48}" type="datetimeFigureOut">
              <a:rPr lang="en-US" smtClean="0"/>
              <a:pPr/>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1930191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2B0F4-0322-4C2A-8573-984818CB2D48}"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3208538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42B0F4-0322-4C2A-8573-984818CB2D48}" type="datetimeFigureOut">
              <a:rPr lang="en-US" smtClean="0"/>
              <a:pPr/>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3495949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2B0F4-0322-4C2A-8573-984818CB2D48}" type="datetimeFigureOut">
              <a:rPr lang="en-US" smtClean="0"/>
              <a:pPr/>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23A15A-7341-4A0A-9E8C-75B8CA3B2AC3}" type="slidenum">
              <a:rPr lang="en-US" smtClean="0"/>
              <a:pPr/>
              <a:t>‹#›</a:t>
            </a:fld>
            <a:endParaRPr lang="en-US"/>
          </a:p>
        </p:txBody>
      </p:sp>
    </p:spTree>
    <p:extLst>
      <p:ext uri="{BB962C8B-B14F-4D97-AF65-F5344CB8AC3E}">
        <p14:creationId xmlns:p14="http://schemas.microsoft.com/office/powerpoint/2010/main" xmlns="" val="11657865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UNIT 3 &amp; 4</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endParaRPr lang="en-US" dirty="0"/>
          </a:p>
          <a:p>
            <a:pPr marL="0" indent="0" algn="ctr">
              <a:buNone/>
            </a:pPr>
            <a:r>
              <a:rPr lang="en-US" sz="4700" dirty="0" smtClean="0"/>
              <a:t>UNIT 3: OOP Concepts</a:t>
            </a:r>
          </a:p>
          <a:p>
            <a:pPr marL="0" indent="0" algn="ctr">
              <a:buNone/>
            </a:pPr>
            <a:r>
              <a:rPr lang="en-US" sz="4700" dirty="0" smtClean="0"/>
              <a:t>UNIT 4: Inheritance and Packaging</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xmlns="" val="16527237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979761" y="1104165"/>
            <a:ext cx="6969457" cy="5632311"/>
          </a:xfrm>
          <a:prstGeom prst="rect">
            <a:avLst/>
          </a:prstGeom>
        </p:spPr>
        <p:txBody>
          <a:bodyPr wrap="square">
            <a:spAutoFit/>
          </a:bodyPr>
          <a:lstStyle/>
          <a:p>
            <a:r>
              <a:rPr lang="en-US" dirty="0"/>
              <a:t>class </a:t>
            </a:r>
            <a:r>
              <a:rPr lang="en-US" dirty="0" err="1"/>
              <a:t>DisplayOverloading</a:t>
            </a:r>
            <a:endParaRPr lang="en-US" dirty="0"/>
          </a:p>
          <a:p>
            <a:r>
              <a:rPr lang="en-US" dirty="0"/>
              <a:t>{</a:t>
            </a:r>
          </a:p>
          <a:p>
            <a:r>
              <a:rPr lang="en-US" dirty="0"/>
              <a:t>    public void </a:t>
            </a:r>
            <a:r>
              <a:rPr lang="en-US" dirty="0" err="1"/>
              <a:t>disp</a:t>
            </a:r>
            <a:r>
              <a:rPr lang="en-US" dirty="0"/>
              <a:t>(char c)</a:t>
            </a:r>
          </a:p>
          <a:p>
            <a:r>
              <a:rPr lang="en-US" dirty="0"/>
              <a:t>    {</a:t>
            </a:r>
          </a:p>
          <a:p>
            <a:r>
              <a:rPr lang="en-US" dirty="0"/>
              <a:t>         </a:t>
            </a:r>
            <a:r>
              <a:rPr lang="en-US" dirty="0" err="1"/>
              <a:t>System.out.println</a:t>
            </a:r>
            <a:r>
              <a:rPr lang="en-US" dirty="0"/>
              <a:t>(c);</a:t>
            </a:r>
          </a:p>
          <a:p>
            <a:r>
              <a:rPr lang="en-US" dirty="0"/>
              <a:t>    }</a:t>
            </a:r>
          </a:p>
          <a:p>
            <a:r>
              <a:rPr lang="en-US" dirty="0"/>
              <a:t>    public void </a:t>
            </a:r>
            <a:r>
              <a:rPr lang="en-US" dirty="0" err="1"/>
              <a:t>disp</a:t>
            </a:r>
            <a:r>
              <a:rPr lang="en-US" dirty="0"/>
              <a:t>(char c, </a:t>
            </a:r>
            <a:r>
              <a:rPr lang="en-US" dirty="0" err="1"/>
              <a:t>int</a:t>
            </a:r>
            <a:r>
              <a:rPr lang="en-US" dirty="0"/>
              <a:t> </a:t>
            </a:r>
            <a:r>
              <a:rPr lang="en-US" dirty="0" err="1"/>
              <a:t>num</a:t>
            </a:r>
            <a:r>
              <a:rPr lang="en-US" dirty="0"/>
              <a:t>)  </a:t>
            </a:r>
          </a:p>
          <a:p>
            <a:r>
              <a:rPr lang="en-US" dirty="0"/>
              <a:t>    {</a:t>
            </a:r>
          </a:p>
          <a:p>
            <a:r>
              <a:rPr lang="en-US" dirty="0"/>
              <a:t>         </a:t>
            </a:r>
            <a:r>
              <a:rPr lang="en-US" dirty="0" err="1"/>
              <a:t>System.out.println</a:t>
            </a:r>
            <a:r>
              <a:rPr lang="en-US" dirty="0"/>
              <a:t>(c + " "+</a:t>
            </a:r>
            <a:r>
              <a:rPr lang="en-US" dirty="0" err="1"/>
              <a:t>num</a:t>
            </a:r>
            <a:r>
              <a:rPr lang="en-US" dirty="0"/>
              <a:t>);</a:t>
            </a:r>
          </a:p>
          <a:p>
            <a:r>
              <a:rPr lang="en-US" dirty="0"/>
              <a:t>    }</a:t>
            </a:r>
          </a:p>
          <a:p>
            <a:r>
              <a:rPr lang="en-US" dirty="0"/>
              <a:t>}</a:t>
            </a:r>
          </a:p>
          <a:p>
            <a:r>
              <a:rPr lang="en-US" dirty="0"/>
              <a:t>class Sample</a:t>
            </a:r>
          </a:p>
          <a:p>
            <a:r>
              <a:rPr lang="en-US" dirty="0"/>
              <a:t>{</a:t>
            </a:r>
          </a:p>
          <a:p>
            <a:r>
              <a:rPr lang="en-US" dirty="0"/>
              <a:t>   public static void main(String </a:t>
            </a:r>
            <a:r>
              <a:rPr lang="en-US" dirty="0" err="1"/>
              <a:t>args</a:t>
            </a:r>
            <a:r>
              <a:rPr lang="en-US" dirty="0"/>
              <a:t>[])</a:t>
            </a:r>
          </a:p>
          <a:p>
            <a:r>
              <a:rPr lang="en-US" dirty="0"/>
              <a:t>   {</a:t>
            </a:r>
          </a:p>
          <a:p>
            <a:r>
              <a:rPr lang="en-US" dirty="0"/>
              <a:t>       </a:t>
            </a:r>
            <a:r>
              <a:rPr lang="en-US" dirty="0" err="1"/>
              <a:t>DisplayOverloading</a:t>
            </a:r>
            <a:r>
              <a:rPr lang="en-US" dirty="0"/>
              <a:t> </a:t>
            </a:r>
            <a:r>
              <a:rPr lang="en-US" dirty="0" err="1"/>
              <a:t>obj</a:t>
            </a:r>
            <a:r>
              <a:rPr lang="en-US" dirty="0"/>
              <a:t> = new </a:t>
            </a:r>
            <a:r>
              <a:rPr lang="en-US" dirty="0" err="1"/>
              <a:t>DisplayOverloading</a:t>
            </a:r>
            <a:r>
              <a:rPr lang="en-US" dirty="0"/>
              <a:t>();</a:t>
            </a:r>
          </a:p>
          <a:p>
            <a:r>
              <a:rPr lang="en-US" dirty="0"/>
              <a:t>       </a:t>
            </a:r>
            <a:r>
              <a:rPr lang="en-US" dirty="0" err="1"/>
              <a:t>obj.disp</a:t>
            </a:r>
            <a:r>
              <a:rPr lang="en-US" dirty="0"/>
              <a:t>('a');</a:t>
            </a:r>
          </a:p>
          <a:p>
            <a:r>
              <a:rPr lang="en-US" dirty="0"/>
              <a:t>       </a:t>
            </a:r>
            <a:r>
              <a:rPr lang="en-US" dirty="0" err="1"/>
              <a:t>obj.disp</a:t>
            </a:r>
            <a:r>
              <a:rPr lang="en-US" dirty="0"/>
              <a:t>('a',10);</a:t>
            </a:r>
          </a:p>
          <a:p>
            <a:r>
              <a:rPr lang="en-US" dirty="0"/>
              <a:t>   }</a:t>
            </a:r>
          </a:p>
          <a:p>
            <a:r>
              <a:rPr lang="en-US" dirty="0"/>
              <a:t>}</a:t>
            </a:r>
          </a:p>
        </p:txBody>
      </p:sp>
      <p:sp>
        <p:nvSpPr>
          <p:cNvPr id="5" name="Rectangle 4"/>
          <p:cNvSpPr/>
          <p:nvPr/>
        </p:nvSpPr>
        <p:spPr>
          <a:xfrm>
            <a:off x="10294961" y="5412979"/>
            <a:ext cx="1687773" cy="1200329"/>
          </a:xfrm>
          <a:prstGeom prst="rect">
            <a:avLst/>
          </a:prstGeom>
        </p:spPr>
        <p:txBody>
          <a:bodyPr wrap="square">
            <a:spAutoFit/>
          </a:bodyPr>
          <a:lstStyle/>
          <a:p>
            <a:r>
              <a:rPr lang="en-US" b="1" dirty="0"/>
              <a:t>Output:</a:t>
            </a:r>
          </a:p>
          <a:p>
            <a:endParaRPr lang="en-US" b="1" dirty="0"/>
          </a:p>
          <a:p>
            <a:r>
              <a:rPr lang="en-US" b="1" dirty="0"/>
              <a:t>a</a:t>
            </a:r>
          </a:p>
          <a:p>
            <a:r>
              <a:rPr lang="en-US" b="1" dirty="0"/>
              <a:t>a 10</a:t>
            </a:r>
          </a:p>
        </p:txBody>
      </p:sp>
      <p:sp>
        <p:nvSpPr>
          <p:cNvPr id="6" name="Rectangle 5"/>
          <p:cNvSpPr/>
          <p:nvPr/>
        </p:nvSpPr>
        <p:spPr>
          <a:xfrm>
            <a:off x="2532799" y="200883"/>
            <a:ext cx="3993209" cy="461665"/>
          </a:xfrm>
          <a:prstGeom prst="rect">
            <a:avLst/>
          </a:prstGeom>
        </p:spPr>
        <p:txBody>
          <a:bodyPr wrap="none">
            <a:spAutoFit/>
          </a:bodyPr>
          <a:lstStyle/>
          <a:p>
            <a:r>
              <a:rPr lang="en-US" sz="2400" b="1" dirty="0"/>
              <a:t>Method Overloading Example</a:t>
            </a:r>
          </a:p>
        </p:txBody>
      </p:sp>
    </p:spTree>
    <p:extLst>
      <p:ext uri="{BB962C8B-B14F-4D97-AF65-F5344CB8AC3E}">
        <p14:creationId xmlns:p14="http://schemas.microsoft.com/office/powerpoint/2010/main" xmlns="" val="11591993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113"/>
            <a:ext cx="10515600" cy="1026947"/>
          </a:xfrm>
        </p:spPr>
        <p:txBody>
          <a:bodyPr>
            <a:normAutofit/>
          </a:bodyPr>
          <a:lstStyle/>
          <a:p>
            <a:pPr marL="514350" indent="-514350"/>
            <a:r>
              <a:rPr lang="en-US" sz="2800" b="1" u="sng" dirty="0" smtClean="0"/>
              <a:t>B. </a:t>
            </a:r>
            <a:r>
              <a:rPr lang="en-US" sz="3100" b="1" u="sng" dirty="0" smtClean="0"/>
              <a:t>Method Overriding/Dynamic Polymorphism/Run </a:t>
            </a:r>
            <a:r>
              <a:rPr lang="en-US" sz="3100" b="1" u="sng" dirty="0"/>
              <a:t>time </a:t>
            </a:r>
            <a:r>
              <a:rPr lang="en-US" sz="3100" b="1" u="sng" dirty="0" smtClean="0"/>
              <a:t>Polymorphism/Late </a:t>
            </a:r>
            <a:r>
              <a:rPr lang="en-US" sz="3100" b="1" u="sng" dirty="0"/>
              <a:t>Binding</a:t>
            </a:r>
          </a:p>
        </p:txBody>
      </p:sp>
      <p:sp>
        <p:nvSpPr>
          <p:cNvPr id="3" name="Content Placeholder 2"/>
          <p:cNvSpPr>
            <a:spLocks noGrp="1"/>
          </p:cNvSpPr>
          <p:nvPr>
            <p:ph idx="1"/>
          </p:nvPr>
        </p:nvSpPr>
        <p:spPr>
          <a:xfrm>
            <a:off x="545910" y="1269242"/>
            <a:ext cx="10807890" cy="1392071"/>
          </a:xfrm>
        </p:spPr>
        <p:txBody>
          <a:bodyPr>
            <a:normAutofit fontScale="92500" lnSpcReduction="10000"/>
          </a:bodyPr>
          <a:lstStyle/>
          <a:p>
            <a:r>
              <a:rPr lang="en-US" sz="2000" dirty="0"/>
              <a:t>Overriding is a feature that allows a subclass or child class to provide a specific implementation of a method that is already provided by one of its super-classes or parent classes. </a:t>
            </a:r>
            <a:endParaRPr lang="en-US" sz="2000" dirty="0" smtClean="0"/>
          </a:p>
          <a:p>
            <a:r>
              <a:rPr lang="en-US" sz="2000" dirty="0" smtClean="0"/>
              <a:t>When </a:t>
            </a:r>
            <a:r>
              <a:rPr lang="en-US" sz="2000" dirty="0"/>
              <a:t>a method in a subclass has the same name, same parameters or signature and same return type(or sub-type) as a method in its super-class, then the method in the subclass is said to </a:t>
            </a:r>
            <a:r>
              <a:rPr lang="en-US" sz="2000" i="1" dirty="0"/>
              <a:t>override</a:t>
            </a:r>
            <a:r>
              <a:rPr lang="en-US" sz="2000" dirty="0"/>
              <a:t> the method in the super-class</a:t>
            </a:r>
            <a:r>
              <a:rPr lang="en-US" sz="2000" dirty="0" smtClean="0"/>
              <a:t>.</a:t>
            </a:r>
          </a:p>
          <a:p>
            <a:endParaRPr lang="en-US" dirty="0"/>
          </a:p>
        </p:txBody>
      </p:sp>
      <p:sp>
        <p:nvSpPr>
          <p:cNvPr id="4" name="Rectangle 3"/>
          <p:cNvSpPr/>
          <p:nvPr/>
        </p:nvSpPr>
        <p:spPr>
          <a:xfrm>
            <a:off x="466298" y="3166280"/>
            <a:ext cx="11259403" cy="3170099"/>
          </a:xfrm>
          <a:prstGeom prst="rect">
            <a:avLst/>
          </a:prstGeom>
        </p:spPr>
        <p:txBody>
          <a:bodyPr wrap="square">
            <a:spAutoFit/>
          </a:bodyPr>
          <a:lstStyle/>
          <a:p>
            <a:r>
              <a:rPr lang="en-US" sz="2200" b="1" u="sng" dirty="0"/>
              <a:t>Rules for method overriding:</a:t>
            </a:r>
          </a:p>
          <a:p>
            <a:endParaRPr lang="en-US" dirty="0"/>
          </a:p>
          <a:p>
            <a:pPr marL="342900" indent="-342900">
              <a:buFont typeface="+mj-lt"/>
              <a:buAutoNum type="arabicPeriod"/>
            </a:pPr>
            <a:r>
              <a:rPr lang="en-US" sz="2000" dirty="0"/>
              <a:t>The overriding method must have same return type (or subtype)</a:t>
            </a:r>
          </a:p>
          <a:p>
            <a:pPr marL="342900" indent="-342900">
              <a:buFont typeface="+mj-lt"/>
              <a:buAutoNum type="arabicPeriod"/>
            </a:pPr>
            <a:r>
              <a:rPr lang="en-US" sz="2000" dirty="0"/>
              <a:t>The access modifier for an overriding method can allow more, but not less, access than the overridden method. For example, a protected instance method in the super-class can be made public, but not private, in the subclass. </a:t>
            </a:r>
          </a:p>
          <a:p>
            <a:pPr marL="342900" indent="-342900">
              <a:buFont typeface="+mj-lt"/>
              <a:buAutoNum type="arabicPeriod"/>
            </a:pPr>
            <a:r>
              <a:rPr lang="en-US" sz="2000" dirty="0"/>
              <a:t>Final methods can not be overridden</a:t>
            </a:r>
          </a:p>
          <a:p>
            <a:pPr marL="342900" indent="-342900">
              <a:buFont typeface="+mj-lt"/>
              <a:buAutoNum type="arabicPeriod"/>
            </a:pPr>
            <a:r>
              <a:rPr lang="en-US" sz="2000" dirty="0"/>
              <a:t>Static methods can not be overridden</a:t>
            </a:r>
          </a:p>
          <a:p>
            <a:pPr marL="342900" indent="-342900">
              <a:buFont typeface="+mj-lt"/>
              <a:buAutoNum type="arabicPeriod"/>
            </a:pPr>
            <a:r>
              <a:rPr lang="en-US" sz="2000" dirty="0"/>
              <a:t>Private methods can not be overridden </a:t>
            </a:r>
          </a:p>
          <a:p>
            <a:pPr marL="342900" indent="-342900">
              <a:buFont typeface="+mj-lt"/>
              <a:buAutoNum type="arabicPeriod"/>
            </a:pPr>
            <a:r>
              <a:rPr lang="en-US" sz="2000" dirty="0"/>
              <a:t>We can not override constructor as parent and child class can never have constructor with same name</a:t>
            </a:r>
          </a:p>
        </p:txBody>
      </p:sp>
    </p:spTree>
    <p:extLst>
      <p:ext uri="{BB962C8B-B14F-4D97-AF65-F5344CB8AC3E}">
        <p14:creationId xmlns:p14="http://schemas.microsoft.com/office/powerpoint/2010/main" xmlns="" val="2109020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28633" y="117693"/>
            <a:ext cx="6096000" cy="6740307"/>
          </a:xfrm>
          <a:prstGeom prst="rect">
            <a:avLst/>
          </a:prstGeom>
        </p:spPr>
        <p:txBody>
          <a:bodyPr>
            <a:spAutoFit/>
          </a:bodyPr>
          <a:lstStyle/>
          <a:p>
            <a:r>
              <a:rPr lang="en-US" dirty="0"/>
              <a:t>class Parent { </a:t>
            </a:r>
          </a:p>
          <a:p>
            <a:r>
              <a:rPr lang="en-US" dirty="0"/>
              <a:t>    void show() </a:t>
            </a:r>
          </a:p>
          <a:p>
            <a:r>
              <a:rPr lang="en-US" dirty="0"/>
              <a:t>    { </a:t>
            </a:r>
          </a:p>
          <a:p>
            <a:r>
              <a:rPr lang="en-US" dirty="0"/>
              <a:t>        </a:t>
            </a:r>
            <a:r>
              <a:rPr lang="en-US" dirty="0" err="1"/>
              <a:t>System.out.println</a:t>
            </a:r>
            <a:r>
              <a:rPr lang="en-US" dirty="0"/>
              <a:t>("Parent's show()"); </a:t>
            </a:r>
          </a:p>
          <a:p>
            <a:r>
              <a:rPr lang="en-US" dirty="0"/>
              <a:t>    } </a:t>
            </a:r>
          </a:p>
          <a:p>
            <a:r>
              <a:rPr lang="en-US" dirty="0"/>
              <a:t>} </a:t>
            </a:r>
          </a:p>
          <a:p>
            <a:r>
              <a:rPr lang="en-US" dirty="0"/>
              <a:t>  </a:t>
            </a:r>
          </a:p>
          <a:p>
            <a:r>
              <a:rPr lang="en-US" dirty="0"/>
              <a:t>class Child extends Parent { </a:t>
            </a:r>
          </a:p>
          <a:p>
            <a:r>
              <a:rPr lang="en-US" dirty="0"/>
              <a:t>    void show() </a:t>
            </a:r>
          </a:p>
          <a:p>
            <a:r>
              <a:rPr lang="en-US" dirty="0"/>
              <a:t>    { </a:t>
            </a:r>
          </a:p>
          <a:p>
            <a:r>
              <a:rPr lang="en-US" dirty="0"/>
              <a:t>        </a:t>
            </a:r>
            <a:r>
              <a:rPr lang="en-US" dirty="0" err="1"/>
              <a:t>System.out.println</a:t>
            </a:r>
            <a:r>
              <a:rPr lang="en-US" dirty="0"/>
              <a:t>("Child's show()"); </a:t>
            </a:r>
          </a:p>
          <a:p>
            <a:r>
              <a:rPr lang="en-US" dirty="0"/>
              <a:t>    } </a:t>
            </a:r>
          </a:p>
          <a:p>
            <a:r>
              <a:rPr lang="en-US" dirty="0"/>
              <a:t>} </a:t>
            </a:r>
          </a:p>
          <a:p>
            <a:r>
              <a:rPr lang="en-US" dirty="0"/>
              <a:t>  </a:t>
            </a:r>
          </a:p>
          <a:p>
            <a:r>
              <a:rPr lang="en-US" dirty="0"/>
              <a:t>class Main { </a:t>
            </a:r>
          </a:p>
          <a:p>
            <a:r>
              <a:rPr lang="en-US" dirty="0"/>
              <a:t>    public static void main(String[] </a:t>
            </a:r>
            <a:r>
              <a:rPr lang="en-US" dirty="0" err="1"/>
              <a:t>args</a:t>
            </a:r>
            <a:r>
              <a:rPr lang="en-US" dirty="0"/>
              <a:t>) </a:t>
            </a:r>
          </a:p>
          <a:p>
            <a:r>
              <a:rPr lang="en-US" dirty="0"/>
              <a:t>    { </a:t>
            </a:r>
          </a:p>
          <a:p>
            <a:r>
              <a:rPr lang="en-US" dirty="0"/>
              <a:t>        Parent obj1 = new Parent(); </a:t>
            </a:r>
          </a:p>
          <a:p>
            <a:r>
              <a:rPr lang="en-US" dirty="0"/>
              <a:t>        obj1.show(); </a:t>
            </a:r>
          </a:p>
          <a:p>
            <a:r>
              <a:rPr lang="en-US" dirty="0"/>
              <a:t>  </a:t>
            </a:r>
          </a:p>
          <a:p>
            <a:r>
              <a:rPr lang="en-US" dirty="0"/>
              <a:t>        Parent obj2 = new Child(); </a:t>
            </a:r>
          </a:p>
          <a:p>
            <a:r>
              <a:rPr lang="en-US" dirty="0"/>
              <a:t>        obj2.show(); </a:t>
            </a:r>
          </a:p>
          <a:p>
            <a:r>
              <a:rPr lang="en-US" dirty="0"/>
              <a:t>    } </a:t>
            </a:r>
          </a:p>
          <a:p>
            <a:r>
              <a:rPr lang="en-US" dirty="0"/>
              <a:t>} </a:t>
            </a:r>
          </a:p>
        </p:txBody>
      </p:sp>
      <p:sp>
        <p:nvSpPr>
          <p:cNvPr id="5" name="Rectangle 4"/>
          <p:cNvSpPr/>
          <p:nvPr/>
        </p:nvSpPr>
        <p:spPr>
          <a:xfrm>
            <a:off x="9366913" y="4946261"/>
            <a:ext cx="2929719" cy="1015663"/>
          </a:xfrm>
          <a:prstGeom prst="rect">
            <a:avLst/>
          </a:prstGeom>
        </p:spPr>
        <p:txBody>
          <a:bodyPr wrap="square">
            <a:spAutoFit/>
          </a:bodyPr>
          <a:lstStyle/>
          <a:p>
            <a:r>
              <a:rPr lang="en-US" sz="2000" b="1" dirty="0"/>
              <a:t>Output:</a:t>
            </a:r>
          </a:p>
          <a:p>
            <a:r>
              <a:rPr lang="en-US" sz="2000" b="1" dirty="0"/>
              <a:t>Parent's show()</a:t>
            </a:r>
          </a:p>
          <a:p>
            <a:r>
              <a:rPr lang="en-US" sz="2000" b="1" dirty="0"/>
              <a:t>Child's show()</a:t>
            </a:r>
          </a:p>
        </p:txBody>
      </p:sp>
      <p:sp>
        <p:nvSpPr>
          <p:cNvPr id="6" name="Rectangle 5"/>
          <p:cNvSpPr/>
          <p:nvPr/>
        </p:nvSpPr>
        <p:spPr>
          <a:xfrm>
            <a:off x="7258852" y="200883"/>
            <a:ext cx="3784819" cy="461665"/>
          </a:xfrm>
          <a:prstGeom prst="rect">
            <a:avLst/>
          </a:prstGeom>
        </p:spPr>
        <p:txBody>
          <a:bodyPr wrap="none">
            <a:spAutoFit/>
          </a:bodyPr>
          <a:lstStyle/>
          <a:p>
            <a:r>
              <a:rPr lang="en-US" sz="2400" b="1" dirty="0"/>
              <a:t>Method </a:t>
            </a:r>
            <a:r>
              <a:rPr lang="en-US" sz="2400" b="1" dirty="0" smtClean="0"/>
              <a:t>Overriding </a:t>
            </a:r>
            <a:r>
              <a:rPr lang="en-US" sz="2400" b="1" dirty="0"/>
              <a:t>Example</a:t>
            </a:r>
          </a:p>
        </p:txBody>
      </p:sp>
    </p:spTree>
    <p:extLst>
      <p:ext uri="{BB962C8B-B14F-4D97-AF65-F5344CB8AC3E}">
        <p14:creationId xmlns:p14="http://schemas.microsoft.com/office/powerpoint/2010/main" xmlns="" val="30052192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2012"/>
            <a:ext cx="10515600" cy="549275"/>
          </a:xfrm>
        </p:spPr>
        <p:txBody>
          <a:bodyPr>
            <a:normAutofit fontScale="90000"/>
          </a:bodyPr>
          <a:lstStyle/>
          <a:p>
            <a:pPr algn="ctr"/>
            <a:r>
              <a:rPr lang="en-US" b="1" dirty="0" smtClean="0"/>
              <a:t>Inheritance in Java</a:t>
            </a:r>
            <a:endParaRPr lang="en-US" b="1" dirty="0"/>
          </a:p>
        </p:txBody>
      </p:sp>
      <p:sp>
        <p:nvSpPr>
          <p:cNvPr id="3" name="Content Placeholder 2"/>
          <p:cNvSpPr>
            <a:spLocks noGrp="1"/>
          </p:cNvSpPr>
          <p:nvPr>
            <p:ph idx="1"/>
          </p:nvPr>
        </p:nvSpPr>
        <p:spPr>
          <a:xfrm>
            <a:off x="838200" y="1162555"/>
            <a:ext cx="10515600" cy="2210937"/>
          </a:xfrm>
        </p:spPr>
        <p:txBody>
          <a:bodyPr>
            <a:normAutofit/>
          </a:bodyPr>
          <a:lstStyle/>
          <a:p>
            <a:r>
              <a:rPr lang="en-US" sz="2000" b="1" dirty="0"/>
              <a:t>Inheritance in Java</a:t>
            </a:r>
            <a:r>
              <a:rPr lang="en-US" sz="2000" dirty="0"/>
              <a:t> is a mechanism in which one object acquires all the properties and behaviors of a parent object</a:t>
            </a:r>
            <a:r>
              <a:rPr lang="en-US" sz="2000" dirty="0" smtClean="0"/>
              <a:t>.</a:t>
            </a:r>
          </a:p>
          <a:p>
            <a:r>
              <a:rPr lang="en-US" sz="2000" dirty="0"/>
              <a:t>The idea behind inheritance in Java is that you can create new classes that are built upon existing classes. When you inherit from an existing class, you can reuse methods and fields of the parent class. Moreover, you can add new methods and fields in your current class also</a:t>
            </a:r>
            <a:r>
              <a:rPr lang="en-US" sz="2000" dirty="0" smtClean="0"/>
              <a:t>.</a:t>
            </a:r>
          </a:p>
          <a:p>
            <a:r>
              <a:rPr lang="en-US" sz="2000" dirty="0"/>
              <a:t>Inheritance represents the </a:t>
            </a:r>
            <a:r>
              <a:rPr lang="en-US" sz="2000" b="1" dirty="0"/>
              <a:t>IS-A relationship</a:t>
            </a:r>
            <a:r>
              <a:rPr lang="en-US" sz="2000" dirty="0"/>
              <a:t> which is also known as a </a:t>
            </a:r>
            <a:r>
              <a:rPr lang="en-US" sz="2000" i="1" dirty="0"/>
              <a:t>parent-child</a:t>
            </a:r>
            <a:r>
              <a:rPr lang="en-US" sz="2000" dirty="0"/>
              <a:t> relationship.</a:t>
            </a:r>
          </a:p>
        </p:txBody>
      </p:sp>
      <p:sp>
        <p:nvSpPr>
          <p:cNvPr id="4" name="Rectangle 3"/>
          <p:cNvSpPr/>
          <p:nvPr/>
        </p:nvSpPr>
        <p:spPr>
          <a:xfrm>
            <a:off x="838200" y="3708826"/>
            <a:ext cx="9534099" cy="923330"/>
          </a:xfrm>
          <a:prstGeom prst="rect">
            <a:avLst/>
          </a:prstGeom>
        </p:spPr>
        <p:txBody>
          <a:bodyPr wrap="square">
            <a:spAutoFit/>
          </a:bodyPr>
          <a:lstStyle/>
          <a:p>
            <a:r>
              <a:rPr lang="en-US" b="1" u="sng" dirty="0"/>
              <a:t>Why use inheritance in java</a:t>
            </a:r>
          </a:p>
          <a:p>
            <a:pPr marL="285750" indent="-285750">
              <a:buFont typeface="Arial" panose="020B0604020202020204" pitchFamily="34" charset="0"/>
              <a:buChar char="•"/>
            </a:pPr>
            <a:r>
              <a:rPr lang="en-US" dirty="0"/>
              <a:t>For Method Overriding (so runtime polymorphism can be achieved).</a:t>
            </a:r>
          </a:p>
          <a:p>
            <a:pPr marL="285750" indent="-285750">
              <a:buFont typeface="Arial" panose="020B0604020202020204" pitchFamily="34" charset="0"/>
              <a:buChar char="•"/>
            </a:pPr>
            <a:r>
              <a:rPr lang="en-US" dirty="0"/>
              <a:t>For Code Reusability.</a:t>
            </a:r>
          </a:p>
        </p:txBody>
      </p:sp>
      <p:sp>
        <p:nvSpPr>
          <p:cNvPr id="5" name="Rectangle 4"/>
          <p:cNvSpPr/>
          <p:nvPr/>
        </p:nvSpPr>
        <p:spPr>
          <a:xfrm>
            <a:off x="645994" y="4967490"/>
            <a:ext cx="6096000" cy="1785104"/>
          </a:xfrm>
          <a:prstGeom prst="rect">
            <a:avLst/>
          </a:prstGeom>
        </p:spPr>
        <p:txBody>
          <a:bodyPr>
            <a:spAutoFit/>
          </a:bodyPr>
          <a:lstStyle/>
          <a:p>
            <a:r>
              <a:rPr lang="en-US" sz="2000" b="1" u="sng" dirty="0" smtClean="0"/>
              <a:t>Syntax </a:t>
            </a:r>
            <a:r>
              <a:rPr lang="en-US" sz="2000" b="1" u="sng" dirty="0"/>
              <a:t>of inheritance</a:t>
            </a:r>
          </a:p>
          <a:p>
            <a:endParaRPr lang="en-US" dirty="0"/>
          </a:p>
          <a:p>
            <a:r>
              <a:rPr lang="en-US" dirty="0"/>
              <a:t>class Subclass-name extends Superclass-name  </a:t>
            </a:r>
          </a:p>
          <a:p>
            <a:r>
              <a:rPr lang="en-US" dirty="0"/>
              <a:t>{  </a:t>
            </a:r>
          </a:p>
          <a:p>
            <a:r>
              <a:rPr lang="en-US" dirty="0"/>
              <a:t>   //methods and fields  </a:t>
            </a:r>
          </a:p>
          <a:p>
            <a:r>
              <a:rPr lang="en-US" dirty="0"/>
              <a:t>} </a:t>
            </a:r>
          </a:p>
        </p:txBody>
      </p:sp>
    </p:spTree>
    <p:extLst>
      <p:ext uri="{BB962C8B-B14F-4D97-AF65-F5344CB8AC3E}">
        <p14:creationId xmlns:p14="http://schemas.microsoft.com/office/powerpoint/2010/main" xmlns="" val="2200015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heritance in Jav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00984" y="503759"/>
            <a:ext cx="2286000" cy="3448051"/>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p:nvSpPr>
        <p:spPr>
          <a:xfrm>
            <a:off x="3252716" y="658123"/>
            <a:ext cx="8061277" cy="3416320"/>
          </a:xfrm>
          <a:prstGeom prst="rect">
            <a:avLst/>
          </a:prstGeom>
        </p:spPr>
        <p:txBody>
          <a:bodyPr wrap="square">
            <a:spAutoFit/>
          </a:bodyPr>
          <a:lstStyle/>
          <a:p>
            <a:r>
              <a:rPr lang="en-US" dirty="0"/>
              <a:t>class Employee{  </a:t>
            </a:r>
          </a:p>
          <a:p>
            <a:r>
              <a:rPr lang="en-US" dirty="0"/>
              <a:t> </a:t>
            </a:r>
            <a:r>
              <a:rPr lang="en-US" dirty="0" smtClean="0"/>
              <a:t>	float </a:t>
            </a:r>
            <a:r>
              <a:rPr lang="en-US" dirty="0"/>
              <a:t>salary=40000;  </a:t>
            </a:r>
          </a:p>
          <a:p>
            <a:r>
              <a:rPr lang="en-US" dirty="0"/>
              <a:t>}  </a:t>
            </a:r>
            <a:endParaRPr lang="en-US" dirty="0" smtClean="0"/>
          </a:p>
          <a:p>
            <a:endParaRPr lang="en-US" dirty="0"/>
          </a:p>
          <a:p>
            <a:r>
              <a:rPr lang="en-US" dirty="0"/>
              <a:t>class Programmer extends Employee{  </a:t>
            </a:r>
          </a:p>
          <a:p>
            <a:r>
              <a:rPr lang="en-US" dirty="0"/>
              <a:t> </a:t>
            </a:r>
            <a:r>
              <a:rPr lang="en-US" dirty="0" smtClean="0"/>
              <a:t>	</a:t>
            </a:r>
            <a:r>
              <a:rPr lang="en-US" dirty="0" err="1" smtClean="0"/>
              <a:t>int</a:t>
            </a:r>
            <a:r>
              <a:rPr lang="en-US" dirty="0" smtClean="0"/>
              <a:t> </a:t>
            </a:r>
            <a:r>
              <a:rPr lang="en-US" dirty="0"/>
              <a:t>bonus=10000;  </a:t>
            </a:r>
          </a:p>
          <a:p>
            <a:r>
              <a:rPr lang="en-US" dirty="0"/>
              <a:t> </a:t>
            </a:r>
            <a:r>
              <a:rPr lang="en-US" dirty="0" smtClean="0"/>
              <a:t>	public </a:t>
            </a:r>
            <a:r>
              <a:rPr lang="en-US" dirty="0"/>
              <a:t>static void main(String </a:t>
            </a:r>
            <a:r>
              <a:rPr lang="en-US" dirty="0" err="1"/>
              <a:t>args</a:t>
            </a:r>
            <a:r>
              <a:rPr lang="en-US" dirty="0"/>
              <a:t>[]){  </a:t>
            </a:r>
          </a:p>
          <a:p>
            <a:r>
              <a:rPr lang="en-US" dirty="0"/>
              <a:t>   </a:t>
            </a:r>
            <a:r>
              <a:rPr lang="en-US" dirty="0" smtClean="0"/>
              <a:t>		Programmer </a:t>
            </a:r>
            <a:r>
              <a:rPr lang="en-US" dirty="0"/>
              <a:t>p=new Programmer();  </a:t>
            </a:r>
          </a:p>
          <a:p>
            <a:r>
              <a:rPr lang="en-US" dirty="0"/>
              <a:t> </a:t>
            </a:r>
            <a:r>
              <a:rPr lang="en-US" dirty="0" smtClean="0"/>
              <a:t>		</a:t>
            </a:r>
            <a:r>
              <a:rPr lang="en-US" dirty="0" err="1" smtClean="0"/>
              <a:t>System.out.println</a:t>
            </a:r>
            <a:r>
              <a:rPr lang="en-US" dirty="0"/>
              <a:t>("Programmer salary is:"+</a:t>
            </a:r>
            <a:r>
              <a:rPr lang="en-US" dirty="0" err="1"/>
              <a:t>p.salary</a:t>
            </a:r>
            <a:r>
              <a:rPr lang="en-US" dirty="0"/>
              <a:t>);  </a:t>
            </a:r>
          </a:p>
          <a:p>
            <a:r>
              <a:rPr lang="en-US" dirty="0"/>
              <a:t>   </a:t>
            </a:r>
            <a:r>
              <a:rPr lang="en-US" dirty="0" smtClean="0"/>
              <a:t>		</a:t>
            </a:r>
            <a:r>
              <a:rPr lang="en-US" dirty="0" err="1" smtClean="0"/>
              <a:t>System.out.println</a:t>
            </a:r>
            <a:r>
              <a:rPr lang="en-US" dirty="0"/>
              <a:t>("Bonus of Programmer is:"+</a:t>
            </a:r>
            <a:r>
              <a:rPr lang="en-US" dirty="0" err="1"/>
              <a:t>p.bonus</a:t>
            </a:r>
            <a:r>
              <a:rPr lang="en-US" dirty="0"/>
              <a:t>);  </a:t>
            </a:r>
          </a:p>
          <a:p>
            <a:r>
              <a:rPr lang="en-US" dirty="0" smtClean="0"/>
              <a:t>	}  </a:t>
            </a:r>
            <a:endParaRPr lang="en-US" dirty="0"/>
          </a:p>
          <a:p>
            <a:r>
              <a:rPr lang="en-US" dirty="0"/>
              <a:t>} </a:t>
            </a:r>
          </a:p>
        </p:txBody>
      </p:sp>
      <p:sp>
        <p:nvSpPr>
          <p:cNvPr id="5" name="Rectangle 4"/>
          <p:cNvSpPr/>
          <p:nvPr/>
        </p:nvSpPr>
        <p:spPr>
          <a:xfrm>
            <a:off x="8029433" y="4778443"/>
            <a:ext cx="3666698" cy="1477328"/>
          </a:xfrm>
          <a:prstGeom prst="rect">
            <a:avLst/>
          </a:prstGeom>
        </p:spPr>
        <p:txBody>
          <a:bodyPr wrap="square">
            <a:spAutoFit/>
          </a:bodyPr>
          <a:lstStyle/>
          <a:p>
            <a:endParaRPr lang="en-US" b="1" dirty="0"/>
          </a:p>
          <a:p>
            <a:r>
              <a:rPr lang="en-US" b="1" dirty="0"/>
              <a:t>Output</a:t>
            </a:r>
          </a:p>
          <a:p>
            <a:endParaRPr lang="en-US" b="1" dirty="0"/>
          </a:p>
          <a:p>
            <a:r>
              <a:rPr lang="en-US" b="1" dirty="0"/>
              <a:t>Programmer salary is:40000.0</a:t>
            </a:r>
          </a:p>
          <a:p>
            <a:r>
              <a:rPr lang="en-US" b="1" dirty="0"/>
              <a:t>Bonus of programmer is:10000</a:t>
            </a:r>
          </a:p>
        </p:txBody>
      </p:sp>
    </p:spTree>
    <p:extLst>
      <p:ext uri="{BB962C8B-B14F-4D97-AF65-F5344CB8AC3E}">
        <p14:creationId xmlns:p14="http://schemas.microsoft.com/office/powerpoint/2010/main" xmlns="" val="33912246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8648"/>
            <a:ext cx="10515600" cy="481036"/>
          </a:xfrm>
        </p:spPr>
        <p:txBody>
          <a:bodyPr>
            <a:noAutofit/>
          </a:bodyPr>
          <a:lstStyle/>
          <a:p>
            <a:pPr algn="ctr"/>
            <a:r>
              <a:rPr lang="en-US" sz="3200" b="1" dirty="0"/>
              <a:t>Types of inheritance in java</a:t>
            </a:r>
          </a:p>
        </p:txBody>
      </p:sp>
      <p:sp>
        <p:nvSpPr>
          <p:cNvPr id="4" name="Rectangle 3"/>
          <p:cNvSpPr/>
          <p:nvPr/>
        </p:nvSpPr>
        <p:spPr>
          <a:xfrm>
            <a:off x="277504" y="957070"/>
            <a:ext cx="11914495" cy="553998"/>
          </a:xfrm>
          <a:prstGeom prst="rect">
            <a:avLst/>
          </a:prstGeom>
        </p:spPr>
        <p:txBody>
          <a:bodyPr wrap="square">
            <a:spAutoFit/>
          </a:bodyPr>
          <a:lstStyle/>
          <a:p>
            <a:pPr marL="285750" indent="-285750">
              <a:buFont typeface="Arial" panose="020B0604020202020204" pitchFamily="34" charset="0"/>
              <a:buChar char="•"/>
            </a:pPr>
            <a:r>
              <a:rPr lang="en-US" sz="1500" dirty="0">
                <a:solidFill>
                  <a:srgbClr val="000000"/>
                </a:solidFill>
                <a:latin typeface="verdana" panose="020B0604030504040204" pitchFamily="34" charset="0"/>
              </a:rPr>
              <a:t>On the basis of class, there can be three types of inheritance in java: single, multilevel and hierarchical.</a:t>
            </a:r>
          </a:p>
          <a:p>
            <a:pPr marL="285750" indent="-285750">
              <a:buFont typeface="Arial" panose="020B0604020202020204" pitchFamily="34" charset="0"/>
              <a:buChar char="•"/>
            </a:pPr>
            <a:r>
              <a:rPr lang="en-US" sz="1500" dirty="0">
                <a:solidFill>
                  <a:srgbClr val="000000"/>
                </a:solidFill>
                <a:latin typeface="verdana" panose="020B0604030504040204" pitchFamily="34" charset="0"/>
              </a:rPr>
              <a:t>In java programming, multiple and hybrid inheritance is supported through interface only.</a:t>
            </a:r>
            <a:endParaRPr lang="en-US" sz="1500" b="0" i="0" dirty="0">
              <a:solidFill>
                <a:srgbClr val="000000"/>
              </a:solidFill>
              <a:effectLst/>
              <a:latin typeface="verdana" panose="020B0604030504040204" pitchFamily="34" charset="0"/>
            </a:endParaRPr>
          </a:p>
        </p:txBody>
      </p:sp>
      <p:pic>
        <p:nvPicPr>
          <p:cNvPr id="6146" name="Picture 2" descr="Types of inheritance in Java"/>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14882" y="1758455"/>
            <a:ext cx="5327627" cy="2827194"/>
          </a:xfrm>
          <a:prstGeom prst="rect">
            <a:avLst/>
          </a:prstGeom>
          <a:noFill/>
          <a:extLst>
            <a:ext uri="{909E8E84-426E-40DD-AFC4-6F175D3DCCD1}">
              <a14:hiddenFill xmlns:a14="http://schemas.microsoft.com/office/drawing/2010/main" xmlns="">
                <a:solidFill>
                  <a:srgbClr val="FFFFFF"/>
                </a:solidFill>
              </a14:hiddenFill>
            </a:ext>
          </a:extLst>
        </p:spPr>
      </p:pic>
      <p:pic>
        <p:nvPicPr>
          <p:cNvPr id="6148" name="Picture 4" descr="Multiple inheritance in Java"/>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6096000" y="2998674"/>
            <a:ext cx="6012440" cy="337483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688074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pPr algn="ctr"/>
            <a:r>
              <a:rPr lang="en-US" sz="3200" b="1" dirty="0"/>
              <a:t>Java Packages </a:t>
            </a:r>
          </a:p>
        </p:txBody>
      </p:sp>
      <p:sp>
        <p:nvSpPr>
          <p:cNvPr id="3" name="Content Placeholder 2"/>
          <p:cNvSpPr>
            <a:spLocks noGrp="1"/>
          </p:cNvSpPr>
          <p:nvPr>
            <p:ph idx="1"/>
          </p:nvPr>
        </p:nvSpPr>
        <p:spPr>
          <a:xfrm>
            <a:off x="838200" y="1132764"/>
            <a:ext cx="10515600" cy="5044199"/>
          </a:xfrm>
        </p:spPr>
        <p:txBody>
          <a:bodyPr>
            <a:normAutofit/>
          </a:bodyPr>
          <a:lstStyle/>
          <a:p>
            <a:pPr marL="0" indent="0">
              <a:buNone/>
            </a:pPr>
            <a:r>
              <a:rPr lang="en-US" sz="2000" dirty="0"/>
              <a:t>A package in Java is used to group related classes. Think of it as </a:t>
            </a:r>
            <a:r>
              <a:rPr lang="en-US" sz="2000" b="1" dirty="0"/>
              <a:t>a folder in a file directory</a:t>
            </a:r>
            <a:r>
              <a:rPr lang="en-US" sz="2000" dirty="0"/>
              <a:t>. We use packages to avoid name conflicts, and to write a better maintainable code. Packages are divided into two categories:</a:t>
            </a:r>
          </a:p>
          <a:p>
            <a:r>
              <a:rPr lang="en-US" sz="2000" dirty="0"/>
              <a:t>Built-in Packages (packages from the Java API)</a:t>
            </a:r>
          </a:p>
          <a:p>
            <a:r>
              <a:rPr lang="en-US" sz="2000" dirty="0"/>
              <a:t>User-defined Packages (create your own packages</a:t>
            </a:r>
            <a:r>
              <a:rPr lang="en-US" sz="2000" dirty="0" smtClean="0"/>
              <a:t>)</a:t>
            </a:r>
          </a:p>
          <a:p>
            <a:pPr marL="0" indent="0">
              <a:buNone/>
            </a:pPr>
            <a:endParaRPr lang="en-US" sz="2000" dirty="0" smtClean="0"/>
          </a:p>
          <a:p>
            <a:pPr marL="0" indent="0">
              <a:buNone/>
            </a:pPr>
            <a:r>
              <a:rPr lang="en-US" sz="2000" dirty="0" smtClean="0"/>
              <a:t>Examples</a:t>
            </a:r>
            <a:endParaRPr lang="en-US" sz="2000" dirty="0"/>
          </a:p>
          <a:p>
            <a:r>
              <a:rPr lang="en-US" sz="2000" dirty="0"/>
              <a:t>import </a:t>
            </a:r>
            <a:r>
              <a:rPr lang="en-US" sz="2000" dirty="0" err="1"/>
              <a:t>package.name.Class</a:t>
            </a:r>
            <a:r>
              <a:rPr lang="en-US" sz="2000" dirty="0"/>
              <a:t>;   // Import a single class</a:t>
            </a:r>
          </a:p>
          <a:p>
            <a:r>
              <a:rPr lang="en-US" sz="2000" dirty="0"/>
              <a:t>import package.name.*;   // Import the whole </a:t>
            </a:r>
            <a:r>
              <a:rPr lang="en-US" sz="2000" dirty="0" smtClean="0"/>
              <a:t>package</a:t>
            </a:r>
          </a:p>
          <a:p>
            <a:r>
              <a:rPr lang="en-US" sz="2000" dirty="0" smtClean="0"/>
              <a:t>Import </a:t>
            </a:r>
            <a:r>
              <a:rPr lang="en-US" sz="2000" dirty="0" err="1" smtClean="0"/>
              <a:t>mypackage</a:t>
            </a:r>
            <a:r>
              <a:rPr lang="en-US" sz="2000" dirty="0" smtClean="0"/>
              <a:t>; // importing user defined packages</a:t>
            </a:r>
            <a:endParaRPr lang="en-US" sz="2000" dirty="0"/>
          </a:p>
        </p:txBody>
      </p:sp>
    </p:spTree>
    <p:extLst>
      <p:ext uri="{BB962C8B-B14F-4D97-AF65-F5344CB8AC3E}">
        <p14:creationId xmlns:p14="http://schemas.microsoft.com/office/powerpoint/2010/main" xmlns="" val="42417079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753991"/>
          </a:xfrm>
        </p:spPr>
        <p:txBody>
          <a:bodyPr/>
          <a:lstStyle/>
          <a:p>
            <a:pPr algn="ctr"/>
            <a:r>
              <a:rPr lang="en-US" b="1" dirty="0" smtClean="0"/>
              <a:t>Interface in Java</a:t>
            </a:r>
            <a:endParaRPr lang="en-US" b="1" dirty="0"/>
          </a:p>
        </p:txBody>
      </p:sp>
      <p:sp>
        <p:nvSpPr>
          <p:cNvPr id="3" name="Content Placeholder 2"/>
          <p:cNvSpPr>
            <a:spLocks noGrp="1"/>
          </p:cNvSpPr>
          <p:nvPr>
            <p:ph idx="1"/>
          </p:nvPr>
        </p:nvSpPr>
        <p:spPr>
          <a:xfrm>
            <a:off x="838199" y="873457"/>
            <a:ext cx="10666863" cy="5601150"/>
          </a:xfrm>
        </p:spPr>
        <p:txBody>
          <a:bodyPr>
            <a:normAutofit/>
          </a:bodyPr>
          <a:lstStyle/>
          <a:p>
            <a:r>
              <a:rPr lang="en-US" sz="2000" dirty="0"/>
              <a:t>The interface in Java is </a:t>
            </a:r>
            <a:r>
              <a:rPr lang="en-US" sz="2000" i="1" dirty="0"/>
              <a:t>a mechanism to achieve abstraction</a:t>
            </a:r>
            <a:r>
              <a:rPr lang="en-US" sz="2000" dirty="0"/>
              <a:t>. There can be only abstract methods in the Java interface, not method body. It is used to achieve abstraction and multiple inheritance in Java.</a:t>
            </a:r>
          </a:p>
          <a:p>
            <a:r>
              <a:rPr lang="en-US" sz="2000" dirty="0"/>
              <a:t>In other words, you can say that interfaces can have abstract methods and variables. It cannot have a method body</a:t>
            </a:r>
            <a:r>
              <a:rPr lang="en-US" sz="2000" dirty="0" smtClean="0"/>
              <a:t>.</a:t>
            </a:r>
          </a:p>
          <a:p>
            <a:pPr marL="0" indent="0">
              <a:buNone/>
            </a:pPr>
            <a:r>
              <a:rPr lang="en-US" sz="2000" b="1" dirty="0"/>
              <a:t>interface</a:t>
            </a:r>
            <a:r>
              <a:rPr lang="en-US" sz="2000" dirty="0"/>
              <a:t> &lt;</a:t>
            </a:r>
            <a:r>
              <a:rPr lang="en-US" sz="2000" dirty="0" err="1"/>
              <a:t>interface_name</a:t>
            </a:r>
            <a:r>
              <a:rPr lang="en-US" sz="2000" dirty="0"/>
              <a:t>&gt;{  </a:t>
            </a:r>
          </a:p>
          <a:p>
            <a:pPr marL="0" indent="0">
              <a:buNone/>
            </a:pPr>
            <a:r>
              <a:rPr lang="en-US" sz="2000" dirty="0"/>
              <a:t>     </a:t>
            </a:r>
            <a:r>
              <a:rPr lang="en-US" sz="2000" dirty="0" smtClean="0"/>
              <a:t>//</a:t>
            </a:r>
            <a:r>
              <a:rPr lang="en-US" sz="2000" dirty="0"/>
              <a:t> declare constant fields  </a:t>
            </a:r>
          </a:p>
          <a:p>
            <a:pPr marL="0" indent="0">
              <a:buNone/>
            </a:pPr>
            <a:r>
              <a:rPr lang="en-US" sz="2000" dirty="0"/>
              <a:t>    // declare methods that abstract </a:t>
            </a:r>
            <a:r>
              <a:rPr lang="en-US" sz="2000" dirty="0" smtClean="0"/>
              <a:t>by</a:t>
            </a:r>
            <a:r>
              <a:rPr lang="en-US" sz="2000" dirty="0"/>
              <a:t> default.  </a:t>
            </a:r>
          </a:p>
          <a:p>
            <a:pPr marL="0" indent="0">
              <a:buNone/>
            </a:pPr>
            <a:r>
              <a:rPr lang="en-US" sz="2000" dirty="0"/>
              <a:t>}  </a:t>
            </a:r>
            <a:endParaRPr lang="en-US" sz="2000" dirty="0" smtClean="0"/>
          </a:p>
          <a:p>
            <a:pPr marL="0" indent="0">
              <a:buNone/>
            </a:pPr>
            <a:endParaRPr lang="en-US" sz="2000" dirty="0"/>
          </a:p>
          <a:p>
            <a:endParaRPr lang="en-US" dirty="0"/>
          </a:p>
        </p:txBody>
      </p:sp>
      <p:pic>
        <p:nvPicPr>
          <p:cNvPr id="8194" name="Picture 2" descr="The relationship between class and interface"/>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2990" y="3759981"/>
            <a:ext cx="5619750" cy="27146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479865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4232" y="1108713"/>
            <a:ext cx="6096000" cy="3139321"/>
          </a:xfrm>
          <a:prstGeom prst="rect">
            <a:avLst/>
          </a:prstGeom>
        </p:spPr>
        <p:txBody>
          <a:bodyPr>
            <a:spAutoFit/>
          </a:bodyPr>
          <a:lstStyle/>
          <a:p>
            <a:r>
              <a:rPr lang="en-US" dirty="0"/>
              <a:t>interface printable{  </a:t>
            </a:r>
          </a:p>
          <a:p>
            <a:r>
              <a:rPr lang="en-US" dirty="0"/>
              <a:t>void print();  </a:t>
            </a:r>
          </a:p>
          <a:p>
            <a:r>
              <a:rPr lang="en-US" dirty="0"/>
              <a:t>}  </a:t>
            </a:r>
          </a:p>
          <a:p>
            <a:r>
              <a:rPr lang="en-US" dirty="0"/>
              <a:t>class A6 implements printable{  </a:t>
            </a:r>
          </a:p>
          <a:p>
            <a:r>
              <a:rPr lang="en-US" dirty="0"/>
              <a:t>public void print(){</a:t>
            </a:r>
            <a:r>
              <a:rPr lang="en-US" dirty="0" err="1"/>
              <a:t>System.out.println</a:t>
            </a:r>
            <a:r>
              <a:rPr lang="en-US" dirty="0"/>
              <a:t>("Hello");}  </a:t>
            </a:r>
          </a:p>
          <a:p>
            <a:r>
              <a:rPr lang="en-US" dirty="0"/>
              <a:t>  </a:t>
            </a:r>
          </a:p>
          <a:p>
            <a:r>
              <a:rPr lang="en-US" dirty="0"/>
              <a:t>public static void main(String </a:t>
            </a:r>
            <a:r>
              <a:rPr lang="en-US" dirty="0" err="1"/>
              <a:t>args</a:t>
            </a:r>
            <a:r>
              <a:rPr lang="en-US" dirty="0"/>
              <a:t>[]){  </a:t>
            </a:r>
          </a:p>
          <a:p>
            <a:r>
              <a:rPr lang="en-US" dirty="0"/>
              <a:t>A6 </a:t>
            </a:r>
            <a:r>
              <a:rPr lang="en-US" dirty="0" err="1"/>
              <a:t>obj</a:t>
            </a:r>
            <a:r>
              <a:rPr lang="en-US" dirty="0"/>
              <a:t> = new A6();  </a:t>
            </a:r>
          </a:p>
          <a:p>
            <a:r>
              <a:rPr lang="en-US" dirty="0" err="1"/>
              <a:t>obj.print</a:t>
            </a:r>
            <a:r>
              <a:rPr lang="en-US" dirty="0"/>
              <a:t>();  </a:t>
            </a:r>
          </a:p>
          <a:p>
            <a:r>
              <a:rPr lang="en-US" dirty="0"/>
              <a:t> }  </a:t>
            </a:r>
          </a:p>
          <a:p>
            <a:r>
              <a:rPr lang="en-US" dirty="0"/>
              <a:t>} </a:t>
            </a:r>
          </a:p>
        </p:txBody>
      </p:sp>
      <p:sp>
        <p:nvSpPr>
          <p:cNvPr id="5" name="Rectangle 4"/>
          <p:cNvSpPr/>
          <p:nvPr/>
        </p:nvSpPr>
        <p:spPr>
          <a:xfrm>
            <a:off x="714232" y="4973556"/>
            <a:ext cx="3011606" cy="923330"/>
          </a:xfrm>
          <a:prstGeom prst="rect">
            <a:avLst/>
          </a:prstGeom>
        </p:spPr>
        <p:txBody>
          <a:bodyPr wrap="square">
            <a:spAutoFit/>
          </a:bodyPr>
          <a:lstStyle/>
          <a:p>
            <a:r>
              <a:rPr lang="en-US" b="1" dirty="0"/>
              <a:t>Output:</a:t>
            </a:r>
          </a:p>
          <a:p>
            <a:endParaRPr lang="en-US" b="1" dirty="0"/>
          </a:p>
          <a:p>
            <a:r>
              <a:rPr lang="en-US" b="1" dirty="0"/>
              <a:t>Hello</a:t>
            </a:r>
          </a:p>
        </p:txBody>
      </p:sp>
      <p:sp>
        <p:nvSpPr>
          <p:cNvPr id="6" name="Rectangle 5"/>
          <p:cNvSpPr/>
          <p:nvPr/>
        </p:nvSpPr>
        <p:spPr>
          <a:xfrm>
            <a:off x="352664" y="198525"/>
            <a:ext cx="2479781" cy="461665"/>
          </a:xfrm>
          <a:prstGeom prst="rect">
            <a:avLst/>
          </a:prstGeom>
        </p:spPr>
        <p:txBody>
          <a:bodyPr wrap="none">
            <a:spAutoFit/>
          </a:bodyPr>
          <a:lstStyle/>
          <a:p>
            <a:r>
              <a:rPr lang="en-US" sz="2400" b="1" dirty="0"/>
              <a:t>Interface Example</a:t>
            </a:r>
          </a:p>
        </p:txBody>
      </p:sp>
      <p:sp>
        <p:nvSpPr>
          <p:cNvPr id="7" name="Rectangle 6"/>
          <p:cNvSpPr/>
          <p:nvPr/>
        </p:nvSpPr>
        <p:spPr>
          <a:xfrm>
            <a:off x="6473588" y="1043719"/>
            <a:ext cx="6096000" cy="4524315"/>
          </a:xfrm>
          <a:prstGeom prst="rect">
            <a:avLst/>
          </a:prstGeom>
        </p:spPr>
        <p:txBody>
          <a:bodyPr>
            <a:spAutoFit/>
          </a:bodyPr>
          <a:lstStyle/>
          <a:p>
            <a:r>
              <a:rPr lang="en-US" dirty="0"/>
              <a:t>interface Printable{  </a:t>
            </a:r>
          </a:p>
          <a:p>
            <a:r>
              <a:rPr lang="en-US" dirty="0"/>
              <a:t>void print();  </a:t>
            </a:r>
          </a:p>
          <a:p>
            <a:r>
              <a:rPr lang="en-US" dirty="0"/>
              <a:t>}  </a:t>
            </a:r>
          </a:p>
          <a:p>
            <a:r>
              <a:rPr lang="en-US" dirty="0"/>
              <a:t>interface Showable{  </a:t>
            </a:r>
          </a:p>
          <a:p>
            <a:r>
              <a:rPr lang="en-US" dirty="0"/>
              <a:t>void show();  </a:t>
            </a:r>
          </a:p>
          <a:p>
            <a:r>
              <a:rPr lang="en-US" dirty="0"/>
              <a:t>}  </a:t>
            </a:r>
          </a:p>
          <a:p>
            <a:r>
              <a:rPr lang="en-US" dirty="0"/>
              <a:t>class A7 implements </a:t>
            </a:r>
            <a:r>
              <a:rPr lang="en-US" dirty="0" err="1"/>
              <a:t>Printable,Showable</a:t>
            </a:r>
            <a:r>
              <a:rPr lang="en-US" dirty="0"/>
              <a:t>{  </a:t>
            </a:r>
          </a:p>
          <a:p>
            <a:r>
              <a:rPr lang="en-US" dirty="0"/>
              <a:t>public void print(){</a:t>
            </a:r>
            <a:r>
              <a:rPr lang="en-US" dirty="0" err="1"/>
              <a:t>System.out.println</a:t>
            </a:r>
            <a:r>
              <a:rPr lang="en-US" dirty="0"/>
              <a:t>("Hello");}  </a:t>
            </a:r>
          </a:p>
          <a:p>
            <a:r>
              <a:rPr lang="en-US" dirty="0"/>
              <a:t>public void show(){</a:t>
            </a:r>
            <a:r>
              <a:rPr lang="en-US" dirty="0" err="1"/>
              <a:t>System.out.println</a:t>
            </a:r>
            <a:r>
              <a:rPr lang="en-US" dirty="0"/>
              <a:t>("Welcome");}  </a:t>
            </a:r>
          </a:p>
          <a:p>
            <a:r>
              <a:rPr lang="en-US" dirty="0"/>
              <a:t>  </a:t>
            </a:r>
          </a:p>
          <a:p>
            <a:r>
              <a:rPr lang="en-US" dirty="0"/>
              <a:t>public static void main(String </a:t>
            </a:r>
            <a:r>
              <a:rPr lang="en-US" dirty="0" err="1"/>
              <a:t>args</a:t>
            </a:r>
            <a:r>
              <a:rPr lang="en-US" dirty="0"/>
              <a:t>[]){  </a:t>
            </a:r>
          </a:p>
          <a:p>
            <a:r>
              <a:rPr lang="en-US" dirty="0"/>
              <a:t>A7 </a:t>
            </a:r>
            <a:r>
              <a:rPr lang="en-US" dirty="0" err="1"/>
              <a:t>obj</a:t>
            </a:r>
            <a:r>
              <a:rPr lang="en-US" dirty="0"/>
              <a:t> = new A7();  </a:t>
            </a:r>
          </a:p>
          <a:p>
            <a:r>
              <a:rPr lang="en-US" dirty="0" err="1"/>
              <a:t>obj.print</a:t>
            </a:r>
            <a:r>
              <a:rPr lang="en-US" dirty="0"/>
              <a:t>();  </a:t>
            </a:r>
          </a:p>
          <a:p>
            <a:r>
              <a:rPr lang="en-US" dirty="0" err="1"/>
              <a:t>obj.show</a:t>
            </a:r>
            <a:r>
              <a:rPr lang="en-US" dirty="0"/>
              <a:t>();  </a:t>
            </a:r>
          </a:p>
          <a:p>
            <a:r>
              <a:rPr lang="en-US" dirty="0"/>
              <a:t> }  </a:t>
            </a:r>
          </a:p>
          <a:p>
            <a:r>
              <a:rPr lang="en-US" dirty="0"/>
              <a:t>} </a:t>
            </a:r>
          </a:p>
        </p:txBody>
      </p:sp>
      <p:sp>
        <p:nvSpPr>
          <p:cNvPr id="8" name="Rectangle 7"/>
          <p:cNvSpPr/>
          <p:nvPr/>
        </p:nvSpPr>
        <p:spPr>
          <a:xfrm>
            <a:off x="6227574" y="133531"/>
            <a:ext cx="3125856" cy="400110"/>
          </a:xfrm>
          <a:prstGeom prst="rect">
            <a:avLst/>
          </a:prstGeom>
        </p:spPr>
        <p:txBody>
          <a:bodyPr wrap="none">
            <a:spAutoFit/>
          </a:bodyPr>
          <a:lstStyle/>
          <a:p>
            <a:r>
              <a:rPr lang="en-US" sz="2000" b="1" dirty="0"/>
              <a:t>Multiple inheritance in Java</a:t>
            </a:r>
          </a:p>
        </p:txBody>
      </p:sp>
      <p:sp>
        <p:nvSpPr>
          <p:cNvPr id="9" name="Rectangle 8"/>
          <p:cNvSpPr/>
          <p:nvPr/>
        </p:nvSpPr>
        <p:spPr>
          <a:xfrm>
            <a:off x="2051713" y="5609144"/>
            <a:ext cx="9248634" cy="738664"/>
          </a:xfrm>
          <a:prstGeom prst="rect">
            <a:avLst/>
          </a:prstGeom>
        </p:spPr>
        <p:txBody>
          <a:bodyPr wrap="square">
            <a:spAutoFit/>
          </a:bodyPr>
          <a:lstStyle/>
          <a:p>
            <a:pPr algn="just"/>
            <a:r>
              <a:rPr lang="en-US" sz="1400" b="1" dirty="0" smtClean="0">
                <a:solidFill>
                  <a:srgbClr val="000000"/>
                </a:solidFill>
                <a:latin typeface="verdana" panose="020B0604030504040204" pitchFamily="34" charset="0"/>
              </a:rPr>
              <a:t>Multiple </a:t>
            </a:r>
            <a:r>
              <a:rPr lang="en-US" sz="1400" b="1" dirty="0">
                <a:solidFill>
                  <a:srgbClr val="000000"/>
                </a:solidFill>
                <a:latin typeface="verdana" panose="020B0604030504040204" pitchFamily="34" charset="0"/>
              </a:rPr>
              <a:t>inheritance is not supported in the case of class because of ambiguity. However, it is supported in case of an interface because there is no ambiguity. It is because its implementation is provided by the implementation class. </a:t>
            </a:r>
            <a:endParaRPr lang="en-US" sz="1400" b="1" dirty="0"/>
          </a:p>
        </p:txBody>
      </p:sp>
      <p:sp>
        <p:nvSpPr>
          <p:cNvPr id="10" name="Rectangle 9"/>
          <p:cNvSpPr/>
          <p:nvPr/>
        </p:nvSpPr>
        <p:spPr>
          <a:xfrm>
            <a:off x="3725838" y="4150330"/>
            <a:ext cx="2725003" cy="646331"/>
          </a:xfrm>
          <a:prstGeom prst="rect">
            <a:avLst/>
          </a:prstGeom>
        </p:spPr>
        <p:txBody>
          <a:bodyPr wrap="square">
            <a:spAutoFit/>
          </a:bodyPr>
          <a:lstStyle/>
          <a:p>
            <a:r>
              <a:rPr lang="en-US" b="1" dirty="0" err="1"/>
              <a:t>Output:Hello</a:t>
            </a:r>
            <a:endParaRPr lang="en-US" b="1" dirty="0"/>
          </a:p>
          <a:p>
            <a:r>
              <a:rPr lang="en-US" b="1" dirty="0"/>
              <a:t>       Welcome</a:t>
            </a:r>
          </a:p>
        </p:txBody>
      </p:sp>
    </p:spTree>
    <p:extLst>
      <p:ext uri="{BB962C8B-B14F-4D97-AF65-F5344CB8AC3E}">
        <p14:creationId xmlns:p14="http://schemas.microsoft.com/office/powerpoint/2010/main" xmlns="" val="38158699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xmlns="" val="1769021233"/>
              </p:ext>
            </p:extLst>
          </p:nvPr>
        </p:nvGraphicFramePr>
        <p:xfrm>
          <a:off x="604910" y="267284"/>
          <a:ext cx="10030264" cy="6523994"/>
        </p:xfrm>
        <a:graphic>
          <a:graphicData uri="http://schemas.openxmlformats.org/drawingml/2006/table">
            <a:tbl>
              <a:tblPr/>
              <a:tblGrid>
                <a:gridCol w="5015132"/>
                <a:gridCol w="5015132"/>
              </a:tblGrid>
              <a:tr h="322817">
                <a:tc>
                  <a:txBody>
                    <a:bodyPr/>
                    <a:lstStyle/>
                    <a:p>
                      <a:pPr algn="l" fontAlgn="t"/>
                      <a:r>
                        <a:rPr lang="en-US" sz="1800" dirty="0">
                          <a:solidFill>
                            <a:srgbClr val="000000"/>
                          </a:solidFill>
                          <a:effectLst/>
                          <a:latin typeface="times new roman" panose="02020603050405020304" pitchFamily="18" charset="0"/>
                        </a:rPr>
                        <a:t>Abstract class</a:t>
                      </a:r>
                    </a:p>
                  </a:txBody>
                  <a:tcPr marL="52049" marR="52049" marT="52049" marB="52049">
                    <a:lnL w="9525" cap="flat" cmpd="sng" algn="ctr">
                      <a:solidFill>
                        <a:srgbClr val="4061A3"/>
                      </a:solidFill>
                      <a:prstDash val="solid"/>
                      <a:round/>
                      <a:headEnd type="none" w="med" len="med"/>
                      <a:tailEnd type="none" w="med" len="med"/>
                    </a:lnL>
                    <a:lnR w="9525" cap="flat" cmpd="sng" algn="ctr">
                      <a:solidFill>
                        <a:srgbClr val="4061A3"/>
                      </a:solidFill>
                      <a:prstDash val="solid"/>
                      <a:round/>
                      <a:headEnd type="none" w="med" len="med"/>
                      <a:tailEnd type="none" w="med" len="med"/>
                    </a:lnR>
                    <a:lnT w="9525" cap="flat" cmpd="sng" algn="ctr">
                      <a:solidFill>
                        <a:srgbClr val="4061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dirty="0">
                          <a:solidFill>
                            <a:srgbClr val="000000"/>
                          </a:solidFill>
                          <a:effectLst/>
                          <a:latin typeface="times new roman" panose="02020603050405020304" pitchFamily="18" charset="0"/>
                        </a:rPr>
                        <a:t>Interface</a:t>
                      </a:r>
                    </a:p>
                  </a:txBody>
                  <a:tcPr marL="52049" marR="52049" marT="52049" marB="52049">
                    <a:lnL w="9525" cap="flat" cmpd="sng" algn="ctr">
                      <a:solidFill>
                        <a:srgbClr val="4061A3"/>
                      </a:solidFill>
                      <a:prstDash val="solid"/>
                      <a:round/>
                      <a:headEnd type="none" w="med" len="med"/>
                      <a:tailEnd type="none" w="med" len="med"/>
                    </a:lnL>
                    <a:lnR w="9525" cap="flat" cmpd="sng" algn="ctr">
                      <a:solidFill>
                        <a:srgbClr val="4061A3"/>
                      </a:solidFill>
                      <a:prstDash val="solid"/>
                      <a:round/>
                      <a:headEnd type="none" w="med" len="med"/>
                      <a:tailEnd type="none" w="med" len="med"/>
                    </a:lnR>
                    <a:lnT w="9525" cap="flat" cmpd="sng" algn="ctr">
                      <a:solidFill>
                        <a:srgbClr val="4061A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r>
              <a:tr h="802150">
                <a:tc>
                  <a:txBody>
                    <a:bodyPr/>
                    <a:lstStyle/>
                    <a:p>
                      <a:pPr algn="l" fontAlgn="t"/>
                      <a:r>
                        <a:rPr lang="en-US" sz="1500">
                          <a:solidFill>
                            <a:srgbClr val="000000"/>
                          </a:solidFill>
                          <a:effectLst/>
                          <a:latin typeface="verdana" panose="020B0604030504040204" pitchFamily="34" charset="0"/>
                        </a:rPr>
                        <a:t>1) Abstract class can </a:t>
                      </a:r>
                      <a:r>
                        <a:rPr lang="en-US" sz="1500" b="1">
                          <a:solidFill>
                            <a:srgbClr val="000000"/>
                          </a:solidFill>
                          <a:effectLst/>
                          <a:latin typeface="verdana" panose="020B0604030504040204" pitchFamily="34" charset="0"/>
                        </a:rPr>
                        <a:t>have abstract and non-abstract</a:t>
                      </a:r>
                      <a:r>
                        <a:rPr lang="en-US" sz="1500">
                          <a:solidFill>
                            <a:srgbClr val="000000"/>
                          </a:solidFill>
                          <a:effectLst/>
                          <a:latin typeface="verdana" panose="020B0604030504040204" pitchFamily="34" charset="0"/>
                        </a:rPr>
                        <a:t> methods.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Interface can have </a:t>
                      </a:r>
                      <a:r>
                        <a:rPr lang="en-US" sz="1500" b="1">
                          <a:solidFill>
                            <a:srgbClr val="000000"/>
                          </a:solidFill>
                          <a:effectLst/>
                          <a:latin typeface="verdana" panose="020B0604030504040204" pitchFamily="34" charset="0"/>
                        </a:rPr>
                        <a:t>only abstract</a:t>
                      </a:r>
                      <a:r>
                        <a:rPr lang="en-US" sz="1500">
                          <a:solidFill>
                            <a:srgbClr val="000000"/>
                          </a:solidFill>
                          <a:effectLst/>
                          <a:latin typeface="verdana" panose="020B0604030504040204" pitchFamily="34" charset="0"/>
                        </a:rPr>
                        <a:t> methods. Since Java 8, it can have </a:t>
                      </a:r>
                      <a:r>
                        <a:rPr lang="en-US" sz="1500" b="1">
                          <a:solidFill>
                            <a:srgbClr val="000000"/>
                          </a:solidFill>
                          <a:effectLst/>
                          <a:latin typeface="verdana" panose="020B0604030504040204" pitchFamily="34" charset="0"/>
                        </a:rPr>
                        <a:t>default and static methods</a:t>
                      </a:r>
                      <a:r>
                        <a:rPr lang="en-US" sz="1500">
                          <a:solidFill>
                            <a:srgbClr val="000000"/>
                          </a:solidFill>
                          <a:effectLst/>
                          <a:latin typeface="verdana" panose="020B0604030504040204" pitchFamily="34" charset="0"/>
                        </a:rPr>
                        <a:t> also.</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449986">
                <a:tc>
                  <a:txBody>
                    <a:bodyPr/>
                    <a:lstStyle/>
                    <a:p>
                      <a:pPr algn="l" fontAlgn="t"/>
                      <a:r>
                        <a:rPr lang="en-US" sz="1500">
                          <a:solidFill>
                            <a:srgbClr val="000000"/>
                          </a:solidFill>
                          <a:effectLst/>
                          <a:latin typeface="verdana" panose="020B0604030504040204" pitchFamily="34" charset="0"/>
                        </a:rPr>
                        <a:t>2) Abstract class </a:t>
                      </a:r>
                      <a:r>
                        <a:rPr lang="en-US" sz="1500" b="1">
                          <a:solidFill>
                            <a:srgbClr val="000000"/>
                          </a:solidFill>
                          <a:effectLst/>
                          <a:latin typeface="verdana" panose="020B0604030504040204" pitchFamily="34" charset="0"/>
                        </a:rPr>
                        <a:t>doesn't support multiple inheritance</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Interface </a:t>
                      </a:r>
                      <a:r>
                        <a:rPr lang="en-US" sz="1500" b="1">
                          <a:solidFill>
                            <a:srgbClr val="000000"/>
                          </a:solidFill>
                          <a:effectLst/>
                          <a:latin typeface="verdana" panose="020B0604030504040204" pitchFamily="34" charset="0"/>
                        </a:rPr>
                        <a:t>supports multiple inheritance</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6069">
                <a:tc>
                  <a:txBody>
                    <a:bodyPr/>
                    <a:lstStyle/>
                    <a:p>
                      <a:pPr algn="l" fontAlgn="t"/>
                      <a:r>
                        <a:rPr lang="en-US" sz="1500">
                          <a:solidFill>
                            <a:srgbClr val="000000"/>
                          </a:solidFill>
                          <a:effectLst/>
                          <a:latin typeface="verdana" panose="020B0604030504040204" pitchFamily="34" charset="0"/>
                        </a:rPr>
                        <a:t>3) Abstract class </a:t>
                      </a:r>
                      <a:r>
                        <a:rPr lang="en-US" sz="1500" b="1">
                          <a:solidFill>
                            <a:srgbClr val="000000"/>
                          </a:solidFill>
                          <a:effectLst/>
                          <a:latin typeface="verdana" panose="020B0604030504040204" pitchFamily="34" charset="0"/>
                        </a:rPr>
                        <a:t>can have final, non-final, static and non-static variables</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dirty="0">
                          <a:solidFill>
                            <a:srgbClr val="000000"/>
                          </a:solidFill>
                          <a:effectLst/>
                          <a:latin typeface="verdana" panose="020B0604030504040204" pitchFamily="34" charset="0"/>
                        </a:rPr>
                        <a:t>Interface has </a:t>
                      </a:r>
                      <a:r>
                        <a:rPr lang="en-US" sz="1500" b="1" dirty="0">
                          <a:solidFill>
                            <a:srgbClr val="000000"/>
                          </a:solidFill>
                          <a:effectLst/>
                          <a:latin typeface="verdana" panose="020B0604030504040204" pitchFamily="34" charset="0"/>
                        </a:rPr>
                        <a:t>only static and final variables</a:t>
                      </a:r>
                      <a:r>
                        <a:rPr lang="en-US" sz="1500" dirty="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6069">
                <a:tc>
                  <a:txBody>
                    <a:bodyPr/>
                    <a:lstStyle/>
                    <a:p>
                      <a:pPr algn="l" fontAlgn="t"/>
                      <a:r>
                        <a:rPr lang="en-US" sz="1500">
                          <a:solidFill>
                            <a:srgbClr val="000000"/>
                          </a:solidFill>
                          <a:effectLst/>
                          <a:latin typeface="verdana" panose="020B0604030504040204" pitchFamily="34" charset="0"/>
                        </a:rPr>
                        <a:t>4) Abstract class </a:t>
                      </a:r>
                      <a:r>
                        <a:rPr lang="en-US" sz="1500" b="1">
                          <a:solidFill>
                            <a:srgbClr val="000000"/>
                          </a:solidFill>
                          <a:effectLst/>
                          <a:latin typeface="verdana" panose="020B0604030504040204" pitchFamily="34" charset="0"/>
                        </a:rPr>
                        <a:t>can provide the implementation of interface</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Interface </a:t>
                      </a:r>
                      <a:r>
                        <a:rPr lang="en-US" sz="1500" b="1">
                          <a:solidFill>
                            <a:srgbClr val="000000"/>
                          </a:solidFill>
                          <a:effectLst/>
                          <a:latin typeface="verdana" panose="020B0604030504040204" pitchFamily="34" charset="0"/>
                        </a:rPr>
                        <a:t>can't provide the implementation of abstract class</a:t>
                      </a: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449986">
                <a:tc>
                  <a:txBody>
                    <a:bodyPr/>
                    <a:lstStyle/>
                    <a:p>
                      <a:pPr algn="l" fontAlgn="t"/>
                      <a:r>
                        <a:rPr lang="en-US" sz="1500">
                          <a:solidFill>
                            <a:srgbClr val="000000"/>
                          </a:solidFill>
                          <a:effectLst/>
                          <a:latin typeface="verdana" panose="020B0604030504040204" pitchFamily="34" charset="0"/>
                        </a:rPr>
                        <a:t>5) The </a:t>
                      </a:r>
                      <a:r>
                        <a:rPr lang="en-US" sz="1500" b="1">
                          <a:solidFill>
                            <a:srgbClr val="000000"/>
                          </a:solidFill>
                          <a:effectLst/>
                          <a:latin typeface="verdana" panose="020B0604030504040204" pitchFamily="34" charset="0"/>
                        </a:rPr>
                        <a:t>abstract keyword</a:t>
                      </a:r>
                      <a:r>
                        <a:rPr lang="en-US" sz="1500">
                          <a:solidFill>
                            <a:srgbClr val="000000"/>
                          </a:solidFill>
                          <a:effectLst/>
                          <a:latin typeface="verdana" panose="020B0604030504040204" pitchFamily="34" charset="0"/>
                        </a:rPr>
                        <a:t> is used to declare abstract class.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The </a:t>
                      </a:r>
                      <a:r>
                        <a:rPr lang="en-US" sz="1500" b="1">
                          <a:solidFill>
                            <a:srgbClr val="000000"/>
                          </a:solidFill>
                          <a:effectLst/>
                          <a:latin typeface="verdana" panose="020B0604030504040204" pitchFamily="34" charset="0"/>
                        </a:rPr>
                        <a:t>interface keyword</a:t>
                      </a:r>
                      <a:r>
                        <a:rPr lang="en-US" sz="1500">
                          <a:solidFill>
                            <a:srgbClr val="000000"/>
                          </a:solidFill>
                          <a:effectLst/>
                          <a:latin typeface="verdana" panose="020B0604030504040204" pitchFamily="34" charset="0"/>
                        </a:rPr>
                        <a:t> is used to declare interface.</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802150">
                <a:tc>
                  <a:txBody>
                    <a:bodyPr/>
                    <a:lstStyle/>
                    <a:p>
                      <a:pPr algn="l" fontAlgn="t"/>
                      <a:r>
                        <a:rPr lang="en-US" sz="1500">
                          <a:solidFill>
                            <a:srgbClr val="000000"/>
                          </a:solidFill>
                          <a:effectLst/>
                          <a:latin typeface="verdana" panose="020B0604030504040204" pitchFamily="34" charset="0"/>
                        </a:rPr>
                        <a:t>6) An </a:t>
                      </a:r>
                      <a:r>
                        <a:rPr lang="en-US" sz="1500" b="1">
                          <a:solidFill>
                            <a:srgbClr val="000000"/>
                          </a:solidFill>
                          <a:effectLst/>
                          <a:latin typeface="verdana" panose="020B0604030504040204" pitchFamily="34" charset="0"/>
                        </a:rPr>
                        <a:t>abstract class</a:t>
                      </a:r>
                      <a:r>
                        <a:rPr lang="en-US" sz="1500">
                          <a:solidFill>
                            <a:srgbClr val="000000"/>
                          </a:solidFill>
                          <a:effectLst/>
                          <a:latin typeface="verdana" panose="020B0604030504040204" pitchFamily="34" charset="0"/>
                        </a:rPr>
                        <a:t> can extend another Java class and implement multiple Java interfaces.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An </a:t>
                      </a:r>
                      <a:r>
                        <a:rPr lang="en-US" sz="1500" b="1">
                          <a:solidFill>
                            <a:srgbClr val="000000"/>
                          </a:solidFill>
                          <a:effectLst/>
                          <a:latin typeface="verdana" panose="020B0604030504040204" pitchFamily="34" charset="0"/>
                        </a:rPr>
                        <a:t>interface</a:t>
                      </a:r>
                      <a:r>
                        <a:rPr lang="en-US" sz="1500">
                          <a:solidFill>
                            <a:srgbClr val="000000"/>
                          </a:solidFill>
                          <a:effectLst/>
                          <a:latin typeface="verdana" panose="020B0604030504040204" pitchFamily="34" charset="0"/>
                        </a:rPr>
                        <a:t> can extend another Java interface only.</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626069">
                <a:tc>
                  <a:txBody>
                    <a:bodyPr/>
                    <a:lstStyle/>
                    <a:p>
                      <a:pPr algn="l" fontAlgn="t"/>
                      <a:r>
                        <a:rPr lang="en-US" sz="1500">
                          <a:solidFill>
                            <a:srgbClr val="000000"/>
                          </a:solidFill>
                          <a:effectLst/>
                          <a:latin typeface="verdana" panose="020B0604030504040204" pitchFamily="34" charset="0"/>
                        </a:rPr>
                        <a:t>7) An </a:t>
                      </a:r>
                      <a:r>
                        <a:rPr lang="en-US" sz="1500" b="1">
                          <a:solidFill>
                            <a:srgbClr val="000000"/>
                          </a:solidFill>
                          <a:effectLst/>
                          <a:latin typeface="verdana" panose="020B0604030504040204" pitchFamily="34" charset="0"/>
                        </a:rPr>
                        <a:t>abstract class</a:t>
                      </a:r>
                      <a:r>
                        <a:rPr lang="en-US" sz="1500">
                          <a:solidFill>
                            <a:srgbClr val="000000"/>
                          </a:solidFill>
                          <a:effectLst/>
                          <a:latin typeface="verdana" panose="020B0604030504040204" pitchFamily="34" charset="0"/>
                        </a:rPr>
                        <a:t> can be extended using keyword "extends".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An </a:t>
                      </a:r>
                      <a:r>
                        <a:rPr lang="en-US" sz="1500" b="1">
                          <a:solidFill>
                            <a:srgbClr val="000000"/>
                          </a:solidFill>
                          <a:effectLst/>
                          <a:latin typeface="verdana" panose="020B0604030504040204" pitchFamily="34" charset="0"/>
                        </a:rPr>
                        <a:t>interface</a:t>
                      </a:r>
                      <a:r>
                        <a:rPr lang="en-US" sz="1500">
                          <a:solidFill>
                            <a:srgbClr val="000000"/>
                          </a:solidFill>
                          <a:effectLst/>
                          <a:latin typeface="verdana" panose="020B0604030504040204" pitchFamily="34" charset="0"/>
                        </a:rPr>
                        <a:t> can be implemented using keyword "implements".</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r h="626069">
                <a:tc>
                  <a:txBody>
                    <a:bodyPr/>
                    <a:lstStyle/>
                    <a:p>
                      <a:pPr algn="l" fontAlgn="t"/>
                      <a:r>
                        <a:rPr lang="en-US" sz="1500">
                          <a:solidFill>
                            <a:srgbClr val="000000"/>
                          </a:solidFill>
                          <a:effectLst/>
                          <a:latin typeface="verdana" panose="020B0604030504040204" pitchFamily="34" charset="0"/>
                        </a:rPr>
                        <a:t>8) A Java </a:t>
                      </a:r>
                      <a:r>
                        <a:rPr lang="en-US" sz="1500" b="1">
                          <a:solidFill>
                            <a:srgbClr val="000000"/>
                          </a:solidFill>
                          <a:effectLst/>
                          <a:latin typeface="verdana" panose="020B0604030504040204" pitchFamily="34" charset="0"/>
                        </a:rPr>
                        <a:t>abstract class</a:t>
                      </a:r>
                      <a:r>
                        <a:rPr lang="en-US" sz="1500">
                          <a:solidFill>
                            <a:srgbClr val="000000"/>
                          </a:solidFill>
                          <a:effectLst/>
                          <a:latin typeface="verdana" panose="020B0604030504040204" pitchFamily="34" charset="0"/>
                        </a:rPr>
                        <a:t> can have class members like private, protected, etc.</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Members of a Java interface are public by default.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r>
              <a:tr h="802150">
                <a:tc>
                  <a:txBody>
                    <a:bodyPr/>
                    <a:lstStyle/>
                    <a:p>
                      <a:pPr algn="l" fontAlgn="t"/>
                      <a:r>
                        <a:rPr lang="en-US" sz="1500">
                          <a:solidFill>
                            <a:srgbClr val="000000"/>
                          </a:solidFill>
                          <a:effectLst/>
                          <a:latin typeface="verdana" panose="020B0604030504040204" pitchFamily="34" charset="0"/>
                        </a:rPr>
                        <a:t>9)</a:t>
                      </a:r>
                      <a:r>
                        <a:rPr lang="en-US" sz="1500" b="1">
                          <a:solidFill>
                            <a:srgbClr val="000000"/>
                          </a:solidFill>
                          <a:effectLst/>
                          <a:latin typeface="verdana" panose="020B0604030504040204" pitchFamily="34" charset="0"/>
                        </a:rPr>
                        <a:t>Example:</a:t>
                      </a:r>
                      <a:r>
                        <a:rPr lang="en-US" sz="1500">
                          <a:solidFill>
                            <a:srgbClr val="000000"/>
                          </a:solidFill>
                          <a:effectLst/>
                          <a:latin typeface="verdana" panose="020B0604030504040204" pitchFamily="34" charset="0"/>
                        </a:rPr>
                        <a:t/>
                      </a:r>
                      <a:br>
                        <a:rPr lang="en-US" sz="1500">
                          <a:solidFill>
                            <a:srgbClr val="000000"/>
                          </a:solidFill>
                          <a:effectLst/>
                          <a:latin typeface="verdana" panose="020B0604030504040204" pitchFamily="34" charset="0"/>
                        </a:rPr>
                      </a:br>
                      <a:r>
                        <a:rPr lang="en-US" sz="1500">
                          <a:solidFill>
                            <a:srgbClr val="000000"/>
                          </a:solidFill>
                          <a:effectLst/>
                          <a:latin typeface="verdana" panose="020B0604030504040204" pitchFamily="34" charset="0"/>
                        </a:rPr>
                        <a:t>public abstract class Shape{</a:t>
                      </a:r>
                      <a:br>
                        <a:rPr lang="en-US" sz="1500">
                          <a:solidFill>
                            <a:srgbClr val="000000"/>
                          </a:solidFill>
                          <a:effectLst/>
                          <a:latin typeface="verdana" panose="020B0604030504040204" pitchFamily="34" charset="0"/>
                        </a:rPr>
                      </a:br>
                      <a:r>
                        <a:rPr lang="en-US" sz="1500">
                          <a:solidFill>
                            <a:srgbClr val="000000"/>
                          </a:solidFill>
                          <a:effectLst/>
                          <a:latin typeface="verdana" panose="020B0604030504040204" pitchFamily="34" charset="0"/>
                        </a:rPr>
                        <a:t>public abstract void draw();</a:t>
                      </a:r>
                      <a:br>
                        <a:rPr lang="en-US" sz="1500">
                          <a:solidFill>
                            <a:srgbClr val="000000"/>
                          </a:solidFill>
                          <a:effectLst/>
                          <a:latin typeface="verdana" panose="020B0604030504040204" pitchFamily="34" charset="0"/>
                        </a:rPr>
                      </a:br>
                      <a:r>
                        <a:rPr lang="en-US" sz="150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b="1" dirty="0">
                          <a:solidFill>
                            <a:srgbClr val="000000"/>
                          </a:solidFill>
                          <a:effectLst/>
                          <a:latin typeface="verdana" panose="020B0604030504040204" pitchFamily="34" charset="0"/>
                        </a:rPr>
                        <a:t>Example:</a:t>
                      </a:r>
                      <a:r>
                        <a:rPr lang="en-US" sz="1500" dirty="0">
                          <a:solidFill>
                            <a:srgbClr val="000000"/>
                          </a:solidFill>
                          <a:effectLst/>
                          <a:latin typeface="verdana" panose="020B0604030504040204" pitchFamily="34" charset="0"/>
                        </a:rPr>
                        <a:t/>
                      </a:r>
                      <a:br>
                        <a:rPr lang="en-US" sz="1500" dirty="0">
                          <a:solidFill>
                            <a:srgbClr val="000000"/>
                          </a:solidFill>
                          <a:effectLst/>
                          <a:latin typeface="verdana" panose="020B0604030504040204" pitchFamily="34" charset="0"/>
                        </a:rPr>
                      </a:br>
                      <a:r>
                        <a:rPr lang="en-US" sz="1500" dirty="0">
                          <a:solidFill>
                            <a:srgbClr val="000000"/>
                          </a:solidFill>
                          <a:effectLst/>
                          <a:latin typeface="verdana" panose="020B0604030504040204" pitchFamily="34" charset="0"/>
                        </a:rPr>
                        <a:t>public interface </a:t>
                      </a:r>
                      <a:r>
                        <a:rPr lang="en-US" sz="1500" dirty="0" err="1">
                          <a:solidFill>
                            <a:srgbClr val="000000"/>
                          </a:solidFill>
                          <a:effectLst/>
                          <a:latin typeface="verdana" panose="020B0604030504040204" pitchFamily="34" charset="0"/>
                        </a:rPr>
                        <a:t>Drawable</a:t>
                      </a:r>
                      <a:r>
                        <a:rPr lang="en-US" sz="1500" dirty="0">
                          <a:solidFill>
                            <a:srgbClr val="000000"/>
                          </a:solidFill>
                          <a:effectLst/>
                          <a:latin typeface="verdana" panose="020B0604030504040204" pitchFamily="34" charset="0"/>
                        </a:rPr>
                        <a:t>{</a:t>
                      </a:r>
                      <a:br>
                        <a:rPr lang="en-US" sz="1500" dirty="0">
                          <a:solidFill>
                            <a:srgbClr val="000000"/>
                          </a:solidFill>
                          <a:effectLst/>
                          <a:latin typeface="verdana" panose="020B0604030504040204" pitchFamily="34" charset="0"/>
                        </a:rPr>
                      </a:br>
                      <a:r>
                        <a:rPr lang="en-US" sz="1500" dirty="0">
                          <a:solidFill>
                            <a:srgbClr val="000000"/>
                          </a:solidFill>
                          <a:effectLst/>
                          <a:latin typeface="verdana" panose="020B0604030504040204" pitchFamily="34" charset="0"/>
                        </a:rPr>
                        <a:t>void draw();</a:t>
                      </a:r>
                      <a:br>
                        <a:rPr lang="en-US" sz="1500" dirty="0">
                          <a:solidFill>
                            <a:srgbClr val="000000"/>
                          </a:solidFill>
                          <a:effectLst/>
                          <a:latin typeface="verdana" panose="020B0604030504040204" pitchFamily="34" charset="0"/>
                        </a:rPr>
                      </a:br>
                      <a:r>
                        <a:rPr lang="en-US" sz="1500" dirty="0">
                          <a:solidFill>
                            <a:srgbClr val="000000"/>
                          </a:solidFill>
                          <a:effectLst/>
                          <a:latin typeface="verdana" panose="020B0604030504040204" pitchFamily="34" charset="0"/>
                        </a:rPr>
                        <a:t>}</a:t>
                      </a:r>
                    </a:p>
                  </a:txBody>
                  <a:tcPr marL="34700" marR="34700" marT="34700" marB="347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r>
            </a:tbl>
          </a:graphicData>
        </a:graphic>
      </p:graphicFrame>
      <p:sp>
        <p:nvSpPr>
          <p:cNvPr id="5" name="Rectangle 1"/>
          <p:cNvSpPr>
            <a:spLocks noChangeArrowheads="1"/>
          </p:cNvSpPr>
          <p:nvPr/>
        </p:nvSpPr>
        <p:spPr bwMode="auto">
          <a:xfrm>
            <a:off x="11273031" y="123435"/>
            <a:ext cx="1015663" cy="587487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vert"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Simply, abstract class achieves partial abstraction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 (0 to 100%) whereas interface achieves fully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Verdana" panose="020B0604030504040204" pitchFamily="34" charset="0"/>
              </a:rPr>
              <a:t>abstraction (100%).</a:t>
            </a:r>
            <a:endParaRPr kumimoji="0" 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41770884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4315"/>
            <a:ext cx="9144000" cy="911153"/>
          </a:xfrm>
        </p:spPr>
        <p:txBody>
          <a:bodyPr>
            <a:normAutofit fontScale="90000"/>
          </a:bodyPr>
          <a:lstStyle/>
          <a:p>
            <a:r>
              <a:rPr lang="en-US" dirty="0" smtClean="0"/>
              <a:t>OOP Features</a:t>
            </a:r>
            <a:endParaRPr lang="en-US" dirty="0"/>
          </a:p>
        </p:txBody>
      </p:sp>
      <p:sp>
        <p:nvSpPr>
          <p:cNvPr id="3" name="Subtitle 2"/>
          <p:cNvSpPr>
            <a:spLocks noGrp="1"/>
          </p:cNvSpPr>
          <p:nvPr>
            <p:ph type="subTitle" idx="1"/>
          </p:nvPr>
        </p:nvSpPr>
        <p:spPr>
          <a:xfrm>
            <a:off x="600501" y="1105468"/>
            <a:ext cx="10067499" cy="5752532"/>
          </a:xfrm>
        </p:spPr>
        <p:txBody>
          <a:bodyPr>
            <a:normAutofit lnSpcReduction="10000"/>
          </a:bodyPr>
          <a:lstStyle/>
          <a:p>
            <a:pPr algn="l"/>
            <a:r>
              <a:rPr lang="en-US" dirty="0"/>
              <a:t>allows users create the objects that they want and then create methods to handle those objects</a:t>
            </a:r>
            <a:r>
              <a:rPr lang="en-US" dirty="0" smtClean="0"/>
              <a:t>. Manipulating </a:t>
            </a:r>
            <a:r>
              <a:rPr lang="en-US" dirty="0"/>
              <a:t>these objects to get results is the goal of Object Oriented Programming</a:t>
            </a:r>
            <a:r>
              <a:rPr lang="en-US" dirty="0" smtClean="0"/>
              <a:t>.</a:t>
            </a:r>
          </a:p>
          <a:p>
            <a:pPr algn="l"/>
            <a:r>
              <a:rPr lang="en-US" b="1" dirty="0"/>
              <a:t>Core OOPS concepts are</a:t>
            </a:r>
          </a:p>
          <a:p>
            <a:pPr marL="800100" lvl="1" indent="-342900" algn="l">
              <a:buFont typeface="Arial" panose="020B0604020202020204" pitchFamily="34" charset="0"/>
              <a:buChar char="•"/>
            </a:pPr>
            <a:r>
              <a:rPr lang="en-US" b="1" u="sng" dirty="0" smtClean="0"/>
              <a:t>Class</a:t>
            </a:r>
            <a:r>
              <a:rPr lang="en-US" dirty="0" smtClean="0"/>
              <a:t> – group of similar entities. – logical entity. </a:t>
            </a:r>
            <a:r>
              <a:rPr lang="en-US" dirty="0"/>
              <a:t>A class can also be defined as a blueprint from which you can create an individual object. - </a:t>
            </a:r>
            <a:r>
              <a:rPr lang="en-US" dirty="0" smtClean="0"/>
              <a:t>e.g. car</a:t>
            </a:r>
          </a:p>
          <a:p>
            <a:pPr marL="800100" lvl="1" indent="-342900" algn="l">
              <a:buFont typeface="Arial" panose="020B0604020202020204" pitchFamily="34" charset="0"/>
              <a:buChar char="•"/>
            </a:pPr>
            <a:r>
              <a:rPr lang="en-US" b="1" u="sng" dirty="0" smtClean="0"/>
              <a:t>Object</a:t>
            </a:r>
            <a:r>
              <a:rPr lang="en-US" dirty="0" smtClean="0"/>
              <a:t> – instance of class – physical entity – e.g. </a:t>
            </a:r>
            <a:r>
              <a:rPr lang="en-US" dirty="0" err="1" smtClean="0"/>
              <a:t>santro</a:t>
            </a:r>
            <a:r>
              <a:rPr lang="en-US" dirty="0" smtClean="0"/>
              <a:t> car, </a:t>
            </a:r>
            <a:r>
              <a:rPr lang="en-US" dirty="0" err="1" smtClean="0"/>
              <a:t>bmw</a:t>
            </a:r>
            <a:endParaRPr lang="en-US" dirty="0" smtClean="0"/>
          </a:p>
          <a:p>
            <a:pPr marL="800100" lvl="1" indent="-342900" algn="just">
              <a:buFont typeface="Arial" panose="020B0604020202020204" pitchFamily="34" charset="0"/>
              <a:buChar char="•"/>
            </a:pPr>
            <a:r>
              <a:rPr lang="en-US" b="1" u="sng" dirty="0" smtClean="0"/>
              <a:t>Abstraction</a:t>
            </a:r>
            <a:r>
              <a:rPr lang="en-US" dirty="0" smtClean="0"/>
              <a:t> - an act of representing essential features without including background details. E.g. while driving a car, you do not have to be concerned with its internal working.</a:t>
            </a:r>
          </a:p>
          <a:p>
            <a:pPr marL="800100" lvl="1" indent="-342900" algn="l">
              <a:buFont typeface="Arial" panose="020B0604020202020204" pitchFamily="34" charset="0"/>
              <a:buChar char="•"/>
            </a:pPr>
            <a:r>
              <a:rPr lang="en-US" b="1" u="sng" dirty="0" smtClean="0"/>
              <a:t>Encapsulation</a:t>
            </a:r>
            <a:r>
              <a:rPr lang="en-US" dirty="0" smtClean="0"/>
              <a:t> - </a:t>
            </a:r>
            <a:r>
              <a:rPr lang="en-US" dirty="0"/>
              <a:t>technique of wrapping the data and </a:t>
            </a:r>
            <a:r>
              <a:rPr lang="en-US" dirty="0" smtClean="0"/>
              <a:t>code. </a:t>
            </a:r>
            <a:r>
              <a:rPr lang="en-US" dirty="0"/>
              <a:t>the variables of a class are always hidden from other classes. It can only be accessed using the methods of their current class. For example - in school, a student cannot exist without a class.</a:t>
            </a:r>
            <a:endParaRPr lang="en-US" dirty="0" smtClean="0"/>
          </a:p>
          <a:p>
            <a:pPr marL="800100" lvl="1" indent="-342900" algn="l">
              <a:buFont typeface="Arial" panose="020B0604020202020204" pitchFamily="34" charset="0"/>
              <a:buChar char="•"/>
            </a:pPr>
            <a:r>
              <a:rPr lang="en-US" b="1" u="sng" dirty="0" smtClean="0"/>
              <a:t>Polymorphism</a:t>
            </a:r>
            <a:r>
              <a:rPr lang="en-US" dirty="0" smtClean="0"/>
              <a:t> - refers to the ability of a variable, object or function to take on multiple forms. Two types – overloading and overriding.</a:t>
            </a:r>
          </a:p>
          <a:p>
            <a:pPr marL="800100" lvl="1" indent="-342900" algn="l">
              <a:buFont typeface="Arial" panose="020B0604020202020204" pitchFamily="34" charset="0"/>
              <a:buChar char="•"/>
            </a:pPr>
            <a:r>
              <a:rPr lang="en-US" b="1" u="sng" dirty="0" smtClean="0"/>
              <a:t>Inheritance</a:t>
            </a:r>
            <a:r>
              <a:rPr lang="en-US" dirty="0" smtClean="0"/>
              <a:t> - </a:t>
            </a:r>
            <a:r>
              <a:rPr lang="en-US" dirty="0"/>
              <a:t>one object acquires the properties and behaviors of the parent object. It is used to achieve runtime polymorphism. It’s creating a parent-child relationship between two classes.</a:t>
            </a:r>
          </a:p>
        </p:txBody>
      </p:sp>
    </p:spTree>
    <p:extLst>
      <p:ext uri="{BB962C8B-B14F-4D97-AF65-F5344CB8AC3E}">
        <p14:creationId xmlns:p14="http://schemas.microsoft.com/office/powerpoint/2010/main" xmlns="" val="1164009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937" y="0"/>
            <a:ext cx="10515600" cy="655093"/>
          </a:xfrm>
        </p:spPr>
        <p:txBody>
          <a:bodyPr>
            <a:normAutofit fontScale="90000"/>
          </a:bodyPr>
          <a:lstStyle/>
          <a:p>
            <a:pPr algn="ctr"/>
            <a:r>
              <a:rPr lang="en-US" b="1" dirty="0" smtClean="0"/>
              <a:t>Assignment 2</a:t>
            </a:r>
            <a:endParaRPr lang="en-US" b="1" dirty="0"/>
          </a:p>
        </p:txBody>
      </p:sp>
      <p:sp>
        <p:nvSpPr>
          <p:cNvPr id="3" name="Content Placeholder 2"/>
          <p:cNvSpPr>
            <a:spLocks noGrp="1"/>
          </p:cNvSpPr>
          <p:nvPr>
            <p:ph idx="1"/>
          </p:nvPr>
        </p:nvSpPr>
        <p:spPr>
          <a:xfrm>
            <a:off x="802257" y="707367"/>
            <a:ext cx="11016704" cy="5980036"/>
          </a:xfrm>
        </p:spPr>
        <p:txBody>
          <a:bodyPr>
            <a:normAutofit/>
          </a:bodyPr>
          <a:lstStyle/>
          <a:p>
            <a:pPr marL="514350" indent="-514350">
              <a:buFont typeface="+mj-lt"/>
              <a:buAutoNum type="arabicPeriod"/>
            </a:pPr>
            <a:r>
              <a:rPr lang="en-US" sz="2000" dirty="0"/>
              <a:t>Define OOP. Explain features of Object Oriented Programming Language</a:t>
            </a:r>
            <a:r>
              <a:rPr lang="en-US" sz="2000" dirty="0" smtClean="0"/>
              <a:t>.</a:t>
            </a:r>
          </a:p>
          <a:p>
            <a:pPr marL="514350" indent="-514350">
              <a:buFont typeface="+mj-lt"/>
              <a:buAutoNum type="arabicPeriod"/>
            </a:pPr>
            <a:r>
              <a:rPr lang="en-US" sz="2000" dirty="0" smtClean="0"/>
              <a:t>Define class and object. Write a program to illustrate relationship between them.</a:t>
            </a:r>
          </a:p>
          <a:p>
            <a:pPr marL="514350" indent="-514350">
              <a:buFont typeface="+mj-lt"/>
              <a:buAutoNum type="arabicPeriod"/>
            </a:pPr>
            <a:r>
              <a:rPr lang="en-US" sz="2000" dirty="0"/>
              <a:t>Define Abstract Class. Explain different types of Access controls available in </a:t>
            </a:r>
            <a:r>
              <a:rPr lang="en-US" sz="2000" dirty="0" smtClean="0"/>
              <a:t>java.</a:t>
            </a:r>
          </a:p>
          <a:p>
            <a:pPr marL="514350" indent="-514350">
              <a:buFont typeface="+mj-lt"/>
              <a:buAutoNum type="arabicPeriod"/>
            </a:pPr>
            <a:r>
              <a:rPr lang="en-US" sz="2000" dirty="0"/>
              <a:t>Define method overriding? Write any program to implement concept of </a:t>
            </a:r>
            <a:r>
              <a:rPr lang="en-US" sz="2000" dirty="0" smtClean="0"/>
              <a:t>multiple inheritance </a:t>
            </a:r>
            <a:r>
              <a:rPr lang="en-US" sz="2000" dirty="0"/>
              <a:t>in Java</a:t>
            </a:r>
            <a:r>
              <a:rPr lang="en-US" sz="2000" dirty="0" smtClean="0"/>
              <a:t>.</a:t>
            </a:r>
          </a:p>
          <a:p>
            <a:pPr marL="514350" indent="-514350">
              <a:buFont typeface="+mj-lt"/>
              <a:buAutoNum type="arabicPeriod"/>
            </a:pPr>
            <a:r>
              <a:rPr lang="en-US" sz="2000" dirty="0"/>
              <a:t>Define the use of </a:t>
            </a:r>
            <a:r>
              <a:rPr lang="en-US" sz="2000" b="1" dirty="0"/>
              <a:t>static </a:t>
            </a:r>
            <a:r>
              <a:rPr lang="en-US" sz="2000" dirty="0"/>
              <a:t>keyword. Write any four String methods used in java </a:t>
            </a:r>
            <a:r>
              <a:rPr lang="en-US" sz="2000" dirty="0" smtClean="0"/>
              <a:t>with example.</a:t>
            </a:r>
          </a:p>
          <a:p>
            <a:pPr marL="514350" indent="-514350">
              <a:buFont typeface="+mj-lt"/>
              <a:buAutoNum type="arabicPeriod"/>
            </a:pPr>
            <a:r>
              <a:rPr lang="en-US" sz="2000" dirty="0"/>
              <a:t>Define </a:t>
            </a:r>
            <a:r>
              <a:rPr lang="en-US" sz="2000" b="1" dirty="0"/>
              <a:t>super</a:t>
            </a:r>
            <a:r>
              <a:rPr lang="en-US" sz="2000" dirty="0"/>
              <a:t>, </a:t>
            </a:r>
            <a:r>
              <a:rPr lang="en-US" sz="2000" b="1" dirty="0"/>
              <a:t>final </a:t>
            </a:r>
            <a:r>
              <a:rPr lang="en-US" sz="2000" dirty="0"/>
              <a:t>and </a:t>
            </a:r>
            <a:r>
              <a:rPr lang="en-US" sz="2000" b="1" dirty="0"/>
              <a:t>this </a:t>
            </a:r>
            <a:r>
              <a:rPr lang="en-US" sz="2000" dirty="0"/>
              <a:t>keyword in java. </a:t>
            </a:r>
            <a:endParaRPr lang="en-US" sz="2000" dirty="0" smtClean="0"/>
          </a:p>
          <a:p>
            <a:pPr marL="514350" indent="-514350">
              <a:buFont typeface="+mj-lt"/>
              <a:buAutoNum type="arabicPeriod"/>
            </a:pPr>
            <a:r>
              <a:rPr lang="en-US" sz="2000" dirty="0" smtClean="0"/>
              <a:t>Explain </a:t>
            </a:r>
            <a:r>
              <a:rPr lang="en-US" sz="2000" dirty="0"/>
              <a:t>the concept of MVC in brief</a:t>
            </a:r>
            <a:r>
              <a:rPr lang="en-US" sz="2000" dirty="0" smtClean="0"/>
              <a:t>.</a:t>
            </a:r>
          </a:p>
          <a:p>
            <a:pPr marL="514350" indent="-514350">
              <a:buFont typeface="+mj-lt"/>
              <a:buAutoNum type="arabicPeriod"/>
            </a:pPr>
            <a:r>
              <a:rPr lang="en-US" sz="2000" dirty="0" smtClean="0"/>
              <a:t>How overloading is different from overriding? Illustrate with an example of each.</a:t>
            </a:r>
          </a:p>
          <a:p>
            <a:pPr marL="514350" indent="-514350">
              <a:buFont typeface="+mj-lt"/>
              <a:buAutoNum type="arabicPeriod"/>
            </a:pPr>
            <a:r>
              <a:rPr lang="en-US" sz="2000" dirty="0" smtClean="0"/>
              <a:t>What is constructor? Why we need it? Explain different types of constructors with example.</a:t>
            </a:r>
          </a:p>
          <a:p>
            <a:pPr marL="514350" indent="-514350">
              <a:buFont typeface="+mj-lt"/>
              <a:buAutoNum type="arabicPeriod"/>
            </a:pPr>
            <a:r>
              <a:rPr lang="en-US" sz="2000" dirty="0" smtClean="0"/>
              <a:t>What is Inheritance? Why we need it? Explain different types of inheritance with example.</a:t>
            </a:r>
          </a:p>
          <a:p>
            <a:pPr marL="514350" indent="-514350">
              <a:buFont typeface="+mj-lt"/>
              <a:buAutoNum type="arabicPeriod"/>
            </a:pPr>
            <a:r>
              <a:rPr lang="en-US" sz="2000" dirty="0" smtClean="0"/>
              <a:t>What is package? How to define and import package?</a:t>
            </a:r>
          </a:p>
          <a:p>
            <a:pPr marL="514350" indent="-514350">
              <a:buFont typeface="+mj-lt"/>
              <a:buAutoNum type="arabicPeriod"/>
            </a:pPr>
            <a:r>
              <a:rPr lang="en-US" sz="2000" dirty="0" smtClean="0"/>
              <a:t>What is interface? Explain how multiple inheritance is supported by Interface?</a:t>
            </a:r>
            <a:endParaRPr lang="en-US" sz="2000" dirty="0"/>
          </a:p>
          <a:p>
            <a:pPr marL="514350" indent="-514350">
              <a:buFont typeface="+mj-lt"/>
              <a:buAutoNum type="arabicPeriod"/>
            </a:pPr>
            <a:endParaRPr lang="en-US" sz="2000" dirty="0"/>
          </a:p>
        </p:txBody>
      </p:sp>
    </p:spTree>
    <p:extLst>
      <p:ext uri="{BB962C8B-B14F-4D97-AF65-F5344CB8AC3E}">
        <p14:creationId xmlns:p14="http://schemas.microsoft.com/office/powerpoint/2010/main" xmlns="" val="9306758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5878"/>
          </a:xfrm>
        </p:spPr>
        <p:txBody>
          <a:bodyPr/>
          <a:lstStyle/>
          <a:p>
            <a:pPr algn="ctr"/>
            <a:r>
              <a:rPr lang="en-US" b="1" u="sng" dirty="0" smtClean="0"/>
              <a:t>Lab Sheet 2</a:t>
            </a:r>
            <a:endParaRPr lang="en-US" b="1" u="sng" dirty="0"/>
          </a:p>
        </p:txBody>
      </p:sp>
      <p:sp>
        <p:nvSpPr>
          <p:cNvPr id="3" name="Content Placeholder 2"/>
          <p:cNvSpPr>
            <a:spLocks noGrp="1"/>
          </p:cNvSpPr>
          <p:nvPr>
            <p:ph idx="1"/>
          </p:nvPr>
        </p:nvSpPr>
        <p:spPr>
          <a:xfrm>
            <a:off x="838200" y="1825624"/>
            <a:ext cx="10515600" cy="5032375"/>
          </a:xfrm>
        </p:spPr>
        <p:txBody>
          <a:bodyPr/>
          <a:lstStyle/>
          <a:p>
            <a:pPr marL="0" indent="0">
              <a:buNone/>
            </a:pPr>
            <a:r>
              <a:rPr lang="en-US" dirty="0" smtClean="0"/>
              <a:t>B. Write a program to illustrate</a:t>
            </a:r>
          </a:p>
          <a:p>
            <a:pPr marL="971550" lvl="1" indent="-514350">
              <a:buFont typeface="+mj-lt"/>
              <a:buAutoNum type="arabicPeriod"/>
            </a:pPr>
            <a:r>
              <a:rPr lang="en-US" dirty="0" smtClean="0"/>
              <a:t>class and object</a:t>
            </a:r>
          </a:p>
          <a:p>
            <a:pPr marL="971550" lvl="1" indent="-514350">
              <a:buFont typeface="+mj-lt"/>
              <a:buAutoNum type="arabicPeriod"/>
            </a:pPr>
            <a:r>
              <a:rPr lang="en-US" dirty="0" smtClean="0"/>
              <a:t>parameterized constructor</a:t>
            </a:r>
          </a:p>
          <a:p>
            <a:pPr marL="971550" lvl="1" indent="-514350">
              <a:buFont typeface="+mj-lt"/>
              <a:buAutoNum type="arabicPeriod"/>
            </a:pPr>
            <a:r>
              <a:rPr lang="en-US" dirty="0" smtClean="0"/>
              <a:t>overloading</a:t>
            </a:r>
          </a:p>
          <a:p>
            <a:pPr marL="971550" lvl="1" indent="-514350">
              <a:buFont typeface="+mj-lt"/>
              <a:buAutoNum type="arabicPeriod"/>
            </a:pPr>
            <a:r>
              <a:rPr lang="en-US" dirty="0" smtClean="0"/>
              <a:t>overriding</a:t>
            </a:r>
          </a:p>
          <a:p>
            <a:pPr marL="971550" lvl="1" indent="-514350">
              <a:buFont typeface="+mj-lt"/>
              <a:buAutoNum type="arabicPeriod"/>
            </a:pPr>
            <a:r>
              <a:rPr lang="en-US" dirty="0" smtClean="0"/>
              <a:t>single inheritance</a:t>
            </a:r>
          </a:p>
          <a:p>
            <a:pPr marL="971550" lvl="1" indent="-514350">
              <a:buFont typeface="+mj-lt"/>
              <a:buAutoNum type="arabicPeriod"/>
            </a:pPr>
            <a:r>
              <a:rPr lang="en-US" dirty="0" smtClean="0"/>
              <a:t>multilevel inheritance</a:t>
            </a:r>
          </a:p>
          <a:p>
            <a:pPr marL="971550" lvl="1" indent="-514350">
              <a:buFont typeface="+mj-lt"/>
              <a:buAutoNum type="arabicPeriod"/>
            </a:pPr>
            <a:r>
              <a:rPr lang="en-US" dirty="0" smtClean="0"/>
              <a:t>multiple inheritance</a:t>
            </a:r>
          </a:p>
          <a:p>
            <a:pPr marL="0" indent="0">
              <a:buNone/>
            </a:pPr>
            <a:r>
              <a:rPr lang="en-US" dirty="0"/>
              <a:t>	</a:t>
            </a:r>
            <a:endParaRPr lang="en-US" dirty="0" smtClean="0"/>
          </a:p>
          <a:p>
            <a:pPr marL="0" indent="0">
              <a:buNone/>
            </a:pPr>
            <a:endParaRPr lang="en-US" dirty="0" smtClean="0"/>
          </a:p>
          <a:p>
            <a:pPr marL="514350" indent="-514350">
              <a:buFont typeface="+mj-lt"/>
              <a:buAutoNum type="arabicPeriod"/>
            </a:pPr>
            <a:endParaRPr lang="en-US" dirty="0"/>
          </a:p>
        </p:txBody>
      </p:sp>
    </p:spTree>
    <p:extLst>
      <p:ext uri="{BB962C8B-B14F-4D97-AF65-F5344CB8AC3E}">
        <p14:creationId xmlns:p14="http://schemas.microsoft.com/office/powerpoint/2010/main" xmlns="" val="1320816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14482" y="150549"/>
            <a:ext cx="8211403" cy="6186309"/>
          </a:xfrm>
          <a:prstGeom prst="rect">
            <a:avLst/>
          </a:prstGeom>
        </p:spPr>
        <p:txBody>
          <a:bodyPr wrap="square">
            <a:spAutoFit/>
          </a:bodyPr>
          <a:lstStyle/>
          <a:p>
            <a:r>
              <a:rPr lang="en-US" dirty="0"/>
              <a:t>package test;</a:t>
            </a:r>
          </a:p>
          <a:p>
            <a:endParaRPr lang="en-US" dirty="0"/>
          </a:p>
          <a:p>
            <a:r>
              <a:rPr lang="en-US" dirty="0"/>
              <a:t>public class Car {</a:t>
            </a:r>
          </a:p>
          <a:p>
            <a:r>
              <a:rPr lang="en-US" dirty="0"/>
              <a:t>	private String color;</a:t>
            </a:r>
          </a:p>
          <a:p>
            <a:r>
              <a:rPr lang="en-US" dirty="0"/>
              <a:t>	private </a:t>
            </a:r>
            <a:r>
              <a:rPr lang="en-US" dirty="0" err="1"/>
              <a:t>int</a:t>
            </a:r>
            <a:r>
              <a:rPr lang="en-US" dirty="0"/>
              <a:t> price;</a:t>
            </a:r>
          </a:p>
          <a:p>
            <a:r>
              <a:rPr lang="en-US" dirty="0"/>
              <a:t>	</a:t>
            </a:r>
          </a:p>
          <a:p>
            <a:r>
              <a:rPr lang="en-US" dirty="0"/>
              <a:t>	</a:t>
            </a:r>
            <a:r>
              <a:rPr lang="en-US" dirty="0" smtClean="0"/>
              <a:t>public </a:t>
            </a:r>
            <a:r>
              <a:rPr lang="en-US" dirty="0"/>
              <a:t>String </a:t>
            </a:r>
            <a:r>
              <a:rPr lang="en-US" dirty="0" err="1"/>
              <a:t>getColor</a:t>
            </a:r>
            <a:r>
              <a:rPr lang="en-US" dirty="0"/>
              <a:t>() </a:t>
            </a:r>
            <a:r>
              <a:rPr lang="en-US" dirty="0" smtClean="0"/>
              <a:t>{ return </a:t>
            </a:r>
            <a:r>
              <a:rPr lang="en-US" dirty="0"/>
              <a:t>color</a:t>
            </a:r>
            <a:r>
              <a:rPr lang="en-US" dirty="0" smtClean="0"/>
              <a:t>; }</a:t>
            </a:r>
            <a:endParaRPr lang="en-US" dirty="0"/>
          </a:p>
          <a:p>
            <a:r>
              <a:rPr lang="en-US" dirty="0"/>
              <a:t>	public void </a:t>
            </a:r>
            <a:r>
              <a:rPr lang="en-US" dirty="0" err="1"/>
              <a:t>setColor</a:t>
            </a:r>
            <a:r>
              <a:rPr lang="en-US" dirty="0"/>
              <a:t>(String color) </a:t>
            </a:r>
            <a:r>
              <a:rPr lang="en-US" dirty="0" smtClean="0"/>
              <a:t>{ </a:t>
            </a:r>
            <a:r>
              <a:rPr lang="en-US" dirty="0" err="1" smtClean="0"/>
              <a:t>this.color</a:t>
            </a:r>
            <a:r>
              <a:rPr lang="en-US" dirty="0" smtClean="0"/>
              <a:t> </a:t>
            </a:r>
            <a:r>
              <a:rPr lang="en-US" dirty="0"/>
              <a:t>= color</a:t>
            </a:r>
            <a:r>
              <a:rPr lang="en-US" dirty="0" smtClean="0"/>
              <a:t>; }</a:t>
            </a:r>
            <a:endParaRPr lang="en-US" dirty="0"/>
          </a:p>
          <a:p>
            <a:endParaRPr lang="en-US" dirty="0"/>
          </a:p>
          <a:p>
            <a:r>
              <a:rPr lang="en-US" dirty="0"/>
              <a:t>	public </a:t>
            </a:r>
            <a:r>
              <a:rPr lang="en-US" dirty="0" err="1"/>
              <a:t>int</a:t>
            </a:r>
            <a:r>
              <a:rPr lang="en-US" dirty="0"/>
              <a:t> </a:t>
            </a:r>
            <a:r>
              <a:rPr lang="en-US" dirty="0" err="1"/>
              <a:t>getPrice</a:t>
            </a:r>
            <a:r>
              <a:rPr lang="en-US" dirty="0"/>
              <a:t>() </a:t>
            </a:r>
            <a:r>
              <a:rPr lang="en-US" dirty="0" smtClean="0"/>
              <a:t>{ return </a:t>
            </a:r>
            <a:r>
              <a:rPr lang="en-US" dirty="0"/>
              <a:t>price</a:t>
            </a:r>
            <a:r>
              <a:rPr lang="en-US" dirty="0" smtClean="0"/>
              <a:t>; }</a:t>
            </a:r>
            <a:endParaRPr lang="en-US" dirty="0"/>
          </a:p>
          <a:p>
            <a:endParaRPr lang="en-US" dirty="0"/>
          </a:p>
          <a:p>
            <a:r>
              <a:rPr lang="en-US" dirty="0"/>
              <a:t>	public void </a:t>
            </a:r>
            <a:r>
              <a:rPr lang="en-US" dirty="0" err="1"/>
              <a:t>setPrice</a:t>
            </a:r>
            <a:r>
              <a:rPr lang="en-US" dirty="0"/>
              <a:t>(</a:t>
            </a:r>
            <a:r>
              <a:rPr lang="en-US" dirty="0" err="1"/>
              <a:t>int</a:t>
            </a:r>
            <a:r>
              <a:rPr lang="en-US" dirty="0"/>
              <a:t> price) </a:t>
            </a:r>
            <a:r>
              <a:rPr lang="en-US" dirty="0" smtClean="0"/>
              <a:t>{ </a:t>
            </a:r>
            <a:r>
              <a:rPr lang="en-US" dirty="0" err="1" smtClean="0"/>
              <a:t>this.price</a:t>
            </a:r>
            <a:r>
              <a:rPr lang="en-US" dirty="0" smtClean="0"/>
              <a:t> </a:t>
            </a:r>
            <a:r>
              <a:rPr lang="en-US" dirty="0"/>
              <a:t>= price</a:t>
            </a:r>
            <a:r>
              <a:rPr lang="en-US" dirty="0" smtClean="0"/>
              <a:t>;</a:t>
            </a:r>
            <a:r>
              <a:rPr lang="en-US" dirty="0"/>
              <a:t>	}</a:t>
            </a:r>
          </a:p>
          <a:p>
            <a:endParaRPr lang="en-US" dirty="0"/>
          </a:p>
          <a:p>
            <a:r>
              <a:rPr lang="en-US" dirty="0"/>
              <a:t>	public static void main(String[] </a:t>
            </a:r>
            <a:r>
              <a:rPr lang="en-US" dirty="0" err="1"/>
              <a:t>args</a:t>
            </a:r>
            <a:r>
              <a:rPr lang="en-US" dirty="0"/>
              <a:t>) {</a:t>
            </a:r>
          </a:p>
          <a:p>
            <a:r>
              <a:rPr lang="en-US" dirty="0"/>
              <a:t>	</a:t>
            </a:r>
            <a:r>
              <a:rPr lang="en-US"/>
              <a:t>	</a:t>
            </a:r>
            <a:r>
              <a:rPr lang="en-US" smtClean="0"/>
              <a:t>Car </a:t>
            </a:r>
            <a:r>
              <a:rPr lang="en-US" dirty="0" err="1"/>
              <a:t>car</a:t>
            </a:r>
            <a:r>
              <a:rPr lang="en-US" dirty="0"/>
              <a:t> = new Car();</a:t>
            </a:r>
          </a:p>
          <a:p>
            <a:r>
              <a:rPr lang="en-US" dirty="0"/>
              <a:t>		</a:t>
            </a:r>
            <a:r>
              <a:rPr lang="en-US" dirty="0" err="1"/>
              <a:t>car.color</a:t>
            </a:r>
            <a:r>
              <a:rPr lang="en-US" dirty="0"/>
              <a:t> = "Yellow";</a:t>
            </a:r>
          </a:p>
          <a:p>
            <a:r>
              <a:rPr lang="en-US" dirty="0"/>
              <a:t>		//</a:t>
            </a:r>
            <a:r>
              <a:rPr lang="en-US" dirty="0" err="1"/>
              <a:t>car.setColor</a:t>
            </a:r>
            <a:r>
              <a:rPr lang="en-US" dirty="0"/>
              <a:t>("Red");</a:t>
            </a:r>
          </a:p>
          <a:p>
            <a:r>
              <a:rPr lang="en-US" dirty="0"/>
              <a:t>		</a:t>
            </a:r>
            <a:r>
              <a:rPr lang="en-US" dirty="0" err="1"/>
              <a:t>car.setPrice</a:t>
            </a:r>
            <a:r>
              <a:rPr lang="en-US" dirty="0"/>
              <a:t>(500000);</a:t>
            </a:r>
          </a:p>
          <a:p>
            <a:r>
              <a:rPr lang="en-US" dirty="0"/>
              <a:t>		</a:t>
            </a:r>
            <a:r>
              <a:rPr lang="en-US" dirty="0" err="1"/>
              <a:t>System.out.println</a:t>
            </a:r>
            <a:r>
              <a:rPr lang="en-US" dirty="0"/>
              <a:t>("Color = "+</a:t>
            </a:r>
            <a:r>
              <a:rPr lang="en-US" dirty="0" err="1"/>
              <a:t>car.getColor</a:t>
            </a:r>
            <a:r>
              <a:rPr lang="en-US" dirty="0"/>
              <a:t>());</a:t>
            </a:r>
          </a:p>
          <a:p>
            <a:r>
              <a:rPr lang="en-US" dirty="0" smtClean="0"/>
              <a:t>	</a:t>
            </a:r>
            <a:r>
              <a:rPr lang="en-US" dirty="0"/>
              <a:t>	</a:t>
            </a:r>
            <a:r>
              <a:rPr lang="en-US" dirty="0" err="1"/>
              <a:t>System.out.println</a:t>
            </a:r>
            <a:r>
              <a:rPr lang="en-US" dirty="0"/>
              <a:t>("Price = "+</a:t>
            </a:r>
            <a:r>
              <a:rPr lang="en-US" dirty="0" err="1"/>
              <a:t>car.getPrice</a:t>
            </a:r>
            <a:r>
              <a:rPr lang="en-US" dirty="0"/>
              <a:t>());</a:t>
            </a:r>
          </a:p>
          <a:p>
            <a:r>
              <a:rPr lang="en-US" dirty="0"/>
              <a:t>	</a:t>
            </a:r>
            <a:r>
              <a:rPr lang="en-US" dirty="0" smtClean="0"/>
              <a:t>}</a:t>
            </a:r>
            <a:endParaRPr lang="en-US" dirty="0"/>
          </a:p>
          <a:p>
            <a:r>
              <a:rPr lang="en-US" dirty="0" smtClean="0"/>
              <a:t>}</a:t>
            </a:r>
            <a:endParaRPr lang="en-US" dirty="0"/>
          </a:p>
        </p:txBody>
      </p:sp>
      <p:sp>
        <p:nvSpPr>
          <p:cNvPr id="7" name="Title 1"/>
          <p:cNvSpPr txBox="1">
            <a:spLocks/>
          </p:cNvSpPr>
          <p:nvPr/>
        </p:nvSpPr>
        <p:spPr>
          <a:xfrm>
            <a:off x="9225885" y="1173708"/>
            <a:ext cx="2897875" cy="5440149"/>
          </a:xfrm>
          <a:prstGeom prst="rect">
            <a:avLst/>
          </a:prstGeom>
        </p:spPr>
        <p:txBody>
          <a:bodyPr vert="vert"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t>Class and Object Examples</a:t>
            </a:r>
            <a:endParaRPr lang="en-US" sz="3600" b="1" dirty="0"/>
          </a:p>
        </p:txBody>
      </p:sp>
    </p:spTree>
    <p:extLst>
      <p:ext uri="{BB962C8B-B14F-4D97-AF65-F5344CB8AC3E}">
        <p14:creationId xmlns:p14="http://schemas.microsoft.com/office/powerpoint/2010/main" xmlns="" val="4533776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41925" y="122830"/>
            <a:ext cx="1113430" cy="6302960"/>
          </a:xfrm>
        </p:spPr>
        <p:txBody>
          <a:bodyPr vert="vert">
            <a:normAutofit/>
          </a:bodyPr>
          <a:lstStyle/>
          <a:p>
            <a:r>
              <a:rPr lang="en-US" sz="3200" b="1" dirty="0" smtClean="0"/>
              <a:t>How data hiding is possible in java?</a:t>
            </a:r>
            <a:endParaRPr lang="en-US" sz="3200" b="1" dirty="0"/>
          </a:p>
        </p:txBody>
      </p:sp>
      <p:sp>
        <p:nvSpPr>
          <p:cNvPr id="3" name="Content Placeholder 2"/>
          <p:cNvSpPr>
            <a:spLocks noGrp="1"/>
          </p:cNvSpPr>
          <p:nvPr>
            <p:ph idx="1"/>
          </p:nvPr>
        </p:nvSpPr>
        <p:spPr>
          <a:xfrm>
            <a:off x="395785" y="122830"/>
            <a:ext cx="10167582" cy="6054133"/>
          </a:xfrm>
        </p:spPr>
        <p:txBody>
          <a:bodyPr>
            <a:normAutofit/>
          </a:bodyPr>
          <a:lstStyle/>
          <a:p>
            <a:pPr marL="0" indent="0">
              <a:buNone/>
            </a:pPr>
            <a:r>
              <a:rPr lang="en-US" sz="2000" dirty="0"/>
              <a:t>In encapsulation, the variables of a class will be hidden from other classes, and can be accessed only through the methods of their current class. Therefore, it is also known as </a:t>
            </a:r>
            <a:r>
              <a:rPr lang="en-US" sz="2000" b="1" dirty="0"/>
              <a:t>data hiding</a:t>
            </a:r>
            <a:r>
              <a:rPr lang="en-US" sz="2000" dirty="0"/>
              <a:t>.</a:t>
            </a:r>
          </a:p>
          <a:p>
            <a:pPr marL="0" indent="0">
              <a:buNone/>
            </a:pPr>
            <a:r>
              <a:rPr lang="en-US" sz="2000" b="1" dirty="0"/>
              <a:t>To achieve encapsulation in Java −</a:t>
            </a:r>
          </a:p>
          <a:p>
            <a:pPr lvl="1"/>
            <a:r>
              <a:rPr lang="en-US" sz="1600" dirty="0"/>
              <a:t>Declare the variables of a class as private.</a:t>
            </a:r>
          </a:p>
          <a:p>
            <a:pPr lvl="1"/>
            <a:r>
              <a:rPr lang="en-US" sz="1600" dirty="0"/>
              <a:t>Provide public setter and getter methods to modify and view the variables values</a:t>
            </a:r>
            <a:r>
              <a:rPr lang="en-US" sz="1600" dirty="0" smtClean="0"/>
              <a:t>.</a:t>
            </a:r>
          </a:p>
          <a:p>
            <a:pPr marL="457200" lvl="1" indent="0">
              <a:buNone/>
            </a:pPr>
            <a:endParaRPr lang="en-US" sz="1600" dirty="0"/>
          </a:p>
        </p:txBody>
      </p:sp>
      <p:sp>
        <p:nvSpPr>
          <p:cNvPr id="4" name="Rectangle 3"/>
          <p:cNvSpPr/>
          <p:nvPr/>
        </p:nvSpPr>
        <p:spPr>
          <a:xfrm>
            <a:off x="395785" y="1906002"/>
            <a:ext cx="5363570" cy="2800767"/>
          </a:xfrm>
          <a:prstGeom prst="rect">
            <a:avLst/>
          </a:prstGeom>
        </p:spPr>
        <p:txBody>
          <a:bodyPr wrap="square">
            <a:spAutoFit/>
          </a:bodyPr>
          <a:lstStyle/>
          <a:p>
            <a:r>
              <a:rPr lang="en-US" sz="1600" dirty="0"/>
              <a:t>/* File name : EncapTest.java */</a:t>
            </a:r>
          </a:p>
          <a:p>
            <a:r>
              <a:rPr lang="en-US" sz="1600" dirty="0"/>
              <a:t>public class </a:t>
            </a:r>
            <a:r>
              <a:rPr lang="en-US" sz="1600" dirty="0" err="1"/>
              <a:t>EncapTest</a:t>
            </a:r>
            <a:r>
              <a:rPr lang="en-US" sz="1600" dirty="0"/>
              <a:t> {</a:t>
            </a:r>
          </a:p>
          <a:p>
            <a:r>
              <a:rPr lang="en-US" sz="1600" dirty="0"/>
              <a:t>   private String name;</a:t>
            </a:r>
          </a:p>
          <a:p>
            <a:r>
              <a:rPr lang="en-US" sz="1600" dirty="0"/>
              <a:t>   private </a:t>
            </a:r>
            <a:r>
              <a:rPr lang="en-US" sz="1600" dirty="0" err="1"/>
              <a:t>int</a:t>
            </a:r>
            <a:r>
              <a:rPr lang="en-US" sz="1600" dirty="0"/>
              <a:t> age;</a:t>
            </a:r>
          </a:p>
          <a:p>
            <a:endParaRPr lang="en-US" sz="1600" dirty="0"/>
          </a:p>
          <a:p>
            <a:r>
              <a:rPr lang="en-US" sz="1600" dirty="0"/>
              <a:t>   public </a:t>
            </a:r>
            <a:r>
              <a:rPr lang="en-US" sz="1600" dirty="0" err="1"/>
              <a:t>int</a:t>
            </a:r>
            <a:r>
              <a:rPr lang="en-US" sz="1600" dirty="0"/>
              <a:t> </a:t>
            </a:r>
            <a:r>
              <a:rPr lang="en-US" sz="1600" dirty="0" err="1"/>
              <a:t>getAge</a:t>
            </a:r>
            <a:r>
              <a:rPr lang="en-US" sz="1600" dirty="0"/>
              <a:t>() { return age; }</a:t>
            </a:r>
          </a:p>
          <a:p>
            <a:r>
              <a:rPr lang="en-US" sz="1600" dirty="0"/>
              <a:t>   public String </a:t>
            </a:r>
            <a:r>
              <a:rPr lang="en-US" sz="1600" dirty="0" err="1"/>
              <a:t>getName</a:t>
            </a:r>
            <a:r>
              <a:rPr lang="en-US" sz="1600" dirty="0"/>
              <a:t>() { return name; }</a:t>
            </a:r>
          </a:p>
          <a:p>
            <a:endParaRPr lang="en-US" sz="1600" dirty="0"/>
          </a:p>
          <a:p>
            <a:r>
              <a:rPr lang="en-US" sz="1600" dirty="0"/>
              <a:t>   public void </a:t>
            </a:r>
            <a:r>
              <a:rPr lang="en-US" sz="1600" dirty="0" err="1"/>
              <a:t>setAge</a:t>
            </a:r>
            <a:r>
              <a:rPr lang="en-US" sz="1600" dirty="0"/>
              <a:t>( </a:t>
            </a:r>
            <a:r>
              <a:rPr lang="en-US" sz="1600" dirty="0" err="1"/>
              <a:t>int</a:t>
            </a:r>
            <a:r>
              <a:rPr lang="en-US" sz="1600" dirty="0"/>
              <a:t> </a:t>
            </a:r>
            <a:r>
              <a:rPr lang="en-US" sz="1600" dirty="0" err="1"/>
              <a:t>newAge</a:t>
            </a:r>
            <a:r>
              <a:rPr lang="en-US" sz="1600" dirty="0"/>
              <a:t>) { age = </a:t>
            </a:r>
            <a:r>
              <a:rPr lang="en-US" sz="1600" dirty="0" err="1"/>
              <a:t>newAge</a:t>
            </a:r>
            <a:r>
              <a:rPr lang="en-US" sz="1600" dirty="0"/>
              <a:t>; }</a:t>
            </a:r>
          </a:p>
          <a:p>
            <a:r>
              <a:rPr lang="en-US" sz="1600" dirty="0"/>
              <a:t>   public void </a:t>
            </a:r>
            <a:r>
              <a:rPr lang="en-US" sz="1600" dirty="0" err="1"/>
              <a:t>setName</a:t>
            </a:r>
            <a:r>
              <a:rPr lang="en-US" sz="1600" dirty="0"/>
              <a:t>(String </a:t>
            </a:r>
            <a:r>
              <a:rPr lang="en-US" sz="1600" dirty="0" err="1"/>
              <a:t>newName</a:t>
            </a:r>
            <a:r>
              <a:rPr lang="en-US" sz="1600" dirty="0"/>
              <a:t>) { name = </a:t>
            </a:r>
            <a:r>
              <a:rPr lang="en-US" sz="1600" dirty="0" err="1"/>
              <a:t>newName</a:t>
            </a:r>
            <a:r>
              <a:rPr lang="en-US" sz="1600" dirty="0"/>
              <a:t>; }</a:t>
            </a:r>
          </a:p>
          <a:p>
            <a:r>
              <a:rPr lang="en-US" sz="1600" dirty="0"/>
              <a:t>}</a:t>
            </a:r>
          </a:p>
        </p:txBody>
      </p:sp>
      <p:sp>
        <p:nvSpPr>
          <p:cNvPr id="5" name="Rectangle 4"/>
          <p:cNvSpPr/>
          <p:nvPr/>
        </p:nvSpPr>
        <p:spPr>
          <a:xfrm>
            <a:off x="5759355" y="3306385"/>
            <a:ext cx="6096000" cy="3693319"/>
          </a:xfrm>
          <a:prstGeom prst="rect">
            <a:avLst/>
          </a:prstGeom>
        </p:spPr>
        <p:txBody>
          <a:bodyPr>
            <a:spAutoFit/>
          </a:bodyPr>
          <a:lstStyle/>
          <a:p>
            <a:r>
              <a:rPr lang="en-US" dirty="0"/>
              <a:t>/* File name : RunEncap.java */</a:t>
            </a:r>
          </a:p>
          <a:p>
            <a:r>
              <a:rPr lang="en-US" dirty="0"/>
              <a:t>public class </a:t>
            </a:r>
            <a:r>
              <a:rPr lang="en-US" dirty="0" err="1"/>
              <a:t>RunEncap</a:t>
            </a:r>
            <a:r>
              <a:rPr lang="en-US" dirty="0"/>
              <a:t> {</a:t>
            </a:r>
          </a:p>
          <a:p>
            <a:endParaRPr lang="en-US" dirty="0"/>
          </a:p>
          <a:p>
            <a:r>
              <a:rPr lang="en-US" dirty="0"/>
              <a:t>   public static void main(String </a:t>
            </a:r>
            <a:r>
              <a:rPr lang="en-US" dirty="0" err="1"/>
              <a:t>args</a:t>
            </a:r>
            <a:r>
              <a:rPr lang="en-US" dirty="0"/>
              <a:t>[]) {</a:t>
            </a:r>
          </a:p>
          <a:p>
            <a:r>
              <a:rPr lang="en-US" dirty="0"/>
              <a:t>      </a:t>
            </a:r>
            <a:r>
              <a:rPr lang="en-US" dirty="0" err="1"/>
              <a:t>EncapTest</a:t>
            </a:r>
            <a:r>
              <a:rPr lang="en-US" dirty="0"/>
              <a:t> </a:t>
            </a:r>
            <a:r>
              <a:rPr lang="en-US" dirty="0" err="1"/>
              <a:t>encap</a:t>
            </a:r>
            <a:r>
              <a:rPr lang="en-US" dirty="0"/>
              <a:t> = new </a:t>
            </a:r>
            <a:r>
              <a:rPr lang="en-US" dirty="0" err="1"/>
              <a:t>EncapTest</a:t>
            </a:r>
            <a:r>
              <a:rPr lang="en-US" dirty="0"/>
              <a:t>();</a:t>
            </a:r>
          </a:p>
          <a:p>
            <a:r>
              <a:rPr lang="en-US" dirty="0"/>
              <a:t>      </a:t>
            </a:r>
            <a:r>
              <a:rPr lang="en-US" dirty="0" err="1"/>
              <a:t>encap.setName</a:t>
            </a:r>
            <a:r>
              <a:rPr lang="en-US" dirty="0"/>
              <a:t>("James");</a:t>
            </a:r>
          </a:p>
          <a:p>
            <a:r>
              <a:rPr lang="en-US" dirty="0"/>
              <a:t>      </a:t>
            </a:r>
            <a:r>
              <a:rPr lang="en-US" dirty="0" err="1"/>
              <a:t>encap.setAge</a:t>
            </a:r>
            <a:r>
              <a:rPr lang="en-US" dirty="0"/>
              <a:t>(20);</a:t>
            </a:r>
          </a:p>
          <a:p>
            <a:r>
              <a:rPr lang="en-US" dirty="0"/>
              <a:t>      </a:t>
            </a:r>
            <a:r>
              <a:rPr lang="en-US" dirty="0" err="1"/>
              <a:t>encap.setIdNum</a:t>
            </a:r>
            <a:r>
              <a:rPr lang="en-US" dirty="0"/>
              <a:t>("12343ms");</a:t>
            </a:r>
          </a:p>
          <a:p>
            <a:endParaRPr lang="en-US" dirty="0"/>
          </a:p>
          <a:p>
            <a:r>
              <a:rPr lang="en-US" dirty="0"/>
              <a:t>      </a:t>
            </a:r>
            <a:r>
              <a:rPr lang="en-US" dirty="0" err="1"/>
              <a:t>System.out.print</a:t>
            </a:r>
            <a:r>
              <a:rPr lang="en-US" dirty="0"/>
              <a:t>("Name : " + </a:t>
            </a:r>
            <a:r>
              <a:rPr lang="en-US" dirty="0" err="1"/>
              <a:t>encap.getName</a:t>
            </a:r>
            <a:r>
              <a:rPr lang="en-US" dirty="0"/>
              <a:t>() + " Age : " + </a:t>
            </a:r>
            <a:r>
              <a:rPr lang="en-US" dirty="0" err="1"/>
              <a:t>encap.getAge</a:t>
            </a:r>
            <a:r>
              <a:rPr lang="en-US" dirty="0"/>
              <a:t>());</a:t>
            </a:r>
          </a:p>
          <a:p>
            <a:r>
              <a:rPr lang="en-US" dirty="0"/>
              <a:t>   }</a:t>
            </a:r>
          </a:p>
          <a:p>
            <a:r>
              <a:rPr lang="en-US" dirty="0"/>
              <a:t>}</a:t>
            </a:r>
          </a:p>
        </p:txBody>
      </p:sp>
      <p:sp>
        <p:nvSpPr>
          <p:cNvPr id="6" name="Rectangle 5"/>
          <p:cNvSpPr/>
          <p:nvPr/>
        </p:nvSpPr>
        <p:spPr>
          <a:xfrm>
            <a:off x="918950" y="5609782"/>
            <a:ext cx="3475629" cy="830997"/>
          </a:xfrm>
          <a:prstGeom prst="rect">
            <a:avLst/>
          </a:prstGeom>
        </p:spPr>
        <p:txBody>
          <a:bodyPr wrap="square">
            <a:spAutoFit/>
          </a:bodyPr>
          <a:lstStyle/>
          <a:p>
            <a:r>
              <a:rPr lang="en-US" sz="2400" b="1" dirty="0"/>
              <a:t>Output</a:t>
            </a:r>
          </a:p>
          <a:p>
            <a:r>
              <a:rPr lang="en-US" sz="2400" b="1" dirty="0"/>
              <a:t>Name : James Age : 20</a:t>
            </a:r>
          </a:p>
        </p:txBody>
      </p:sp>
    </p:spTree>
    <p:extLst>
      <p:ext uri="{BB962C8B-B14F-4D97-AF65-F5344CB8AC3E}">
        <p14:creationId xmlns:p14="http://schemas.microsoft.com/office/powerpoint/2010/main" xmlns="" val="27149845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4809"/>
          </a:xfrm>
        </p:spPr>
        <p:txBody>
          <a:bodyPr>
            <a:normAutofit fontScale="90000"/>
          </a:bodyPr>
          <a:lstStyle/>
          <a:p>
            <a:pPr algn="ctr"/>
            <a:r>
              <a:rPr lang="en-US" b="1" dirty="0" smtClean="0"/>
              <a:t>Constructors in Java</a:t>
            </a:r>
            <a:endParaRPr lang="en-US" b="1" dirty="0"/>
          </a:p>
        </p:txBody>
      </p:sp>
      <p:sp>
        <p:nvSpPr>
          <p:cNvPr id="3" name="Content Placeholder 2"/>
          <p:cNvSpPr>
            <a:spLocks noGrp="1"/>
          </p:cNvSpPr>
          <p:nvPr>
            <p:ph idx="1"/>
          </p:nvPr>
        </p:nvSpPr>
        <p:spPr>
          <a:xfrm>
            <a:off x="409432" y="2552132"/>
            <a:ext cx="4763070" cy="3425587"/>
          </a:xfrm>
        </p:spPr>
        <p:txBody>
          <a:bodyPr>
            <a:normAutofit/>
          </a:bodyPr>
          <a:lstStyle/>
          <a:p>
            <a:pPr marL="0" indent="0">
              <a:buNone/>
            </a:pPr>
            <a:r>
              <a:rPr lang="en-US" sz="2000" b="1" u="sng" dirty="0" smtClean="0"/>
              <a:t>Rules for Constructors</a:t>
            </a:r>
          </a:p>
          <a:p>
            <a:r>
              <a:rPr lang="en-US" sz="2000" dirty="0" smtClean="0"/>
              <a:t>Constructor </a:t>
            </a:r>
            <a:r>
              <a:rPr lang="en-US" sz="2000" dirty="0"/>
              <a:t>name must be the same as its class name</a:t>
            </a:r>
          </a:p>
          <a:p>
            <a:r>
              <a:rPr lang="en-US" sz="2000" dirty="0"/>
              <a:t>A Constructor must have no explicit return type</a:t>
            </a:r>
          </a:p>
          <a:p>
            <a:r>
              <a:rPr lang="en-US" sz="2000" dirty="0"/>
              <a:t>A Java constructor cannot be abstract, static, final, and synchronized</a:t>
            </a:r>
          </a:p>
          <a:p>
            <a:pPr algn="just"/>
            <a:endParaRPr lang="en-US" sz="2000" dirty="0" smtClean="0"/>
          </a:p>
        </p:txBody>
      </p:sp>
      <p:sp>
        <p:nvSpPr>
          <p:cNvPr id="4" name="Rectangle 3"/>
          <p:cNvSpPr/>
          <p:nvPr/>
        </p:nvSpPr>
        <p:spPr>
          <a:xfrm>
            <a:off x="6514530" y="2290717"/>
            <a:ext cx="5017828" cy="3139321"/>
          </a:xfrm>
          <a:prstGeom prst="rect">
            <a:avLst/>
          </a:prstGeom>
        </p:spPr>
        <p:txBody>
          <a:bodyPr wrap="square">
            <a:spAutoFit/>
          </a:bodyPr>
          <a:lstStyle/>
          <a:p>
            <a:r>
              <a:rPr lang="en-US" dirty="0" smtClean="0"/>
              <a:t>public </a:t>
            </a:r>
            <a:r>
              <a:rPr lang="en-US" dirty="0"/>
              <a:t>class </a:t>
            </a:r>
            <a:r>
              <a:rPr lang="en-US" dirty="0" err="1"/>
              <a:t>MyClass</a:t>
            </a:r>
            <a:r>
              <a:rPr lang="en-US" dirty="0"/>
              <a:t> {</a:t>
            </a:r>
          </a:p>
          <a:p>
            <a:r>
              <a:rPr lang="en-US" dirty="0"/>
              <a:t>   </a:t>
            </a:r>
            <a:r>
              <a:rPr lang="en-US" dirty="0" smtClean="0"/>
              <a:t>      </a:t>
            </a:r>
            <a:r>
              <a:rPr lang="en-US" dirty="0" err="1" smtClean="0"/>
              <a:t>int</a:t>
            </a:r>
            <a:r>
              <a:rPr lang="en-US" dirty="0" smtClean="0"/>
              <a:t> </a:t>
            </a:r>
            <a:r>
              <a:rPr lang="en-US" dirty="0"/>
              <a:t>x;  </a:t>
            </a:r>
          </a:p>
          <a:p>
            <a:r>
              <a:rPr lang="en-US" dirty="0" smtClean="0"/>
              <a:t>         public </a:t>
            </a:r>
            <a:r>
              <a:rPr lang="en-US" dirty="0" err="1"/>
              <a:t>MyClass</a:t>
            </a:r>
            <a:r>
              <a:rPr lang="en-US" dirty="0"/>
              <a:t>() </a:t>
            </a:r>
            <a:r>
              <a:rPr lang="en-US" dirty="0" smtClean="0"/>
              <a:t>{  </a:t>
            </a:r>
            <a:r>
              <a:rPr lang="en-US" dirty="0"/>
              <a:t>x = 5;  </a:t>
            </a:r>
            <a:r>
              <a:rPr lang="en-US" dirty="0" smtClean="0"/>
              <a:t> </a:t>
            </a:r>
            <a:r>
              <a:rPr lang="en-US" dirty="0"/>
              <a:t>}</a:t>
            </a:r>
          </a:p>
          <a:p>
            <a:endParaRPr lang="en-US" dirty="0"/>
          </a:p>
          <a:p>
            <a:r>
              <a:rPr lang="en-US" dirty="0"/>
              <a:t>  </a:t>
            </a:r>
            <a:r>
              <a:rPr lang="en-US" dirty="0" smtClean="0"/>
              <a:t>      public </a:t>
            </a:r>
            <a:r>
              <a:rPr lang="en-US" dirty="0"/>
              <a:t>static void main(String[] </a:t>
            </a:r>
            <a:r>
              <a:rPr lang="en-US" dirty="0" err="1"/>
              <a:t>args</a:t>
            </a:r>
            <a:r>
              <a:rPr lang="en-US" dirty="0"/>
              <a:t>) {</a:t>
            </a:r>
          </a:p>
          <a:p>
            <a:r>
              <a:rPr lang="en-US" dirty="0"/>
              <a:t>    </a:t>
            </a:r>
            <a:r>
              <a:rPr lang="en-US" dirty="0" smtClean="0"/>
              <a:t>	</a:t>
            </a:r>
            <a:r>
              <a:rPr lang="en-US" dirty="0" err="1" smtClean="0"/>
              <a:t>MyClass</a:t>
            </a:r>
            <a:r>
              <a:rPr lang="en-US" dirty="0" smtClean="0"/>
              <a:t> </a:t>
            </a:r>
            <a:r>
              <a:rPr lang="en-US" dirty="0" err="1"/>
              <a:t>myObj</a:t>
            </a:r>
            <a:r>
              <a:rPr lang="en-US" dirty="0"/>
              <a:t> = new </a:t>
            </a:r>
            <a:r>
              <a:rPr lang="en-US" dirty="0" err="1"/>
              <a:t>MyClass</a:t>
            </a:r>
            <a:r>
              <a:rPr lang="en-US" dirty="0"/>
              <a:t>(); </a:t>
            </a:r>
          </a:p>
          <a:p>
            <a:r>
              <a:rPr lang="en-US" dirty="0"/>
              <a:t>    </a:t>
            </a:r>
            <a:r>
              <a:rPr lang="en-US" dirty="0" smtClean="0"/>
              <a:t>	</a:t>
            </a:r>
            <a:r>
              <a:rPr lang="en-US" dirty="0" err="1" smtClean="0"/>
              <a:t>System.out.println</a:t>
            </a:r>
            <a:r>
              <a:rPr lang="en-US" dirty="0" smtClean="0"/>
              <a:t>(</a:t>
            </a:r>
            <a:r>
              <a:rPr lang="en-US" dirty="0" err="1" smtClean="0"/>
              <a:t>myObj.x</a:t>
            </a:r>
            <a:r>
              <a:rPr lang="en-US" dirty="0"/>
              <a:t>); </a:t>
            </a:r>
            <a:endParaRPr lang="en-US" dirty="0" smtClean="0"/>
          </a:p>
          <a:p>
            <a:r>
              <a:rPr lang="en-US" dirty="0"/>
              <a:t> </a:t>
            </a:r>
            <a:r>
              <a:rPr lang="en-US" dirty="0" smtClean="0"/>
              <a:t>       }</a:t>
            </a:r>
            <a:endParaRPr lang="en-US" dirty="0"/>
          </a:p>
          <a:p>
            <a:r>
              <a:rPr lang="en-US" dirty="0" smtClean="0"/>
              <a:t> }</a:t>
            </a:r>
            <a:endParaRPr lang="en-US" dirty="0"/>
          </a:p>
          <a:p>
            <a:endParaRPr lang="en-US" dirty="0"/>
          </a:p>
          <a:p>
            <a:r>
              <a:rPr lang="en-US" dirty="0"/>
              <a:t>// Outputs 5</a:t>
            </a:r>
          </a:p>
        </p:txBody>
      </p:sp>
      <p:sp>
        <p:nvSpPr>
          <p:cNvPr id="5" name="Rectangle 4"/>
          <p:cNvSpPr/>
          <p:nvPr/>
        </p:nvSpPr>
        <p:spPr>
          <a:xfrm>
            <a:off x="1287439" y="952139"/>
            <a:ext cx="10066361" cy="646331"/>
          </a:xfrm>
          <a:prstGeom prst="rect">
            <a:avLst/>
          </a:prstGeom>
        </p:spPr>
        <p:txBody>
          <a:bodyPr wrap="square">
            <a:spAutoFit/>
          </a:bodyPr>
          <a:lstStyle/>
          <a:p>
            <a:r>
              <a:rPr lang="en-US" dirty="0"/>
              <a:t>A constructor in Java is a special method that is used to initialize objects. The constructor is called when an object of a class is created. It can be used to set initial values for object attributes:</a:t>
            </a:r>
          </a:p>
        </p:txBody>
      </p:sp>
    </p:spTree>
    <p:extLst>
      <p:ext uri="{BB962C8B-B14F-4D97-AF65-F5344CB8AC3E}">
        <p14:creationId xmlns:p14="http://schemas.microsoft.com/office/powerpoint/2010/main" xmlns="" val="10954742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2349" y="0"/>
            <a:ext cx="7200331" cy="494684"/>
          </a:xfrm>
        </p:spPr>
        <p:txBody>
          <a:bodyPr>
            <a:normAutofit fontScale="90000"/>
          </a:bodyPr>
          <a:lstStyle/>
          <a:p>
            <a:pPr algn="ctr"/>
            <a:r>
              <a:rPr lang="en-US" b="1" dirty="0" smtClean="0"/>
              <a:t>Types of Constructors</a:t>
            </a:r>
            <a:endParaRPr lang="en-US" b="1" dirty="0"/>
          </a:p>
        </p:txBody>
      </p:sp>
      <p:sp>
        <p:nvSpPr>
          <p:cNvPr id="3" name="Content Placeholder 2"/>
          <p:cNvSpPr>
            <a:spLocks noGrp="1"/>
          </p:cNvSpPr>
          <p:nvPr>
            <p:ph idx="1"/>
          </p:nvPr>
        </p:nvSpPr>
        <p:spPr>
          <a:xfrm>
            <a:off x="719351" y="731837"/>
            <a:ext cx="10671412" cy="2093249"/>
          </a:xfrm>
        </p:spPr>
        <p:txBody>
          <a:bodyPr>
            <a:normAutofit/>
          </a:bodyPr>
          <a:lstStyle/>
          <a:p>
            <a:pPr algn="just"/>
            <a:r>
              <a:rPr lang="en-US" sz="2000" dirty="0"/>
              <a:t>It is called constructor because it constructs the values at the time of object creation. It is not necessary to write a constructor for a class. It is because java compiler creates a default constructor if your class doesn't have any.</a:t>
            </a:r>
            <a:endParaRPr lang="en-US" sz="2000" dirty="0" smtClean="0"/>
          </a:p>
          <a:p>
            <a:pPr algn="just"/>
            <a:r>
              <a:rPr lang="en-US" sz="2000" dirty="0" smtClean="0"/>
              <a:t>Two types of Constructors (default and parameterized).</a:t>
            </a:r>
          </a:p>
          <a:p>
            <a:pPr algn="just"/>
            <a:r>
              <a:rPr lang="en-US" sz="2000" dirty="0"/>
              <a:t>The default constructor is used to provide the default values to the object like 0, null, etc., depending on the type.</a:t>
            </a:r>
            <a:endParaRPr lang="en-US" sz="2000" dirty="0" smtClean="0"/>
          </a:p>
          <a:p>
            <a:pPr marL="0" indent="0">
              <a:buNone/>
            </a:pPr>
            <a:endParaRPr lang="en-US" dirty="0"/>
          </a:p>
        </p:txBody>
      </p:sp>
      <p:sp>
        <p:nvSpPr>
          <p:cNvPr id="4" name="Rectangle 3"/>
          <p:cNvSpPr/>
          <p:nvPr/>
        </p:nvSpPr>
        <p:spPr>
          <a:xfrm>
            <a:off x="5052514" y="3425293"/>
            <a:ext cx="5371531" cy="2308324"/>
          </a:xfrm>
          <a:prstGeom prst="rect">
            <a:avLst/>
          </a:prstGeom>
        </p:spPr>
        <p:txBody>
          <a:bodyPr wrap="square">
            <a:spAutoFit/>
          </a:bodyPr>
          <a:lstStyle/>
          <a:p>
            <a:r>
              <a:rPr lang="en-US" dirty="0"/>
              <a:t>class Bike1{  </a:t>
            </a:r>
          </a:p>
          <a:p>
            <a:r>
              <a:rPr lang="en-US" dirty="0"/>
              <a:t>	Bike1</a:t>
            </a:r>
            <a:r>
              <a:rPr lang="en-US" dirty="0" smtClean="0"/>
              <a:t>(){</a:t>
            </a:r>
          </a:p>
          <a:p>
            <a:r>
              <a:rPr lang="en-US" dirty="0"/>
              <a:t>	 </a:t>
            </a:r>
            <a:r>
              <a:rPr lang="en-US" dirty="0" smtClean="0"/>
              <a:t>      </a:t>
            </a:r>
            <a:r>
              <a:rPr lang="en-US" dirty="0" err="1" smtClean="0"/>
              <a:t>System.out.println</a:t>
            </a:r>
            <a:r>
              <a:rPr lang="en-US" dirty="0"/>
              <a:t>("Bike is created</a:t>
            </a:r>
            <a:r>
              <a:rPr lang="en-US" dirty="0" smtClean="0"/>
              <a:t>");</a:t>
            </a:r>
          </a:p>
          <a:p>
            <a:r>
              <a:rPr lang="en-US" dirty="0"/>
              <a:t>	</a:t>
            </a:r>
            <a:r>
              <a:rPr lang="en-US" dirty="0" smtClean="0"/>
              <a:t>}  </a:t>
            </a:r>
            <a:endParaRPr lang="en-US" dirty="0"/>
          </a:p>
          <a:p>
            <a:r>
              <a:rPr lang="en-US" dirty="0"/>
              <a:t>	public static void main(String </a:t>
            </a:r>
            <a:r>
              <a:rPr lang="en-US" dirty="0" err="1"/>
              <a:t>args</a:t>
            </a:r>
            <a:r>
              <a:rPr lang="en-US" dirty="0"/>
              <a:t>[]){  </a:t>
            </a:r>
          </a:p>
          <a:p>
            <a:r>
              <a:rPr lang="en-US" dirty="0"/>
              <a:t>	</a:t>
            </a:r>
            <a:r>
              <a:rPr lang="en-US" dirty="0" smtClean="0"/>
              <a:t>      Bike1 </a:t>
            </a:r>
            <a:r>
              <a:rPr lang="en-US" dirty="0"/>
              <a:t>b=new Bike1();  </a:t>
            </a:r>
          </a:p>
          <a:p>
            <a:r>
              <a:rPr lang="en-US" dirty="0"/>
              <a:t>	}  </a:t>
            </a:r>
          </a:p>
          <a:p>
            <a:r>
              <a:rPr lang="en-US" dirty="0"/>
              <a:t>} </a:t>
            </a:r>
          </a:p>
        </p:txBody>
      </p:sp>
      <p:sp>
        <p:nvSpPr>
          <p:cNvPr id="5" name="Rectangle 4"/>
          <p:cNvSpPr/>
          <p:nvPr/>
        </p:nvSpPr>
        <p:spPr>
          <a:xfrm>
            <a:off x="482235" y="3917117"/>
            <a:ext cx="2317750" cy="369332"/>
          </a:xfrm>
          <a:prstGeom prst="rect">
            <a:avLst/>
          </a:prstGeom>
        </p:spPr>
        <p:txBody>
          <a:bodyPr wrap="none">
            <a:spAutoFit/>
          </a:bodyPr>
          <a:lstStyle/>
          <a:p>
            <a:r>
              <a:rPr lang="en-US" b="1" dirty="0"/>
              <a:t>A. Default Constructor</a:t>
            </a:r>
          </a:p>
        </p:txBody>
      </p:sp>
      <p:sp>
        <p:nvSpPr>
          <p:cNvPr id="8" name="Rectangle 7"/>
          <p:cNvSpPr/>
          <p:nvPr/>
        </p:nvSpPr>
        <p:spPr>
          <a:xfrm>
            <a:off x="194510" y="6096716"/>
            <a:ext cx="2365391" cy="369332"/>
          </a:xfrm>
          <a:prstGeom prst="rect">
            <a:avLst/>
          </a:prstGeom>
        </p:spPr>
        <p:txBody>
          <a:bodyPr wrap="none">
            <a:spAutoFit/>
          </a:bodyPr>
          <a:lstStyle/>
          <a:p>
            <a:r>
              <a:rPr lang="en-US" b="1" dirty="0"/>
              <a:t>Output: Bike is created</a:t>
            </a:r>
          </a:p>
        </p:txBody>
      </p:sp>
    </p:spTree>
    <p:extLst>
      <p:ext uri="{BB962C8B-B14F-4D97-AF65-F5344CB8AC3E}">
        <p14:creationId xmlns:p14="http://schemas.microsoft.com/office/powerpoint/2010/main" xmlns="" val="3420753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8281" y="135341"/>
            <a:ext cx="2984471" cy="369332"/>
          </a:xfrm>
          <a:prstGeom prst="rect">
            <a:avLst/>
          </a:prstGeom>
        </p:spPr>
        <p:txBody>
          <a:bodyPr wrap="none">
            <a:spAutoFit/>
          </a:bodyPr>
          <a:lstStyle/>
          <a:p>
            <a:r>
              <a:rPr lang="en-US" b="1" dirty="0"/>
              <a:t>B. Parameterized Constructor</a:t>
            </a:r>
          </a:p>
        </p:txBody>
      </p:sp>
      <p:sp>
        <p:nvSpPr>
          <p:cNvPr id="5" name="Rectangle 4"/>
          <p:cNvSpPr/>
          <p:nvPr/>
        </p:nvSpPr>
        <p:spPr>
          <a:xfrm>
            <a:off x="5627427" y="401893"/>
            <a:ext cx="6246126" cy="5632311"/>
          </a:xfrm>
          <a:prstGeom prst="rect">
            <a:avLst/>
          </a:prstGeom>
        </p:spPr>
        <p:txBody>
          <a:bodyPr wrap="square">
            <a:spAutoFit/>
          </a:bodyPr>
          <a:lstStyle/>
          <a:p>
            <a:r>
              <a:rPr lang="en-US" dirty="0"/>
              <a:t>class Student4{  </a:t>
            </a:r>
          </a:p>
          <a:p>
            <a:r>
              <a:rPr lang="en-US" dirty="0"/>
              <a:t>    </a:t>
            </a:r>
            <a:r>
              <a:rPr lang="en-US" dirty="0" err="1"/>
              <a:t>int</a:t>
            </a:r>
            <a:r>
              <a:rPr lang="en-US" dirty="0"/>
              <a:t> id;  </a:t>
            </a:r>
          </a:p>
          <a:p>
            <a:r>
              <a:rPr lang="en-US" dirty="0"/>
              <a:t>    String name;  </a:t>
            </a:r>
          </a:p>
          <a:p>
            <a:r>
              <a:rPr lang="en-US" dirty="0"/>
              <a:t>    </a:t>
            </a:r>
          </a:p>
          <a:p>
            <a:r>
              <a:rPr lang="en-US" dirty="0"/>
              <a:t>    Student4(</a:t>
            </a:r>
            <a:r>
              <a:rPr lang="en-US" dirty="0" err="1"/>
              <a:t>int</a:t>
            </a:r>
            <a:r>
              <a:rPr lang="en-US" dirty="0"/>
              <a:t> </a:t>
            </a:r>
            <a:r>
              <a:rPr lang="en-US" dirty="0" err="1"/>
              <a:t>i,String</a:t>
            </a:r>
            <a:r>
              <a:rPr lang="en-US" dirty="0"/>
              <a:t> n){  </a:t>
            </a:r>
          </a:p>
          <a:p>
            <a:r>
              <a:rPr lang="en-US" dirty="0"/>
              <a:t>   </a:t>
            </a:r>
            <a:r>
              <a:rPr lang="en-US" dirty="0" smtClean="0"/>
              <a:t>	 </a:t>
            </a:r>
            <a:r>
              <a:rPr lang="en-US" dirty="0"/>
              <a:t>id = </a:t>
            </a:r>
            <a:r>
              <a:rPr lang="en-US" dirty="0" err="1"/>
              <a:t>i</a:t>
            </a:r>
            <a:r>
              <a:rPr lang="en-US" dirty="0"/>
              <a:t>;  </a:t>
            </a:r>
          </a:p>
          <a:p>
            <a:r>
              <a:rPr lang="en-US" dirty="0" smtClean="0"/>
              <a:t>	 </a:t>
            </a:r>
            <a:r>
              <a:rPr lang="en-US" dirty="0"/>
              <a:t>name = n;  </a:t>
            </a:r>
          </a:p>
          <a:p>
            <a:r>
              <a:rPr lang="en-US" dirty="0"/>
              <a:t>    }  </a:t>
            </a:r>
          </a:p>
          <a:p>
            <a:r>
              <a:rPr lang="en-US" dirty="0"/>
              <a:t>   </a:t>
            </a:r>
          </a:p>
          <a:p>
            <a:r>
              <a:rPr lang="en-US" dirty="0"/>
              <a:t>    void display(){</a:t>
            </a:r>
            <a:r>
              <a:rPr lang="en-US" dirty="0" err="1"/>
              <a:t>System.out.println</a:t>
            </a:r>
            <a:r>
              <a:rPr lang="en-US" dirty="0"/>
              <a:t>(id+" "+name);}  </a:t>
            </a:r>
          </a:p>
          <a:p>
            <a:r>
              <a:rPr lang="en-US" dirty="0"/>
              <a:t>   </a:t>
            </a:r>
          </a:p>
          <a:p>
            <a:r>
              <a:rPr lang="en-US" dirty="0"/>
              <a:t>    public static void main(String </a:t>
            </a:r>
            <a:r>
              <a:rPr lang="en-US" dirty="0" err="1"/>
              <a:t>args</a:t>
            </a:r>
            <a:r>
              <a:rPr lang="en-US" dirty="0"/>
              <a:t>[]){  </a:t>
            </a:r>
          </a:p>
          <a:p>
            <a:r>
              <a:rPr lang="en-US" dirty="0"/>
              <a:t>   </a:t>
            </a:r>
          </a:p>
          <a:p>
            <a:r>
              <a:rPr lang="en-US" dirty="0"/>
              <a:t>    </a:t>
            </a:r>
            <a:r>
              <a:rPr lang="en-US" dirty="0" smtClean="0"/>
              <a:t>	Student4 </a:t>
            </a:r>
            <a:r>
              <a:rPr lang="en-US" dirty="0"/>
              <a:t>s1 = new Student4(111,"Karan");  </a:t>
            </a:r>
          </a:p>
          <a:p>
            <a:r>
              <a:rPr lang="en-US" dirty="0"/>
              <a:t>  </a:t>
            </a:r>
            <a:r>
              <a:rPr lang="en-US" dirty="0" smtClean="0"/>
              <a:t>	  </a:t>
            </a:r>
            <a:r>
              <a:rPr lang="en-US" dirty="0"/>
              <a:t>Student4 s2 = new Student4(222,"Aryan");  </a:t>
            </a:r>
          </a:p>
          <a:p>
            <a:r>
              <a:rPr lang="en-US" dirty="0"/>
              <a:t>    </a:t>
            </a:r>
          </a:p>
          <a:p>
            <a:r>
              <a:rPr lang="en-US" dirty="0"/>
              <a:t>   </a:t>
            </a:r>
            <a:r>
              <a:rPr lang="en-US" dirty="0" smtClean="0"/>
              <a:t>	 </a:t>
            </a:r>
            <a:r>
              <a:rPr lang="en-US" dirty="0"/>
              <a:t>s1.display();  </a:t>
            </a:r>
          </a:p>
          <a:p>
            <a:r>
              <a:rPr lang="en-US" dirty="0"/>
              <a:t>   </a:t>
            </a:r>
            <a:r>
              <a:rPr lang="en-US" dirty="0" smtClean="0"/>
              <a:t>	 </a:t>
            </a:r>
            <a:r>
              <a:rPr lang="en-US" dirty="0"/>
              <a:t>s2.display();  </a:t>
            </a:r>
          </a:p>
          <a:p>
            <a:r>
              <a:rPr lang="en-US" dirty="0"/>
              <a:t>   }  </a:t>
            </a:r>
          </a:p>
          <a:p>
            <a:r>
              <a:rPr lang="en-US" dirty="0"/>
              <a:t>} </a:t>
            </a:r>
          </a:p>
        </p:txBody>
      </p:sp>
      <p:sp>
        <p:nvSpPr>
          <p:cNvPr id="6" name="Rectangle 5"/>
          <p:cNvSpPr/>
          <p:nvPr/>
        </p:nvSpPr>
        <p:spPr>
          <a:xfrm>
            <a:off x="0" y="820593"/>
            <a:ext cx="4285236" cy="2031325"/>
          </a:xfrm>
          <a:prstGeom prst="rect">
            <a:avLst/>
          </a:prstGeom>
        </p:spPr>
        <p:txBody>
          <a:bodyPr wrap="square">
            <a:spAutoFit/>
          </a:bodyPr>
          <a:lstStyle/>
          <a:p>
            <a:pPr marL="285750" indent="-285750">
              <a:buFont typeface="Arial" panose="020B0604020202020204" pitchFamily="34" charset="0"/>
              <a:buChar char="•"/>
            </a:pPr>
            <a:r>
              <a:rPr lang="en-US" dirty="0"/>
              <a:t>A constructor which has a specific number of parameters is called a parameterized constructor.</a:t>
            </a:r>
          </a:p>
          <a:p>
            <a:pPr marL="285750" indent="-285750">
              <a:buFont typeface="Arial" panose="020B0604020202020204" pitchFamily="34" charset="0"/>
              <a:buChar char="•"/>
            </a:pPr>
            <a:r>
              <a:rPr lang="en-US" dirty="0"/>
              <a:t>The parameterized constructor is used to provide different values to distinct objects. However, you can provide the same values also.</a:t>
            </a:r>
          </a:p>
        </p:txBody>
      </p:sp>
      <p:sp>
        <p:nvSpPr>
          <p:cNvPr id="7" name="Rectangle 6"/>
          <p:cNvSpPr/>
          <p:nvPr/>
        </p:nvSpPr>
        <p:spPr>
          <a:xfrm>
            <a:off x="818825" y="4179965"/>
            <a:ext cx="2647586" cy="1200329"/>
          </a:xfrm>
          <a:prstGeom prst="rect">
            <a:avLst/>
          </a:prstGeom>
        </p:spPr>
        <p:txBody>
          <a:bodyPr wrap="square">
            <a:spAutoFit/>
          </a:bodyPr>
          <a:lstStyle/>
          <a:p>
            <a:r>
              <a:rPr lang="en-US" b="1" dirty="0"/>
              <a:t>Output:</a:t>
            </a:r>
          </a:p>
          <a:p>
            <a:endParaRPr lang="en-US" b="1" dirty="0"/>
          </a:p>
          <a:p>
            <a:r>
              <a:rPr lang="en-US" b="1" dirty="0"/>
              <a:t>111 Karan</a:t>
            </a:r>
          </a:p>
          <a:p>
            <a:r>
              <a:rPr lang="en-US" b="1" dirty="0"/>
              <a:t>222 Aryan</a:t>
            </a:r>
          </a:p>
        </p:txBody>
      </p:sp>
    </p:spTree>
    <p:extLst>
      <p:ext uri="{BB962C8B-B14F-4D97-AF65-F5344CB8AC3E}">
        <p14:creationId xmlns:p14="http://schemas.microsoft.com/office/powerpoint/2010/main" xmlns="" val="5976332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ava Constructors vs. Method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351129" y="-498"/>
            <a:ext cx="9092868" cy="697450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142296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5753"/>
          </a:xfrm>
        </p:spPr>
        <p:txBody>
          <a:bodyPr>
            <a:normAutofit/>
          </a:bodyPr>
          <a:lstStyle/>
          <a:p>
            <a:pPr algn="ctr"/>
            <a:r>
              <a:rPr lang="en-US" sz="3200" b="1" dirty="0" smtClean="0"/>
              <a:t>Polymorphism (Overloading &amp; Overriding)</a:t>
            </a:r>
            <a:endParaRPr lang="en-US" sz="3200" b="1" dirty="0"/>
          </a:p>
        </p:txBody>
      </p:sp>
      <p:sp>
        <p:nvSpPr>
          <p:cNvPr id="3" name="Content Placeholder 2"/>
          <p:cNvSpPr>
            <a:spLocks noGrp="1"/>
          </p:cNvSpPr>
          <p:nvPr>
            <p:ph idx="1"/>
          </p:nvPr>
        </p:nvSpPr>
        <p:spPr>
          <a:xfrm>
            <a:off x="518615" y="1050878"/>
            <a:ext cx="10658901" cy="6073253"/>
          </a:xfrm>
        </p:spPr>
        <p:txBody>
          <a:bodyPr>
            <a:normAutofit lnSpcReduction="10000"/>
          </a:bodyPr>
          <a:lstStyle/>
          <a:p>
            <a:pPr marL="514350" indent="-514350">
              <a:buAutoNum type="alphaUcPeriod"/>
            </a:pPr>
            <a:r>
              <a:rPr lang="en-US" sz="3200" b="1" u="sng" dirty="0" smtClean="0"/>
              <a:t>Method Overloading/Static Polymorphism/Compile time Polymorphism/Early Binding</a:t>
            </a:r>
          </a:p>
          <a:p>
            <a:pPr marL="0" indent="0">
              <a:buNone/>
            </a:pPr>
            <a:r>
              <a:rPr lang="en-US" sz="2400" dirty="0" smtClean="0"/>
              <a:t>Method </a:t>
            </a:r>
            <a:r>
              <a:rPr lang="en-US" sz="2400" dirty="0"/>
              <a:t>Overloading is a feature that allows a class to have more than one method having the same name, if their argument lists are different</a:t>
            </a:r>
            <a:r>
              <a:rPr lang="en-US" sz="2400" dirty="0" smtClean="0"/>
              <a:t>.</a:t>
            </a:r>
          </a:p>
          <a:p>
            <a:pPr marL="0" indent="0">
              <a:buNone/>
            </a:pPr>
            <a:r>
              <a:rPr lang="en-US" b="1" dirty="0"/>
              <a:t>Three ways to overload a method</a:t>
            </a:r>
          </a:p>
          <a:p>
            <a:pPr marL="514350" indent="-514350">
              <a:buFont typeface="+mj-lt"/>
              <a:buAutoNum type="arabicPeriod"/>
            </a:pPr>
            <a:r>
              <a:rPr lang="en-US" u="sng" dirty="0"/>
              <a:t>Number of parameters</a:t>
            </a:r>
            <a:r>
              <a:rPr lang="en-US" u="sng" dirty="0" smtClean="0"/>
              <a:t>.</a:t>
            </a:r>
          </a:p>
          <a:p>
            <a:pPr marL="457200" lvl="1" indent="0">
              <a:buNone/>
            </a:pPr>
            <a:r>
              <a:rPr lang="en-US" dirty="0" smtClean="0"/>
              <a:t>	add(</a:t>
            </a:r>
            <a:r>
              <a:rPr lang="en-US" dirty="0" err="1" smtClean="0"/>
              <a:t>int</a:t>
            </a:r>
            <a:r>
              <a:rPr lang="en-US" dirty="0"/>
              <a:t>, </a:t>
            </a:r>
            <a:r>
              <a:rPr lang="en-US" dirty="0" err="1"/>
              <a:t>int</a:t>
            </a:r>
            <a:r>
              <a:rPr lang="en-US" dirty="0"/>
              <a:t>)</a:t>
            </a:r>
          </a:p>
          <a:p>
            <a:pPr marL="457200" lvl="1" indent="0">
              <a:buNone/>
            </a:pPr>
            <a:r>
              <a:rPr lang="en-US" dirty="0" smtClean="0"/>
              <a:t>	add(</a:t>
            </a:r>
            <a:r>
              <a:rPr lang="en-US" dirty="0" err="1" smtClean="0"/>
              <a:t>int</a:t>
            </a:r>
            <a:r>
              <a:rPr lang="en-US" dirty="0"/>
              <a:t>, </a:t>
            </a:r>
            <a:r>
              <a:rPr lang="en-US" dirty="0" err="1"/>
              <a:t>int</a:t>
            </a:r>
            <a:r>
              <a:rPr lang="en-US" dirty="0"/>
              <a:t>, </a:t>
            </a:r>
            <a:r>
              <a:rPr lang="en-US" dirty="0" err="1"/>
              <a:t>int</a:t>
            </a:r>
            <a:r>
              <a:rPr lang="en-US" dirty="0" smtClean="0"/>
              <a:t>)</a:t>
            </a:r>
          </a:p>
          <a:p>
            <a:pPr marL="514350" indent="-514350">
              <a:buFont typeface="+mj-lt"/>
              <a:buAutoNum type="arabicPeriod"/>
            </a:pPr>
            <a:r>
              <a:rPr lang="en-US" u="sng" dirty="0"/>
              <a:t>Data type of parameters</a:t>
            </a:r>
            <a:r>
              <a:rPr lang="en-US" u="sng" dirty="0" smtClean="0"/>
              <a:t>.</a:t>
            </a:r>
          </a:p>
          <a:p>
            <a:pPr marL="457200" lvl="1" indent="0">
              <a:buNone/>
            </a:pPr>
            <a:r>
              <a:rPr lang="en-US" dirty="0" smtClean="0"/>
              <a:t>	add(</a:t>
            </a:r>
            <a:r>
              <a:rPr lang="en-US" dirty="0" err="1" smtClean="0"/>
              <a:t>int</a:t>
            </a:r>
            <a:r>
              <a:rPr lang="en-US" dirty="0"/>
              <a:t>, </a:t>
            </a:r>
            <a:r>
              <a:rPr lang="en-US" dirty="0" err="1"/>
              <a:t>int</a:t>
            </a:r>
            <a:r>
              <a:rPr lang="en-US" dirty="0"/>
              <a:t>)</a:t>
            </a:r>
          </a:p>
          <a:p>
            <a:pPr marL="457200" lvl="1" indent="0">
              <a:buNone/>
            </a:pPr>
            <a:r>
              <a:rPr lang="en-US" dirty="0" smtClean="0"/>
              <a:t>	add(</a:t>
            </a:r>
            <a:r>
              <a:rPr lang="en-US" dirty="0" err="1" smtClean="0"/>
              <a:t>int</a:t>
            </a:r>
            <a:r>
              <a:rPr lang="en-US" dirty="0"/>
              <a:t>, float</a:t>
            </a:r>
            <a:r>
              <a:rPr lang="en-US" dirty="0" smtClean="0"/>
              <a:t>)</a:t>
            </a:r>
          </a:p>
          <a:p>
            <a:pPr marL="514350" indent="-514350">
              <a:buFont typeface="+mj-lt"/>
              <a:buAutoNum type="arabicPeriod"/>
            </a:pPr>
            <a:r>
              <a:rPr lang="en-US" u="sng" dirty="0"/>
              <a:t>Sequence of Data type of parameters</a:t>
            </a:r>
            <a:r>
              <a:rPr lang="en-US" u="sng" dirty="0" smtClean="0"/>
              <a:t>.</a:t>
            </a:r>
          </a:p>
          <a:p>
            <a:pPr marL="457200" lvl="1" indent="0">
              <a:buNone/>
            </a:pPr>
            <a:r>
              <a:rPr lang="en-US" dirty="0" smtClean="0"/>
              <a:t>	add(</a:t>
            </a:r>
            <a:r>
              <a:rPr lang="en-US" dirty="0" err="1" smtClean="0"/>
              <a:t>int</a:t>
            </a:r>
            <a:r>
              <a:rPr lang="en-US" dirty="0"/>
              <a:t>, float)</a:t>
            </a:r>
          </a:p>
          <a:p>
            <a:pPr marL="457200" lvl="1" indent="0">
              <a:buNone/>
            </a:pPr>
            <a:r>
              <a:rPr lang="en-US" dirty="0" smtClean="0"/>
              <a:t>	add(float</a:t>
            </a:r>
            <a:r>
              <a:rPr lang="en-US" dirty="0"/>
              <a:t>, </a:t>
            </a:r>
            <a:r>
              <a:rPr lang="en-US" dirty="0" err="1"/>
              <a:t>int</a:t>
            </a:r>
            <a:r>
              <a:rPr lang="en-US" dirty="0"/>
              <a:t>)</a:t>
            </a:r>
          </a:p>
        </p:txBody>
      </p:sp>
    </p:spTree>
    <p:extLst>
      <p:ext uri="{BB962C8B-B14F-4D97-AF65-F5344CB8AC3E}">
        <p14:creationId xmlns:p14="http://schemas.microsoft.com/office/powerpoint/2010/main" xmlns="" val="167848332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521</TotalTime>
  <Words>1574</Words>
  <Application>Microsoft Office PowerPoint</Application>
  <PresentationFormat>Custom</PresentationFormat>
  <Paragraphs>336</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UNIT 3 &amp; 4</vt:lpstr>
      <vt:lpstr>OOP Features</vt:lpstr>
      <vt:lpstr>Slide 3</vt:lpstr>
      <vt:lpstr>How data hiding is possible in java?</vt:lpstr>
      <vt:lpstr>Constructors in Java</vt:lpstr>
      <vt:lpstr>Types of Constructors</vt:lpstr>
      <vt:lpstr>Slide 7</vt:lpstr>
      <vt:lpstr>Slide 8</vt:lpstr>
      <vt:lpstr>Polymorphism (Overloading &amp; Overriding)</vt:lpstr>
      <vt:lpstr>Slide 10</vt:lpstr>
      <vt:lpstr>B. Method Overriding/Dynamic Polymorphism/Run time Polymorphism/Late Binding</vt:lpstr>
      <vt:lpstr>Slide 12</vt:lpstr>
      <vt:lpstr>Inheritance in Java</vt:lpstr>
      <vt:lpstr>Slide 14</vt:lpstr>
      <vt:lpstr>Types of inheritance in java</vt:lpstr>
      <vt:lpstr>Java Packages </vt:lpstr>
      <vt:lpstr>Interface in Java</vt:lpstr>
      <vt:lpstr>Slide 18</vt:lpstr>
      <vt:lpstr>Slide 19</vt:lpstr>
      <vt:lpstr>Assignment 2</vt:lpstr>
      <vt:lpstr>Lab Sheet 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Pratima Pathak</dc:creator>
  <cp:lastModifiedBy>Acer-Nitro</cp:lastModifiedBy>
  <cp:revision>52</cp:revision>
  <dcterms:created xsi:type="dcterms:W3CDTF">2019-09-27T02:32:50Z</dcterms:created>
  <dcterms:modified xsi:type="dcterms:W3CDTF">2023-06-08T02:17:30Z</dcterms:modified>
</cp:coreProperties>
</file>