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58" r:id="rId8"/>
    <p:sldId id="259" r:id="rId9"/>
    <p:sldId id="260" r:id="rId10"/>
    <p:sldId id="261" r:id="rId11"/>
    <p:sldId id="272" r:id="rId12"/>
    <p:sldId id="262" r:id="rId13"/>
    <p:sldId id="263" r:id="rId14"/>
    <p:sldId id="264" r:id="rId15"/>
    <p:sldId id="265" r:id="rId16"/>
    <p:sldId id="273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796F-AA86-424A-AF6A-DA40F4844D7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4729-B0FF-46B4-9F65-3B1D3909E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796F-AA86-424A-AF6A-DA40F4844D7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4729-B0FF-46B4-9F65-3B1D3909E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2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796F-AA86-424A-AF6A-DA40F4844D7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4729-B0FF-46B4-9F65-3B1D3909E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7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796F-AA86-424A-AF6A-DA40F4844D7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4729-B0FF-46B4-9F65-3B1D3909E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796F-AA86-424A-AF6A-DA40F4844D7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4729-B0FF-46B4-9F65-3B1D3909E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9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796F-AA86-424A-AF6A-DA40F4844D7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4729-B0FF-46B4-9F65-3B1D3909E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4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796F-AA86-424A-AF6A-DA40F4844D7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4729-B0FF-46B4-9F65-3B1D3909E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4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796F-AA86-424A-AF6A-DA40F4844D7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4729-B0FF-46B4-9F65-3B1D3909E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796F-AA86-424A-AF6A-DA40F4844D7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4729-B0FF-46B4-9F65-3B1D3909E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9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796F-AA86-424A-AF6A-DA40F4844D7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4729-B0FF-46B4-9F65-3B1D3909E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4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796F-AA86-424A-AF6A-DA40F4844D7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4729-B0FF-46B4-9F65-3B1D3909E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6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0796F-AA86-424A-AF6A-DA40F4844D7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E4729-B0FF-46B4-9F65-3B1D3909E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9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linkedhashmap" TargetMode="External"/><Relationship Id="rId2" Type="http://schemas.openxmlformats.org/officeDocument/2006/relationships/hyperlink" Target="https://www.javatpoint.com/java-hashma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java-treema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10 (3Hrs)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HOLDING COLLECTION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1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7514"/>
          </a:xfrm>
        </p:spPr>
        <p:txBody>
          <a:bodyPr>
            <a:normAutofit/>
          </a:bodyPr>
          <a:lstStyle/>
          <a:p>
            <a:pPr algn="ctr"/>
            <a:r>
              <a:rPr lang="en-US" sz="3500" dirty="0" smtClean="0"/>
              <a:t>Sorting Element in </a:t>
            </a:r>
            <a:r>
              <a:rPr lang="en-US" sz="3500" dirty="0" err="1" smtClean="0"/>
              <a:t>Arraylist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805219"/>
            <a:ext cx="6237027" cy="58139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HelloWorld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public static void main(String []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ArrayList</a:t>
            </a:r>
            <a:r>
              <a:rPr lang="en-US" dirty="0" smtClean="0"/>
              <a:t>&lt;String&gt; al=new </a:t>
            </a:r>
            <a:r>
              <a:rPr lang="en-US" dirty="0" err="1" smtClean="0"/>
              <a:t>ArrayList</a:t>
            </a:r>
            <a:r>
              <a:rPr lang="en-US" dirty="0" smtClean="0"/>
              <a:t>&lt;String&gt;();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al.add</a:t>
            </a:r>
            <a:r>
              <a:rPr lang="en-US" dirty="0" smtClean="0"/>
              <a:t>("</a:t>
            </a:r>
            <a:r>
              <a:rPr lang="en-US" dirty="0" err="1" smtClean="0"/>
              <a:t>Viru</a:t>
            </a:r>
            <a:r>
              <a:rPr lang="en-US" dirty="0" smtClean="0"/>
              <a:t>");          </a:t>
            </a:r>
            <a:r>
              <a:rPr lang="en-US" dirty="0" err="1" smtClean="0"/>
              <a:t>al.add</a:t>
            </a:r>
            <a:r>
              <a:rPr lang="en-US" dirty="0" smtClean="0"/>
              <a:t>("</a:t>
            </a:r>
            <a:r>
              <a:rPr lang="en-US" dirty="0" err="1" smtClean="0"/>
              <a:t>Saurav</a:t>
            </a:r>
            <a:r>
              <a:rPr lang="en-US" dirty="0" smtClean="0"/>
              <a:t>");  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al.add</a:t>
            </a:r>
            <a:r>
              <a:rPr lang="en-US" dirty="0" smtClean="0"/>
              <a:t>("</a:t>
            </a:r>
            <a:r>
              <a:rPr lang="en-US" dirty="0" err="1" smtClean="0"/>
              <a:t>Mukesh</a:t>
            </a:r>
            <a:r>
              <a:rPr lang="en-US" dirty="0" smtClean="0"/>
              <a:t>");    </a:t>
            </a:r>
            <a:r>
              <a:rPr lang="en-US" dirty="0" err="1" smtClean="0"/>
              <a:t>al.add</a:t>
            </a:r>
            <a:r>
              <a:rPr lang="en-US" dirty="0" smtClean="0"/>
              <a:t>("Tahir");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	  </a:t>
            </a:r>
            <a:r>
              <a:rPr lang="en-US" dirty="0" err="1" smtClean="0"/>
              <a:t>System.out.println</a:t>
            </a:r>
            <a:r>
              <a:rPr lang="en-US" dirty="0" smtClean="0"/>
              <a:t>(al);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Collections.sort</a:t>
            </a:r>
            <a:r>
              <a:rPr lang="en-US" dirty="0" smtClean="0"/>
              <a:t>(al);  </a:t>
            </a:r>
            <a:r>
              <a:rPr lang="en-US" dirty="0" err="1" smtClean="0"/>
              <a:t>System.out.println</a:t>
            </a:r>
            <a:r>
              <a:rPr lang="en-US" dirty="0" smtClean="0"/>
              <a:t>(al);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Collections.sort</a:t>
            </a:r>
            <a:r>
              <a:rPr lang="en-US" dirty="0" smtClean="0"/>
              <a:t>(</a:t>
            </a:r>
            <a:r>
              <a:rPr lang="en-US" dirty="0" err="1" smtClean="0"/>
              <a:t>al,Collections.reverseOrder</a:t>
            </a:r>
            <a:r>
              <a:rPr lang="en-US" dirty="0" smtClean="0"/>
              <a:t>()); 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(al);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56060" y="4860330"/>
            <a:ext cx="40977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javac</a:t>
            </a:r>
            <a:r>
              <a:rPr lang="en-US" dirty="0" smtClean="0">
                <a:solidFill>
                  <a:srgbClr val="FF0000"/>
                </a:solidFill>
              </a:rPr>
              <a:t> HelloWorld.java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$java -Xmx128M -Xms16M </a:t>
            </a:r>
            <a:r>
              <a:rPr lang="en-US" dirty="0" err="1" smtClean="0">
                <a:solidFill>
                  <a:srgbClr val="FF0000"/>
                </a:solidFill>
              </a:rPr>
              <a:t>HelloWorld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err="1" smtClean="0">
                <a:solidFill>
                  <a:srgbClr val="FF0000"/>
                </a:solidFill>
              </a:rPr>
              <a:t>Viru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Saurav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Mukesh</a:t>
            </a:r>
            <a:r>
              <a:rPr lang="en-US" dirty="0" smtClean="0">
                <a:solidFill>
                  <a:srgbClr val="FF0000"/>
                </a:solidFill>
              </a:rPr>
              <a:t>, Tahir]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err="1" smtClean="0">
                <a:solidFill>
                  <a:srgbClr val="FF0000"/>
                </a:solidFill>
              </a:rPr>
              <a:t>Mukesh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Saurav</a:t>
            </a:r>
            <a:r>
              <a:rPr lang="en-US" dirty="0" smtClean="0">
                <a:solidFill>
                  <a:srgbClr val="FF0000"/>
                </a:solidFill>
              </a:rPr>
              <a:t>, Tahir, </a:t>
            </a:r>
            <a:r>
              <a:rPr lang="en-US" dirty="0" err="1" smtClean="0">
                <a:solidFill>
                  <a:srgbClr val="FF0000"/>
                </a:solidFill>
              </a:rPr>
              <a:t>Viru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err="1" smtClean="0">
                <a:solidFill>
                  <a:srgbClr val="FF0000"/>
                </a:solidFill>
              </a:rPr>
              <a:t>Viru</a:t>
            </a:r>
            <a:r>
              <a:rPr lang="en-US" dirty="0" smtClean="0">
                <a:solidFill>
                  <a:srgbClr val="FF0000"/>
                </a:solidFill>
              </a:rPr>
              <a:t>, Tahir, </a:t>
            </a:r>
            <a:r>
              <a:rPr lang="en-US" dirty="0" err="1" smtClean="0">
                <a:solidFill>
                  <a:srgbClr val="FF0000"/>
                </a:solidFill>
              </a:rPr>
              <a:t>Saurav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Mukesh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88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0626"/>
          </a:xfrm>
        </p:spPr>
        <p:txBody>
          <a:bodyPr/>
          <a:lstStyle/>
          <a:p>
            <a:r>
              <a:rPr lang="en-US" b="1" dirty="0" err="1" smtClean="0"/>
              <a:t>LinkedList</a:t>
            </a:r>
            <a:r>
              <a:rPr lang="en-US" b="1" dirty="0" smtClean="0"/>
              <a:t> </a:t>
            </a:r>
            <a:r>
              <a:rPr lang="en-US" b="1" dirty="0"/>
              <a:t>Implementation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873457"/>
            <a:ext cx="6782937" cy="58412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java.util</a:t>
            </a:r>
            <a:r>
              <a:rPr lang="en-US" dirty="0"/>
              <a:t>.*;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TestJavaCollection2{  </a:t>
            </a:r>
          </a:p>
          <a:p>
            <a:pPr marL="457200" lvl="1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914400" lvl="2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 err="1"/>
              <a:t>LinkedList</a:t>
            </a:r>
            <a:r>
              <a:rPr lang="en-US" sz="2200" dirty="0"/>
              <a:t>&lt;String&gt; al=</a:t>
            </a:r>
            <a:r>
              <a:rPr lang="en-US" sz="2200" b="1" dirty="0"/>
              <a:t>new</a:t>
            </a:r>
            <a:r>
              <a:rPr lang="en-US" sz="2200" dirty="0"/>
              <a:t> </a:t>
            </a:r>
            <a:r>
              <a:rPr lang="en-US" sz="2200" dirty="0" err="1"/>
              <a:t>LinkedList</a:t>
            </a:r>
            <a:r>
              <a:rPr lang="en-US" sz="2200" dirty="0"/>
              <a:t>&lt;String&gt;();  </a:t>
            </a:r>
          </a:p>
          <a:p>
            <a:pPr marL="914400" lvl="2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 err="1"/>
              <a:t>al.add</a:t>
            </a:r>
            <a:r>
              <a:rPr lang="en-US" sz="2200" dirty="0"/>
              <a:t>("Ravi");  </a:t>
            </a:r>
            <a:r>
              <a:rPr lang="en-US" sz="2200" dirty="0" err="1" smtClean="0"/>
              <a:t>al.add</a:t>
            </a:r>
            <a:r>
              <a:rPr lang="en-US" sz="2200" dirty="0"/>
              <a:t>("Vijay");  </a:t>
            </a:r>
          </a:p>
          <a:p>
            <a:pPr marL="914400" lvl="2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 err="1"/>
              <a:t>al.add</a:t>
            </a:r>
            <a:r>
              <a:rPr lang="en-US" sz="2200" dirty="0"/>
              <a:t>("Ravi"); </a:t>
            </a:r>
            <a:r>
              <a:rPr lang="en-US" sz="2200" dirty="0" err="1" smtClean="0"/>
              <a:t>al.add</a:t>
            </a:r>
            <a:r>
              <a:rPr lang="en-US" sz="2200" dirty="0"/>
              <a:t>("Ajay");  </a:t>
            </a:r>
          </a:p>
          <a:p>
            <a:pPr marL="914400" lvl="2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/>
              <a:t>Iterator&lt;String&gt; </a:t>
            </a:r>
            <a:r>
              <a:rPr lang="en-US" sz="2200" dirty="0" err="1"/>
              <a:t>itr</a:t>
            </a:r>
            <a:r>
              <a:rPr lang="en-US" sz="2200" dirty="0"/>
              <a:t>=</a:t>
            </a:r>
            <a:r>
              <a:rPr lang="en-US" sz="2200" dirty="0" err="1"/>
              <a:t>al.iterator</a:t>
            </a:r>
            <a:r>
              <a:rPr lang="en-US" sz="2200" dirty="0"/>
              <a:t>();  </a:t>
            </a:r>
          </a:p>
          <a:p>
            <a:pPr marL="914400" lvl="2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b="1" dirty="0"/>
              <a:t>while</a:t>
            </a:r>
            <a:r>
              <a:rPr lang="en-US" sz="2200" dirty="0"/>
              <a:t>(</a:t>
            </a:r>
            <a:r>
              <a:rPr lang="en-US" sz="2200" dirty="0" err="1"/>
              <a:t>itr.hasNext</a:t>
            </a:r>
            <a:r>
              <a:rPr lang="en-US" sz="2200" dirty="0"/>
              <a:t>()){  </a:t>
            </a:r>
          </a:p>
          <a:p>
            <a:pPr marL="914400" lvl="2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</a:t>
            </a:r>
            <a:r>
              <a:rPr lang="en-US" sz="2200" dirty="0" err="1" smtClean="0"/>
              <a:t>itr.next</a:t>
            </a:r>
            <a:r>
              <a:rPr lang="en-US" sz="2200" dirty="0"/>
              <a:t>());  </a:t>
            </a:r>
          </a:p>
          <a:p>
            <a:pPr marL="914400" lvl="2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/>
              <a:t>}  </a:t>
            </a:r>
          </a:p>
          <a:p>
            <a:pPr marL="457200" lvl="1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362365" y="4017230"/>
            <a:ext cx="1624083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Output:</a:t>
            </a: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535559"/>
                </a:solidFill>
                <a:effectLst/>
                <a:latin typeface="Arial Unicode MS" panose="020B0604020202020204" pitchFamily="34" charset="-128"/>
              </a:rPr>
              <a:t>Ravi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535559"/>
                </a:solidFill>
                <a:effectLst/>
                <a:latin typeface="Arial Unicode MS" panose="020B0604020202020204" pitchFamily="34" charset="-128"/>
              </a:rPr>
              <a:t>Vijay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535559"/>
                </a:solidFill>
                <a:effectLst/>
                <a:latin typeface="Arial Unicode MS" panose="020B0604020202020204" pitchFamily="34" charset="-128"/>
              </a:rPr>
              <a:t>Ravi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535559"/>
                </a:solidFill>
                <a:effectLst/>
                <a:latin typeface="Arial Unicode MS" panose="020B0604020202020204" pitchFamily="34" charset="-128"/>
              </a:rPr>
              <a:t>Ajay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034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47"/>
            <a:ext cx="10515600" cy="6584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9" y="982638"/>
            <a:ext cx="10739651" cy="5773003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can contain duplicate elements whereas Set contains unique elements only.</a:t>
            </a:r>
          </a:p>
          <a:p>
            <a:endParaRPr lang="en-US" dirty="0" smtClean="0"/>
          </a:p>
          <a:p>
            <a:r>
              <a:rPr lang="en-US" sz="3600" dirty="0" err="1" smtClean="0"/>
              <a:t>HashSet</a:t>
            </a:r>
            <a:r>
              <a:rPr lang="en-US" sz="3600" dirty="0" smtClean="0"/>
              <a:t> Class</a:t>
            </a:r>
            <a:endParaRPr lang="en-US" sz="3600" dirty="0"/>
          </a:p>
          <a:p>
            <a:pPr lvl="1" algn="just"/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stores the elements by using a mechanism called 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hashing.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unique elements only.</a:t>
            </a:r>
          </a:p>
          <a:p>
            <a:pPr lvl="1" algn="just"/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null value.</a:t>
            </a:r>
          </a:p>
          <a:p>
            <a:pPr lvl="1" algn="just"/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non synchronized.</a:t>
            </a:r>
          </a:p>
          <a:p>
            <a:pPr lvl="1" algn="just"/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doesn't maintain the insertion order. Here, elements are inserted on the basis of their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best approach for search operations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/>
              <a:t>TreeSet</a:t>
            </a:r>
            <a:r>
              <a:rPr lang="en-US" sz="3600" dirty="0"/>
              <a:t> class</a:t>
            </a:r>
          </a:p>
          <a:p>
            <a:pPr lvl="1"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contains unique elements only like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access and retrieval times are quiet fast.</a:t>
            </a:r>
          </a:p>
          <a:p>
            <a:pPr lvl="1"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doesn't allow null element.</a:t>
            </a:r>
          </a:p>
          <a:p>
            <a:pPr lvl="1"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non synchronized.</a:t>
            </a:r>
          </a:p>
          <a:p>
            <a:pPr lvl="1"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maintains ascending order.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3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62"/>
            <a:ext cx="10515600" cy="590218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/>
              <a:t>Hashset</a:t>
            </a:r>
            <a:r>
              <a:rPr lang="en-US" sz="3000" dirty="0" smtClean="0"/>
              <a:t> Implementation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990"/>
            <a:ext cx="7009263" cy="57593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java.util</a:t>
            </a:r>
            <a:r>
              <a:rPr lang="en-US" dirty="0"/>
              <a:t>.*; 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HashSet2{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  </a:t>
            </a:r>
            <a:r>
              <a:rPr lang="en-US" dirty="0" err="1"/>
              <a:t>HashSet</a:t>
            </a:r>
            <a:r>
              <a:rPr lang="en-US" dirty="0"/>
              <a:t>&lt;String&gt; set=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HashSet</a:t>
            </a:r>
            <a:r>
              <a:rPr lang="en-US" dirty="0"/>
              <a:t>&lt;String&gt;(); 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  </a:t>
            </a:r>
            <a:r>
              <a:rPr lang="en-US" dirty="0" err="1"/>
              <a:t>set.add</a:t>
            </a:r>
            <a:r>
              <a:rPr lang="en-US" dirty="0"/>
              <a:t>("Ravi");    </a:t>
            </a:r>
            <a:r>
              <a:rPr lang="en-US" dirty="0" err="1"/>
              <a:t>set.add</a:t>
            </a:r>
            <a:r>
              <a:rPr lang="en-US" dirty="0"/>
              <a:t>("Vijay"); 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err="1" smtClean="0"/>
              <a:t>set.add</a:t>
            </a:r>
            <a:r>
              <a:rPr lang="en-US" dirty="0" smtClean="0"/>
              <a:t>(“ "); 	        </a:t>
            </a:r>
            <a:r>
              <a:rPr lang="en-US" dirty="0" err="1" smtClean="0"/>
              <a:t>set.add</a:t>
            </a:r>
            <a:r>
              <a:rPr lang="en-US" dirty="0" smtClean="0"/>
              <a:t>(null);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  </a:t>
            </a:r>
            <a:r>
              <a:rPr lang="en-US" dirty="0" err="1"/>
              <a:t>set.add</a:t>
            </a:r>
            <a:r>
              <a:rPr lang="en-US" dirty="0"/>
              <a:t>("Ravi");    </a:t>
            </a:r>
            <a:r>
              <a:rPr lang="en-US" dirty="0" err="1"/>
              <a:t>set.add</a:t>
            </a:r>
            <a:r>
              <a:rPr lang="en-US" dirty="0"/>
              <a:t>("Ajay");  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  Iterator&lt;String&gt; </a:t>
            </a:r>
            <a:r>
              <a:rPr lang="en-US" dirty="0" err="1"/>
              <a:t>itr</a:t>
            </a:r>
            <a:r>
              <a:rPr lang="en-US" dirty="0"/>
              <a:t>=</a:t>
            </a:r>
            <a:r>
              <a:rPr lang="en-US" dirty="0" err="1"/>
              <a:t>set.iterator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  </a:t>
            </a:r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/>
              <a:t>itr.hasNext</a:t>
            </a:r>
            <a:r>
              <a:rPr lang="en-US" dirty="0"/>
              <a:t>()){  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itr.next</a:t>
            </a:r>
            <a:r>
              <a:rPr lang="en-US" dirty="0"/>
              <a:t>()); 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  }  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362364" y="4523180"/>
            <a:ext cx="14057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Null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Ajay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Vijay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Ravi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17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48"/>
            <a:ext cx="10515600" cy="50833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/>
              <a:t>Treeset</a:t>
            </a:r>
            <a:r>
              <a:rPr lang="en-US" sz="3000" dirty="0" smtClean="0"/>
              <a:t> Implementation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3457"/>
            <a:ext cx="7077501" cy="53035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java.util</a:t>
            </a:r>
            <a:r>
              <a:rPr lang="en-US" dirty="0"/>
              <a:t>.*; 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TreeSet1{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smtClean="0"/>
              <a:t>	</a:t>
            </a:r>
            <a:r>
              <a:rPr lang="en-US" dirty="0"/>
              <a:t>  </a:t>
            </a:r>
            <a:r>
              <a:rPr lang="en-US" dirty="0" err="1"/>
              <a:t>TreeSet</a:t>
            </a:r>
            <a:r>
              <a:rPr lang="en-US" dirty="0"/>
              <a:t>&lt;String&gt; al=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TreeSet</a:t>
            </a:r>
            <a:r>
              <a:rPr lang="en-US" dirty="0"/>
              <a:t>&lt;String&gt;(); 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  </a:t>
            </a:r>
            <a:r>
              <a:rPr lang="en-US" dirty="0" err="1"/>
              <a:t>al.add</a:t>
            </a:r>
            <a:r>
              <a:rPr lang="en-US" dirty="0"/>
              <a:t>("Ravi");    </a:t>
            </a:r>
            <a:r>
              <a:rPr lang="en-US" dirty="0" err="1"/>
              <a:t>al.add</a:t>
            </a:r>
            <a:r>
              <a:rPr lang="en-US" dirty="0"/>
              <a:t>("Vijay"); 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  </a:t>
            </a:r>
            <a:r>
              <a:rPr lang="en-US" dirty="0" err="1"/>
              <a:t>al.add</a:t>
            </a:r>
            <a:r>
              <a:rPr lang="en-US" dirty="0"/>
              <a:t>("Ravi");    </a:t>
            </a:r>
            <a:r>
              <a:rPr lang="en-US" dirty="0" err="1"/>
              <a:t>al.add</a:t>
            </a:r>
            <a:r>
              <a:rPr lang="en-US" dirty="0"/>
              <a:t>("Ajay");  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  Iterator&lt;String&gt; </a:t>
            </a:r>
            <a:r>
              <a:rPr lang="en-US" dirty="0" err="1"/>
              <a:t>itr</a:t>
            </a:r>
            <a:r>
              <a:rPr lang="en-US" dirty="0"/>
              <a:t>=</a:t>
            </a:r>
            <a:r>
              <a:rPr lang="en-US" dirty="0" err="1"/>
              <a:t>al.iterator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  </a:t>
            </a:r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/>
              <a:t>itr.hasNext</a:t>
            </a:r>
            <a:r>
              <a:rPr lang="en-US" dirty="0"/>
              <a:t>()){  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itr.next</a:t>
            </a:r>
            <a:r>
              <a:rPr lang="en-US" dirty="0"/>
              <a:t>()); 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  }  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</p:txBody>
      </p:sp>
      <p:sp>
        <p:nvSpPr>
          <p:cNvPr id="4" name="Rectangle 3"/>
          <p:cNvSpPr/>
          <p:nvPr/>
        </p:nvSpPr>
        <p:spPr>
          <a:xfrm>
            <a:off x="9735403" y="4441293"/>
            <a:ext cx="1837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Ajay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Ravi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Vijay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17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534"/>
            <a:ext cx="10515600" cy="873457"/>
          </a:xfrm>
        </p:spPr>
        <p:txBody>
          <a:bodyPr/>
          <a:lstStyle/>
          <a:p>
            <a:pPr algn="ctr"/>
            <a:r>
              <a:rPr lang="en-US" b="1" dirty="0" smtClean="0"/>
              <a:t>Map Interface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3" y="968991"/>
            <a:ext cx="11081981" cy="490772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contains values on the basis of key, i.e. key and value pair. Each key and value pair is known as an entry. A Map contains unique keys.</a:t>
            </a:r>
          </a:p>
          <a:p>
            <a:pPr>
              <a:spcBef>
                <a:spcPts val="1200"/>
              </a:spcBef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is useful if you have to search, update or delete elements on the basis of a key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two interfaces for implementing Map in java: Map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three classes: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Map doesn't allow duplicate keys, but you can have duplicate values.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null keys and values, but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doesn't allow any null key or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Map can't be traversed, so you need to convert it into Set using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entrySet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635316"/>
              </p:ext>
            </p:extLst>
          </p:nvPr>
        </p:nvGraphicFramePr>
        <p:xfrm>
          <a:off x="887902" y="4418449"/>
          <a:ext cx="10616362" cy="2331720"/>
        </p:xfrm>
        <a:graphic>
          <a:graphicData uri="http://schemas.openxmlformats.org/drawingml/2006/table">
            <a:tbl>
              <a:tblPr/>
              <a:tblGrid>
                <a:gridCol w="2395862"/>
                <a:gridCol w="82205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00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00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HashMap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HashMap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is the implementation of Map, but it doesn't maintain any order.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3"/>
                        </a:rPr>
                        <a:t>LinkedHashMap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 the implementation of Map. It inherits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HashMap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class. It maintains insertion order.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4"/>
                        </a:rPr>
                        <a:t>TreeMap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TreeMap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is the implementation of Map and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SortedMap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 It maintains ascending order.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10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534"/>
            <a:ext cx="10515600" cy="777924"/>
          </a:xfrm>
        </p:spPr>
        <p:txBody>
          <a:bodyPr>
            <a:normAutofit/>
          </a:bodyPr>
          <a:lstStyle/>
          <a:p>
            <a:r>
              <a:rPr lang="en-US" dirty="0" err="1"/>
              <a:t>Map.Entry</a:t>
            </a:r>
            <a:r>
              <a:rPr lang="en-US" dirty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4525"/>
            <a:ext cx="10515600" cy="5112438"/>
          </a:xfrm>
        </p:spPr>
        <p:txBody>
          <a:bodyPr/>
          <a:lstStyle/>
          <a:p>
            <a:r>
              <a:rPr lang="en-US" dirty="0" smtClean="0"/>
              <a:t>Entry </a:t>
            </a:r>
            <a:r>
              <a:rPr lang="en-US" dirty="0"/>
              <a:t>is the </a:t>
            </a:r>
            <a:r>
              <a:rPr lang="en-US" dirty="0" err="1"/>
              <a:t>subinterface</a:t>
            </a:r>
            <a:r>
              <a:rPr lang="en-US" dirty="0"/>
              <a:t> of Map. So we will be accessed it by </a:t>
            </a:r>
            <a:r>
              <a:rPr lang="en-US" dirty="0" err="1"/>
              <a:t>Map.Entry</a:t>
            </a:r>
            <a:r>
              <a:rPr lang="en-US" dirty="0"/>
              <a:t> name. It returns a collection-view of the map, whose elements are of this class. It provides methods to get key and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69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353"/>
            <a:ext cx="10515600" cy="617514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/>
              <a:t>Map Implementation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867"/>
            <a:ext cx="7173036" cy="5358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import</a:t>
            </a:r>
            <a:r>
              <a:rPr lang="en-US" sz="2200" dirty="0"/>
              <a:t> </a:t>
            </a:r>
            <a:r>
              <a:rPr lang="en-US" sz="2200" dirty="0" err="1"/>
              <a:t>java.util</a:t>
            </a:r>
            <a:r>
              <a:rPr lang="en-US" sz="2200" dirty="0"/>
              <a:t>.*;  </a:t>
            </a:r>
          </a:p>
          <a:p>
            <a:pPr marL="0" indent="0">
              <a:buNone/>
            </a:pPr>
            <a:r>
              <a:rPr lang="en-US" sz="2200" b="1" dirty="0"/>
              <a:t>class</a:t>
            </a:r>
            <a:r>
              <a:rPr lang="en-US" sz="2200" dirty="0"/>
              <a:t> MapExample2{  </a:t>
            </a:r>
          </a:p>
          <a:p>
            <a:pPr marL="0" indent="0">
              <a:buNone/>
            </a:pPr>
            <a:r>
              <a:rPr lang="en-US" sz="2200" dirty="0"/>
              <a:t> </a:t>
            </a:r>
            <a:r>
              <a:rPr lang="en-US" sz="2200" b="1" dirty="0"/>
              <a:t>public</a:t>
            </a:r>
            <a:r>
              <a:rPr lang="en-US" sz="2200" dirty="0"/>
              <a:t> </a:t>
            </a:r>
            <a:r>
              <a:rPr lang="en-US" sz="2200" b="1" dirty="0"/>
              <a:t>static</a:t>
            </a:r>
            <a:r>
              <a:rPr lang="en-US" sz="2200" dirty="0"/>
              <a:t> </a:t>
            </a:r>
            <a:r>
              <a:rPr lang="en-US" sz="2200" b="1" dirty="0"/>
              <a:t>void</a:t>
            </a:r>
            <a:r>
              <a:rPr lang="en-US" sz="2200" dirty="0"/>
              <a:t> main(String </a:t>
            </a:r>
            <a:r>
              <a:rPr lang="en-US" sz="2200" dirty="0" err="1"/>
              <a:t>args</a:t>
            </a:r>
            <a:r>
              <a:rPr lang="en-US" sz="2200" dirty="0"/>
              <a:t>[]){  </a:t>
            </a:r>
          </a:p>
          <a:p>
            <a:pPr marL="0" indent="0">
              <a:buNone/>
            </a:pPr>
            <a:r>
              <a:rPr lang="en-US" sz="2200" dirty="0"/>
              <a:t>  Map&lt;</a:t>
            </a:r>
            <a:r>
              <a:rPr lang="en-US" sz="2200" dirty="0" err="1"/>
              <a:t>Integer,String</a:t>
            </a:r>
            <a:r>
              <a:rPr lang="en-US" sz="2200" dirty="0"/>
              <a:t>&gt; map=</a:t>
            </a:r>
            <a:r>
              <a:rPr lang="en-US" sz="2200" b="1" dirty="0"/>
              <a:t>new</a:t>
            </a:r>
            <a:r>
              <a:rPr lang="en-US" sz="2200" dirty="0"/>
              <a:t> </a:t>
            </a:r>
            <a:r>
              <a:rPr lang="en-US" sz="2200" dirty="0" err="1"/>
              <a:t>HashMap</a:t>
            </a:r>
            <a:r>
              <a:rPr lang="en-US" sz="2200" dirty="0"/>
              <a:t>&lt;</a:t>
            </a:r>
            <a:r>
              <a:rPr lang="en-US" sz="2200" dirty="0" err="1"/>
              <a:t>Integer,String</a:t>
            </a:r>
            <a:r>
              <a:rPr lang="en-US" sz="2200" dirty="0"/>
              <a:t>&gt;();  </a:t>
            </a:r>
          </a:p>
          <a:p>
            <a:pPr marL="0" indent="0">
              <a:buNone/>
            </a:pPr>
            <a:r>
              <a:rPr lang="en-US" sz="2200" dirty="0"/>
              <a:t>  </a:t>
            </a:r>
            <a:r>
              <a:rPr lang="en-US" sz="2200" dirty="0" err="1"/>
              <a:t>map.put</a:t>
            </a:r>
            <a:r>
              <a:rPr lang="en-US" sz="2200" dirty="0"/>
              <a:t>(100,"Amit");  </a:t>
            </a:r>
          </a:p>
          <a:p>
            <a:pPr marL="0" indent="0">
              <a:buNone/>
            </a:pPr>
            <a:r>
              <a:rPr lang="en-US" sz="2200" dirty="0"/>
              <a:t>  </a:t>
            </a:r>
            <a:r>
              <a:rPr lang="en-US" sz="2200" dirty="0" err="1"/>
              <a:t>map.put</a:t>
            </a:r>
            <a:r>
              <a:rPr lang="en-US" sz="2200" dirty="0"/>
              <a:t>(101,"Vijay");  </a:t>
            </a:r>
          </a:p>
          <a:p>
            <a:pPr marL="0" indent="0">
              <a:buNone/>
            </a:pPr>
            <a:r>
              <a:rPr lang="en-US" sz="2200" dirty="0"/>
              <a:t>  </a:t>
            </a:r>
            <a:r>
              <a:rPr lang="en-US" sz="2200" dirty="0" err="1"/>
              <a:t>map.put</a:t>
            </a:r>
            <a:r>
              <a:rPr lang="en-US" sz="2200" dirty="0"/>
              <a:t>(102,"Rahul");  </a:t>
            </a:r>
          </a:p>
          <a:p>
            <a:pPr marL="0" indent="0">
              <a:buNone/>
            </a:pPr>
            <a:r>
              <a:rPr lang="en-US" sz="2200" dirty="0"/>
              <a:t>  //Elements can traverse in any order  </a:t>
            </a:r>
          </a:p>
          <a:p>
            <a:pPr marL="0" indent="0">
              <a:buNone/>
            </a:pPr>
            <a:r>
              <a:rPr lang="en-US" sz="2200" dirty="0"/>
              <a:t>  </a:t>
            </a:r>
            <a:r>
              <a:rPr lang="en-US" sz="2200" b="1" dirty="0"/>
              <a:t>for</a:t>
            </a:r>
            <a:r>
              <a:rPr lang="en-US" sz="2200" dirty="0"/>
              <a:t>(</a:t>
            </a:r>
            <a:r>
              <a:rPr lang="en-US" sz="2200" dirty="0" err="1"/>
              <a:t>Map.Entry</a:t>
            </a:r>
            <a:r>
              <a:rPr lang="en-US" sz="2200" dirty="0"/>
              <a:t> m:map.entrySet()){  </a:t>
            </a:r>
          </a:p>
          <a:p>
            <a:pPr marL="0" indent="0">
              <a:buNone/>
            </a:pPr>
            <a:r>
              <a:rPr lang="en-US" sz="2200" dirty="0"/>
              <a:t>   </a:t>
            </a:r>
            <a:r>
              <a:rPr lang="en-US" sz="2200" dirty="0" err="1"/>
              <a:t>System.out.println</a:t>
            </a:r>
            <a:r>
              <a:rPr lang="en-US" sz="2200" dirty="0"/>
              <a:t>(</a:t>
            </a:r>
            <a:r>
              <a:rPr lang="en-US" sz="2200" dirty="0" err="1"/>
              <a:t>m.getKey</a:t>
            </a:r>
            <a:r>
              <a:rPr lang="en-US" sz="2200" dirty="0"/>
              <a:t>()+" "+</a:t>
            </a:r>
            <a:r>
              <a:rPr lang="en-US" sz="2200" dirty="0" err="1"/>
              <a:t>m.getValue</a:t>
            </a:r>
            <a:r>
              <a:rPr lang="en-US" sz="2200" dirty="0"/>
              <a:t>());  </a:t>
            </a:r>
          </a:p>
          <a:p>
            <a:pPr marL="0" indent="0">
              <a:buNone/>
            </a:pPr>
            <a:r>
              <a:rPr lang="en-US" sz="2200" dirty="0"/>
              <a:t>  }  </a:t>
            </a:r>
          </a:p>
          <a:p>
            <a:pPr marL="0" indent="0">
              <a:buNone/>
            </a:pPr>
            <a:r>
              <a:rPr lang="en-US" sz="2200" dirty="0"/>
              <a:t> }  </a:t>
            </a:r>
          </a:p>
          <a:p>
            <a:pPr marL="0" indent="0">
              <a:buNone/>
            </a:pPr>
            <a:r>
              <a:rPr lang="en-US" sz="2200" dirty="0"/>
              <a:t>}  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9285027" y="4398328"/>
            <a:ext cx="22746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102 Rahul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100 Amit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101 Vijay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1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collections is different from Array in Java?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Collection interfaces and classes that implement them.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List Interface? WAP implementing </a:t>
            </a:r>
            <a:r>
              <a:rPr lang="en-US" dirty="0" err="1" smtClean="0"/>
              <a:t>Arraylist</a:t>
            </a:r>
            <a:r>
              <a:rPr lang="en-US" dirty="0" smtClean="0"/>
              <a:t> in java.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sorting is done in Collections? Explain with a program.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Set is different from List? List classes that implement set interface.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 err="1" smtClean="0"/>
              <a:t>Hashset</a:t>
            </a:r>
            <a:r>
              <a:rPr lang="en-US" dirty="0" smtClean="0"/>
              <a:t> is different from </a:t>
            </a:r>
            <a:r>
              <a:rPr lang="en-US" dirty="0" err="1" smtClean="0"/>
              <a:t>Treeset</a:t>
            </a:r>
            <a:r>
              <a:rPr lang="en-US" dirty="0" smtClean="0"/>
              <a:t>? WAP illustrating the use of both.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MAP? How is it different from Set and List Interface? Explain with an suitable program.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364"/>
            <a:ext cx="10515600" cy="982639"/>
          </a:xfrm>
        </p:spPr>
        <p:txBody>
          <a:bodyPr/>
          <a:lstStyle/>
          <a:p>
            <a:pPr algn="ctr"/>
            <a:r>
              <a:rPr lang="en-US" dirty="0"/>
              <a:t>Collections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002"/>
            <a:ext cx="10515600" cy="5295331"/>
          </a:xfrm>
        </p:spPr>
        <p:txBody>
          <a:bodyPr>
            <a:normAutofit/>
          </a:bodyPr>
          <a:lstStyle/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in Java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framework that provides an architecture to store and manipulate the group of objects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 can achieve all the operations that you perform on a data such as searching, sorting, insertion, manipulation, and deletion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means a single unit of objects. Java Collection framework provides many interfaces (Set, List, Queue,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classes 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Vector,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contains all the classes and interfaces for the Collection framework.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76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02" y="109182"/>
            <a:ext cx="10263116" cy="674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1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194865"/>
              </p:ext>
            </p:extLst>
          </p:nvPr>
        </p:nvGraphicFramePr>
        <p:xfrm>
          <a:off x="272956" y="832514"/>
          <a:ext cx="11750722" cy="5842967"/>
        </p:xfrm>
        <a:graphic>
          <a:graphicData uri="http://schemas.openxmlformats.org/drawingml/2006/table">
            <a:tbl>
              <a:tblPr/>
              <a:tblGrid>
                <a:gridCol w="4981432"/>
                <a:gridCol w="6769290"/>
              </a:tblGrid>
              <a:tr h="39949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5034" marR="55034" marT="55034" marB="55034">
                    <a:lnL w="9525" cap="flat" cmpd="sng" algn="ctr">
                      <a:solidFill>
                        <a:srgbClr val="90D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90D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b="1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5034" marR="55034" marT="55034" marB="55034">
                    <a:lnT w="9525" cap="flat" cmpd="sng" algn="ctr">
                      <a:solidFill>
                        <a:srgbClr val="90D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56377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add(E e)</a:t>
                      </a:r>
                    </a:p>
                  </a:txBody>
                  <a:tcPr marL="36689" marR="36689" marT="36689" marB="366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used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to insert an element in this collection.</a:t>
                      </a:r>
                    </a:p>
                  </a:txBody>
                  <a:tcPr marL="36689" marR="36689" marT="36689" marB="366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600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addAll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(Collection&lt;? extends E&gt; c)</a:t>
                      </a:r>
                    </a:p>
                  </a:txBody>
                  <a:tcPr marL="36689" marR="36689" marT="36689" marB="366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used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to insert the specified collection elements in the invoking collection.</a:t>
                      </a:r>
                    </a:p>
                  </a:txBody>
                  <a:tcPr marL="36689" marR="36689" marT="36689" marB="366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0197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remove(Object element)</a:t>
                      </a:r>
                    </a:p>
                  </a:txBody>
                  <a:tcPr marL="36689" marR="36689" marT="36689" marB="366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used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to delete an element from the collection.</a:t>
                      </a:r>
                    </a:p>
                  </a:txBody>
                  <a:tcPr marL="36689" marR="36689" marT="36689" marB="366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14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removeAll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(Collection&lt;?&gt; c)</a:t>
                      </a:r>
                    </a:p>
                  </a:txBody>
                  <a:tcPr marL="36689" marR="36689" marT="36689" marB="366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used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to delete all the elements of the specified collection from the invoking collection.</a:t>
                      </a:r>
                    </a:p>
                  </a:txBody>
                  <a:tcPr marL="36689" marR="36689" marT="36689" marB="366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331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size()</a:t>
                      </a:r>
                    </a:p>
                  </a:txBody>
                  <a:tcPr marL="36689" marR="36689" marT="36689" marB="366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total number of elements in the collection.</a:t>
                      </a:r>
                    </a:p>
                  </a:txBody>
                  <a:tcPr marL="36689" marR="36689" marT="36689" marB="366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72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clear()</a:t>
                      </a:r>
                    </a:p>
                  </a:txBody>
                  <a:tcPr marL="36689" marR="36689" marT="36689" marB="366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removes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total number of elements from the collection.</a:t>
                      </a:r>
                    </a:p>
                  </a:txBody>
                  <a:tcPr marL="36689" marR="36689" marT="36689" marB="366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705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contains(Object element)</a:t>
                      </a:r>
                    </a:p>
                  </a:txBody>
                  <a:tcPr marL="36689" marR="36689" marT="36689" marB="366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used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to search an element.</a:t>
                      </a:r>
                    </a:p>
                  </a:txBody>
                  <a:tcPr marL="36689" marR="36689" marT="36689" marB="366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721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containsAll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(Collection&lt;?&gt; c)</a:t>
                      </a:r>
                    </a:p>
                  </a:txBody>
                  <a:tcPr marL="36689" marR="36689" marT="36689" marB="366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used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to search the specified collection in the collection.</a:t>
                      </a:r>
                    </a:p>
                  </a:txBody>
                  <a:tcPr marL="36689" marR="36689" marT="36689" marB="366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7681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Iterator iterator()</a:t>
                      </a:r>
                    </a:p>
                  </a:txBody>
                  <a:tcPr marL="36689" marR="36689" marT="36689" marB="366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 iterator.</a:t>
                      </a:r>
                    </a:p>
                  </a:txBody>
                  <a:tcPr marL="36689" marR="36689" marT="36689" marB="3668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632708" y="238414"/>
            <a:ext cx="515237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600" b="1" dirty="0">
                <a:solidFill>
                  <a:srgbClr val="610B38"/>
                </a:solidFill>
                <a:latin typeface="erdana"/>
              </a:rPr>
              <a:t>Methods of Collection interface</a:t>
            </a:r>
            <a:endParaRPr lang="en-US" sz="2600" b="1" i="0" dirty="0">
              <a:solidFill>
                <a:srgbClr val="610B38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128096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958133"/>
              </p:ext>
            </p:extLst>
          </p:nvPr>
        </p:nvGraphicFramePr>
        <p:xfrm>
          <a:off x="518615" y="1476684"/>
          <a:ext cx="11081981" cy="3095316"/>
        </p:xfrm>
        <a:graphic>
          <a:graphicData uri="http://schemas.openxmlformats.org/drawingml/2006/table">
            <a:tbl>
              <a:tblPr/>
              <a:tblGrid>
                <a:gridCol w="3835021"/>
                <a:gridCol w="7246960"/>
              </a:tblGrid>
              <a:tr h="575511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97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97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97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97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97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97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83993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US" sz="22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US" sz="2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hasNext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true if the iterator has more elements otherwise it returns false.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993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Object 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next()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element and moves the cursor pointer to the next element.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83993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remove()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removes the last elements returned by the iterator. It is less used.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4149" y="707243"/>
            <a:ext cx="109864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333333"/>
                </a:solidFill>
                <a:latin typeface="inter-regular"/>
              </a:rPr>
              <a:t>Iterator interface provides the facility of iterating the elements in a forward direction only.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1061950" y="214800"/>
            <a:ext cx="338721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b="1" dirty="0">
                <a:solidFill>
                  <a:srgbClr val="610B38"/>
                </a:solidFill>
                <a:latin typeface="erdana"/>
              </a:rPr>
              <a:t>Iterator interface</a:t>
            </a:r>
            <a:endParaRPr lang="en-US" sz="2600" b="1" i="0" dirty="0">
              <a:solidFill>
                <a:srgbClr val="610B38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57710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8615" y="163479"/>
            <a:ext cx="11286698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solidFill>
                  <a:srgbClr val="610B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2400" b="1" dirty="0">
                <a:solidFill>
                  <a:srgbClr val="610B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root interface for all the collection classes.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interface extends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and therefore all the subclasses of Collection interface also implement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only one abstract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</a:t>
            </a:r>
            <a:endParaRPr lang="en-US" sz="2200" dirty="0" smtClean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Iterator&lt;T&gt; iterator()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returns the iterator over the elements of type 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 smtClean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10B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en-US" sz="2400" b="1" dirty="0">
                <a:solidFill>
                  <a:srgbClr val="610B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by all the classes in the collection framework.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declares the methods that every collection will have.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builds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foundation on which the collection framework depends.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Collection interface are Boolean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add(Object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 iterator()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clear(), etc. which are implemented by all the subclasses of Collection interface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2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87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773"/>
            <a:ext cx="10515600" cy="1050879"/>
          </a:xfrm>
        </p:spPr>
        <p:txBody>
          <a:bodyPr/>
          <a:lstStyle/>
          <a:p>
            <a:pPr algn="ctr"/>
            <a:r>
              <a:rPr lang="en-US" dirty="0"/>
              <a:t>List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4757596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interface is the child interface of Collection interface.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inhibits a list type data structure in which we can store the ordered collection of objects.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have duplicate values.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interface is implemented by the classes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Vector, and Stack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/>
              <a:t>To instantiate the List interface, we must use </a:t>
            </a:r>
            <a:r>
              <a:rPr lang="en-US" sz="2200" dirty="0" smtClean="0"/>
              <a:t>:</a:t>
            </a:r>
          </a:p>
          <a:p>
            <a:endParaRPr lang="en-US" sz="2000" dirty="0"/>
          </a:p>
          <a:p>
            <a:pPr lvl="1"/>
            <a:r>
              <a:rPr lang="en-US" sz="2500" dirty="0"/>
              <a:t>List &lt;data-type&gt; list1= </a:t>
            </a:r>
            <a:r>
              <a:rPr lang="en-US" sz="2500" b="1" dirty="0"/>
              <a:t>new</a:t>
            </a:r>
            <a:r>
              <a:rPr lang="en-US" sz="2500" dirty="0"/>
              <a:t> </a:t>
            </a:r>
            <a:r>
              <a:rPr lang="en-US" sz="2500" dirty="0" err="1"/>
              <a:t>ArrayList</a:t>
            </a:r>
            <a:r>
              <a:rPr lang="en-US" sz="2500" dirty="0"/>
              <a:t>();  </a:t>
            </a:r>
          </a:p>
          <a:p>
            <a:pPr lvl="1"/>
            <a:r>
              <a:rPr lang="en-US" sz="2500" dirty="0"/>
              <a:t>List &lt;data-type&gt; list2 = </a:t>
            </a:r>
            <a:r>
              <a:rPr lang="en-US" sz="2500" b="1" dirty="0"/>
              <a:t>new</a:t>
            </a:r>
            <a:r>
              <a:rPr lang="en-US" sz="2500" dirty="0"/>
              <a:t> </a:t>
            </a:r>
            <a:r>
              <a:rPr lang="en-US" sz="2500" dirty="0" err="1"/>
              <a:t>LinkedList</a:t>
            </a:r>
            <a:r>
              <a:rPr lang="en-US" sz="2500" dirty="0"/>
              <a:t>();  </a:t>
            </a:r>
          </a:p>
          <a:p>
            <a:pPr lvl="1"/>
            <a:r>
              <a:rPr lang="en-US" sz="2500" dirty="0"/>
              <a:t>List &lt;data-type&gt; list3 = </a:t>
            </a:r>
            <a:r>
              <a:rPr lang="en-US" sz="2500" b="1" dirty="0"/>
              <a:t>new</a:t>
            </a:r>
            <a:r>
              <a:rPr lang="en-US" sz="2500" dirty="0"/>
              <a:t> Vector();  </a:t>
            </a:r>
          </a:p>
          <a:p>
            <a:pPr lvl="1"/>
            <a:r>
              <a:rPr lang="en-US" sz="2500" dirty="0"/>
              <a:t>List &lt;data-type&gt; list4 = </a:t>
            </a:r>
            <a:r>
              <a:rPr lang="en-US" sz="2500" b="1" dirty="0"/>
              <a:t>new</a:t>
            </a:r>
            <a:r>
              <a:rPr lang="en-US" sz="2500" dirty="0"/>
              <a:t> Stack();  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7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352"/>
            <a:ext cx="10515600" cy="91776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Classes that implement List Interface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1946"/>
            <a:ext cx="10515600" cy="4962313"/>
          </a:xfrm>
        </p:spPr>
        <p:txBody>
          <a:bodyPr>
            <a:normAutofit lnSpcReduction="10000"/>
          </a:bodyPr>
          <a:lstStyle/>
          <a:p>
            <a:r>
              <a:rPr lang="en-US" sz="2300" dirty="0" err="1" smtClean="0"/>
              <a:t>ArrayList</a:t>
            </a:r>
            <a:endParaRPr lang="en-US" sz="2300" dirty="0" smtClean="0"/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implements the List interface. It uses a dynamic array to store the duplicate element of different data types.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maintains the insertion order and is non-synchronized. The elements stored in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can be randomly accessed.</a:t>
            </a:r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sz="2300" dirty="0" err="1"/>
              <a:t>LinkedList</a:t>
            </a:r>
            <a:endParaRPr lang="en-US" sz="2300" dirty="0"/>
          </a:p>
          <a:p>
            <a:pPr lvl="1"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the Collection interface. It uses a doubly linked list internally to store the elements. It can store the duplicate elements. It maintains the insertion order and is not synchronized.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manipulation is fast because no shifting is required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300" dirty="0" smtClean="0"/>
              <a:t>Vector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uses a dynamic array to store the data elements. It is similar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However, It is synchronized and contains many methods that are not the part of Collection framework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300" dirty="0" smtClean="0"/>
              <a:t>Stack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stack is the subclass of Vector. It implements the last-in-first-out data structure, i.e., Stack. The stack contains all of the methods of Vector class and also provides its methods like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push(),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peek(),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push(object o), which defines its properties.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2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71" y="1"/>
            <a:ext cx="10515600" cy="668740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/>
              <a:t>ArrayList</a:t>
            </a:r>
            <a:r>
              <a:rPr lang="en-US" sz="3000" dirty="0" smtClean="0"/>
              <a:t> Implementation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8741"/>
            <a:ext cx="6872785" cy="5909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import</a:t>
            </a:r>
            <a:r>
              <a:rPr lang="en-US" sz="2400" dirty="0"/>
              <a:t> </a:t>
            </a:r>
            <a:r>
              <a:rPr lang="en-US" sz="2400" dirty="0" err="1"/>
              <a:t>java.util</a:t>
            </a:r>
            <a:r>
              <a:rPr lang="en-US" sz="2400" dirty="0"/>
              <a:t>.*;  </a:t>
            </a:r>
          </a:p>
          <a:p>
            <a:pPr marL="0" indent="0">
              <a:buNone/>
            </a:pPr>
            <a:r>
              <a:rPr lang="en-US" sz="2400" b="1" dirty="0"/>
              <a:t>class</a:t>
            </a:r>
            <a:r>
              <a:rPr lang="en-US" sz="2400" dirty="0"/>
              <a:t> TestJavaCollection1{  </a:t>
            </a:r>
          </a:p>
          <a:p>
            <a:pPr marL="0" indent="0">
              <a:buNone/>
            </a:pPr>
            <a:r>
              <a:rPr lang="en-US" sz="2400" b="1" dirty="0"/>
              <a:t>public</a:t>
            </a:r>
            <a:r>
              <a:rPr lang="en-US" sz="2400" dirty="0"/>
              <a:t> </a:t>
            </a:r>
            <a:r>
              <a:rPr lang="en-US" sz="2400" b="1" dirty="0"/>
              <a:t>static</a:t>
            </a:r>
            <a:r>
              <a:rPr lang="en-US" sz="2400" dirty="0"/>
              <a:t> </a:t>
            </a:r>
            <a:r>
              <a:rPr lang="en-US" sz="2400" b="1" dirty="0"/>
              <a:t>void</a:t>
            </a:r>
            <a:r>
              <a:rPr lang="en-US" sz="2400" dirty="0"/>
              <a:t>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&lt;String</a:t>
            </a:r>
            <a:r>
              <a:rPr lang="en-US" sz="2400" dirty="0"/>
              <a:t>&gt; list=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ArrayList</a:t>
            </a:r>
            <a:r>
              <a:rPr lang="en-US" sz="2400" dirty="0"/>
              <a:t>&lt;String</a:t>
            </a:r>
            <a:r>
              <a:rPr lang="en-US" sz="2400" dirty="0" smtClean="0"/>
              <a:t>&gt;();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list.add</a:t>
            </a:r>
            <a:r>
              <a:rPr lang="en-US" sz="2400" dirty="0"/>
              <a:t>("Ravi</a:t>
            </a:r>
            <a:r>
              <a:rPr lang="en-US" sz="2400" dirty="0" smtClean="0"/>
              <a:t>"); </a:t>
            </a:r>
            <a:r>
              <a:rPr lang="en-US" sz="2400" dirty="0" err="1" smtClean="0"/>
              <a:t>list.add</a:t>
            </a:r>
            <a:r>
              <a:rPr lang="en-US" sz="2400" dirty="0"/>
              <a:t>("Vijay");  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list.add</a:t>
            </a:r>
            <a:r>
              <a:rPr lang="en-US" sz="2400" dirty="0"/>
              <a:t>("Ravi");  </a:t>
            </a:r>
            <a:r>
              <a:rPr lang="en-US" sz="2400" dirty="0" err="1" smtClean="0"/>
              <a:t>list.add</a:t>
            </a:r>
            <a:r>
              <a:rPr lang="en-US" sz="2400" dirty="0"/>
              <a:t>("Ajay");  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Iterator</a:t>
            </a:r>
            <a:r>
              <a:rPr lang="en-US" sz="2400" dirty="0"/>
              <a:t> </a:t>
            </a:r>
            <a:r>
              <a:rPr lang="en-US" sz="2400" dirty="0" err="1"/>
              <a:t>itr</a:t>
            </a:r>
            <a:r>
              <a:rPr lang="en-US" sz="2400" dirty="0"/>
              <a:t>=</a:t>
            </a:r>
            <a:r>
              <a:rPr lang="en-US" sz="2400" dirty="0" err="1"/>
              <a:t>list.iterator</a:t>
            </a:r>
            <a:r>
              <a:rPr lang="en-US" sz="2400" dirty="0"/>
              <a:t>();  </a:t>
            </a:r>
          </a:p>
          <a:p>
            <a:pPr marL="0" indent="0">
              <a:buNone/>
            </a:pPr>
            <a:r>
              <a:rPr lang="en-US" sz="2400" b="1" dirty="0" smtClean="0"/>
              <a:t>	while</a:t>
            </a:r>
            <a:r>
              <a:rPr lang="en-US" sz="2400" dirty="0" smtClean="0"/>
              <a:t>(</a:t>
            </a:r>
            <a:r>
              <a:rPr lang="en-US" sz="2400" dirty="0" err="1" smtClean="0"/>
              <a:t>itr.hasNext</a:t>
            </a:r>
            <a:r>
              <a:rPr lang="en-US" sz="2400" dirty="0"/>
              <a:t>()){  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itr.next</a:t>
            </a:r>
            <a:r>
              <a:rPr lang="en-US" sz="2400" dirty="0"/>
              <a:t>());  </a:t>
            </a:r>
          </a:p>
          <a:p>
            <a:pPr marL="0" indent="0">
              <a:buNone/>
            </a:pPr>
            <a:r>
              <a:rPr lang="en-US" sz="2400" dirty="0" smtClean="0"/>
              <a:t>	}</a:t>
            </a:r>
            <a:r>
              <a:rPr lang="en-US" sz="2400" dirty="0"/>
              <a:t>  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}</a:t>
            </a:r>
            <a:r>
              <a:rPr lang="en-US" sz="2400" dirty="0"/>
              <a:t>  </a:t>
            </a:r>
          </a:p>
          <a:p>
            <a:pPr marL="0" indent="0">
              <a:buNone/>
            </a:pPr>
            <a:r>
              <a:rPr lang="en-US" sz="2400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10434" y="2746318"/>
            <a:ext cx="28205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Output: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Ravi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Vijay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Ravi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Ajay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88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788</Words>
  <Application>Microsoft Office PowerPoint</Application>
  <PresentationFormat>Widescreen</PresentationFormat>
  <Paragraphs>227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 Unicode MS</vt:lpstr>
      <vt:lpstr>Arial</vt:lpstr>
      <vt:lpstr>Calibri</vt:lpstr>
      <vt:lpstr>Calibri Light</vt:lpstr>
      <vt:lpstr>erdana</vt:lpstr>
      <vt:lpstr>inter-regular</vt:lpstr>
      <vt:lpstr>Times New Roman</vt:lpstr>
      <vt:lpstr>Times New Roman</vt:lpstr>
      <vt:lpstr>Office Theme</vt:lpstr>
      <vt:lpstr>UNIT 10 (3Hrs)</vt:lpstr>
      <vt:lpstr>Collections in Java</vt:lpstr>
      <vt:lpstr>PowerPoint Presentation</vt:lpstr>
      <vt:lpstr>PowerPoint Presentation</vt:lpstr>
      <vt:lpstr>PowerPoint Presentation</vt:lpstr>
      <vt:lpstr>PowerPoint Presentation</vt:lpstr>
      <vt:lpstr>List Interface</vt:lpstr>
      <vt:lpstr>Classes that implement List Interface</vt:lpstr>
      <vt:lpstr>ArrayList Implementation</vt:lpstr>
      <vt:lpstr>Sorting Element in Arraylist</vt:lpstr>
      <vt:lpstr>LinkedList Implementation </vt:lpstr>
      <vt:lpstr>Set Interface</vt:lpstr>
      <vt:lpstr>Hashset Implementation</vt:lpstr>
      <vt:lpstr>Treeset Implementation</vt:lpstr>
      <vt:lpstr>Map Interface</vt:lpstr>
      <vt:lpstr>Map.Entry Interface</vt:lpstr>
      <vt:lpstr>Map Implementation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10 (3Hrs)</dc:title>
  <dc:creator>Pratima Pathak</dc:creator>
  <cp:lastModifiedBy>User</cp:lastModifiedBy>
  <cp:revision>55</cp:revision>
  <dcterms:created xsi:type="dcterms:W3CDTF">2020-02-01T02:00:47Z</dcterms:created>
  <dcterms:modified xsi:type="dcterms:W3CDTF">2023-07-29T16:29:05Z</dcterms:modified>
</cp:coreProperties>
</file>