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94" r:id="rId5"/>
    <p:sldId id="260" r:id="rId6"/>
    <p:sldId id="258" r:id="rId7"/>
    <p:sldId id="281" r:id="rId8"/>
    <p:sldId id="259" r:id="rId9"/>
    <p:sldId id="263" r:id="rId10"/>
    <p:sldId id="264" r:id="rId11"/>
    <p:sldId id="262" r:id="rId12"/>
    <p:sldId id="283" r:id="rId13"/>
    <p:sldId id="284" r:id="rId14"/>
    <p:sldId id="285" r:id="rId15"/>
    <p:sldId id="286" r:id="rId16"/>
    <p:sldId id="287" r:id="rId17"/>
    <p:sldId id="288" r:id="rId18"/>
    <p:sldId id="305" r:id="rId19"/>
    <p:sldId id="306" r:id="rId20"/>
    <p:sldId id="307" r:id="rId21"/>
    <p:sldId id="308" r:id="rId22"/>
    <p:sldId id="309" r:id="rId23"/>
    <p:sldId id="310" r:id="rId24"/>
    <p:sldId id="265" r:id="rId25"/>
    <p:sldId id="270" r:id="rId26"/>
    <p:sldId id="271" r:id="rId27"/>
    <p:sldId id="272" r:id="rId28"/>
    <p:sldId id="273" r:id="rId29"/>
    <p:sldId id="274" r:id="rId30"/>
    <p:sldId id="275" r:id="rId31"/>
    <p:sldId id="276" r:id="rId32"/>
    <p:sldId id="277" r:id="rId33"/>
    <p:sldId id="296" r:id="rId34"/>
    <p:sldId id="297" r:id="rId35"/>
    <p:sldId id="298" r:id="rId36"/>
    <p:sldId id="299" r:id="rId37"/>
    <p:sldId id="300" r:id="rId38"/>
    <p:sldId id="301" r:id="rId39"/>
    <p:sldId id="302" r:id="rId40"/>
    <p:sldId id="303" r:id="rId41"/>
    <p:sldId id="304" r:id="rId42"/>
    <p:sldId id="278" r:id="rId43"/>
    <p:sldId id="27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EA4B3-3E09-4BA5-B760-513A98834E38}"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136050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EA4B3-3E09-4BA5-B760-513A98834E38}"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340035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EA4B3-3E09-4BA5-B760-513A98834E38}"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86327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EA4B3-3E09-4BA5-B760-513A98834E38}"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1390103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EA4B3-3E09-4BA5-B760-513A98834E38}"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336377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EA4B3-3E09-4BA5-B760-513A98834E38}"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24789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EA4B3-3E09-4BA5-B760-513A98834E38}"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6167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EA4B3-3E09-4BA5-B760-513A98834E38}"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93207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EA4B3-3E09-4BA5-B760-513A98834E38}"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92775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EA4B3-3E09-4BA5-B760-513A98834E38}"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92246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EA4B3-3E09-4BA5-B760-513A98834E38}"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E8D55-0CE6-4B12-80E9-F8C47F41FF65}" type="slidenum">
              <a:rPr lang="en-US" smtClean="0"/>
              <a:t>‹#›</a:t>
            </a:fld>
            <a:endParaRPr lang="en-US"/>
          </a:p>
        </p:txBody>
      </p:sp>
    </p:spTree>
    <p:extLst>
      <p:ext uri="{BB962C8B-B14F-4D97-AF65-F5344CB8AC3E}">
        <p14:creationId xmlns:p14="http://schemas.microsoft.com/office/powerpoint/2010/main" val="294193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EA4B3-3E09-4BA5-B760-513A98834E38}" type="datetimeFigureOut">
              <a:rPr lang="en-US" smtClean="0"/>
              <a:t>8/6/2023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E8D55-0CE6-4B12-80E9-F8C47F41FF65}" type="slidenum">
              <a:rPr lang="en-US" smtClean="0"/>
              <a:t>‹#›</a:t>
            </a:fld>
            <a:endParaRPr lang="en-US"/>
          </a:p>
        </p:txBody>
      </p:sp>
    </p:spTree>
    <p:extLst>
      <p:ext uri="{BB962C8B-B14F-4D97-AF65-F5344CB8AC3E}">
        <p14:creationId xmlns:p14="http://schemas.microsoft.com/office/powerpoint/2010/main" val="3940874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java-windowlistener"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 Id="rId6" Type="http://schemas.openxmlformats.org/officeDocument/2006/relationships/hyperlink" Target="https://www.javatpoint.com/java-mousemotionlistener" TargetMode="External"/><Relationship Id="rId5" Type="http://schemas.openxmlformats.org/officeDocument/2006/relationships/hyperlink" Target="https://www.javatpoint.com/java-mouselistener" TargetMode="External"/><Relationship Id="rId4" Type="http://schemas.openxmlformats.org/officeDocument/2006/relationships/hyperlink" Target="https://www.javatpoint.com/java-keylistener"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Applications</a:t>
            </a:r>
            <a:endParaRPr lang="en-US" dirty="0"/>
          </a:p>
        </p:txBody>
      </p:sp>
      <p:sp>
        <p:nvSpPr>
          <p:cNvPr id="3" name="Subtitle 2"/>
          <p:cNvSpPr>
            <a:spLocks noGrp="1"/>
          </p:cNvSpPr>
          <p:nvPr>
            <p:ph type="subTitle" idx="1"/>
          </p:nvPr>
        </p:nvSpPr>
        <p:spPr/>
        <p:txBody>
          <a:bodyPr/>
          <a:lstStyle/>
          <a:p>
            <a:endParaRPr lang="en-US" smtClean="0"/>
          </a:p>
          <a:p>
            <a:r>
              <a:rPr lang="en-US" smtClean="0"/>
              <a:t>Unit </a:t>
            </a:r>
            <a:r>
              <a:rPr lang="en-US" dirty="0" smtClean="0"/>
              <a:t>11 [8 </a:t>
            </a:r>
            <a:r>
              <a:rPr lang="en-US" dirty="0" err="1" smtClean="0"/>
              <a:t>hrs</a:t>
            </a:r>
            <a:r>
              <a:rPr lang="en-US" dirty="0" smtClean="0"/>
              <a:t>]</a:t>
            </a:r>
            <a:endParaRPr lang="en-US" dirty="0"/>
          </a:p>
        </p:txBody>
      </p:sp>
    </p:spTree>
    <p:extLst>
      <p:ext uri="{BB962C8B-B14F-4D97-AF65-F5344CB8AC3E}">
        <p14:creationId xmlns:p14="http://schemas.microsoft.com/office/powerpoint/2010/main" val="69969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02006" y="0"/>
            <a:ext cx="6672618" cy="603866"/>
          </a:xfrm>
        </p:spPr>
        <p:txBody>
          <a:bodyPr>
            <a:normAutofit/>
          </a:bodyPr>
          <a:lstStyle/>
          <a:p>
            <a:pPr algn="ctr"/>
            <a:r>
              <a:rPr lang="en-US" sz="3000" dirty="0" smtClean="0"/>
              <a:t>1. Simple </a:t>
            </a:r>
            <a:r>
              <a:rPr lang="en-US" sz="3000" dirty="0"/>
              <a:t>example of Swing by </a:t>
            </a:r>
            <a:r>
              <a:rPr lang="en-US" sz="3000" dirty="0" smtClean="0"/>
              <a:t>Association</a:t>
            </a:r>
            <a:endParaRPr lang="en-US" sz="3000" dirty="0"/>
          </a:p>
        </p:txBody>
      </p:sp>
      <p:sp>
        <p:nvSpPr>
          <p:cNvPr id="5" name="Rectangle 4"/>
          <p:cNvSpPr/>
          <p:nvPr/>
        </p:nvSpPr>
        <p:spPr>
          <a:xfrm>
            <a:off x="454924" y="873457"/>
            <a:ext cx="9958317" cy="5909310"/>
          </a:xfrm>
          <a:prstGeom prst="rect">
            <a:avLst/>
          </a:prstGeom>
        </p:spPr>
        <p:txBody>
          <a:bodyPr wrap="square">
            <a:spAutoFit/>
          </a:bodyPr>
          <a:lstStyle/>
          <a:p>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javax.swing</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Simple {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JFrame</a:t>
            </a:r>
            <a:r>
              <a:rPr lang="en-US" dirty="0">
                <a:solidFill>
                  <a:srgbClr val="000000"/>
                </a:solidFill>
                <a:latin typeface="verdana" panose="020B0604030504040204" pitchFamily="34" charset="0"/>
              </a:rPr>
              <a:t> f;  </a:t>
            </a:r>
          </a:p>
          <a:p>
            <a:r>
              <a:rPr lang="en-US" dirty="0" smtClean="0">
                <a:solidFill>
                  <a:srgbClr val="000000"/>
                </a:solidFill>
                <a:latin typeface="verdana" panose="020B0604030504040204" pitchFamily="34" charset="0"/>
              </a:rPr>
              <a:t>	Simple</a:t>
            </a:r>
            <a:r>
              <a:rPr lang="en-US" dirty="0">
                <a:solidFill>
                  <a:srgbClr val="000000"/>
                </a:solidFill>
                <a:latin typeface="verdana" panose="020B0604030504040204" pitchFamily="34" charset="0"/>
              </a:rPr>
              <a:t>(){  </a:t>
            </a:r>
          </a:p>
          <a:p>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f=</a:t>
            </a:r>
            <a:r>
              <a:rPr lang="en-US" b="1" dirty="0" smtClean="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JFrame</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//creating instance of </a:t>
            </a:r>
            <a:r>
              <a:rPr lang="en-US" dirty="0" err="1">
                <a:solidFill>
                  <a:srgbClr val="008200"/>
                </a:solidFill>
                <a:latin typeface="verdana" panose="020B0604030504040204" pitchFamily="34" charset="0"/>
              </a:rPr>
              <a:t>JFrame</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JButton</a:t>
            </a:r>
            <a:r>
              <a:rPr lang="en-US" dirty="0">
                <a:solidFill>
                  <a:srgbClr val="000000"/>
                </a:solidFill>
                <a:latin typeface="verdana" panose="020B0604030504040204" pitchFamily="34" charset="0"/>
              </a:rPr>
              <a:t> b=</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JButton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"click"</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//creating instance of </a:t>
            </a:r>
            <a:r>
              <a:rPr lang="en-US" dirty="0" err="1">
                <a:solidFill>
                  <a:srgbClr val="008200"/>
                </a:solidFill>
                <a:latin typeface="verdana" panose="020B0604030504040204" pitchFamily="34" charset="0"/>
              </a:rPr>
              <a:t>JButton</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b.setBounds</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130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100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100</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40</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a:t>
            </a:r>
            <a:r>
              <a:rPr lang="en-US" dirty="0" err="1">
                <a:solidFill>
                  <a:srgbClr val="008200"/>
                </a:solidFill>
                <a:latin typeface="verdana" panose="020B0604030504040204" pitchFamily="34" charset="0"/>
              </a:rPr>
              <a:t>x,y,width,height</a:t>
            </a:r>
            <a:r>
              <a:rPr lang="en-US" dirty="0">
                <a:solidFill>
                  <a:srgbClr val="008200"/>
                </a:solidFill>
                <a:latin typeface="verdana" panose="020B0604030504040204" pitchFamily="34" charset="0"/>
              </a:rPr>
              <a:t>)</a:t>
            </a: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f.add</a:t>
            </a:r>
            <a:r>
              <a:rPr lang="en-US" dirty="0" smtClean="0">
                <a:solidFill>
                  <a:srgbClr val="000000"/>
                </a:solidFill>
                <a:latin typeface="verdana" panose="020B0604030504040204" pitchFamily="34" charset="0"/>
              </a:rPr>
              <a:t>(b</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//adding button in </a:t>
            </a:r>
            <a:r>
              <a:rPr lang="en-US" dirty="0" err="1">
                <a:solidFill>
                  <a:srgbClr val="008200"/>
                </a:solidFill>
                <a:latin typeface="verdana" panose="020B0604030504040204" pitchFamily="34" charset="0"/>
              </a:rPr>
              <a:t>JFrame</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f.setSize</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400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500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//400 width and 500 height</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f.setLayout</a:t>
            </a:r>
            <a:r>
              <a:rPr lang="en-US" dirty="0" smtClean="0">
                <a:solidFill>
                  <a:srgbClr val="000000"/>
                </a:solidFill>
                <a:latin typeface="verdana" panose="020B0604030504040204" pitchFamily="34" charset="0"/>
              </a:rPr>
              <a:t>(</a:t>
            </a:r>
            <a:r>
              <a:rPr lang="en-US" b="1" dirty="0" smtClean="0">
                <a:solidFill>
                  <a:srgbClr val="006699"/>
                </a:solidFill>
                <a:latin typeface="verdana" panose="020B0604030504040204" pitchFamily="34" charset="0"/>
              </a:rPr>
              <a:t>null</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//using no layout managers</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f.setVisible</a:t>
            </a:r>
            <a:r>
              <a:rPr lang="en-US" dirty="0" smtClean="0">
                <a:solidFill>
                  <a:srgbClr val="000000"/>
                </a:solidFill>
                <a:latin typeface="verdana" panose="020B0604030504040204" pitchFamily="34" charset="0"/>
              </a:rPr>
              <a:t>(</a:t>
            </a:r>
            <a:r>
              <a:rPr lang="en-US" b="1" dirty="0" smtClean="0">
                <a:solidFill>
                  <a:srgbClr val="006699"/>
                </a:solidFill>
                <a:latin typeface="verdana" panose="020B0604030504040204" pitchFamily="34" charset="0"/>
              </a:rPr>
              <a:t>true</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//making the frame visible</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r>
              <a:rPr lang="en-US" b="1" dirty="0" smtClean="0">
                <a:solidFill>
                  <a:srgbClr val="006699"/>
                </a:solidFill>
                <a:latin typeface="verdana" panose="020B0604030504040204" pitchFamily="34" charset="0"/>
              </a:rPr>
              <a:t>	new</a:t>
            </a:r>
            <a:r>
              <a:rPr lang="en-US" dirty="0">
                <a:solidFill>
                  <a:srgbClr val="000000"/>
                </a:solidFill>
                <a:latin typeface="verdana" panose="020B0604030504040204" pitchFamily="34" charset="0"/>
              </a:rPr>
              <a:t> Simple();  </a:t>
            </a:r>
          </a:p>
          <a:p>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5588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8"/>
            <a:ext cx="10515600" cy="453741"/>
          </a:xfrm>
        </p:spPr>
        <p:txBody>
          <a:bodyPr>
            <a:normAutofit fontScale="90000"/>
          </a:bodyPr>
          <a:lstStyle/>
          <a:p>
            <a:pPr algn="ctr"/>
            <a:r>
              <a:rPr lang="en-US" sz="3000" dirty="0" smtClean="0"/>
              <a:t>2. Simple </a:t>
            </a:r>
            <a:r>
              <a:rPr lang="en-US" sz="3000" dirty="0"/>
              <a:t>example of Swing by inheritance</a:t>
            </a:r>
          </a:p>
        </p:txBody>
      </p:sp>
      <p:sp>
        <p:nvSpPr>
          <p:cNvPr id="4" name="Rectangle 3"/>
          <p:cNvSpPr/>
          <p:nvPr/>
        </p:nvSpPr>
        <p:spPr>
          <a:xfrm>
            <a:off x="2324669" y="1369537"/>
            <a:ext cx="7788322" cy="5078313"/>
          </a:xfrm>
          <a:prstGeom prst="rect">
            <a:avLst/>
          </a:prstGeom>
        </p:spPr>
        <p:txBody>
          <a:bodyPr wrap="square">
            <a:spAutoFit/>
          </a:bodyPr>
          <a:lstStyle/>
          <a:p>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javax.swing</a:t>
            </a:r>
            <a:r>
              <a:rPr lang="en-US" dirty="0">
                <a:solidFill>
                  <a:srgbClr val="000000"/>
                </a:solidFill>
                <a:latin typeface="verdana" panose="020B0604030504040204" pitchFamily="34" charset="0"/>
              </a:rPr>
              <a:t>.*;  </a:t>
            </a:r>
          </a:p>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Simple2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JFrame</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//inheriting </a:t>
            </a:r>
            <a:r>
              <a:rPr lang="en-US" dirty="0" err="1">
                <a:solidFill>
                  <a:srgbClr val="008200"/>
                </a:solidFill>
                <a:latin typeface="verdana" panose="020B0604030504040204" pitchFamily="34" charset="0"/>
              </a:rPr>
              <a:t>JFrame</a:t>
            </a:r>
            <a:r>
              <a:rPr lang="en-US" dirty="0">
                <a:solidFill>
                  <a:srgbClr val="000000"/>
                </a:solidFill>
                <a:latin typeface="verdana" panose="020B0604030504040204" pitchFamily="34" charset="0"/>
              </a:rPr>
              <a:t>  </a:t>
            </a:r>
          </a:p>
          <a:p>
            <a:endParaRPr lang="en-US" dirty="0" smtClean="0">
              <a:solidFill>
                <a:srgbClr val="000000"/>
              </a:solidFill>
              <a:latin typeface="verdana" panose="020B0604030504040204" pitchFamily="34" charset="0"/>
            </a:endParaRPr>
          </a:p>
          <a:p>
            <a:r>
              <a:rPr lang="en-US" dirty="0" err="1" smtClean="0">
                <a:solidFill>
                  <a:srgbClr val="000000"/>
                </a:solidFill>
                <a:latin typeface="verdana" panose="020B0604030504040204" pitchFamily="34" charset="0"/>
              </a:rPr>
              <a:t>JFrame</a:t>
            </a:r>
            <a:r>
              <a:rPr lang="en-US" dirty="0">
                <a:solidFill>
                  <a:srgbClr val="000000"/>
                </a:solidFill>
                <a:latin typeface="verdana" panose="020B0604030504040204" pitchFamily="34" charset="0"/>
              </a:rPr>
              <a:t> f;  </a:t>
            </a:r>
          </a:p>
          <a:p>
            <a:endParaRPr lang="en-US" dirty="0" smtClean="0">
              <a:solidFill>
                <a:srgbClr val="000000"/>
              </a:solidFill>
              <a:latin typeface="verdana" panose="020B0604030504040204" pitchFamily="34" charset="0"/>
            </a:endParaRPr>
          </a:p>
          <a:p>
            <a:r>
              <a:rPr lang="en-US" dirty="0" smtClean="0">
                <a:solidFill>
                  <a:srgbClr val="000000"/>
                </a:solidFill>
                <a:latin typeface="verdana" panose="020B0604030504040204" pitchFamily="34" charset="0"/>
              </a:rPr>
              <a:t>Simple2</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JButton</a:t>
            </a:r>
            <a:r>
              <a:rPr lang="en-US" dirty="0">
                <a:solidFill>
                  <a:srgbClr val="000000"/>
                </a:solidFill>
                <a:latin typeface="verdana" panose="020B0604030504040204" pitchFamily="34" charset="0"/>
              </a:rPr>
              <a:t> b=</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JButton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"click"</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//create button</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b.setBounds</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130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100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100</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40</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add(b</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//adding button on frame</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setSize</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400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500</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setLayout</a:t>
            </a:r>
            <a:r>
              <a:rPr lang="en-US" dirty="0" smtClean="0">
                <a:solidFill>
                  <a:srgbClr val="000000"/>
                </a:solidFill>
                <a:latin typeface="verdana" panose="020B0604030504040204" pitchFamily="34" charset="0"/>
              </a:rPr>
              <a:t>(</a:t>
            </a:r>
            <a:r>
              <a:rPr lang="en-US" b="1" dirty="0" smtClean="0">
                <a:solidFill>
                  <a:srgbClr val="006699"/>
                </a:solidFill>
                <a:latin typeface="verdana" panose="020B0604030504040204" pitchFamily="34" charset="0"/>
              </a:rPr>
              <a:t>null</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setVisible</a:t>
            </a:r>
            <a:r>
              <a:rPr lang="en-US" dirty="0" smtClean="0">
                <a:solidFill>
                  <a:srgbClr val="000000"/>
                </a:solidFill>
                <a:latin typeface="verdana" panose="020B0604030504040204" pitchFamily="34" charset="0"/>
              </a:rPr>
              <a:t>(</a:t>
            </a:r>
            <a:r>
              <a:rPr lang="en-US" b="1" dirty="0" smtClean="0">
                <a:solidFill>
                  <a:srgbClr val="006699"/>
                </a:solidFill>
                <a:latin typeface="verdana" panose="020B0604030504040204" pitchFamily="34" charset="0"/>
              </a:rPr>
              <a:t>true</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endParaRPr lang="en-US" b="1" dirty="0" smtClean="0">
              <a:solidFill>
                <a:srgbClr val="006699"/>
              </a:solidFill>
              <a:latin typeface="verdana" panose="020B0604030504040204" pitchFamily="34" charset="0"/>
            </a:endParaRPr>
          </a:p>
          <a:p>
            <a:r>
              <a:rPr lang="en-US" b="1" dirty="0" smtClean="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Simple2();  </a:t>
            </a:r>
          </a:p>
          <a:p>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50727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928049"/>
          </a:xfrm>
        </p:spPr>
        <p:txBody>
          <a:bodyPr/>
          <a:lstStyle/>
          <a:p>
            <a:r>
              <a:rPr lang="en-US" b="1" dirty="0" err="1"/>
              <a:t>JFrame</a:t>
            </a:r>
            <a:endParaRPr lang="en-US" b="1" dirty="0"/>
          </a:p>
        </p:txBody>
      </p:sp>
      <p:sp>
        <p:nvSpPr>
          <p:cNvPr id="3" name="Content Placeholder 2"/>
          <p:cNvSpPr>
            <a:spLocks noGrp="1"/>
          </p:cNvSpPr>
          <p:nvPr>
            <p:ph idx="1"/>
          </p:nvPr>
        </p:nvSpPr>
        <p:spPr>
          <a:xfrm>
            <a:off x="838200" y="1105470"/>
            <a:ext cx="10515600" cy="5071493"/>
          </a:xfrm>
        </p:spPr>
        <p:txBody>
          <a:bodyPr/>
          <a:lstStyle/>
          <a:p>
            <a:r>
              <a:rPr lang="en-US" dirty="0"/>
              <a:t>The </a:t>
            </a:r>
            <a:r>
              <a:rPr lang="en-US" dirty="0" err="1"/>
              <a:t>javax.swing.JFrame</a:t>
            </a:r>
            <a:r>
              <a:rPr lang="en-US" dirty="0"/>
              <a:t> class is a type of container which inherits the </a:t>
            </a:r>
            <a:r>
              <a:rPr lang="en-US" dirty="0" err="1"/>
              <a:t>java.awt.Frame</a:t>
            </a:r>
            <a:r>
              <a:rPr lang="en-US" dirty="0"/>
              <a:t> class. </a:t>
            </a:r>
          </a:p>
          <a:p>
            <a:r>
              <a:rPr lang="en-US" dirty="0" err="1"/>
              <a:t>JFrame</a:t>
            </a:r>
            <a:r>
              <a:rPr lang="en-US" dirty="0"/>
              <a:t> works like the main window where components like labels, buttons, </a:t>
            </a:r>
            <a:r>
              <a:rPr lang="en-US" dirty="0" err="1"/>
              <a:t>textfields</a:t>
            </a:r>
            <a:r>
              <a:rPr lang="en-US" dirty="0"/>
              <a:t> are added to create a GUI.</a:t>
            </a:r>
          </a:p>
          <a:p>
            <a:r>
              <a:rPr lang="en-US" dirty="0"/>
              <a:t>Unlike Frame, </a:t>
            </a:r>
            <a:r>
              <a:rPr lang="en-US" dirty="0" err="1"/>
              <a:t>JFrame</a:t>
            </a:r>
            <a:r>
              <a:rPr lang="en-US" dirty="0"/>
              <a:t> has the option to hide or close the window with the help of </a:t>
            </a:r>
            <a:r>
              <a:rPr lang="en-US" dirty="0" err="1"/>
              <a:t>setDefaultCloseOperation</a:t>
            </a:r>
            <a:r>
              <a:rPr lang="en-US" dirty="0"/>
              <a:t>(</a:t>
            </a:r>
            <a:r>
              <a:rPr lang="en-US" dirty="0" err="1"/>
              <a:t>int</a:t>
            </a:r>
            <a:r>
              <a:rPr lang="en-US" dirty="0"/>
              <a:t>) method.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46003996"/>
              </p:ext>
            </p:extLst>
          </p:nvPr>
        </p:nvGraphicFramePr>
        <p:xfrm>
          <a:off x="1035713" y="3899595"/>
          <a:ext cx="10687714" cy="1737360"/>
        </p:xfrm>
        <a:graphic>
          <a:graphicData uri="http://schemas.openxmlformats.org/drawingml/2006/table">
            <a:tbl>
              <a:tblPr firstRow="1" bandRow="1">
                <a:tableStyleId>{5C22544A-7EE6-4342-B048-85BDC9FD1C3A}</a:tableStyleId>
              </a:tblPr>
              <a:tblGrid>
                <a:gridCol w="3290627"/>
                <a:gridCol w="7397087"/>
              </a:tblGrid>
              <a:tr h="370840">
                <a:tc>
                  <a:txBody>
                    <a:bodyPr/>
                    <a:lstStyle/>
                    <a:p>
                      <a:r>
                        <a:rPr lang="en-US" sz="2400" dirty="0" smtClean="0">
                          <a:latin typeface="+mn-lt"/>
                        </a:rPr>
                        <a:t>Constructor</a:t>
                      </a:r>
                      <a:endParaRPr lang="en-US" sz="2400" dirty="0">
                        <a:latin typeface="+mn-lt"/>
                      </a:endParaRPr>
                    </a:p>
                  </a:txBody>
                  <a:tcPr/>
                </a:tc>
                <a:tc>
                  <a:txBody>
                    <a:bodyPr/>
                    <a:lstStyle/>
                    <a:p>
                      <a:r>
                        <a:rPr lang="en-US" sz="2400" dirty="0" smtClean="0">
                          <a:latin typeface="+mn-lt"/>
                        </a:rPr>
                        <a:t>Description</a:t>
                      </a:r>
                      <a:endParaRPr lang="en-US" sz="2400" dirty="0">
                        <a:latin typeface="+mn-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333333"/>
                          </a:solidFill>
                          <a:effectLst/>
                          <a:latin typeface="+mn-lt"/>
                        </a:rPr>
                        <a:t>JFrame</a:t>
                      </a:r>
                      <a:r>
                        <a:rPr lang="en-US" sz="2400" dirty="0" smtClean="0">
                          <a:solidFill>
                            <a:srgbClr val="333333"/>
                          </a:solidFill>
                          <a:effectLst/>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333333"/>
                          </a:solidFill>
                          <a:effectLst/>
                          <a:latin typeface="+mn-lt"/>
                        </a:rPr>
                        <a:t>It constructs a new frame that is initially invisible.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333333"/>
                          </a:solidFill>
                          <a:effectLst/>
                          <a:latin typeface="+mn-lt"/>
                        </a:rPr>
                        <a:t>JFrame</a:t>
                      </a:r>
                      <a:r>
                        <a:rPr lang="en-US" sz="2400" dirty="0" smtClean="0">
                          <a:solidFill>
                            <a:srgbClr val="333333"/>
                          </a:solidFill>
                          <a:effectLst/>
                          <a:latin typeface="+mn-lt"/>
                        </a:rPr>
                        <a:t>(String 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333333"/>
                          </a:solidFill>
                          <a:effectLst/>
                          <a:latin typeface="+mn-lt"/>
                        </a:rPr>
                        <a:t>It creates a new, initially invisible Frame with the specified title.</a:t>
                      </a:r>
                    </a:p>
                  </a:txBody>
                  <a:tcPr/>
                </a:tc>
              </a:tr>
            </a:tbl>
          </a:graphicData>
        </a:graphic>
      </p:graphicFrame>
    </p:spTree>
    <p:extLst>
      <p:ext uri="{BB962C8B-B14F-4D97-AF65-F5344CB8AC3E}">
        <p14:creationId xmlns:p14="http://schemas.microsoft.com/office/powerpoint/2010/main" val="27454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900752"/>
          </a:xfrm>
        </p:spPr>
        <p:txBody>
          <a:bodyPr>
            <a:normAutofit/>
          </a:bodyPr>
          <a:lstStyle/>
          <a:p>
            <a:r>
              <a:rPr lang="en-US" b="1" dirty="0" err="1"/>
              <a:t>JLabel</a:t>
            </a:r>
            <a:endParaRPr lang="en-US" b="1" dirty="0"/>
          </a:p>
        </p:txBody>
      </p:sp>
      <p:sp>
        <p:nvSpPr>
          <p:cNvPr id="3" name="Content Placeholder 2"/>
          <p:cNvSpPr>
            <a:spLocks noGrp="1"/>
          </p:cNvSpPr>
          <p:nvPr>
            <p:ph idx="1"/>
          </p:nvPr>
        </p:nvSpPr>
        <p:spPr>
          <a:xfrm>
            <a:off x="838200" y="805218"/>
            <a:ext cx="11076296" cy="6052782"/>
          </a:xfrm>
        </p:spPr>
        <p:txBody>
          <a:bodyPr/>
          <a:lstStyle/>
          <a:p>
            <a:r>
              <a:rPr lang="en-US" dirty="0"/>
              <a:t>The object of </a:t>
            </a:r>
            <a:r>
              <a:rPr lang="en-US" dirty="0" err="1"/>
              <a:t>JLabel</a:t>
            </a:r>
            <a:r>
              <a:rPr lang="en-US" dirty="0"/>
              <a:t> class is a component for placing text in a container. </a:t>
            </a:r>
          </a:p>
          <a:p>
            <a:r>
              <a:rPr lang="en-US" dirty="0"/>
              <a:t>It is used to display a single line of read only text. </a:t>
            </a:r>
          </a:p>
          <a:p>
            <a:r>
              <a:rPr lang="en-US" dirty="0"/>
              <a:t>The text can be changed by an application but a user cannot edit it directly. </a:t>
            </a:r>
            <a:r>
              <a:rPr lang="en-US" dirty="0" smtClean="0"/>
              <a:t>It </a:t>
            </a:r>
            <a:r>
              <a:rPr lang="en-US" dirty="0"/>
              <a:t>inherits </a:t>
            </a:r>
            <a:r>
              <a:rPr lang="en-US" dirty="0" err="1"/>
              <a:t>JComponent</a:t>
            </a:r>
            <a:r>
              <a:rPr lang="en-US" dirty="0"/>
              <a:t> class</a:t>
            </a:r>
            <a:r>
              <a:rPr lang="en-US" dirty="0" smtClean="0"/>
              <a:t>.</a:t>
            </a:r>
          </a:p>
          <a:p>
            <a:endParaRPr lang="en-US" dirty="0" smtClean="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51085842"/>
              </p:ext>
            </p:extLst>
          </p:nvPr>
        </p:nvGraphicFramePr>
        <p:xfrm>
          <a:off x="1021308" y="2889660"/>
          <a:ext cx="10912522" cy="1859280"/>
        </p:xfrm>
        <a:graphic>
          <a:graphicData uri="http://schemas.openxmlformats.org/drawingml/2006/table">
            <a:tbl>
              <a:tblPr firstRow="1" bandRow="1">
                <a:tableStyleId>{5C22544A-7EE6-4342-B048-85BDC9FD1C3A}</a:tableStyleId>
              </a:tblPr>
              <a:tblGrid>
                <a:gridCol w="2472519"/>
                <a:gridCol w="8440003"/>
              </a:tblGrid>
              <a:tr h="370840">
                <a:tc>
                  <a:txBody>
                    <a:bodyPr/>
                    <a:lstStyle/>
                    <a:p>
                      <a:r>
                        <a:rPr lang="en-US" sz="2600" dirty="0" smtClean="0">
                          <a:latin typeface="+mn-lt"/>
                        </a:rPr>
                        <a:t>Constructor</a:t>
                      </a:r>
                      <a:endParaRPr lang="en-US" sz="2600" dirty="0">
                        <a:latin typeface="+mn-lt"/>
                      </a:endParaRPr>
                    </a:p>
                  </a:txBody>
                  <a:tcPr/>
                </a:tc>
                <a:tc>
                  <a:txBody>
                    <a:bodyPr/>
                    <a:lstStyle/>
                    <a:p>
                      <a:r>
                        <a:rPr lang="en-US" sz="2600" dirty="0" smtClean="0">
                          <a:latin typeface="+mn-lt"/>
                        </a:rPr>
                        <a:t>Description</a:t>
                      </a:r>
                      <a:endParaRPr lang="en-US" sz="2600" dirty="0">
                        <a:latin typeface="+mn-l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smtClean="0">
                          <a:solidFill>
                            <a:srgbClr val="333333"/>
                          </a:solidFill>
                          <a:effectLst/>
                          <a:latin typeface="+mn-lt"/>
                        </a:rPr>
                        <a:t>JLabel</a:t>
                      </a:r>
                      <a:r>
                        <a:rPr lang="en-US" sz="2600" dirty="0" smtClean="0">
                          <a:solidFill>
                            <a:srgbClr val="333333"/>
                          </a:solidFill>
                          <a:effectLst/>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smtClean="0">
                          <a:solidFill>
                            <a:srgbClr val="333333"/>
                          </a:solidFill>
                          <a:effectLst/>
                          <a:latin typeface="+mn-lt"/>
                        </a:rPr>
                        <a:t>Creates a </a:t>
                      </a:r>
                      <a:r>
                        <a:rPr lang="en-US" sz="2600" dirty="0" err="1" smtClean="0">
                          <a:solidFill>
                            <a:srgbClr val="333333"/>
                          </a:solidFill>
                          <a:effectLst/>
                          <a:latin typeface="+mn-lt"/>
                        </a:rPr>
                        <a:t>JLabel</a:t>
                      </a:r>
                      <a:r>
                        <a:rPr lang="en-US" sz="2600" dirty="0" smtClean="0">
                          <a:solidFill>
                            <a:srgbClr val="333333"/>
                          </a:solidFill>
                          <a:effectLst/>
                          <a:latin typeface="+mn-lt"/>
                        </a:rPr>
                        <a:t> instance with no image and with an empty string for the title.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smtClean="0">
                          <a:solidFill>
                            <a:srgbClr val="333333"/>
                          </a:solidFill>
                          <a:effectLst/>
                          <a:latin typeface="+mn-lt"/>
                        </a:rPr>
                        <a:t>JLabel</a:t>
                      </a:r>
                      <a:r>
                        <a:rPr lang="en-US" sz="2600" dirty="0" smtClean="0">
                          <a:solidFill>
                            <a:srgbClr val="333333"/>
                          </a:solidFill>
                          <a:effectLst/>
                          <a:latin typeface="+mn-lt"/>
                        </a:rPr>
                        <a:t>(String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smtClean="0">
                          <a:solidFill>
                            <a:srgbClr val="333333"/>
                          </a:solidFill>
                          <a:effectLst/>
                          <a:latin typeface="+mn-lt"/>
                        </a:rPr>
                        <a:t>Creates a </a:t>
                      </a:r>
                      <a:r>
                        <a:rPr lang="en-US" sz="2600" dirty="0" err="1" smtClean="0">
                          <a:solidFill>
                            <a:srgbClr val="333333"/>
                          </a:solidFill>
                          <a:effectLst/>
                          <a:latin typeface="+mn-lt"/>
                        </a:rPr>
                        <a:t>JLabel</a:t>
                      </a:r>
                      <a:r>
                        <a:rPr lang="en-US" sz="2600" dirty="0" smtClean="0">
                          <a:solidFill>
                            <a:srgbClr val="333333"/>
                          </a:solidFill>
                          <a:effectLst/>
                          <a:latin typeface="+mn-lt"/>
                        </a:rPr>
                        <a:t> instance with the specified text.</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07048099"/>
              </p:ext>
            </p:extLst>
          </p:nvPr>
        </p:nvGraphicFramePr>
        <p:xfrm>
          <a:off x="1021308" y="4830828"/>
          <a:ext cx="10912522" cy="1769226"/>
        </p:xfrm>
        <a:graphic>
          <a:graphicData uri="http://schemas.openxmlformats.org/drawingml/2006/table">
            <a:tbl>
              <a:tblPr/>
              <a:tblGrid>
                <a:gridCol w="3209498"/>
                <a:gridCol w="7703024"/>
              </a:tblGrid>
              <a:tr h="432844">
                <a:tc>
                  <a:txBody>
                    <a:bodyPr/>
                    <a:lstStyle/>
                    <a:p>
                      <a:pPr algn="l" fontAlgn="t"/>
                      <a:r>
                        <a:rPr lang="en-US" sz="2400" b="1" dirty="0">
                          <a:solidFill>
                            <a:srgbClr val="000000"/>
                          </a:solidFill>
                          <a:effectLst/>
                          <a:latin typeface="+mn-lt"/>
                        </a:rPr>
                        <a:t>Methods</a:t>
                      </a:r>
                    </a:p>
                  </a:txBody>
                  <a:tcPr marL="98374" marR="98374" marT="98374" marB="98374">
                    <a:lnL w="9525" cap="flat" cmpd="sng" algn="ctr">
                      <a:solidFill>
                        <a:srgbClr val="D0E142"/>
                      </a:solidFill>
                      <a:prstDash val="solid"/>
                      <a:round/>
                      <a:headEnd type="none" w="med" len="med"/>
                      <a:tailEnd type="none" w="med" len="med"/>
                    </a:lnL>
                    <a:lnR w="9525" cap="flat" cmpd="sng" algn="ctr">
                      <a:solidFill>
                        <a:srgbClr val="D0E142"/>
                      </a:solidFill>
                      <a:prstDash val="solid"/>
                      <a:round/>
                      <a:headEnd type="none" w="med" len="med"/>
                      <a:tailEnd type="none" w="med" len="med"/>
                    </a:lnR>
                    <a:lnT w="9525" cap="flat" cmpd="sng" algn="ctr">
                      <a:solidFill>
                        <a:srgbClr val="D0E1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dirty="0">
                          <a:solidFill>
                            <a:srgbClr val="000000"/>
                          </a:solidFill>
                          <a:effectLst/>
                          <a:latin typeface="+mn-lt"/>
                        </a:rPr>
                        <a:t>Description</a:t>
                      </a:r>
                    </a:p>
                  </a:txBody>
                  <a:tcPr marL="98374" marR="98374" marT="98374" marB="98374">
                    <a:lnL w="9525" cap="flat" cmpd="sng" algn="ctr">
                      <a:solidFill>
                        <a:srgbClr val="D0E142"/>
                      </a:solidFill>
                      <a:prstDash val="solid"/>
                      <a:round/>
                      <a:headEnd type="none" w="med" len="med"/>
                      <a:tailEnd type="none" w="med" len="med"/>
                    </a:lnL>
                    <a:lnR w="9525" cap="flat" cmpd="sng" algn="ctr">
                      <a:solidFill>
                        <a:srgbClr val="D0E142"/>
                      </a:solidFill>
                      <a:prstDash val="solid"/>
                      <a:round/>
                      <a:headEnd type="none" w="med" len="med"/>
                      <a:tailEnd type="none" w="med" len="med"/>
                    </a:lnR>
                    <a:lnT w="9525" cap="flat" cmpd="sng" algn="ctr">
                      <a:solidFill>
                        <a:srgbClr val="D0E14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03359">
                <a:tc>
                  <a:txBody>
                    <a:bodyPr/>
                    <a:lstStyle/>
                    <a:p>
                      <a:pPr algn="just" fontAlgn="t"/>
                      <a:r>
                        <a:rPr lang="en-US" sz="2400">
                          <a:solidFill>
                            <a:srgbClr val="333333"/>
                          </a:solidFill>
                          <a:effectLst/>
                          <a:latin typeface="+mn-lt"/>
                        </a:rPr>
                        <a:t>String getText()</a:t>
                      </a:r>
                    </a:p>
                  </a:txBody>
                  <a:tcPr marL="65582" marR="65582" marT="65582" marB="655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smtClean="0">
                          <a:solidFill>
                            <a:srgbClr val="333333"/>
                          </a:solidFill>
                          <a:effectLst/>
                          <a:latin typeface="+mn-lt"/>
                        </a:rPr>
                        <a:t>It </a:t>
                      </a:r>
                      <a:r>
                        <a:rPr lang="en-US" sz="2400" dirty="0">
                          <a:solidFill>
                            <a:srgbClr val="333333"/>
                          </a:solidFill>
                          <a:effectLst/>
                          <a:latin typeface="+mn-lt"/>
                        </a:rPr>
                        <a:t>returns the text string that a label displays.</a:t>
                      </a:r>
                    </a:p>
                  </a:txBody>
                  <a:tcPr marL="65582" marR="65582" marT="65582" marB="655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3359">
                <a:tc>
                  <a:txBody>
                    <a:bodyPr/>
                    <a:lstStyle/>
                    <a:p>
                      <a:pPr algn="just" fontAlgn="t"/>
                      <a:r>
                        <a:rPr lang="en-US" sz="2400" dirty="0">
                          <a:solidFill>
                            <a:srgbClr val="333333"/>
                          </a:solidFill>
                          <a:effectLst/>
                          <a:latin typeface="+mn-lt"/>
                        </a:rPr>
                        <a:t>void </a:t>
                      </a:r>
                      <a:r>
                        <a:rPr lang="en-US" sz="2400" dirty="0" err="1">
                          <a:solidFill>
                            <a:srgbClr val="333333"/>
                          </a:solidFill>
                          <a:effectLst/>
                          <a:latin typeface="+mn-lt"/>
                        </a:rPr>
                        <a:t>setText</a:t>
                      </a:r>
                      <a:r>
                        <a:rPr lang="en-US" sz="2400" dirty="0">
                          <a:solidFill>
                            <a:srgbClr val="333333"/>
                          </a:solidFill>
                          <a:effectLst/>
                          <a:latin typeface="+mn-lt"/>
                        </a:rPr>
                        <a:t>(String text)</a:t>
                      </a:r>
                    </a:p>
                  </a:txBody>
                  <a:tcPr marL="65582" marR="65582" marT="65582" marB="655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mn-lt"/>
                        </a:rPr>
                        <a:t>It defines the single line of text this component will display.</a:t>
                      </a:r>
                    </a:p>
                  </a:txBody>
                  <a:tcPr marL="65582" marR="65582" marT="65582" marB="655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44239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9558" y="191069"/>
            <a:ext cx="10794242" cy="5985894"/>
          </a:xfrm>
        </p:spPr>
        <p:txBody>
          <a:bodyPr/>
          <a:lstStyle/>
          <a:p>
            <a:pPr marL="0" indent="0">
              <a:buNone/>
            </a:pPr>
            <a:r>
              <a:rPr lang="en-US" b="1" dirty="0" err="1"/>
              <a:t>JTextField</a:t>
            </a:r>
            <a:endParaRPr lang="en-US" dirty="0" smtClean="0"/>
          </a:p>
          <a:p>
            <a:r>
              <a:rPr lang="en-US" dirty="0" smtClean="0"/>
              <a:t>The </a:t>
            </a:r>
            <a:r>
              <a:rPr lang="en-US" dirty="0"/>
              <a:t>object of a </a:t>
            </a:r>
            <a:r>
              <a:rPr lang="en-US" dirty="0" err="1"/>
              <a:t>JTextField</a:t>
            </a:r>
            <a:r>
              <a:rPr lang="en-US" dirty="0"/>
              <a:t> class is a text component that allows the editing of a single line text. It inherits </a:t>
            </a:r>
            <a:r>
              <a:rPr lang="en-US" dirty="0" err="1"/>
              <a:t>JTextComponent</a:t>
            </a:r>
            <a:r>
              <a:rPr lang="en-US" dirty="0"/>
              <a:t> class..</a:t>
            </a:r>
          </a:p>
          <a:p>
            <a:pPr marL="0" indent="0">
              <a:buNone/>
            </a:pPr>
            <a:endParaRPr lang="en-US" dirty="0"/>
          </a:p>
        </p:txBody>
      </p:sp>
      <p:pic>
        <p:nvPicPr>
          <p:cNvPr id="7" name="Picture 6"/>
          <p:cNvPicPr>
            <a:picLocks noChangeAspect="1"/>
          </p:cNvPicPr>
          <p:nvPr/>
        </p:nvPicPr>
        <p:blipFill>
          <a:blip r:embed="rId2"/>
          <a:stretch>
            <a:fillRect/>
          </a:stretch>
        </p:blipFill>
        <p:spPr>
          <a:xfrm>
            <a:off x="682283" y="1910065"/>
            <a:ext cx="11259508" cy="3767404"/>
          </a:xfrm>
          <a:prstGeom prst="rect">
            <a:avLst/>
          </a:prstGeom>
        </p:spPr>
      </p:pic>
    </p:spTree>
    <p:extLst>
      <p:ext uri="{BB962C8B-B14F-4D97-AF65-F5344CB8AC3E}">
        <p14:creationId xmlns:p14="http://schemas.microsoft.com/office/powerpoint/2010/main" val="403894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82"/>
            <a:ext cx="10515600" cy="873457"/>
          </a:xfrm>
        </p:spPr>
        <p:txBody>
          <a:bodyPr/>
          <a:lstStyle/>
          <a:p>
            <a:r>
              <a:rPr lang="en-US" b="1" dirty="0" err="1"/>
              <a:t>JTextArea</a:t>
            </a:r>
            <a:endParaRPr lang="en-US" b="1" dirty="0"/>
          </a:p>
        </p:txBody>
      </p:sp>
      <p:sp>
        <p:nvSpPr>
          <p:cNvPr id="3" name="Content Placeholder 2"/>
          <p:cNvSpPr>
            <a:spLocks noGrp="1"/>
          </p:cNvSpPr>
          <p:nvPr>
            <p:ph idx="1"/>
          </p:nvPr>
        </p:nvSpPr>
        <p:spPr>
          <a:xfrm>
            <a:off x="838200" y="818866"/>
            <a:ext cx="10515600" cy="5358097"/>
          </a:xfrm>
        </p:spPr>
        <p:txBody>
          <a:bodyPr/>
          <a:lstStyle/>
          <a:p>
            <a:r>
              <a:rPr lang="en-US" dirty="0"/>
              <a:t>The object of a </a:t>
            </a:r>
            <a:r>
              <a:rPr lang="en-US" dirty="0" err="1"/>
              <a:t>JTextArea</a:t>
            </a:r>
            <a:r>
              <a:rPr lang="en-US" dirty="0"/>
              <a:t> class is a multi line region that displays text. It allows the editing of multiple line text. It inherits </a:t>
            </a:r>
            <a:r>
              <a:rPr lang="en-US" dirty="0" err="1"/>
              <a:t>JTextComponent</a:t>
            </a:r>
            <a:r>
              <a:rPr lang="en-US" dirty="0"/>
              <a:t> </a:t>
            </a:r>
            <a:r>
              <a:rPr lang="en-US" dirty="0" smtClean="0"/>
              <a:t>class</a:t>
            </a:r>
          </a:p>
          <a:p>
            <a:endParaRPr lang="en-US" dirty="0"/>
          </a:p>
          <a:p>
            <a:endParaRPr lang="en-US" dirty="0"/>
          </a:p>
        </p:txBody>
      </p:sp>
      <p:pic>
        <p:nvPicPr>
          <p:cNvPr id="4" name="Picture 3"/>
          <p:cNvPicPr>
            <a:picLocks noChangeAspect="1"/>
          </p:cNvPicPr>
          <p:nvPr/>
        </p:nvPicPr>
        <p:blipFill>
          <a:blip r:embed="rId2"/>
          <a:stretch>
            <a:fillRect/>
          </a:stretch>
        </p:blipFill>
        <p:spPr>
          <a:xfrm>
            <a:off x="670433" y="2201985"/>
            <a:ext cx="10820982" cy="2724857"/>
          </a:xfrm>
          <a:prstGeom prst="rect">
            <a:avLst/>
          </a:prstGeom>
        </p:spPr>
      </p:pic>
    </p:spTree>
    <p:extLst>
      <p:ext uri="{BB962C8B-B14F-4D97-AF65-F5344CB8AC3E}">
        <p14:creationId xmlns:p14="http://schemas.microsoft.com/office/powerpoint/2010/main" val="278863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25"/>
            <a:ext cx="10515600" cy="873457"/>
          </a:xfrm>
        </p:spPr>
        <p:txBody>
          <a:bodyPr>
            <a:normAutofit/>
          </a:bodyPr>
          <a:lstStyle/>
          <a:p>
            <a:r>
              <a:rPr lang="en-US" b="1" dirty="0" err="1"/>
              <a:t>JPasswordField</a:t>
            </a:r>
            <a:endParaRPr lang="en-US" b="1" dirty="0"/>
          </a:p>
        </p:txBody>
      </p:sp>
      <p:sp>
        <p:nvSpPr>
          <p:cNvPr id="3" name="Content Placeholder 2"/>
          <p:cNvSpPr>
            <a:spLocks noGrp="1"/>
          </p:cNvSpPr>
          <p:nvPr>
            <p:ph idx="1"/>
          </p:nvPr>
        </p:nvSpPr>
        <p:spPr>
          <a:xfrm>
            <a:off x="838200" y="1023582"/>
            <a:ext cx="10515600" cy="5153381"/>
          </a:xfrm>
        </p:spPr>
        <p:txBody>
          <a:bodyPr/>
          <a:lstStyle/>
          <a:p>
            <a:r>
              <a:rPr lang="en-US" dirty="0"/>
              <a:t>The object of a </a:t>
            </a:r>
            <a:r>
              <a:rPr lang="en-US" dirty="0" err="1"/>
              <a:t>JPasswordField</a:t>
            </a:r>
            <a:r>
              <a:rPr lang="en-US" dirty="0"/>
              <a:t> class is a text component specialized for password entry. It allows the editing of a single line of text. It inherits </a:t>
            </a:r>
            <a:r>
              <a:rPr lang="en-US" dirty="0" err="1"/>
              <a:t>JTextField</a:t>
            </a:r>
            <a:r>
              <a:rPr lang="en-US" dirty="0"/>
              <a:t> class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678329" y="2359059"/>
            <a:ext cx="11345349" cy="2139881"/>
          </a:xfrm>
          <a:prstGeom prst="rect">
            <a:avLst/>
          </a:prstGeom>
        </p:spPr>
      </p:pic>
    </p:spTree>
    <p:extLst>
      <p:ext uri="{BB962C8B-B14F-4D97-AF65-F5344CB8AC3E}">
        <p14:creationId xmlns:p14="http://schemas.microsoft.com/office/powerpoint/2010/main" val="233415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1320" y="219869"/>
            <a:ext cx="11423176" cy="6170920"/>
          </a:xfrm>
          <a:prstGeom prst="rect">
            <a:avLst/>
          </a:prstGeom>
        </p:spPr>
        <p:txBody>
          <a:bodyPr wrap="square">
            <a:spAutoFit/>
          </a:bodyPr>
          <a:lstStyle/>
          <a:p>
            <a:pPr>
              <a:spcBef>
                <a:spcPts val="600"/>
              </a:spcBef>
              <a:buClr>
                <a:srgbClr val="C00000"/>
              </a:buClr>
            </a:pPr>
            <a:r>
              <a:rPr lang="en-US" sz="2600" b="1" dirty="0" err="1"/>
              <a:t>JButton</a:t>
            </a:r>
            <a:endParaRPr lang="en-US" sz="2600" b="1" dirty="0"/>
          </a:p>
          <a:p>
            <a:pPr marL="285750" indent="-285750">
              <a:spcBef>
                <a:spcPts val="600"/>
              </a:spcBef>
              <a:buClr>
                <a:srgbClr val="C00000"/>
              </a:buClr>
              <a:buFont typeface="Arial" panose="020B0604020202020204" pitchFamily="34" charset="0"/>
              <a:buChar char="•"/>
            </a:pPr>
            <a:r>
              <a:rPr lang="en-US" sz="2400" dirty="0" smtClean="0"/>
              <a:t>It is </a:t>
            </a:r>
            <a:r>
              <a:rPr lang="en-US" sz="2400" dirty="0"/>
              <a:t>used to create a labeled button that has platform independent implementation. </a:t>
            </a:r>
          </a:p>
          <a:p>
            <a:pPr marL="285750" indent="-285750">
              <a:spcBef>
                <a:spcPts val="600"/>
              </a:spcBef>
              <a:buClr>
                <a:srgbClr val="C00000"/>
              </a:buClr>
              <a:buFont typeface="Arial" panose="020B0604020202020204" pitchFamily="34" charset="0"/>
              <a:buChar char="•"/>
            </a:pPr>
            <a:r>
              <a:rPr lang="en-US" sz="2400" dirty="0"/>
              <a:t>The application result in some action when the button is pushed. </a:t>
            </a:r>
          </a:p>
          <a:p>
            <a:pPr marL="285750" indent="-285750">
              <a:spcBef>
                <a:spcPts val="600"/>
              </a:spcBef>
              <a:buClr>
                <a:srgbClr val="C00000"/>
              </a:buClr>
              <a:buFont typeface="Arial" panose="020B0604020202020204" pitchFamily="34" charset="0"/>
              <a:buChar char="•"/>
            </a:pPr>
            <a:r>
              <a:rPr lang="en-US" sz="2400" dirty="0"/>
              <a:t>It inherits </a:t>
            </a:r>
            <a:r>
              <a:rPr lang="en-US" sz="2400" dirty="0" err="1"/>
              <a:t>AbstractButton</a:t>
            </a:r>
            <a:r>
              <a:rPr lang="en-US" sz="2400" dirty="0"/>
              <a:t> class.</a:t>
            </a:r>
          </a:p>
          <a:p>
            <a:pPr fontAlgn="t">
              <a:spcBef>
                <a:spcPts val="600"/>
              </a:spcBef>
            </a:pPr>
            <a:r>
              <a:rPr lang="en-US" sz="2400" b="1" dirty="0"/>
              <a:t>Constructor:</a:t>
            </a:r>
          </a:p>
          <a:p>
            <a:pPr fontAlgn="t">
              <a:spcBef>
                <a:spcPts val="600"/>
              </a:spcBef>
            </a:pPr>
            <a:r>
              <a:rPr lang="en-US" sz="2400" dirty="0" err="1"/>
              <a:t>JButton</a:t>
            </a:r>
            <a:r>
              <a:rPr lang="en-US" sz="2400" dirty="0"/>
              <a:t>(): It creates a button with no text and icon.</a:t>
            </a:r>
          </a:p>
          <a:p>
            <a:pPr fontAlgn="t">
              <a:spcBef>
                <a:spcPts val="600"/>
              </a:spcBef>
            </a:pPr>
            <a:r>
              <a:rPr lang="en-US" sz="2400" dirty="0" err="1"/>
              <a:t>JButton</a:t>
            </a:r>
            <a:r>
              <a:rPr lang="en-US" sz="2400" dirty="0"/>
              <a:t>(String s): It creates a button with the specified text</a:t>
            </a:r>
            <a:r>
              <a:rPr lang="en-US" sz="2400" dirty="0" smtClean="0"/>
              <a:t>.</a:t>
            </a:r>
          </a:p>
          <a:p>
            <a:pPr fontAlgn="t">
              <a:spcBef>
                <a:spcPts val="600"/>
              </a:spcBef>
            </a:pPr>
            <a:endParaRPr lang="en-US" sz="2400" dirty="0"/>
          </a:p>
          <a:p>
            <a:pPr fontAlgn="t"/>
            <a:r>
              <a:rPr lang="en-US" sz="2600" b="1" dirty="0" smtClean="0"/>
              <a:t>Methods</a:t>
            </a:r>
            <a:endParaRPr lang="en-US" sz="2600" dirty="0"/>
          </a:p>
          <a:p>
            <a:pPr fontAlgn="t">
              <a:spcBef>
                <a:spcPts val="600"/>
              </a:spcBef>
            </a:pPr>
            <a:r>
              <a:rPr lang="en-US" sz="2400" b="1" dirty="0"/>
              <a:t>void </a:t>
            </a:r>
            <a:r>
              <a:rPr lang="en-US" sz="2400" b="1" dirty="0" err="1"/>
              <a:t>setText</a:t>
            </a:r>
            <a:r>
              <a:rPr lang="en-US" sz="2400" b="1" dirty="0"/>
              <a:t>(String s): </a:t>
            </a:r>
            <a:r>
              <a:rPr lang="en-US" sz="2400" dirty="0"/>
              <a:t>It is used to set specified text on button</a:t>
            </a:r>
          </a:p>
          <a:p>
            <a:pPr fontAlgn="t">
              <a:spcBef>
                <a:spcPts val="600"/>
              </a:spcBef>
            </a:pPr>
            <a:r>
              <a:rPr lang="en-US" sz="2400" b="1" dirty="0"/>
              <a:t>String </a:t>
            </a:r>
            <a:r>
              <a:rPr lang="en-US" sz="2400" b="1" dirty="0" err="1"/>
              <a:t>getText</a:t>
            </a:r>
            <a:r>
              <a:rPr lang="en-US" sz="2400" b="1" dirty="0"/>
              <a:t>(): </a:t>
            </a:r>
            <a:r>
              <a:rPr lang="en-US" sz="2400" dirty="0"/>
              <a:t>It is used to return the text of the button.</a:t>
            </a:r>
          </a:p>
          <a:p>
            <a:pPr fontAlgn="t">
              <a:spcBef>
                <a:spcPts val="600"/>
              </a:spcBef>
            </a:pPr>
            <a:r>
              <a:rPr lang="en-US" sz="2400" b="1" dirty="0"/>
              <a:t>void </a:t>
            </a:r>
            <a:r>
              <a:rPr lang="en-US" sz="2400" b="1" dirty="0" err="1"/>
              <a:t>setEnabled</a:t>
            </a:r>
            <a:r>
              <a:rPr lang="en-US" sz="2400" b="1" dirty="0"/>
              <a:t>(</a:t>
            </a:r>
            <a:r>
              <a:rPr lang="en-US" sz="2400" b="1" dirty="0" err="1"/>
              <a:t>boolean</a:t>
            </a:r>
            <a:r>
              <a:rPr lang="en-US" sz="2400" b="1" dirty="0"/>
              <a:t> b):</a:t>
            </a:r>
            <a:r>
              <a:rPr lang="en-US" sz="2400" dirty="0"/>
              <a:t>It is used to enable or disable the button.</a:t>
            </a:r>
          </a:p>
          <a:p>
            <a:pPr fontAlgn="t">
              <a:spcBef>
                <a:spcPts val="600"/>
              </a:spcBef>
            </a:pPr>
            <a:r>
              <a:rPr lang="en-US" sz="2400" b="1" dirty="0" smtClean="0"/>
              <a:t>void </a:t>
            </a:r>
            <a:r>
              <a:rPr lang="en-US" sz="2400" b="1" dirty="0" err="1"/>
              <a:t>addActionListener</a:t>
            </a:r>
            <a:r>
              <a:rPr lang="en-US" sz="2400" b="1" dirty="0"/>
              <a:t>(</a:t>
            </a:r>
            <a:r>
              <a:rPr lang="en-US" sz="2400" b="1" dirty="0" err="1"/>
              <a:t>ActionListener</a:t>
            </a:r>
            <a:r>
              <a:rPr lang="en-US" sz="2400" b="1" dirty="0"/>
              <a:t> a</a:t>
            </a:r>
            <a:r>
              <a:rPr lang="en-US" sz="2400" b="1" dirty="0" smtClean="0"/>
              <a:t>): </a:t>
            </a:r>
            <a:r>
              <a:rPr lang="en-US" sz="2400" dirty="0" smtClean="0"/>
              <a:t>It </a:t>
            </a:r>
            <a:r>
              <a:rPr lang="en-US" sz="2400" dirty="0"/>
              <a:t>is used to add the action listener to this object.</a:t>
            </a:r>
          </a:p>
        </p:txBody>
      </p:sp>
    </p:spTree>
    <p:extLst>
      <p:ext uri="{BB962C8B-B14F-4D97-AF65-F5344CB8AC3E}">
        <p14:creationId xmlns:p14="http://schemas.microsoft.com/office/powerpoint/2010/main" val="303616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JCheckBox</a:t>
            </a:r>
            <a:endParaRPr lang="en-US" b="1" cap="none" dirty="0"/>
          </a:p>
        </p:txBody>
      </p:sp>
      <p:sp>
        <p:nvSpPr>
          <p:cNvPr id="3" name="Content Placeholder 2"/>
          <p:cNvSpPr>
            <a:spLocks noGrp="1"/>
          </p:cNvSpPr>
          <p:nvPr>
            <p:ph idx="1"/>
          </p:nvPr>
        </p:nvSpPr>
        <p:spPr>
          <a:xfrm>
            <a:off x="1451579" y="1661350"/>
            <a:ext cx="9603275" cy="3450613"/>
          </a:xfrm>
        </p:spPr>
        <p:txBody>
          <a:bodyPr/>
          <a:lstStyle/>
          <a:p>
            <a:r>
              <a:rPr lang="en-US" dirty="0"/>
              <a:t>The </a:t>
            </a:r>
            <a:r>
              <a:rPr lang="en-US" dirty="0" err="1"/>
              <a:t>JCheckBox</a:t>
            </a:r>
            <a:r>
              <a:rPr lang="en-US" dirty="0"/>
              <a:t> class is used to create a checkbox. It is used to turn an option on (true) or off (false). </a:t>
            </a:r>
            <a:endParaRPr lang="en-US" dirty="0" smtClean="0"/>
          </a:p>
          <a:p>
            <a:r>
              <a:rPr lang="en-US" dirty="0" smtClean="0"/>
              <a:t>Clicking </a:t>
            </a:r>
            <a:r>
              <a:rPr lang="en-US" dirty="0"/>
              <a:t>on a </a:t>
            </a:r>
            <a:r>
              <a:rPr lang="en-US" dirty="0" err="1"/>
              <a:t>CheckBox</a:t>
            </a:r>
            <a:r>
              <a:rPr lang="en-US" dirty="0"/>
              <a:t> changes its state from "on" to "off" or from "off" to "on ".It </a:t>
            </a:r>
            <a:r>
              <a:rPr lang="en-US" dirty="0" smtClean="0"/>
              <a:t>inherits </a:t>
            </a:r>
            <a:r>
              <a:rPr lang="en-US" dirty="0" err="1" smtClean="0"/>
              <a:t>JToggleButton</a:t>
            </a:r>
            <a:r>
              <a:rPr lang="en-US" dirty="0" smtClean="0"/>
              <a:t> </a:t>
            </a:r>
            <a:r>
              <a:rPr lang="en-US" dirty="0"/>
              <a:t>class</a:t>
            </a:r>
          </a:p>
        </p:txBody>
      </p:sp>
      <p:graphicFrame>
        <p:nvGraphicFramePr>
          <p:cNvPr id="4" name="Table 3"/>
          <p:cNvGraphicFramePr>
            <a:graphicFrameLocks noGrp="1"/>
          </p:cNvGraphicFramePr>
          <p:nvPr>
            <p:extLst/>
          </p:nvPr>
        </p:nvGraphicFramePr>
        <p:xfrm>
          <a:off x="1313646" y="3234796"/>
          <a:ext cx="10702343" cy="2006906"/>
        </p:xfrm>
        <a:graphic>
          <a:graphicData uri="http://schemas.openxmlformats.org/drawingml/2006/table">
            <a:tbl>
              <a:tblPr/>
              <a:tblGrid>
                <a:gridCol w="4113995"/>
                <a:gridCol w="6588348"/>
              </a:tblGrid>
              <a:tr h="420067">
                <a:tc>
                  <a:txBody>
                    <a:bodyPr/>
                    <a:lstStyle/>
                    <a:p>
                      <a:pPr algn="l" fontAlgn="t"/>
                      <a:r>
                        <a:rPr lang="en-US" sz="1800" dirty="0">
                          <a:solidFill>
                            <a:srgbClr val="000000"/>
                          </a:solidFill>
                          <a:effectLst/>
                          <a:latin typeface="+mj-lt"/>
                        </a:rPr>
                        <a:t>Constructor</a:t>
                      </a:r>
                    </a:p>
                  </a:txBody>
                  <a:tcPr marL="95470" marR="95470" marT="95470" marB="95470">
                    <a:lnL w="9525" cap="flat" cmpd="sng" algn="ctr">
                      <a:solidFill>
                        <a:srgbClr val="90BD8B"/>
                      </a:solidFill>
                      <a:prstDash val="solid"/>
                      <a:round/>
                      <a:headEnd type="none" w="med" len="med"/>
                      <a:tailEnd type="none" w="med" len="med"/>
                    </a:lnL>
                    <a:lnR w="9525" cap="flat" cmpd="sng" algn="ctr">
                      <a:solidFill>
                        <a:srgbClr val="90BD8B"/>
                      </a:solidFill>
                      <a:prstDash val="solid"/>
                      <a:round/>
                      <a:headEnd type="none" w="med" len="med"/>
                      <a:tailEnd type="none" w="med" len="med"/>
                    </a:lnR>
                    <a:lnT w="9525" cap="flat" cmpd="sng" algn="ctr">
                      <a:solidFill>
                        <a:srgbClr val="90BD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mj-lt"/>
                        </a:rPr>
                        <a:t>Description</a:t>
                      </a:r>
                    </a:p>
                  </a:txBody>
                  <a:tcPr marL="95470" marR="95470" marT="95470" marB="95470">
                    <a:lnL w="9525" cap="flat" cmpd="sng" algn="ctr">
                      <a:solidFill>
                        <a:srgbClr val="90BD8B"/>
                      </a:solidFill>
                      <a:prstDash val="solid"/>
                      <a:round/>
                      <a:headEnd type="none" w="med" len="med"/>
                      <a:tailEnd type="none" w="med" len="med"/>
                    </a:lnL>
                    <a:lnR w="9525" cap="flat" cmpd="sng" algn="ctr">
                      <a:solidFill>
                        <a:srgbClr val="90BD8B"/>
                      </a:solidFill>
                      <a:prstDash val="solid"/>
                      <a:round/>
                      <a:headEnd type="none" w="med" len="med"/>
                      <a:tailEnd type="none" w="med" len="med"/>
                    </a:lnR>
                    <a:lnT w="9525" cap="flat" cmpd="sng" algn="ctr">
                      <a:solidFill>
                        <a:srgbClr val="90BD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29676">
                <a:tc>
                  <a:txBody>
                    <a:bodyPr/>
                    <a:lstStyle/>
                    <a:p>
                      <a:pPr algn="just" fontAlgn="t"/>
                      <a:r>
                        <a:rPr lang="en-US" sz="1800" dirty="0" err="1" smtClean="0">
                          <a:solidFill>
                            <a:srgbClr val="333333"/>
                          </a:solidFill>
                          <a:effectLst/>
                          <a:latin typeface="+mj-lt"/>
                        </a:rPr>
                        <a:t>JCheckBox</a:t>
                      </a:r>
                      <a:r>
                        <a:rPr lang="en-US" sz="1800" dirty="0">
                          <a:solidFill>
                            <a:srgbClr val="333333"/>
                          </a:solidFill>
                          <a:effectLst/>
                          <a:latin typeface="+mj-lt"/>
                        </a:rPr>
                        <a: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j-lt"/>
                        </a:rPr>
                        <a:t>Creates </a:t>
                      </a:r>
                      <a:r>
                        <a:rPr lang="en-US" sz="1800" dirty="0" smtClean="0">
                          <a:solidFill>
                            <a:srgbClr val="333333"/>
                          </a:solidFill>
                          <a:effectLst/>
                          <a:latin typeface="+mj-lt"/>
                        </a:rPr>
                        <a:t>unselected </a:t>
                      </a:r>
                      <a:r>
                        <a:rPr lang="en-US" sz="1800" dirty="0">
                          <a:solidFill>
                            <a:srgbClr val="333333"/>
                          </a:solidFill>
                          <a:effectLst/>
                          <a:latin typeface="+mj-lt"/>
                        </a:rPr>
                        <a:t>check box button with no text, no icon.</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038">
                <a:tc>
                  <a:txBody>
                    <a:bodyPr/>
                    <a:lstStyle/>
                    <a:p>
                      <a:pPr algn="just" fontAlgn="t"/>
                      <a:r>
                        <a:rPr lang="en-US" sz="1800">
                          <a:solidFill>
                            <a:srgbClr val="333333"/>
                          </a:solidFill>
                          <a:effectLst/>
                          <a:latin typeface="+mj-lt"/>
                        </a:rPr>
                        <a:t>JChechBox(String s)</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j-lt"/>
                        </a:rPr>
                        <a:t>Creates an initially unselected check box with text.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4771">
                <a:tc>
                  <a:txBody>
                    <a:bodyPr/>
                    <a:lstStyle/>
                    <a:p>
                      <a:pPr algn="just" fontAlgn="t"/>
                      <a:r>
                        <a:rPr lang="en-US" sz="1800" dirty="0" err="1">
                          <a:solidFill>
                            <a:srgbClr val="333333"/>
                          </a:solidFill>
                          <a:effectLst/>
                          <a:latin typeface="+mj-lt"/>
                        </a:rPr>
                        <a:t>JCheckBox</a:t>
                      </a:r>
                      <a:r>
                        <a:rPr lang="en-US" sz="1800" dirty="0">
                          <a:solidFill>
                            <a:srgbClr val="333333"/>
                          </a:solidFill>
                          <a:effectLst/>
                          <a:latin typeface="+mj-lt"/>
                        </a:rPr>
                        <a:t>(String text, </a:t>
                      </a:r>
                      <a:r>
                        <a:rPr lang="en-US" sz="1800" dirty="0" err="1">
                          <a:solidFill>
                            <a:srgbClr val="333333"/>
                          </a:solidFill>
                          <a:effectLst/>
                          <a:latin typeface="+mj-lt"/>
                        </a:rPr>
                        <a:t>boolean</a:t>
                      </a:r>
                      <a:r>
                        <a:rPr lang="en-US" sz="1800" dirty="0">
                          <a:solidFill>
                            <a:srgbClr val="333333"/>
                          </a:solidFill>
                          <a:effectLst/>
                          <a:latin typeface="+mj-lt"/>
                        </a:rPr>
                        <a:t> selected)</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j-lt"/>
                        </a:rPr>
                        <a:t>Creates a check box with text and specifies whether or not it is initially selected.</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1313646" y="5241702"/>
            <a:ext cx="10637950" cy="923330"/>
          </a:xfrm>
          <a:prstGeom prst="rect">
            <a:avLst/>
          </a:prstGeom>
        </p:spPr>
        <p:txBody>
          <a:bodyPr wrap="square">
            <a:spAutoFit/>
          </a:bodyPr>
          <a:lstStyle/>
          <a:p>
            <a:pPr algn="just"/>
            <a:r>
              <a:rPr lang="en-US" b="1" dirty="0" smtClean="0">
                <a:solidFill>
                  <a:srgbClr val="000000"/>
                </a:solidFill>
                <a:latin typeface="Nunito"/>
              </a:rPr>
              <a:t>Method:</a:t>
            </a:r>
          </a:p>
          <a:p>
            <a:pPr algn="just"/>
            <a:r>
              <a:rPr lang="en-US" b="1" dirty="0" smtClean="0">
                <a:solidFill>
                  <a:srgbClr val="000000"/>
                </a:solidFill>
                <a:latin typeface="Nunito"/>
              </a:rPr>
              <a:t>void </a:t>
            </a:r>
            <a:r>
              <a:rPr lang="en-US" b="1" dirty="0" err="1">
                <a:solidFill>
                  <a:srgbClr val="000000"/>
                </a:solidFill>
                <a:latin typeface="Nunito"/>
              </a:rPr>
              <a:t>addItemListener</a:t>
            </a:r>
            <a:r>
              <a:rPr lang="en-US" b="1" dirty="0">
                <a:solidFill>
                  <a:srgbClr val="000000"/>
                </a:solidFill>
                <a:latin typeface="Nunito"/>
              </a:rPr>
              <a:t>(</a:t>
            </a:r>
            <a:r>
              <a:rPr lang="en-US" b="1" dirty="0" err="1">
                <a:solidFill>
                  <a:srgbClr val="000000"/>
                </a:solidFill>
                <a:latin typeface="Nunito"/>
              </a:rPr>
              <a:t>ItemListener</a:t>
            </a:r>
            <a:r>
              <a:rPr lang="en-US" b="1" dirty="0">
                <a:solidFill>
                  <a:srgbClr val="000000"/>
                </a:solidFill>
                <a:latin typeface="Nunito"/>
              </a:rPr>
              <a:t> </a:t>
            </a:r>
            <a:r>
              <a:rPr lang="en-US" b="1" dirty="0" smtClean="0">
                <a:solidFill>
                  <a:srgbClr val="000000"/>
                </a:solidFill>
                <a:latin typeface="Nunito"/>
              </a:rPr>
              <a:t>l):</a:t>
            </a:r>
            <a:r>
              <a:rPr lang="en-US" dirty="0" smtClean="0">
                <a:solidFill>
                  <a:srgbClr val="000000"/>
                </a:solidFill>
                <a:latin typeface="Nunito"/>
              </a:rPr>
              <a:t>Adds </a:t>
            </a:r>
            <a:r>
              <a:rPr lang="en-US" dirty="0">
                <a:solidFill>
                  <a:srgbClr val="000000"/>
                </a:solidFill>
                <a:latin typeface="Nunito"/>
              </a:rPr>
              <a:t>the specified item listener to receive item events from this check box.</a:t>
            </a:r>
            <a:endParaRPr lang="en-US" b="0" i="0" dirty="0">
              <a:solidFill>
                <a:srgbClr val="000000"/>
              </a:solidFill>
              <a:effectLst/>
              <a:latin typeface="Nunito"/>
            </a:endParaRPr>
          </a:p>
        </p:txBody>
      </p:sp>
    </p:spTree>
    <p:extLst>
      <p:ext uri="{BB962C8B-B14F-4D97-AF65-F5344CB8AC3E}">
        <p14:creationId xmlns:p14="http://schemas.microsoft.com/office/powerpoint/2010/main" val="415623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0036" y="0"/>
            <a:ext cx="9604375" cy="798490"/>
          </a:xfrm>
        </p:spPr>
        <p:txBody>
          <a:bodyPr/>
          <a:lstStyle/>
          <a:p>
            <a:r>
              <a:rPr lang="en-US" b="1" cap="none" dirty="0" err="1" smtClean="0"/>
              <a:t>JRadioButton</a:t>
            </a:r>
            <a:endParaRPr lang="en-US" b="1" cap="none" dirty="0"/>
          </a:p>
        </p:txBody>
      </p:sp>
      <p:sp>
        <p:nvSpPr>
          <p:cNvPr id="3" name="Content Placeholder 2"/>
          <p:cNvSpPr>
            <a:spLocks noGrp="1"/>
          </p:cNvSpPr>
          <p:nvPr>
            <p:ph idx="4294967295"/>
          </p:nvPr>
        </p:nvSpPr>
        <p:spPr>
          <a:xfrm>
            <a:off x="398217" y="554531"/>
            <a:ext cx="10857918" cy="1248512"/>
          </a:xfrm>
        </p:spPr>
        <p:txBody>
          <a:bodyPr>
            <a:normAutofit fontScale="92500" lnSpcReduction="10000"/>
          </a:bodyPr>
          <a:lstStyle/>
          <a:p>
            <a:pPr>
              <a:lnSpc>
                <a:spcPct val="100000"/>
              </a:lnSpc>
              <a:spcBef>
                <a:spcPts val="600"/>
              </a:spcBef>
            </a:pPr>
            <a:r>
              <a:rPr lang="en-US" dirty="0"/>
              <a:t>The </a:t>
            </a:r>
            <a:r>
              <a:rPr lang="en-US" dirty="0" err="1"/>
              <a:t>JRadioButton</a:t>
            </a:r>
            <a:r>
              <a:rPr lang="en-US" dirty="0"/>
              <a:t> class is used to create a radio button. It is used to choose one option from multiple options. It is widely used in exam systems or quiz.</a:t>
            </a:r>
          </a:p>
          <a:p>
            <a:pPr>
              <a:lnSpc>
                <a:spcPct val="100000"/>
              </a:lnSpc>
              <a:spcBef>
                <a:spcPts val="600"/>
              </a:spcBef>
            </a:pPr>
            <a:r>
              <a:rPr lang="en-US" dirty="0"/>
              <a:t>It should be added in </a:t>
            </a:r>
            <a:r>
              <a:rPr lang="en-US" dirty="0" err="1"/>
              <a:t>ButtonGroup</a:t>
            </a:r>
            <a:r>
              <a:rPr lang="en-US" dirty="0"/>
              <a:t> to select one radio button only.</a:t>
            </a:r>
          </a:p>
          <a:p>
            <a:pPr marL="0" indent="0">
              <a:buNone/>
            </a:pPr>
            <a:endParaRPr lang="en-US" dirty="0"/>
          </a:p>
        </p:txBody>
      </p:sp>
      <p:graphicFrame>
        <p:nvGraphicFramePr>
          <p:cNvPr id="4" name="Table 3"/>
          <p:cNvGraphicFramePr>
            <a:graphicFrameLocks noGrp="1"/>
          </p:cNvGraphicFramePr>
          <p:nvPr>
            <p:extLst/>
          </p:nvPr>
        </p:nvGraphicFramePr>
        <p:xfrm>
          <a:off x="398217" y="1906073"/>
          <a:ext cx="11050074" cy="2057400"/>
        </p:xfrm>
        <a:graphic>
          <a:graphicData uri="http://schemas.openxmlformats.org/drawingml/2006/table">
            <a:tbl>
              <a:tblPr/>
              <a:tblGrid>
                <a:gridCol w="4960326"/>
                <a:gridCol w="6089748"/>
              </a:tblGrid>
              <a:tr h="491115">
                <a:tc>
                  <a:txBody>
                    <a:bodyPr/>
                    <a:lstStyle/>
                    <a:p>
                      <a:pPr algn="l" fontAlgn="t"/>
                      <a:r>
                        <a:rPr lang="en-US"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005F20"/>
                      </a:solidFill>
                      <a:prstDash val="solid"/>
                      <a:round/>
                      <a:headEnd type="none" w="med" len="med"/>
                      <a:tailEnd type="none" w="med" len="med"/>
                    </a:lnL>
                    <a:lnR w="9525" cap="flat" cmpd="sng" algn="ctr">
                      <a:solidFill>
                        <a:srgbClr val="005F20"/>
                      </a:solidFill>
                      <a:prstDash val="solid"/>
                      <a:round/>
                      <a:headEnd type="none" w="med" len="med"/>
                      <a:tailEnd type="none" w="med" len="med"/>
                    </a:lnR>
                    <a:lnT w="9525" cap="flat" cmpd="sng" algn="ctr">
                      <a:solidFill>
                        <a:srgbClr val="005F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005F20"/>
                      </a:solidFill>
                      <a:prstDash val="solid"/>
                      <a:round/>
                      <a:headEnd type="none" w="med" len="med"/>
                      <a:tailEnd type="none" w="med" len="med"/>
                    </a:lnL>
                    <a:lnR w="9525" cap="flat" cmpd="sng" algn="ctr">
                      <a:solidFill>
                        <a:srgbClr val="005F20"/>
                      </a:solidFill>
                      <a:prstDash val="solid"/>
                      <a:round/>
                      <a:headEnd type="none" w="med" len="med"/>
                      <a:tailEnd type="none" w="med" len="med"/>
                    </a:lnR>
                    <a:lnT w="9525" cap="flat" cmpd="sng" algn="ctr">
                      <a:solidFill>
                        <a:srgbClr val="005F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16703">
                <a:tc>
                  <a:txBody>
                    <a:bodyPr/>
                    <a:lstStyle/>
                    <a:p>
                      <a:pPr algn="just" fontAlgn="t"/>
                      <a:r>
                        <a:rPr lang="en-US">
                          <a:solidFill>
                            <a:srgbClr val="333333"/>
                          </a:solidFill>
                          <a:effectLst/>
                          <a:latin typeface="inter-regular"/>
                        </a:rPr>
                        <a:t>JRadioButton()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an unselected radio button with no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6703">
                <a:tc>
                  <a:txBody>
                    <a:bodyPr/>
                    <a:lstStyle/>
                    <a:p>
                      <a:pPr algn="just" fontAlgn="t"/>
                      <a:r>
                        <a:rPr lang="en-US">
                          <a:solidFill>
                            <a:srgbClr val="333333"/>
                          </a:solidFill>
                          <a:effectLst/>
                          <a:latin typeface="inter-regular"/>
                        </a:rPr>
                        <a:t>JRadioButton(String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Creates an unselected radio button with specified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84584">
                <a:tc>
                  <a:txBody>
                    <a:bodyPr/>
                    <a:lstStyle/>
                    <a:p>
                      <a:pPr algn="just" fontAlgn="t"/>
                      <a:r>
                        <a:rPr lang="en-US">
                          <a:solidFill>
                            <a:srgbClr val="333333"/>
                          </a:solidFill>
                          <a:effectLst/>
                          <a:latin typeface="inter-regular"/>
                        </a:rPr>
                        <a:t>JRadioButton(String s, boolean selected)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Creates a radio button with the specified text and selected status.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nvPr>
        </p:nvGraphicFramePr>
        <p:xfrm>
          <a:off x="410068" y="3963473"/>
          <a:ext cx="11038223" cy="2128235"/>
        </p:xfrm>
        <a:graphic>
          <a:graphicData uri="http://schemas.openxmlformats.org/drawingml/2006/table">
            <a:tbl>
              <a:tblPr/>
              <a:tblGrid>
                <a:gridCol w="4483904"/>
                <a:gridCol w="6554319"/>
              </a:tblGrid>
              <a:tr h="453628">
                <a:tc>
                  <a:txBody>
                    <a:bodyPr/>
                    <a:lstStyle/>
                    <a:p>
                      <a:pPr algn="l" fontAlgn="t"/>
                      <a:r>
                        <a:rPr lang="en-US" sz="1800" dirty="0">
                          <a:solidFill>
                            <a:srgbClr val="000000"/>
                          </a:solidFill>
                          <a:effectLst/>
                          <a:latin typeface="+mj-lt"/>
                        </a:rPr>
                        <a:t>Methods</a:t>
                      </a:r>
                    </a:p>
                  </a:txBody>
                  <a:tcPr marL="69363" marR="69363" marT="69363" marB="69363">
                    <a:lnL w="9525" cap="flat" cmpd="sng" algn="ctr">
                      <a:solidFill>
                        <a:srgbClr val="506536"/>
                      </a:solidFill>
                      <a:prstDash val="solid"/>
                      <a:round/>
                      <a:headEnd type="none" w="med" len="med"/>
                      <a:tailEnd type="none" w="med" len="med"/>
                    </a:lnL>
                    <a:lnR w="9525" cap="flat" cmpd="sng" algn="ctr">
                      <a:solidFill>
                        <a:srgbClr val="506536"/>
                      </a:solidFill>
                      <a:prstDash val="solid"/>
                      <a:round/>
                      <a:headEnd type="none" w="med" len="med"/>
                      <a:tailEnd type="none" w="med" len="med"/>
                    </a:lnR>
                    <a:lnT w="9525" cap="flat" cmpd="sng" algn="ctr">
                      <a:solidFill>
                        <a:srgbClr val="50653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mj-lt"/>
                        </a:rPr>
                        <a:t>Description</a:t>
                      </a:r>
                    </a:p>
                  </a:txBody>
                  <a:tcPr marL="69363" marR="69363" marT="69363" marB="69363">
                    <a:lnL w="9525" cap="flat" cmpd="sng" algn="ctr">
                      <a:solidFill>
                        <a:srgbClr val="506536"/>
                      </a:solidFill>
                      <a:prstDash val="solid"/>
                      <a:round/>
                      <a:headEnd type="none" w="med" len="med"/>
                      <a:tailEnd type="none" w="med" len="med"/>
                    </a:lnL>
                    <a:lnR w="9525" cap="flat" cmpd="sng" algn="ctr">
                      <a:solidFill>
                        <a:srgbClr val="506536"/>
                      </a:solidFill>
                      <a:prstDash val="solid"/>
                      <a:round/>
                      <a:headEnd type="none" w="med" len="med"/>
                      <a:tailEnd type="none" w="med" len="med"/>
                    </a:lnR>
                    <a:lnT w="9525" cap="flat" cmpd="sng" algn="ctr">
                      <a:solidFill>
                        <a:srgbClr val="50653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71065">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2000" dirty="0">
                          <a:solidFill>
                            <a:srgbClr val="333333"/>
                          </a:solidFill>
                          <a:effectLst/>
                          <a:latin typeface="+mj-lt"/>
                        </a:rPr>
                        <a:t>void </a:t>
                      </a:r>
                      <a:r>
                        <a:rPr lang="en-US" sz="2000" dirty="0" err="1">
                          <a:solidFill>
                            <a:srgbClr val="333333"/>
                          </a:solidFill>
                          <a:effectLst/>
                          <a:latin typeface="+mj-lt"/>
                        </a:rPr>
                        <a:t>setText</a:t>
                      </a:r>
                      <a:r>
                        <a:rPr lang="en-US" sz="2000" dirty="0">
                          <a:solidFill>
                            <a:srgbClr val="333333"/>
                          </a:solidFill>
                          <a:effectLst/>
                          <a:latin typeface="+mj-lt"/>
                        </a:rPr>
                        <a:t>(String s</a:t>
                      </a:r>
                      <a:r>
                        <a:rPr lang="en-US" sz="2000" dirty="0" smtClean="0">
                          <a:solidFill>
                            <a:srgbClr val="333333"/>
                          </a:solidFill>
                          <a:effectLst/>
                          <a:latin typeface="+mj-lt"/>
                        </a:rPr>
                        <a:t>) and String </a:t>
                      </a:r>
                      <a:r>
                        <a:rPr lang="en-US" sz="2000" dirty="0" err="1" smtClean="0">
                          <a:solidFill>
                            <a:srgbClr val="333333"/>
                          </a:solidFill>
                          <a:effectLst/>
                          <a:latin typeface="+mj-lt"/>
                        </a:rPr>
                        <a:t>getText</a:t>
                      </a:r>
                      <a:r>
                        <a:rPr lang="en-US" sz="2000" dirty="0" smtClean="0">
                          <a:solidFill>
                            <a:srgbClr val="333333"/>
                          </a:solidFill>
                          <a:effectLst/>
                          <a:latin typeface="+mj-lt"/>
                        </a:rPr>
                        <a:t>()</a:t>
                      </a:r>
                    </a:p>
                    <a:p>
                      <a:pPr algn="just" fontAlgn="t"/>
                      <a:endParaRPr lang="en-US" sz="2000" dirty="0">
                        <a:solidFill>
                          <a:srgbClr val="333333"/>
                        </a:solidFill>
                        <a:effectLst/>
                        <a:latin typeface="+mj-lt"/>
                      </a:endParaRP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2000" dirty="0">
                          <a:solidFill>
                            <a:srgbClr val="333333"/>
                          </a:solidFill>
                          <a:effectLst/>
                          <a:latin typeface="+mj-lt"/>
                        </a:rPr>
                        <a:t>It is used to set specified text on button</a:t>
                      </a:r>
                      <a:r>
                        <a:rPr lang="en-US" sz="2000" dirty="0" smtClean="0">
                          <a:solidFill>
                            <a:srgbClr val="333333"/>
                          </a:solidFill>
                          <a:effectLst/>
                          <a:latin typeface="+mj-lt"/>
                        </a:rPr>
                        <a:t>. It is used to return the text of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7224">
                <a:tc>
                  <a:txBody>
                    <a:bodyPr/>
                    <a:lstStyle/>
                    <a:p>
                      <a:pPr algn="just" fontAlgn="t"/>
                      <a:r>
                        <a:rPr lang="en-US" sz="2000" dirty="0">
                          <a:solidFill>
                            <a:srgbClr val="333333"/>
                          </a:solidFill>
                          <a:effectLst/>
                          <a:latin typeface="+mj-lt"/>
                        </a:rPr>
                        <a:t>void </a:t>
                      </a:r>
                      <a:r>
                        <a:rPr lang="en-US" sz="2000" dirty="0" err="1">
                          <a:solidFill>
                            <a:srgbClr val="333333"/>
                          </a:solidFill>
                          <a:effectLst/>
                          <a:latin typeface="+mj-lt"/>
                        </a:rPr>
                        <a:t>setEnabled</a:t>
                      </a:r>
                      <a:r>
                        <a:rPr lang="en-US" sz="2000" dirty="0">
                          <a:solidFill>
                            <a:srgbClr val="333333"/>
                          </a:solidFill>
                          <a:effectLst/>
                          <a:latin typeface="+mj-lt"/>
                        </a:rPr>
                        <a:t>(</a:t>
                      </a:r>
                      <a:r>
                        <a:rPr lang="en-US" sz="2000" dirty="0" err="1">
                          <a:solidFill>
                            <a:srgbClr val="333333"/>
                          </a:solidFill>
                          <a:effectLst/>
                          <a:latin typeface="+mj-lt"/>
                        </a:rPr>
                        <a:t>boolean</a:t>
                      </a:r>
                      <a:r>
                        <a:rPr lang="en-US" sz="2000" dirty="0">
                          <a:solidFill>
                            <a:srgbClr val="333333"/>
                          </a:solidFill>
                          <a:effectLst/>
                          <a:latin typeface="+mj-lt"/>
                        </a:rPr>
                        <a:t> b)</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j-lt"/>
                        </a:rPr>
                        <a:t>It is used to enable or disable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318">
                <a:tc>
                  <a:txBody>
                    <a:bodyPr/>
                    <a:lstStyle/>
                    <a:p>
                      <a:pPr algn="just" fontAlgn="t"/>
                      <a:r>
                        <a:rPr lang="en-US" sz="2000" dirty="0">
                          <a:solidFill>
                            <a:srgbClr val="333333"/>
                          </a:solidFill>
                          <a:effectLst/>
                          <a:latin typeface="+mj-lt"/>
                        </a:rPr>
                        <a:t>void </a:t>
                      </a:r>
                      <a:r>
                        <a:rPr lang="en-US" sz="2000" dirty="0" err="1">
                          <a:solidFill>
                            <a:srgbClr val="333333"/>
                          </a:solidFill>
                          <a:effectLst/>
                          <a:latin typeface="+mj-lt"/>
                        </a:rPr>
                        <a:t>addActionListener</a:t>
                      </a:r>
                      <a:r>
                        <a:rPr lang="en-US" sz="2000" dirty="0">
                          <a:solidFill>
                            <a:srgbClr val="333333"/>
                          </a:solidFill>
                          <a:effectLst/>
                          <a:latin typeface="+mj-lt"/>
                        </a:rPr>
                        <a:t>(</a:t>
                      </a:r>
                      <a:r>
                        <a:rPr lang="en-US" sz="2000" dirty="0" err="1">
                          <a:solidFill>
                            <a:srgbClr val="333333"/>
                          </a:solidFill>
                          <a:effectLst/>
                          <a:latin typeface="+mj-lt"/>
                        </a:rPr>
                        <a:t>ActionListener</a:t>
                      </a:r>
                      <a:r>
                        <a:rPr lang="en-US" sz="2000" dirty="0">
                          <a:solidFill>
                            <a:srgbClr val="333333"/>
                          </a:solidFill>
                          <a:effectLst/>
                          <a:latin typeface="+mj-lt"/>
                        </a:rPr>
                        <a:t> a)</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It is used to add the action listener to this object.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9742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82"/>
            <a:ext cx="10515600" cy="996288"/>
          </a:xfrm>
        </p:spPr>
        <p:txBody>
          <a:bodyPr/>
          <a:lstStyle/>
          <a:p>
            <a:r>
              <a:rPr lang="en-US" b="1" dirty="0"/>
              <a:t>Java AWT (Abstract Window Toolkit)</a:t>
            </a:r>
            <a:endParaRPr lang="en-US" dirty="0"/>
          </a:p>
        </p:txBody>
      </p:sp>
      <p:sp>
        <p:nvSpPr>
          <p:cNvPr id="3" name="Content Placeholder 2"/>
          <p:cNvSpPr>
            <a:spLocks noGrp="1"/>
          </p:cNvSpPr>
          <p:nvPr>
            <p:ph idx="1"/>
          </p:nvPr>
        </p:nvSpPr>
        <p:spPr>
          <a:xfrm>
            <a:off x="838200" y="1105470"/>
            <a:ext cx="10515600" cy="5071493"/>
          </a:xfrm>
        </p:spPr>
        <p:txBody>
          <a:bodyPr/>
          <a:lstStyle/>
          <a:p>
            <a:r>
              <a:rPr lang="en-US" dirty="0"/>
              <a:t>Java AWT is an API to develop GUI (Graphical User Interface) or window-based application in java. </a:t>
            </a:r>
          </a:p>
          <a:p>
            <a:r>
              <a:rPr lang="en-US" dirty="0"/>
              <a:t>Java AWT components are platform-dependent i.e. components are displayed according to the view of operating system. AWT is heavyweight i.e. its components uses the resources of system.</a:t>
            </a:r>
          </a:p>
          <a:p>
            <a:r>
              <a:rPr lang="en-US" dirty="0"/>
              <a:t>It offers user interaction via some graphical components</a:t>
            </a:r>
          </a:p>
          <a:p>
            <a:r>
              <a:rPr lang="en-US" dirty="0"/>
              <a:t>The </a:t>
            </a:r>
            <a:r>
              <a:rPr lang="en-US" dirty="0" err="1"/>
              <a:t>java.awt</a:t>
            </a:r>
            <a:r>
              <a:rPr lang="en-US" dirty="0"/>
              <a:t> package provides classes for AWT </a:t>
            </a:r>
            <a:r>
              <a:rPr lang="en-US" dirty="0" err="1"/>
              <a:t>api</a:t>
            </a:r>
            <a:r>
              <a:rPr lang="en-US" dirty="0"/>
              <a:t> such as </a:t>
            </a:r>
            <a:r>
              <a:rPr lang="en-US" dirty="0" err="1"/>
              <a:t>TextField</a:t>
            </a:r>
            <a:r>
              <a:rPr lang="en-US" dirty="0"/>
              <a:t>, Label, </a:t>
            </a:r>
            <a:r>
              <a:rPr lang="en-US" dirty="0" err="1"/>
              <a:t>TextArea</a:t>
            </a:r>
            <a:r>
              <a:rPr lang="en-US" dirty="0"/>
              <a:t>, </a:t>
            </a:r>
            <a:r>
              <a:rPr lang="en-US" dirty="0" err="1"/>
              <a:t>RadioButton</a:t>
            </a:r>
            <a:r>
              <a:rPr lang="en-US" dirty="0"/>
              <a:t>, </a:t>
            </a:r>
            <a:r>
              <a:rPr lang="en-US" dirty="0" err="1"/>
              <a:t>CheckBox</a:t>
            </a:r>
            <a:r>
              <a:rPr lang="en-US" dirty="0"/>
              <a:t>, Choice, List etc.</a:t>
            </a:r>
          </a:p>
          <a:p>
            <a:pPr marL="0" indent="0">
              <a:buNone/>
            </a:pPr>
            <a:endParaRPr lang="en-US" dirty="0"/>
          </a:p>
        </p:txBody>
      </p:sp>
    </p:spTree>
    <p:extLst>
      <p:ext uri="{BB962C8B-B14F-4D97-AF65-F5344CB8AC3E}">
        <p14:creationId xmlns:p14="http://schemas.microsoft.com/office/powerpoint/2010/main" val="1383564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819" y="231820"/>
            <a:ext cx="6233375" cy="6032421"/>
          </a:xfrm>
          <a:prstGeom prst="rect">
            <a:avLst/>
          </a:prstGeom>
        </p:spPr>
        <p:txBody>
          <a:bodyPr wrap="square">
            <a:spAutoFit/>
          </a:bodyPr>
          <a:lstStyle/>
          <a:p>
            <a:pPr algn="just">
              <a:spcBef>
                <a:spcPts val="600"/>
              </a:spcBef>
            </a:pPr>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javax.swing</a:t>
            </a:r>
            <a:r>
              <a:rPr lang="en-US" dirty="0">
                <a:solidFill>
                  <a:srgbClr val="000000"/>
                </a:solidFill>
                <a:latin typeface="inter-regular"/>
              </a:rPr>
              <a:t>.*;    </a:t>
            </a:r>
          </a:p>
          <a:p>
            <a:pPr algn="just">
              <a:spcBef>
                <a:spcPts val="600"/>
              </a:spcBef>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RadioButtonExample</a:t>
            </a:r>
            <a:r>
              <a:rPr lang="en-US" dirty="0">
                <a:solidFill>
                  <a:srgbClr val="000000"/>
                </a:solidFill>
                <a:latin typeface="inter-regular"/>
              </a:rPr>
              <a:t> {    </a:t>
            </a:r>
          </a:p>
          <a:p>
            <a:pPr algn="just">
              <a:spcBef>
                <a:spcPts val="600"/>
              </a:spcBef>
            </a:pPr>
            <a:r>
              <a:rPr lang="en-US" dirty="0" err="1">
                <a:solidFill>
                  <a:srgbClr val="000000"/>
                </a:solidFill>
                <a:latin typeface="inter-regular"/>
              </a:rPr>
              <a:t>JFrame</a:t>
            </a:r>
            <a:r>
              <a:rPr lang="en-US" dirty="0">
                <a:solidFill>
                  <a:srgbClr val="000000"/>
                </a:solidFill>
                <a:latin typeface="inter-regular"/>
              </a:rPr>
              <a:t> f;    </a:t>
            </a:r>
          </a:p>
          <a:p>
            <a:pPr algn="just">
              <a:spcBef>
                <a:spcPts val="600"/>
              </a:spcBef>
            </a:pPr>
            <a:r>
              <a:rPr lang="en-US" dirty="0" err="1">
                <a:solidFill>
                  <a:srgbClr val="000000"/>
                </a:solidFill>
                <a:latin typeface="inter-regular"/>
              </a:rPr>
              <a:t>RadioButtonExample</a:t>
            </a:r>
            <a:r>
              <a:rPr lang="en-US" dirty="0">
                <a:solidFill>
                  <a:srgbClr val="000000"/>
                </a:solidFill>
                <a:latin typeface="inter-regular"/>
              </a:rPr>
              <a:t>(){    </a:t>
            </a:r>
          </a:p>
          <a:p>
            <a:pPr algn="just">
              <a:spcBef>
                <a:spcPts val="600"/>
              </a:spcBef>
            </a:pPr>
            <a:r>
              <a:rPr lang="en-US" dirty="0">
                <a:solidFill>
                  <a:srgbClr val="000000"/>
                </a:solidFill>
                <a:latin typeface="inter-regular"/>
              </a:rPr>
              <a:t>f=</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JFrame</a:t>
            </a:r>
            <a:r>
              <a:rPr lang="en-US" dirty="0">
                <a:solidFill>
                  <a:srgbClr val="000000"/>
                </a:solidFill>
                <a:latin typeface="inter-regular"/>
              </a:rPr>
              <a:t>();     </a:t>
            </a:r>
          </a:p>
          <a:p>
            <a:pPr algn="just">
              <a:spcBef>
                <a:spcPts val="600"/>
              </a:spcBef>
            </a:pPr>
            <a:r>
              <a:rPr lang="en-US" dirty="0" err="1">
                <a:solidFill>
                  <a:srgbClr val="000000"/>
                </a:solidFill>
                <a:latin typeface="inter-regular"/>
              </a:rPr>
              <a:t>JRadioButton</a:t>
            </a:r>
            <a:r>
              <a:rPr lang="en-US" dirty="0">
                <a:solidFill>
                  <a:srgbClr val="000000"/>
                </a:solidFill>
                <a:latin typeface="inter-regular"/>
              </a:rPr>
              <a:t> r1=</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JRadioButton</a:t>
            </a:r>
            <a:r>
              <a:rPr lang="en-US" dirty="0">
                <a:solidFill>
                  <a:srgbClr val="000000"/>
                </a:solidFill>
                <a:latin typeface="inter-regular"/>
              </a:rPr>
              <a:t>(</a:t>
            </a:r>
            <a:r>
              <a:rPr lang="en-US" dirty="0">
                <a:solidFill>
                  <a:srgbClr val="0000FF"/>
                </a:solidFill>
                <a:latin typeface="inter-regular"/>
              </a:rPr>
              <a:t>"A) Male"</a:t>
            </a:r>
            <a:r>
              <a:rPr lang="en-US" dirty="0">
                <a:solidFill>
                  <a:srgbClr val="000000"/>
                </a:solidFill>
                <a:latin typeface="inter-regular"/>
              </a:rPr>
              <a:t>);    </a:t>
            </a:r>
          </a:p>
          <a:p>
            <a:pPr algn="just">
              <a:spcBef>
                <a:spcPts val="600"/>
              </a:spcBef>
            </a:pPr>
            <a:r>
              <a:rPr lang="en-US" dirty="0" err="1">
                <a:solidFill>
                  <a:srgbClr val="000000"/>
                </a:solidFill>
                <a:latin typeface="inter-regular"/>
              </a:rPr>
              <a:t>JRadioButton</a:t>
            </a:r>
            <a:r>
              <a:rPr lang="en-US" dirty="0">
                <a:solidFill>
                  <a:srgbClr val="000000"/>
                </a:solidFill>
                <a:latin typeface="inter-regular"/>
              </a:rPr>
              <a:t> r2=</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JRadioButton</a:t>
            </a:r>
            <a:r>
              <a:rPr lang="en-US" dirty="0">
                <a:solidFill>
                  <a:srgbClr val="000000"/>
                </a:solidFill>
                <a:latin typeface="inter-regular"/>
              </a:rPr>
              <a:t>(</a:t>
            </a:r>
            <a:r>
              <a:rPr lang="en-US" dirty="0">
                <a:solidFill>
                  <a:srgbClr val="0000FF"/>
                </a:solidFill>
                <a:latin typeface="inter-regular"/>
              </a:rPr>
              <a:t>"B) Female"</a:t>
            </a:r>
            <a:r>
              <a:rPr lang="en-US" dirty="0">
                <a:solidFill>
                  <a:srgbClr val="000000"/>
                </a:solidFill>
                <a:latin typeface="inter-regular"/>
              </a:rPr>
              <a:t>);    </a:t>
            </a:r>
          </a:p>
          <a:p>
            <a:pPr algn="just">
              <a:spcBef>
                <a:spcPts val="600"/>
              </a:spcBef>
            </a:pPr>
            <a:r>
              <a:rPr lang="en-US" dirty="0">
                <a:solidFill>
                  <a:srgbClr val="000000"/>
                </a:solidFill>
                <a:latin typeface="inter-regular"/>
              </a:rPr>
              <a:t>r1.setBounds(</a:t>
            </a:r>
            <a:r>
              <a:rPr lang="en-US" dirty="0">
                <a:solidFill>
                  <a:srgbClr val="C00000"/>
                </a:solidFill>
                <a:latin typeface="inter-regular"/>
              </a:rPr>
              <a:t>75</a:t>
            </a:r>
            <a:r>
              <a:rPr lang="en-US" dirty="0">
                <a:solidFill>
                  <a:srgbClr val="000000"/>
                </a:solidFill>
                <a:latin typeface="inter-regular"/>
              </a:rPr>
              <a:t>,</a:t>
            </a:r>
            <a:r>
              <a:rPr lang="en-US" dirty="0">
                <a:solidFill>
                  <a:srgbClr val="C00000"/>
                </a:solidFill>
                <a:latin typeface="inter-regular"/>
              </a:rPr>
              <a:t>50</a:t>
            </a:r>
            <a:r>
              <a:rPr lang="en-US" dirty="0">
                <a:solidFill>
                  <a:srgbClr val="000000"/>
                </a:solidFill>
                <a:latin typeface="inter-regular"/>
              </a:rPr>
              <a:t>,</a:t>
            </a:r>
            <a:r>
              <a:rPr lang="en-US" dirty="0">
                <a:solidFill>
                  <a:srgbClr val="C00000"/>
                </a:solidFill>
                <a:latin typeface="inter-regular"/>
              </a:rPr>
              <a:t>100</a:t>
            </a:r>
            <a:r>
              <a:rPr lang="en-US" dirty="0">
                <a:solidFill>
                  <a:srgbClr val="000000"/>
                </a:solidFill>
                <a:latin typeface="inter-regular"/>
              </a:rPr>
              <a:t>,</a:t>
            </a:r>
            <a:r>
              <a:rPr lang="en-US" dirty="0">
                <a:solidFill>
                  <a:srgbClr val="C00000"/>
                </a:solidFill>
                <a:latin typeface="inter-regular"/>
              </a:rPr>
              <a:t>30</a:t>
            </a:r>
            <a:r>
              <a:rPr lang="en-US" dirty="0">
                <a:solidFill>
                  <a:srgbClr val="000000"/>
                </a:solidFill>
                <a:latin typeface="inter-regular"/>
              </a:rPr>
              <a:t>);    </a:t>
            </a:r>
          </a:p>
          <a:p>
            <a:pPr algn="just">
              <a:spcBef>
                <a:spcPts val="600"/>
              </a:spcBef>
            </a:pPr>
            <a:r>
              <a:rPr lang="en-US" dirty="0">
                <a:solidFill>
                  <a:srgbClr val="000000"/>
                </a:solidFill>
                <a:latin typeface="inter-regular"/>
              </a:rPr>
              <a:t>r2.setBounds(</a:t>
            </a:r>
            <a:r>
              <a:rPr lang="en-US" dirty="0">
                <a:solidFill>
                  <a:srgbClr val="C00000"/>
                </a:solidFill>
                <a:latin typeface="inter-regular"/>
              </a:rPr>
              <a:t>75</a:t>
            </a:r>
            <a:r>
              <a:rPr lang="en-US" dirty="0">
                <a:solidFill>
                  <a:srgbClr val="000000"/>
                </a:solidFill>
                <a:latin typeface="inter-regular"/>
              </a:rPr>
              <a:t>,</a:t>
            </a:r>
            <a:r>
              <a:rPr lang="en-US" dirty="0">
                <a:solidFill>
                  <a:srgbClr val="C00000"/>
                </a:solidFill>
                <a:latin typeface="inter-regular"/>
              </a:rPr>
              <a:t>100</a:t>
            </a:r>
            <a:r>
              <a:rPr lang="en-US" dirty="0">
                <a:solidFill>
                  <a:srgbClr val="000000"/>
                </a:solidFill>
                <a:latin typeface="inter-regular"/>
              </a:rPr>
              <a:t>,</a:t>
            </a:r>
            <a:r>
              <a:rPr lang="en-US" dirty="0">
                <a:solidFill>
                  <a:srgbClr val="C00000"/>
                </a:solidFill>
                <a:latin typeface="inter-regular"/>
              </a:rPr>
              <a:t>100</a:t>
            </a:r>
            <a:r>
              <a:rPr lang="en-US" dirty="0">
                <a:solidFill>
                  <a:srgbClr val="000000"/>
                </a:solidFill>
                <a:latin typeface="inter-regular"/>
              </a:rPr>
              <a:t>,</a:t>
            </a:r>
            <a:r>
              <a:rPr lang="en-US" dirty="0">
                <a:solidFill>
                  <a:srgbClr val="C00000"/>
                </a:solidFill>
                <a:latin typeface="inter-regular"/>
              </a:rPr>
              <a:t>30</a:t>
            </a:r>
            <a:r>
              <a:rPr lang="en-US" dirty="0">
                <a:solidFill>
                  <a:srgbClr val="000000"/>
                </a:solidFill>
                <a:latin typeface="inter-regular"/>
              </a:rPr>
              <a:t>);    </a:t>
            </a:r>
          </a:p>
          <a:p>
            <a:pPr algn="just">
              <a:spcBef>
                <a:spcPts val="600"/>
              </a:spcBef>
            </a:pPr>
            <a:r>
              <a:rPr lang="en-US" dirty="0" err="1">
                <a:solidFill>
                  <a:srgbClr val="000000"/>
                </a:solidFill>
                <a:latin typeface="inter-regular"/>
              </a:rPr>
              <a:t>ButtonGroup</a:t>
            </a:r>
            <a:r>
              <a:rPr lang="en-US" dirty="0">
                <a:solidFill>
                  <a:srgbClr val="000000"/>
                </a:solidFill>
                <a:latin typeface="inter-regular"/>
              </a:rPr>
              <a:t> </a:t>
            </a:r>
            <a:r>
              <a:rPr lang="en-US" dirty="0" err="1">
                <a:solidFill>
                  <a:srgbClr val="000000"/>
                </a:solidFill>
                <a:latin typeface="inter-regular"/>
              </a:rPr>
              <a:t>bg</a:t>
            </a:r>
            <a:r>
              <a:rPr lang="en-US" dirty="0">
                <a:solidFill>
                  <a:srgbClr val="000000"/>
                </a:solidFill>
                <a:latin typeface="inter-regular"/>
              </a:rPr>
              <a:t>=</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ButtonGroup</a:t>
            </a:r>
            <a:r>
              <a:rPr lang="en-US" dirty="0">
                <a:solidFill>
                  <a:srgbClr val="000000"/>
                </a:solidFill>
                <a:latin typeface="inter-regular"/>
              </a:rPr>
              <a:t>();    </a:t>
            </a:r>
          </a:p>
          <a:p>
            <a:pPr algn="just">
              <a:spcBef>
                <a:spcPts val="600"/>
              </a:spcBef>
            </a:pPr>
            <a:r>
              <a:rPr lang="en-US" dirty="0" err="1">
                <a:solidFill>
                  <a:srgbClr val="000000"/>
                </a:solidFill>
                <a:latin typeface="inter-regular"/>
              </a:rPr>
              <a:t>bg.add</a:t>
            </a:r>
            <a:r>
              <a:rPr lang="en-US" dirty="0">
                <a:solidFill>
                  <a:srgbClr val="000000"/>
                </a:solidFill>
                <a:latin typeface="inter-regular"/>
              </a:rPr>
              <a:t>(r1);</a:t>
            </a:r>
            <a:r>
              <a:rPr lang="en-US" dirty="0" err="1">
                <a:solidFill>
                  <a:srgbClr val="000000"/>
                </a:solidFill>
                <a:latin typeface="inter-regular"/>
              </a:rPr>
              <a:t>bg.add</a:t>
            </a:r>
            <a:r>
              <a:rPr lang="en-US" dirty="0">
                <a:solidFill>
                  <a:srgbClr val="000000"/>
                </a:solidFill>
                <a:latin typeface="inter-regular"/>
              </a:rPr>
              <a:t>(r2);    </a:t>
            </a:r>
          </a:p>
          <a:p>
            <a:pPr algn="just">
              <a:spcBef>
                <a:spcPts val="600"/>
              </a:spcBef>
            </a:pPr>
            <a:r>
              <a:rPr lang="en-US" dirty="0" err="1">
                <a:solidFill>
                  <a:srgbClr val="000000"/>
                </a:solidFill>
                <a:latin typeface="inter-regular"/>
              </a:rPr>
              <a:t>f.add</a:t>
            </a:r>
            <a:r>
              <a:rPr lang="en-US" dirty="0">
                <a:solidFill>
                  <a:srgbClr val="000000"/>
                </a:solidFill>
                <a:latin typeface="inter-regular"/>
              </a:rPr>
              <a:t>(r1);</a:t>
            </a:r>
            <a:r>
              <a:rPr lang="en-US" dirty="0" err="1">
                <a:solidFill>
                  <a:srgbClr val="000000"/>
                </a:solidFill>
                <a:latin typeface="inter-regular"/>
              </a:rPr>
              <a:t>f.add</a:t>
            </a:r>
            <a:r>
              <a:rPr lang="en-US" dirty="0">
                <a:solidFill>
                  <a:srgbClr val="000000"/>
                </a:solidFill>
                <a:latin typeface="inter-regular"/>
              </a:rPr>
              <a:t>(r2);      </a:t>
            </a:r>
          </a:p>
          <a:p>
            <a:pPr algn="just">
              <a:spcBef>
                <a:spcPts val="600"/>
              </a:spcBef>
            </a:pPr>
            <a:r>
              <a:rPr lang="en-US" dirty="0" err="1">
                <a:solidFill>
                  <a:srgbClr val="000000"/>
                </a:solidFill>
                <a:latin typeface="inter-regular"/>
              </a:rPr>
              <a:t>f.setSize</a:t>
            </a:r>
            <a:r>
              <a:rPr lang="en-US" dirty="0">
                <a:solidFill>
                  <a:srgbClr val="000000"/>
                </a:solidFill>
                <a:latin typeface="inter-regular"/>
              </a:rPr>
              <a:t>(</a:t>
            </a:r>
            <a:r>
              <a:rPr lang="en-US" dirty="0">
                <a:solidFill>
                  <a:srgbClr val="C00000"/>
                </a:solidFill>
                <a:latin typeface="inter-regular"/>
              </a:rPr>
              <a:t>300</a:t>
            </a:r>
            <a:r>
              <a:rPr lang="en-US" dirty="0">
                <a:solidFill>
                  <a:srgbClr val="000000"/>
                </a:solidFill>
                <a:latin typeface="inter-regular"/>
              </a:rPr>
              <a:t>,</a:t>
            </a:r>
            <a:r>
              <a:rPr lang="en-US" dirty="0">
                <a:solidFill>
                  <a:srgbClr val="C00000"/>
                </a:solidFill>
                <a:latin typeface="inter-regular"/>
              </a:rPr>
              <a:t>300</a:t>
            </a:r>
            <a:r>
              <a:rPr lang="en-US" dirty="0">
                <a:solidFill>
                  <a:srgbClr val="000000"/>
                </a:solidFill>
                <a:latin typeface="inter-regular"/>
              </a:rPr>
              <a:t>);    </a:t>
            </a:r>
          </a:p>
          <a:p>
            <a:pPr algn="just">
              <a:spcBef>
                <a:spcPts val="600"/>
              </a:spcBef>
            </a:pPr>
            <a:r>
              <a:rPr lang="en-US" dirty="0" err="1">
                <a:solidFill>
                  <a:srgbClr val="000000"/>
                </a:solidFill>
                <a:latin typeface="inter-regular"/>
              </a:rPr>
              <a:t>f.setLayout</a:t>
            </a:r>
            <a:r>
              <a:rPr lang="en-US" dirty="0">
                <a:solidFill>
                  <a:srgbClr val="000000"/>
                </a:solidFill>
                <a:latin typeface="inter-regular"/>
              </a:rPr>
              <a:t>(</a:t>
            </a:r>
            <a:r>
              <a:rPr lang="en-US" b="1" dirty="0">
                <a:solidFill>
                  <a:srgbClr val="006699"/>
                </a:solidFill>
                <a:latin typeface="inter-regular"/>
              </a:rPr>
              <a:t>null</a:t>
            </a:r>
            <a:r>
              <a:rPr lang="en-US" dirty="0">
                <a:solidFill>
                  <a:srgbClr val="000000"/>
                </a:solidFill>
                <a:latin typeface="inter-regular"/>
              </a:rPr>
              <a:t>);    </a:t>
            </a:r>
          </a:p>
          <a:p>
            <a:pPr algn="just">
              <a:spcBef>
                <a:spcPts val="600"/>
              </a:spcBef>
            </a:pPr>
            <a:r>
              <a:rPr lang="en-US" dirty="0" err="1">
                <a:solidFill>
                  <a:srgbClr val="000000"/>
                </a:solidFill>
                <a:latin typeface="inter-regular"/>
              </a:rPr>
              <a:t>f.setVisible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spcBef>
                <a:spcPts val="600"/>
              </a:spcBef>
            </a:pPr>
            <a:r>
              <a:rPr lang="en-US" dirty="0">
                <a:solidFill>
                  <a:srgbClr val="000000"/>
                </a:solidFill>
                <a:latin typeface="inter-regular"/>
              </a:rPr>
              <a:t>}    </a:t>
            </a:r>
          </a:p>
          <a:p>
            <a:pPr algn="just">
              <a:spcBef>
                <a:spcPts val="600"/>
              </a:spcBef>
            </a:pPr>
            <a:r>
              <a:rPr lang="en-US" dirty="0">
                <a:solidFill>
                  <a:srgbClr val="000000"/>
                </a:solidFill>
                <a:latin typeface="inter-regular"/>
              </a:rPr>
              <a:t> </a:t>
            </a:r>
            <a:endParaRPr lang="en-US" b="0" i="0" dirty="0">
              <a:solidFill>
                <a:srgbClr val="000000"/>
              </a:solidFill>
              <a:effectLst/>
              <a:latin typeface="inter-regular"/>
            </a:endParaRPr>
          </a:p>
        </p:txBody>
      </p:sp>
      <p:sp>
        <p:nvSpPr>
          <p:cNvPr id="5" name="Rectangle 4"/>
          <p:cNvSpPr/>
          <p:nvPr/>
        </p:nvSpPr>
        <p:spPr>
          <a:xfrm>
            <a:off x="7452575" y="459618"/>
            <a:ext cx="4739425" cy="1431161"/>
          </a:xfrm>
          <a:prstGeom prst="rect">
            <a:avLst/>
          </a:prstGeom>
        </p:spPr>
        <p:txBody>
          <a:bodyPr wrap="square">
            <a:spAutoFit/>
          </a:bodyPr>
          <a:lstStyle/>
          <a:p>
            <a:pPr algn="just">
              <a:spcBef>
                <a:spcPts val="600"/>
              </a:spcBef>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algn="just">
              <a:spcBef>
                <a:spcPts val="600"/>
              </a:spcBef>
            </a:pPr>
            <a:r>
              <a:rPr lang="en-US" dirty="0">
                <a:solidFill>
                  <a:srgbClr val="000000"/>
                </a:solidFill>
                <a:latin typeface="inter-regular"/>
              </a:rPr>
              <a:t>    </a:t>
            </a:r>
            <a:r>
              <a:rPr lang="en-US" dirty="0" smtClean="0">
                <a:solidFill>
                  <a:srgbClr val="000000"/>
                </a:solidFill>
                <a:latin typeface="inter-regular"/>
              </a:rPr>
              <a:t>	</a:t>
            </a:r>
            <a:r>
              <a:rPr lang="en-US" b="1" dirty="0" smtClean="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RadioButtonExample</a:t>
            </a:r>
            <a:r>
              <a:rPr lang="en-US" dirty="0">
                <a:solidFill>
                  <a:srgbClr val="000000"/>
                </a:solidFill>
                <a:latin typeface="inter-regular"/>
              </a:rPr>
              <a:t>();    </a:t>
            </a:r>
          </a:p>
          <a:p>
            <a:pPr algn="just">
              <a:spcBef>
                <a:spcPts val="600"/>
              </a:spcBef>
            </a:pPr>
            <a:r>
              <a:rPr lang="en-US" dirty="0" smtClean="0">
                <a:solidFill>
                  <a:srgbClr val="000000"/>
                </a:solidFill>
                <a:latin typeface="inter-regular"/>
              </a:rPr>
              <a:t>	}</a:t>
            </a:r>
            <a:r>
              <a:rPr lang="en-US" dirty="0">
                <a:solidFill>
                  <a:srgbClr val="000000"/>
                </a:solidFill>
                <a:latin typeface="inter-regular"/>
              </a:rPr>
              <a:t>    </a:t>
            </a:r>
          </a:p>
          <a:p>
            <a:pPr algn="just">
              <a:spcBef>
                <a:spcPts val="600"/>
              </a:spcBef>
            </a:pPr>
            <a:r>
              <a:rPr lang="en-US" dirty="0">
                <a:solidFill>
                  <a:srgbClr val="000000"/>
                </a:solidFill>
                <a:latin typeface="inter-regular"/>
              </a:rPr>
              <a:t>} </a:t>
            </a:r>
            <a:endParaRPr lang="en-US" dirty="0"/>
          </a:p>
        </p:txBody>
      </p:sp>
      <p:pic>
        <p:nvPicPr>
          <p:cNvPr id="4098" name="Picture 2" descr="JAVA Jradiobutt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868" y="3082880"/>
            <a:ext cx="2895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19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5"/>
            <a:ext cx="10515600" cy="805217"/>
          </a:xfrm>
        </p:spPr>
        <p:txBody>
          <a:bodyPr>
            <a:normAutofit/>
          </a:bodyPr>
          <a:lstStyle/>
          <a:p>
            <a:r>
              <a:rPr lang="en-US" b="1" cap="none" dirty="0" err="1" smtClean="0"/>
              <a:t>JComboBox</a:t>
            </a:r>
            <a:endParaRPr lang="en-US" dirty="0"/>
          </a:p>
        </p:txBody>
      </p:sp>
      <p:sp>
        <p:nvSpPr>
          <p:cNvPr id="3" name="Content Placeholder 2"/>
          <p:cNvSpPr>
            <a:spLocks noGrp="1"/>
          </p:cNvSpPr>
          <p:nvPr>
            <p:ph idx="1"/>
          </p:nvPr>
        </p:nvSpPr>
        <p:spPr>
          <a:xfrm>
            <a:off x="1451579" y="900753"/>
            <a:ext cx="9603275" cy="2388358"/>
          </a:xfrm>
        </p:spPr>
        <p:txBody>
          <a:bodyPr/>
          <a:lstStyle/>
          <a:p>
            <a:r>
              <a:rPr lang="en-US" dirty="0"/>
              <a:t>A component that combines a button or editable field and a drop-down list. </a:t>
            </a:r>
            <a:endParaRPr lang="en-US" dirty="0" smtClean="0"/>
          </a:p>
          <a:p>
            <a:r>
              <a:rPr lang="en-US" dirty="0" smtClean="0"/>
              <a:t>The </a:t>
            </a:r>
            <a:r>
              <a:rPr lang="en-US" dirty="0"/>
              <a:t>user can select a value from the drop-down </a:t>
            </a:r>
            <a:r>
              <a:rPr lang="en-US" dirty="0" smtClean="0"/>
              <a:t>list</a:t>
            </a:r>
          </a:p>
          <a:p>
            <a:r>
              <a:rPr lang="en-US" dirty="0" err="1"/>
              <a:t>JComboBox</a:t>
            </a:r>
            <a:r>
              <a:rPr lang="en-US" dirty="0"/>
              <a:t> shows a popup menu that shows a list and the user can select a option from that specified list .</a:t>
            </a:r>
          </a:p>
        </p:txBody>
      </p:sp>
      <p:graphicFrame>
        <p:nvGraphicFramePr>
          <p:cNvPr id="4" name="Content Placeholder 3"/>
          <p:cNvGraphicFramePr>
            <a:graphicFrameLocks/>
          </p:cNvGraphicFramePr>
          <p:nvPr>
            <p:extLst>
              <p:ext uri="{D42A27DB-BD31-4B8C-83A1-F6EECF244321}">
                <p14:modId xmlns:p14="http://schemas.microsoft.com/office/powerpoint/2010/main" val="3608036598"/>
              </p:ext>
            </p:extLst>
          </p:nvPr>
        </p:nvGraphicFramePr>
        <p:xfrm>
          <a:off x="838201" y="3289112"/>
          <a:ext cx="10885226" cy="2968403"/>
        </p:xfrm>
        <a:graphic>
          <a:graphicData uri="http://schemas.openxmlformats.org/drawingml/2006/table">
            <a:tbl>
              <a:tblPr/>
              <a:tblGrid>
                <a:gridCol w="3597321"/>
                <a:gridCol w="7287905"/>
              </a:tblGrid>
              <a:tr h="680479">
                <a:tc>
                  <a:txBody>
                    <a:bodyPr/>
                    <a:lstStyle/>
                    <a:p>
                      <a:pPr algn="l" fontAlgn="t"/>
                      <a:r>
                        <a:rPr lang="en-US" sz="2000" dirty="0">
                          <a:solidFill>
                            <a:srgbClr val="000000"/>
                          </a:solidFill>
                          <a:effectLst/>
                          <a:latin typeface="+mj-lt"/>
                        </a:rPr>
                        <a:t>Constructor</a:t>
                      </a:r>
                    </a:p>
                  </a:txBody>
                  <a:tcPr marL="114300" marR="114300" marT="114300" marB="114300">
                    <a:lnL w="9525" cap="flat" cmpd="sng" algn="ctr">
                      <a:solidFill>
                        <a:srgbClr val="C0E4E3"/>
                      </a:solidFill>
                      <a:prstDash val="solid"/>
                      <a:round/>
                      <a:headEnd type="none" w="med" len="med"/>
                      <a:tailEnd type="none" w="med" len="med"/>
                    </a:lnL>
                    <a:lnR w="9525" cap="flat" cmpd="sng" algn="ctr">
                      <a:solidFill>
                        <a:srgbClr val="C0E4E3"/>
                      </a:solidFill>
                      <a:prstDash val="solid"/>
                      <a:round/>
                      <a:headEnd type="none" w="med" len="med"/>
                      <a:tailEnd type="none" w="med" len="med"/>
                    </a:lnR>
                    <a:lnT w="9525" cap="flat" cmpd="sng" algn="ctr">
                      <a:solidFill>
                        <a:srgbClr val="C0E4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mj-lt"/>
                        </a:rPr>
                        <a:t>Description</a:t>
                      </a:r>
                    </a:p>
                  </a:txBody>
                  <a:tcPr marL="114300" marR="114300" marT="114300" marB="114300">
                    <a:lnL w="9525" cap="flat" cmpd="sng" algn="ctr">
                      <a:solidFill>
                        <a:srgbClr val="C0E4E3"/>
                      </a:solidFill>
                      <a:prstDash val="solid"/>
                      <a:round/>
                      <a:headEnd type="none" w="med" len="med"/>
                      <a:tailEnd type="none" w="med" len="med"/>
                    </a:lnL>
                    <a:lnR w="9525" cap="flat" cmpd="sng" algn="ctr">
                      <a:solidFill>
                        <a:srgbClr val="C0E4E3"/>
                      </a:solidFill>
                      <a:prstDash val="solid"/>
                      <a:round/>
                      <a:headEnd type="none" w="med" len="med"/>
                      <a:tailEnd type="none" w="med" len="med"/>
                    </a:lnR>
                    <a:lnT w="9525" cap="flat" cmpd="sng" algn="ctr">
                      <a:solidFill>
                        <a:srgbClr val="C0E4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7377">
                <a:tc>
                  <a:txBody>
                    <a:bodyPr/>
                    <a:lstStyle/>
                    <a:p>
                      <a:pPr algn="just" fontAlgn="t"/>
                      <a:r>
                        <a:rPr lang="en-US" sz="2000">
                          <a:solidFill>
                            <a:srgbClr val="333333"/>
                          </a:solidFill>
                          <a:effectLst/>
                          <a:latin typeface="+mj-lt"/>
                        </a:rPr>
                        <a:t>JComboBox()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j-lt"/>
                        </a:rPr>
                        <a:t>Creates a JComboBox with a default data model.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4217">
                <a:tc>
                  <a:txBody>
                    <a:bodyPr/>
                    <a:lstStyle/>
                    <a:p>
                      <a:pPr algn="just" fontAlgn="t"/>
                      <a:r>
                        <a:rPr lang="en-US" sz="2000">
                          <a:solidFill>
                            <a:srgbClr val="333333"/>
                          </a:solidFill>
                          <a:effectLst/>
                          <a:latin typeface="+mj-lt"/>
                        </a:rPr>
                        <a:t>JComboBox(Object[] items)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j-lt"/>
                        </a:rPr>
                        <a:t>Creates a </a:t>
                      </a:r>
                      <a:r>
                        <a:rPr lang="en-US" sz="2000" dirty="0" err="1">
                          <a:solidFill>
                            <a:srgbClr val="333333"/>
                          </a:solidFill>
                          <a:effectLst/>
                          <a:latin typeface="+mj-lt"/>
                        </a:rPr>
                        <a:t>JComboBox</a:t>
                      </a:r>
                      <a:r>
                        <a:rPr lang="en-US" sz="2000" dirty="0">
                          <a:solidFill>
                            <a:srgbClr val="333333"/>
                          </a:solidFill>
                          <a:effectLst/>
                          <a:latin typeface="+mj-lt"/>
                        </a:rPr>
                        <a:t> that contains the elements in the </a:t>
                      </a:r>
                      <a:r>
                        <a:rPr lang="en-US" sz="2000" dirty="0" smtClean="0">
                          <a:solidFill>
                            <a:srgbClr val="333333"/>
                          </a:solidFill>
                          <a:effectLst/>
                          <a:latin typeface="+mj-lt"/>
                        </a:rPr>
                        <a:t>specified</a:t>
                      </a:r>
                      <a:r>
                        <a:rPr lang="en-US" sz="2000" baseline="0" dirty="0" smtClean="0">
                          <a:solidFill>
                            <a:srgbClr val="333333"/>
                          </a:solidFill>
                          <a:effectLst/>
                          <a:latin typeface="+mj-lt"/>
                        </a:rPr>
                        <a:t> array</a:t>
                      </a:r>
                      <a:r>
                        <a:rPr lang="en-US" sz="2000" dirty="0" smtClean="0">
                          <a:solidFill>
                            <a:srgbClr val="333333"/>
                          </a:solidFill>
                          <a:effectLst/>
                          <a:latin typeface="+mj-lt"/>
                        </a:rPr>
                        <a:t>.</a:t>
                      </a:r>
                      <a:endParaRPr lang="en-US" sz="2000" dirty="0">
                        <a:solidFill>
                          <a:srgbClr val="333333"/>
                        </a:solidFill>
                        <a:effectLst/>
                        <a:latin typeface="+mj-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8547">
                <a:tc>
                  <a:txBody>
                    <a:bodyPr/>
                    <a:lstStyle/>
                    <a:p>
                      <a:pPr algn="just" fontAlgn="t"/>
                      <a:r>
                        <a:rPr lang="en-US" sz="2000">
                          <a:solidFill>
                            <a:srgbClr val="333333"/>
                          </a:solidFill>
                          <a:effectLst/>
                          <a:latin typeface="+mj-lt"/>
                        </a:rPr>
                        <a:t>JComboBox(Vector&lt;?&gt; items)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mj-lt"/>
                        </a:rPr>
                        <a:t>Creates a </a:t>
                      </a:r>
                      <a:r>
                        <a:rPr lang="en-US" sz="2000" dirty="0" err="1">
                          <a:solidFill>
                            <a:srgbClr val="333333"/>
                          </a:solidFill>
                          <a:effectLst/>
                          <a:latin typeface="+mj-lt"/>
                        </a:rPr>
                        <a:t>JComboBox</a:t>
                      </a:r>
                      <a:r>
                        <a:rPr lang="en-US" sz="2000" dirty="0">
                          <a:solidFill>
                            <a:srgbClr val="333333"/>
                          </a:solidFill>
                          <a:effectLst/>
                          <a:latin typeface="+mj-lt"/>
                        </a:rPr>
                        <a:t> that contains the elements in the </a:t>
                      </a:r>
                      <a:r>
                        <a:rPr lang="en-US" sz="2000" dirty="0" smtClean="0">
                          <a:solidFill>
                            <a:srgbClr val="333333"/>
                          </a:solidFill>
                          <a:effectLst/>
                          <a:latin typeface="+mj-lt"/>
                        </a:rPr>
                        <a:t>specified</a:t>
                      </a:r>
                      <a:r>
                        <a:rPr lang="en-US" sz="2000" baseline="0" dirty="0" smtClean="0">
                          <a:solidFill>
                            <a:srgbClr val="333333"/>
                          </a:solidFill>
                          <a:effectLst/>
                          <a:latin typeface="+mj-lt"/>
                        </a:rPr>
                        <a:t> Vector</a:t>
                      </a:r>
                      <a:r>
                        <a:rPr lang="en-US" sz="2000" dirty="0" smtClean="0">
                          <a:solidFill>
                            <a:srgbClr val="333333"/>
                          </a:solidFill>
                          <a:effectLst/>
                          <a:latin typeface="+mj-lt"/>
                        </a:rPr>
                        <a:t>.</a:t>
                      </a:r>
                      <a:endParaRPr lang="en-US" sz="2000" dirty="0">
                        <a:solidFill>
                          <a:srgbClr val="333333"/>
                        </a:solidFill>
                        <a:effectLst/>
                        <a:latin typeface="+mj-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3465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Commonly Used Methods</a:t>
            </a:r>
            <a:endParaRPr lang="en-US" b="1" cap="none" dirty="0"/>
          </a:p>
        </p:txBody>
      </p:sp>
      <p:graphicFrame>
        <p:nvGraphicFramePr>
          <p:cNvPr id="4" name="Content Placeholder 3"/>
          <p:cNvGraphicFramePr>
            <a:graphicFrameLocks noGrp="1"/>
          </p:cNvGraphicFramePr>
          <p:nvPr>
            <p:ph idx="1"/>
            <p:extLst/>
          </p:nvPr>
        </p:nvGraphicFramePr>
        <p:xfrm>
          <a:off x="180305" y="1661352"/>
          <a:ext cx="11822806" cy="4417476"/>
        </p:xfrm>
        <a:graphic>
          <a:graphicData uri="http://schemas.openxmlformats.org/drawingml/2006/table">
            <a:tbl>
              <a:tblPr/>
              <a:tblGrid>
                <a:gridCol w="4880496"/>
                <a:gridCol w="6942310"/>
              </a:tblGrid>
              <a:tr h="574234">
                <a:tc>
                  <a:txBody>
                    <a:bodyPr/>
                    <a:lstStyle/>
                    <a:p>
                      <a:pPr algn="l" fontAlgn="t"/>
                      <a:r>
                        <a:rPr lang="en-US" sz="2200" dirty="0">
                          <a:solidFill>
                            <a:srgbClr val="000000"/>
                          </a:solidFill>
                          <a:effectLst/>
                          <a:latin typeface="+mj-lt"/>
                        </a:rPr>
                        <a:t>Methods</a:t>
                      </a:r>
                    </a:p>
                  </a:txBody>
                  <a:tcPr marL="79120" marR="79120" marT="79120" marB="79120">
                    <a:lnL w="9525" cap="flat" cmpd="sng" algn="ctr">
                      <a:solidFill>
                        <a:srgbClr val="70EE9A"/>
                      </a:solidFill>
                      <a:prstDash val="solid"/>
                      <a:round/>
                      <a:headEnd type="none" w="med" len="med"/>
                      <a:tailEnd type="none" w="med" len="med"/>
                    </a:lnL>
                    <a:lnR w="9525" cap="flat" cmpd="sng" algn="ctr">
                      <a:solidFill>
                        <a:srgbClr val="70EE9A"/>
                      </a:solidFill>
                      <a:prstDash val="solid"/>
                      <a:round/>
                      <a:headEnd type="none" w="med" len="med"/>
                      <a:tailEnd type="none" w="med" len="med"/>
                    </a:lnR>
                    <a:lnT w="9525" cap="flat" cmpd="sng" algn="ctr">
                      <a:solidFill>
                        <a:srgbClr val="70EE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200">
                          <a:solidFill>
                            <a:srgbClr val="000000"/>
                          </a:solidFill>
                          <a:effectLst/>
                          <a:latin typeface="+mj-lt"/>
                        </a:rPr>
                        <a:t>Description</a:t>
                      </a:r>
                    </a:p>
                  </a:txBody>
                  <a:tcPr marL="79120" marR="79120" marT="79120" marB="79120">
                    <a:lnL w="9525" cap="flat" cmpd="sng" algn="ctr">
                      <a:solidFill>
                        <a:srgbClr val="70EE9A"/>
                      </a:solidFill>
                      <a:prstDash val="solid"/>
                      <a:round/>
                      <a:headEnd type="none" w="med" len="med"/>
                      <a:tailEnd type="none" w="med" len="med"/>
                    </a:lnL>
                    <a:lnR w="9525" cap="flat" cmpd="sng" algn="ctr">
                      <a:solidFill>
                        <a:srgbClr val="70EE9A"/>
                      </a:solidFill>
                      <a:prstDash val="solid"/>
                      <a:round/>
                      <a:headEnd type="none" w="med" len="med"/>
                      <a:tailEnd type="none" w="med" len="med"/>
                    </a:lnR>
                    <a:lnT w="9525" cap="flat" cmpd="sng" algn="ctr">
                      <a:solidFill>
                        <a:srgbClr val="70EE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94636">
                <a:tc>
                  <a:txBody>
                    <a:bodyPr/>
                    <a:lstStyle/>
                    <a:p>
                      <a:pPr algn="just" fontAlgn="t"/>
                      <a:r>
                        <a:rPr lang="en-US" sz="2200">
                          <a:solidFill>
                            <a:srgbClr val="333333"/>
                          </a:solidFill>
                          <a:effectLst/>
                          <a:latin typeface="+mj-lt"/>
                        </a:rPr>
                        <a:t>void addItem(Object anObject)</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It is used to add an item to the item list.</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9379">
                <a:tc>
                  <a:txBody>
                    <a:bodyPr/>
                    <a:lstStyle/>
                    <a:p>
                      <a:pPr algn="just" fontAlgn="t"/>
                      <a:r>
                        <a:rPr lang="en-US" sz="2200">
                          <a:solidFill>
                            <a:srgbClr val="333333"/>
                          </a:solidFill>
                          <a:effectLst/>
                          <a:latin typeface="+mj-lt"/>
                        </a:rPr>
                        <a:t>void removeItem(Object anObject)</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mj-lt"/>
                        </a:rPr>
                        <a:t>It is used to delete an item to the item list.</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2891">
                <a:tc>
                  <a:txBody>
                    <a:bodyPr/>
                    <a:lstStyle/>
                    <a:p>
                      <a:pPr algn="just" fontAlgn="t"/>
                      <a:r>
                        <a:rPr lang="en-US" sz="2200">
                          <a:solidFill>
                            <a:srgbClr val="333333"/>
                          </a:solidFill>
                          <a:effectLst/>
                          <a:latin typeface="+mj-lt"/>
                        </a:rPr>
                        <a:t>void removeAllItems()</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It is used to remove all the items from the list.</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4481">
                <a:tc>
                  <a:txBody>
                    <a:bodyPr/>
                    <a:lstStyle/>
                    <a:p>
                      <a:pPr algn="just" fontAlgn="t"/>
                      <a:r>
                        <a:rPr lang="en-US" sz="2200">
                          <a:solidFill>
                            <a:srgbClr val="333333"/>
                          </a:solidFill>
                          <a:effectLst/>
                          <a:latin typeface="+mj-lt"/>
                        </a:rPr>
                        <a:t>void setEditable(boolean b)</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j-lt"/>
                        </a:rPr>
                        <a:t>It is used to determine whether the </a:t>
                      </a:r>
                      <a:r>
                        <a:rPr lang="en-US" sz="2200" dirty="0" err="1">
                          <a:solidFill>
                            <a:srgbClr val="333333"/>
                          </a:solidFill>
                          <a:effectLst/>
                          <a:latin typeface="+mj-lt"/>
                        </a:rPr>
                        <a:t>JComboBox</a:t>
                      </a:r>
                      <a:r>
                        <a:rPr lang="en-US" sz="2200" dirty="0">
                          <a:solidFill>
                            <a:srgbClr val="333333"/>
                          </a:solidFill>
                          <a:effectLst/>
                          <a:latin typeface="+mj-lt"/>
                        </a:rPr>
                        <a:t> is editable.</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49150">
                <a:tc>
                  <a:txBody>
                    <a:bodyPr/>
                    <a:lstStyle/>
                    <a:p>
                      <a:pPr algn="just" fontAlgn="t"/>
                      <a:r>
                        <a:rPr lang="en-US" sz="2200" dirty="0">
                          <a:solidFill>
                            <a:srgbClr val="333333"/>
                          </a:solidFill>
                          <a:effectLst/>
                          <a:latin typeface="+mj-lt"/>
                        </a:rPr>
                        <a:t>void </a:t>
                      </a:r>
                      <a:r>
                        <a:rPr lang="en-US" sz="2200" dirty="0" err="1">
                          <a:solidFill>
                            <a:srgbClr val="333333"/>
                          </a:solidFill>
                          <a:effectLst/>
                          <a:latin typeface="+mj-lt"/>
                        </a:rPr>
                        <a:t>addActionListener</a:t>
                      </a:r>
                      <a:r>
                        <a:rPr lang="en-US" sz="2200" dirty="0">
                          <a:solidFill>
                            <a:srgbClr val="333333"/>
                          </a:solidFill>
                          <a:effectLst/>
                          <a:latin typeface="+mj-lt"/>
                        </a:rPr>
                        <a:t>(</a:t>
                      </a:r>
                      <a:r>
                        <a:rPr lang="en-US" sz="2200" dirty="0" err="1">
                          <a:solidFill>
                            <a:srgbClr val="333333"/>
                          </a:solidFill>
                          <a:effectLst/>
                          <a:latin typeface="+mj-lt"/>
                        </a:rPr>
                        <a:t>ActionListener</a:t>
                      </a:r>
                      <a:r>
                        <a:rPr lang="en-US" sz="2200" dirty="0">
                          <a:solidFill>
                            <a:srgbClr val="333333"/>
                          </a:solidFill>
                          <a:effectLst/>
                          <a:latin typeface="+mj-lt"/>
                        </a:rPr>
                        <a:t> a)</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mj-lt"/>
                        </a:rPr>
                        <a:t>It is used to add the </a:t>
                      </a:r>
                      <a:r>
                        <a:rPr lang="en-US" sz="2200" dirty="0" err="1" smtClean="0">
                          <a:solidFill>
                            <a:srgbClr val="333333"/>
                          </a:solidFill>
                          <a:effectLst/>
                          <a:latin typeface="+mj-lt"/>
                        </a:rPr>
                        <a:t>ActionListener</a:t>
                      </a:r>
                      <a:r>
                        <a:rPr lang="en-US" sz="2200" dirty="0" smtClean="0">
                          <a:solidFill>
                            <a:srgbClr val="333333"/>
                          </a:solidFill>
                          <a:effectLst/>
                          <a:latin typeface="+mj-lt"/>
                        </a:rPr>
                        <a:t>.</a:t>
                      </a:r>
                      <a:endParaRPr lang="en-US" sz="2200" dirty="0">
                        <a:solidFill>
                          <a:srgbClr val="333333"/>
                        </a:solidFill>
                        <a:effectLst/>
                        <a:latin typeface="+mj-lt"/>
                      </a:endParaRP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2705">
                <a:tc>
                  <a:txBody>
                    <a:bodyPr/>
                    <a:lstStyle/>
                    <a:p>
                      <a:pPr algn="just" fontAlgn="t"/>
                      <a:r>
                        <a:rPr lang="en-US" sz="2200">
                          <a:solidFill>
                            <a:srgbClr val="333333"/>
                          </a:solidFill>
                          <a:effectLst/>
                          <a:latin typeface="+mj-lt"/>
                        </a:rPr>
                        <a:t>void addItemListener(ItemListener i)</a:t>
                      </a: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j-lt"/>
                        </a:rPr>
                        <a:t>It is used to add </a:t>
                      </a:r>
                      <a:r>
                        <a:rPr lang="en-US" sz="2200" dirty="0" smtClean="0">
                          <a:solidFill>
                            <a:srgbClr val="333333"/>
                          </a:solidFill>
                          <a:effectLst/>
                          <a:latin typeface="+mj-lt"/>
                        </a:rPr>
                        <a:t>the</a:t>
                      </a:r>
                      <a:r>
                        <a:rPr lang="en-US" sz="2200" baseline="0" dirty="0" smtClean="0">
                          <a:solidFill>
                            <a:srgbClr val="333333"/>
                          </a:solidFill>
                          <a:effectLst/>
                          <a:latin typeface="+mj-lt"/>
                        </a:rPr>
                        <a:t> </a:t>
                      </a:r>
                      <a:r>
                        <a:rPr lang="en-US" sz="2200" baseline="0" dirty="0" err="1" smtClean="0">
                          <a:solidFill>
                            <a:srgbClr val="333333"/>
                          </a:solidFill>
                          <a:effectLst/>
                          <a:latin typeface="+mj-lt"/>
                        </a:rPr>
                        <a:t>ItemListener</a:t>
                      </a:r>
                      <a:r>
                        <a:rPr lang="en-US" sz="2200" dirty="0" smtClean="0">
                          <a:solidFill>
                            <a:srgbClr val="333333"/>
                          </a:solidFill>
                          <a:effectLst/>
                          <a:latin typeface="+mj-lt"/>
                        </a:rPr>
                        <a:t>.</a:t>
                      </a:r>
                      <a:endParaRPr lang="en-US" sz="2200" dirty="0">
                        <a:solidFill>
                          <a:srgbClr val="333333"/>
                        </a:solidFill>
                        <a:effectLst/>
                        <a:latin typeface="+mj-lt"/>
                      </a:endParaRPr>
                    </a:p>
                  </a:txBody>
                  <a:tcPr marL="52747" marR="52747" marT="52747" marB="527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107260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736980"/>
          </a:xfrm>
        </p:spPr>
        <p:txBody>
          <a:bodyPr>
            <a:normAutofit/>
          </a:bodyPr>
          <a:lstStyle/>
          <a:p>
            <a:r>
              <a:rPr lang="en-US" b="1" dirty="0" err="1" smtClean="0"/>
              <a:t>JPanel</a:t>
            </a:r>
            <a:endParaRPr lang="en-US" b="1" dirty="0"/>
          </a:p>
        </p:txBody>
      </p:sp>
      <p:sp>
        <p:nvSpPr>
          <p:cNvPr id="3" name="Content Placeholder 2"/>
          <p:cNvSpPr>
            <a:spLocks noGrp="1"/>
          </p:cNvSpPr>
          <p:nvPr>
            <p:ph idx="1"/>
          </p:nvPr>
        </p:nvSpPr>
        <p:spPr>
          <a:xfrm>
            <a:off x="838200" y="859810"/>
            <a:ext cx="10515600" cy="5317153"/>
          </a:xfrm>
        </p:spPr>
        <p:txBody>
          <a:bodyPr/>
          <a:lstStyle/>
          <a:p>
            <a:r>
              <a:rPr lang="en-US" dirty="0" smtClean="0"/>
              <a:t>The </a:t>
            </a:r>
            <a:r>
              <a:rPr lang="en-US" dirty="0" err="1"/>
              <a:t>JPanel</a:t>
            </a:r>
            <a:r>
              <a:rPr lang="en-US" dirty="0"/>
              <a:t> is a simplest container class. It provides space in which an application can attach any other component. It inherits the </a:t>
            </a:r>
            <a:r>
              <a:rPr lang="en-US" dirty="0" err="1"/>
              <a:t>JComponents</a:t>
            </a:r>
            <a:r>
              <a:rPr lang="en-US" dirty="0"/>
              <a:t> class.</a:t>
            </a:r>
          </a:p>
          <a:p>
            <a:r>
              <a:rPr lang="en-US" dirty="0"/>
              <a:t>It doesn't have title bar.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3942114"/>
              </p:ext>
            </p:extLst>
          </p:nvPr>
        </p:nvGraphicFramePr>
        <p:xfrm>
          <a:off x="1057022" y="2765831"/>
          <a:ext cx="10529926" cy="2026920"/>
        </p:xfrm>
        <a:graphic>
          <a:graphicData uri="http://schemas.openxmlformats.org/drawingml/2006/table">
            <a:tbl>
              <a:tblPr/>
              <a:tblGrid>
                <a:gridCol w="4374787"/>
                <a:gridCol w="6155139"/>
              </a:tblGrid>
              <a:tr h="0">
                <a:tc>
                  <a:txBody>
                    <a:bodyPr/>
                    <a:lstStyle/>
                    <a:p>
                      <a:pPr algn="l" fontAlgn="t"/>
                      <a:r>
                        <a:rPr lang="en-US">
                          <a:solidFill>
                            <a:srgbClr val="000000"/>
                          </a:solidFill>
                          <a:effectLst/>
                          <a:latin typeface="times new roman" panose="02020603050405020304" pitchFamily="18" charset="0"/>
                        </a:rPr>
                        <a:t>Constructor</a:t>
                      </a:r>
                    </a:p>
                  </a:txBody>
                  <a:tcPr marL="114300" marR="114300" marT="114300" marB="114300">
                    <a:lnL w="9525" cap="flat" cmpd="sng" algn="ctr">
                      <a:solidFill>
                        <a:srgbClr val="40CAC7"/>
                      </a:solidFill>
                      <a:prstDash val="solid"/>
                      <a:round/>
                      <a:headEnd type="none" w="med" len="med"/>
                      <a:tailEnd type="none" w="med" len="med"/>
                    </a:lnL>
                    <a:lnR w="9525" cap="flat" cmpd="sng" algn="ctr">
                      <a:solidFill>
                        <a:srgbClr val="40CAC7"/>
                      </a:solidFill>
                      <a:prstDash val="solid"/>
                      <a:round/>
                      <a:headEnd type="none" w="med" len="med"/>
                      <a:tailEnd type="none" w="med" len="med"/>
                    </a:lnR>
                    <a:lnT w="9525" cap="flat" cmpd="sng" algn="ctr">
                      <a:solidFill>
                        <a:srgbClr val="40CA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40CAC7"/>
                      </a:solidFill>
                      <a:prstDash val="solid"/>
                      <a:round/>
                      <a:headEnd type="none" w="med" len="med"/>
                      <a:tailEnd type="none" w="med" len="med"/>
                    </a:lnL>
                    <a:lnR w="9525" cap="flat" cmpd="sng" algn="ctr">
                      <a:solidFill>
                        <a:srgbClr val="40CAC7"/>
                      </a:solidFill>
                      <a:prstDash val="solid"/>
                      <a:round/>
                      <a:headEnd type="none" w="med" len="med"/>
                      <a:tailEnd type="none" w="med" len="med"/>
                    </a:lnR>
                    <a:lnT w="9525" cap="flat" cmpd="sng" algn="ctr">
                      <a:solidFill>
                        <a:srgbClr val="40CA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sz="2000">
                          <a:solidFill>
                            <a:srgbClr val="333333"/>
                          </a:solidFill>
                          <a:effectLst/>
                          <a:latin typeface="inter-regular"/>
                        </a:rPr>
                        <a:t>JPanel()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create a new JPanel with a double buffer and a flow layout.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sz="2000" dirty="0" err="1">
                          <a:solidFill>
                            <a:srgbClr val="333333"/>
                          </a:solidFill>
                          <a:effectLst/>
                          <a:latin typeface="inter-regular"/>
                        </a:rPr>
                        <a:t>JPanel</a:t>
                      </a:r>
                      <a:r>
                        <a:rPr lang="en-US" sz="2000" dirty="0">
                          <a:solidFill>
                            <a:srgbClr val="333333"/>
                          </a:solidFill>
                          <a:effectLst/>
                          <a:latin typeface="inter-regular"/>
                        </a:rPr>
                        <a:t>(</a:t>
                      </a:r>
                      <a:r>
                        <a:rPr lang="en-US" sz="2000" dirty="0" err="1">
                          <a:solidFill>
                            <a:srgbClr val="333333"/>
                          </a:solidFill>
                          <a:effectLst/>
                          <a:latin typeface="inter-regular"/>
                        </a:rPr>
                        <a:t>LayoutManager</a:t>
                      </a:r>
                      <a:r>
                        <a:rPr lang="en-US" sz="2000" dirty="0">
                          <a:solidFill>
                            <a:srgbClr val="333333"/>
                          </a:solidFill>
                          <a:effectLst/>
                          <a:latin typeface="inter-regular"/>
                        </a:rPr>
                        <a:t> layout)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create a new </a:t>
                      </a:r>
                      <a:r>
                        <a:rPr lang="en-US" sz="2000" dirty="0" err="1">
                          <a:solidFill>
                            <a:srgbClr val="333333"/>
                          </a:solidFill>
                          <a:effectLst/>
                          <a:latin typeface="inter-regular"/>
                        </a:rPr>
                        <a:t>JPanel</a:t>
                      </a:r>
                      <a:r>
                        <a:rPr lang="en-US" sz="2000" dirty="0">
                          <a:solidFill>
                            <a:srgbClr val="333333"/>
                          </a:solidFill>
                          <a:effectLst/>
                          <a:latin typeface="inter-regular"/>
                        </a:rPr>
                        <a:t> with the specified layout manager.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1961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85" y="2698892"/>
            <a:ext cx="5357884" cy="1325563"/>
          </a:xfrm>
        </p:spPr>
        <p:txBody>
          <a:bodyPr/>
          <a:lstStyle/>
          <a:p>
            <a:pPr algn="ctr"/>
            <a:r>
              <a:rPr lang="en-US" dirty="0" smtClean="0"/>
              <a:t>Mini-Project</a:t>
            </a:r>
            <a:endParaRPr lang="en-US" dirty="0"/>
          </a:p>
        </p:txBody>
      </p:sp>
      <p:pic>
        <p:nvPicPr>
          <p:cNvPr id="1026" name="Picture 2" descr="http://www.tutorialsfield.com/wp-content/uploads/2016/10/Login-Form-in-Java-Swing-with-Source-Code-fig-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14" y="-1693603"/>
            <a:ext cx="5076967" cy="8784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577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576571"/>
          </a:xfrm>
        </p:spPr>
        <p:txBody>
          <a:bodyPr>
            <a:normAutofit/>
          </a:bodyPr>
          <a:lstStyle/>
          <a:p>
            <a:pPr algn="ctr"/>
            <a:r>
              <a:rPr lang="en-US" sz="3000" dirty="0"/>
              <a:t>Event and Listener (Java Event Handling</a:t>
            </a:r>
            <a:r>
              <a:rPr lang="en-US" sz="3000" dirty="0" smtClean="0"/>
              <a:t>)</a:t>
            </a:r>
            <a:endParaRPr lang="en-US" sz="3000" dirty="0"/>
          </a:p>
        </p:txBody>
      </p:sp>
      <p:sp>
        <p:nvSpPr>
          <p:cNvPr id="3" name="Content Placeholder 2"/>
          <p:cNvSpPr>
            <a:spLocks noGrp="1"/>
          </p:cNvSpPr>
          <p:nvPr>
            <p:ph idx="1"/>
          </p:nvPr>
        </p:nvSpPr>
        <p:spPr>
          <a:xfrm>
            <a:off x="838200" y="870282"/>
            <a:ext cx="10515600" cy="890279"/>
          </a:xfrm>
        </p:spPr>
        <p:txBody>
          <a:bodyPr>
            <a:normAutofit lnSpcReduction="10000"/>
          </a:bodyPr>
          <a:lstStyle/>
          <a:p>
            <a:pPr algn="just"/>
            <a:r>
              <a:rPr lang="en-US" sz="2000" dirty="0"/>
              <a:t>Changing the state of an object is known as an event. For example, click on button, dragging mouse etc. The </a:t>
            </a:r>
            <a:r>
              <a:rPr lang="en-US" sz="2000" dirty="0" err="1"/>
              <a:t>java.awt.event</a:t>
            </a:r>
            <a:r>
              <a:rPr lang="en-US" sz="2000" dirty="0"/>
              <a:t> package provides many event classes and Listener interfaces for event handling.</a:t>
            </a:r>
          </a:p>
        </p:txBody>
      </p:sp>
      <p:graphicFrame>
        <p:nvGraphicFramePr>
          <p:cNvPr id="4" name="Table 3"/>
          <p:cNvGraphicFramePr>
            <a:graphicFrameLocks noGrp="1"/>
          </p:cNvGraphicFramePr>
          <p:nvPr>
            <p:extLst>
              <p:ext uri="{D42A27DB-BD31-4B8C-83A1-F6EECF244321}">
                <p14:modId xmlns:p14="http://schemas.microsoft.com/office/powerpoint/2010/main" val="1260125837"/>
              </p:ext>
            </p:extLst>
          </p:nvPr>
        </p:nvGraphicFramePr>
        <p:xfrm>
          <a:off x="3330054" y="1692322"/>
          <a:ext cx="8229598" cy="4960565"/>
        </p:xfrm>
        <a:graphic>
          <a:graphicData uri="http://schemas.openxmlformats.org/drawingml/2006/table">
            <a:tbl>
              <a:tblPr/>
              <a:tblGrid>
                <a:gridCol w="4114799"/>
                <a:gridCol w="4114799"/>
              </a:tblGrid>
              <a:tr h="452885">
                <a:tc>
                  <a:txBody>
                    <a:bodyPr/>
                    <a:lstStyle/>
                    <a:p>
                      <a:pPr algn="l" fontAlgn="t"/>
                      <a:r>
                        <a:rPr lang="en-US" sz="2000" dirty="0">
                          <a:solidFill>
                            <a:srgbClr val="000000"/>
                          </a:solidFill>
                          <a:effectLst/>
                          <a:latin typeface="times new roman" panose="02020603050405020304" pitchFamily="18" charset="0"/>
                        </a:rPr>
                        <a:t>Event Classes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Listener Interfaces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84266">
                <a:tc>
                  <a:txBody>
                    <a:bodyPr/>
                    <a:lstStyle/>
                    <a:p>
                      <a:pPr algn="l" fontAlgn="t"/>
                      <a:r>
                        <a:rPr lang="en-US" sz="1400">
                          <a:solidFill>
                            <a:srgbClr val="000000"/>
                          </a:solidFill>
                          <a:effectLst/>
                          <a:latin typeface="verdana" panose="020B0604030504040204" pitchFamily="34" charset="0"/>
                        </a:rPr>
                        <a:t>ActionEvent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ActionListener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1295">
                <a:tc>
                  <a:txBody>
                    <a:bodyPr/>
                    <a:lstStyle/>
                    <a:p>
                      <a:pPr algn="l" fontAlgn="t"/>
                      <a:r>
                        <a:rPr lang="en-US" sz="1400">
                          <a:solidFill>
                            <a:srgbClr val="000000"/>
                          </a:solidFill>
                          <a:effectLst/>
                          <a:latin typeface="verdana" panose="020B0604030504040204" pitchFamily="34" charset="0"/>
                        </a:rPr>
                        <a:t>MouseEvent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MouseListener and MouseMotionListener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1400" dirty="0" err="1">
                          <a:solidFill>
                            <a:srgbClr val="000000"/>
                          </a:solidFill>
                          <a:effectLst/>
                          <a:latin typeface="verdana" panose="020B0604030504040204" pitchFamily="34" charset="0"/>
                        </a:rPr>
                        <a:t>MouseWheelEvent</a:t>
                      </a:r>
                      <a:endParaRPr lang="en-US" sz="1400" dirty="0">
                        <a:solidFill>
                          <a:srgbClr val="000000"/>
                        </a:solidFill>
                        <a:effectLst/>
                        <a:latin typeface="verdana" panose="020B060403050404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MouseWheelListener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1400">
                          <a:solidFill>
                            <a:srgbClr val="000000"/>
                          </a:solidFill>
                          <a:effectLst/>
                          <a:latin typeface="verdana" panose="020B0604030504040204" pitchFamily="34" charset="0"/>
                        </a:rPr>
                        <a:t>KeyEvent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KeyListener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1400">
                          <a:solidFill>
                            <a:srgbClr val="000000"/>
                          </a:solidFill>
                          <a:effectLst/>
                          <a:latin typeface="verdana" panose="020B0604030504040204" pitchFamily="34" charset="0"/>
                        </a:rPr>
                        <a:t>ItemEvent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ItemListener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1400">
                          <a:solidFill>
                            <a:srgbClr val="000000"/>
                          </a:solidFill>
                          <a:effectLst/>
                          <a:latin typeface="verdana" panose="020B0604030504040204" pitchFamily="34" charset="0"/>
                        </a:rPr>
                        <a:t>TextEvent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TextListener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1400">
                          <a:solidFill>
                            <a:srgbClr val="000000"/>
                          </a:solidFill>
                          <a:effectLst/>
                          <a:latin typeface="verdana" panose="020B0604030504040204" pitchFamily="34" charset="0"/>
                        </a:rPr>
                        <a:t>AdjustmentEvent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AdjustmentListener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1400">
                          <a:solidFill>
                            <a:srgbClr val="000000"/>
                          </a:solidFill>
                          <a:effectLst/>
                          <a:latin typeface="verdana" panose="020B0604030504040204" pitchFamily="34" charset="0"/>
                        </a:rPr>
                        <a:t>WindowEvent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WindowListener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1400">
                          <a:solidFill>
                            <a:srgbClr val="000000"/>
                          </a:solidFill>
                          <a:effectLst/>
                          <a:latin typeface="verdana" panose="020B0604030504040204" pitchFamily="34" charset="0"/>
                        </a:rPr>
                        <a:t>ComponentEvent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ComponentListener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1400">
                          <a:solidFill>
                            <a:srgbClr val="000000"/>
                          </a:solidFill>
                          <a:effectLst/>
                          <a:latin typeface="verdana" panose="020B0604030504040204" pitchFamily="34" charset="0"/>
                        </a:rPr>
                        <a:t>ContainerEvent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ContainerListener</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1400">
                          <a:solidFill>
                            <a:srgbClr val="000000"/>
                          </a:solidFill>
                          <a:effectLst/>
                          <a:latin typeface="verdana" panose="020B0604030504040204" pitchFamily="34" charset="0"/>
                        </a:rPr>
                        <a:t>FocusEvent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err="1">
                          <a:solidFill>
                            <a:srgbClr val="000000"/>
                          </a:solidFill>
                          <a:effectLst/>
                          <a:latin typeface="verdana" panose="020B0604030504040204" pitchFamily="34" charset="0"/>
                        </a:rPr>
                        <a:t>FocusListener</a:t>
                      </a:r>
                      <a:endParaRPr lang="en-US" sz="1400" dirty="0">
                        <a:solidFill>
                          <a:srgbClr val="000000"/>
                        </a:solidFill>
                        <a:effectLst/>
                        <a:latin typeface="verdana" panose="020B060403050404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7658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1"/>
            <a:ext cx="10515600" cy="481036"/>
          </a:xfrm>
        </p:spPr>
        <p:txBody>
          <a:bodyPr>
            <a:normAutofit fontScale="90000"/>
          </a:bodyPr>
          <a:lstStyle/>
          <a:p>
            <a:pPr algn="ctr"/>
            <a:r>
              <a:rPr lang="en-US" sz="3000" dirty="0"/>
              <a:t>Registration Methods</a:t>
            </a:r>
          </a:p>
        </p:txBody>
      </p:sp>
      <p:sp>
        <p:nvSpPr>
          <p:cNvPr id="4" name="Rectangle 3"/>
          <p:cNvSpPr/>
          <p:nvPr/>
        </p:nvSpPr>
        <p:spPr>
          <a:xfrm>
            <a:off x="2372436" y="1162293"/>
            <a:ext cx="7447128" cy="5016758"/>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Button</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MenuItem</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TextField</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TextArea</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Checkbox</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Choice</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List</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endParaRPr lang="en-US" sz="20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81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122" y="119466"/>
            <a:ext cx="8487770" cy="576571"/>
          </a:xfrm>
        </p:spPr>
        <p:txBody>
          <a:bodyPr>
            <a:normAutofit/>
          </a:bodyPr>
          <a:lstStyle/>
          <a:p>
            <a:pPr algn="ctr"/>
            <a:r>
              <a:rPr lang="en-US" sz="3000" dirty="0"/>
              <a:t>Java event handling by implementing </a:t>
            </a:r>
            <a:r>
              <a:rPr lang="en-US" sz="3000" dirty="0" err="1" smtClean="0"/>
              <a:t>ActionListener</a:t>
            </a:r>
            <a:endParaRPr lang="en-US" sz="3000" dirty="0"/>
          </a:p>
        </p:txBody>
      </p:sp>
      <p:sp>
        <p:nvSpPr>
          <p:cNvPr id="4" name="Rectangle 3"/>
          <p:cNvSpPr/>
          <p:nvPr/>
        </p:nvSpPr>
        <p:spPr>
          <a:xfrm>
            <a:off x="254758" y="939382"/>
            <a:ext cx="5954973" cy="4247317"/>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Frame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ActionListener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TextField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tf</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8200"/>
                </a:solidFill>
                <a:latin typeface="Times New Roman" panose="02020603050405020304" pitchFamily="18" charset="0"/>
                <a:cs typeface="Times New Roman" panose="02020603050405020304" pitchFamily="18" charset="0"/>
              </a:rPr>
              <a:t>//create components</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tf</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TextField</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tf.setBounds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60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170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Button b=</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Button(</a:t>
            </a:r>
            <a:r>
              <a:rPr lang="en-US" dirty="0">
                <a:solidFill>
                  <a:srgbClr val="0000FF"/>
                </a:solidFill>
                <a:latin typeface="Times New Roman" panose="02020603050405020304" pitchFamily="18" charset="0"/>
                <a:cs typeface="Times New Roman" panose="02020603050405020304" pitchFamily="18" charset="0"/>
              </a:rPr>
              <a:t>"click me"</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b.setBounds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80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8200"/>
                </a:solidFill>
                <a:latin typeface="Times New Roman" panose="02020603050405020304" pitchFamily="18" charset="0"/>
                <a:cs typeface="Times New Roman" panose="02020603050405020304" pitchFamily="18" charset="0"/>
              </a:rPr>
              <a:t>//register 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b.addActionListener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8200"/>
                </a:solidFill>
                <a:latin typeface="Times New Roman" panose="02020603050405020304" pitchFamily="18" charset="0"/>
                <a:cs typeface="Times New Roman" panose="02020603050405020304" pitchFamily="18" charset="0"/>
              </a:rPr>
              <a:t>//passing current instance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209731" y="802904"/>
            <a:ext cx="5167953" cy="3493264"/>
          </a:xfrm>
          <a:prstGeom prst="rect">
            <a:avLst/>
          </a:prstGeom>
        </p:spPr>
        <p:txBody>
          <a:bodyPr wrap="square">
            <a:spAutoFit/>
          </a:bodyPr>
          <a:lstStyle/>
          <a:p>
            <a:r>
              <a:rPr lang="en-US" sz="1700" dirty="0">
                <a:solidFill>
                  <a:srgbClr val="008200"/>
                </a:solidFill>
                <a:latin typeface="Times New Roman" panose="02020603050405020304" pitchFamily="18" charset="0"/>
                <a:cs typeface="Times New Roman" panose="02020603050405020304" pitchFamily="18" charset="0"/>
              </a:rPr>
              <a:t>//add components and set size, layout and visibility</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add(b);add(</a:t>
            </a:r>
            <a:r>
              <a:rPr lang="en-US" sz="1700" dirty="0" err="1">
                <a:solidFill>
                  <a:srgbClr val="000000"/>
                </a:solidFill>
                <a:latin typeface="Times New Roman" panose="02020603050405020304" pitchFamily="18" charset="0"/>
                <a:cs typeface="Times New Roman" panose="02020603050405020304" pitchFamily="18" charset="0"/>
              </a:rPr>
              <a:t>tf</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setSize</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300</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C00000"/>
                </a:solidFill>
                <a:latin typeface="Times New Roman" panose="02020603050405020304" pitchFamily="18" charset="0"/>
                <a:cs typeface="Times New Roman" panose="02020603050405020304" pitchFamily="18" charset="0"/>
              </a:rPr>
              <a:t>300</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setLayout</a:t>
            </a:r>
            <a:r>
              <a:rPr lang="en-US" sz="1700" dirty="0">
                <a:solidFill>
                  <a:srgbClr val="000000"/>
                </a:solidFill>
                <a:latin typeface="Times New Roman" panose="02020603050405020304" pitchFamily="18" charset="0"/>
                <a:cs typeface="Times New Roman" panose="02020603050405020304" pitchFamily="18" charset="0"/>
              </a:rPr>
              <a:t>(</a:t>
            </a:r>
            <a:r>
              <a:rPr lang="en-US" sz="1700" b="1" dirty="0">
                <a:solidFill>
                  <a:srgbClr val="006699"/>
                </a:solidFill>
                <a:latin typeface="Times New Roman" panose="02020603050405020304" pitchFamily="18" charset="0"/>
                <a:cs typeface="Times New Roman" panose="02020603050405020304" pitchFamily="18" charset="0"/>
              </a:rPr>
              <a:t>null</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err="1">
                <a:solidFill>
                  <a:srgbClr val="000000"/>
                </a:solidFill>
                <a:latin typeface="Times New Roman" panose="02020603050405020304" pitchFamily="18" charset="0"/>
                <a:cs typeface="Times New Roman" panose="02020603050405020304" pitchFamily="18" charset="0"/>
              </a:rPr>
              <a:t>setVisible</a:t>
            </a:r>
            <a:r>
              <a:rPr lang="en-US" sz="1700" dirty="0">
                <a:solidFill>
                  <a:srgbClr val="000000"/>
                </a:solidFill>
                <a:latin typeface="Times New Roman" panose="02020603050405020304" pitchFamily="18" charset="0"/>
                <a:cs typeface="Times New Roman" panose="02020603050405020304" pitchFamily="18" charset="0"/>
              </a:rPr>
              <a:t>(</a:t>
            </a:r>
            <a:r>
              <a:rPr lang="en-US" sz="1700" b="1" dirty="0">
                <a:solidFill>
                  <a:srgbClr val="006699"/>
                </a:solidFill>
                <a:latin typeface="Times New Roman" panose="02020603050405020304" pitchFamily="18" charset="0"/>
                <a:cs typeface="Times New Roman" panose="02020603050405020304" pitchFamily="18" charset="0"/>
              </a:rPr>
              <a:t>true</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public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void</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actionPerformed</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err="1">
                <a:solidFill>
                  <a:srgbClr val="000000"/>
                </a:solidFill>
                <a:latin typeface="Times New Roman" panose="02020603050405020304" pitchFamily="18" charset="0"/>
                <a:cs typeface="Times New Roman" panose="02020603050405020304" pitchFamily="18" charset="0"/>
              </a:rPr>
              <a:t>ActionEvent</a:t>
            </a:r>
            <a:r>
              <a:rPr lang="en-US" sz="1700" dirty="0">
                <a:solidFill>
                  <a:srgbClr val="000000"/>
                </a:solidFill>
                <a:latin typeface="Times New Roman" panose="02020603050405020304" pitchFamily="18" charset="0"/>
                <a:cs typeface="Times New Roman" panose="02020603050405020304" pitchFamily="18" charset="0"/>
              </a:rPr>
              <a:t> e){  </a:t>
            </a:r>
          </a:p>
          <a:p>
            <a:r>
              <a:rPr lang="en-US" sz="1700" dirty="0" err="1">
                <a:solidFill>
                  <a:srgbClr val="000000"/>
                </a:solidFill>
                <a:latin typeface="Times New Roman" panose="02020603050405020304" pitchFamily="18" charset="0"/>
                <a:cs typeface="Times New Roman" panose="02020603050405020304" pitchFamily="18" charset="0"/>
              </a:rPr>
              <a:t>tf.setText</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a:solidFill>
                  <a:srgbClr val="0000FF"/>
                </a:solidFill>
                <a:latin typeface="Times New Roman" panose="02020603050405020304" pitchFamily="18" charset="0"/>
                <a:cs typeface="Times New Roman" panose="02020603050405020304" pitchFamily="18" charset="0"/>
              </a:rPr>
              <a:t>"Welcome"</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public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static</a:t>
            </a:r>
            <a:r>
              <a:rPr lang="en-US" sz="1700" dirty="0">
                <a:solidFill>
                  <a:srgbClr val="000000"/>
                </a:solidFill>
                <a:latin typeface="Times New Roman" panose="02020603050405020304" pitchFamily="18" charset="0"/>
                <a:cs typeface="Times New Roman" panose="02020603050405020304" pitchFamily="18" charset="0"/>
              </a:rPr>
              <a:t> </a:t>
            </a:r>
            <a:r>
              <a:rPr lang="en-US" sz="1700" b="1" dirty="0">
                <a:solidFill>
                  <a:srgbClr val="006699"/>
                </a:solidFill>
                <a:latin typeface="Times New Roman" panose="02020603050405020304" pitchFamily="18" charset="0"/>
                <a:cs typeface="Times New Roman" panose="02020603050405020304" pitchFamily="18" charset="0"/>
              </a:rPr>
              <a:t>void</a:t>
            </a:r>
            <a:r>
              <a:rPr lang="en-US" sz="1700" dirty="0">
                <a:solidFill>
                  <a:srgbClr val="000000"/>
                </a:solidFill>
                <a:latin typeface="Times New Roman" panose="02020603050405020304" pitchFamily="18" charset="0"/>
                <a:cs typeface="Times New Roman" panose="02020603050405020304" pitchFamily="18" charset="0"/>
              </a:rPr>
              <a:t> main(String </a:t>
            </a:r>
            <a:r>
              <a:rPr lang="en-US" sz="1700" dirty="0" err="1">
                <a:solidFill>
                  <a:srgbClr val="000000"/>
                </a:solidFill>
                <a:latin typeface="Times New Roman" panose="02020603050405020304" pitchFamily="18" charset="0"/>
                <a:cs typeface="Times New Roman" panose="02020603050405020304" pitchFamily="18" charset="0"/>
              </a:rPr>
              <a:t>args</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b="1" dirty="0">
                <a:solidFill>
                  <a:srgbClr val="006699"/>
                </a:solidFill>
                <a:latin typeface="Times New Roman" panose="02020603050405020304" pitchFamily="18" charset="0"/>
                <a:cs typeface="Times New Roman" panose="02020603050405020304" pitchFamily="18" charset="0"/>
              </a:rPr>
              <a:t>new</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AEvent</a:t>
            </a:r>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a:p>
            <a:r>
              <a:rPr lang="en-US" sz="17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391" y="3896058"/>
            <a:ext cx="4147782" cy="311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8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6142" y="365125"/>
            <a:ext cx="3997657" cy="562923"/>
          </a:xfrm>
        </p:spPr>
        <p:txBody>
          <a:bodyPr>
            <a:normAutofit/>
          </a:bodyPr>
          <a:lstStyle/>
          <a:p>
            <a:pPr algn="ctr"/>
            <a:r>
              <a:rPr lang="en-US" sz="3000" b="1" u="sng" dirty="0" err="1"/>
              <a:t>MouseListener</a:t>
            </a:r>
            <a:r>
              <a:rPr lang="en-US" sz="3000" b="1" u="sng" dirty="0"/>
              <a:t> </a:t>
            </a:r>
            <a:r>
              <a:rPr lang="en-US" sz="3000" b="1" u="sng" dirty="0" smtClean="0"/>
              <a:t>Example</a:t>
            </a:r>
            <a:endParaRPr lang="en-US" sz="3000" b="1" u="sng" dirty="0"/>
          </a:p>
        </p:txBody>
      </p:sp>
      <p:sp>
        <p:nvSpPr>
          <p:cNvPr id="4" name="Rectangle 3"/>
          <p:cNvSpPr/>
          <p:nvPr/>
        </p:nvSpPr>
        <p:spPr>
          <a:xfrm>
            <a:off x="141026" y="0"/>
            <a:ext cx="6409899" cy="7294305"/>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Frame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Label 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addMouseListener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Label();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l.setBounds</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add(l);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mouseClicked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Clicked"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mouseEntered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Entered"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mouseExited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Exited"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074090" y="1083439"/>
            <a:ext cx="6096000" cy="2862322"/>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mousePressed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Pressed"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mouseReleased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"Mouse Released"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pic>
        <p:nvPicPr>
          <p:cNvPr id="5122" name="Picture 2" descr="java awt mouselisten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220" y="394576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1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Effect transition="in" filter="fade">
                                      <p:cBhvr>
                                        <p:cTn id="21" dur="1000"/>
                                        <p:tgtEl>
                                          <p:spTgt spid="5122"/>
                                        </p:tgtEl>
                                      </p:cBhvr>
                                    </p:animEffect>
                                    <p:anim calcmode="lin" valueType="num">
                                      <p:cBhvr>
                                        <p:cTn id="22" dur="1000" fill="hold"/>
                                        <p:tgtEl>
                                          <p:spTgt spid="5122"/>
                                        </p:tgtEl>
                                        <p:attrNameLst>
                                          <p:attrName>ppt_x</p:attrName>
                                        </p:attrNameLst>
                                      </p:cBhvr>
                                      <p:tavLst>
                                        <p:tav tm="0">
                                          <p:val>
                                            <p:strVal val="#ppt_x"/>
                                          </p:val>
                                        </p:tav>
                                        <p:tav tm="100000">
                                          <p:val>
                                            <p:strVal val="#ppt_x"/>
                                          </p:val>
                                        </p:tav>
                                      </p:tavLst>
                                    </p:anim>
                                    <p:anim calcmode="lin" valueType="num">
                                      <p:cBhvr>
                                        <p:cTn id="23"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940" y="160410"/>
            <a:ext cx="3711054" cy="631162"/>
          </a:xfrm>
        </p:spPr>
        <p:txBody>
          <a:bodyPr>
            <a:normAutofit/>
          </a:bodyPr>
          <a:lstStyle/>
          <a:p>
            <a:pPr algn="ctr"/>
            <a:r>
              <a:rPr lang="en-US" sz="3000" b="1" u="sng" dirty="0" err="1"/>
              <a:t>ItemListener</a:t>
            </a:r>
            <a:r>
              <a:rPr lang="en-US" sz="3000" b="1" u="sng" dirty="0"/>
              <a:t> Interface</a:t>
            </a:r>
          </a:p>
        </p:txBody>
      </p:sp>
      <p:sp>
        <p:nvSpPr>
          <p:cNvPr id="4" name="Rectangle 3"/>
          <p:cNvSpPr/>
          <p:nvPr/>
        </p:nvSpPr>
        <p:spPr>
          <a:xfrm>
            <a:off x="141027" y="160410"/>
            <a:ext cx="6096000" cy="6463308"/>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implements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 checkBox1,checkBox2;  </a:t>
            </a:r>
          </a:p>
          <a:p>
            <a:r>
              <a:rPr lang="en-US" dirty="0">
                <a:solidFill>
                  <a:srgbClr val="000000"/>
                </a:solidFill>
                <a:latin typeface="Times New Roman" panose="02020603050405020304" pitchFamily="18" charset="0"/>
                <a:cs typeface="Times New Roman" panose="02020603050405020304" pitchFamily="18" charset="0"/>
              </a:rPr>
              <a:t>    Label </a:t>
            </a:r>
            <a:r>
              <a:rPr lang="en-US" dirty="0" err="1">
                <a:solidFill>
                  <a:srgbClr val="000000"/>
                </a:solidFill>
                <a:latin typeface="Times New Roman" panose="02020603050405020304" pitchFamily="18" charset="0"/>
                <a:cs typeface="Times New Roman" panose="02020603050405020304" pitchFamily="18" charset="0"/>
              </a:rPr>
              <a:t>label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a:t>
            </a:r>
            <a:r>
              <a:rPr lang="en-US" dirty="0" err="1">
                <a:solidFill>
                  <a:srgbClr val="0000FF"/>
                </a:solidFill>
                <a:latin typeface="Times New Roman" panose="02020603050405020304" pitchFamily="18" charset="0"/>
                <a:cs typeface="Times New Roman" panose="02020603050405020304" pitchFamily="18" charset="0"/>
              </a:rPr>
              <a:t>CheckBox</a:t>
            </a:r>
            <a:r>
              <a:rPr lang="en-US" dirty="0">
                <a:solidFill>
                  <a:srgbClr val="0000FF"/>
                </a:solidFill>
                <a:latin typeface="Times New Roman" panose="02020603050405020304" pitchFamily="18" charset="0"/>
                <a:cs typeface="Times New Roman" panose="02020603050405020304" pitchFamily="18" charset="0"/>
              </a:rPr>
              <a:t> 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label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Label();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label.setAlignment</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Label.CENTER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checkBox1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Checkbox(</a:t>
            </a:r>
            <a:r>
              <a:rPr lang="en-US" dirty="0">
                <a:solidFill>
                  <a:srgbClr val="0000FF"/>
                </a:solidFill>
                <a:latin typeface="Times New Roman" panose="02020603050405020304" pitchFamily="18" charset="0"/>
                <a:cs typeface="Times New Roman" panose="02020603050405020304" pitchFamily="18" charset="0"/>
              </a:rPr>
              <a:t>"C++"</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checkBox1.setBounds(</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 =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Checkbox(</a:t>
            </a:r>
            <a:r>
              <a:rPr lang="en-US" dirty="0">
                <a:solidFill>
                  <a:srgbClr val="0000FF"/>
                </a:solidFill>
                <a:latin typeface="Times New Roman" panose="02020603050405020304" pitchFamily="18" charset="0"/>
                <a:cs typeface="Times New Roman" panose="02020603050405020304" pitchFamily="18" charset="0"/>
              </a:rPr>
              <a:t>"Java"</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checkBox2.setBounds(</a:t>
            </a:r>
            <a:r>
              <a:rPr lang="en-US" dirty="0">
                <a:solidFill>
                  <a:srgbClr val="C00000"/>
                </a:solidFill>
                <a:latin typeface="Times New Roman" panose="02020603050405020304" pitchFamily="18" charset="0"/>
                <a:cs typeface="Times New Roman" panose="02020603050405020304" pitchFamily="18" charset="0"/>
              </a:rPr>
              <a:t>100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150</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50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(checkBox1);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(checkBox2);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(label);    </a:t>
            </a:r>
          </a:p>
          <a:p>
            <a:r>
              <a:rPr lang="en-US" dirty="0">
                <a:solidFill>
                  <a:srgbClr val="000000"/>
                </a:solidFill>
                <a:latin typeface="Times New Roman" panose="02020603050405020304" pitchFamily="18" charset="0"/>
                <a:cs typeface="Times New Roman" panose="02020603050405020304" pitchFamily="18" charset="0"/>
              </a:rPr>
              <a:t>        checkBox1.addItemListener(</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checkBox2.addItemListener(</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400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096000" y="791572"/>
            <a:ext cx="6096000" cy="3693319"/>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itemStateChanged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ItemEvent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e.getSource</a:t>
            </a:r>
            <a:r>
              <a:rPr lang="en-US" dirty="0">
                <a:solidFill>
                  <a:srgbClr val="000000"/>
                </a:solidFill>
                <a:latin typeface="Times New Roman" panose="02020603050405020304" pitchFamily="18" charset="0"/>
                <a:cs typeface="Times New Roman" panose="02020603050405020304" pitchFamily="18" charset="0"/>
              </a:rPr>
              <a:t>()==checkBox1)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 Checkbox: "</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e.getStateChange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"checked"</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"unchecked"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e.getSource</a:t>
            </a:r>
            <a:r>
              <a:rPr lang="en-US" dirty="0">
                <a:solidFill>
                  <a:srgbClr val="000000"/>
                </a:solidFill>
                <a:latin typeface="Times New Roman" panose="02020603050405020304" pitchFamily="18" charset="0"/>
                <a:cs typeface="Times New Roman" panose="02020603050405020304" pitchFamily="18" charset="0"/>
              </a:rPr>
              <a:t>()==checkBox2)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label.setText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"Java Checkbox: "</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e.getStateChange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"checked"</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"unchecked"</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ItemListenerExample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pic>
        <p:nvPicPr>
          <p:cNvPr id="6146" name="Picture 2" descr="java awt itemlistener exampl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9641" y="4016033"/>
            <a:ext cx="2724103" cy="272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5"/>
            <a:ext cx="10515600" cy="832513"/>
          </a:xfrm>
        </p:spPr>
        <p:txBody>
          <a:bodyPr/>
          <a:lstStyle/>
          <a:p>
            <a:pPr algn="ctr"/>
            <a:r>
              <a:rPr lang="en-US" dirty="0" smtClean="0"/>
              <a:t> Java Swing</a:t>
            </a:r>
            <a:endParaRPr lang="en-US" dirty="0"/>
          </a:p>
        </p:txBody>
      </p:sp>
      <p:sp>
        <p:nvSpPr>
          <p:cNvPr id="3" name="Content Placeholder 2"/>
          <p:cNvSpPr>
            <a:spLocks noGrp="1"/>
          </p:cNvSpPr>
          <p:nvPr>
            <p:ph idx="1"/>
          </p:nvPr>
        </p:nvSpPr>
        <p:spPr>
          <a:xfrm>
            <a:off x="668740" y="791570"/>
            <a:ext cx="10986448" cy="6066430"/>
          </a:xfrm>
        </p:spPr>
        <p:txBody>
          <a:bodyPr>
            <a:normAutofit fontScale="92500" lnSpcReduction="10000"/>
          </a:bodyPr>
          <a:lstStyle/>
          <a:p>
            <a:r>
              <a:rPr lang="en-US" sz="2600" b="1" dirty="0"/>
              <a:t>Java Swing </a:t>
            </a:r>
            <a:r>
              <a:rPr lang="en-US" sz="2600" dirty="0"/>
              <a:t> is a part of Java Foundation Classes (JFC) that is </a:t>
            </a:r>
            <a:r>
              <a:rPr lang="en-US" sz="2600" i="1" dirty="0"/>
              <a:t>used to create window-based applications</a:t>
            </a:r>
            <a:r>
              <a:rPr lang="en-US" sz="2600" dirty="0"/>
              <a:t>. It is built on the top of AWT (Abstract Windowing Toolkit) API and entirely written in java</a:t>
            </a:r>
            <a:r>
              <a:rPr lang="en-US" sz="2600" dirty="0" smtClean="0"/>
              <a:t>.</a:t>
            </a:r>
          </a:p>
          <a:p>
            <a:r>
              <a:rPr lang="en-US" sz="2600" dirty="0"/>
              <a:t>It acts as replacement of AWT API as it has almost every control corresponding to AWT controls</a:t>
            </a:r>
            <a:r>
              <a:rPr lang="en-US" sz="2600" dirty="0" smtClean="0"/>
              <a:t>.</a:t>
            </a:r>
            <a:endParaRPr lang="en-US" sz="2600" dirty="0"/>
          </a:p>
          <a:p>
            <a:r>
              <a:rPr lang="en-US" sz="2600" dirty="0"/>
              <a:t>Unlike AWT, Java Swing provides platform-independent and lightweight components.</a:t>
            </a:r>
          </a:p>
          <a:p>
            <a:r>
              <a:rPr lang="en-US" sz="2600" dirty="0"/>
              <a:t>The </a:t>
            </a:r>
            <a:r>
              <a:rPr lang="en-US" sz="2600" dirty="0" err="1"/>
              <a:t>javax.swing</a:t>
            </a:r>
            <a:r>
              <a:rPr lang="en-US" sz="2600" dirty="0"/>
              <a:t> package provides classes for java swing API such </a:t>
            </a:r>
            <a:r>
              <a:rPr lang="en-US" sz="2600" dirty="0" smtClean="0"/>
              <a:t>as </a:t>
            </a:r>
            <a:r>
              <a:rPr lang="en-US" sz="2600" dirty="0" err="1" smtClean="0"/>
              <a:t>Jlabel</a:t>
            </a:r>
            <a:r>
              <a:rPr lang="en-US" sz="2600" dirty="0" smtClean="0"/>
              <a:t>, </a:t>
            </a:r>
            <a:r>
              <a:rPr lang="en-US" sz="2600" dirty="0" err="1"/>
              <a:t>JButton</a:t>
            </a:r>
            <a:r>
              <a:rPr lang="en-US" sz="2600" dirty="0"/>
              <a:t>, </a:t>
            </a:r>
            <a:r>
              <a:rPr lang="en-US" sz="2600" dirty="0" err="1"/>
              <a:t>JTextField</a:t>
            </a:r>
            <a:r>
              <a:rPr lang="en-US" sz="2600" dirty="0"/>
              <a:t>, </a:t>
            </a:r>
            <a:r>
              <a:rPr lang="en-US" sz="2600" dirty="0" err="1"/>
              <a:t>JTextArea</a:t>
            </a:r>
            <a:r>
              <a:rPr lang="en-US" sz="2600" dirty="0"/>
              <a:t>, </a:t>
            </a:r>
            <a:r>
              <a:rPr lang="en-US" sz="2600" dirty="0" err="1"/>
              <a:t>JRadioButton</a:t>
            </a:r>
            <a:r>
              <a:rPr lang="en-US" sz="2600" dirty="0"/>
              <a:t>, </a:t>
            </a:r>
            <a:r>
              <a:rPr lang="en-US" sz="2600" dirty="0" err="1" smtClean="0"/>
              <a:t>JCheckbox</a:t>
            </a:r>
            <a:r>
              <a:rPr lang="en-US" sz="2600" dirty="0" smtClean="0"/>
              <a:t> </a:t>
            </a:r>
            <a:r>
              <a:rPr lang="en-US" sz="2600" dirty="0"/>
              <a:t>etc</a:t>
            </a:r>
            <a:r>
              <a:rPr lang="en-US" sz="2600" dirty="0" smtClean="0"/>
              <a:t>.</a:t>
            </a:r>
          </a:p>
          <a:p>
            <a:r>
              <a:rPr lang="en-US" sz="2600" dirty="0"/>
              <a:t>Swing API is set of extensible GUI Components to ease developer's life to create JAVA based Front End/ GUI Applications. </a:t>
            </a:r>
          </a:p>
          <a:p>
            <a:r>
              <a:rPr lang="en-US" sz="2600" dirty="0"/>
              <a:t>Swing component follows a Model-View-Controller architecture to fulfill the following criteria’s.</a:t>
            </a:r>
          </a:p>
          <a:p>
            <a:pPr marL="514350" lvl="0" indent="-514350">
              <a:buFont typeface="+mj-lt"/>
              <a:buAutoNum type="romanUcPeriod"/>
            </a:pPr>
            <a:r>
              <a:rPr lang="en-US" sz="2600" dirty="0"/>
              <a:t>A single API is to be sufficient to support multiple look and feel.</a:t>
            </a:r>
          </a:p>
          <a:p>
            <a:pPr marL="514350" lvl="0" indent="-514350">
              <a:buFont typeface="+mj-lt"/>
              <a:buAutoNum type="romanUcPeriod"/>
            </a:pPr>
            <a:r>
              <a:rPr lang="en-US" sz="2600" dirty="0"/>
              <a:t>API is to model driven so that highest level API is not required to have the data. </a:t>
            </a:r>
          </a:p>
          <a:p>
            <a:pPr marL="514350" lvl="0" indent="-514350">
              <a:buFont typeface="+mj-lt"/>
              <a:buAutoNum type="romanUcPeriod"/>
            </a:pPr>
            <a:r>
              <a:rPr lang="en-US" sz="2600" dirty="0"/>
              <a:t>API is to use the Java Bean model so that Builder Tools and IDE can provide better services to the developers to use it.</a:t>
            </a:r>
          </a:p>
          <a:p>
            <a:endParaRPr lang="en-US" sz="2400" dirty="0"/>
          </a:p>
        </p:txBody>
      </p:sp>
    </p:spTree>
    <p:extLst>
      <p:ext uri="{BB962C8B-B14F-4D97-AF65-F5344CB8AC3E}">
        <p14:creationId xmlns:p14="http://schemas.microsoft.com/office/powerpoint/2010/main" val="10595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a:bodyPr>
          <a:lstStyle/>
          <a:p>
            <a:pPr algn="ctr"/>
            <a:r>
              <a:rPr lang="en-US" sz="3000" b="1" dirty="0" smtClean="0"/>
              <a:t>Java Adapter Classes</a:t>
            </a:r>
            <a:endParaRPr lang="en-US" sz="3000" b="1" dirty="0"/>
          </a:p>
        </p:txBody>
      </p:sp>
      <p:sp>
        <p:nvSpPr>
          <p:cNvPr id="3" name="Content Placeholder 2"/>
          <p:cNvSpPr>
            <a:spLocks noGrp="1"/>
          </p:cNvSpPr>
          <p:nvPr>
            <p:ph idx="1"/>
          </p:nvPr>
        </p:nvSpPr>
        <p:spPr>
          <a:xfrm>
            <a:off x="401472" y="1009934"/>
            <a:ext cx="4689143" cy="4812187"/>
          </a:xfrm>
        </p:spPr>
        <p:txBody>
          <a:bodyPr>
            <a:normAutofit/>
          </a:bodyPr>
          <a:lstStyle/>
          <a:p>
            <a:pPr algn="just"/>
            <a:r>
              <a:rPr lang="en-US" sz="2000" dirty="0"/>
              <a:t>Java adapter classes </a:t>
            </a:r>
            <a:r>
              <a:rPr lang="en-US" sz="2000" i="1" dirty="0"/>
              <a:t>provide the default implementation of listener </a:t>
            </a:r>
            <a:r>
              <a:rPr lang="en-US" sz="2000" i="1" dirty="0">
                <a:hlinkClick r:id="rId2"/>
              </a:rPr>
              <a:t>interfaces</a:t>
            </a:r>
            <a:r>
              <a:rPr lang="en-US" sz="2000" dirty="0"/>
              <a:t>. If you inherit the adapter class, you will not be forced to provide the implementation of all the methods of listener interfaces. So it </a:t>
            </a:r>
            <a:r>
              <a:rPr lang="en-US" sz="2000" i="1" dirty="0"/>
              <a:t>saves code</a:t>
            </a:r>
            <a:r>
              <a:rPr lang="en-US" sz="2000" dirty="0" smtClean="0"/>
              <a:t>.</a:t>
            </a:r>
          </a:p>
          <a:p>
            <a:pPr algn="just"/>
            <a:r>
              <a:rPr lang="en-US" sz="2000" dirty="0"/>
              <a:t>In an adapter class, there is no need for implementation of all the methods presented in an interface. It is used when only some methods of defined by its interface have to be overridden</a:t>
            </a:r>
            <a:r>
              <a:rPr lang="en-US" sz="2000" dirty="0" smtClean="0"/>
              <a:t>. </a:t>
            </a:r>
          </a:p>
          <a:p>
            <a:pPr algn="just"/>
            <a:r>
              <a:rPr lang="en-US" sz="2000" dirty="0" smtClean="0"/>
              <a:t>In </a:t>
            </a:r>
            <a:r>
              <a:rPr lang="en-US" sz="2000" dirty="0"/>
              <a:t>a listener, all the methods that have been declared in its interface have to be implemented. This is because these methods </a:t>
            </a:r>
            <a:r>
              <a:rPr lang="en-US" sz="2000" dirty="0" smtClean="0"/>
              <a:t>are</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301404702"/>
              </p:ext>
            </p:extLst>
          </p:nvPr>
        </p:nvGraphicFramePr>
        <p:xfrm>
          <a:off x="5773000" y="1310186"/>
          <a:ext cx="5718414" cy="4367284"/>
        </p:xfrm>
        <a:graphic>
          <a:graphicData uri="http://schemas.openxmlformats.org/drawingml/2006/table">
            <a:tbl>
              <a:tblPr/>
              <a:tblGrid>
                <a:gridCol w="2859207"/>
                <a:gridCol w="2859207"/>
              </a:tblGrid>
              <a:tr h="629347">
                <a:tc>
                  <a:txBody>
                    <a:bodyPr/>
                    <a:lstStyle/>
                    <a:p>
                      <a:pPr algn="l" fontAlgn="t"/>
                      <a:r>
                        <a:rPr lang="en-US" sz="2000" b="1"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Listener </a:t>
                      </a:r>
                      <a:r>
                        <a:rPr lang="en-US" sz="2000" b="1" u="none" strike="noStrike" dirty="0">
                          <a:solidFill>
                            <a:srgbClr val="008000"/>
                          </a:solidFill>
                          <a:effectLst/>
                          <a:latin typeface="times new roman" panose="02020603050405020304" pitchFamily="18" charset="0"/>
                          <a:hlinkClick r:id="rId2"/>
                        </a:rPr>
                        <a:t>interface</a:t>
                      </a:r>
                      <a:endParaRPr lang="en-US" sz="2000" b="1" dirty="0">
                        <a:solidFill>
                          <a:srgbClr val="000000"/>
                        </a:solidFill>
                        <a:effectLst/>
                        <a:latin typeface="times new roman" panose="02020603050405020304" pitchFamily="18" charset="0"/>
                      </a:endParaRP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33991">
                <a:tc>
                  <a:txBody>
                    <a:bodyPr/>
                    <a:lstStyle/>
                    <a:p>
                      <a:pPr algn="l" fontAlgn="t"/>
                      <a:r>
                        <a:rPr lang="en-US">
                          <a:solidFill>
                            <a:srgbClr val="000000"/>
                          </a:solidFill>
                          <a:effectLst/>
                          <a:latin typeface="verdana" panose="020B0604030504040204" pitchFamily="34" charset="0"/>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3"/>
                        </a:rPr>
                        <a:t>WindowListener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dirty="0" err="1">
                          <a:solidFill>
                            <a:srgbClr val="000000"/>
                          </a:solidFill>
                          <a:effectLst/>
                          <a:latin typeface="verdana" panose="020B0604030504040204" pitchFamily="34" charset="0"/>
                        </a:rPr>
                        <a:t>KeyAdapter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4"/>
                        </a:rPr>
                        <a:t>KeyListener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a:solidFill>
                            <a:srgbClr val="000000"/>
                          </a:solidFill>
                          <a:effectLst/>
                          <a:latin typeface="verdana" panose="020B0604030504040204" pitchFamily="34" charset="0"/>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5"/>
                        </a:rPr>
                        <a:t>MouseListener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a:solidFill>
                            <a:srgbClr val="000000"/>
                          </a:solidFill>
                          <a:effectLst/>
                          <a:latin typeface="verdana" panose="020B0604030504040204" pitchFamily="34" charset="0"/>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6"/>
                        </a:rPr>
                        <a:t>MouseMotionListener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a:solidFill>
                            <a:srgbClr val="000000"/>
                          </a:solidFill>
                          <a:effectLst/>
                          <a:latin typeface="verdana" panose="020B0604030504040204" pitchFamily="34" charset="0"/>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a:solidFill>
                            <a:srgbClr val="000000"/>
                          </a:solidFill>
                          <a:effectLst/>
                          <a:latin typeface="verdana" panose="020B0604030504040204" pitchFamily="34" charset="0"/>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a:solidFill>
                            <a:srgbClr val="000000"/>
                          </a:solidFill>
                          <a:effectLst/>
                          <a:latin typeface="verdana" panose="020B0604030504040204" pitchFamily="34" charset="0"/>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ContainerListener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3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0107" y="228647"/>
            <a:ext cx="4966648" cy="644809"/>
          </a:xfrm>
        </p:spPr>
        <p:txBody>
          <a:bodyPr>
            <a:normAutofit/>
          </a:bodyPr>
          <a:lstStyle/>
          <a:p>
            <a:pPr algn="ctr"/>
            <a:r>
              <a:rPr lang="en-US" sz="3000" dirty="0"/>
              <a:t>Java </a:t>
            </a:r>
            <a:r>
              <a:rPr lang="en-US" sz="3000" dirty="0" err="1"/>
              <a:t>MouseAdapter</a:t>
            </a:r>
            <a:r>
              <a:rPr lang="en-US" sz="3000" dirty="0"/>
              <a:t> Example</a:t>
            </a:r>
          </a:p>
        </p:txBody>
      </p:sp>
      <p:sp>
        <p:nvSpPr>
          <p:cNvPr id="4" name="Rectangle 3"/>
          <p:cNvSpPr/>
          <p:nvPr/>
        </p:nvSpPr>
        <p:spPr>
          <a:xfrm>
            <a:off x="564107" y="359098"/>
            <a:ext cx="6096000" cy="6186309"/>
          </a:xfrm>
          <a:prstGeom prst="rect">
            <a:avLst/>
          </a:prstGeom>
        </p:spPr>
        <p:txBody>
          <a:bodyPr>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"Mouse 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f.addMouseListener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mouseClicked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Graphics g=</a:t>
            </a:r>
            <a:r>
              <a:rPr lang="en-US" dirty="0" err="1">
                <a:solidFill>
                  <a:srgbClr val="000000"/>
                </a:solidFill>
                <a:latin typeface="Times New Roman" panose="02020603050405020304" pitchFamily="18" charset="0"/>
                <a:cs typeface="Times New Roman" panose="02020603050405020304" pitchFamily="18" charset="0"/>
              </a:rPr>
              <a:t>f.getGraphics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g.setColor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Color.BLUE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g.fillOval</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e.getX</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e.getY</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8194" name="Picture 2" descr="java awt mouse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74" y="228068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6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4" y="365125"/>
            <a:ext cx="5348785" cy="576571"/>
          </a:xfrm>
        </p:spPr>
        <p:txBody>
          <a:bodyPr>
            <a:normAutofit/>
          </a:bodyPr>
          <a:lstStyle/>
          <a:p>
            <a:pPr algn="ctr"/>
            <a:r>
              <a:rPr lang="en-US" sz="3000" b="1" u="sng" dirty="0" err="1"/>
              <a:t>MouseMotionAdapter</a:t>
            </a:r>
            <a:r>
              <a:rPr lang="en-US" sz="3000" b="1" u="sng" dirty="0"/>
              <a:t> Example</a:t>
            </a:r>
          </a:p>
        </p:txBody>
      </p:sp>
      <p:sp>
        <p:nvSpPr>
          <p:cNvPr id="4" name="Rectangle 3"/>
          <p:cNvSpPr/>
          <p:nvPr/>
        </p:nvSpPr>
        <p:spPr>
          <a:xfrm>
            <a:off x="509516" y="671691"/>
            <a:ext cx="7692788" cy="5909310"/>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java.awt.event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extends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Frame f;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Frame(</a:t>
            </a:r>
            <a:r>
              <a:rPr lang="en-US" dirty="0">
                <a:solidFill>
                  <a:srgbClr val="0000FF"/>
                </a:solidFill>
                <a:latin typeface="Times New Roman" panose="02020603050405020304" pitchFamily="18" charset="0"/>
                <a:cs typeface="Times New Roman" panose="02020603050405020304" pitchFamily="18" charset="0"/>
              </a:rPr>
              <a:t>"Mouse Motion Adapter"</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f.addMouseMotionListener</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this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null</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mouseDragged</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MouseEvent</a:t>
            </a:r>
            <a:r>
              <a:rPr lang="en-US" dirty="0">
                <a:solidFill>
                  <a:srgbClr val="000000"/>
                </a:solidFill>
                <a:latin typeface="Times New Roman" panose="02020603050405020304" pitchFamily="18" charset="0"/>
                <a:cs typeface="Times New Roman" panose="02020603050405020304" pitchFamily="18" charset="0"/>
              </a:rPr>
              <a:t> e) {  </a:t>
            </a:r>
          </a:p>
          <a:p>
            <a:r>
              <a:rPr lang="en-US" dirty="0">
                <a:solidFill>
                  <a:srgbClr val="000000"/>
                </a:solidFill>
                <a:latin typeface="Times New Roman" panose="02020603050405020304" pitchFamily="18" charset="0"/>
                <a:cs typeface="Times New Roman" panose="02020603050405020304" pitchFamily="18" charset="0"/>
              </a:rPr>
              <a:t>    Graphics g=</a:t>
            </a:r>
            <a:r>
              <a:rPr lang="en-US" dirty="0" err="1">
                <a:solidFill>
                  <a:srgbClr val="000000"/>
                </a:solidFill>
                <a:latin typeface="Times New Roman" panose="02020603050405020304" pitchFamily="18" charset="0"/>
                <a:cs typeface="Times New Roman" panose="02020603050405020304" pitchFamily="18" charset="0"/>
              </a:rPr>
              <a:t>f.getGraphics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g.setColor</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Color.ORANGE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g.fillOval</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e.getX</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e.getY</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20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MouseMotionAdapterExample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9218" name="Picture 2" descr="java awt mousemotion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418" y="2483931"/>
            <a:ext cx="360997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87356"/>
          </a:xfrm>
        </p:spPr>
        <p:txBody>
          <a:bodyPr/>
          <a:lstStyle/>
          <a:p>
            <a:pPr algn="ctr"/>
            <a:r>
              <a:rPr lang="en-US" dirty="0" smtClean="0"/>
              <a:t>Layout Management</a:t>
            </a:r>
            <a:endParaRPr lang="en-US" dirty="0"/>
          </a:p>
        </p:txBody>
      </p:sp>
      <p:sp>
        <p:nvSpPr>
          <p:cNvPr id="3" name="Content Placeholder 2"/>
          <p:cNvSpPr>
            <a:spLocks noGrp="1"/>
          </p:cNvSpPr>
          <p:nvPr>
            <p:ph idx="1"/>
          </p:nvPr>
        </p:nvSpPr>
        <p:spPr>
          <a:xfrm>
            <a:off x="838200" y="1187357"/>
            <a:ext cx="10515600" cy="5670644"/>
          </a:xfrm>
        </p:spPr>
        <p:txBody>
          <a:bodyPr>
            <a:normAutofit/>
          </a:bodyPr>
          <a:lstStyle/>
          <a:p>
            <a:pPr algn="just"/>
            <a:r>
              <a:rPr lang="en-US" sz="2200" dirty="0"/>
              <a:t>The </a:t>
            </a:r>
            <a:r>
              <a:rPr lang="en-US" sz="2200" dirty="0" err="1"/>
              <a:t>LayoutManagers</a:t>
            </a:r>
            <a:r>
              <a:rPr lang="en-US" sz="2200" dirty="0"/>
              <a:t> are used to arrange components in a particular manner. </a:t>
            </a:r>
            <a:r>
              <a:rPr lang="en-US" sz="2200" dirty="0" err="1"/>
              <a:t>LayoutManager</a:t>
            </a:r>
            <a:r>
              <a:rPr lang="en-US" sz="2200" dirty="0"/>
              <a:t> is an interface that is implemented by all the classes of layout managers. There are following classes that represents the layout managers</a:t>
            </a:r>
            <a:r>
              <a:rPr lang="en-US" sz="2200" dirty="0" smtClean="0"/>
              <a:t>:</a:t>
            </a:r>
          </a:p>
          <a:p>
            <a:pPr lvl="1"/>
            <a:r>
              <a:rPr lang="en-US" sz="2200" dirty="0" err="1"/>
              <a:t>java.awt.BorderLayout</a:t>
            </a:r>
            <a:endParaRPr lang="en-US" sz="2200" dirty="0"/>
          </a:p>
          <a:p>
            <a:pPr lvl="1"/>
            <a:r>
              <a:rPr lang="en-US" sz="2200" dirty="0" err="1"/>
              <a:t>java.awt.FlowLayout</a:t>
            </a:r>
            <a:endParaRPr lang="en-US" sz="2200" dirty="0"/>
          </a:p>
          <a:p>
            <a:pPr lvl="1"/>
            <a:r>
              <a:rPr lang="en-US" sz="2200" dirty="0" err="1"/>
              <a:t>java.awt.GridLayout</a:t>
            </a:r>
            <a:endParaRPr lang="en-US" sz="2200" dirty="0"/>
          </a:p>
          <a:p>
            <a:pPr lvl="1"/>
            <a:r>
              <a:rPr lang="en-US" sz="2200" dirty="0" err="1"/>
              <a:t>java.awt.GridBagLayout</a:t>
            </a:r>
            <a:endParaRPr lang="en-US" sz="2200" dirty="0"/>
          </a:p>
          <a:p>
            <a:pPr lvl="1"/>
            <a:r>
              <a:rPr lang="en-US" sz="2200" dirty="0" err="1"/>
              <a:t>java.awt.GroupLayout</a:t>
            </a:r>
            <a:endParaRPr lang="en-US" sz="2200" dirty="0"/>
          </a:p>
          <a:p>
            <a:endParaRPr lang="en-US" sz="2000" dirty="0"/>
          </a:p>
        </p:txBody>
      </p:sp>
    </p:spTree>
    <p:extLst>
      <p:ext uri="{BB962C8B-B14F-4D97-AF65-F5344CB8AC3E}">
        <p14:creationId xmlns:p14="http://schemas.microsoft.com/office/powerpoint/2010/main" val="2647627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364"/>
            <a:ext cx="10515600" cy="955344"/>
          </a:xfrm>
        </p:spPr>
        <p:txBody>
          <a:bodyPr/>
          <a:lstStyle/>
          <a:p>
            <a:r>
              <a:rPr lang="en-US" b="1" dirty="0" err="1"/>
              <a:t>BorderLayout</a:t>
            </a:r>
            <a:endParaRPr lang="en-US" b="1" dirty="0"/>
          </a:p>
        </p:txBody>
      </p:sp>
      <p:sp>
        <p:nvSpPr>
          <p:cNvPr id="3" name="Content Placeholder 2"/>
          <p:cNvSpPr>
            <a:spLocks noGrp="1"/>
          </p:cNvSpPr>
          <p:nvPr>
            <p:ph idx="1"/>
          </p:nvPr>
        </p:nvSpPr>
        <p:spPr>
          <a:xfrm>
            <a:off x="838200" y="1173708"/>
            <a:ext cx="10515600" cy="5003255"/>
          </a:xfrm>
        </p:spPr>
        <p:txBody>
          <a:bodyPr>
            <a:normAutofit/>
          </a:bodyPr>
          <a:lstStyle/>
          <a:p>
            <a:r>
              <a:rPr lang="en-US" dirty="0"/>
              <a:t>The </a:t>
            </a:r>
            <a:r>
              <a:rPr lang="en-US" dirty="0" err="1"/>
              <a:t>BorderLayout</a:t>
            </a:r>
            <a:r>
              <a:rPr lang="en-US" dirty="0"/>
              <a:t> is used to arrange the components in five regions: north, south, east, west, and center. </a:t>
            </a:r>
          </a:p>
          <a:p>
            <a:r>
              <a:rPr lang="en-US" dirty="0"/>
              <a:t>Each region (area) may contain one component only. It is the default layout of a frame or window. The </a:t>
            </a:r>
            <a:r>
              <a:rPr lang="en-US" dirty="0" err="1"/>
              <a:t>BorderLayout</a:t>
            </a:r>
            <a:r>
              <a:rPr lang="en-US" dirty="0"/>
              <a:t> provides five constants for each region:</a:t>
            </a:r>
          </a:p>
          <a:p>
            <a:pPr marL="0" indent="0">
              <a:buNone/>
            </a:pPr>
            <a:r>
              <a:rPr lang="en-US" b="1" dirty="0"/>
              <a:t>public static final </a:t>
            </a:r>
            <a:r>
              <a:rPr lang="en-US" b="1" dirty="0" err="1"/>
              <a:t>int</a:t>
            </a:r>
            <a:r>
              <a:rPr lang="en-US" b="1" dirty="0"/>
              <a:t> NORTH</a:t>
            </a:r>
            <a:endParaRPr lang="en-US" dirty="0"/>
          </a:p>
          <a:p>
            <a:pPr marL="0" indent="0">
              <a:buNone/>
            </a:pPr>
            <a:r>
              <a:rPr lang="en-US" b="1" dirty="0"/>
              <a:t>public static final </a:t>
            </a:r>
            <a:r>
              <a:rPr lang="en-US" b="1" dirty="0" err="1"/>
              <a:t>int</a:t>
            </a:r>
            <a:r>
              <a:rPr lang="en-US" b="1" dirty="0"/>
              <a:t> SOUTH</a:t>
            </a:r>
            <a:endParaRPr lang="en-US" dirty="0"/>
          </a:p>
          <a:p>
            <a:pPr marL="0" indent="0">
              <a:buNone/>
            </a:pPr>
            <a:r>
              <a:rPr lang="en-US" b="1" dirty="0"/>
              <a:t>public static final </a:t>
            </a:r>
            <a:r>
              <a:rPr lang="en-US" b="1" dirty="0" err="1"/>
              <a:t>int</a:t>
            </a:r>
            <a:r>
              <a:rPr lang="en-US" b="1" dirty="0"/>
              <a:t> EAST</a:t>
            </a:r>
            <a:endParaRPr lang="en-US" dirty="0"/>
          </a:p>
          <a:p>
            <a:pPr marL="0" indent="0">
              <a:buNone/>
            </a:pPr>
            <a:r>
              <a:rPr lang="en-US" b="1" dirty="0"/>
              <a:t>public static final </a:t>
            </a:r>
            <a:r>
              <a:rPr lang="en-US" b="1" dirty="0" err="1"/>
              <a:t>int</a:t>
            </a:r>
            <a:r>
              <a:rPr lang="en-US" b="1" dirty="0"/>
              <a:t> WEST</a:t>
            </a:r>
            <a:endParaRPr lang="en-US" dirty="0"/>
          </a:p>
          <a:p>
            <a:pPr marL="0" indent="0">
              <a:buNone/>
            </a:pPr>
            <a:r>
              <a:rPr lang="en-US" b="1" dirty="0"/>
              <a:t>public static final </a:t>
            </a:r>
            <a:r>
              <a:rPr lang="en-US" b="1" dirty="0" err="1"/>
              <a:t>int</a:t>
            </a:r>
            <a:r>
              <a:rPr lang="en-US" b="1" dirty="0"/>
              <a:t> CENTER</a:t>
            </a:r>
            <a:endParaRPr lang="en-US" dirty="0"/>
          </a:p>
          <a:p>
            <a:endParaRPr lang="en-US" dirty="0"/>
          </a:p>
        </p:txBody>
      </p:sp>
    </p:spTree>
    <p:extLst>
      <p:ext uri="{BB962C8B-B14F-4D97-AF65-F5344CB8AC3E}">
        <p14:creationId xmlns:p14="http://schemas.microsoft.com/office/powerpoint/2010/main" val="1638373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8"/>
            <a:ext cx="10515600" cy="330911"/>
          </a:xfrm>
        </p:spPr>
        <p:txBody>
          <a:bodyPr>
            <a:normAutofit fontScale="90000"/>
          </a:bodyPr>
          <a:lstStyle/>
          <a:p>
            <a:pPr algn="ctr"/>
            <a:r>
              <a:rPr lang="en-US" sz="3000" dirty="0" err="1" smtClean="0"/>
              <a:t>BorderLayout</a:t>
            </a:r>
            <a:endParaRPr lang="en-US" sz="3000" dirty="0"/>
          </a:p>
        </p:txBody>
      </p:sp>
      <p:sp>
        <p:nvSpPr>
          <p:cNvPr id="4" name="Rectangle 3"/>
          <p:cNvSpPr/>
          <p:nvPr/>
        </p:nvSpPr>
        <p:spPr>
          <a:xfrm>
            <a:off x="0" y="0"/>
            <a:ext cx="6096000" cy="6740307"/>
          </a:xfrm>
          <a:prstGeom prst="rect">
            <a:avLst/>
          </a:prstGeom>
        </p:spPr>
        <p:txBody>
          <a:bodyPr>
            <a:spAutoFit/>
          </a:bodyPr>
          <a:lstStyle/>
          <a:p>
            <a:r>
              <a:rPr lang="en-US" sz="1600" b="1" dirty="0">
                <a:solidFill>
                  <a:srgbClr val="006699"/>
                </a:solidFill>
                <a:latin typeface="Times New Roman" panose="02020603050405020304" pitchFamily="18" charset="0"/>
                <a:cs typeface="Times New Roman" panose="02020603050405020304" pitchFamily="18" charset="0"/>
              </a:rPr>
              <a:t>import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java.awt</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b="1" dirty="0">
                <a:solidFill>
                  <a:srgbClr val="006699"/>
                </a:solidFill>
                <a:latin typeface="Times New Roman" panose="02020603050405020304" pitchFamily="18" charset="0"/>
                <a:cs typeface="Times New Roman" panose="02020603050405020304" pitchFamily="18" charset="0"/>
              </a:rPr>
              <a:t>import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javax.swing</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b="1" dirty="0">
                <a:solidFill>
                  <a:srgbClr val="006699"/>
                </a:solidFill>
                <a:latin typeface="Times New Roman" panose="02020603050405020304" pitchFamily="18" charset="0"/>
                <a:cs typeface="Times New Roman" panose="02020603050405020304" pitchFamily="18" charset="0"/>
              </a:rPr>
              <a:t>public</a:t>
            </a: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6699"/>
                </a:solidFill>
                <a:latin typeface="Times New Roman" panose="02020603050405020304" pitchFamily="18" charset="0"/>
                <a:cs typeface="Times New Roman" panose="02020603050405020304" pitchFamily="18" charset="0"/>
              </a:rPr>
              <a:t>class</a:t>
            </a:r>
            <a:r>
              <a:rPr lang="en-US" sz="1600" dirty="0">
                <a:solidFill>
                  <a:srgbClr val="000000"/>
                </a:solidFill>
                <a:latin typeface="Times New Roman" panose="02020603050405020304" pitchFamily="18" charset="0"/>
                <a:cs typeface="Times New Roman" panose="02020603050405020304" pitchFamily="18" charset="0"/>
              </a:rPr>
              <a:t> Border {  </a:t>
            </a:r>
          </a:p>
          <a:p>
            <a:r>
              <a:rPr lang="en-US" sz="1600" dirty="0" err="1">
                <a:solidFill>
                  <a:srgbClr val="000000"/>
                </a:solidFill>
                <a:latin typeface="Times New Roman" panose="02020603050405020304" pitchFamily="18" charset="0"/>
                <a:cs typeface="Times New Roman" panose="02020603050405020304" pitchFamily="18" charset="0"/>
              </a:rPr>
              <a:t>JFrame</a:t>
            </a:r>
            <a:r>
              <a:rPr lang="en-US" sz="1600" dirty="0">
                <a:solidFill>
                  <a:srgbClr val="000000"/>
                </a:solidFill>
                <a:latin typeface="Times New Roman" panose="02020603050405020304" pitchFamily="18" charset="0"/>
                <a:cs typeface="Times New Roman" panose="02020603050405020304" pitchFamily="18" charset="0"/>
              </a:rPr>
              <a:t> f;  </a:t>
            </a:r>
          </a:p>
          <a:p>
            <a:r>
              <a:rPr lang="en-US" sz="1600" dirty="0">
                <a:solidFill>
                  <a:srgbClr val="000000"/>
                </a:solidFill>
                <a:latin typeface="Times New Roman" panose="02020603050405020304" pitchFamily="18" charset="0"/>
                <a:cs typeface="Times New Roman" panose="02020603050405020304" pitchFamily="18" charset="0"/>
              </a:rPr>
              <a:t>Border(){  </a:t>
            </a:r>
          </a:p>
          <a:p>
            <a:r>
              <a:rPr lang="en-US" sz="1600" dirty="0">
                <a:solidFill>
                  <a:srgbClr val="000000"/>
                </a:solidFill>
                <a:latin typeface="Times New Roman" panose="02020603050405020304" pitchFamily="18" charset="0"/>
                <a:cs typeface="Times New Roman" panose="02020603050405020304" pitchFamily="18" charset="0"/>
              </a:rPr>
              <a:t>    f=</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JFrame</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 b1=</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"NORTH"</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 b2=</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"SOUTH"</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 b3=</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"EAST"</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 b4=</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"WEST"</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 b5=</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JButton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00FF"/>
                </a:solidFill>
                <a:latin typeface="Times New Roman" panose="02020603050405020304" pitchFamily="18" charset="0"/>
                <a:cs typeface="Times New Roman" panose="02020603050405020304" pitchFamily="18" charset="0"/>
              </a:rPr>
              <a:t>"CENTER"</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f.add</a:t>
            </a:r>
            <a:r>
              <a:rPr lang="en-US" sz="1600" dirty="0">
                <a:solidFill>
                  <a:srgbClr val="000000"/>
                </a:solidFill>
                <a:latin typeface="Times New Roman" panose="02020603050405020304" pitchFamily="18" charset="0"/>
                <a:cs typeface="Times New Roman" panose="02020603050405020304" pitchFamily="18" charset="0"/>
              </a:rPr>
              <a:t>(b1,BorderLayout.NORTH);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f.add</a:t>
            </a:r>
            <a:r>
              <a:rPr lang="en-US" sz="1600" dirty="0">
                <a:solidFill>
                  <a:srgbClr val="000000"/>
                </a:solidFill>
                <a:latin typeface="Times New Roman" panose="02020603050405020304" pitchFamily="18" charset="0"/>
                <a:cs typeface="Times New Roman" panose="02020603050405020304" pitchFamily="18" charset="0"/>
              </a:rPr>
              <a:t>(b2,BorderLayout.SOUTH);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f.add</a:t>
            </a:r>
            <a:r>
              <a:rPr lang="en-US" sz="1600" dirty="0">
                <a:solidFill>
                  <a:srgbClr val="000000"/>
                </a:solidFill>
                <a:latin typeface="Times New Roman" panose="02020603050405020304" pitchFamily="18" charset="0"/>
                <a:cs typeface="Times New Roman" panose="02020603050405020304" pitchFamily="18" charset="0"/>
              </a:rPr>
              <a:t>(b3,BorderLayout.EAST);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f.add</a:t>
            </a:r>
            <a:r>
              <a:rPr lang="en-US" sz="1600" dirty="0">
                <a:solidFill>
                  <a:srgbClr val="000000"/>
                </a:solidFill>
                <a:latin typeface="Times New Roman" panose="02020603050405020304" pitchFamily="18" charset="0"/>
                <a:cs typeface="Times New Roman" panose="02020603050405020304" pitchFamily="18" charset="0"/>
              </a:rPr>
              <a:t>(b4,BorderLayout.WEST);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f.add</a:t>
            </a:r>
            <a:r>
              <a:rPr lang="en-US" sz="1600" dirty="0">
                <a:solidFill>
                  <a:srgbClr val="000000"/>
                </a:solidFill>
                <a:latin typeface="Times New Roman" panose="02020603050405020304" pitchFamily="18" charset="0"/>
                <a:cs typeface="Times New Roman" panose="02020603050405020304" pitchFamily="18" charset="0"/>
              </a:rPr>
              <a:t>(b5,BorderLayout.CENTER);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f.setSize</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300</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300</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f.setVisible</a:t>
            </a:r>
            <a:r>
              <a:rPr lang="en-US" sz="1600" dirty="0">
                <a:solidFill>
                  <a:srgbClr val="000000"/>
                </a:solidFill>
                <a:latin typeface="Times New Roman" panose="02020603050405020304" pitchFamily="18" charset="0"/>
                <a:cs typeface="Times New Roman" panose="02020603050405020304" pitchFamily="18" charset="0"/>
              </a:rPr>
              <a:t>(</a:t>
            </a:r>
            <a:r>
              <a:rPr lang="en-US" sz="1600" b="1" dirty="0">
                <a:solidFill>
                  <a:srgbClr val="006699"/>
                </a:solidFill>
                <a:latin typeface="Times New Roman" panose="02020603050405020304" pitchFamily="18" charset="0"/>
                <a:cs typeface="Times New Roman" panose="02020603050405020304" pitchFamily="18" charset="0"/>
              </a:rPr>
              <a:t>true</a:t>
            </a:r>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b="1" dirty="0">
                <a:solidFill>
                  <a:srgbClr val="006699"/>
                </a:solidFill>
                <a:latin typeface="Times New Roman" panose="02020603050405020304" pitchFamily="18" charset="0"/>
                <a:cs typeface="Times New Roman" panose="02020603050405020304" pitchFamily="18" charset="0"/>
              </a:rPr>
              <a:t>public</a:t>
            </a: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6699"/>
                </a:solidFill>
                <a:latin typeface="Times New Roman" panose="02020603050405020304" pitchFamily="18" charset="0"/>
                <a:cs typeface="Times New Roman" panose="02020603050405020304" pitchFamily="18" charset="0"/>
              </a:rPr>
              <a:t>static</a:t>
            </a: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6699"/>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main(String[] </a:t>
            </a:r>
            <a:r>
              <a:rPr lang="en-US" sz="1600" dirty="0" err="1">
                <a:solidFill>
                  <a:srgbClr val="000000"/>
                </a:solidFill>
                <a:latin typeface="Times New Roman" panose="02020603050405020304" pitchFamily="18" charset="0"/>
                <a:cs typeface="Times New Roman" panose="02020603050405020304" pitchFamily="18" charset="0"/>
              </a:rPr>
              <a:t>args</a:t>
            </a:r>
            <a:r>
              <a:rPr lang="en-US" sz="1600" dirty="0">
                <a:solidFill>
                  <a:srgbClr val="000000"/>
                </a:solidFill>
                <a:latin typeface="Times New Roman" panose="02020603050405020304" pitchFamily="18" charset="0"/>
                <a:cs typeface="Times New Roman" panose="02020603050405020304" pitchFamily="18" charset="0"/>
              </a:rPr>
              <a:t>) {  </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006699"/>
                </a:solidFill>
                <a:latin typeface="Times New Roman" panose="02020603050405020304" pitchFamily="18" charset="0"/>
                <a:cs typeface="Times New Roman" panose="02020603050405020304" pitchFamily="18" charset="0"/>
              </a:rPr>
              <a:t>new</a:t>
            </a:r>
            <a:r>
              <a:rPr lang="en-US" sz="1600" dirty="0">
                <a:solidFill>
                  <a:srgbClr val="000000"/>
                </a:solidFill>
                <a:latin typeface="Times New Roman" panose="02020603050405020304" pitchFamily="18" charset="0"/>
                <a:cs typeface="Times New Roman" panose="02020603050405020304" pitchFamily="18" charset="0"/>
              </a:rPr>
              <a:t> Border();  </a:t>
            </a:r>
          </a:p>
          <a:p>
            <a:r>
              <a:rPr lang="en-US" sz="1600" dirty="0">
                <a:solidFill>
                  <a:srgbClr val="000000"/>
                </a:solidFill>
                <a:latin typeface="Times New Roman" panose="02020603050405020304" pitchFamily="18" charset="0"/>
                <a:cs typeface="Times New Roman" panose="02020603050405020304" pitchFamily="18" charset="0"/>
              </a:rPr>
              <a:t>}  </a:t>
            </a:r>
          </a:p>
          <a:p>
            <a:r>
              <a:rPr lang="en-US" sz="1600" dirty="0">
                <a:solidFill>
                  <a:srgbClr val="000000"/>
                </a:solidFill>
                <a:latin typeface="Times New Roman" panose="02020603050405020304" pitchFamily="18" charset="0"/>
                <a:cs typeface="Times New Roman" panose="02020603050405020304" pitchFamily="18" charset="0"/>
              </a:rPr>
              <a:t>} </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descr="Border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1145282"/>
            <a:ext cx="5172501" cy="534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1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365"/>
            <a:ext cx="10515600" cy="900752"/>
          </a:xfrm>
        </p:spPr>
        <p:txBody>
          <a:bodyPr/>
          <a:lstStyle/>
          <a:p>
            <a:r>
              <a:rPr lang="en-US" b="1" dirty="0" err="1"/>
              <a:t>GridLayout</a:t>
            </a:r>
            <a:endParaRPr lang="en-US" b="1" dirty="0"/>
          </a:p>
        </p:txBody>
      </p:sp>
      <p:sp>
        <p:nvSpPr>
          <p:cNvPr id="3" name="Content Placeholder 2"/>
          <p:cNvSpPr>
            <a:spLocks noGrp="1"/>
          </p:cNvSpPr>
          <p:nvPr>
            <p:ph idx="1"/>
          </p:nvPr>
        </p:nvSpPr>
        <p:spPr>
          <a:xfrm>
            <a:off x="838200" y="1119117"/>
            <a:ext cx="10515600" cy="5057846"/>
          </a:xfrm>
        </p:spPr>
        <p:txBody>
          <a:bodyPr/>
          <a:lstStyle/>
          <a:p>
            <a:r>
              <a:rPr lang="en-US" dirty="0"/>
              <a:t>The Java </a:t>
            </a:r>
            <a:r>
              <a:rPr lang="en-US" dirty="0" err="1"/>
              <a:t>GridLayout</a:t>
            </a:r>
            <a:r>
              <a:rPr lang="en-US" dirty="0"/>
              <a:t> class is used to arrange the components in a rectangular grid. One component is displayed in each rectangle.</a:t>
            </a:r>
          </a:p>
          <a:p>
            <a:r>
              <a:rPr lang="en-US" b="1" dirty="0" err="1"/>
              <a:t>GridLayout</a:t>
            </a:r>
            <a:r>
              <a:rPr lang="en-US" b="1" dirty="0"/>
              <a:t>():</a:t>
            </a:r>
            <a:r>
              <a:rPr lang="en-US" dirty="0"/>
              <a:t> creates a grid layout with one column per component in a row.</a:t>
            </a:r>
          </a:p>
          <a:p>
            <a:r>
              <a:rPr lang="en-US" b="1" dirty="0" err="1"/>
              <a:t>GridLayout</a:t>
            </a:r>
            <a:r>
              <a:rPr lang="en-US" b="1" dirty="0"/>
              <a:t>(</a:t>
            </a:r>
            <a:r>
              <a:rPr lang="en-US" b="1" dirty="0" err="1"/>
              <a:t>int</a:t>
            </a:r>
            <a:r>
              <a:rPr lang="en-US" b="1" dirty="0"/>
              <a:t> rows, </a:t>
            </a:r>
            <a:r>
              <a:rPr lang="en-US" b="1" dirty="0" err="1"/>
              <a:t>int</a:t>
            </a:r>
            <a:r>
              <a:rPr lang="en-US" b="1" dirty="0"/>
              <a:t> columns):</a:t>
            </a:r>
            <a:r>
              <a:rPr lang="en-US" dirty="0"/>
              <a:t> creates a grid layout with the given rows and columns but no gaps between the components.</a:t>
            </a:r>
          </a:p>
          <a:p>
            <a:r>
              <a:rPr lang="en-US" b="1" dirty="0" err="1"/>
              <a:t>GridLayout</a:t>
            </a:r>
            <a:r>
              <a:rPr lang="en-US" b="1" dirty="0"/>
              <a:t>(</a:t>
            </a:r>
            <a:r>
              <a:rPr lang="en-US" b="1" dirty="0" err="1"/>
              <a:t>int</a:t>
            </a:r>
            <a:r>
              <a:rPr lang="en-US" b="1" dirty="0"/>
              <a:t> rows, </a:t>
            </a:r>
            <a:r>
              <a:rPr lang="en-US" b="1" dirty="0" err="1"/>
              <a:t>int</a:t>
            </a:r>
            <a:r>
              <a:rPr lang="en-US" b="1" dirty="0"/>
              <a:t> columns, </a:t>
            </a:r>
            <a:r>
              <a:rPr lang="en-US" b="1" dirty="0" err="1"/>
              <a:t>int</a:t>
            </a:r>
            <a:r>
              <a:rPr lang="en-US" b="1" dirty="0"/>
              <a:t> </a:t>
            </a:r>
            <a:r>
              <a:rPr lang="en-US" b="1" dirty="0" err="1"/>
              <a:t>hgap</a:t>
            </a:r>
            <a:r>
              <a:rPr lang="en-US" b="1" dirty="0"/>
              <a:t>, </a:t>
            </a:r>
            <a:r>
              <a:rPr lang="en-US" b="1" dirty="0" err="1"/>
              <a:t>int</a:t>
            </a:r>
            <a:r>
              <a:rPr lang="en-US" b="1" dirty="0"/>
              <a:t> </a:t>
            </a:r>
            <a:r>
              <a:rPr lang="en-US" b="1" dirty="0" err="1"/>
              <a:t>vgap</a:t>
            </a:r>
            <a:r>
              <a:rPr lang="en-US" b="1" dirty="0"/>
              <a:t>):</a:t>
            </a:r>
            <a:r>
              <a:rPr lang="en-US" dirty="0"/>
              <a:t> creates a grid layout with the given rows and columns along with given horizontal and vertical gaps.</a:t>
            </a:r>
          </a:p>
          <a:p>
            <a:endParaRPr lang="en-US" dirty="0"/>
          </a:p>
        </p:txBody>
      </p:sp>
    </p:spTree>
    <p:extLst>
      <p:ext uri="{BB962C8B-B14F-4D97-AF65-F5344CB8AC3E}">
        <p14:creationId xmlns:p14="http://schemas.microsoft.com/office/powerpoint/2010/main" val="3972064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233" y="0"/>
            <a:ext cx="4543567" cy="521979"/>
          </a:xfrm>
        </p:spPr>
        <p:txBody>
          <a:bodyPr>
            <a:normAutofit/>
          </a:bodyPr>
          <a:lstStyle/>
          <a:p>
            <a:pPr algn="ctr"/>
            <a:r>
              <a:rPr lang="en-US" sz="3000" dirty="0" err="1"/>
              <a:t>GridLayout</a:t>
            </a:r>
            <a:endParaRPr lang="en-US" sz="3000" dirty="0"/>
          </a:p>
        </p:txBody>
      </p:sp>
      <p:sp>
        <p:nvSpPr>
          <p:cNvPr id="4" name="Rectangle 3"/>
          <p:cNvSpPr/>
          <p:nvPr/>
        </p:nvSpPr>
        <p:spPr>
          <a:xfrm>
            <a:off x="236562" y="0"/>
            <a:ext cx="4976883" cy="7571303"/>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javax.swing</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MyGridLayout</a:t>
            </a:r>
            <a:r>
              <a:rPr lang="en-US"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JFrame</a:t>
            </a:r>
            <a:r>
              <a:rPr lang="en-US" dirty="0">
                <a:solidFill>
                  <a:srgbClr val="000000"/>
                </a:solidFill>
                <a:latin typeface="Times New Roman" panose="02020603050405020304" pitchFamily="18" charset="0"/>
                <a:cs typeface="Times New Roman" panose="02020603050405020304" pitchFamily="18" charset="0"/>
              </a:rPr>
              <a:t> f;  </a:t>
            </a:r>
          </a:p>
          <a:p>
            <a:r>
              <a:rPr lang="en-US" dirty="0" err="1">
                <a:solidFill>
                  <a:srgbClr val="000000"/>
                </a:solidFill>
                <a:latin typeface="Times New Roman" panose="02020603050405020304" pitchFamily="18" charset="0"/>
                <a:cs typeface="Times New Roman" panose="02020603050405020304" pitchFamily="18" charset="0"/>
              </a:rPr>
              <a:t>MyGridLayout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JFrame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b1=</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b2=</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b3=</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b4=</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"4"</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b5=</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b6=</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"6"</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b7=</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"7"</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b8=</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"8"</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b9=</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"9"</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(b1);</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(b2);</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(b3);</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(b4);</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(b5);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(b6);</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(b7);</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(b8);</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(b9);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GridLayout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8200"/>
                </a:solidFill>
                <a:latin typeface="Times New Roman" panose="02020603050405020304" pitchFamily="18" charset="0"/>
                <a:cs typeface="Times New Roman" panose="02020603050405020304" pitchFamily="18" charset="0"/>
              </a:rPr>
              <a:t>//setting grid layout of 3 rows and 3 columns</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255224" y="761959"/>
            <a:ext cx="6096000" cy="2031325"/>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MyGridLayout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p:txBody>
      </p:sp>
      <p:pic>
        <p:nvPicPr>
          <p:cNvPr id="1026" name="Picture 2" descr="Grid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232" y="2793284"/>
            <a:ext cx="4543567" cy="438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4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928049"/>
          </a:xfrm>
        </p:spPr>
        <p:txBody>
          <a:bodyPr>
            <a:normAutofit/>
          </a:bodyPr>
          <a:lstStyle/>
          <a:p>
            <a:r>
              <a:rPr lang="en-US" b="1" dirty="0" err="1"/>
              <a:t>FlowLayout</a:t>
            </a:r>
            <a:endParaRPr lang="en-US" b="1" dirty="0"/>
          </a:p>
        </p:txBody>
      </p:sp>
      <p:sp>
        <p:nvSpPr>
          <p:cNvPr id="3" name="Content Placeholder 2"/>
          <p:cNvSpPr>
            <a:spLocks noGrp="1"/>
          </p:cNvSpPr>
          <p:nvPr>
            <p:ph idx="1"/>
          </p:nvPr>
        </p:nvSpPr>
        <p:spPr>
          <a:xfrm>
            <a:off x="838200" y="1050880"/>
            <a:ext cx="10515600" cy="5807120"/>
          </a:xfrm>
        </p:spPr>
        <p:txBody>
          <a:bodyPr>
            <a:normAutofit lnSpcReduction="10000"/>
          </a:bodyPr>
          <a:lstStyle/>
          <a:p>
            <a:pPr>
              <a:lnSpc>
                <a:spcPct val="100000"/>
              </a:lnSpc>
              <a:spcBef>
                <a:spcPts val="600"/>
              </a:spcBef>
            </a:pPr>
            <a:r>
              <a:rPr lang="en-US" dirty="0"/>
              <a:t>The Java </a:t>
            </a:r>
            <a:r>
              <a:rPr lang="en-US" dirty="0" err="1"/>
              <a:t>FlowLayout</a:t>
            </a:r>
            <a:r>
              <a:rPr lang="en-US" dirty="0"/>
              <a:t> class is used to arrange the components in a line, one after another (in a flow). It is the default layout of the applet or panel. </a:t>
            </a:r>
            <a:r>
              <a:rPr lang="en-US" b="1" dirty="0"/>
              <a:t>Fields of </a:t>
            </a:r>
            <a:r>
              <a:rPr lang="en-US" b="1" dirty="0" err="1"/>
              <a:t>FlowLayout</a:t>
            </a:r>
            <a:r>
              <a:rPr lang="en-US" b="1" dirty="0"/>
              <a:t> class</a:t>
            </a:r>
          </a:p>
          <a:p>
            <a:pPr marL="0" indent="0">
              <a:lnSpc>
                <a:spcPct val="100000"/>
              </a:lnSpc>
              <a:spcBef>
                <a:spcPts val="600"/>
              </a:spcBef>
              <a:buNone/>
            </a:pPr>
            <a:r>
              <a:rPr lang="en-US" dirty="0"/>
              <a:t>public static final </a:t>
            </a:r>
            <a:r>
              <a:rPr lang="en-US" dirty="0" err="1"/>
              <a:t>int</a:t>
            </a:r>
            <a:r>
              <a:rPr lang="en-US" dirty="0"/>
              <a:t> </a:t>
            </a:r>
            <a:r>
              <a:rPr lang="en-US" b="1" dirty="0"/>
              <a:t>LEFT</a:t>
            </a:r>
            <a:r>
              <a:rPr lang="en-US" dirty="0"/>
              <a:t>, public static final </a:t>
            </a:r>
            <a:r>
              <a:rPr lang="en-US" dirty="0" err="1"/>
              <a:t>int</a:t>
            </a:r>
            <a:r>
              <a:rPr lang="en-US" dirty="0"/>
              <a:t> </a:t>
            </a:r>
            <a:r>
              <a:rPr lang="en-US" b="1" dirty="0"/>
              <a:t>RIGHT</a:t>
            </a:r>
          </a:p>
          <a:p>
            <a:pPr marL="0" indent="0">
              <a:lnSpc>
                <a:spcPct val="100000"/>
              </a:lnSpc>
              <a:spcBef>
                <a:spcPts val="600"/>
              </a:spcBef>
              <a:buNone/>
            </a:pPr>
            <a:r>
              <a:rPr lang="en-US" dirty="0"/>
              <a:t>public static final </a:t>
            </a:r>
            <a:r>
              <a:rPr lang="en-US" dirty="0" err="1"/>
              <a:t>int</a:t>
            </a:r>
            <a:r>
              <a:rPr lang="en-US" dirty="0"/>
              <a:t> </a:t>
            </a:r>
            <a:r>
              <a:rPr lang="en-US" b="1" dirty="0"/>
              <a:t>CENTER</a:t>
            </a:r>
            <a:r>
              <a:rPr lang="en-US" dirty="0"/>
              <a:t>, public static final </a:t>
            </a:r>
            <a:r>
              <a:rPr lang="en-US" dirty="0" err="1"/>
              <a:t>int</a:t>
            </a:r>
            <a:r>
              <a:rPr lang="en-US" dirty="0"/>
              <a:t> </a:t>
            </a:r>
            <a:r>
              <a:rPr lang="en-US" b="1" dirty="0"/>
              <a:t>LEADING</a:t>
            </a:r>
          </a:p>
          <a:p>
            <a:pPr marL="0" indent="0">
              <a:lnSpc>
                <a:spcPct val="100000"/>
              </a:lnSpc>
              <a:spcBef>
                <a:spcPts val="600"/>
              </a:spcBef>
              <a:buNone/>
            </a:pPr>
            <a:r>
              <a:rPr lang="en-US" dirty="0"/>
              <a:t>public static final </a:t>
            </a:r>
            <a:r>
              <a:rPr lang="en-US" dirty="0" err="1"/>
              <a:t>int</a:t>
            </a:r>
            <a:r>
              <a:rPr lang="en-US" dirty="0"/>
              <a:t> </a:t>
            </a:r>
            <a:r>
              <a:rPr lang="en-US" b="1" dirty="0"/>
              <a:t>TRAILING</a:t>
            </a:r>
          </a:p>
          <a:p>
            <a:pPr marL="0" indent="0">
              <a:buNone/>
            </a:pPr>
            <a:r>
              <a:rPr lang="en-US" b="1" dirty="0"/>
              <a:t>Constructors of </a:t>
            </a:r>
            <a:r>
              <a:rPr lang="en-US" b="1" dirty="0" err="1"/>
              <a:t>FlowLayout</a:t>
            </a:r>
            <a:r>
              <a:rPr lang="en-US" b="1" dirty="0"/>
              <a:t> class</a:t>
            </a:r>
          </a:p>
          <a:p>
            <a:r>
              <a:rPr lang="en-US" b="1" dirty="0" err="1"/>
              <a:t>FlowLayout</a:t>
            </a:r>
            <a:r>
              <a:rPr lang="en-US" b="1" dirty="0"/>
              <a:t>():</a:t>
            </a:r>
            <a:r>
              <a:rPr lang="en-US" dirty="0"/>
              <a:t> creates a flow layout with centered alignment and a default 5 unit horizontal and vertical gap.</a:t>
            </a:r>
          </a:p>
          <a:p>
            <a:r>
              <a:rPr lang="en-US" b="1" dirty="0" err="1"/>
              <a:t>FlowLayout</a:t>
            </a:r>
            <a:r>
              <a:rPr lang="en-US" b="1" dirty="0"/>
              <a:t>(</a:t>
            </a:r>
            <a:r>
              <a:rPr lang="en-US" b="1" dirty="0" err="1"/>
              <a:t>int</a:t>
            </a:r>
            <a:r>
              <a:rPr lang="en-US" b="1" dirty="0"/>
              <a:t> align):</a:t>
            </a:r>
            <a:r>
              <a:rPr lang="en-US" dirty="0"/>
              <a:t> creates a flow layout with the given alignment and a default 5 unit horizontal and vertical gap.</a:t>
            </a:r>
          </a:p>
          <a:p>
            <a:r>
              <a:rPr lang="en-US" b="1" dirty="0" err="1"/>
              <a:t>FlowLayout</a:t>
            </a:r>
            <a:r>
              <a:rPr lang="en-US" b="1" dirty="0"/>
              <a:t>(</a:t>
            </a:r>
            <a:r>
              <a:rPr lang="en-US" b="1" dirty="0" err="1"/>
              <a:t>int</a:t>
            </a:r>
            <a:r>
              <a:rPr lang="en-US" b="1" dirty="0"/>
              <a:t> align, </a:t>
            </a:r>
            <a:r>
              <a:rPr lang="en-US" b="1" dirty="0" err="1"/>
              <a:t>int</a:t>
            </a:r>
            <a:r>
              <a:rPr lang="en-US" b="1" dirty="0"/>
              <a:t> </a:t>
            </a:r>
            <a:r>
              <a:rPr lang="en-US" b="1" dirty="0" err="1"/>
              <a:t>hgap</a:t>
            </a:r>
            <a:r>
              <a:rPr lang="en-US" b="1" dirty="0"/>
              <a:t>, </a:t>
            </a:r>
            <a:r>
              <a:rPr lang="en-US" b="1" dirty="0" err="1"/>
              <a:t>int</a:t>
            </a:r>
            <a:r>
              <a:rPr lang="en-US" b="1" dirty="0"/>
              <a:t> </a:t>
            </a:r>
            <a:r>
              <a:rPr lang="en-US" b="1" dirty="0" err="1"/>
              <a:t>vgap</a:t>
            </a:r>
            <a:r>
              <a:rPr lang="en-US" b="1" dirty="0"/>
              <a:t>):</a:t>
            </a:r>
            <a:r>
              <a:rPr lang="en-US" dirty="0"/>
              <a:t> creates a flow layout with the given alignment and the given horizontal and vertical gap.</a:t>
            </a:r>
          </a:p>
          <a:p>
            <a:endParaRPr lang="en-US" dirty="0"/>
          </a:p>
        </p:txBody>
      </p:sp>
    </p:spTree>
    <p:extLst>
      <p:ext uri="{BB962C8B-B14F-4D97-AF65-F5344CB8AC3E}">
        <p14:creationId xmlns:p14="http://schemas.microsoft.com/office/powerpoint/2010/main" val="1426918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712" y="133113"/>
            <a:ext cx="3206087" cy="549275"/>
          </a:xfrm>
        </p:spPr>
        <p:txBody>
          <a:bodyPr>
            <a:normAutofit/>
          </a:bodyPr>
          <a:lstStyle/>
          <a:p>
            <a:pPr algn="ctr"/>
            <a:r>
              <a:rPr lang="en-US" sz="3000" dirty="0" err="1" smtClean="0"/>
              <a:t>FlowLayout</a:t>
            </a:r>
            <a:endParaRPr lang="en-US" sz="3000" dirty="0"/>
          </a:p>
        </p:txBody>
      </p:sp>
      <p:sp>
        <p:nvSpPr>
          <p:cNvPr id="4" name="Rectangle 3"/>
          <p:cNvSpPr/>
          <p:nvPr/>
        </p:nvSpPr>
        <p:spPr>
          <a:xfrm>
            <a:off x="209266" y="0"/>
            <a:ext cx="6096000" cy="6555641"/>
          </a:xfrm>
          <a:prstGeom prst="rect">
            <a:avLst/>
          </a:prstGeom>
        </p:spPr>
        <p:txBody>
          <a:bodyPr>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javax.swing</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err="1">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f;  </a:t>
            </a:r>
          </a:p>
          <a:p>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f=</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b1=</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b2=</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b3=</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b4=</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b5=</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"5"</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(b1);</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(b2);</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(b3);</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(b4);</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(b5);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FlowLayout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FlowLayout.RIGHT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8200"/>
                </a:solidFill>
                <a:latin typeface="Times New Roman" panose="02020603050405020304" pitchFamily="18" charset="0"/>
                <a:cs typeface="Times New Roman" panose="02020603050405020304" pitchFamily="18" charset="0"/>
              </a:rPr>
              <a:t>//setting flow layout of right alignment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736609" y="923330"/>
            <a:ext cx="6096000" cy="2246769"/>
          </a:xfrm>
          <a:prstGeom prst="rect">
            <a:avLst/>
          </a:prstGeom>
        </p:spPr>
        <p:txBody>
          <a:bodyPr>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2050" name="Picture 2" descr="Flow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555" y="2687424"/>
            <a:ext cx="4086653" cy="407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19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1"/>
            <a:ext cx="10515600" cy="887104"/>
          </a:xfrm>
        </p:spPr>
        <p:txBody>
          <a:bodyPr>
            <a:normAutofit/>
          </a:bodyPr>
          <a:lstStyle/>
          <a:p>
            <a:r>
              <a:rPr lang="en-US" b="1" dirty="0"/>
              <a:t>Swing features</a:t>
            </a:r>
            <a:endParaRPr lang="en-US" dirty="0"/>
          </a:p>
        </p:txBody>
      </p:sp>
      <p:sp>
        <p:nvSpPr>
          <p:cNvPr id="3" name="Content Placeholder 2"/>
          <p:cNvSpPr>
            <a:spLocks noGrp="1"/>
          </p:cNvSpPr>
          <p:nvPr>
            <p:ph idx="1"/>
          </p:nvPr>
        </p:nvSpPr>
        <p:spPr>
          <a:xfrm>
            <a:off x="838200" y="1119116"/>
            <a:ext cx="10515600" cy="5057847"/>
          </a:xfrm>
        </p:spPr>
        <p:txBody>
          <a:bodyPr/>
          <a:lstStyle/>
          <a:p>
            <a:pPr lvl="0"/>
            <a:r>
              <a:rPr lang="en-US" b="1" dirty="0"/>
              <a:t>Light Weight</a:t>
            </a:r>
            <a:r>
              <a:rPr lang="en-US" dirty="0"/>
              <a:t> - Swing component are independent of native Operating System's API as Swing API controls are rendered mostly using pure JAVA code instead of underlying operating system calls.</a:t>
            </a:r>
          </a:p>
          <a:p>
            <a:pPr lvl="0"/>
            <a:r>
              <a:rPr lang="en-US" b="1" dirty="0"/>
              <a:t>Rich controls</a:t>
            </a:r>
            <a:r>
              <a:rPr lang="en-US" dirty="0"/>
              <a:t> - Swing provides a rich set of advanced controls like Tree, </a:t>
            </a:r>
            <a:r>
              <a:rPr lang="en-US" dirty="0" err="1"/>
              <a:t>TabbedPane</a:t>
            </a:r>
            <a:r>
              <a:rPr lang="en-US" dirty="0"/>
              <a:t>, slider, color picker, table controls.</a:t>
            </a:r>
          </a:p>
          <a:p>
            <a:pPr lvl="0"/>
            <a:r>
              <a:rPr lang="en-US" b="1" dirty="0"/>
              <a:t>Highly Customizable</a:t>
            </a:r>
            <a:r>
              <a:rPr lang="en-US" dirty="0"/>
              <a:t> - Swing controls can be customized in very easy way as visual appearance is independent of internal representation.</a:t>
            </a:r>
          </a:p>
          <a:p>
            <a:pPr lvl="0"/>
            <a:r>
              <a:rPr lang="en-US" b="1" dirty="0"/>
              <a:t>Pluggable look-and-feel</a:t>
            </a:r>
            <a:r>
              <a:rPr lang="en-US" dirty="0"/>
              <a:t>- SWING based GUI Application look and feel can be changed at run time based on available values.</a:t>
            </a:r>
          </a:p>
          <a:p>
            <a:endParaRPr lang="en-US" dirty="0"/>
          </a:p>
        </p:txBody>
      </p:sp>
    </p:spTree>
    <p:extLst>
      <p:ext uri="{BB962C8B-B14F-4D97-AF65-F5344CB8AC3E}">
        <p14:creationId xmlns:p14="http://schemas.microsoft.com/office/powerpoint/2010/main" val="1851088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b="1" dirty="0" err="1"/>
              <a:t>GridBagLayout</a:t>
            </a:r>
            <a:endParaRPr lang="en-US" b="1" dirty="0"/>
          </a:p>
        </p:txBody>
      </p:sp>
      <p:sp>
        <p:nvSpPr>
          <p:cNvPr id="3" name="Content Placeholder 2"/>
          <p:cNvSpPr>
            <a:spLocks noGrp="1"/>
          </p:cNvSpPr>
          <p:nvPr>
            <p:ph idx="1"/>
          </p:nvPr>
        </p:nvSpPr>
        <p:spPr>
          <a:xfrm>
            <a:off x="838200" y="1378424"/>
            <a:ext cx="10515600" cy="4798539"/>
          </a:xfrm>
        </p:spPr>
        <p:txBody>
          <a:bodyPr/>
          <a:lstStyle/>
          <a:p>
            <a:r>
              <a:rPr lang="en-US" dirty="0"/>
              <a:t>This is the most flexible layout manager class. </a:t>
            </a:r>
          </a:p>
          <a:p>
            <a:r>
              <a:rPr lang="en-US" dirty="0"/>
              <a:t>The object of </a:t>
            </a:r>
            <a:r>
              <a:rPr lang="en-US" dirty="0" err="1"/>
              <a:t>GridBagLayout</a:t>
            </a:r>
            <a:r>
              <a:rPr lang="en-US" dirty="0"/>
              <a:t> aligns the component vertically, horizontally, or along their baseline without requiring the components of the same size.</a:t>
            </a:r>
          </a:p>
          <a:p>
            <a:r>
              <a:rPr lang="en-US" dirty="0"/>
              <a:t>The components may not be of the same size. Each </a:t>
            </a:r>
            <a:r>
              <a:rPr lang="en-US" dirty="0" err="1"/>
              <a:t>GridBagLayout</a:t>
            </a:r>
            <a:r>
              <a:rPr lang="en-US" dirty="0"/>
              <a:t> object maintains a dynamic, rectangular grid of cells. </a:t>
            </a:r>
          </a:p>
          <a:p>
            <a:r>
              <a:rPr lang="en-US" dirty="0"/>
              <a:t>Each component occupies one or more cells known as its display area. Each component associates an instance of </a:t>
            </a:r>
            <a:r>
              <a:rPr lang="en-US" dirty="0" err="1"/>
              <a:t>GridBagConstraints</a:t>
            </a:r>
            <a:r>
              <a:rPr lang="en-US" dirty="0"/>
              <a:t>. </a:t>
            </a:r>
          </a:p>
          <a:p>
            <a:endParaRPr lang="en-US" dirty="0"/>
          </a:p>
        </p:txBody>
      </p:sp>
    </p:spTree>
    <p:extLst>
      <p:ext uri="{BB962C8B-B14F-4D97-AF65-F5344CB8AC3E}">
        <p14:creationId xmlns:p14="http://schemas.microsoft.com/office/powerpoint/2010/main" val="1338428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r>
              <a:rPr lang="en-US" b="1" dirty="0" err="1"/>
              <a:t>GroupLayout</a:t>
            </a:r>
            <a:endParaRPr lang="en-US" b="1" dirty="0"/>
          </a:p>
        </p:txBody>
      </p:sp>
      <p:sp>
        <p:nvSpPr>
          <p:cNvPr id="3" name="Content Placeholder 2"/>
          <p:cNvSpPr>
            <a:spLocks noGrp="1"/>
          </p:cNvSpPr>
          <p:nvPr>
            <p:ph idx="1"/>
          </p:nvPr>
        </p:nvSpPr>
        <p:spPr>
          <a:xfrm>
            <a:off x="838200" y="1282890"/>
            <a:ext cx="10515600" cy="5575109"/>
          </a:xfrm>
        </p:spPr>
        <p:txBody>
          <a:bodyPr>
            <a:normAutofit lnSpcReduction="10000"/>
          </a:bodyPr>
          <a:lstStyle/>
          <a:p>
            <a:r>
              <a:rPr lang="en-US" b="1" dirty="0" err="1"/>
              <a:t>GroupLayout</a:t>
            </a:r>
            <a:r>
              <a:rPr lang="en-US" i="1" dirty="0"/>
              <a:t> groups its components and places them in a Container hierarchically.</a:t>
            </a:r>
            <a:r>
              <a:rPr lang="en-US" dirty="0"/>
              <a:t> The grouping is done by instances of the Group class.</a:t>
            </a:r>
          </a:p>
          <a:p>
            <a:r>
              <a:rPr lang="en-US" dirty="0"/>
              <a:t>Group is an abstract class, and two concrete classes which implement this Group class are </a:t>
            </a:r>
            <a:r>
              <a:rPr lang="en-US" dirty="0" err="1"/>
              <a:t>SequentialGroup</a:t>
            </a:r>
            <a:r>
              <a:rPr lang="en-US" dirty="0"/>
              <a:t> and </a:t>
            </a:r>
            <a:r>
              <a:rPr lang="en-US" dirty="0" err="1"/>
              <a:t>ParallelGroup</a:t>
            </a:r>
            <a:r>
              <a:rPr lang="en-US" dirty="0"/>
              <a:t>.</a:t>
            </a:r>
          </a:p>
          <a:p>
            <a:r>
              <a:rPr lang="en-US" dirty="0" err="1"/>
              <a:t>SequentialGroup</a:t>
            </a:r>
            <a:r>
              <a:rPr lang="en-US" dirty="0"/>
              <a:t> positions its child sequentially one after another whereas </a:t>
            </a:r>
            <a:r>
              <a:rPr lang="en-US" dirty="0" err="1"/>
              <a:t>ParallelGroup</a:t>
            </a:r>
            <a:r>
              <a:rPr lang="en-US" dirty="0"/>
              <a:t> aligns its child on top of each other.</a:t>
            </a:r>
          </a:p>
          <a:p>
            <a:r>
              <a:rPr lang="en-US" dirty="0"/>
              <a:t>The </a:t>
            </a:r>
            <a:r>
              <a:rPr lang="en-US" dirty="0" err="1"/>
              <a:t>GroupLayout</a:t>
            </a:r>
            <a:r>
              <a:rPr lang="en-US" dirty="0"/>
              <a:t> class provides methods such as </a:t>
            </a:r>
            <a:r>
              <a:rPr lang="en-US" dirty="0" err="1"/>
              <a:t>createParallelGroup</a:t>
            </a:r>
            <a:r>
              <a:rPr lang="en-US" dirty="0"/>
              <a:t>() and </a:t>
            </a:r>
            <a:r>
              <a:rPr lang="en-US" dirty="0" err="1"/>
              <a:t>createSequentialGroup</a:t>
            </a:r>
            <a:r>
              <a:rPr lang="en-US" dirty="0"/>
              <a:t>() to create groups.</a:t>
            </a:r>
          </a:p>
          <a:p>
            <a:r>
              <a:rPr lang="en-US" dirty="0" err="1"/>
              <a:t>GroupLayout</a:t>
            </a:r>
            <a:r>
              <a:rPr lang="en-US" dirty="0"/>
              <a:t> treats each axis independently. That is, there is a group representing the horizontal axis, and a group representing the vertical axis. </a:t>
            </a:r>
          </a:p>
          <a:p>
            <a:r>
              <a:rPr lang="en-US" dirty="0"/>
              <a:t>Each component must exist in both a horizontal and vertical group, otherwise an </a:t>
            </a:r>
            <a:r>
              <a:rPr lang="en-US" dirty="0" err="1"/>
              <a:t>IllegalStateException</a:t>
            </a:r>
            <a:r>
              <a:rPr lang="en-US" dirty="0"/>
              <a:t> is thrown during layout or when the minimum, preferred, or maximum size is requested.</a:t>
            </a:r>
          </a:p>
          <a:p>
            <a:endParaRPr lang="en-US" dirty="0"/>
          </a:p>
        </p:txBody>
      </p:sp>
    </p:spTree>
    <p:extLst>
      <p:ext uri="{BB962C8B-B14F-4D97-AF65-F5344CB8AC3E}">
        <p14:creationId xmlns:p14="http://schemas.microsoft.com/office/powerpoint/2010/main" val="3291014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US" dirty="0" err="1" smtClean="0"/>
              <a:t>Classworks</a:t>
            </a:r>
            <a:r>
              <a:rPr lang="en-US" dirty="0" smtClean="0"/>
              <a:t> (Some Applications)</a:t>
            </a:r>
            <a:endParaRPr lang="en-US" dirty="0"/>
          </a:p>
        </p:txBody>
      </p:sp>
      <p:pic>
        <p:nvPicPr>
          <p:cNvPr id="1026" name="Picture 2" descr="Calculator in Java with sourc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25" y="1690688"/>
            <a:ext cx="4815445" cy="4887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nline exam project in swing outp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767" y="2019869"/>
            <a:ext cx="6910119" cy="429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540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d count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24" y="752829"/>
            <a:ext cx="5606921" cy="55933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Puzzle game in sw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745" y="1049205"/>
            <a:ext cx="5981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44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55244" y="371754"/>
            <a:ext cx="1193006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610B38"/>
                </a:solidFill>
                <a:effectLst/>
                <a:latin typeface="Times New Roman" panose="02020603050405020304" pitchFamily="18" charset="0"/>
                <a:cs typeface="Times New Roman" panose="02020603050405020304" pitchFamily="18" charset="0"/>
              </a:rPr>
              <a:t>Difference between AWT and Swing</a:t>
            </a:r>
          </a:p>
        </p:txBody>
      </p:sp>
      <p:graphicFrame>
        <p:nvGraphicFramePr>
          <p:cNvPr id="6" name="Table 5"/>
          <p:cNvGraphicFramePr>
            <a:graphicFrameLocks noGrp="1"/>
          </p:cNvGraphicFramePr>
          <p:nvPr>
            <p:extLst/>
          </p:nvPr>
        </p:nvGraphicFramePr>
        <p:xfrm>
          <a:off x="528636" y="1116541"/>
          <a:ext cx="11663364" cy="5364480"/>
        </p:xfrm>
        <a:graphic>
          <a:graphicData uri="http://schemas.openxmlformats.org/drawingml/2006/table">
            <a:tbl>
              <a:tblPr firstRow="1" bandRow="1">
                <a:tableStyleId>{5C22544A-7EE6-4342-B048-85BDC9FD1C3A}</a:tableStyleId>
              </a:tblPr>
              <a:tblGrid>
                <a:gridCol w="5831682"/>
                <a:gridCol w="5831682"/>
              </a:tblGrid>
              <a:tr h="0">
                <a:tc>
                  <a:txBody>
                    <a:bodyPr/>
                    <a:lstStyle/>
                    <a:p>
                      <a:pPr algn="ctr"/>
                      <a:r>
                        <a:rPr lang="en-US" sz="2800" dirty="0" smtClean="0"/>
                        <a:t>Java AWT</a:t>
                      </a:r>
                      <a:endParaRPr lang="en-US" sz="2800" dirty="0"/>
                    </a:p>
                  </a:txBody>
                  <a:tcPr/>
                </a:tc>
                <a:tc>
                  <a:txBody>
                    <a:bodyPr/>
                    <a:lstStyle/>
                    <a:p>
                      <a:pPr algn="ctr"/>
                      <a:r>
                        <a:rPr lang="en-US" sz="2800" dirty="0" smtClean="0"/>
                        <a:t>Java</a:t>
                      </a:r>
                      <a:r>
                        <a:rPr lang="en-US" sz="2800" baseline="0" dirty="0" smtClean="0"/>
                        <a:t> Swing</a:t>
                      </a:r>
                      <a:endParaRPr lang="en-US" sz="2800" dirty="0"/>
                    </a:p>
                  </a:txBody>
                  <a:tcPr/>
                </a:tc>
              </a:tr>
              <a:tr h="370840">
                <a:tc>
                  <a:txBody>
                    <a:bodyPr/>
                    <a:lstStyle/>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AWT components are </a:t>
                      </a:r>
                      <a:r>
                        <a:rPr lang="en-US" sz="2400" b="1" i="0" kern="1200" dirty="0" smtClean="0">
                          <a:solidFill>
                            <a:schemeClr val="dk1"/>
                          </a:solidFill>
                          <a:effectLst/>
                          <a:latin typeface="+mn-lt"/>
                          <a:ea typeface="+mn-ea"/>
                          <a:cs typeface="+mn-cs"/>
                        </a:rPr>
                        <a:t>platform-dependent</a:t>
                      </a:r>
                      <a:r>
                        <a:rPr lang="en-US" sz="2400" b="0" i="0" kern="1200" dirty="0" smtClean="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AWT components are </a:t>
                      </a:r>
                      <a:r>
                        <a:rPr lang="en-US" sz="2400" b="1" i="0" kern="1200" dirty="0" smtClean="0">
                          <a:solidFill>
                            <a:schemeClr val="dk1"/>
                          </a:solidFill>
                          <a:effectLst/>
                          <a:latin typeface="+mn-lt"/>
                          <a:ea typeface="+mn-ea"/>
                          <a:cs typeface="+mn-cs"/>
                        </a:rPr>
                        <a:t>heavyweight</a:t>
                      </a:r>
                      <a:r>
                        <a:rPr lang="en-US" sz="2400" b="0" i="0" kern="1200" dirty="0" smtClean="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AWT </a:t>
                      </a:r>
                      <a:r>
                        <a:rPr lang="en-US" sz="2400" b="1" i="0" kern="1200" dirty="0" smtClean="0">
                          <a:solidFill>
                            <a:schemeClr val="dk1"/>
                          </a:solidFill>
                          <a:effectLst/>
                          <a:latin typeface="+mn-lt"/>
                          <a:ea typeface="+mn-ea"/>
                          <a:cs typeface="+mn-cs"/>
                        </a:rPr>
                        <a:t>doesn't support pluggable look and feel</a:t>
                      </a:r>
                      <a:r>
                        <a:rPr lang="en-US" sz="2400" b="0" i="0" kern="1200" dirty="0" smtClean="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AWT provides </a:t>
                      </a:r>
                      <a:r>
                        <a:rPr lang="en-US" sz="2400" b="1" i="0" kern="1200" dirty="0" smtClean="0">
                          <a:solidFill>
                            <a:schemeClr val="dk1"/>
                          </a:solidFill>
                          <a:effectLst/>
                          <a:latin typeface="+mn-lt"/>
                          <a:ea typeface="+mn-ea"/>
                          <a:cs typeface="+mn-cs"/>
                        </a:rPr>
                        <a:t>less components</a:t>
                      </a:r>
                      <a:r>
                        <a:rPr lang="en-US" sz="2400" b="0" i="0" kern="1200" dirty="0" smtClean="0">
                          <a:solidFill>
                            <a:schemeClr val="dk1"/>
                          </a:solidFill>
                          <a:effectLst/>
                          <a:latin typeface="+mn-lt"/>
                          <a:ea typeface="+mn-ea"/>
                          <a:cs typeface="+mn-cs"/>
                        </a:rPr>
                        <a:t> than Swing.</a:t>
                      </a:r>
                    </a:p>
                    <a:p>
                      <a:pPr marL="342900" indent="-342900">
                        <a:buFont typeface="Arial" panose="020B0604020202020204" pitchFamily="34" charset="0"/>
                        <a:buChar char="•"/>
                      </a:pPr>
                      <a:endParaRPr lang="en-US" sz="2400" b="0" i="0" kern="1200" dirty="0" smtClean="0">
                        <a:solidFill>
                          <a:schemeClr val="dk1"/>
                        </a:solidFill>
                        <a:effectLst/>
                        <a:latin typeface="+mn-lt"/>
                        <a:ea typeface="+mn-ea"/>
                        <a:cs typeface="+mn-cs"/>
                      </a:endParaRP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AWT </a:t>
                      </a:r>
                      <a:r>
                        <a:rPr lang="en-US" sz="2400" b="1" i="0" kern="1200" dirty="0" smtClean="0">
                          <a:solidFill>
                            <a:schemeClr val="dk1"/>
                          </a:solidFill>
                          <a:effectLst/>
                          <a:latin typeface="+mn-lt"/>
                          <a:ea typeface="+mn-ea"/>
                          <a:cs typeface="+mn-cs"/>
                        </a:rPr>
                        <a:t>doesn't follows MVC</a:t>
                      </a:r>
                      <a:r>
                        <a:rPr lang="en-US" sz="2400" b="0" i="0" kern="1200" dirty="0" smtClean="0">
                          <a:solidFill>
                            <a:schemeClr val="dk1"/>
                          </a:solidFill>
                          <a:effectLst/>
                          <a:latin typeface="+mn-lt"/>
                          <a:ea typeface="+mn-ea"/>
                          <a:cs typeface="+mn-cs"/>
                        </a:rPr>
                        <a:t>(Model View Controller) where model represents data, view represents presentation and controller acts as an interface between model and view.</a:t>
                      </a:r>
                      <a:endParaRPr lang="en-US" sz="2400" dirty="0"/>
                    </a:p>
                  </a:txBody>
                  <a:tcPr/>
                </a:tc>
                <a:tc>
                  <a:txBody>
                    <a:bodyPr/>
                    <a:lstStyle/>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Java swing components are </a:t>
                      </a:r>
                      <a:r>
                        <a:rPr lang="en-US" sz="2400" b="1" i="0" kern="1200" dirty="0" smtClean="0">
                          <a:solidFill>
                            <a:schemeClr val="dk1"/>
                          </a:solidFill>
                          <a:effectLst/>
                          <a:latin typeface="+mn-lt"/>
                          <a:ea typeface="+mn-ea"/>
                          <a:cs typeface="+mn-cs"/>
                        </a:rPr>
                        <a:t>platform-independent</a:t>
                      </a:r>
                      <a:r>
                        <a:rPr lang="en-US" sz="2400" b="0" i="0" kern="1200" dirty="0" smtClean="0">
                          <a:solidFill>
                            <a:schemeClr val="dk1"/>
                          </a:solidFill>
                          <a:effectLst/>
                          <a:latin typeface="+mn-lt"/>
                          <a:ea typeface="+mn-ea"/>
                          <a:cs typeface="+mn-cs"/>
                        </a:rPr>
                        <a:t>. </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Swing components are </a:t>
                      </a:r>
                      <a:r>
                        <a:rPr lang="en-US" sz="2400" b="1" i="0" kern="1200" dirty="0" smtClean="0">
                          <a:solidFill>
                            <a:schemeClr val="dk1"/>
                          </a:solidFill>
                          <a:effectLst/>
                          <a:latin typeface="+mn-lt"/>
                          <a:ea typeface="+mn-ea"/>
                          <a:cs typeface="+mn-cs"/>
                        </a:rPr>
                        <a:t>lightweight</a:t>
                      </a:r>
                      <a:r>
                        <a:rPr lang="en-US" sz="2400" b="0" i="0" kern="1200" dirty="0" smtClean="0">
                          <a:solidFill>
                            <a:schemeClr val="dk1"/>
                          </a:solidFill>
                          <a:effectLst/>
                          <a:latin typeface="+mn-lt"/>
                          <a:ea typeface="+mn-ea"/>
                          <a:cs typeface="+mn-cs"/>
                        </a:rPr>
                        <a:t>.</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Swing </a:t>
                      </a:r>
                      <a:r>
                        <a:rPr lang="en-US" sz="2400" b="1" i="0" kern="1200" dirty="0" smtClean="0">
                          <a:solidFill>
                            <a:schemeClr val="dk1"/>
                          </a:solidFill>
                          <a:effectLst/>
                          <a:latin typeface="+mn-lt"/>
                          <a:ea typeface="+mn-ea"/>
                          <a:cs typeface="+mn-cs"/>
                        </a:rPr>
                        <a:t>supports pluggable look and feel</a:t>
                      </a:r>
                      <a:r>
                        <a:rPr lang="en-US" sz="2400" b="0" i="0" kern="1200" dirty="0" smtClean="0">
                          <a:solidFill>
                            <a:schemeClr val="dk1"/>
                          </a:solidFill>
                          <a:effectLst/>
                          <a:latin typeface="+mn-lt"/>
                          <a:ea typeface="+mn-ea"/>
                          <a:cs typeface="+mn-cs"/>
                        </a:rPr>
                        <a:t>.</a:t>
                      </a:r>
                    </a:p>
                    <a:p>
                      <a:pPr marL="342900" indent="-342900">
                        <a:buFont typeface="Arial" panose="020B0604020202020204" pitchFamily="34" charset="0"/>
                        <a:buChar char="•"/>
                      </a:pPr>
                      <a:endParaRPr lang="en-US" sz="2400" b="0" i="0" kern="1200" dirty="0" smtClean="0">
                        <a:solidFill>
                          <a:schemeClr val="dk1"/>
                        </a:solidFill>
                        <a:effectLst/>
                        <a:latin typeface="+mn-lt"/>
                        <a:ea typeface="+mn-ea"/>
                        <a:cs typeface="+mn-cs"/>
                      </a:endParaRP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Swing provides </a:t>
                      </a:r>
                      <a:r>
                        <a:rPr lang="en-US" sz="2400" b="1" i="0" kern="1200" dirty="0" smtClean="0">
                          <a:solidFill>
                            <a:schemeClr val="dk1"/>
                          </a:solidFill>
                          <a:effectLst/>
                          <a:latin typeface="+mn-lt"/>
                          <a:ea typeface="+mn-ea"/>
                          <a:cs typeface="+mn-cs"/>
                        </a:rPr>
                        <a:t>more powerful components</a:t>
                      </a:r>
                      <a:r>
                        <a:rPr lang="en-US" sz="2400" b="0" i="0" kern="1200" dirty="0" smtClean="0">
                          <a:solidFill>
                            <a:schemeClr val="dk1"/>
                          </a:solidFill>
                          <a:effectLst/>
                          <a:latin typeface="+mn-lt"/>
                          <a:ea typeface="+mn-ea"/>
                          <a:cs typeface="+mn-cs"/>
                        </a:rPr>
                        <a:t> such as tables, lists, </a:t>
                      </a:r>
                      <a:r>
                        <a:rPr lang="en-US" sz="2400" b="0" i="0" kern="1200" dirty="0" err="1" smtClean="0">
                          <a:solidFill>
                            <a:schemeClr val="dk1"/>
                          </a:solidFill>
                          <a:effectLst/>
                          <a:latin typeface="+mn-lt"/>
                          <a:ea typeface="+mn-ea"/>
                          <a:cs typeface="+mn-cs"/>
                        </a:rPr>
                        <a:t>scrollpanes</a:t>
                      </a:r>
                      <a:r>
                        <a:rPr lang="en-US" sz="2400" b="0" i="0" kern="1200" dirty="0" smtClean="0">
                          <a:solidFill>
                            <a:schemeClr val="dk1"/>
                          </a:solidFill>
                          <a:effectLst/>
                          <a:latin typeface="+mn-lt"/>
                          <a:ea typeface="+mn-ea"/>
                          <a:cs typeface="+mn-cs"/>
                        </a:rPr>
                        <a:t>, </a:t>
                      </a:r>
                      <a:r>
                        <a:rPr lang="en-US" sz="2400" b="0" i="0" kern="1200" dirty="0" err="1" smtClean="0">
                          <a:solidFill>
                            <a:schemeClr val="dk1"/>
                          </a:solidFill>
                          <a:effectLst/>
                          <a:latin typeface="+mn-lt"/>
                          <a:ea typeface="+mn-ea"/>
                          <a:cs typeface="+mn-cs"/>
                        </a:rPr>
                        <a:t>colorchooser</a:t>
                      </a:r>
                      <a:r>
                        <a:rPr lang="en-US" sz="2400" b="0" i="0" kern="1200" dirty="0" smtClean="0">
                          <a:solidFill>
                            <a:schemeClr val="dk1"/>
                          </a:solidFill>
                          <a:effectLst/>
                          <a:latin typeface="+mn-lt"/>
                          <a:ea typeface="+mn-ea"/>
                          <a:cs typeface="+mn-cs"/>
                        </a:rPr>
                        <a:t>, </a:t>
                      </a:r>
                      <a:r>
                        <a:rPr lang="en-US" sz="2400" b="0" i="0" kern="1200" dirty="0" err="1" smtClean="0">
                          <a:solidFill>
                            <a:schemeClr val="dk1"/>
                          </a:solidFill>
                          <a:effectLst/>
                          <a:latin typeface="+mn-lt"/>
                          <a:ea typeface="+mn-ea"/>
                          <a:cs typeface="+mn-cs"/>
                        </a:rPr>
                        <a:t>tabbedpane</a:t>
                      </a:r>
                      <a:r>
                        <a:rPr lang="en-US" sz="2400" b="0" i="0" kern="1200" dirty="0" smtClean="0">
                          <a:solidFill>
                            <a:schemeClr val="dk1"/>
                          </a:solidFill>
                          <a:effectLst/>
                          <a:latin typeface="+mn-lt"/>
                          <a:ea typeface="+mn-ea"/>
                          <a:cs typeface="+mn-cs"/>
                        </a:rPr>
                        <a:t> etc.</a:t>
                      </a:r>
                    </a:p>
                    <a:p>
                      <a:pPr marL="342900" indent="-342900">
                        <a:buFont typeface="Arial" panose="020B0604020202020204" pitchFamily="34" charset="0"/>
                        <a:buChar char="•"/>
                      </a:pPr>
                      <a:r>
                        <a:rPr lang="en-US" sz="2400" b="0" i="0" kern="1200" dirty="0" smtClean="0">
                          <a:solidFill>
                            <a:schemeClr val="dk1"/>
                          </a:solidFill>
                          <a:effectLst/>
                          <a:latin typeface="+mn-lt"/>
                          <a:ea typeface="+mn-ea"/>
                          <a:cs typeface="+mn-cs"/>
                        </a:rPr>
                        <a:t>Swing </a:t>
                      </a:r>
                      <a:r>
                        <a:rPr lang="en-US" sz="2400" b="1" i="0" kern="1200" dirty="0" smtClean="0">
                          <a:solidFill>
                            <a:schemeClr val="dk1"/>
                          </a:solidFill>
                          <a:effectLst/>
                          <a:latin typeface="+mn-lt"/>
                          <a:ea typeface="+mn-ea"/>
                          <a:cs typeface="+mn-cs"/>
                        </a:rPr>
                        <a:t>follows MVC</a:t>
                      </a:r>
                      <a:r>
                        <a:rPr lang="en-US" sz="2400" b="0" i="0" kern="1200" dirty="0" smtClean="0">
                          <a:solidFill>
                            <a:schemeClr val="dk1"/>
                          </a:solidFill>
                          <a:effectLst/>
                          <a:latin typeface="+mn-lt"/>
                          <a:ea typeface="+mn-ea"/>
                          <a:cs typeface="+mn-cs"/>
                        </a:rPr>
                        <a:t>.</a:t>
                      </a:r>
                      <a:endParaRPr lang="en-US" sz="2400" dirty="0"/>
                    </a:p>
                  </a:txBody>
                  <a:tcPr/>
                </a:tc>
              </a:tr>
            </a:tbl>
          </a:graphicData>
        </a:graphic>
      </p:graphicFrame>
    </p:spTree>
    <p:extLst>
      <p:ext uri="{BB962C8B-B14F-4D97-AF65-F5344CB8AC3E}">
        <p14:creationId xmlns:p14="http://schemas.microsoft.com/office/powerpoint/2010/main" val="1187259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erarchy of javax s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49" y="0"/>
            <a:ext cx="849336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041217" y="733146"/>
            <a:ext cx="615553" cy="5648341"/>
          </a:xfrm>
          <a:prstGeom prst="rect">
            <a:avLst/>
          </a:prstGeom>
        </p:spPr>
        <p:txBody>
          <a:bodyPr vert="vert" wrap="none">
            <a:spAutoFit/>
          </a:bodyPr>
          <a:lstStyle/>
          <a:p>
            <a:r>
              <a:rPr lang="en-US" sz="2800" b="1" i="0" dirty="0" smtClean="0">
                <a:solidFill>
                  <a:srgbClr val="610B38"/>
                </a:solidFill>
                <a:effectLst/>
                <a:latin typeface="erdana"/>
              </a:rPr>
              <a:t>Hierarchy of Java Swing classes</a:t>
            </a:r>
            <a:endParaRPr lang="en-US" sz="2800" b="1" i="0" dirty="0">
              <a:solidFill>
                <a:srgbClr val="610B38"/>
              </a:solidFill>
              <a:effectLst/>
              <a:latin typeface="erdana"/>
            </a:endParaRPr>
          </a:p>
        </p:txBody>
      </p:sp>
    </p:spTree>
    <p:extLst>
      <p:ext uri="{BB962C8B-B14F-4D97-AF65-F5344CB8AC3E}">
        <p14:creationId xmlns:p14="http://schemas.microsoft.com/office/powerpoint/2010/main" val="552359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6666931"/>
          </a:xfrm>
        </p:spPr>
        <p:txBody>
          <a:bodyPr>
            <a:normAutofit fontScale="92500"/>
          </a:bodyPr>
          <a:lstStyle/>
          <a:p>
            <a:pPr marL="0" indent="0">
              <a:buNone/>
            </a:pPr>
            <a:r>
              <a:rPr lang="en-US" sz="3000" b="1" dirty="0"/>
              <a:t>Component</a:t>
            </a:r>
            <a:endParaRPr lang="en-US" sz="3000" dirty="0" smtClean="0"/>
          </a:p>
          <a:p>
            <a:r>
              <a:rPr lang="en-US" dirty="0" smtClean="0"/>
              <a:t>All </a:t>
            </a:r>
            <a:r>
              <a:rPr lang="en-US" dirty="0"/>
              <a:t>the elements like the button, text fields, scroll bars, etc. are called components. </a:t>
            </a:r>
          </a:p>
          <a:p>
            <a:r>
              <a:rPr lang="en-US" dirty="0"/>
              <a:t>T</a:t>
            </a:r>
            <a:r>
              <a:rPr lang="en-US" dirty="0" smtClean="0"/>
              <a:t>here </a:t>
            </a:r>
            <a:r>
              <a:rPr lang="en-US" dirty="0"/>
              <a:t>are classes for each </a:t>
            </a:r>
            <a:r>
              <a:rPr lang="en-US" dirty="0" smtClean="0"/>
              <a:t>component. </a:t>
            </a:r>
            <a:r>
              <a:rPr lang="en-US" dirty="0"/>
              <a:t>In order to place every component in a particular position on a screen, we need to add them to a container</a:t>
            </a:r>
            <a:r>
              <a:rPr lang="en-US" dirty="0" smtClean="0"/>
              <a:t>.</a:t>
            </a:r>
          </a:p>
          <a:p>
            <a:pPr marL="0" indent="0">
              <a:buNone/>
            </a:pPr>
            <a:r>
              <a:rPr lang="en-US" sz="3000" b="1" dirty="0" smtClean="0"/>
              <a:t>Container</a:t>
            </a:r>
            <a:endParaRPr lang="en-US" sz="3000" dirty="0"/>
          </a:p>
          <a:p>
            <a:r>
              <a:rPr lang="en-US" dirty="0"/>
              <a:t>The Container is a component </a:t>
            </a:r>
            <a:r>
              <a:rPr lang="en-US" dirty="0" smtClean="0"/>
              <a:t>that </a:t>
            </a:r>
            <a:r>
              <a:rPr lang="en-US" dirty="0"/>
              <a:t>can contain another components like buttons, </a:t>
            </a:r>
            <a:r>
              <a:rPr lang="en-US" dirty="0" err="1"/>
              <a:t>textfields</a:t>
            </a:r>
            <a:r>
              <a:rPr lang="en-US" dirty="0"/>
              <a:t>, labels etc. The classes that extends Container class are known as container such as </a:t>
            </a:r>
            <a:r>
              <a:rPr lang="en-US" dirty="0" err="1" smtClean="0"/>
              <a:t>JFrame</a:t>
            </a:r>
            <a:r>
              <a:rPr lang="en-US" dirty="0"/>
              <a:t>, </a:t>
            </a:r>
            <a:r>
              <a:rPr lang="en-US" dirty="0" err="1" smtClean="0"/>
              <a:t>JDialog</a:t>
            </a:r>
            <a:r>
              <a:rPr lang="en-US" dirty="0" smtClean="0"/>
              <a:t> </a:t>
            </a:r>
            <a:r>
              <a:rPr lang="en-US" dirty="0"/>
              <a:t>and </a:t>
            </a:r>
            <a:r>
              <a:rPr lang="en-US" dirty="0" err="1" smtClean="0"/>
              <a:t>JPanel</a:t>
            </a:r>
            <a:r>
              <a:rPr lang="en-US" dirty="0"/>
              <a:t>. </a:t>
            </a:r>
          </a:p>
          <a:p>
            <a:r>
              <a:rPr lang="en-US" dirty="0"/>
              <a:t>It is basically a screen where </a:t>
            </a:r>
            <a:r>
              <a:rPr lang="en-US" dirty="0" smtClean="0"/>
              <a:t>the </a:t>
            </a:r>
            <a:r>
              <a:rPr lang="en-US" dirty="0"/>
              <a:t>components are placed at their specific locations. Thus it contains and controls the layout of components. There are four types of containers in Java AWT: </a:t>
            </a:r>
          </a:p>
          <a:p>
            <a:pPr>
              <a:lnSpc>
                <a:spcPct val="100000"/>
              </a:lnSpc>
              <a:spcBef>
                <a:spcPts val="0"/>
              </a:spcBef>
            </a:pPr>
            <a:r>
              <a:rPr lang="en-US" dirty="0" err="1" smtClean="0"/>
              <a:t>JWindow</a:t>
            </a:r>
            <a:endParaRPr lang="en-US" dirty="0"/>
          </a:p>
          <a:p>
            <a:pPr>
              <a:lnSpc>
                <a:spcPct val="100000"/>
              </a:lnSpc>
              <a:spcBef>
                <a:spcPts val="0"/>
              </a:spcBef>
            </a:pPr>
            <a:r>
              <a:rPr lang="en-US" dirty="0" err="1" smtClean="0"/>
              <a:t>JPanel</a:t>
            </a:r>
            <a:endParaRPr lang="en-US" dirty="0"/>
          </a:p>
          <a:p>
            <a:pPr>
              <a:lnSpc>
                <a:spcPct val="100000"/>
              </a:lnSpc>
              <a:spcBef>
                <a:spcPts val="0"/>
              </a:spcBef>
            </a:pPr>
            <a:r>
              <a:rPr lang="en-US" dirty="0" err="1" smtClean="0"/>
              <a:t>JFrame</a:t>
            </a:r>
            <a:endParaRPr lang="en-US" dirty="0"/>
          </a:p>
          <a:p>
            <a:pPr>
              <a:lnSpc>
                <a:spcPct val="100000"/>
              </a:lnSpc>
              <a:spcBef>
                <a:spcPts val="0"/>
              </a:spcBef>
            </a:pPr>
            <a:r>
              <a:rPr lang="en-US" dirty="0" err="1" smtClean="0"/>
              <a:t>JDialog</a:t>
            </a:r>
            <a:endParaRPr lang="en-US" dirty="0"/>
          </a:p>
        </p:txBody>
      </p:sp>
    </p:spTree>
    <p:extLst>
      <p:ext uri="{BB962C8B-B14F-4D97-AF65-F5344CB8AC3E}">
        <p14:creationId xmlns:p14="http://schemas.microsoft.com/office/powerpoint/2010/main" val="45710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61770805"/>
              </p:ext>
            </p:extLst>
          </p:nvPr>
        </p:nvGraphicFramePr>
        <p:xfrm>
          <a:off x="423082" y="1405720"/>
          <a:ext cx="11395880" cy="5317926"/>
        </p:xfrm>
        <a:graphic>
          <a:graphicData uri="http://schemas.openxmlformats.org/drawingml/2006/table">
            <a:tbl>
              <a:tblPr/>
              <a:tblGrid>
                <a:gridCol w="4599294"/>
                <a:gridCol w="6796586"/>
              </a:tblGrid>
              <a:tr h="744723">
                <a:tc>
                  <a:txBody>
                    <a:bodyPr/>
                    <a:lstStyle/>
                    <a:p>
                      <a:pPr algn="l" fontAlgn="t"/>
                      <a:r>
                        <a:rPr lang="en-US" sz="2000" b="1" dirty="0">
                          <a:solidFill>
                            <a:srgbClr val="000000"/>
                          </a:solidFill>
                          <a:effectLst/>
                          <a:latin typeface="times new roman" panose="02020603050405020304" pitchFamily="18" charset="0"/>
                        </a:rPr>
                        <a:t>Method</a:t>
                      </a:r>
                    </a:p>
                  </a:txBody>
                  <a:tcPr marL="114300" marR="114300" marT="114300" marB="114300">
                    <a:lnL w="9525" cap="flat" cmpd="sng" algn="ctr">
                      <a:solidFill>
                        <a:srgbClr val="B0B28E"/>
                      </a:solidFill>
                      <a:prstDash val="solid"/>
                      <a:round/>
                      <a:headEnd type="none" w="med" len="med"/>
                      <a:tailEnd type="none" w="med" len="med"/>
                    </a:lnL>
                    <a:lnR w="9525" cap="flat" cmpd="sng" algn="ctr">
                      <a:solidFill>
                        <a:srgbClr val="B0B28E"/>
                      </a:solidFill>
                      <a:prstDash val="solid"/>
                      <a:round/>
                      <a:headEnd type="none" w="med" len="med"/>
                      <a:tailEnd type="none" w="med" len="med"/>
                    </a:lnR>
                    <a:lnT w="9525" cap="flat" cmpd="sng" algn="ctr">
                      <a:solidFill>
                        <a:srgbClr val="B0B2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B0B28E"/>
                      </a:solidFill>
                      <a:prstDash val="solid"/>
                      <a:round/>
                      <a:headEnd type="none" w="med" len="med"/>
                      <a:tailEnd type="none" w="med" len="med"/>
                    </a:lnL>
                    <a:lnR w="9525" cap="flat" cmpd="sng" algn="ctr">
                      <a:solidFill>
                        <a:srgbClr val="B0B28E"/>
                      </a:solidFill>
                      <a:prstDash val="solid"/>
                      <a:round/>
                      <a:headEnd type="none" w="med" len="med"/>
                      <a:tailEnd type="none" w="med" len="med"/>
                    </a:lnR>
                    <a:lnT w="9525" cap="flat" cmpd="sng" algn="ctr">
                      <a:solidFill>
                        <a:srgbClr val="B0B2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09873">
                <a:tc>
                  <a:txBody>
                    <a:bodyPr/>
                    <a:lstStyle/>
                    <a:p>
                      <a:pPr algn="l" fontAlgn="t"/>
                      <a:r>
                        <a:rPr lang="en-US" sz="2000" dirty="0" smtClean="0">
                          <a:solidFill>
                            <a:srgbClr val="000000"/>
                          </a:solidFill>
                          <a:effectLst/>
                          <a:latin typeface="verdana" panose="020B0604030504040204" pitchFamily="34" charset="0"/>
                        </a:rPr>
                        <a:t>void </a:t>
                      </a:r>
                      <a:r>
                        <a:rPr lang="en-US" sz="2000" dirty="0">
                          <a:solidFill>
                            <a:srgbClr val="000000"/>
                          </a:solidFill>
                          <a:effectLst/>
                          <a:latin typeface="verdana" panose="020B0604030504040204" pitchFamily="34" charset="0"/>
                        </a:rPr>
                        <a:t>add(Component 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b="0" i="0" kern="1200" dirty="0" smtClean="0">
                          <a:solidFill>
                            <a:schemeClr val="tx1"/>
                          </a:solidFill>
                          <a:effectLst/>
                          <a:latin typeface="Verdana" panose="020B0604030504040204" pitchFamily="34" charset="0"/>
                          <a:ea typeface="Verdana" panose="020B0604030504040204" pitchFamily="34" charset="0"/>
                          <a:cs typeface="+mn-cs"/>
                        </a:rPr>
                        <a:t>Add a component into a Container by taking a component as a parameter.</a:t>
                      </a:r>
                      <a:endParaRPr lang="en-US" sz="2000" dirty="0">
                        <a:solidFill>
                          <a:srgbClr val="000000"/>
                        </a:solidFill>
                        <a:effectLst/>
                        <a:latin typeface="Verdana" panose="020B0604030504040204" pitchFamily="34" charset="0"/>
                        <a:ea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4987">
                <a:tc>
                  <a:txBody>
                    <a:bodyPr/>
                    <a:lstStyle/>
                    <a:p>
                      <a:pPr algn="l" fontAlgn="t"/>
                      <a:r>
                        <a:rPr lang="en-US" sz="2000" dirty="0" smtClean="0">
                          <a:solidFill>
                            <a:srgbClr val="000000"/>
                          </a:solidFill>
                          <a:effectLst/>
                          <a:latin typeface="verdana" panose="020B0604030504040204" pitchFamily="34" charset="0"/>
                        </a:rPr>
                        <a:t>void </a:t>
                      </a:r>
                      <a:r>
                        <a:rPr lang="en-US" sz="2000" dirty="0" err="1">
                          <a:solidFill>
                            <a:srgbClr val="000000"/>
                          </a:solidFill>
                          <a:effectLst/>
                          <a:latin typeface="verdana" panose="020B0604030504040204" pitchFamily="34" charset="0"/>
                        </a:rPr>
                        <a:t>setSize</a:t>
                      </a:r>
                      <a:r>
                        <a:rPr lang="en-US" sz="2000" dirty="0">
                          <a:solidFill>
                            <a:srgbClr val="000000"/>
                          </a:solidFill>
                          <a:effectLst/>
                          <a:latin typeface="verdana" panose="020B0604030504040204" pitchFamily="34" charset="0"/>
                        </a:rPr>
                        <a:t>(</a:t>
                      </a:r>
                      <a:r>
                        <a:rPr lang="en-US" sz="2000" dirty="0" err="1">
                          <a:solidFill>
                            <a:srgbClr val="000000"/>
                          </a:solidFill>
                          <a:effectLst/>
                          <a:latin typeface="verdana" panose="020B0604030504040204" pitchFamily="34" charset="0"/>
                        </a:rPr>
                        <a:t>int</a:t>
                      </a:r>
                      <a:r>
                        <a:rPr lang="en-US" sz="2000" dirty="0">
                          <a:solidFill>
                            <a:srgbClr val="000000"/>
                          </a:solidFill>
                          <a:effectLst/>
                          <a:latin typeface="verdana" panose="020B0604030504040204" pitchFamily="34" charset="0"/>
                        </a:rPr>
                        <a:t> </a:t>
                      </a:r>
                      <a:r>
                        <a:rPr lang="en-US" sz="2000" dirty="0" err="1">
                          <a:solidFill>
                            <a:srgbClr val="000000"/>
                          </a:solidFill>
                          <a:effectLst/>
                          <a:latin typeface="verdana" panose="020B0604030504040204" pitchFamily="34" charset="0"/>
                        </a:rPr>
                        <a:t>width,int</a:t>
                      </a:r>
                      <a:r>
                        <a:rPr lang="en-US" sz="2000" dirty="0">
                          <a:solidFill>
                            <a:srgbClr val="000000"/>
                          </a:solidFill>
                          <a:effectLst/>
                          <a:latin typeface="verdana" panose="020B0604030504040204" pitchFamily="34" charset="0"/>
                        </a:rPr>
                        <a:t> height)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verdana" panose="020B0604030504040204" pitchFamily="34" charset="0"/>
                        </a:rPr>
                        <a:t>sets size of the component.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34810">
                <a:tc>
                  <a:txBody>
                    <a:bodyPr/>
                    <a:lstStyle/>
                    <a:p>
                      <a:pPr algn="l" fontAlgn="t"/>
                      <a:r>
                        <a:rPr lang="en-US" sz="2000" dirty="0" smtClean="0">
                          <a:solidFill>
                            <a:srgbClr val="000000"/>
                          </a:solidFill>
                          <a:effectLst/>
                          <a:latin typeface="verdana" panose="020B0604030504040204" pitchFamily="34" charset="0"/>
                        </a:rPr>
                        <a:t>void </a:t>
                      </a:r>
                      <a:r>
                        <a:rPr lang="en-US" sz="2000" dirty="0" err="1">
                          <a:solidFill>
                            <a:srgbClr val="000000"/>
                          </a:solidFill>
                          <a:effectLst/>
                          <a:latin typeface="verdana" panose="020B0604030504040204" pitchFamily="34" charset="0"/>
                        </a:rPr>
                        <a:t>setLayout</a:t>
                      </a:r>
                      <a:r>
                        <a:rPr lang="en-US" sz="2000" dirty="0">
                          <a:solidFill>
                            <a:srgbClr val="000000"/>
                          </a:solidFill>
                          <a:effectLst/>
                          <a:latin typeface="verdana" panose="020B0604030504040204" pitchFamily="34" charset="0"/>
                        </a:rPr>
                        <a:t>(</a:t>
                      </a:r>
                      <a:r>
                        <a:rPr lang="en-US" sz="2000" dirty="0" err="1">
                          <a:solidFill>
                            <a:srgbClr val="000000"/>
                          </a:solidFill>
                          <a:effectLst/>
                          <a:latin typeface="verdana" panose="020B0604030504040204" pitchFamily="34" charset="0"/>
                        </a:rPr>
                        <a:t>LayoutManager</a:t>
                      </a:r>
                      <a:r>
                        <a:rPr lang="en-US" sz="2000" dirty="0">
                          <a:solidFill>
                            <a:srgbClr val="000000"/>
                          </a:solidFill>
                          <a:effectLst/>
                          <a:latin typeface="verdana" panose="020B0604030504040204" pitchFamily="34" charset="0"/>
                        </a:rPr>
                        <a:t> 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verdana" panose="020B0604030504040204" pitchFamily="34" charset="0"/>
                        </a:rPr>
                        <a:t>sets the layout manager for the component.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9220">
                <a:tc>
                  <a:txBody>
                    <a:bodyPr/>
                    <a:lstStyle/>
                    <a:p>
                      <a:pPr algn="l" fontAlgn="t"/>
                      <a:r>
                        <a:rPr lang="en-US" sz="2000" dirty="0" smtClean="0">
                          <a:solidFill>
                            <a:srgbClr val="000000"/>
                          </a:solidFill>
                          <a:effectLst/>
                          <a:latin typeface="Verdana" panose="020B0604030504040204" pitchFamily="34" charset="0"/>
                          <a:ea typeface="Verdana" panose="020B0604030504040204" pitchFamily="34" charset="0"/>
                        </a:rPr>
                        <a:t>void </a:t>
                      </a:r>
                      <a:r>
                        <a:rPr lang="en-US" sz="2000" dirty="0" err="1">
                          <a:solidFill>
                            <a:srgbClr val="000000"/>
                          </a:solidFill>
                          <a:effectLst/>
                          <a:latin typeface="Verdana" panose="020B0604030504040204" pitchFamily="34" charset="0"/>
                          <a:ea typeface="Verdana" panose="020B0604030504040204" pitchFamily="34" charset="0"/>
                        </a:rPr>
                        <a:t>setVisible</a:t>
                      </a:r>
                      <a:r>
                        <a:rPr lang="en-US" sz="2000" dirty="0">
                          <a:solidFill>
                            <a:srgbClr val="000000"/>
                          </a:solidFill>
                          <a:effectLst/>
                          <a:latin typeface="Verdana" panose="020B0604030504040204" pitchFamily="34" charset="0"/>
                          <a:ea typeface="Verdana" panose="020B0604030504040204" pitchFamily="34" charset="0"/>
                        </a:rPr>
                        <a:t>(</a:t>
                      </a:r>
                      <a:r>
                        <a:rPr lang="en-US" sz="2000" dirty="0" err="1">
                          <a:solidFill>
                            <a:srgbClr val="000000"/>
                          </a:solidFill>
                          <a:effectLst/>
                          <a:latin typeface="Verdana" panose="020B0604030504040204" pitchFamily="34" charset="0"/>
                          <a:ea typeface="Verdana" panose="020B0604030504040204" pitchFamily="34" charset="0"/>
                        </a:rPr>
                        <a:t>boolean</a:t>
                      </a:r>
                      <a:r>
                        <a:rPr lang="en-US" sz="2000" dirty="0">
                          <a:solidFill>
                            <a:srgbClr val="000000"/>
                          </a:solidFill>
                          <a:effectLst/>
                          <a:latin typeface="Verdana" panose="020B0604030504040204" pitchFamily="34" charset="0"/>
                          <a:ea typeface="Verdana" panose="020B0604030504040204" pitchFamily="34" charset="0"/>
                        </a:rPr>
                        <a:t> 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verdana" panose="020B0604030504040204" pitchFamily="34" charset="0"/>
                        </a:rPr>
                        <a:t>sets the visibility of the component. It is by default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44313">
                <a:tc>
                  <a:txBody>
                    <a:bodyPr/>
                    <a:lstStyle/>
                    <a:p>
                      <a:pPr algn="l" fontAlgn="t"/>
                      <a:r>
                        <a:rPr lang="en-US" sz="2000" b="0" i="0" kern="1200" dirty="0" smtClean="0">
                          <a:solidFill>
                            <a:schemeClr val="tx1"/>
                          </a:solidFill>
                          <a:effectLst/>
                          <a:latin typeface="Verdana" panose="020B0604030504040204" pitchFamily="34" charset="0"/>
                          <a:ea typeface="Verdana" panose="020B0604030504040204" pitchFamily="34" charset="0"/>
                          <a:cs typeface="+mn-cs"/>
                        </a:rPr>
                        <a:t>Void </a:t>
                      </a:r>
                      <a:r>
                        <a:rPr lang="en-US" sz="2000" b="0" i="0" kern="1200" dirty="0" err="1" smtClean="0">
                          <a:solidFill>
                            <a:schemeClr val="tx1"/>
                          </a:solidFill>
                          <a:effectLst/>
                          <a:latin typeface="Verdana" panose="020B0604030504040204" pitchFamily="34" charset="0"/>
                          <a:ea typeface="Verdana" panose="020B0604030504040204" pitchFamily="34" charset="0"/>
                          <a:cs typeface="+mn-cs"/>
                        </a:rPr>
                        <a:t>setBounds</a:t>
                      </a:r>
                      <a:r>
                        <a:rPr lang="en-US" sz="2000" b="0" i="0" kern="1200" dirty="0" smtClean="0">
                          <a:solidFill>
                            <a:schemeClr val="tx1"/>
                          </a:solidFill>
                          <a:effectLst/>
                          <a:latin typeface="Verdana" panose="020B0604030504040204" pitchFamily="34" charset="0"/>
                          <a:ea typeface="Verdana" panose="020B0604030504040204" pitchFamily="34" charset="0"/>
                          <a:cs typeface="+mn-cs"/>
                        </a:rPr>
                        <a:t>()</a:t>
                      </a:r>
                      <a:endParaRPr lang="en-US" sz="2000" dirty="0">
                        <a:solidFill>
                          <a:srgbClr val="000000"/>
                        </a:solidFill>
                        <a:effectLst/>
                        <a:latin typeface="Verdana" panose="020B0604030504040204" pitchFamily="34" charset="0"/>
                        <a:ea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b="0" i="0" kern="1200" dirty="0" smtClean="0">
                          <a:solidFill>
                            <a:schemeClr val="tx1"/>
                          </a:solidFill>
                          <a:effectLst/>
                          <a:latin typeface="Verdana" panose="020B0604030504040204" pitchFamily="34" charset="0"/>
                          <a:ea typeface="Verdana" panose="020B0604030504040204" pitchFamily="34" charset="0"/>
                          <a:cs typeface="+mn-cs"/>
                        </a:rPr>
                        <a:t>set the position and size of component. To specify the position and size of the components manually, the layout manager of the frame can be null.</a:t>
                      </a:r>
                      <a:endParaRPr lang="en-US" sz="2000" dirty="0">
                        <a:solidFill>
                          <a:srgbClr val="000000"/>
                        </a:solidFill>
                        <a:effectLst/>
                        <a:latin typeface="Verdana" panose="020B0604030504040204" pitchFamily="34" charset="0"/>
                        <a:ea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816093" y="446619"/>
            <a:ext cx="1075720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10B38"/>
                </a:solidFill>
                <a:effectLst/>
                <a:latin typeface="erdana"/>
              </a:rPr>
              <a:t>Commonly used Methods of Component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The methods of Component class are widely used in java swing that are given below.</a:t>
            </a:r>
            <a:endParaRPr kumimoji="0" 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71241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a:bodyPr>
          <a:lstStyle/>
          <a:p>
            <a:pPr algn="ctr"/>
            <a:r>
              <a:rPr lang="en-US" sz="3000" dirty="0" smtClean="0"/>
              <a:t>Java Swing Examples</a:t>
            </a:r>
            <a:endParaRPr lang="en-US" sz="3000" dirty="0"/>
          </a:p>
        </p:txBody>
      </p:sp>
      <p:sp>
        <p:nvSpPr>
          <p:cNvPr id="3" name="Content Placeholder 2"/>
          <p:cNvSpPr>
            <a:spLocks noGrp="1"/>
          </p:cNvSpPr>
          <p:nvPr>
            <p:ph idx="1"/>
          </p:nvPr>
        </p:nvSpPr>
        <p:spPr>
          <a:xfrm>
            <a:off x="838200" y="2357887"/>
            <a:ext cx="6163101" cy="3196751"/>
          </a:xfrm>
        </p:spPr>
        <p:txBody>
          <a:bodyPr>
            <a:normAutofit/>
          </a:bodyPr>
          <a:lstStyle/>
          <a:p>
            <a:pPr marL="0" indent="0">
              <a:buNone/>
            </a:pPr>
            <a:r>
              <a:rPr lang="en-US" sz="2000" dirty="0"/>
              <a:t>There are two ways to create a frame:</a:t>
            </a:r>
          </a:p>
          <a:p>
            <a:r>
              <a:rPr lang="en-US" sz="2000" dirty="0"/>
              <a:t>By creating the object of Frame class (association)</a:t>
            </a:r>
          </a:p>
          <a:p>
            <a:r>
              <a:rPr lang="en-US" sz="2000" dirty="0"/>
              <a:t>By extending Frame class (inheritance</a:t>
            </a:r>
            <a:r>
              <a:rPr lang="en-US" sz="2000" dirty="0" smtClean="0"/>
              <a:t>)</a:t>
            </a:r>
          </a:p>
          <a:p>
            <a:endParaRPr lang="en-US" sz="2000" dirty="0"/>
          </a:p>
          <a:p>
            <a:endParaRPr lang="en-US" sz="2000" dirty="0"/>
          </a:p>
          <a:p>
            <a:pPr marL="0" indent="0">
              <a:buNone/>
            </a:pPr>
            <a:r>
              <a:rPr lang="en-US" sz="2000" dirty="0"/>
              <a:t>We can write the code of swing inside the main(), constructor or any other method.</a:t>
            </a:r>
          </a:p>
        </p:txBody>
      </p:sp>
      <p:pic>
        <p:nvPicPr>
          <p:cNvPr id="4" name="Picture 2" descr="simple example of java s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301" y="1576908"/>
            <a:ext cx="4462818" cy="459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92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1936</Words>
  <Application>Microsoft Office PowerPoint</Application>
  <PresentationFormat>Widescreen</PresentationFormat>
  <Paragraphs>585</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erdana</vt:lpstr>
      <vt:lpstr>inter-regular</vt:lpstr>
      <vt:lpstr>Nunito</vt:lpstr>
      <vt:lpstr>times new roman</vt:lpstr>
      <vt:lpstr>times new roman</vt:lpstr>
      <vt:lpstr>Verdana</vt:lpstr>
      <vt:lpstr>Verdana</vt:lpstr>
      <vt:lpstr>Office Theme</vt:lpstr>
      <vt:lpstr>Java Applications</vt:lpstr>
      <vt:lpstr>Java AWT (Abstract Window Toolkit)</vt:lpstr>
      <vt:lpstr> Java Swing</vt:lpstr>
      <vt:lpstr>Swing features</vt:lpstr>
      <vt:lpstr>PowerPoint Presentation</vt:lpstr>
      <vt:lpstr>PowerPoint Presentation</vt:lpstr>
      <vt:lpstr>PowerPoint Presentation</vt:lpstr>
      <vt:lpstr>PowerPoint Presentation</vt:lpstr>
      <vt:lpstr>Java Swing Examples</vt:lpstr>
      <vt:lpstr>1. Simple example of Swing by Association</vt:lpstr>
      <vt:lpstr>2. Simple example of Swing by inheritance</vt:lpstr>
      <vt:lpstr>JFrame</vt:lpstr>
      <vt:lpstr>JLabel</vt:lpstr>
      <vt:lpstr>PowerPoint Presentation</vt:lpstr>
      <vt:lpstr>JTextArea</vt:lpstr>
      <vt:lpstr>JPasswordField</vt:lpstr>
      <vt:lpstr>PowerPoint Presentation</vt:lpstr>
      <vt:lpstr>JCheckBox</vt:lpstr>
      <vt:lpstr>JRadioButton</vt:lpstr>
      <vt:lpstr>PowerPoint Presentation</vt:lpstr>
      <vt:lpstr>JComboBox</vt:lpstr>
      <vt:lpstr>Commonly Used Methods</vt:lpstr>
      <vt:lpstr>JPanel</vt:lpstr>
      <vt:lpstr>Mini-Project</vt:lpstr>
      <vt:lpstr>Event and Listener (Java Event Handling)</vt:lpstr>
      <vt:lpstr>Registration Methods</vt:lpstr>
      <vt:lpstr>Java event handling by implementing ActionListener</vt:lpstr>
      <vt:lpstr>MouseListener Example</vt:lpstr>
      <vt:lpstr>ItemListener Interface</vt:lpstr>
      <vt:lpstr>Java Adapter Classes</vt:lpstr>
      <vt:lpstr>Java MouseAdapter Example</vt:lpstr>
      <vt:lpstr>MouseMotionAdapter Example</vt:lpstr>
      <vt:lpstr>Layout Management</vt:lpstr>
      <vt:lpstr>BorderLayout</vt:lpstr>
      <vt:lpstr>BorderLayout</vt:lpstr>
      <vt:lpstr>GridLayout</vt:lpstr>
      <vt:lpstr>GridLayout</vt:lpstr>
      <vt:lpstr>FlowLayout</vt:lpstr>
      <vt:lpstr>FlowLayout</vt:lpstr>
      <vt:lpstr>GridBagLayout</vt:lpstr>
      <vt:lpstr>GroupLayout</vt:lpstr>
      <vt:lpstr>Classworks (Some 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Applications</dc:title>
  <dc:creator>Pratima Pathak</dc:creator>
  <cp:lastModifiedBy>User</cp:lastModifiedBy>
  <cp:revision>117</cp:revision>
  <dcterms:created xsi:type="dcterms:W3CDTF">2020-02-04T04:40:45Z</dcterms:created>
  <dcterms:modified xsi:type="dcterms:W3CDTF">2023-08-06T16:21:51Z</dcterms:modified>
</cp:coreProperties>
</file>