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76" r:id="rId2"/>
    <p:sldId id="277" r:id="rId3"/>
    <p:sldId id="257" r:id="rId4"/>
    <p:sldId id="286" r:id="rId5"/>
    <p:sldId id="319" r:id="rId6"/>
    <p:sldId id="320" r:id="rId7"/>
    <p:sldId id="396" r:id="rId8"/>
    <p:sldId id="321" r:id="rId9"/>
    <p:sldId id="322" r:id="rId10"/>
    <p:sldId id="325" r:id="rId11"/>
    <p:sldId id="327" r:id="rId12"/>
    <p:sldId id="328" r:id="rId13"/>
    <p:sldId id="329" r:id="rId14"/>
    <p:sldId id="332" r:id="rId15"/>
    <p:sldId id="330" r:id="rId16"/>
    <p:sldId id="331" r:id="rId17"/>
    <p:sldId id="316" r:id="rId18"/>
    <p:sldId id="333" r:id="rId19"/>
    <p:sldId id="334" r:id="rId20"/>
    <p:sldId id="335" r:id="rId21"/>
    <p:sldId id="336" r:id="rId22"/>
    <p:sldId id="337" r:id="rId23"/>
    <p:sldId id="338" r:id="rId24"/>
    <p:sldId id="343" r:id="rId25"/>
    <p:sldId id="344" r:id="rId26"/>
    <p:sldId id="345" r:id="rId27"/>
    <p:sldId id="346" r:id="rId28"/>
    <p:sldId id="347" r:id="rId29"/>
    <p:sldId id="350" r:id="rId30"/>
    <p:sldId id="351" r:id="rId31"/>
    <p:sldId id="307" r:id="rId32"/>
    <p:sldId id="352" r:id="rId33"/>
    <p:sldId id="353" r:id="rId34"/>
    <p:sldId id="354" r:id="rId35"/>
    <p:sldId id="355" r:id="rId36"/>
    <p:sldId id="356" r:id="rId37"/>
    <p:sldId id="397" r:id="rId38"/>
    <p:sldId id="357" r:id="rId39"/>
    <p:sldId id="358" r:id="rId40"/>
    <p:sldId id="359" r:id="rId41"/>
    <p:sldId id="360" r:id="rId42"/>
    <p:sldId id="361" r:id="rId43"/>
    <p:sldId id="363" r:id="rId44"/>
    <p:sldId id="364" r:id="rId45"/>
    <p:sldId id="365" r:id="rId46"/>
    <p:sldId id="366" r:id="rId47"/>
    <p:sldId id="367" r:id="rId48"/>
    <p:sldId id="368" r:id="rId49"/>
    <p:sldId id="369" r:id="rId50"/>
    <p:sldId id="370" r:id="rId51"/>
    <p:sldId id="371" r:id="rId52"/>
    <p:sldId id="372" r:id="rId53"/>
    <p:sldId id="373" r:id="rId54"/>
    <p:sldId id="375" r:id="rId55"/>
    <p:sldId id="381" r:id="rId56"/>
    <p:sldId id="376" r:id="rId57"/>
    <p:sldId id="377" r:id="rId58"/>
    <p:sldId id="378" r:id="rId59"/>
    <p:sldId id="379" r:id="rId60"/>
    <p:sldId id="380" r:id="rId61"/>
    <p:sldId id="382" r:id="rId62"/>
    <p:sldId id="386" r:id="rId63"/>
    <p:sldId id="387" r:id="rId64"/>
    <p:sldId id="388" r:id="rId65"/>
    <p:sldId id="389" r:id="rId66"/>
    <p:sldId id="390" r:id="rId67"/>
    <p:sldId id="391" r:id="rId68"/>
    <p:sldId id="392" r:id="rId69"/>
    <p:sldId id="393" r:id="rId70"/>
    <p:sldId id="394" r:id="rId71"/>
    <p:sldId id="395" r:id="rId72"/>
    <p:sldId id="275" r:id="rId73"/>
    <p:sldId id="285" r:id="rId7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895" autoAdjust="0"/>
  </p:normalViewPr>
  <p:slideViewPr>
    <p:cSldViewPr>
      <p:cViewPr>
        <p:scale>
          <a:sx n="87" d="100"/>
          <a:sy n="87" d="100"/>
        </p:scale>
        <p:origin x="-864" y="4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5BE8B0-784D-4D81-AC55-941B4D82D9F1}" type="datetimeFigureOut">
              <a:rPr lang="en-US" smtClean="0"/>
              <a:pPr/>
              <a:t>2/16/2016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77387E-9C8E-4030-8C73-C5150C63DF7F}" type="slidenum">
              <a:rPr lang="en-US" smtClean="0"/>
              <a:pPr/>
              <a:t>‹#›</a:t>
            </a:fld>
            <a:endParaRPr lang="en-US"/>
          </a:p>
        </p:txBody>
      </p:sp>
    </p:spTree>
    <p:extLst>
      <p:ext uri="{BB962C8B-B14F-4D97-AF65-F5344CB8AC3E}">
        <p14:creationId xmlns:p14="http://schemas.microsoft.com/office/powerpoint/2010/main" val="216577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17</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31</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55</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71</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72</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73</a:t>
            </a:fld>
            <a:endParaRPr lang="en-US">
              <a:latin typeface="Arial" charset="0"/>
            </a:endParaRPr>
          </a:p>
        </p:txBody>
      </p:sp>
      <p:sp>
        <p:nvSpPr>
          <p:cNvPr id="5529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530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554F00-6339-4BD5-BF7F-9E4DD9C716C8}" type="datetime1">
              <a:rPr lang="en-US" smtClean="0">
                <a:solidFill>
                  <a:srgbClr val="DBF5F9">
                    <a:shade val="90000"/>
                  </a:srgbClr>
                </a:solidFill>
              </a:rPr>
              <a:pPr/>
              <a:t>2/16/2016</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solidFill>
                  <a:srgbClr val="04617B">
                    <a:shade val="90000"/>
                  </a:srgbClr>
                </a:solidFill>
              </a:rPr>
              <a:pPr/>
              <a:t>2/16/2016</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solidFill>
                  <a:srgbClr val="04617B">
                    <a:shade val="90000"/>
                  </a:srgbClr>
                </a:solidFill>
              </a:rPr>
              <a:pPr/>
              <a:t>2/16/2016</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solidFill>
                  <a:srgbClr val="04617B">
                    <a:shade val="90000"/>
                  </a:srgbClr>
                </a:solidFill>
              </a:rPr>
              <a:pPr>
                <a:defRPr/>
              </a:pPr>
              <a:t>2/16/2016</a:t>
            </a:fld>
            <a:endParaRPr lang="en-US" dirty="0">
              <a:solidFill>
                <a:srgbClr val="04617B">
                  <a:shade val="90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solidFill>
                  <a:srgbClr val="04617B">
                    <a:shade val="90000"/>
                  </a:srgbClr>
                </a:solidFill>
              </a:rPr>
              <a:pPr>
                <a:defRPr/>
              </a:pPr>
              <a:t>2/16/2016</a:t>
            </a:fld>
            <a:endParaRPr lang="en-US" dirty="0">
              <a:solidFill>
                <a:srgbClr val="04617B">
                  <a:shade val="90000"/>
                </a:srgb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solidFill>
                  <a:srgbClr val="04617B">
                    <a:shade val="90000"/>
                  </a:srgbClr>
                </a:solidFill>
              </a:rPr>
              <a:pPr/>
              <a:t>2/16/2016</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solidFill>
                  <a:srgbClr val="DBF5F9">
                    <a:shade val="90000"/>
                  </a:srgbClr>
                </a:solidFill>
              </a:rPr>
              <a:pPr/>
              <a:t>2/16/2016</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solidFill>
                  <a:srgbClr val="04617B">
                    <a:shade val="90000"/>
                  </a:srgbClr>
                </a:solidFill>
              </a:rPr>
              <a:pPr/>
              <a:t>2/16/2016</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solidFill>
                  <a:srgbClr val="04617B">
                    <a:shade val="90000"/>
                  </a:srgbClr>
                </a:solidFill>
              </a:rPr>
              <a:pPr/>
              <a:t>2/16/2016</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35352B-5747-440F-9D78-AD6524A78D7D}" type="datetime1">
              <a:rPr lang="en-US" smtClean="0">
                <a:solidFill>
                  <a:srgbClr val="04617B">
                    <a:shade val="90000"/>
                  </a:srgbClr>
                </a:solidFill>
              </a:rPr>
              <a:pPr/>
              <a:t>2/16/2016</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solidFill>
                  <a:srgbClr val="04617B">
                    <a:shade val="90000"/>
                  </a:srgbClr>
                </a:solidFill>
              </a:rPr>
              <a:pPr/>
              <a:t>2/16/2016</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solidFill>
                  <a:srgbClr val="04617B">
                    <a:shade val="90000"/>
                  </a:srgbClr>
                </a:solidFill>
              </a:rPr>
              <a:pPr/>
              <a:t>2/16/2016</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solidFill>
                  <a:srgbClr val="04617B">
                    <a:shade val="90000"/>
                  </a:srgbClr>
                </a:solidFill>
              </a:rPr>
              <a:pPr/>
              <a:t>2/16/2016</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solidFill>
                  <a:srgbClr val="04617B">
                    <a:shade val="90000"/>
                  </a:srgbClr>
                </a:solidFill>
              </a:rPr>
              <a:pPr/>
              <a:t>2/16/2016</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smtClean="0">
                <a:solidFill>
                  <a:schemeClr val="tx1"/>
                </a:solidFill>
                <a:effectLst/>
                <a:latin typeface="Arial" pitchFamily="34" charset="0"/>
                <a:cs typeface="Arial" pitchFamily="34" charset="0"/>
              </a:rPr>
              <a:t>CS390 </a:t>
            </a:r>
            <a:r>
              <a:rPr lang="en-US" sz="3600" b="1" dirty="0" err="1" smtClean="0">
                <a:solidFill>
                  <a:schemeClr val="tx1"/>
                </a:solidFill>
                <a:effectLst/>
                <a:latin typeface="Arial" pitchFamily="34" charset="0"/>
                <a:cs typeface="Arial" pitchFamily="34" charset="0"/>
              </a:rPr>
              <a:t>Foundamental</a:t>
            </a:r>
            <a:r>
              <a:rPr lang="en-US" sz="3600" b="1" dirty="0" smtClean="0">
                <a:solidFill>
                  <a:schemeClr val="tx1"/>
                </a:solidFill>
                <a:effectLst/>
                <a:latin typeface="Arial" pitchFamily="34" charset="0"/>
                <a:cs typeface="Arial" pitchFamily="34" charset="0"/>
              </a:rPr>
              <a:t> </a:t>
            </a:r>
            <a:r>
              <a:rPr lang="en-US" sz="3600" b="1" dirty="0">
                <a:solidFill>
                  <a:schemeClr val="tx1"/>
                </a:solidFill>
                <a:effectLst/>
                <a:latin typeface="Arial" pitchFamily="34" charset="0"/>
                <a:cs typeface="Arial" pitchFamily="34" charset="0"/>
              </a:rPr>
              <a:t>Programming Practices </a:t>
            </a:r>
            <a:r>
              <a:rPr lang="en-US" sz="3600" b="1" dirty="0" smtClean="0">
                <a:solidFill>
                  <a:schemeClr val="tx1"/>
                </a:solidFill>
                <a:effectLst/>
                <a:latin typeface="Arial" pitchFamily="34" charset="0"/>
                <a:cs typeface="Arial" pitchFamily="34" charset="0"/>
              </a:rPr>
              <a:t>(FPP)</a:t>
            </a:r>
            <a:br>
              <a:rPr lang="en-US" sz="3600" b="1" dirty="0" smtClean="0">
                <a:solidFill>
                  <a:schemeClr val="tx1"/>
                </a:solidFill>
                <a:effectLst/>
                <a:latin typeface="Arial" pitchFamily="34" charset="0"/>
                <a:cs typeface="Arial" pitchFamily="34" charset="0"/>
              </a:rPr>
            </a:br>
            <a:r>
              <a:rPr lang="en-US" sz="3600" dirty="0" smtClean="0">
                <a:solidFill>
                  <a:schemeClr val="tx1"/>
                </a:solidFill>
                <a:effectLst/>
                <a:latin typeface="Arial" pitchFamily="34" charset="0"/>
                <a:cs typeface="Arial" pitchFamily="34" charset="0"/>
              </a:rPr>
              <a:t>Professor Paul </a:t>
            </a:r>
            <a:r>
              <a:rPr lang="en-US" sz="3600" dirty="0" err="1" smtClean="0">
                <a:solidFill>
                  <a:schemeClr val="tx1"/>
                </a:solidFill>
                <a:effectLst/>
                <a:latin typeface="Arial" pitchFamily="34" charset="0"/>
                <a:cs typeface="Arial" pitchFamily="34" charset="0"/>
              </a:rPr>
              <a:t>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The char Type</a:t>
            </a:r>
          </a:p>
        </p:txBody>
      </p:sp>
      <p:sp>
        <p:nvSpPr>
          <p:cNvPr id="3" name="Content Placeholder 2"/>
          <p:cNvSpPr>
            <a:spLocks noGrp="1"/>
          </p:cNvSpPr>
          <p:nvPr>
            <p:ph idx="1"/>
          </p:nvPr>
        </p:nvSpPr>
        <p:spPr>
          <a:xfrm>
            <a:off x="457200" y="1676400"/>
            <a:ext cx="8534400" cy="4953000"/>
          </a:xfrm>
        </p:spPr>
        <p:txBody>
          <a:bodyPr>
            <a:normAutofit fontScale="77500" lnSpcReduction="20000"/>
          </a:bodyPr>
          <a:lstStyle/>
          <a:p>
            <a:pPr defTabSz="228600"/>
            <a:r>
              <a:rPr lang="en-US" smtClean="0"/>
              <a:t>To represent a character literal in Java,  for commonly used characters, simply place the character between single quotes: ‘A’ represents the letter A.</a:t>
            </a:r>
            <a:br>
              <a:rPr lang="en-US" smtClean="0"/>
            </a:br>
            <a:endParaRPr lang="en-US" dirty="0"/>
          </a:p>
          <a:p>
            <a:pPr lvl="0"/>
            <a:r>
              <a:rPr lang="en-US" smtClean="0"/>
              <a:t>Characters can also be represented using a </a:t>
            </a:r>
            <a:r>
              <a:rPr lang="en-US" i="1" smtClean="0"/>
              <a:t>unicode</a:t>
            </a:r>
            <a:r>
              <a:rPr lang="en-US" smtClean="0"/>
              <a:t> representation – this is useful for characters that cannot be typed directly from a keyboard. </a:t>
            </a:r>
          </a:p>
          <a:p>
            <a:pPr marL="0" lvl="0" indent="0" defTabSz="228600">
              <a:buNone/>
            </a:pPr>
            <a:r>
              <a:rPr lang="en-US"/>
              <a:t> </a:t>
            </a:r>
            <a:r>
              <a:rPr lang="en-US" smtClean="0"/>
              <a:t>   </a:t>
            </a:r>
            <a:r>
              <a:rPr lang="en-US" b="1" i="1" smtClean="0"/>
              <a:t>Examples</a:t>
            </a:r>
            <a:r>
              <a:rPr lang="en-US" smtClean="0"/>
              <a:t>:</a:t>
            </a:r>
          </a:p>
          <a:p>
            <a:pPr lvl="1" defTabSz="228600"/>
            <a:r>
              <a:rPr lang="en-US"/>
              <a:t>	</a:t>
            </a:r>
            <a:r>
              <a:rPr lang="en-US" smtClean="0"/>
              <a:t>the </a:t>
            </a:r>
            <a:r>
              <a:rPr lang="en-US"/>
              <a:t>ordinary letter  ‘A’ is represented in this notation by '</a:t>
            </a:r>
            <a:r>
              <a:rPr lang="en-US" sz="2300">
                <a:latin typeface="Courier New" panose="02070309020205020404" pitchFamily="49" charset="0"/>
                <a:cs typeface="Courier New" panose="02070309020205020404" pitchFamily="49" charset="0"/>
              </a:rPr>
              <a:t>\</a:t>
            </a:r>
            <a:r>
              <a:rPr lang="en-US" sz="2300" smtClean="0">
                <a:latin typeface="Courier New" panose="02070309020205020404" pitchFamily="49" charset="0"/>
                <a:cs typeface="Courier New" panose="02070309020205020404" pitchFamily="49" charset="0"/>
              </a:rPr>
              <a:t>u0041</a:t>
            </a:r>
            <a:r>
              <a:rPr lang="en-US"/>
              <a:t>'</a:t>
            </a:r>
            <a:r>
              <a:rPr lang="en-US" smtClean="0"/>
              <a:t>	</a:t>
            </a:r>
          </a:p>
          <a:p>
            <a:pPr lvl="1" defTabSz="228600"/>
            <a:r>
              <a:rPr lang="en-US" smtClean="0"/>
              <a:t>the </a:t>
            </a:r>
            <a:r>
              <a:rPr lang="en-US"/>
              <a:t>Chinese character 终 by '</a:t>
            </a:r>
            <a:r>
              <a:rPr lang="en-US" sz="2300">
                <a:latin typeface="Courier New" panose="02070309020205020404" pitchFamily="49" charset="0"/>
                <a:cs typeface="Courier New" panose="02070309020205020404" pitchFamily="49" charset="0"/>
              </a:rPr>
              <a:t>\u7ec8</a:t>
            </a:r>
            <a:r>
              <a:rPr lang="en-US"/>
              <a:t>'   (Zhōng</a:t>
            </a:r>
            <a:r>
              <a:rPr lang="en-US" smtClean="0"/>
              <a:t>)</a:t>
            </a:r>
            <a:br>
              <a:rPr lang="en-US" smtClean="0"/>
            </a:br>
            <a:endParaRPr lang="en-US" smtClean="0"/>
          </a:p>
          <a:p>
            <a:pPr defTabSz="228600"/>
            <a:r>
              <a:rPr lang="en-US" smtClean="0"/>
              <a:t>Occasionally, a character can be represented only if two of Java’s unicode characters are concatenated together – these are called </a:t>
            </a:r>
            <a:r>
              <a:rPr lang="en-US" i="1" smtClean="0"/>
              <a:t>supplementary characters, </a:t>
            </a:r>
            <a:r>
              <a:rPr lang="en-US" smtClean="0"/>
              <a:t>and typically show up only in very specialized applications.</a:t>
            </a:r>
          </a:p>
          <a:p>
            <a:pPr marL="0" indent="0" defTabSz="228600">
              <a:buNone/>
            </a:pPr>
            <a:r>
              <a:rPr lang="en-US"/>
              <a:t> </a:t>
            </a:r>
            <a:r>
              <a:rPr lang="en-US" smtClean="0"/>
              <a:t>   </a:t>
            </a:r>
            <a:r>
              <a:rPr lang="en-US" b="1" i="1" smtClean="0"/>
              <a:t>Example</a:t>
            </a:r>
            <a:r>
              <a:rPr lang="en-US" smtClean="0"/>
              <a:t>: </a:t>
            </a:r>
          </a:p>
          <a:p>
            <a:pPr marL="0" indent="0" defTabSz="228600">
              <a:buNone/>
            </a:pPr>
            <a:r>
              <a:rPr lang="en-US"/>
              <a:t>	</a:t>
            </a:r>
            <a:r>
              <a:rPr lang="en-US" smtClean="0"/>
              <a:t>	the symbol for the set  </a:t>
            </a:r>
            <a:r>
              <a:rPr lang="en-US" sz="3600"/>
              <a:t>𝕫</a:t>
            </a:r>
            <a:r>
              <a:rPr lang="en-US" smtClean="0"/>
              <a:t>  of integers in mathematics is represented by </a:t>
            </a:r>
          </a:p>
          <a:p>
            <a:pPr marL="0" indent="0" defTabSz="228600">
              <a:buNone/>
            </a:pPr>
            <a:r>
              <a:rPr lang="en-US"/>
              <a:t>	</a:t>
            </a:r>
            <a:r>
              <a:rPr lang="en-US" smtClean="0"/>
              <a:t>	the pair </a:t>
            </a:r>
            <a:r>
              <a:rPr lang="en-US"/>
              <a:t>"</a:t>
            </a:r>
            <a:r>
              <a:rPr lang="en-US" sz="2300">
                <a:latin typeface="Courier New" panose="02070309020205020404" pitchFamily="49" charset="0"/>
                <a:cs typeface="Courier New" panose="02070309020205020404" pitchFamily="49" charset="0"/>
              </a:rPr>
              <a:t>\</a:t>
            </a:r>
            <a:r>
              <a:rPr lang="en-US" sz="2300" smtClean="0">
                <a:latin typeface="Courier New" panose="02070309020205020404" pitchFamily="49" charset="0"/>
                <a:cs typeface="Courier New" panose="02070309020205020404" pitchFamily="49" charset="0"/>
              </a:rPr>
              <a:t>ud835\udd6b</a:t>
            </a:r>
            <a:r>
              <a:rPr lang="en-US"/>
              <a:t>"</a:t>
            </a:r>
          </a:p>
          <a:p>
            <a:pPr marL="0" lvl="0" indent="0" defTabSz="228600">
              <a:buNone/>
            </a:pPr>
            <a:endParaRPr lang="en-US"/>
          </a:p>
          <a:p>
            <a:pPr marL="0" lvl="0" indent="0">
              <a:buNone/>
            </a:pPr>
            <a:endParaRPr lang="en-US" smtClean="0"/>
          </a:p>
          <a:p>
            <a:pPr lvl="0"/>
            <a:endParaRPr lang="en-US"/>
          </a:p>
          <a:p>
            <a:pPr lvl="0"/>
            <a:endParaRPr lang="en-US" smtClean="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The </a:t>
            </a:r>
            <a:r>
              <a:rPr lang="en-US"/>
              <a:t>char </a:t>
            </a:r>
            <a:r>
              <a:rPr lang="en-US" smtClean="0"/>
              <a:t>Type (continued)</a:t>
            </a:r>
            <a:endParaRPr lang="en-US" dirty="0"/>
          </a:p>
        </p:txBody>
      </p:sp>
      <p:sp>
        <p:nvSpPr>
          <p:cNvPr id="3" name="Content Placeholder 2"/>
          <p:cNvSpPr>
            <a:spLocks noGrp="1"/>
          </p:cNvSpPr>
          <p:nvPr>
            <p:ph idx="1"/>
          </p:nvPr>
        </p:nvSpPr>
        <p:spPr>
          <a:xfrm>
            <a:off x="228600" y="1219200"/>
            <a:ext cx="8763000" cy="5334000"/>
          </a:xfrm>
        </p:spPr>
        <p:txBody>
          <a:bodyPr>
            <a:normAutofit fontScale="70000" lnSpcReduction="20000"/>
          </a:bodyPr>
          <a:lstStyle/>
          <a:p>
            <a:pPr marL="457200" indent="0">
              <a:buNone/>
            </a:pPr>
            <a:endParaRPr lang="en-US" dirty="0"/>
          </a:p>
          <a:p>
            <a:pPr lvl="0"/>
            <a:r>
              <a:rPr lang="en-US" dirty="0"/>
              <a:t>To compute the </a:t>
            </a:r>
            <a:r>
              <a:rPr lang="en-US" dirty="0" err="1"/>
              <a:t>unicode</a:t>
            </a:r>
            <a:r>
              <a:rPr lang="en-US" dirty="0"/>
              <a:t> value of </a:t>
            </a:r>
            <a:r>
              <a:rPr lang="en-US"/>
              <a:t>a </a:t>
            </a:r>
            <a:r>
              <a:rPr lang="en-US" smtClean="0"/>
              <a:t>basic Java character, </a:t>
            </a:r>
            <a:r>
              <a:rPr lang="en-US" dirty="0"/>
              <a:t>cast it to an </a:t>
            </a:r>
            <a:r>
              <a:rPr lang="en-US" dirty="0" err="1"/>
              <a:t>int</a:t>
            </a:r>
            <a:r>
              <a:rPr lang="en-US" dirty="0"/>
              <a:t> (and convert to hex notation</a:t>
            </a:r>
            <a:r>
              <a:rPr lang="en-US" dirty="0" smtClean="0"/>
              <a:t>)</a:t>
            </a:r>
            <a:endParaRPr lang="en-US" dirty="0"/>
          </a:p>
          <a:p>
            <a:pPr marL="0" indent="457200">
              <a:buNone/>
            </a:pPr>
            <a:r>
              <a:rPr lang="en-US" dirty="0">
                <a:latin typeface="Courier New" pitchFamily="49" charset="0"/>
                <a:cs typeface="Courier New" pitchFamily="49" charset="0"/>
              </a:rPr>
              <a:t>char c = 'A';</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unicodeVal</a:t>
            </a:r>
            <a:r>
              <a:rPr lang="en-US" dirty="0">
                <a:latin typeface="Courier New" pitchFamily="49" charset="0"/>
                <a:cs typeface="Courier New" pitchFamily="49" charset="0"/>
              </a:rPr>
              <a:t> = (</a:t>
            </a:r>
            <a:r>
              <a:rPr lang="en-US" dirty="0" err="1">
                <a:latin typeface="Courier New" pitchFamily="49" charset="0"/>
                <a:cs typeface="Courier New" pitchFamily="49" charset="0"/>
              </a:rPr>
              <a:t>int</a:t>
            </a:r>
            <a:r>
              <a:rPr lang="en-US" dirty="0">
                <a:latin typeface="Courier New" pitchFamily="49" charset="0"/>
                <a:cs typeface="Courier New" pitchFamily="49" charset="0"/>
              </a:rPr>
              <a:t>)c;  // this is in base 10</a:t>
            </a:r>
          </a:p>
          <a:p>
            <a:pPr marL="457200"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hexVal</a:t>
            </a:r>
            <a:r>
              <a:rPr lang="en-US" dirty="0">
                <a:latin typeface="Courier New" pitchFamily="49" charset="0"/>
                <a:cs typeface="Courier New" pitchFamily="49" charset="0"/>
              </a:rPr>
              <a:t> = </a:t>
            </a:r>
            <a:r>
              <a:rPr lang="en-US" dirty="0" err="1">
                <a:latin typeface="Courier New" pitchFamily="49" charset="0"/>
                <a:cs typeface="Courier New" pitchFamily="49" charset="0"/>
              </a:rPr>
              <a:t>Integer.toHexString</a:t>
            </a:r>
            <a:r>
              <a:rPr lang="en-US" dirty="0">
                <a:latin typeface="Courier New" pitchFamily="49" charset="0"/>
                <a:cs typeface="Courier New" pitchFamily="49" charset="0"/>
              </a:rPr>
              <a:t>(</a:t>
            </a:r>
            <a:r>
              <a:rPr lang="en-US" dirty="0" err="1">
                <a:latin typeface="Courier New" pitchFamily="49" charset="0"/>
                <a:cs typeface="Courier New" pitchFamily="49" charset="0"/>
              </a:rPr>
              <a:t>unicodeVal</a:t>
            </a:r>
            <a:r>
              <a:rPr lang="en-US" dirty="0">
                <a:latin typeface="Courier New" pitchFamily="49" charset="0"/>
                <a:cs typeface="Courier New" pitchFamily="49" charset="0"/>
              </a:rPr>
              <a:t>); //value = </a:t>
            </a:r>
            <a:r>
              <a:rPr lang="en-US" dirty="0" smtClean="0">
                <a:latin typeface="Courier New" pitchFamily="49" charset="0"/>
                <a:cs typeface="Courier New" pitchFamily="49" charset="0"/>
              </a:rPr>
              <a:t>41</a:t>
            </a:r>
          </a:p>
          <a:p>
            <a:pPr marL="457200" indent="0">
              <a:buNone/>
            </a:pPr>
            <a:endParaRPr lang="en-US" dirty="0">
              <a:latin typeface="Courier New" pitchFamily="49" charset="0"/>
              <a:cs typeface="Courier New" pitchFamily="49" charset="0"/>
            </a:endParaRPr>
          </a:p>
          <a:p>
            <a:pPr marL="0" indent="457200">
              <a:buNone/>
            </a:pPr>
            <a:r>
              <a:rPr lang="en-US" dirty="0">
                <a:latin typeface="Courier New" pitchFamily="49" charset="0"/>
                <a:cs typeface="Courier New" pitchFamily="49" charset="0"/>
              </a:rPr>
              <a:t>char c = '终';</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unicodeVal</a:t>
            </a:r>
            <a:r>
              <a:rPr lang="en-US" dirty="0">
                <a:latin typeface="Courier New" pitchFamily="49" charset="0"/>
                <a:cs typeface="Courier New" pitchFamily="49" charset="0"/>
              </a:rPr>
              <a:t> = (</a:t>
            </a:r>
            <a:r>
              <a:rPr lang="en-US" dirty="0" err="1">
                <a:latin typeface="Courier New" pitchFamily="49" charset="0"/>
                <a:cs typeface="Courier New" pitchFamily="49" charset="0"/>
              </a:rPr>
              <a:t>int</a:t>
            </a:r>
            <a:r>
              <a:rPr lang="en-US" dirty="0">
                <a:latin typeface="Courier New" pitchFamily="49" charset="0"/>
                <a:cs typeface="Courier New" pitchFamily="49" charset="0"/>
              </a:rPr>
              <a:t>)c;  // this is in base 10</a:t>
            </a:r>
          </a:p>
          <a:p>
            <a:pPr marL="0" indent="457200">
              <a:buNone/>
            </a:pPr>
            <a:r>
              <a:rPr lang="en-US" sz="2300" dirty="0">
                <a:latin typeface="Courier New" pitchFamily="49" charset="0"/>
                <a:cs typeface="Courier New" pitchFamily="49" charset="0"/>
              </a:rPr>
              <a:t>String </a:t>
            </a:r>
            <a:r>
              <a:rPr lang="en-US" sz="2300" dirty="0" err="1">
                <a:latin typeface="Courier New" pitchFamily="49" charset="0"/>
                <a:cs typeface="Courier New" pitchFamily="49" charset="0"/>
              </a:rPr>
              <a:t>hexVal</a:t>
            </a:r>
            <a:r>
              <a:rPr lang="en-US" sz="2300" dirty="0">
                <a:latin typeface="Courier New" pitchFamily="49" charset="0"/>
                <a:cs typeface="Courier New" pitchFamily="49" charset="0"/>
              </a:rPr>
              <a:t> = </a:t>
            </a:r>
            <a:r>
              <a:rPr lang="en-US" sz="2300" dirty="0" err="1">
                <a:latin typeface="Courier New" pitchFamily="49" charset="0"/>
                <a:cs typeface="Courier New" pitchFamily="49" charset="0"/>
              </a:rPr>
              <a:t>Integer.toHexString</a:t>
            </a:r>
            <a:r>
              <a:rPr lang="en-US" sz="2300" dirty="0">
                <a:latin typeface="Courier New" pitchFamily="49" charset="0"/>
                <a:cs typeface="Courier New" pitchFamily="49" charset="0"/>
              </a:rPr>
              <a:t>(</a:t>
            </a:r>
            <a:r>
              <a:rPr lang="en-US" sz="2300" dirty="0" err="1">
                <a:latin typeface="Courier New" pitchFamily="49" charset="0"/>
                <a:cs typeface="Courier New" pitchFamily="49" charset="0"/>
              </a:rPr>
              <a:t>unicodeVal</a:t>
            </a:r>
            <a:r>
              <a:rPr lang="en-US" sz="2300" dirty="0">
                <a:latin typeface="Courier New" pitchFamily="49" charset="0"/>
                <a:cs typeface="Courier New" pitchFamily="49" charset="0"/>
              </a:rPr>
              <a:t>); //value = </a:t>
            </a:r>
            <a:r>
              <a:rPr lang="en-US" sz="2300" dirty="0" smtClean="0">
                <a:latin typeface="Courier New" pitchFamily="49" charset="0"/>
                <a:cs typeface="Courier New" pitchFamily="49" charset="0"/>
              </a:rPr>
              <a:t>7ec8</a:t>
            </a:r>
          </a:p>
          <a:p>
            <a:pPr marL="0" indent="457200">
              <a:buNone/>
            </a:pPr>
            <a:endParaRPr lang="en-US" dirty="0">
              <a:latin typeface="Courier New" pitchFamily="49" charset="0"/>
              <a:cs typeface="Courier New" pitchFamily="49" charset="0"/>
            </a:endParaRPr>
          </a:p>
          <a:p>
            <a:r>
              <a:rPr lang="en-US" smtClean="0"/>
              <a:t>To render a character in output, </a:t>
            </a:r>
            <a:r>
              <a:rPr lang="en-US" dirty="0"/>
              <a:t>pass in </a:t>
            </a:r>
            <a:r>
              <a:rPr lang="en-US"/>
              <a:t>the </a:t>
            </a:r>
            <a:r>
              <a:rPr lang="en-US" smtClean="0"/>
              <a:t>Java unicode to </a:t>
            </a:r>
            <a:r>
              <a:rPr lang="en-US" sz="2300" dirty="0" err="1">
                <a:latin typeface="Courier New" panose="02070309020205020404" pitchFamily="49" charset="0"/>
                <a:cs typeface="Courier New" panose="02070309020205020404" pitchFamily="49" charset="0"/>
              </a:rPr>
              <a:t>System.out.println</a:t>
            </a:r>
            <a:r>
              <a:rPr lang="en-US" dirty="0"/>
              <a:t>.</a:t>
            </a:r>
          </a:p>
          <a:p>
            <a:pPr marL="0" indent="457200">
              <a:buNone/>
            </a:pPr>
            <a:r>
              <a:rPr lang="en-US" dirty="0" err="1">
                <a:latin typeface="Courier New" pitchFamily="49" charset="0"/>
                <a:cs typeface="Courier New" pitchFamily="49" charset="0"/>
              </a:rPr>
              <a:t>System.</a:t>
            </a:r>
            <a:r>
              <a:rPr lang="en-US" i="1" dirty="0" err="1">
                <a:latin typeface="Courier New" pitchFamily="49" charset="0"/>
                <a:cs typeface="Courier New" pitchFamily="49" charset="0"/>
              </a:rPr>
              <a:t>out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('\u7ec8');  //output is 终</a:t>
            </a:r>
          </a:p>
          <a:p>
            <a:pPr marL="0" indent="457200">
              <a:buNone/>
            </a:pPr>
            <a:r>
              <a:rPr lang="en-US" dirty="0" err="1">
                <a:latin typeface="Courier New" pitchFamily="49" charset="0"/>
                <a:cs typeface="Courier New" pitchFamily="49" charset="0"/>
              </a:rPr>
              <a:t>System.</a:t>
            </a:r>
            <a:r>
              <a:rPr lang="en-US" i="1" dirty="0" err="1">
                <a:latin typeface="Courier New" pitchFamily="49" charset="0"/>
                <a:cs typeface="Courier New" pitchFamily="49" charset="0"/>
              </a:rPr>
              <a:t>out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("\ud835\udd6b"); //output is </a:t>
            </a:r>
            <a:r>
              <a:rPr lang="en-US" dirty="0" smtClean="0">
                <a:latin typeface="Courier New" pitchFamily="49" charset="0"/>
                <a:cs typeface="Courier New" pitchFamily="49" charset="0"/>
              </a:rPr>
              <a:t>𝕫</a:t>
            </a:r>
          </a:p>
          <a:p>
            <a:pPr marL="0" indent="457200">
              <a:buNone/>
            </a:pPr>
            <a:endParaRPr lang="en-US" dirty="0">
              <a:latin typeface="Courier New" pitchFamily="49" charset="0"/>
              <a:cs typeface="Courier New" pitchFamily="49" charset="0"/>
            </a:endParaRPr>
          </a:p>
          <a:p>
            <a:r>
              <a:rPr lang="en-US" dirty="0"/>
              <a:t>To see the full Unicode character map, go to </a:t>
            </a:r>
            <a:r>
              <a:rPr lang="en-US">
                <a:latin typeface="Courier New" pitchFamily="49" charset="0"/>
                <a:cs typeface="Courier New" pitchFamily="49" charset="0"/>
              </a:rPr>
              <a:t>en.wikibooks.org/wiki/Unicode/</a:t>
            </a:r>
            <a:r>
              <a:rPr lang="en-US" err="1">
                <a:latin typeface="Courier New" pitchFamily="49" charset="0"/>
                <a:cs typeface="Courier New" pitchFamily="49" charset="0"/>
              </a:rPr>
              <a:t>Character_reference</a:t>
            </a:r>
            <a:r>
              <a:rPr lang="en-US" smtClean="0">
                <a:latin typeface="Courier New" pitchFamily="49" charset="0"/>
                <a:cs typeface="Courier New" pitchFamily="49" charset="0"/>
              </a:rPr>
              <a:t>/</a:t>
            </a:r>
            <a:br>
              <a:rPr lang="en-US" smtClean="0">
                <a:latin typeface="Courier New" pitchFamily="49" charset="0"/>
                <a:cs typeface="Courier New" pitchFamily="49" charset="0"/>
              </a:rPr>
            </a:br>
            <a:endParaRPr lang="en-US" smtClean="0">
              <a:latin typeface="Courier New" pitchFamily="49" charset="0"/>
              <a:cs typeface="Courier New" pitchFamily="49" charset="0"/>
            </a:endParaRPr>
          </a:p>
          <a:p>
            <a:r>
              <a:rPr lang="en-US">
                <a:cs typeface="Courier New" pitchFamily="49" charset="0"/>
              </a:rPr>
              <a:t>See demo code</a:t>
            </a:r>
            <a:r>
              <a:rPr lang="en-US">
                <a:latin typeface="Courier New" pitchFamily="49" charset="0"/>
                <a:cs typeface="Courier New" pitchFamily="49" charset="0"/>
              </a:rPr>
              <a:t>: </a:t>
            </a:r>
            <a:r>
              <a:rPr lang="en-US" smtClean="0">
                <a:latin typeface="Courier New" pitchFamily="49" charset="0"/>
                <a:cs typeface="Courier New" pitchFamily="49" charset="0"/>
              </a:rPr>
              <a:t>lesson2.charsandstrings.Main</a:t>
            </a:r>
          </a:p>
          <a:p>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11</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Escape Characters</a:t>
            </a:r>
            <a:endParaRPr lang="en-US" dirty="0"/>
          </a:p>
        </p:txBody>
      </p:sp>
      <p:sp>
        <p:nvSpPr>
          <p:cNvPr id="3" name="Content Placeholder 2"/>
          <p:cNvSpPr>
            <a:spLocks noGrp="1"/>
          </p:cNvSpPr>
          <p:nvPr>
            <p:ph idx="1"/>
          </p:nvPr>
        </p:nvSpPr>
        <p:spPr>
          <a:xfrm>
            <a:off x="457200" y="1935480"/>
            <a:ext cx="8610600" cy="4389120"/>
          </a:xfrm>
        </p:spPr>
        <p:txBody>
          <a:bodyPr>
            <a:normAutofit fontScale="85000" lnSpcReduction="10000"/>
          </a:bodyPr>
          <a:lstStyle/>
          <a:p>
            <a:pPr lvl="0"/>
            <a:r>
              <a:rPr lang="en-US" dirty="0"/>
              <a:t>\u is an example of an </a:t>
            </a:r>
            <a:r>
              <a:rPr lang="en-US" i="1" dirty="0"/>
              <a:t>escape character. </a:t>
            </a:r>
            <a:r>
              <a:rPr lang="en-US" dirty="0"/>
              <a:t>Other common escape characters are used to represent special characters: </a:t>
            </a:r>
          </a:p>
          <a:p>
            <a:pPr marL="0" indent="457200">
              <a:buNone/>
            </a:pPr>
            <a:r>
              <a:rPr lang="en-US" dirty="0" smtClean="0"/>
              <a:t> \</a:t>
            </a:r>
            <a:r>
              <a:rPr lang="en-US" dirty="0"/>
              <a:t>b - backspace</a:t>
            </a:r>
          </a:p>
          <a:p>
            <a:pPr marL="0" indent="457200">
              <a:buNone/>
            </a:pPr>
            <a:r>
              <a:rPr lang="en-US" dirty="0"/>
              <a:t>\t - tab</a:t>
            </a:r>
          </a:p>
          <a:p>
            <a:pPr marL="0" indent="457200">
              <a:buNone/>
            </a:pPr>
            <a:r>
              <a:rPr lang="en-US" dirty="0"/>
              <a:t>\n - newline</a:t>
            </a:r>
          </a:p>
          <a:p>
            <a:pPr marL="0" indent="457200">
              <a:buNone/>
            </a:pPr>
            <a:r>
              <a:rPr lang="en-US" dirty="0"/>
              <a:t>\r – carriage return</a:t>
            </a:r>
          </a:p>
          <a:p>
            <a:pPr marL="0" indent="457200">
              <a:buNone/>
            </a:pPr>
            <a:r>
              <a:rPr lang="en-US" dirty="0"/>
              <a:t>\" – double quote</a:t>
            </a:r>
          </a:p>
          <a:p>
            <a:pPr marL="0" indent="457200">
              <a:buNone/>
            </a:pPr>
            <a:r>
              <a:rPr lang="en-US" dirty="0"/>
              <a:t>\' – single quote</a:t>
            </a:r>
          </a:p>
          <a:p>
            <a:pPr marL="0" indent="457200">
              <a:buNone/>
            </a:pPr>
            <a:r>
              <a:rPr lang="en-US" dirty="0"/>
              <a:t>\\ - backslash</a:t>
            </a:r>
            <a:br>
              <a:rPr lang="en-US" dirty="0"/>
            </a:br>
            <a:endParaRPr lang="en-US" dirty="0"/>
          </a:p>
          <a:p>
            <a:pPr marL="0" indent="457200">
              <a:buNone/>
            </a:pPr>
            <a:r>
              <a:rPr lang="en-US" sz="2200" dirty="0" err="1">
                <a:latin typeface="Courier New" panose="02070309020205020404" pitchFamily="49" charset="0"/>
                <a:cs typeface="Courier New" panose="02070309020205020404" pitchFamily="49" charset="0"/>
              </a:rPr>
              <a:t>System.out.println</a:t>
            </a:r>
            <a:r>
              <a:rPr lang="en-US" sz="2200" dirty="0">
                <a:latin typeface="Courier New" panose="02070309020205020404" pitchFamily="49" charset="0"/>
                <a:cs typeface="Courier New" panose="02070309020205020404" pitchFamily="49" charset="0"/>
              </a:rPr>
              <a:t>("After waving, he said \"hello\"");</a:t>
            </a:r>
          </a:p>
          <a:p>
            <a:pPr marL="0" indent="457200">
              <a:buNone/>
            </a:pPr>
            <a:r>
              <a:rPr lang="en-US" dirty="0"/>
              <a:t>//output:  After waving, he said "hello"</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12</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Java</a:t>
            </a:r>
          </a:p>
        </p:txBody>
      </p:sp>
      <p:sp>
        <p:nvSpPr>
          <p:cNvPr id="3" name="Content Placeholder 2"/>
          <p:cNvSpPr>
            <a:spLocks noGrp="1"/>
          </p:cNvSpPr>
          <p:nvPr>
            <p:ph idx="1"/>
          </p:nvPr>
        </p:nvSpPr>
        <p:spPr/>
        <p:txBody>
          <a:bodyPr>
            <a:normAutofit fontScale="77500" lnSpcReduction="20000"/>
          </a:bodyPr>
          <a:lstStyle/>
          <a:p>
            <a:pPr lvl="0"/>
            <a:r>
              <a:rPr lang="en-US" dirty="0"/>
              <a:t>Variables in Java store values, like strings, numbers, and other data</a:t>
            </a:r>
            <a:br>
              <a:rPr lang="en-US" dirty="0"/>
            </a:br>
            <a:endParaRPr lang="en-US" dirty="0"/>
          </a:p>
          <a:p>
            <a:pPr lvl="0"/>
            <a:r>
              <a:rPr lang="en-US" dirty="0"/>
              <a:t>A variable in Java always has a type; a variable is </a:t>
            </a:r>
            <a:r>
              <a:rPr lang="en-US" i="1" dirty="0"/>
              <a:t>declared</a:t>
            </a:r>
            <a:r>
              <a:rPr lang="en-US" dirty="0"/>
              <a:t> by displaying the type, followed by the variable name.</a:t>
            </a:r>
            <a:br>
              <a:rPr lang="en-US" dirty="0"/>
            </a:br>
            <a:endParaRPr lang="en-US" dirty="0"/>
          </a:p>
          <a:p>
            <a:pPr lvl="0"/>
            <a:r>
              <a:rPr lang="en-US" dirty="0"/>
              <a:t>Examples of </a:t>
            </a:r>
            <a:r>
              <a:rPr lang="en-US"/>
              <a:t>declaring </a:t>
            </a:r>
            <a:r>
              <a:rPr lang="en-US" smtClean="0"/>
              <a:t>variables (see also the </a:t>
            </a:r>
            <a:r>
              <a:rPr lang="en-US" b="1" i="1" smtClean="0"/>
              <a:t>reference example</a:t>
            </a:r>
            <a:r>
              <a:rPr lang="en-US" smtClean="0"/>
              <a:t>)</a:t>
            </a:r>
            <a:endParaRPr lang="en-US" dirty="0"/>
          </a:p>
          <a:p>
            <a:pPr marL="0" indent="457200">
              <a:buNone/>
            </a:pPr>
            <a:r>
              <a:rPr lang="en-US" dirty="0">
                <a:latin typeface="Courier New" pitchFamily="49" charset="0"/>
                <a:cs typeface="Courier New" pitchFamily="49" charset="0"/>
              </a:rPr>
              <a:t>double salary;</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amount;</a:t>
            </a:r>
          </a:p>
          <a:p>
            <a:pPr marL="0" indent="45720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found;</a:t>
            </a:r>
          </a:p>
          <a:p>
            <a:pPr marL="0" indent="0">
              <a:buNone/>
            </a:pPr>
            <a:r>
              <a:rPr lang="en-US" dirty="0"/>
              <a:t> </a:t>
            </a:r>
          </a:p>
          <a:p>
            <a:r>
              <a:rPr lang="en-US" dirty="0"/>
              <a:t>Variable names consist of digits, letters and underscores, but may not begin with a digit. (More precise criteria are available in the documentation on the </a:t>
            </a:r>
            <a:r>
              <a:rPr lang="en-US" dirty="0" err="1">
                <a:latin typeface="Courier New" pitchFamily="49" charset="0"/>
                <a:cs typeface="Courier New" pitchFamily="49" charset="0"/>
              </a:rPr>
              <a:t>isJavaIdentifierStart</a:t>
            </a:r>
            <a:r>
              <a:rPr lang="en-US" dirty="0"/>
              <a:t> and </a:t>
            </a:r>
            <a:r>
              <a:rPr lang="en-US" dirty="0" err="1">
                <a:latin typeface="Courier New" pitchFamily="49" charset="0"/>
                <a:cs typeface="Courier New" pitchFamily="49" charset="0"/>
              </a:rPr>
              <a:t>isJavaIdentifierPart</a:t>
            </a:r>
            <a:r>
              <a:rPr lang="en-US" dirty="0"/>
              <a:t> methods of the </a:t>
            </a:r>
            <a:r>
              <a:rPr lang="en-US" dirty="0">
                <a:latin typeface="Courier New" pitchFamily="49" charset="0"/>
                <a:cs typeface="Courier New" pitchFamily="49" charset="0"/>
              </a:rPr>
              <a:t>Character</a:t>
            </a:r>
            <a:r>
              <a:rPr lang="en-US" dirty="0"/>
              <a:t> class.)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13</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a:t>Variables In Java</a:t>
            </a:r>
          </a:p>
        </p:txBody>
      </p:sp>
      <p:sp>
        <p:nvSpPr>
          <p:cNvPr id="3" name="Content Placeholder 2"/>
          <p:cNvSpPr>
            <a:spLocks noGrp="1"/>
          </p:cNvSpPr>
          <p:nvPr>
            <p:ph idx="1"/>
          </p:nvPr>
        </p:nvSpPr>
        <p:spPr>
          <a:xfrm>
            <a:off x="457200" y="1600200"/>
            <a:ext cx="8229600" cy="4876800"/>
          </a:xfrm>
        </p:spPr>
        <p:txBody>
          <a:bodyPr>
            <a:noAutofit/>
          </a:bodyPr>
          <a:lstStyle/>
          <a:p>
            <a:pPr lvl="0"/>
            <a:r>
              <a:rPr lang="en-US" sz="1800" i="1" dirty="0"/>
              <a:t>Variable Initialization.</a:t>
            </a:r>
            <a:r>
              <a:rPr lang="en-US" sz="1800" dirty="0"/>
              <a:t> A variable is initialized by using the </a:t>
            </a:r>
            <a:r>
              <a:rPr lang="en-US" sz="1800" i="1" dirty="0"/>
              <a:t>assignment </a:t>
            </a:r>
            <a:br>
              <a:rPr lang="en-US" sz="1800" i="1" dirty="0"/>
            </a:br>
            <a:r>
              <a:rPr lang="en-US" sz="1800" i="1" dirty="0"/>
              <a:t>operator</a:t>
            </a:r>
            <a:r>
              <a:rPr lang="en-US" sz="1800" dirty="0"/>
              <a:t>  ( = ) to specify a value for a declared variable</a:t>
            </a:r>
            <a:r>
              <a:rPr lang="en-US" sz="1800" dirty="0" smtClean="0"/>
              <a:t>.</a:t>
            </a:r>
            <a:endParaRPr lang="en-US" sz="1600" dirty="0"/>
          </a:p>
          <a:p>
            <a:pPr marL="0" lvl="0" indent="457200">
              <a:buNone/>
            </a:pPr>
            <a:r>
              <a:rPr lang="en-US" sz="1800" dirty="0"/>
              <a:t>Example:</a:t>
            </a:r>
            <a:endParaRPr lang="en-US" sz="1600" dirty="0"/>
          </a:p>
          <a:p>
            <a:pPr marL="0" indent="457200">
              <a:buNone/>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sum;</a:t>
            </a:r>
          </a:p>
          <a:p>
            <a:pPr marL="0" indent="457200">
              <a:buNone/>
            </a:pPr>
            <a:r>
              <a:rPr lang="en-US" sz="1800" dirty="0">
                <a:latin typeface="Courier New" pitchFamily="49" charset="0"/>
                <a:cs typeface="Courier New" pitchFamily="49" charset="0"/>
              </a:rPr>
              <a:t>sum = 0</a:t>
            </a:r>
            <a:r>
              <a:rPr lang="en-US" sz="18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457200">
              <a:buNone/>
            </a:pPr>
            <a:r>
              <a:rPr lang="en-US" sz="1800" dirty="0" smtClean="0"/>
              <a:t>OR</a:t>
            </a:r>
            <a:endParaRPr lang="en-US" sz="1600" dirty="0"/>
          </a:p>
          <a:p>
            <a:pPr marL="0" indent="457200">
              <a:buNone/>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sum = 0</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lvl="0"/>
            <a:r>
              <a:rPr lang="en-US" sz="1800" i="1" dirty="0"/>
              <a:t>Coding Style:</a:t>
            </a:r>
            <a:endParaRPr lang="en-US" sz="1600" dirty="0"/>
          </a:p>
          <a:p>
            <a:pPr lvl="1"/>
            <a:r>
              <a:rPr lang="en-US" sz="1600" dirty="0"/>
              <a:t>variable names begin with lower case letter</a:t>
            </a:r>
            <a:endParaRPr lang="en-US" sz="1400" dirty="0"/>
          </a:p>
          <a:p>
            <a:pPr lvl="1"/>
            <a:r>
              <a:rPr lang="en-US" sz="1600" dirty="0"/>
              <a:t>variable names composed of multiple words written so that each new word (except the first) begins with a capital letter, but all other letters are lower case</a:t>
            </a:r>
            <a:br>
              <a:rPr lang="en-US" sz="1600" dirty="0"/>
            </a:br>
            <a:r>
              <a:rPr lang="en-US" sz="1600" dirty="0"/>
              <a:t>Example:</a:t>
            </a:r>
            <a:br>
              <a:rPr lang="en-US" sz="1600" dirty="0"/>
            </a:br>
            <a:r>
              <a:rPr lang="en-US" sz="1600" dirty="0"/>
              <a:t>    </a:t>
            </a:r>
            <a:r>
              <a:rPr lang="en-US" sz="1400" dirty="0" err="1">
                <a:latin typeface="Courier New" pitchFamily="49" charset="0"/>
                <a:cs typeface="Courier New" pitchFamily="49" charset="0"/>
              </a:rPr>
              <a:t>myExamScore</a:t>
            </a:r>
            <a:endParaRPr lang="en-US" sz="1400" dirty="0">
              <a:latin typeface="Courier New" pitchFamily="49" charset="0"/>
              <a:cs typeface="Courier New" pitchFamily="49" charset="0"/>
            </a:endParaRPr>
          </a:p>
          <a:p>
            <a:pPr lvl="1"/>
            <a:r>
              <a:rPr lang="en-US" sz="1600" dirty="0"/>
              <a:t>underscores should </a:t>
            </a:r>
            <a:r>
              <a:rPr lang="en-US" sz="1600" i="1" dirty="0"/>
              <a:t>not</a:t>
            </a:r>
            <a:r>
              <a:rPr lang="en-US" sz="1600" dirty="0"/>
              <a:t> be used typically in variable names</a:t>
            </a:r>
            <a:endParaRPr lang="en-US" sz="1400" dirty="0"/>
          </a:p>
          <a:p>
            <a:pPr lvl="1"/>
            <a:r>
              <a:rPr lang="en-US" sz="1600" dirty="0"/>
              <a:t>for </a:t>
            </a:r>
            <a:r>
              <a:rPr lang="en-US" sz="1600" i="1" dirty="0"/>
              <a:t>constants</a:t>
            </a:r>
            <a:r>
              <a:rPr lang="en-US" sz="1600" dirty="0"/>
              <a:t>, capitals and underscores are used (discussed later)</a:t>
            </a:r>
            <a:br>
              <a:rPr lang="en-US" sz="1600" dirty="0"/>
            </a:br>
            <a:r>
              <a:rPr lang="en-US" sz="1600" dirty="0"/>
              <a:t>    </a:t>
            </a:r>
            <a:r>
              <a:rPr lang="en-US" sz="1200" dirty="0" smtClean="0">
                <a:latin typeface="Courier New" pitchFamily="49" charset="0"/>
                <a:cs typeface="Courier New" pitchFamily="49" charset="0"/>
              </a:rPr>
              <a:t>CONSTANTS_LIKE_THIS</a:t>
            </a:r>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14</a:t>
            </a:fld>
            <a:endParaRPr lang="en-US" dirty="0">
              <a:solidFill>
                <a:srgbClr val="04617B">
                  <a:shade val="90000"/>
                </a:srgbClr>
              </a:solidFill>
            </a:endParaRPr>
          </a:p>
        </p:txBody>
      </p:sp>
    </p:spTree>
    <p:extLst>
      <p:ext uri="{BB962C8B-B14F-4D97-AF65-F5344CB8AC3E}">
        <p14:creationId xmlns:p14="http://schemas.microsoft.com/office/powerpoint/2010/main" val="2021073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a:t>
            </a:r>
            <a:r>
              <a:rPr lang="en-US" dirty="0"/>
              <a:t>Other Data Types: Reading Console Input</a:t>
            </a:r>
          </a:p>
        </p:txBody>
      </p:sp>
      <p:sp>
        <p:nvSpPr>
          <p:cNvPr id="3" name="Content Placeholder 2"/>
          <p:cNvSpPr>
            <a:spLocks noGrp="1"/>
          </p:cNvSpPr>
          <p:nvPr>
            <p:ph idx="1"/>
          </p:nvPr>
        </p:nvSpPr>
        <p:spPr/>
        <p:txBody>
          <a:bodyPr>
            <a:normAutofit/>
          </a:bodyPr>
          <a:lstStyle/>
          <a:p>
            <a:r>
              <a:rPr lang="en-US" dirty="0"/>
              <a:t>We have examined primitive data types (</a:t>
            </a:r>
            <a:r>
              <a:rPr lang="en-US" dirty="0" err="1"/>
              <a:t>int</a:t>
            </a:r>
            <a:r>
              <a:rPr lang="en-US" dirty="0"/>
              <a:t>, char, </a:t>
            </a:r>
            <a:r>
              <a:rPr lang="en-US" dirty="0" err="1"/>
              <a:t>boolean</a:t>
            </a:r>
            <a:r>
              <a:rPr lang="en-US" dirty="0"/>
              <a:t>, </a:t>
            </a:r>
            <a:r>
              <a:rPr lang="en-US" dirty="0" err="1"/>
              <a:t>etc</a:t>
            </a:r>
            <a:r>
              <a:rPr lang="en-US" dirty="0"/>
              <a:t>) and how variables are declared using these types. Most of the data types used in Java, however, are not built into the language, but are created through </a:t>
            </a:r>
            <a:r>
              <a:rPr lang="en-US" i="1" dirty="0"/>
              <a:t>class definitions.</a:t>
            </a:r>
            <a:r>
              <a:rPr lang="en-US" dirty="0"/>
              <a:t> This will be the topic of </a:t>
            </a:r>
            <a:r>
              <a:rPr lang="en-US"/>
              <a:t>Lesson </a:t>
            </a:r>
            <a:r>
              <a:rPr lang="en-US" smtClean="0"/>
              <a:t>3 – see the </a:t>
            </a:r>
            <a:r>
              <a:rPr lang="en-US" b="1" i="1" smtClean="0"/>
              <a:t>reference example. </a:t>
            </a:r>
            <a:br>
              <a:rPr lang="en-US" b="1" i="1" smtClean="0"/>
            </a:br>
            <a:endParaRPr lang="en-US" b="1" i="1" smtClean="0"/>
          </a:p>
          <a:p>
            <a:r>
              <a:rPr lang="en-US" smtClean="0"/>
              <a:t>To introduce working with console input, we give another example a class definition: the </a:t>
            </a:r>
            <a:r>
              <a:rPr lang="en-US" smtClean="0">
                <a:latin typeface="Courier New" panose="02070309020205020404" pitchFamily="49" charset="0"/>
                <a:cs typeface="Courier New" panose="02070309020205020404" pitchFamily="49" charset="0"/>
              </a:rPr>
              <a:t>Scanner</a:t>
            </a:r>
            <a:r>
              <a:rPr lang="en-US" b="1"/>
              <a:t> </a:t>
            </a:r>
            <a:r>
              <a:rPr lang="en-US" smtClean="0"/>
              <a:t>class</a:t>
            </a:r>
            <a:r>
              <a:rPr lang="en-US" b="1" smtClean="0"/>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15</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Samples</a:t>
            </a:r>
            <a:endParaRPr lang="en-US" dirty="0"/>
          </a:p>
        </p:txBody>
      </p:sp>
      <p:sp>
        <p:nvSpPr>
          <p:cNvPr id="3" name="Content Placeholder 2"/>
          <p:cNvSpPr>
            <a:spLocks noGrp="1"/>
          </p:cNvSpPr>
          <p:nvPr>
            <p:ph idx="1"/>
          </p:nvPr>
        </p:nvSpPr>
        <p:spPr>
          <a:xfrm>
            <a:off x="457200" y="1219200"/>
            <a:ext cx="6172200" cy="2133600"/>
          </a:xfrm>
        </p:spPr>
        <p:txBody>
          <a:bodyPr>
            <a:noAutofit/>
          </a:bodyPr>
          <a:lstStyle/>
          <a:p>
            <a:pPr lvl="0">
              <a:buFont typeface="Arial" pitchFamily="34" charset="0"/>
              <a:buChar char="•"/>
            </a:pPr>
            <a:r>
              <a:rPr lang="en-US" sz="1400" dirty="0"/>
              <a:t>Scanner (as of j2se5.0</a:t>
            </a:r>
            <a:r>
              <a:rPr lang="en-US" sz="1400" dirty="0" smtClean="0"/>
              <a:t>)</a:t>
            </a:r>
          </a:p>
          <a:p>
            <a:pPr marL="0" lvl="0" indent="457200">
              <a:buNone/>
            </a:pPr>
            <a:r>
              <a:rPr lang="en-US" sz="1400" dirty="0" smtClean="0"/>
              <a:t>//</a:t>
            </a:r>
            <a:r>
              <a:rPr lang="en-US" sz="1400" dirty="0"/>
              <a:t>can think of Scanner as a special data </a:t>
            </a:r>
            <a:r>
              <a:rPr lang="en-US" sz="1400" dirty="0" smtClean="0"/>
              <a:t>type</a:t>
            </a:r>
          </a:p>
          <a:p>
            <a:pPr marL="0" lvl="0" indent="457200">
              <a:buNone/>
            </a:pPr>
            <a:r>
              <a:rPr lang="en-US" sz="1400" dirty="0" smtClean="0">
                <a:latin typeface="Courier New" pitchFamily="49" charset="0"/>
                <a:cs typeface="Courier New" pitchFamily="49" charset="0"/>
              </a:rPr>
              <a:t>Scanner </a:t>
            </a:r>
            <a:r>
              <a:rPr lang="en-US" sz="1400" dirty="0" err="1">
                <a:latin typeface="Courier New" pitchFamily="49" charset="0"/>
                <a:cs typeface="Courier New" pitchFamily="49" charset="0"/>
              </a:rPr>
              <a:t>sc</a:t>
            </a:r>
            <a:r>
              <a:rPr lang="en-US" sz="1400" dirty="0">
                <a:latin typeface="Courier New" pitchFamily="49" charset="0"/>
                <a:cs typeface="Courier New" pitchFamily="49" charset="0"/>
              </a:rPr>
              <a:t> = new Scanner(System.in);</a:t>
            </a:r>
          </a:p>
          <a:p>
            <a:pPr marL="0" indent="457200">
              <a:buNone/>
            </a:pPr>
            <a:r>
              <a:rPr lang="en-US" sz="1400" dirty="0" err="1" smtClean="0">
                <a:latin typeface="Courier New" pitchFamily="49" charset="0"/>
                <a:cs typeface="Courier New" pitchFamily="49" charset="0"/>
              </a:rPr>
              <a:t>System.out.print</a:t>
            </a:r>
            <a:r>
              <a:rPr lang="en-US" sz="1400" dirty="0">
                <a:latin typeface="Courier New" pitchFamily="49" charset="0"/>
                <a:cs typeface="Courier New" pitchFamily="49" charset="0"/>
              </a:rPr>
              <a:t>("Type your name: ");</a:t>
            </a:r>
          </a:p>
          <a:p>
            <a:pPr marL="0" indent="457200">
              <a:buNone/>
            </a:pPr>
            <a:r>
              <a:rPr lang="en-US" sz="1400" dirty="0" err="1" smtClean="0">
                <a:latin typeface="Courier New" pitchFamily="49" charset="0"/>
                <a:cs typeface="Courier New" pitchFamily="49" charset="0"/>
              </a:rPr>
              <a:t>System.out.println</a:t>
            </a:r>
            <a:r>
              <a:rPr lang="en-US" sz="1400" dirty="0">
                <a:latin typeface="Courier New" pitchFamily="49" charset="0"/>
                <a:cs typeface="Courier New" pitchFamily="49" charset="0"/>
              </a:rPr>
              <a:t>("you wrote: "+</a:t>
            </a:r>
            <a:r>
              <a:rPr lang="en-US" sz="1400" dirty="0" err="1">
                <a:latin typeface="Courier New" pitchFamily="49" charset="0"/>
                <a:cs typeface="Courier New" pitchFamily="49" charset="0"/>
              </a:rPr>
              <a:t>sc.nextLine</a:t>
            </a:r>
            <a:r>
              <a:rPr lang="en-US" sz="1400" dirty="0">
                <a:latin typeface="Courier New" pitchFamily="49" charset="0"/>
                <a:cs typeface="Courier New" pitchFamily="49" charset="0"/>
              </a:rPr>
              <a:t>());</a:t>
            </a:r>
          </a:p>
          <a:p>
            <a:pPr marL="0" indent="457200">
              <a:buNone/>
            </a:pPr>
            <a:r>
              <a:rPr lang="en-US" sz="1400" dirty="0" err="1" smtClean="0">
                <a:latin typeface="Courier New" pitchFamily="49" charset="0"/>
                <a:cs typeface="Courier New" pitchFamily="49" charset="0"/>
              </a:rPr>
              <a:t>System.out.print</a:t>
            </a:r>
            <a:r>
              <a:rPr lang="en-US" sz="1400" dirty="0">
                <a:latin typeface="Courier New" pitchFamily="49" charset="0"/>
                <a:cs typeface="Courier New" pitchFamily="49" charset="0"/>
              </a:rPr>
              <a:t>("Type your age: ");</a:t>
            </a:r>
          </a:p>
          <a:p>
            <a:pPr marL="0" indent="457200">
              <a:buNone/>
            </a:pPr>
            <a:r>
              <a:rPr lang="en-US" sz="1400" dirty="0" err="1" smtClean="0">
                <a:latin typeface="Courier New" pitchFamily="49" charset="0"/>
                <a:cs typeface="Courier New" pitchFamily="49" charset="0"/>
              </a:rPr>
              <a:t>System.out.println</a:t>
            </a:r>
            <a:r>
              <a:rPr lang="en-US" sz="1400" dirty="0">
                <a:latin typeface="Courier New" pitchFamily="49" charset="0"/>
                <a:cs typeface="Courier New" pitchFamily="49" charset="0"/>
              </a:rPr>
              <a:t>("your age: "+</a:t>
            </a:r>
            <a:r>
              <a:rPr lang="en-US" sz="1400" dirty="0" err="1">
                <a:latin typeface="Courier New" pitchFamily="49" charset="0"/>
                <a:cs typeface="Courier New" pitchFamily="49" charset="0"/>
              </a:rPr>
              <a:t>sc.nextInt</a:t>
            </a:r>
            <a:r>
              <a:rPr lang="en-US" sz="1400" dirty="0">
                <a:latin typeface="Courier New" pitchFamily="49" charset="0"/>
                <a:cs typeface="Courier New" pitchFamily="49" charset="0"/>
              </a:rPr>
              <a:t>());</a:t>
            </a:r>
          </a:p>
          <a:p>
            <a:pPr marL="0" indent="457200">
              <a:buNone/>
            </a:pPr>
            <a:r>
              <a:rPr lang="en-US" sz="1400" dirty="0" err="1" smtClean="0">
                <a:latin typeface="Courier New" pitchFamily="49" charset="0"/>
                <a:cs typeface="Courier New" pitchFamily="49" charset="0"/>
              </a:rPr>
              <a:t>sc.close</a:t>
            </a:r>
            <a:r>
              <a:rPr lang="en-US" sz="1400" dirty="0">
                <a:latin typeface="Courier New" pitchFamily="49" charset="0"/>
                <a:cs typeface="Courier New" pitchFamily="49" charset="0"/>
              </a:rPr>
              <a:t>();  //don’t forget to close </a:t>
            </a:r>
          </a:p>
          <a:p>
            <a:pPr marL="0" indent="457200">
              <a:buNone/>
            </a:pPr>
            <a:endParaRPr lang="en-US" sz="1400" dirty="0" smtClean="0"/>
          </a:p>
          <a:p>
            <a:pPr marL="0" indent="457200">
              <a:buNone/>
            </a:pPr>
            <a:r>
              <a:rPr lang="en-US" sz="1400" dirty="0" smtClean="0"/>
              <a:t>//</a:t>
            </a:r>
            <a:r>
              <a:rPr lang="en-US" sz="1400" dirty="0"/>
              <a:t>output</a:t>
            </a:r>
          </a:p>
          <a:p>
            <a:pPr marL="0" indent="457200">
              <a:buNone/>
            </a:pPr>
            <a:r>
              <a:rPr lang="en-US" sz="1400" dirty="0" smtClean="0">
                <a:latin typeface="Courier New" pitchFamily="49" charset="0"/>
                <a:cs typeface="Courier New" pitchFamily="49" charset="0"/>
              </a:rPr>
              <a:t>Type </a:t>
            </a:r>
            <a:r>
              <a:rPr lang="en-US" sz="1400" dirty="0">
                <a:latin typeface="Courier New" pitchFamily="49" charset="0"/>
                <a:cs typeface="Courier New" pitchFamily="49" charset="0"/>
              </a:rPr>
              <a:t>your name: </a:t>
            </a:r>
            <a:r>
              <a:rPr lang="en-US" sz="1400" b="1" dirty="0">
                <a:latin typeface="Courier New" pitchFamily="49" charset="0"/>
                <a:cs typeface="Courier New" pitchFamily="49" charset="0"/>
              </a:rPr>
              <a:t>Jim Stevens</a:t>
            </a:r>
            <a:endParaRPr lang="en-US" sz="1400" dirty="0">
              <a:latin typeface="Courier New" pitchFamily="49" charset="0"/>
              <a:cs typeface="Courier New" pitchFamily="49" charset="0"/>
            </a:endParaRPr>
          </a:p>
          <a:p>
            <a:pPr marL="0" indent="457200">
              <a:buNone/>
            </a:pPr>
            <a:r>
              <a:rPr lang="en-US" sz="1400" dirty="0" smtClean="0">
                <a:latin typeface="Courier New" pitchFamily="49" charset="0"/>
                <a:cs typeface="Courier New" pitchFamily="49" charset="0"/>
              </a:rPr>
              <a:t>you </a:t>
            </a:r>
            <a:r>
              <a:rPr lang="en-US" sz="1400" dirty="0">
                <a:latin typeface="Courier New" pitchFamily="49" charset="0"/>
                <a:cs typeface="Courier New" pitchFamily="49" charset="0"/>
              </a:rPr>
              <a:t>wrote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Jim Stevens</a:t>
            </a:r>
          </a:p>
          <a:p>
            <a:pPr marL="0" indent="457200">
              <a:buNone/>
            </a:pPr>
            <a:r>
              <a:rPr lang="en-US" sz="1400" dirty="0" smtClean="0">
                <a:latin typeface="Courier New" pitchFamily="49" charset="0"/>
                <a:cs typeface="Courier New" pitchFamily="49" charset="0"/>
              </a:rPr>
              <a:t>Type </a:t>
            </a:r>
            <a:r>
              <a:rPr lang="en-US" sz="1400" dirty="0">
                <a:latin typeface="Courier New" pitchFamily="49" charset="0"/>
                <a:cs typeface="Courier New" pitchFamily="49" charset="0"/>
              </a:rPr>
              <a:t>your age: </a:t>
            </a:r>
            <a:r>
              <a:rPr lang="en-US" sz="1400" b="1" dirty="0">
                <a:latin typeface="Courier New" pitchFamily="49" charset="0"/>
                <a:cs typeface="Courier New" pitchFamily="49" charset="0"/>
              </a:rPr>
              <a:t>36</a:t>
            </a:r>
            <a:endParaRPr lang="en-US" sz="1400" dirty="0">
              <a:latin typeface="Courier New" pitchFamily="49" charset="0"/>
              <a:cs typeface="Courier New" pitchFamily="49" charset="0"/>
            </a:endParaRPr>
          </a:p>
          <a:p>
            <a:pPr marL="0" indent="457200">
              <a:buNone/>
            </a:pPr>
            <a:r>
              <a:rPr lang="en-US" sz="1400" dirty="0" smtClean="0">
                <a:latin typeface="Courier New" pitchFamily="49" charset="0"/>
                <a:cs typeface="Courier New" pitchFamily="49" charset="0"/>
              </a:rPr>
              <a:t>your </a:t>
            </a:r>
            <a:r>
              <a:rPr lang="en-US" sz="1400" dirty="0">
                <a:latin typeface="Courier New" pitchFamily="49" charset="0"/>
                <a:cs typeface="Courier New" pitchFamily="49" charset="0"/>
              </a:rPr>
              <a:t>age</a:t>
            </a:r>
            <a:r>
              <a:rPr lang="en-US" sz="1400">
                <a:latin typeface="Courier New" pitchFamily="49" charset="0"/>
                <a:cs typeface="Courier New" pitchFamily="49" charset="0"/>
              </a:rPr>
              <a:t>: </a:t>
            </a:r>
            <a:r>
              <a:rPr lang="en-US" sz="1400" smtClean="0">
                <a:latin typeface="Courier New" pitchFamily="49" charset="0"/>
                <a:cs typeface="Courier New" pitchFamily="49" charset="0"/>
              </a:rPr>
              <a:t>36</a:t>
            </a:r>
          </a:p>
          <a:p>
            <a:pPr marL="0" indent="457200">
              <a:buNone/>
            </a:pPr>
            <a:endParaRPr lang="en-US" sz="1400" smtClean="0">
              <a:latin typeface="Courier New" pitchFamily="49" charset="0"/>
              <a:cs typeface="Courier New" pitchFamily="49" charset="0"/>
            </a:endParaRPr>
          </a:p>
          <a:p>
            <a:pPr marL="0" indent="457200">
              <a:buNone/>
            </a:pPr>
            <a:endParaRPr lang="en-US" sz="1400">
              <a:latin typeface="Courier New" pitchFamily="49" charset="0"/>
              <a:cs typeface="Courier New" pitchFamily="49" charset="0"/>
            </a:endParaRPr>
          </a:p>
          <a:p>
            <a:endParaRPr lang="en-US" sz="6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16</a:t>
            </a:fld>
            <a:endParaRPr lang="en-US" dirty="0">
              <a:solidFill>
                <a:srgbClr val="04617B">
                  <a:shade val="90000"/>
                </a:srgbClr>
              </a:solidFill>
            </a:endParaRPr>
          </a:p>
        </p:txBody>
      </p:sp>
      <p:sp>
        <p:nvSpPr>
          <p:cNvPr id="6" name="TextBox 5"/>
          <p:cNvSpPr txBox="1"/>
          <p:nvPr/>
        </p:nvSpPr>
        <p:spPr>
          <a:xfrm>
            <a:off x="4201886" y="3429000"/>
            <a:ext cx="5170714" cy="3477875"/>
          </a:xfrm>
          <a:prstGeom prst="rect">
            <a:avLst/>
          </a:prstGeom>
          <a:noFill/>
        </p:spPr>
        <p:txBody>
          <a:bodyPr wrap="square" rtlCol="0">
            <a:spAutoFit/>
          </a:bodyPr>
          <a:lstStyle/>
          <a:p>
            <a:pPr marL="285750" indent="-285750" defTabSz="228600">
              <a:buFont typeface="Arial" pitchFamily="34" charset="0"/>
              <a:buChar char="•"/>
            </a:pPr>
            <a:r>
              <a:rPr lang="en-US" sz="1400" dirty="0"/>
              <a:t>System.in and Readers (jdk1.1)  (behaves like </a:t>
            </a:r>
            <a:r>
              <a:rPr lang="en-US" sz="1400"/>
              <a:t>Scanner </a:t>
            </a:r>
            <a:r>
              <a:rPr lang="en-US" sz="1400" smtClean="0"/>
              <a:t>approach)</a:t>
            </a:r>
          </a:p>
          <a:p>
            <a:pPr defTabSz="228600"/>
            <a:r>
              <a:rPr lang="en-US" sz="1400">
                <a:latin typeface="Courier New" pitchFamily="49" charset="0"/>
                <a:cs typeface="Courier New" pitchFamily="49" charset="0"/>
              </a:rPr>
              <a:t>	</a:t>
            </a:r>
            <a:r>
              <a:rPr lang="en-US" sz="1400" smtClean="0">
                <a:latin typeface="Courier New" pitchFamily="49" charset="0"/>
                <a:cs typeface="Courier New" pitchFamily="49" charset="0"/>
              </a:rPr>
              <a:t>	BufferedReader </a:t>
            </a:r>
            <a:r>
              <a:rPr lang="en-US" sz="1400" dirty="0">
                <a:latin typeface="Courier New" pitchFamily="49" charset="0"/>
                <a:cs typeface="Courier New" pitchFamily="49" charset="0"/>
              </a:rPr>
              <a:t>in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null;</a:t>
            </a:r>
          </a:p>
          <a:p>
            <a:pPr defTabSz="228600"/>
            <a:r>
              <a:rPr lang="en-US" sz="1400">
                <a:latin typeface="Courier New" pitchFamily="49" charset="0"/>
                <a:cs typeface="Courier New" pitchFamily="49" charset="0"/>
              </a:rPr>
              <a:t>	</a:t>
            </a:r>
            <a:r>
              <a:rPr lang="en-US" sz="1400" smtClean="0">
                <a:latin typeface="Courier New" pitchFamily="49" charset="0"/>
                <a:cs typeface="Courier New" pitchFamily="49" charset="0"/>
              </a:rPr>
              <a:t>	String </a:t>
            </a:r>
            <a:r>
              <a:rPr lang="en-US" sz="1400" dirty="0">
                <a:latin typeface="Courier New" pitchFamily="49" charset="0"/>
                <a:cs typeface="Courier New" pitchFamily="49" charset="0"/>
              </a:rPr>
              <a:t>input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null;</a:t>
            </a:r>
          </a:p>
          <a:p>
            <a:pPr defTabSz="228600"/>
            <a:r>
              <a:rPr lang="en-US" sz="1400">
                <a:latin typeface="Courier New" pitchFamily="49" charset="0"/>
                <a:cs typeface="Courier New" pitchFamily="49" charset="0"/>
              </a:rPr>
              <a:t>	</a:t>
            </a:r>
            <a:r>
              <a:rPr lang="en-US" sz="1400" smtClean="0">
                <a:latin typeface="Courier New" pitchFamily="49" charset="0"/>
                <a:cs typeface="Courier New" pitchFamily="49" charset="0"/>
              </a:rPr>
              <a:t>	in </a:t>
            </a:r>
            <a:r>
              <a:rPr lang="en-US" sz="1400" dirty="0">
                <a:latin typeface="Courier New" pitchFamily="49" charset="0"/>
                <a:cs typeface="Courier New" pitchFamily="49" charset="0"/>
              </a:rPr>
              <a:t>= </a:t>
            </a:r>
            <a:r>
              <a:rPr lang="en-US" sz="1400">
                <a:latin typeface="Courier New" pitchFamily="49" charset="0"/>
                <a:cs typeface="Courier New" pitchFamily="49" charset="0"/>
              </a:rPr>
              <a:t>new </a:t>
            </a:r>
            <a:r>
              <a:rPr lang="en-US" sz="1400" smtClean="0">
                <a:latin typeface="Courier New" pitchFamily="49" charset="0"/>
                <a:cs typeface="Courier New" pitchFamily="49" charset="0"/>
              </a:rPr>
              <a:t>BufferedReader(new</a:t>
            </a:r>
          </a:p>
          <a:p>
            <a:pPr defTabSz="228600"/>
            <a:r>
              <a:rPr lang="en-US" sz="1400" smtClean="0">
                <a:latin typeface="Courier New" pitchFamily="49" charset="0"/>
                <a:cs typeface="Courier New" pitchFamily="49" charset="0"/>
              </a:rPr>
              <a:t>  			 InputStreamReader(System.in));</a:t>
            </a:r>
          </a:p>
          <a:p>
            <a:pPr defTabSz="228600"/>
            <a:r>
              <a:rPr lang="en-US" sz="1400">
                <a:latin typeface="Courier New" pitchFamily="49" charset="0"/>
                <a:cs typeface="Courier New" pitchFamily="49" charset="0"/>
              </a:rPr>
              <a:t>	</a:t>
            </a:r>
            <a:r>
              <a:rPr lang="en-US" sz="1400" smtClean="0">
                <a:latin typeface="Courier New" pitchFamily="49" charset="0"/>
                <a:cs typeface="Courier New" pitchFamily="49" charset="0"/>
              </a:rPr>
              <a:t>	System.out.print</a:t>
            </a:r>
            <a:r>
              <a:rPr lang="en-US" sz="1400" dirty="0">
                <a:latin typeface="Courier New" pitchFamily="49" charset="0"/>
                <a:cs typeface="Courier New" pitchFamily="49" charset="0"/>
              </a:rPr>
              <a:t>("Type your name</a:t>
            </a:r>
            <a:r>
              <a:rPr lang="en-US" sz="1400">
                <a:latin typeface="Courier New" pitchFamily="49" charset="0"/>
                <a:cs typeface="Courier New" pitchFamily="49" charset="0"/>
              </a:rPr>
              <a:t>: </a:t>
            </a:r>
            <a:r>
              <a:rPr lang="en-US" sz="1400" smtClean="0">
                <a:latin typeface="Courier New" pitchFamily="49" charset="0"/>
                <a:cs typeface="Courier New" pitchFamily="49" charset="0"/>
              </a:rPr>
              <a:t>");</a:t>
            </a:r>
          </a:p>
          <a:p>
            <a:pPr defTabSz="228600"/>
            <a:r>
              <a:rPr lang="en-US" sz="1400">
                <a:latin typeface="Courier New" pitchFamily="49" charset="0"/>
                <a:cs typeface="Courier New" pitchFamily="49" charset="0"/>
              </a:rPr>
              <a:t>	</a:t>
            </a:r>
            <a:r>
              <a:rPr lang="en-US" sz="1400" smtClean="0">
                <a:latin typeface="Courier New" pitchFamily="49" charset="0"/>
                <a:cs typeface="Courier New" pitchFamily="49" charset="0"/>
              </a:rPr>
              <a:t>	input </a:t>
            </a:r>
            <a:r>
              <a:rPr lang="en-US" sz="1400" dirty="0">
                <a:latin typeface="Courier New" pitchFamily="49" charset="0"/>
                <a:cs typeface="Courier New" pitchFamily="49" charset="0"/>
              </a:rPr>
              <a:t>= </a:t>
            </a:r>
            <a:r>
              <a:rPr lang="en-US" sz="1400" err="1">
                <a:latin typeface="Courier New" pitchFamily="49" charset="0"/>
                <a:cs typeface="Courier New" pitchFamily="49" charset="0"/>
              </a:rPr>
              <a:t>in.readLine</a:t>
            </a:r>
            <a:r>
              <a:rPr lang="en-US" sz="1400" smtClean="0">
                <a:latin typeface="Courier New" pitchFamily="49" charset="0"/>
                <a:cs typeface="Courier New" pitchFamily="49" charset="0"/>
              </a:rPr>
              <a:t>();</a:t>
            </a:r>
          </a:p>
          <a:p>
            <a:pPr defTabSz="228600"/>
            <a:r>
              <a:rPr lang="en-US" sz="1400" smtClean="0"/>
              <a:t>          </a:t>
            </a:r>
            <a:r>
              <a:rPr lang="en-US" sz="1200" smtClean="0">
                <a:latin typeface="Courier New" panose="02070309020205020404" pitchFamily="49" charset="0"/>
                <a:cs typeface="Courier New" panose="02070309020205020404" pitchFamily="49" charset="0"/>
              </a:rPr>
              <a:t>System.</a:t>
            </a:r>
            <a:r>
              <a:rPr lang="en-US" sz="1200" b="1" smtClean="0">
                <a:latin typeface="Courier New" panose="02070309020205020404" pitchFamily="49" charset="0"/>
                <a:cs typeface="Courier New" panose="02070309020205020404" pitchFamily="49" charset="0"/>
              </a:rPr>
              <a:t>out.println</a:t>
            </a:r>
            <a:r>
              <a:rPr lang="en-US" sz="1200" b="1">
                <a:latin typeface="Courier New" panose="02070309020205020404" pitchFamily="49" charset="0"/>
                <a:cs typeface="Courier New" panose="02070309020205020404" pitchFamily="49" charset="0"/>
              </a:rPr>
              <a:t>("You wrote " + input);</a:t>
            </a:r>
            <a:endParaRPr lang="en-US" sz="1200" smtClean="0">
              <a:latin typeface="Courier New" pitchFamily="49" charset="0"/>
              <a:cs typeface="Courier New" pitchFamily="49" charset="0"/>
            </a:endParaRPr>
          </a:p>
          <a:p>
            <a:pPr defTabSz="228600"/>
            <a:r>
              <a:rPr lang="en-US" sz="1400">
                <a:latin typeface="Courier New" pitchFamily="49" charset="0"/>
                <a:cs typeface="Courier New" pitchFamily="49" charset="0"/>
              </a:rPr>
              <a:t>	</a:t>
            </a:r>
            <a:r>
              <a:rPr lang="en-US" sz="1400" smtClean="0">
                <a:latin typeface="Courier New" pitchFamily="49" charset="0"/>
                <a:cs typeface="Courier New" pitchFamily="49" charset="0"/>
              </a:rPr>
              <a:t>	in.close</a:t>
            </a:r>
            <a:r>
              <a:rPr lang="en-US" sz="1400" dirty="0" smtClean="0">
                <a:latin typeface="Courier New" pitchFamily="49" charset="0"/>
                <a:cs typeface="Courier New" pitchFamily="49" charset="0"/>
              </a:rPr>
              <a:t>();</a:t>
            </a:r>
            <a:endParaRPr lang="en-US" sz="1400" dirty="0" smtClean="0"/>
          </a:p>
          <a:p>
            <a:pPr marL="171450" lvl="0" indent="-171450">
              <a:buFont typeface="Arial" pitchFamily="34" charset="0"/>
              <a:buChar char="•"/>
            </a:pPr>
            <a:r>
              <a:rPr lang="en-US" sz="1400" dirty="0" err="1" smtClean="0"/>
              <a:t>JOptionPane</a:t>
            </a:r>
            <a:r>
              <a:rPr lang="en-US" sz="1400" dirty="0" smtClean="0"/>
              <a:t> </a:t>
            </a:r>
            <a:r>
              <a:rPr lang="en-US" sz="1400" dirty="0"/>
              <a:t>(jdk1.2) (creates a GUI window </a:t>
            </a:r>
            <a:r>
              <a:rPr lang="en-US" sz="1400"/>
              <a:t>for </a:t>
            </a:r>
            <a:r>
              <a:rPr lang="en-US" sz="1400" smtClean="0"/>
              <a:t>input)</a:t>
            </a:r>
          </a:p>
          <a:p>
            <a:pPr lvl="1"/>
            <a:r>
              <a:rPr lang="en-US" sz="1400" smtClean="0">
                <a:latin typeface="Courier New" pitchFamily="49" charset="0"/>
                <a:cs typeface="Courier New" pitchFamily="49" charset="0"/>
              </a:rPr>
              <a:t>String input =</a:t>
            </a:r>
          </a:p>
          <a:p>
            <a:pPr lvl="1"/>
            <a:r>
              <a:rPr lang="en-US" sz="1400">
                <a:latin typeface="Courier New" pitchFamily="49" charset="0"/>
                <a:cs typeface="Courier New" pitchFamily="49" charset="0"/>
              </a:rPr>
              <a:t> </a:t>
            </a:r>
            <a:r>
              <a:rPr lang="en-US" sz="1400" smtClean="0">
                <a:latin typeface="Courier New" pitchFamily="49" charset="0"/>
                <a:cs typeface="Courier New" pitchFamily="49" charset="0"/>
              </a:rPr>
              <a:t>  JOptionPane.showInputDialog</a:t>
            </a:r>
            <a:r>
              <a:rPr lang="en-US" sz="1400">
                <a:latin typeface="Courier New" pitchFamily="49" charset="0"/>
                <a:cs typeface="Courier New" pitchFamily="49" charset="0"/>
              </a:rPr>
              <a:t>("</a:t>
            </a:r>
            <a:r>
              <a:rPr lang="en-US" sz="1400" smtClean="0">
                <a:latin typeface="Courier New" pitchFamily="49" charset="0"/>
                <a:cs typeface="Courier New" pitchFamily="49" charset="0"/>
              </a:rPr>
              <a:t>Type</a:t>
            </a:r>
          </a:p>
          <a:p>
            <a:pPr lvl="1"/>
            <a:r>
              <a:rPr lang="en-US" sz="1400">
                <a:latin typeface="Courier New" pitchFamily="49" charset="0"/>
                <a:cs typeface="Courier New" pitchFamily="49" charset="0"/>
              </a:rPr>
              <a:t> </a:t>
            </a:r>
            <a:r>
              <a:rPr lang="en-US" sz="1400" smtClean="0">
                <a:latin typeface="Courier New" pitchFamily="49" charset="0"/>
                <a:cs typeface="Courier New" pitchFamily="49" charset="0"/>
              </a:rPr>
              <a:t>      your </a:t>
            </a:r>
            <a:r>
              <a:rPr lang="en-US" sz="1400" dirty="0">
                <a:latin typeface="Courier New" pitchFamily="49" charset="0"/>
                <a:cs typeface="Courier New" pitchFamily="49" charset="0"/>
              </a:rPr>
              <a:t>name");</a:t>
            </a:r>
          </a:p>
          <a:p>
            <a:endParaRPr lang="en-US" sz="2000" dirty="0"/>
          </a:p>
        </p:txBody>
      </p:sp>
      <p:sp>
        <p:nvSpPr>
          <p:cNvPr id="5" name="TextBox 4"/>
          <p:cNvSpPr txBox="1"/>
          <p:nvPr/>
        </p:nvSpPr>
        <p:spPr>
          <a:xfrm>
            <a:off x="381000" y="5638800"/>
            <a:ext cx="3581400" cy="923330"/>
          </a:xfrm>
          <a:prstGeom prst="rect">
            <a:avLst/>
          </a:prstGeom>
          <a:noFill/>
        </p:spPr>
        <p:txBody>
          <a:bodyPr wrap="square" rtlCol="0">
            <a:spAutoFit/>
          </a:bodyPr>
          <a:lstStyle/>
          <a:p>
            <a:r>
              <a:rPr lang="en-US" i="1">
                <a:latin typeface="Courier New" pitchFamily="49" charset="0"/>
                <a:cs typeface="Courier New" pitchFamily="49" charset="0"/>
              </a:rPr>
              <a:t>See package lesson2.scannerandreader</a:t>
            </a:r>
          </a:p>
          <a:p>
            <a:endParaRPr lang="en-US"/>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buNone/>
            </a:pPr>
            <a:r>
              <a:rPr lang="en-US" smtClean="0"/>
              <a:t>Variables </a:t>
            </a:r>
            <a:r>
              <a:rPr lang="en-US" dirty="0"/>
              <a:t>in Java are </a:t>
            </a:r>
            <a:r>
              <a:rPr lang="en-US" i="1" dirty="0"/>
              <a:t>declared </a:t>
            </a:r>
            <a:r>
              <a:rPr lang="en-US" dirty="0"/>
              <a:t>and </a:t>
            </a:r>
            <a:r>
              <a:rPr lang="en-US" i="1" dirty="0"/>
              <a:t>initialized</a:t>
            </a:r>
            <a:r>
              <a:rPr lang="en-US" dirty="0"/>
              <a:t> to provide room in RAM for the data that is to be stored. Pure consciousness manifests as individuals in space.</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27285270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normAutofit fontScale="90000"/>
          </a:bodyPr>
          <a:lstStyle/>
          <a:p>
            <a:r>
              <a:rPr lang="en-US" dirty="0"/>
              <a:t>Operators In Java: Arithmetic Operators</a:t>
            </a:r>
          </a:p>
        </p:txBody>
      </p:sp>
      <p:sp>
        <p:nvSpPr>
          <p:cNvPr id="3" name="Content Placeholder 2"/>
          <p:cNvSpPr>
            <a:spLocks noGrp="1"/>
          </p:cNvSpPr>
          <p:nvPr>
            <p:ph idx="1"/>
          </p:nvPr>
        </p:nvSpPr>
        <p:spPr>
          <a:xfrm>
            <a:off x="533400" y="1676400"/>
            <a:ext cx="8458200" cy="4693920"/>
          </a:xfrm>
        </p:spPr>
        <p:txBody>
          <a:bodyPr>
            <a:noAutofit/>
          </a:bodyPr>
          <a:lstStyle/>
          <a:p>
            <a:pPr lvl="0"/>
            <a:r>
              <a:rPr lang="en-US" sz="1600" dirty="0"/>
              <a:t>Standard binary operations represented in Java </a:t>
            </a:r>
            <a:r>
              <a:rPr lang="en-US" sz="1600" dirty="0">
                <a:latin typeface="Courier New" panose="02070309020205020404" pitchFamily="49" charset="0"/>
                <a:cs typeface="Courier New" panose="02070309020205020404" pitchFamily="49" charset="0"/>
              </a:rPr>
              <a:t>by  +, -, *, /</a:t>
            </a:r>
            <a:r>
              <a:rPr lang="en-US" sz="1600" dirty="0"/>
              <a:t>.  Also the modulus operator </a:t>
            </a:r>
            <a:r>
              <a:rPr lang="en-US" sz="1600">
                <a:latin typeface="Courier New" panose="02070309020205020404" pitchFamily="49" charset="0"/>
                <a:cs typeface="Courier New" panose="02070309020205020404" pitchFamily="49" charset="0"/>
              </a:rPr>
              <a:t>%</a:t>
            </a:r>
            <a:r>
              <a:rPr lang="en-US" sz="1600"/>
              <a:t>. </a:t>
            </a:r>
            <a:r>
              <a:rPr lang="en-US" sz="1600" smtClean="0"/>
              <a:t> </a:t>
            </a:r>
            <a:r>
              <a:rPr lang="en-US" sz="1600" u="sng" smtClean="0"/>
              <a:t>Note</a:t>
            </a:r>
            <a:r>
              <a:rPr lang="en-US" sz="1600" dirty="0"/>
              <a:t>:  In Java, to compute </a:t>
            </a:r>
            <a:r>
              <a:rPr lang="en-US" sz="1600" dirty="0">
                <a:latin typeface="Courier New" panose="02070309020205020404" pitchFamily="49" charset="0"/>
                <a:cs typeface="Courier New" panose="02070309020205020404" pitchFamily="49" charset="0"/>
              </a:rPr>
              <a:t>–5/2 </a:t>
            </a:r>
            <a:r>
              <a:rPr lang="en-US" sz="1600" dirty="0"/>
              <a:t>(integer division) and </a:t>
            </a:r>
            <a:r>
              <a:rPr lang="en-US" sz="1600" dirty="0">
                <a:latin typeface="Courier New" panose="02070309020205020404" pitchFamily="49" charset="0"/>
                <a:cs typeface="Courier New" panose="02070309020205020404" pitchFamily="49" charset="0"/>
              </a:rPr>
              <a:t>-5 % 2</a:t>
            </a:r>
            <a:r>
              <a:rPr lang="en-US" sz="1600" dirty="0"/>
              <a:t>, remove the minus sign, compute, and then insert the minus sign again:</a:t>
            </a:r>
            <a:br>
              <a:rPr lang="en-US" sz="1600" dirty="0"/>
            </a:br>
            <a:endParaRPr lang="en-US" sz="1600" dirty="0"/>
          </a:p>
          <a:p>
            <a:pPr marL="0" indent="457200">
              <a:buNone/>
            </a:pPr>
            <a:r>
              <a:rPr lang="en-US" sz="1600" dirty="0">
                <a:latin typeface="Courier New" panose="02070309020205020404" pitchFamily="49" charset="0"/>
                <a:cs typeface="Courier New" panose="02070309020205020404" pitchFamily="49" charset="0"/>
              </a:rPr>
              <a:t>-</a:t>
            </a:r>
            <a:r>
              <a:rPr lang="en-US" sz="1600">
                <a:latin typeface="Courier New" panose="02070309020205020404" pitchFamily="49" charset="0"/>
                <a:cs typeface="Courier New" panose="02070309020205020404" pitchFamily="49" charset="0"/>
              </a:rPr>
              <a:t>5/2 </a:t>
            </a:r>
            <a:r>
              <a:rPr lang="en-US" sz="160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 ( 5/2 ) = -2</a:t>
            </a:r>
          </a:p>
          <a:p>
            <a:pPr marL="0" indent="457200">
              <a:buNone/>
            </a:pPr>
            <a:r>
              <a:rPr lang="en-US" sz="1600" dirty="0">
                <a:latin typeface="Courier New" panose="02070309020205020404" pitchFamily="49" charset="0"/>
                <a:cs typeface="Courier New" panose="02070309020205020404" pitchFamily="49" charset="0"/>
              </a:rPr>
              <a:t>-5 % 2 = - ( 5 % 2 ) = -</a:t>
            </a:r>
            <a:r>
              <a:rPr lang="en-US" sz="1600" dirty="0" smtClean="0">
                <a:latin typeface="Courier New" panose="02070309020205020404" pitchFamily="49" charset="0"/>
                <a:cs typeface="Courier New" panose="02070309020205020404" pitchFamily="49" charset="0"/>
              </a:rPr>
              <a:t>1</a:t>
            </a:r>
          </a:p>
          <a:p>
            <a:pPr marL="457200" indent="-457200">
              <a:buNone/>
            </a:pPr>
            <a:r>
              <a:rPr lang="en-US" sz="1600" dirty="0"/>
              <a:t/>
            </a:r>
            <a:br>
              <a:rPr lang="en-US" sz="1600" dirty="0"/>
            </a:br>
            <a:r>
              <a:rPr lang="en-US" sz="1600" i="1" dirty="0" smtClean="0"/>
              <a:t>Warning</a:t>
            </a:r>
            <a:r>
              <a:rPr lang="en-US" sz="1600" dirty="0"/>
              <a:t>! </a:t>
            </a:r>
            <a:r>
              <a:rPr lang="en-US" sz="1600"/>
              <a:t>This </a:t>
            </a:r>
            <a:r>
              <a:rPr lang="en-US" sz="1600" smtClean="0"/>
              <a:t>way of calculating modulus is an </a:t>
            </a:r>
            <a:r>
              <a:rPr lang="en-US" sz="1600" dirty="0"/>
              <a:t>old mistake that is found in most procedural languages – the computation differs from the usual mathematical definition of modulus – in math, the modulus is always a nonnegative number. </a:t>
            </a:r>
            <a:br>
              <a:rPr lang="en-US" sz="1600" dirty="0"/>
            </a:br>
            <a:r>
              <a:rPr lang="en-US" sz="1600" dirty="0"/>
              <a:t/>
            </a:r>
            <a:br>
              <a:rPr lang="en-US" sz="1600" dirty="0"/>
            </a:br>
            <a:r>
              <a:rPr lang="en-US" sz="1600" b="1" dirty="0"/>
              <a:t>=&gt;</a:t>
            </a:r>
            <a:r>
              <a:rPr lang="en-US" sz="1600" dirty="0"/>
              <a:t> </a:t>
            </a:r>
            <a:r>
              <a:rPr lang="en-US" sz="1600" b="1" dirty="0"/>
              <a:t>Java 8</a:t>
            </a:r>
            <a:r>
              <a:rPr lang="en-US" sz="1600" dirty="0"/>
              <a:t> corrects this with </a:t>
            </a:r>
            <a:r>
              <a:rPr lang="en-US" sz="1600" dirty="0" err="1">
                <a:latin typeface="Courier New" panose="02070309020205020404" pitchFamily="49" charset="0"/>
                <a:cs typeface="Courier New" panose="02070309020205020404" pitchFamily="49" charset="0"/>
              </a:rPr>
              <a:t>Math.floorMod</a:t>
            </a:r>
            <a:r>
              <a:rPr lang="en-US" sz="1600" dirty="0" smtClean="0"/>
              <a:t>:</a:t>
            </a:r>
            <a:r>
              <a:rPr lang="en-US" sz="1600" dirty="0"/>
              <a:t/>
            </a:r>
            <a:br>
              <a:rPr lang="en-US" sz="1600" dirty="0"/>
            </a:br>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Math.floorMod</a:t>
            </a:r>
            <a:r>
              <a:rPr lang="en-US" sz="1600" dirty="0">
                <a:latin typeface="Courier New" panose="02070309020205020404" pitchFamily="49" charset="0"/>
                <a:cs typeface="Courier New" panose="02070309020205020404" pitchFamily="49" charset="0"/>
              </a:rPr>
              <a:t>(-5, 2) = -5 (mod 2) = </a:t>
            </a:r>
            <a:r>
              <a:rPr lang="en-US" sz="1600" dirty="0" smtClean="0">
                <a:latin typeface="Courier New" panose="02070309020205020404" pitchFamily="49" charset="0"/>
                <a:cs typeface="Courier New" panose="02070309020205020404" pitchFamily="49" charset="0"/>
              </a:rPr>
              <a:t>1</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t>See the </a:t>
            </a:r>
            <a:r>
              <a:rPr lang="en-US" sz="1600" dirty="0">
                <a:latin typeface="Courier New" pitchFamily="49" charset="0"/>
                <a:cs typeface="Courier New" pitchFamily="49" charset="0"/>
              </a:rPr>
              <a:t>lesson2.modulus</a:t>
            </a:r>
            <a:r>
              <a:rPr lang="en-US" sz="1600" dirty="0"/>
              <a:t> package for this lesson</a:t>
            </a:r>
            <a:r>
              <a:rPr lang="en-US" sz="1600" dirty="0" smtClean="0"/>
              <a:t>.</a:t>
            </a:r>
            <a:r>
              <a:rPr lang="en-US" sz="1600"/>
              <a:t>	</a:t>
            </a:r>
            <a:r>
              <a:rPr lang="en-US" sz="1600" smtClean="0"/>
              <a:t/>
            </a:r>
            <a:br>
              <a:rPr lang="en-US" sz="1600" smtClean="0"/>
            </a:br>
            <a:endParaRPr lang="en-US" sz="1600" dirty="0"/>
          </a:p>
          <a:p>
            <a:pPr lvl="0"/>
            <a:r>
              <a:rPr lang="en-US" sz="1600" dirty="0"/>
              <a:t>Division </a:t>
            </a:r>
            <a:r>
              <a:rPr lang="en-US" sz="1600"/>
              <a:t>by </a:t>
            </a:r>
            <a:r>
              <a:rPr lang="en-US" sz="1600" smtClean="0">
                <a:latin typeface="Times New Roman" panose="02020603050405020304" pitchFamily="18" charset="0"/>
                <a:cs typeface="Times New Roman" panose="02020603050405020304" pitchFamily="18" charset="0"/>
              </a:rPr>
              <a:t>0</a:t>
            </a:r>
            <a:r>
              <a:rPr lang="en-US" sz="1600" smtClean="0"/>
              <a:t>: for </a:t>
            </a:r>
            <a:r>
              <a:rPr lang="en-US" sz="1600" smtClean="0">
                <a:latin typeface="Courier New" panose="02070309020205020404" pitchFamily="49" charset="0"/>
                <a:cs typeface="Courier New" panose="02070309020205020404" pitchFamily="49" charset="0"/>
              </a:rPr>
              <a:t>int</a:t>
            </a:r>
            <a:r>
              <a:rPr lang="en-US" sz="1600" smtClean="0"/>
              <a:t>s</a:t>
            </a:r>
            <a:r>
              <a:rPr lang="en-US" sz="1600" dirty="0"/>
              <a:t>, an exception is thrown; for floating point numbers, the value </a:t>
            </a:r>
            <a:r>
              <a:rPr lang="en-US" sz="1600"/>
              <a:t>is </a:t>
            </a:r>
            <a:r>
              <a:rPr lang="en-US" sz="1600" smtClean="0">
                <a:latin typeface="Courier New" panose="02070309020205020404" pitchFamily="49" charset="0"/>
                <a:cs typeface="Courier New" panose="02070309020205020404" pitchFamily="49" charset="0"/>
              </a:rPr>
              <a:t>NaN</a:t>
            </a:r>
            <a:r>
              <a:rPr lang="en-US" sz="1600" smtClean="0"/>
              <a:t/>
            </a:r>
            <a:br>
              <a:rPr lang="en-US" sz="1600" smtClean="0"/>
            </a:br>
            <a:endParaRPr lang="en-US" sz="1600" dirty="0"/>
          </a:p>
          <a:p>
            <a:pPr lvl="0"/>
            <a:r>
              <a:rPr lang="en-US" sz="1600" smtClean="0">
                <a:cs typeface="Courier New" panose="02070309020205020404" pitchFamily="49" charset="0"/>
              </a:rPr>
              <a:t>The operators </a:t>
            </a:r>
            <a:r>
              <a:rPr lang="en-US" sz="160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 -=, %=</a:t>
            </a:r>
          </a:p>
          <a:p>
            <a:endParaRPr lang="en-US" sz="8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18</a:t>
            </a:fld>
            <a:endParaRPr lang="en-US" dirty="0">
              <a:solidFill>
                <a:srgbClr val="04617B">
                  <a:shade val="90000"/>
                </a:srgbClr>
              </a:solidFill>
            </a:endParaRPr>
          </a:p>
        </p:txBody>
      </p:sp>
    </p:spTree>
    <p:extLst>
      <p:ext uri="{BB962C8B-B14F-4D97-AF65-F5344CB8AC3E}">
        <p14:creationId xmlns:p14="http://schemas.microsoft.com/office/powerpoint/2010/main" val="96749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 Java: Increment and Decrement Operators</a:t>
            </a:r>
          </a:p>
        </p:txBody>
      </p:sp>
      <p:sp>
        <p:nvSpPr>
          <p:cNvPr id="3" name="Content Placeholder 2"/>
          <p:cNvSpPr>
            <a:spLocks noGrp="1"/>
          </p:cNvSpPr>
          <p:nvPr>
            <p:ph idx="1"/>
          </p:nvPr>
        </p:nvSpPr>
        <p:spPr/>
        <p:txBody>
          <a:bodyPr>
            <a:normAutofit fontScale="85000" lnSpcReduction="10000"/>
          </a:bodyPr>
          <a:lstStyle/>
          <a:p>
            <a:pPr lvl="0"/>
            <a:r>
              <a:rPr lang="en-US" dirty="0"/>
              <a:t>Variables having primitive numeric type can be incremented and decremented using “++” and “--" respectively (char types can be incremented like this too, but it is not a good practice to do this)</a:t>
            </a:r>
            <a:br>
              <a:rPr lang="en-US" dirty="0"/>
            </a:br>
            <a:endParaRPr lang="en-US" dirty="0"/>
          </a:p>
          <a:p>
            <a:r>
              <a:rPr lang="en-US" dirty="0"/>
              <a:t>Example:</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k = 1;</a:t>
            </a:r>
          </a:p>
          <a:p>
            <a:pPr marL="0" indent="457200">
              <a:buNone/>
            </a:pPr>
            <a:r>
              <a:rPr lang="en-US" dirty="0">
                <a:latin typeface="Courier New" pitchFamily="49" charset="0"/>
                <a:cs typeface="Courier New" pitchFamily="49" charset="0"/>
              </a:rPr>
              <a:t>k++;  //new value of k is 2 (postfix form)</a:t>
            </a:r>
          </a:p>
          <a:p>
            <a:pPr marL="0" indent="457200">
              <a:buNone/>
            </a:pPr>
            <a:r>
              <a:rPr lang="en-US" dirty="0">
                <a:latin typeface="Courier New" pitchFamily="49" charset="0"/>
                <a:cs typeface="Courier New" pitchFamily="49" charset="0"/>
              </a:rPr>
              <a:t>++k;  //new value of k is 3 (prefix form)</a:t>
            </a:r>
          </a:p>
          <a:p>
            <a:pPr marL="0" indent="457200">
              <a:buNone/>
            </a:pPr>
            <a:r>
              <a:rPr lang="en-US" dirty="0"/>
              <a:t> </a:t>
            </a:r>
          </a:p>
          <a:p>
            <a:r>
              <a:rPr lang="en-US" dirty="0"/>
              <a:t>Difference between postfix and prefix forms arises when used in expressions – prefix form is evaluated </a:t>
            </a:r>
            <a:r>
              <a:rPr lang="en-US" i="1" dirty="0"/>
              <a:t>before</a:t>
            </a:r>
            <a:r>
              <a:rPr lang="en-US" dirty="0"/>
              <a:t> evaluation, postfix form </a:t>
            </a:r>
            <a:r>
              <a:rPr lang="en-US" i="1" dirty="0"/>
              <a:t>after</a:t>
            </a:r>
            <a:r>
              <a:rPr lang="en-US" dirty="0"/>
              <a:t> evaluation</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19</a:t>
            </a:fld>
            <a:endParaRPr lang="en-US" dirty="0">
              <a:solidFill>
                <a:srgbClr val="04617B">
                  <a:shade val="90000"/>
                </a:srgbClr>
              </a:solidFill>
            </a:endParaRPr>
          </a:p>
        </p:txBody>
      </p:sp>
    </p:spTree>
    <p:extLst>
      <p:ext uri="{BB962C8B-B14F-4D97-AF65-F5344CB8AC3E}">
        <p14:creationId xmlns:p14="http://schemas.microsoft.com/office/powerpoint/2010/main" val="877997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31325"/>
          </a:xfrm>
          <a:prstGeom prst="rect">
            <a:avLst/>
          </a:prstGeom>
          <a:noFill/>
          <a:ln w="9525">
            <a:noFill/>
            <a:miter lim="800000"/>
            <a:headEnd/>
            <a:tailEnd/>
          </a:ln>
          <a:effectLst/>
        </p:spPr>
        <p:txBody>
          <a:bodyPr>
            <a:spAutoFit/>
          </a:bodyPr>
          <a:lstStyle/>
          <a:p>
            <a:r>
              <a:rPr lang="en-US" sz="1800" dirty="0">
                <a:solidFill>
                  <a:srgbClr val="000000"/>
                </a:solidFill>
              </a:rPr>
              <a:t>© </a:t>
            </a:r>
            <a:r>
              <a:rPr lang="en-US" sz="1800" dirty="0" smtClean="0">
                <a:solidFill>
                  <a:srgbClr val="000000"/>
                </a:solidFill>
              </a:rPr>
              <a:t>2016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Operators (continued)</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Example:</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k = 0;</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m = 3 * k++;  //m equals 0, k equals 1</a:t>
            </a:r>
          </a:p>
          <a:p>
            <a:pPr marL="0" indent="457200">
              <a:buNone/>
            </a:pPr>
            <a:r>
              <a:rPr lang="en-US" dirty="0">
                <a:latin typeface="Courier New" pitchFamily="49" charset="0"/>
                <a:cs typeface="Courier New" pitchFamily="49" charset="0"/>
              </a:rPr>
              <a:t> </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q = 0;</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n = 3 * ++q;  //n equals 3, q equals 1</a:t>
            </a:r>
            <a:r>
              <a:rPr lang="en-US" dirty="0"/>
              <a:t/>
            </a:r>
            <a:br>
              <a:rPr lang="en-US" dirty="0"/>
            </a:br>
            <a:r>
              <a:rPr lang="en-US" dirty="0"/>
              <a:t/>
            </a:r>
            <a:br>
              <a:rPr lang="en-US" dirty="0"/>
            </a:br>
            <a:endParaRPr lang="en-US" dirty="0"/>
          </a:p>
          <a:p>
            <a:pPr lvl="0"/>
            <a:r>
              <a:rPr lang="en-US" dirty="0"/>
              <a:t>Commonly used in for loops (coming up soon) but also in traversing arrays (also coming up soon). These are standard uses; mostly this style should be avoided for the sake of readability.</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20</a:t>
            </a:fld>
            <a:endParaRPr lang="en-US" dirty="0">
              <a:solidFill>
                <a:srgbClr val="04617B">
                  <a:shade val="90000"/>
                </a:srgbClr>
              </a:solidFill>
            </a:endParaRPr>
          </a:p>
        </p:txBody>
      </p:sp>
    </p:spTree>
    <p:extLst>
      <p:ext uri="{BB962C8B-B14F-4D97-AF65-F5344CB8AC3E}">
        <p14:creationId xmlns:p14="http://schemas.microsoft.com/office/powerpoint/2010/main" val="877997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Operators In Java: Relational And Boolean </a:t>
            </a:r>
            <a:r>
              <a:rPr lang="en-US" dirty="0" smtClean="0"/>
              <a:t>Operators</a:t>
            </a:r>
            <a:endParaRPr lang="en-US" dirty="0"/>
          </a:p>
        </p:txBody>
      </p:sp>
      <p:sp>
        <p:nvSpPr>
          <p:cNvPr id="3" name="Content Placeholder 2"/>
          <p:cNvSpPr>
            <a:spLocks noGrp="1"/>
          </p:cNvSpPr>
          <p:nvPr>
            <p:ph idx="1"/>
          </p:nvPr>
        </p:nvSpPr>
        <p:spPr>
          <a:xfrm>
            <a:off x="457200" y="2133600"/>
            <a:ext cx="8229600" cy="4389120"/>
          </a:xfrm>
        </p:spPr>
        <p:txBody>
          <a:bodyPr/>
          <a:lstStyle/>
          <a:p>
            <a:pPr lvl="0"/>
            <a:r>
              <a:rPr lang="en-US" b="1" dirty="0"/>
              <a:t>Relational:</a:t>
            </a:r>
            <a:r>
              <a:rPr lang="en-US" dirty="0"/>
              <a:t> == (equals),  != (not equals),  &lt;  (less than),  &lt;= (less than or equal to), &gt;, &gt;= (greater than, greater than or equal to</a:t>
            </a:r>
            <a:r>
              <a:rPr lang="en-US" dirty="0" smtClean="0"/>
              <a:t>)</a:t>
            </a:r>
            <a:endParaRPr lang="en-US" dirty="0"/>
          </a:p>
          <a:p>
            <a:r>
              <a:rPr lang="en-US" b="1" dirty="0"/>
              <a:t>Logical: </a:t>
            </a:r>
            <a:r>
              <a:rPr lang="en-US" dirty="0"/>
              <a:t> &amp;&amp;, ||, ! . Short-circuit </a:t>
            </a:r>
            <a:r>
              <a:rPr lang="en-US"/>
              <a:t>evaluation</a:t>
            </a:r>
            <a:r>
              <a:rPr lang="en-US" smtClean="0"/>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21</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14703949"/>
              </p:ext>
            </p:extLst>
          </p:nvPr>
        </p:nvGraphicFramePr>
        <p:xfrm>
          <a:off x="609600" y="4191000"/>
          <a:ext cx="7848602" cy="1371600"/>
        </p:xfrm>
        <a:graphic>
          <a:graphicData uri="http://schemas.openxmlformats.org/drawingml/2006/table">
            <a:tbl>
              <a:tblPr/>
              <a:tblGrid>
                <a:gridCol w="771373"/>
                <a:gridCol w="721487"/>
                <a:gridCol w="721487"/>
                <a:gridCol w="677145"/>
                <a:gridCol w="715021"/>
                <a:gridCol w="694698"/>
                <a:gridCol w="694698"/>
                <a:gridCol w="677145"/>
                <a:gridCol w="821258"/>
                <a:gridCol w="677145"/>
                <a:gridCol w="677145"/>
              </a:tblGrid>
              <a:tr h="609600">
                <a:tc>
                  <a:txBody>
                    <a:bodyPr/>
                    <a:lstStyle/>
                    <a:p>
                      <a:pPr marL="0" marR="0" algn="ctr">
                        <a:spcBef>
                          <a:spcPts val="0"/>
                        </a:spcBef>
                        <a:spcAft>
                          <a:spcPts val="0"/>
                        </a:spcAft>
                      </a:pPr>
                      <a:r>
                        <a:rPr lang="en-US" sz="1800" b="1">
                          <a:effectLst/>
                          <a:latin typeface="Courier New"/>
                          <a:ea typeface="Times New Roman"/>
                        </a:rPr>
                        <a:t>&amp;&amp;</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 </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b="1">
                          <a:effectLst/>
                          <a:latin typeface="Courier New"/>
                          <a:ea typeface="Times New Roman"/>
                        </a:rPr>
                        <a: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 </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b="1" smtClean="0">
                          <a:effectLst/>
                          <a:latin typeface="Courier New"/>
                          <a:ea typeface="Times New Roman"/>
                        </a:rPr>
                        <a:t>If..</a:t>
                      </a:r>
                      <a:br>
                        <a:rPr lang="en-US" sz="1800" b="1" smtClean="0">
                          <a:effectLst/>
                          <a:latin typeface="Courier New"/>
                          <a:ea typeface="Times New Roman"/>
                        </a:rPr>
                      </a:br>
                      <a:r>
                        <a:rPr lang="en-US" sz="1800" b="1" smtClean="0">
                          <a:effectLst/>
                          <a:latin typeface="Courier New"/>
                          <a:ea typeface="Times New Roman"/>
                        </a:rPr>
                        <a:t>then</a:t>
                      </a:r>
                      <a:endParaRPr lang="en-US" sz="18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b="1">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38667">
                <a:tc>
                  <a:txBody>
                    <a:bodyPr/>
                    <a:lstStyle/>
                    <a:p>
                      <a:pPr marL="0" marR="0" algn="ctr">
                        <a:spcBef>
                          <a:spcPts val="0"/>
                        </a:spcBef>
                        <a:spcAft>
                          <a:spcPts val="0"/>
                        </a:spcAft>
                      </a:pPr>
                      <a:r>
                        <a:rPr lang="en-US" sz="1800" b="1">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 </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b="1">
                          <a:effectLst/>
                          <a:latin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 </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b="1">
                          <a:effectLst/>
                          <a:latin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33">
                <a:tc>
                  <a:txBody>
                    <a:bodyPr/>
                    <a:lstStyle/>
                    <a:p>
                      <a:pPr marL="0" marR="0" algn="ctr">
                        <a:spcBef>
                          <a:spcPts val="0"/>
                        </a:spcBef>
                        <a:spcAft>
                          <a:spcPts val="0"/>
                        </a:spcAft>
                      </a:pPr>
                      <a:r>
                        <a:rPr lang="en-US" sz="1800" b="1">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 </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b="1">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a:effectLst/>
                          <a:latin typeface="Courier New"/>
                          <a:ea typeface="Times New Roman"/>
                        </a:rPr>
                        <a:t> </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800" b="1">
                          <a:effectLst/>
                          <a:latin typeface="Courier New"/>
                          <a:ea typeface="Times New Roman"/>
                        </a:rPr>
                        <a:t>F</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800">
                          <a:effectLst/>
                          <a:latin typeface="Courier New"/>
                          <a:ea typeface="Times New Roman"/>
                        </a:rPr>
                        <a:t>T</a:t>
                      </a:r>
                      <a:endParaRPr lang="en-US" sz="18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a:ea typeface="Times New Roman"/>
                        </a:rPr>
                        <a:t>T</a:t>
                      </a:r>
                      <a:endParaRPr lang="en-US" sz="18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77997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lstStyle/>
          <a:p>
            <a:pPr lvl="0"/>
            <a:r>
              <a:rPr lang="en-US" b="1" dirty="0"/>
              <a:t>Ternary: </a:t>
            </a:r>
            <a:r>
              <a:rPr lang="en-US" dirty="0"/>
              <a:t> </a:t>
            </a:r>
            <a:r>
              <a:rPr lang="en-US" i="1" dirty="0"/>
              <a:t>condition </a:t>
            </a:r>
            <a:r>
              <a:rPr lang="en-US" dirty="0"/>
              <a:t>?</a:t>
            </a:r>
            <a:r>
              <a:rPr lang="en-US" i="1" dirty="0"/>
              <a:t>  expression1 </a:t>
            </a:r>
            <a:r>
              <a:rPr lang="en-US" dirty="0"/>
              <a:t>:</a:t>
            </a:r>
            <a:r>
              <a:rPr lang="en-US" i="1" dirty="0"/>
              <a:t>  expression2</a:t>
            </a:r>
            <a:r>
              <a:rPr lang="en-US" dirty="0"/>
              <a:t> – evaluates to expression1 if condition is </a:t>
            </a:r>
            <a:r>
              <a:rPr lang="en-US" dirty="0" smtClean="0"/>
              <a:t>true, expression2 otherwise</a:t>
            </a:r>
            <a:endParaRPr lang="en-US" dirty="0"/>
          </a:p>
          <a:p>
            <a:pPr lvl="0"/>
            <a:r>
              <a:rPr lang="en-US" dirty="0"/>
              <a:t>Example: </a:t>
            </a:r>
            <a:endParaRPr lang="en-US" dirty="0" smtClean="0"/>
          </a:p>
          <a:p>
            <a:pPr lvl="0"/>
            <a:endParaRPr lang="en-US" dirty="0"/>
          </a:p>
          <a:p>
            <a:pPr marL="0" lvl="0" indent="0">
              <a:buNone/>
            </a:pPr>
            <a:r>
              <a:rPr lang="en-US" smtClean="0"/>
              <a:t>	</a:t>
            </a:r>
            <a:br>
              <a:rPr lang="en-US" smtClean="0"/>
            </a:br>
            <a:r>
              <a:rPr lang="en-US" smtClean="0"/>
              <a:t>              </a:t>
            </a:r>
            <a:r>
              <a:rPr lang="en-US" sz="2400" smtClean="0"/>
              <a:t>is </a:t>
            </a:r>
            <a:r>
              <a:rPr lang="en-US" sz="2400" dirty="0"/>
              <a:t>equivalent to this logic</a:t>
            </a:r>
            <a:r>
              <a:rPr lang="en-US" sz="2400" dirty="0" smtClean="0"/>
              <a:t>:</a:t>
            </a:r>
          </a:p>
          <a:p>
            <a:pPr marL="0" lv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22</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8195212"/>
              </p:ext>
            </p:extLst>
          </p:nvPr>
        </p:nvGraphicFramePr>
        <p:xfrm>
          <a:off x="1524000" y="3124200"/>
          <a:ext cx="3771900" cy="731520"/>
        </p:xfrm>
        <a:graphic>
          <a:graphicData uri="http://schemas.openxmlformats.org/drawingml/2006/table">
            <a:tbl>
              <a:tblPr/>
              <a:tblGrid>
                <a:gridCol w="3771900"/>
              </a:tblGrid>
              <a:tr h="0">
                <a:tc>
                  <a:txBody>
                    <a:bodyPr/>
                    <a:lstStyle/>
                    <a:p>
                      <a:pPr marL="0" marR="0">
                        <a:spcBef>
                          <a:spcPts val="0"/>
                        </a:spcBef>
                        <a:spcAft>
                          <a:spcPts val="0"/>
                        </a:spcAft>
                      </a:pPr>
                      <a:r>
                        <a:rPr lang="en-US" sz="1100" dirty="0">
                          <a:effectLst/>
                          <a:latin typeface="Courier New"/>
                          <a:ea typeface="Times New Roman"/>
                        </a:rPr>
                        <a:t> </a:t>
                      </a:r>
                      <a:r>
                        <a:rPr lang="en-US" sz="1600" dirty="0" err="1">
                          <a:effectLst/>
                          <a:latin typeface="Courier New"/>
                          <a:ea typeface="Times New Roman"/>
                        </a:rPr>
                        <a:t>CustomerStatus</a:t>
                      </a:r>
                      <a:r>
                        <a:rPr lang="en-US" sz="1600" dirty="0">
                          <a:effectLst/>
                          <a:latin typeface="Courier New"/>
                          <a:ea typeface="Times New Roman"/>
                        </a:rPr>
                        <a:t> = 	</a:t>
                      </a:r>
                      <a:endParaRPr lang="en-US" sz="1600" dirty="0">
                        <a:effectLst/>
                        <a:latin typeface="Times New Roman"/>
                        <a:ea typeface="Times New Roman"/>
                      </a:endParaRPr>
                    </a:p>
                    <a:p>
                      <a:pPr marL="0" marR="0">
                        <a:spcBef>
                          <a:spcPts val="0"/>
                        </a:spcBef>
                        <a:spcAft>
                          <a:spcPts val="0"/>
                        </a:spcAft>
                      </a:pPr>
                      <a:r>
                        <a:rPr lang="en-US" sz="1600" dirty="0">
                          <a:effectLst/>
                          <a:latin typeface="Courier New"/>
                          <a:ea typeface="Times New Roman"/>
                        </a:rPr>
                        <a:t>     (income &gt; 100000</a:t>
                      </a:r>
                      <a:r>
                        <a:rPr lang="en-US" sz="1600">
                          <a:effectLst/>
                          <a:latin typeface="Courier New"/>
                          <a:ea typeface="Times New Roman"/>
                        </a:rPr>
                        <a:t>) </a:t>
                      </a:r>
                      <a:r>
                        <a:rPr lang="en-US" sz="1600" smtClean="0">
                          <a:effectLst/>
                          <a:latin typeface="Courier New"/>
                          <a:ea typeface="Times New Roman"/>
                        </a:rPr>
                        <a:t>?</a:t>
                      </a:r>
                    </a:p>
                    <a:p>
                      <a:pPr marL="0" marR="0">
                        <a:spcBef>
                          <a:spcPts val="0"/>
                        </a:spcBef>
                        <a:spcAft>
                          <a:spcPts val="0"/>
                        </a:spcAft>
                      </a:pPr>
                      <a:r>
                        <a:rPr lang="en-US" sz="1600" smtClean="0">
                          <a:effectLst/>
                          <a:latin typeface="Courier New"/>
                          <a:ea typeface="Times New Roman"/>
                        </a:rPr>
                        <a:t>           PLATINUM </a:t>
                      </a:r>
                      <a:r>
                        <a:rPr lang="en-US" sz="1600" dirty="0">
                          <a:effectLst/>
                          <a:latin typeface="Courier New"/>
                          <a:ea typeface="Times New Roman"/>
                        </a:rPr>
                        <a:t>: SILVER</a:t>
                      </a:r>
                      <a:r>
                        <a:rPr lang="en-US" sz="1100" dirty="0">
                          <a:effectLst/>
                          <a:latin typeface="Courier New"/>
                          <a:ea typeface="Times New Roman"/>
                        </a:rPr>
                        <a: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30235595"/>
              </p:ext>
            </p:extLst>
          </p:nvPr>
        </p:nvGraphicFramePr>
        <p:xfrm>
          <a:off x="1524000" y="4572000"/>
          <a:ext cx="4572000" cy="1143000"/>
        </p:xfrm>
        <a:graphic>
          <a:graphicData uri="http://schemas.openxmlformats.org/drawingml/2006/table">
            <a:tbl>
              <a:tblPr/>
              <a:tblGrid>
                <a:gridCol w="4572000"/>
              </a:tblGrid>
              <a:tr h="1143000">
                <a:tc>
                  <a:txBody>
                    <a:bodyPr/>
                    <a:lstStyle/>
                    <a:p>
                      <a:pPr marL="0" marR="0" algn="l">
                        <a:spcBef>
                          <a:spcPts val="0"/>
                        </a:spcBef>
                        <a:spcAft>
                          <a:spcPts val="0"/>
                        </a:spcAft>
                      </a:pPr>
                      <a:r>
                        <a:rPr lang="en-US" sz="1600" dirty="0" smtClean="0">
                          <a:effectLst/>
                          <a:latin typeface="Courier New"/>
                          <a:ea typeface="Times New Roman"/>
                        </a:rPr>
                        <a:t>IF</a:t>
                      </a:r>
                      <a:r>
                        <a:rPr lang="en-US" sz="1600" dirty="0">
                          <a:effectLst/>
                          <a:latin typeface="Courier New"/>
                          <a:ea typeface="Times New Roman"/>
                        </a:rPr>
                        <a:t>( income &gt; 100000 ) </a:t>
                      </a:r>
                      <a:endParaRPr lang="en-US" sz="1600" dirty="0">
                        <a:effectLst/>
                        <a:latin typeface="Times New Roman"/>
                        <a:ea typeface="Times New Roman"/>
                      </a:endParaRPr>
                    </a:p>
                    <a:p>
                      <a:pPr marL="0" marR="0" algn="l">
                        <a:spcBef>
                          <a:spcPts val="0"/>
                        </a:spcBef>
                        <a:spcAft>
                          <a:spcPts val="0"/>
                        </a:spcAft>
                      </a:pPr>
                      <a:r>
                        <a:rPr lang="en-US" sz="1600" dirty="0" smtClean="0">
                          <a:effectLst/>
                          <a:latin typeface="Courier New"/>
                          <a:ea typeface="Times New Roman"/>
                        </a:rPr>
                        <a:t>       </a:t>
                      </a:r>
                      <a:r>
                        <a:rPr lang="en-US" sz="1600" dirty="0" err="1" smtClean="0">
                          <a:effectLst/>
                          <a:latin typeface="Courier New"/>
                          <a:ea typeface="Times New Roman"/>
                        </a:rPr>
                        <a:t>customerStatus</a:t>
                      </a:r>
                      <a:r>
                        <a:rPr lang="en-US" sz="1600" dirty="0" smtClean="0">
                          <a:effectLst/>
                          <a:latin typeface="Courier New"/>
                          <a:ea typeface="Times New Roman"/>
                        </a:rPr>
                        <a:t> </a:t>
                      </a:r>
                      <a:r>
                        <a:rPr lang="en-US" sz="1600" dirty="0">
                          <a:effectLst/>
                          <a:latin typeface="Courier New"/>
                          <a:ea typeface="Times New Roman"/>
                        </a:rPr>
                        <a:t>= PLATINUM </a:t>
                      </a:r>
                      <a:endParaRPr lang="en-US" sz="1600" dirty="0">
                        <a:effectLst/>
                        <a:latin typeface="Times New Roman"/>
                        <a:ea typeface="Times New Roman"/>
                      </a:endParaRPr>
                    </a:p>
                    <a:p>
                      <a:pPr marL="0" marR="0" algn="l">
                        <a:spcBef>
                          <a:spcPts val="0"/>
                        </a:spcBef>
                        <a:spcAft>
                          <a:spcPts val="0"/>
                        </a:spcAft>
                      </a:pPr>
                      <a:r>
                        <a:rPr lang="en-US" sz="1600" dirty="0" smtClean="0">
                          <a:effectLst/>
                          <a:latin typeface="Courier New"/>
                          <a:ea typeface="Times New Roman"/>
                        </a:rPr>
                        <a:t>ELSE</a:t>
                      </a:r>
                      <a:endParaRPr lang="en-US" sz="1600" dirty="0">
                        <a:effectLst/>
                        <a:latin typeface="Times New Roman"/>
                        <a:ea typeface="Times New Roman"/>
                      </a:endParaRPr>
                    </a:p>
                    <a:p>
                      <a:pPr marL="0" marR="0" algn="l">
                        <a:spcBef>
                          <a:spcPts val="0"/>
                        </a:spcBef>
                        <a:spcAft>
                          <a:spcPts val="0"/>
                        </a:spcAft>
                      </a:pPr>
                      <a:r>
                        <a:rPr lang="en-US" sz="1600" baseline="0" dirty="0" smtClean="0">
                          <a:effectLst/>
                          <a:latin typeface="Courier New"/>
                          <a:ea typeface="Times New Roman"/>
                        </a:rPr>
                        <a:t>       </a:t>
                      </a:r>
                      <a:r>
                        <a:rPr lang="en-US" sz="1600" dirty="0" err="1" smtClean="0">
                          <a:effectLst/>
                          <a:latin typeface="Courier New"/>
                          <a:ea typeface="Times New Roman"/>
                        </a:rPr>
                        <a:t>customerStatus</a:t>
                      </a:r>
                      <a:r>
                        <a:rPr lang="en-US" sz="1600" dirty="0" smtClean="0">
                          <a:effectLst/>
                          <a:latin typeface="Courier New"/>
                          <a:ea typeface="Times New Roman"/>
                        </a:rPr>
                        <a:t> </a:t>
                      </a:r>
                      <a:r>
                        <a:rPr lang="en-US" sz="1600" dirty="0">
                          <a:effectLst/>
                          <a:latin typeface="Courier New"/>
                          <a:ea typeface="Times New Roman"/>
                        </a:rPr>
                        <a:t>= SILVER</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77997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 Java: Bitwise </a:t>
            </a:r>
            <a:r>
              <a:rPr lang="en-US" dirty="0" smtClean="0"/>
              <a:t>Operators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&amp; (and),  |  (or),  ^ (</a:t>
            </a:r>
            <a:r>
              <a:rPr lang="en-US" dirty="0" err="1"/>
              <a:t>xor</a:t>
            </a:r>
            <a:r>
              <a:rPr lang="en-US" dirty="0"/>
              <a:t>),  ~ (not), &lt;&lt; (left shift), &gt;&gt; (right shift</a:t>
            </a:r>
            <a:r>
              <a:rPr lang="en-US" dirty="0" smtClean="0"/>
              <a:t>)</a:t>
            </a:r>
          </a:p>
          <a:p>
            <a:endParaRPr lang="en-US" dirty="0"/>
          </a:p>
          <a:p>
            <a:endParaRPr lang="en-US" dirty="0" smtClean="0"/>
          </a:p>
          <a:p>
            <a:pPr marL="0" indent="0">
              <a:buNone/>
            </a:pPr>
            <a:r>
              <a:rPr lang="en-US" dirty="0"/>
              <a:t>	</a:t>
            </a:r>
            <a:endParaRPr lang="en-US" dirty="0" smtClean="0"/>
          </a:p>
          <a:p>
            <a:pPr marL="0" indent="0">
              <a:buNone/>
            </a:pPr>
            <a:r>
              <a:rPr lang="en-US" b="1" dirty="0"/>
              <a:t>	</a:t>
            </a:r>
            <a:r>
              <a:rPr lang="en-US" b="1" dirty="0" smtClean="0"/>
              <a:t>~</a:t>
            </a:r>
            <a:r>
              <a:rPr lang="en-US" b="1" dirty="0"/>
              <a:t>1 = 0</a:t>
            </a:r>
            <a:endParaRPr lang="en-US" dirty="0"/>
          </a:p>
          <a:p>
            <a:pPr marL="0" indent="0">
              <a:buNone/>
            </a:pPr>
            <a:r>
              <a:rPr lang="en-US" b="1" dirty="0"/>
              <a:t>	~0 = 1</a:t>
            </a:r>
            <a:endParaRPr lang="en-US" dirty="0"/>
          </a:p>
          <a:p>
            <a:pPr marL="0" indent="0">
              <a:buNone/>
            </a:pPr>
            <a:r>
              <a:rPr lang="en-US" dirty="0"/>
              <a:t>	</a:t>
            </a:r>
          </a:p>
          <a:p>
            <a:r>
              <a:rPr lang="en-US" smtClean="0"/>
              <a:t>Examples </a:t>
            </a:r>
            <a:r>
              <a:rPr lang="en-US" dirty="0"/>
              <a:t>of &lt;&lt; </a:t>
            </a:r>
            <a:r>
              <a:rPr lang="en-US"/>
              <a:t>and </a:t>
            </a:r>
            <a:r>
              <a:rPr lang="en-US" smtClean="0"/>
              <a:t>&gt;&gt;</a:t>
            </a:r>
            <a:endParaRPr lang="en-US" dirty="0"/>
          </a:p>
          <a:p>
            <a:pPr marL="0" indent="0">
              <a:buNone/>
            </a:pPr>
            <a:r>
              <a:rPr lang="en-US" dirty="0"/>
              <a:t>	</a:t>
            </a:r>
            <a:r>
              <a:rPr lang="en-US" sz="2100" dirty="0" smtClean="0">
                <a:latin typeface="Times New Roman" panose="02020603050405020304" pitchFamily="18" charset="0"/>
                <a:cs typeface="Times New Roman" panose="02020603050405020304" pitchFamily="18" charset="0"/>
              </a:rPr>
              <a:t>0000 </a:t>
            </a:r>
            <a:r>
              <a:rPr lang="en-US" sz="2100" dirty="0">
                <a:latin typeface="Times New Roman" panose="02020603050405020304" pitchFamily="18" charset="0"/>
                <a:cs typeface="Times New Roman" panose="02020603050405020304" pitchFamily="18" charset="0"/>
              </a:rPr>
              <a:t>1111 &gt;&gt; 2 = </a:t>
            </a:r>
            <a:r>
              <a:rPr lang="en-US" sz="2100">
                <a:latin typeface="Times New Roman" panose="02020603050405020304" pitchFamily="18" charset="0"/>
                <a:cs typeface="Times New Roman" panose="02020603050405020304" pitchFamily="18" charset="0"/>
              </a:rPr>
              <a:t>0000 </a:t>
            </a:r>
            <a:r>
              <a:rPr lang="en-US" sz="2100" smtClean="0">
                <a:latin typeface="Times New Roman" panose="02020603050405020304" pitchFamily="18" charset="0"/>
                <a:cs typeface="Times New Roman" panose="02020603050405020304" pitchFamily="18" charset="0"/>
              </a:rPr>
              <a:t>0011   </a:t>
            </a:r>
            <a:r>
              <a:rPr lang="en-US" sz="2100" smtClean="0"/>
              <a:t>(right shift by 2 is same as dividing by 4)</a:t>
            </a:r>
            <a:br>
              <a:rPr lang="en-US" sz="2100" smtClean="0"/>
            </a:br>
            <a:r>
              <a:rPr lang="en-US" sz="2100" smtClean="0"/>
              <a:t>                                                                 [15 &gt;&gt; 2 = 15/4 = 3]</a:t>
            </a:r>
            <a:endParaRPr lang="en-US" dirty="0"/>
          </a:p>
          <a:p>
            <a:pPr marL="0" indent="0">
              <a:buNone/>
            </a:pPr>
            <a:r>
              <a:rPr lang="en-US" dirty="0"/>
              <a:t>	</a:t>
            </a:r>
            <a:r>
              <a:rPr lang="en-US" sz="2100" dirty="0" smtClean="0">
                <a:latin typeface="Times New Roman" panose="02020603050405020304" pitchFamily="18" charset="0"/>
                <a:cs typeface="Times New Roman" panose="02020603050405020304" pitchFamily="18" charset="0"/>
              </a:rPr>
              <a:t>0000 </a:t>
            </a:r>
            <a:r>
              <a:rPr lang="en-US" sz="2100" dirty="0">
                <a:latin typeface="Times New Roman" panose="02020603050405020304" pitchFamily="18" charset="0"/>
                <a:cs typeface="Times New Roman" panose="02020603050405020304" pitchFamily="18" charset="0"/>
              </a:rPr>
              <a:t>1111 &lt;&lt; 2 = </a:t>
            </a:r>
            <a:r>
              <a:rPr lang="en-US" sz="2100">
                <a:latin typeface="Times New Roman" panose="02020603050405020304" pitchFamily="18" charset="0"/>
                <a:cs typeface="Times New Roman" panose="02020603050405020304" pitchFamily="18" charset="0"/>
              </a:rPr>
              <a:t>0011 </a:t>
            </a:r>
            <a:r>
              <a:rPr lang="en-US" sz="2100" smtClean="0">
                <a:latin typeface="Times New Roman" panose="02020603050405020304" pitchFamily="18" charset="0"/>
                <a:cs typeface="Times New Roman" panose="02020603050405020304" pitchFamily="18" charset="0"/>
              </a:rPr>
              <a:t>1100  </a:t>
            </a:r>
            <a:r>
              <a:rPr lang="en-US" sz="2100" smtClean="0"/>
              <a:t>(left shift by 2 is same as multiplying by 4)</a:t>
            </a:r>
          </a:p>
          <a:p>
            <a:pPr marL="0" indent="0">
              <a:buNone/>
            </a:pPr>
            <a:r>
              <a:rPr lang="en-US" sz="2100"/>
              <a:t>	</a:t>
            </a:r>
            <a:r>
              <a:rPr lang="en-US" sz="2100" smtClean="0"/>
              <a:t>		                 [15 &lt;&lt; 2 = 15 * 4 = 60]</a:t>
            </a:r>
            <a:endParaRPr lang="en-US" sz="2100" dirty="0" smtClean="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23</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71177465"/>
              </p:ext>
            </p:extLst>
          </p:nvPr>
        </p:nvGraphicFramePr>
        <p:xfrm>
          <a:off x="1219200" y="2438400"/>
          <a:ext cx="6324603" cy="838200"/>
        </p:xfrm>
        <a:graphic>
          <a:graphicData uri="http://schemas.openxmlformats.org/drawingml/2006/table">
            <a:tbl>
              <a:tblPr/>
              <a:tblGrid>
                <a:gridCol w="621591"/>
                <a:gridCol w="581393"/>
                <a:gridCol w="581393"/>
                <a:gridCol w="545661"/>
                <a:gridCol w="576182"/>
                <a:gridCol w="559805"/>
                <a:gridCol w="559805"/>
                <a:gridCol w="545661"/>
                <a:gridCol w="661790"/>
                <a:gridCol w="545661"/>
                <a:gridCol w="545661"/>
              </a:tblGrid>
              <a:tr h="279400">
                <a:tc>
                  <a:txBody>
                    <a:bodyPr/>
                    <a:lstStyle/>
                    <a:p>
                      <a:pPr marL="0" marR="0" algn="ctr">
                        <a:spcBef>
                          <a:spcPts val="0"/>
                        </a:spcBef>
                        <a:spcAft>
                          <a:spcPts val="0"/>
                        </a:spcAft>
                      </a:pPr>
                      <a:r>
                        <a:rPr lang="en-US" sz="1400" b="1">
                          <a:effectLst/>
                          <a:latin typeface="Courier New"/>
                          <a:ea typeface="Times New Roman"/>
                        </a:rPr>
                        <a:t>&amp;</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a:t>
                      </a:r>
                      <a:endParaRPr lang="en-US" sz="14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79400">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a:ea typeface="Times New Roman"/>
                        </a:rPr>
                        <a:t>0</a:t>
                      </a:r>
                      <a:endParaRPr lang="en-US" sz="14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5440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Constants And Functions</a:t>
            </a:r>
          </a:p>
        </p:txBody>
      </p:sp>
      <p:sp>
        <p:nvSpPr>
          <p:cNvPr id="3" name="Content Placeholder 2"/>
          <p:cNvSpPr>
            <a:spLocks noGrp="1"/>
          </p:cNvSpPr>
          <p:nvPr>
            <p:ph idx="1"/>
          </p:nvPr>
        </p:nvSpPr>
        <p:spPr/>
        <p:txBody>
          <a:bodyPr>
            <a:normAutofit fontScale="55000" lnSpcReduction="20000"/>
          </a:bodyPr>
          <a:lstStyle/>
          <a:p>
            <a:pPr lvl="0"/>
            <a:r>
              <a:rPr lang="en-US" dirty="0" smtClean="0"/>
              <a:t>Special </a:t>
            </a:r>
            <a:r>
              <a:rPr lang="en-US" dirty="0"/>
              <a:t>math functions and constants are available in Java by using the syntax</a:t>
            </a:r>
          </a:p>
          <a:p>
            <a:pPr marL="0" indent="457200">
              <a:buNone/>
            </a:pPr>
            <a:r>
              <a:rPr lang="en-US" dirty="0" smtClean="0">
                <a:latin typeface="Courier New" pitchFamily="49" charset="0"/>
                <a:cs typeface="Courier New" pitchFamily="49" charset="0"/>
              </a:rPr>
              <a:t>Math</a:t>
            </a:r>
            <a:r>
              <a:rPr lang="en-US" dirty="0"/>
              <a:t>.&lt;</a:t>
            </a:r>
            <a:r>
              <a:rPr lang="en-US" i="1" dirty="0"/>
              <a:t>constant</a:t>
            </a:r>
            <a:r>
              <a:rPr lang="en-US" dirty="0"/>
              <a:t>&gt;  and  </a:t>
            </a:r>
            <a:r>
              <a:rPr lang="en-US" dirty="0">
                <a:latin typeface="Courier New" pitchFamily="49" charset="0"/>
                <a:cs typeface="Courier New" pitchFamily="49" charset="0"/>
              </a:rPr>
              <a:t>Math</a:t>
            </a:r>
            <a:r>
              <a:rPr lang="en-US" dirty="0"/>
              <a:t>.&lt;</a:t>
            </a:r>
            <a:r>
              <a:rPr lang="en-US" i="1" dirty="0"/>
              <a:t>function</a:t>
            </a:r>
            <a:r>
              <a:rPr lang="en-US" dirty="0" smtClean="0"/>
              <a:t>&gt;</a:t>
            </a:r>
          </a:p>
          <a:p>
            <a:pPr marL="0" indent="457200">
              <a:buNone/>
            </a:pPr>
            <a:endParaRPr lang="en-US" dirty="0"/>
          </a:p>
          <a:p>
            <a:pPr lvl="0"/>
            <a:r>
              <a:rPr lang="en-US" dirty="0"/>
              <a:t>Examples:</a:t>
            </a:r>
          </a:p>
          <a:p>
            <a:pPr marL="0" indent="457200">
              <a:buNone/>
            </a:pPr>
            <a:r>
              <a:rPr lang="en-US" dirty="0"/>
              <a:t> </a:t>
            </a:r>
          </a:p>
          <a:p>
            <a:pPr marL="0" indent="457200">
              <a:buNone/>
            </a:pPr>
            <a:r>
              <a:rPr lang="en-US" dirty="0" err="1">
                <a:latin typeface="Courier New" pitchFamily="49" charset="0"/>
                <a:cs typeface="Courier New" pitchFamily="49" charset="0"/>
              </a:rPr>
              <a:t>Math.PI</a:t>
            </a:r>
            <a:r>
              <a:rPr lang="en-US" dirty="0">
                <a:latin typeface="Courier New" pitchFamily="49" charset="0"/>
                <a:cs typeface="Courier New" pitchFamily="49" charset="0"/>
              </a:rPr>
              <a:t>   (the number pi – approximately 3.14159)</a:t>
            </a:r>
          </a:p>
          <a:p>
            <a:pPr marL="0" indent="457200">
              <a:buNone/>
            </a:pPr>
            <a:r>
              <a:rPr lang="en-US" dirty="0">
                <a:latin typeface="Courier New" pitchFamily="49" charset="0"/>
                <a:cs typeface="Courier New" pitchFamily="49" charset="0"/>
              </a:rPr>
              <a:t> </a:t>
            </a:r>
          </a:p>
          <a:p>
            <a:pPr marL="0" indent="457200">
              <a:buNone/>
            </a:pPr>
            <a:r>
              <a:rPr lang="en-US" dirty="0" err="1">
                <a:latin typeface="Courier New" pitchFamily="49" charset="0"/>
                <a:cs typeface="Courier New" pitchFamily="49" charset="0"/>
              </a:rPr>
              <a:t>Math.pow</a:t>
            </a:r>
            <a:r>
              <a:rPr lang="en-US" dirty="0">
                <a:latin typeface="Courier New" pitchFamily="49" charset="0"/>
                <a:cs typeface="Courier New" pitchFamily="49" charset="0"/>
              </a:rPr>
              <a:t>(</a:t>
            </a:r>
            <a:r>
              <a:rPr lang="en-US" dirty="0" err="1">
                <a:latin typeface="Courier New" pitchFamily="49" charset="0"/>
                <a:cs typeface="Courier New" pitchFamily="49" charset="0"/>
              </a:rPr>
              <a:t>a,x</a:t>
            </a:r>
            <a:r>
              <a:rPr lang="en-US" dirty="0">
                <a:latin typeface="Courier New" pitchFamily="49" charset="0"/>
                <a:cs typeface="Courier New" pitchFamily="49" charset="0"/>
              </a:rPr>
              <a:t>)  (the number a raised to the power x)</a:t>
            </a:r>
          </a:p>
          <a:p>
            <a:pPr marL="0" indent="457200">
              <a:buNone/>
            </a:pPr>
            <a:r>
              <a:rPr lang="en-US" dirty="0">
                <a:latin typeface="Courier New" pitchFamily="49" charset="0"/>
                <a:cs typeface="Courier New" pitchFamily="49" charset="0"/>
              </a:rPr>
              <a:t> </a:t>
            </a:r>
          </a:p>
          <a:p>
            <a:pPr marL="0" indent="457200">
              <a:buNone/>
            </a:pPr>
            <a:r>
              <a:rPr lang="en-US" dirty="0" err="1">
                <a:latin typeface="Courier New" pitchFamily="49" charset="0"/>
                <a:cs typeface="Courier New" pitchFamily="49" charset="0"/>
              </a:rPr>
              <a:t>Math.sqrt</a:t>
            </a:r>
            <a:r>
              <a:rPr lang="en-US" dirty="0">
                <a:latin typeface="Courier New" pitchFamily="49" charset="0"/>
                <a:cs typeface="Courier New" pitchFamily="49" charset="0"/>
              </a:rPr>
              <a:t>(x)  (the square root of x)</a:t>
            </a:r>
            <a:r>
              <a:rPr lang="en-US" dirty="0"/>
              <a:t/>
            </a:r>
            <a:br>
              <a:rPr lang="en-US" dirty="0"/>
            </a:br>
            <a:endParaRPr lang="en-US" dirty="0"/>
          </a:p>
          <a:p>
            <a:r>
              <a:rPr lang="en-US" dirty="0"/>
              <a:t>For this course, we have a </a:t>
            </a:r>
            <a:r>
              <a:rPr lang="en-US" dirty="0" err="1">
                <a:latin typeface="Courier New" pitchFamily="49" charset="0"/>
                <a:cs typeface="Courier New" pitchFamily="49" charset="0"/>
              </a:rPr>
              <a:t>RandomNumbers</a:t>
            </a:r>
            <a:r>
              <a:rPr lang="en-US" dirty="0"/>
              <a:t> class (which uses the Java Random class). Its methods can be accessed in the same way the methods of </a:t>
            </a:r>
            <a:r>
              <a:rPr lang="en-US" dirty="0">
                <a:latin typeface="Courier New" pitchFamily="49" charset="0"/>
                <a:cs typeface="Courier New" pitchFamily="49" charset="0"/>
              </a:rPr>
              <a:t>Math</a:t>
            </a:r>
            <a:r>
              <a:rPr lang="en-US" dirty="0"/>
              <a:t> class can</a:t>
            </a:r>
            <a:r>
              <a:rPr lang="en-US" dirty="0" smtClean="0"/>
              <a:t>.</a:t>
            </a:r>
          </a:p>
          <a:p>
            <a:endParaRPr lang="en-US" dirty="0" smtClean="0"/>
          </a:p>
          <a:p>
            <a:pPr lvl="0"/>
            <a:r>
              <a:rPr lang="en-US" dirty="0"/>
              <a:t>Examples:</a:t>
            </a:r>
            <a:br>
              <a:rPr lang="en-US" dirty="0"/>
            </a:br>
            <a:endParaRPr lang="en-US" dirty="0"/>
          </a:p>
          <a:p>
            <a:pPr marL="0" indent="457200">
              <a:buNone/>
            </a:pPr>
            <a:r>
              <a:rPr lang="en-US" dirty="0"/>
              <a:t>//produces a randomly generated </a:t>
            </a:r>
            <a:r>
              <a:rPr lang="en-US" dirty="0" err="1"/>
              <a:t>int</a:t>
            </a:r>
            <a:endParaRPr lang="en-US" dirty="0"/>
          </a:p>
          <a:p>
            <a:pPr marL="0" indent="45720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 = </a:t>
            </a:r>
            <a:r>
              <a:rPr lang="en-US" dirty="0" err="1">
                <a:latin typeface="Courier New" panose="02070309020205020404" pitchFamily="49" charset="0"/>
                <a:cs typeface="Courier New" panose="02070309020205020404" pitchFamily="49" charset="0"/>
              </a:rPr>
              <a:t>RandomNumbers.getRandomInt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457200">
              <a:buNone/>
            </a:pPr>
            <a:r>
              <a:rPr lang="en-US" dirty="0"/>
              <a:t>//produces a randomly generated </a:t>
            </a:r>
            <a:r>
              <a:rPr lang="en-US" dirty="0" err="1"/>
              <a:t>int</a:t>
            </a:r>
            <a:r>
              <a:rPr lang="en-US" dirty="0"/>
              <a:t> in the </a:t>
            </a:r>
            <a:r>
              <a:rPr lang="en-US"/>
              <a:t>range </a:t>
            </a:r>
            <a:r>
              <a:rPr lang="en-US"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..11</a:t>
            </a:r>
            <a:r>
              <a:rPr lang="en-US" dirty="0"/>
              <a:t>, inclusive.</a:t>
            </a:r>
          </a:p>
          <a:p>
            <a:pPr marL="0" indent="45720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 = </a:t>
            </a:r>
            <a:r>
              <a:rPr lang="en-US" dirty="0" err="1">
                <a:latin typeface="Courier New" panose="02070309020205020404" pitchFamily="49" charset="0"/>
                <a:cs typeface="Courier New" panose="02070309020205020404" pitchFamily="49" charset="0"/>
              </a:rPr>
              <a:t>RandomNumbers.getRandomInt</a:t>
            </a:r>
            <a:r>
              <a:rPr lang="en-US" dirty="0">
                <a:latin typeface="Courier New" panose="02070309020205020404" pitchFamily="49" charset="0"/>
                <a:cs typeface="Courier New" panose="02070309020205020404" pitchFamily="49" charset="0"/>
              </a:rPr>
              <a:t>(3,11); </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24</a:t>
            </a:fld>
            <a:endParaRPr lang="en-US" dirty="0">
              <a:solidFill>
                <a:srgbClr val="04617B">
                  <a:shade val="90000"/>
                </a:srgbClr>
              </a:solidFill>
            </a:endParaRPr>
          </a:p>
        </p:txBody>
      </p:sp>
    </p:spTree>
    <p:extLst>
      <p:ext uri="{BB962C8B-B14F-4D97-AF65-F5344CB8AC3E}">
        <p14:creationId xmlns:p14="http://schemas.microsoft.com/office/powerpoint/2010/main" val="316856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Conversions Between Numeric </a:t>
            </a:r>
            <a:r>
              <a:rPr lang="en-US" dirty="0" smtClean="0"/>
              <a:t>Types</a:t>
            </a:r>
            <a:endParaRPr lang="en-US" dirty="0"/>
          </a:p>
        </p:txBody>
      </p:sp>
      <p:sp>
        <p:nvSpPr>
          <p:cNvPr id="3" name="Content Placeholder 2"/>
          <p:cNvSpPr>
            <a:spLocks noGrp="1"/>
          </p:cNvSpPr>
          <p:nvPr>
            <p:ph idx="1"/>
          </p:nvPr>
        </p:nvSpPr>
        <p:spPr/>
        <p:txBody>
          <a:bodyPr>
            <a:normAutofit fontScale="77500" lnSpcReduction="20000"/>
          </a:bodyPr>
          <a:lstStyle/>
          <a:p>
            <a:pPr lvl="0"/>
            <a:endParaRPr lang="en-US" dirty="0" smtClean="0"/>
          </a:p>
          <a:p>
            <a:pPr lvl="0"/>
            <a:endParaRPr lang="en-US" dirty="0"/>
          </a:p>
          <a:p>
            <a:pPr marL="0" lvl="0" indent="0">
              <a:buNone/>
            </a:pPr>
            <a:r>
              <a:rPr lang="en-US" smtClean="0"/>
              <a:t/>
            </a:r>
            <a:br>
              <a:rPr lang="en-US" smtClean="0"/>
            </a:br>
            <a:endParaRPr lang="en-US" dirty="0" smtClean="0"/>
          </a:p>
          <a:p>
            <a:pPr lvl="0"/>
            <a:r>
              <a:rPr lang="en-US" dirty="0" smtClean="0"/>
              <a:t>Solid </a:t>
            </a:r>
            <a:r>
              <a:rPr lang="en-US" dirty="0"/>
              <a:t>arrows indicate automatic type conversions that do not entail information loss</a:t>
            </a:r>
            <a:br>
              <a:rPr lang="en-US" dirty="0"/>
            </a:br>
            <a:endParaRPr lang="en-US" dirty="0"/>
          </a:p>
          <a:p>
            <a:pPr lvl="0"/>
            <a:r>
              <a:rPr lang="en-US" dirty="0" err="1">
                <a:latin typeface="Courier New" pitchFamily="49" charset="0"/>
                <a:cs typeface="Courier New" pitchFamily="49" charset="0"/>
              </a:rPr>
              <a:t>int</a:t>
            </a:r>
            <a:r>
              <a:rPr lang="en-US" dirty="0"/>
              <a:t>  to </a:t>
            </a:r>
            <a:r>
              <a:rPr lang="en-US" dirty="0">
                <a:latin typeface="Courier New" pitchFamily="49" charset="0"/>
                <a:cs typeface="Courier New" pitchFamily="49" charset="0"/>
              </a:rPr>
              <a:t>float</a:t>
            </a:r>
            <a:r>
              <a:rPr lang="en-US" dirty="0"/>
              <a:t>, </a:t>
            </a:r>
            <a:r>
              <a:rPr lang="en-US" dirty="0">
                <a:latin typeface="Courier New" pitchFamily="49" charset="0"/>
                <a:cs typeface="Courier New" pitchFamily="49" charset="0"/>
              </a:rPr>
              <a:t>long</a:t>
            </a:r>
            <a:r>
              <a:rPr lang="en-US" dirty="0"/>
              <a:t> to </a:t>
            </a:r>
            <a:r>
              <a:rPr lang="en-US" dirty="0">
                <a:latin typeface="Courier New" pitchFamily="49" charset="0"/>
                <a:cs typeface="Courier New" pitchFamily="49" charset="0"/>
              </a:rPr>
              <a:t>float</a:t>
            </a:r>
            <a:r>
              <a:rPr lang="en-US" dirty="0"/>
              <a:t>, and </a:t>
            </a:r>
            <a:r>
              <a:rPr lang="en-US" dirty="0">
                <a:latin typeface="Courier New" pitchFamily="49" charset="0"/>
                <a:cs typeface="Courier New" pitchFamily="49" charset="0"/>
              </a:rPr>
              <a:t>long</a:t>
            </a:r>
            <a:r>
              <a:rPr lang="en-US" dirty="0"/>
              <a:t> to </a:t>
            </a:r>
            <a:r>
              <a:rPr lang="en-US" dirty="0">
                <a:latin typeface="Courier New" pitchFamily="49" charset="0"/>
                <a:cs typeface="Courier New" pitchFamily="49" charset="0"/>
              </a:rPr>
              <a:t>double</a:t>
            </a:r>
            <a:r>
              <a:rPr lang="en-US" dirty="0"/>
              <a:t> are automatic, preserve number of digits to left of decimal, but may lose precision:</a:t>
            </a:r>
          </a:p>
          <a:p>
            <a:pPr marL="0" indent="457200">
              <a:buNone/>
            </a:pPr>
            <a:r>
              <a:rPr lang="en-US" dirty="0"/>
              <a:t> </a:t>
            </a:r>
          </a:p>
          <a:p>
            <a:pPr marL="0" indent="457200">
              <a:buNone/>
            </a:pPr>
            <a:r>
              <a:rPr lang="en-US" dirty="0"/>
              <a:t>Example: </a:t>
            </a:r>
          </a:p>
          <a:p>
            <a:pPr marL="0" indent="457200">
              <a:buNone/>
            </a:pPr>
            <a:r>
              <a:rPr lang="en-US" dirty="0"/>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n = 123456789;</a:t>
            </a:r>
          </a:p>
          <a:p>
            <a:pPr marL="0" indent="457200">
              <a:buNone/>
            </a:pPr>
            <a:r>
              <a:rPr lang="en-US" dirty="0">
                <a:latin typeface="Courier New" pitchFamily="49" charset="0"/>
                <a:cs typeface="Courier New" pitchFamily="49" charset="0"/>
              </a:rPr>
              <a:t>	float f = n;  //f is 123456792.000000,</a:t>
            </a:r>
            <a:r>
              <a:rPr lang="en-US" dirty="0"/>
              <a:t/>
            </a:r>
            <a:br>
              <a:rPr lang="en-US" dirty="0"/>
            </a:br>
            <a:endParaRPr lang="en-US" dirty="0"/>
          </a:p>
          <a:p>
            <a:pPr marL="0" indent="457200">
              <a:buNone/>
            </a:pPr>
            <a:r>
              <a:rPr lang="en-US" dirty="0" smtClean="0"/>
              <a:t>See </a:t>
            </a:r>
            <a:r>
              <a:rPr lang="en-US" dirty="0">
                <a:latin typeface="Courier New" pitchFamily="49" charset="0"/>
                <a:cs typeface="Courier New" pitchFamily="49" charset="0"/>
              </a:rPr>
              <a:t>lesson2.datatypeconversion.DataConversion</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25</a:t>
            </a:fld>
            <a:endParaRPr lang="en-US" dirty="0">
              <a:solidFill>
                <a:srgbClr val="04617B">
                  <a:shade val="90000"/>
                </a:srgb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19200"/>
            <a:ext cx="4648200" cy="18680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556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r>
              <a:rPr lang="en-US" sz="2800" dirty="0"/>
              <a:t>When values of different type are combined (via addition, multiplication or other operations), a type conversion occurs to arrive at just one common type. </a:t>
            </a:r>
            <a:br>
              <a:rPr lang="en-US" sz="2800" dirty="0"/>
            </a:br>
            <a:r>
              <a:rPr lang="en-US" sz="2800" dirty="0"/>
              <a:t/>
            </a:r>
            <a:br>
              <a:rPr lang="en-US" sz="2800" dirty="0"/>
            </a:br>
            <a:r>
              <a:rPr lang="en-US" sz="2800" i="1" dirty="0"/>
              <a:t>Most important cases</a:t>
            </a:r>
            <a:r>
              <a:rPr lang="en-US" sz="2800" dirty="0"/>
              <a:t>: </a:t>
            </a:r>
          </a:p>
          <a:p>
            <a:pPr lvl="1"/>
            <a:r>
              <a:rPr lang="en-US" dirty="0"/>
              <a:t>a </a:t>
            </a:r>
            <a:r>
              <a:rPr lang="en-US" sz="2000" dirty="0"/>
              <a:t>double</a:t>
            </a:r>
            <a:r>
              <a:rPr lang="en-US" dirty="0"/>
              <a:t> combined with another type results in a </a:t>
            </a:r>
            <a:r>
              <a:rPr lang="en-US" sz="2000" dirty="0"/>
              <a:t>double</a:t>
            </a:r>
            <a:r>
              <a:rPr lang="en-US" dirty="0"/>
              <a:t> </a:t>
            </a:r>
          </a:p>
          <a:p>
            <a:pPr lvl="1"/>
            <a:r>
              <a:rPr lang="en-US" dirty="0"/>
              <a:t>an </a:t>
            </a:r>
            <a:r>
              <a:rPr lang="en-US" sz="2000" dirty="0" err="1"/>
              <a:t>int</a:t>
            </a:r>
            <a:r>
              <a:rPr lang="en-US" dirty="0"/>
              <a:t> combined with a smaller type (</a:t>
            </a:r>
            <a:r>
              <a:rPr lang="en-US" sz="2000" dirty="0"/>
              <a:t>byte</a:t>
            </a:r>
            <a:r>
              <a:rPr lang="en-US" dirty="0"/>
              <a:t>, </a:t>
            </a:r>
            <a:r>
              <a:rPr lang="en-US" sz="2000" dirty="0"/>
              <a:t>short</a:t>
            </a:r>
            <a:r>
              <a:rPr lang="en-US" dirty="0"/>
              <a:t>) results in an </a:t>
            </a:r>
            <a:r>
              <a:rPr lang="en-US" sz="2000" dirty="0"/>
              <a:t>int</a:t>
            </a:r>
            <a:r>
              <a:rPr lang="en-US" dirty="0"/>
              <a:t>.  </a:t>
            </a:r>
            <a:br>
              <a:rPr lang="en-US" dirty="0"/>
            </a:br>
            <a:endParaRPr lang="en-US" dirty="0"/>
          </a:p>
          <a:p>
            <a:r>
              <a:rPr lang="en-US" sz="2800" dirty="0"/>
              <a:t>(A complete list of rules is given on p</a:t>
            </a:r>
            <a:r>
              <a:rPr lang="en-US" sz="2800"/>
              <a:t>. </a:t>
            </a:r>
            <a:r>
              <a:rPr lang="en-US" sz="2800" smtClean="0"/>
              <a:t>60 </a:t>
            </a:r>
            <a:r>
              <a:rPr lang="en-US" sz="2800" dirty="0"/>
              <a:t>of Core Java, </a:t>
            </a:r>
            <a:r>
              <a:rPr lang="en-US" sz="2800" dirty="0" err="1"/>
              <a:t>Vol</a:t>
            </a:r>
            <a:r>
              <a:rPr lang="en-US" sz="2800" dirty="0"/>
              <a:t> 1</a:t>
            </a:r>
            <a:r>
              <a:rPr lang="en-US" sz="2800"/>
              <a:t>, </a:t>
            </a:r>
            <a:r>
              <a:rPr lang="en-US" sz="2800" smtClean="0"/>
              <a:t>10</a:t>
            </a:r>
            <a:r>
              <a:rPr lang="en-US" sz="2800" baseline="30000" smtClean="0"/>
              <a:t>th</a:t>
            </a:r>
            <a:r>
              <a:rPr lang="en-US" sz="2800" smtClean="0"/>
              <a:t> </a:t>
            </a:r>
            <a:r>
              <a:rPr lang="en-US" sz="2800" dirty="0"/>
              <a:t>ed.)</a:t>
            </a:r>
            <a:br>
              <a:rPr lang="en-US" sz="2800" dirty="0"/>
            </a:br>
            <a:endParaRPr lang="en-US" sz="2800" dirty="0"/>
          </a:p>
          <a:p>
            <a:pPr lvl="0"/>
            <a:r>
              <a:rPr lang="en-US" sz="2800" dirty="0"/>
              <a:t>Other conversions can be “forced” by casting.</a:t>
            </a:r>
            <a:br>
              <a:rPr lang="en-US" sz="2800" dirty="0"/>
            </a:br>
            <a:r>
              <a:rPr lang="en-US" sz="2800" dirty="0"/>
              <a:t/>
            </a:r>
            <a:br>
              <a:rPr lang="en-US" sz="2800" dirty="0"/>
            </a:br>
            <a:r>
              <a:rPr lang="en-US" sz="2800" dirty="0"/>
              <a:t>Example: </a:t>
            </a:r>
          </a:p>
          <a:p>
            <a:pPr marL="0" indent="522288">
              <a:buNone/>
            </a:pPr>
            <a:r>
              <a:rPr lang="en-US" sz="2800" dirty="0">
                <a:latin typeface="Courier New" pitchFamily="49" charset="0"/>
                <a:cs typeface="Courier New" pitchFamily="49" charset="0"/>
              </a:rPr>
              <a:t>double x = 9.997;</a:t>
            </a:r>
            <a:endParaRPr lang="en-US" sz="3200" dirty="0">
              <a:latin typeface="Courier New" pitchFamily="49" charset="0"/>
              <a:cs typeface="Courier New" pitchFamily="49" charset="0"/>
            </a:endParaRPr>
          </a:p>
          <a:p>
            <a:pPr marL="0" indent="522288">
              <a:buNone/>
            </a:pP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y =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x;  //y has value 9</a:t>
            </a:r>
            <a:endParaRPr lang="en-US" sz="32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26</a:t>
            </a:fld>
            <a:endParaRPr lang="en-US" dirty="0">
              <a:solidFill>
                <a:srgbClr val="04617B">
                  <a:shade val="90000"/>
                </a:srgbClr>
              </a:solidFill>
            </a:endParaRPr>
          </a:p>
        </p:txBody>
      </p:sp>
    </p:spTree>
    <p:extLst>
      <p:ext uri="{BB962C8B-B14F-4D97-AF65-F5344CB8AC3E}">
        <p14:creationId xmlns:p14="http://schemas.microsoft.com/office/powerpoint/2010/main" val="1373272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686800" cy="4389120"/>
          </a:xfrm>
        </p:spPr>
        <p:txBody>
          <a:bodyPr>
            <a:normAutofit fontScale="70000" lnSpcReduction="20000"/>
          </a:bodyPr>
          <a:lstStyle/>
          <a:p>
            <a:pPr lvl="0"/>
            <a:r>
              <a:rPr lang="en-US" dirty="0"/>
              <a:t>“Rounding” is usually preferable to casting and is done by using the round function of the Math class:</a:t>
            </a:r>
          </a:p>
          <a:p>
            <a:pPr marL="457200" indent="0">
              <a:buNone/>
            </a:pPr>
            <a:r>
              <a:rPr lang="en-US" dirty="0"/>
              <a:t/>
            </a:r>
            <a:br>
              <a:rPr lang="en-US" dirty="0"/>
            </a:br>
            <a:r>
              <a:rPr lang="en-US" dirty="0">
                <a:latin typeface="Courier New" pitchFamily="49" charset="0"/>
                <a:cs typeface="Courier New" pitchFamily="49" charset="0"/>
              </a:rPr>
              <a:t>Example:</a:t>
            </a:r>
          </a:p>
          <a:p>
            <a:pPr marL="0" indent="457200">
              <a:buNone/>
            </a:pPr>
            <a:r>
              <a:rPr lang="en-US" dirty="0">
                <a:latin typeface="Courier New" pitchFamily="49" charset="0"/>
                <a:cs typeface="Courier New" pitchFamily="49" charset="0"/>
              </a:rPr>
              <a:t>double x = 9.997;</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nx</a:t>
            </a:r>
            <a:r>
              <a:rPr lang="en-US" dirty="0">
                <a:latin typeface="Courier New" pitchFamily="49" charset="0"/>
                <a:cs typeface="Courier New" pitchFamily="49" charset="0"/>
              </a:rPr>
              <a:t> = (</a:t>
            </a:r>
            <a:r>
              <a:rPr lang="en-US" dirty="0" err="1">
                <a:latin typeface="Courier New" pitchFamily="49" charset="0"/>
                <a:cs typeface="Courier New" pitchFamily="49" charset="0"/>
              </a:rPr>
              <a:t>int</a:t>
            </a:r>
            <a:r>
              <a:rPr lang="en-US" dirty="0">
                <a:latin typeface="Courier New" pitchFamily="49" charset="0"/>
                <a:cs typeface="Courier New" pitchFamily="49" charset="0"/>
              </a:rPr>
              <a:t>)</a:t>
            </a:r>
            <a:r>
              <a:rPr lang="en-US" dirty="0" err="1">
                <a:latin typeface="Courier New" pitchFamily="49" charset="0"/>
                <a:cs typeface="Courier New" pitchFamily="49" charset="0"/>
              </a:rPr>
              <a:t>Math.round</a:t>
            </a:r>
            <a:r>
              <a:rPr lang="en-US" dirty="0">
                <a:latin typeface="Courier New" pitchFamily="49" charset="0"/>
                <a:cs typeface="Courier New" pitchFamily="49" charset="0"/>
              </a:rPr>
              <a:t>(x); //round returns a long, </a:t>
            </a:r>
          </a:p>
          <a:p>
            <a:pPr marL="0" indent="457200">
              <a:buNone/>
            </a:pPr>
            <a:r>
              <a:rPr lang="en-US" dirty="0">
                <a:latin typeface="Courier New" pitchFamily="49" charset="0"/>
                <a:cs typeface="Courier New" pitchFamily="49" charset="0"/>
              </a:rPr>
              <a:t> //so cast is necessary</a:t>
            </a:r>
          </a:p>
          <a:p>
            <a:pPr marL="0" indent="457200">
              <a:buNone/>
            </a:pPr>
            <a:r>
              <a:rPr lang="en-US" dirty="0"/>
              <a:t> </a:t>
            </a:r>
          </a:p>
          <a:p>
            <a:pPr lvl="0"/>
            <a:r>
              <a:rPr lang="en-US" dirty="0"/>
              <a:t>It is possible to cast a </a:t>
            </a:r>
            <a:r>
              <a:rPr lang="en-US" dirty="0">
                <a:latin typeface="Courier New" panose="02070309020205020404" pitchFamily="49" charset="0"/>
                <a:cs typeface="Courier New" panose="02070309020205020404" pitchFamily="49" charset="0"/>
              </a:rPr>
              <a:t>long</a:t>
            </a:r>
            <a:r>
              <a:rPr lang="en-US" dirty="0"/>
              <a:t> to an </a:t>
            </a:r>
            <a:r>
              <a:rPr lang="en-US" dirty="0" err="1">
                <a:latin typeface="Courier New" panose="02070309020205020404" pitchFamily="49" charset="0"/>
                <a:cs typeface="Courier New" panose="02070309020205020404" pitchFamily="49" charset="0"/>
              </a:rPr>
              <a:t>int</a:t>
            </a:r>
            <a:r>
              <a:rPr lang="en-US" dirty="0"/>
              <a:t>, an </a:t>
            </a:r>
            <a:r>
              <a:rPr lang="en-US" dirty="0" err="1">
                <a:latin typeface="Courier New" panose="02070309020205020404" pitchFamily="49" charset="0"/>
                <a:cs typeface="Courier New" panose="02070309020205020404" pitchFamily="49" charset="0"/>
              </a:rPr>
              <a:t>int</a:t>
            </a:r>
            <a:r>
              <a:rPr lang="en-US" dirty="0"/>
              <a:t> to a </a:t>
            </a:r>
            <a:r>
              <a:rPr lang="en-US" dirty="0">
                <a:latin typeface="Courier New" panose="02070309020205020404" pitchFamily="49" charset="0"/>
                <a:cs typeface="Courier New" panose="02070309020205020404" pitchFamily="49" charset="0"/>
              </a:rPr>
              <a:t>byte</a:t>
            </a:r>
            <a:r>
              <a:rPr lang="en-US" dirty="0"/>
              <a:t>, and so forth. In such cases, casting is accomplished by removing as many high-order bits as necessary to produce a number of the narrower </a:t>
            </a:r>
            <a:r>
              <a:rPr lang="en-US" dirty="0" smtClean="0"/>
              <a:t>type.</a:t>
            </a:r>
          </a:p>
          <a:p>
            <a:pPr marL="0" lvl="0" indent="0">
              <a:buNone/>
            </a:pPr>
            <a:endParaRPr lang="en-US" dirty="0" smtClean="0"/>
          </a:p>
          <a:p>
            <a:pPr marL="0" lvl="0" indent="457200">
              <a:buNone/>
            </a:pPr>
            <a:r>
              <a:rPr lang="en-US" dirty="0" smtClean="0">
                <a:latin typeface="Courier New" pitchFamily="49" charset="0"/>
                <a:cs typeface="Courier New" pitchFamily="49" charset="0"/>
              </a:rPr>
              <a:t>Example:</a:t>
            </a:r>
          </a:p>
          <a:p>
            <a:pPr marL="0" lvl="0" indent="457200">
              <a:buNone/>
            </a:pP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x = 130; </a:t>
            </a:r>
            <a:r>
              <a:rPr lang="en-US">
                <a:latin typeface="Courier New" pitchFamily="49" charset="0"/>
                <a:cs typeface="Courier New" pitchFamily="49" charset="0"/>
              </a:rPr>
              <a:t>	</a:t>
            </a:r>
            <a:r>
              <a:rPr lang="en-US" smtClean="0">
                <a:latin typeface="Courier New" pitchFamily="49" charset="0"/>
                <a:cs typeface="Courier New" pitchFamily="49" charset="0"/>
              </a:rPr>
              <a:t>     ( = 000</a:t>
            </a:r>
            <a:r>
              <a:rPr lang="en-US" dirty="0">
                <a:latin typeface="Courier New" pitchFamily="49" charset="0"/>
                <a:cs typeface="Courier New" pitchFamily="49" charset="0"/>
              </a:rPr>
              <a:t>. . .00 1000 0010 as an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a:t>
            </a:r>
          </a:p>
          <a:p>
            <a:pPr marL="0" lvl="0" indent="457200">
              <a:buNone/>
            </a:pPr>
            <a:r>
              <a:rPr lang="en-US" dirty="0" smtClean="0">
                <a:latin typeface="Courier New" pitchFamily="49" charset="0"/>
                <a:cs typeface="Courier New" pitchFamily="49" charset="0"/>
              </a:rPr>
              <a:t>byte </a:t>
            </a:r>
            <a:r>
              <a:rPr lang="en-US" dirty="0">
                <a:latin typeface="Courier New" pitchFamily="49" charset="0"/>
                <a:cs typeface="Courier New" pitchFamily="49" charset="0"/>
              </a:rPr>
              <a:t>b = (byte)x</a:t>
            </a:r>
            <a:r>
              <a:rPr lang="en-US">
                <a:latin typeface="Courier New" pitchFamily="49" charset="0"/>
                <a:cs typeface="Courier New" pitchFamily="49" charset="0"/>
              </a:rPr>
              <a:t>;  </a:t>
            </a:r>
            <a:r>
              <a:rPr lang="en-US" smtClean="0">
                <a:latin typeface="Courier New" pitchFamily="49" charset="0"/>
                <a:cs typeface="Courier New" pitchFamily="49" charset="0"/>
              </a:rPr>
              <a:t>   ( = </a:t>
            </a:r>
            <a:r>
              <a:rPr lang="en-US" dirty="0">
                <a:latin typeface="Courier New" pitchFamily="49" charset="0"/>
                <a:cs typeface="Courier New" pitchFamily="49" charset="0"/>
              </a:rPr>
              <a:t>1000 0010 as a byte = -126)</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27</a:t>
            </a:fld>
            <a:endParaRPr lang="en-US" dirty="0">
              <a:solidFill>
                <a:srgbClr val="04617B">
                  <a:shade val="90000"/>
                </a:srgbClr>
              </a:solidFill>
            </a:endParaRPr>
          </a:p>
        </p:txBody>
      </p:sp>
    </p:spTree>
    <p:extLst>
      <p:ext uri="{BB962C8B-B14F-4D97-AF65-F5344CB8AC3E}">
        <p14:creationId xmlns:p14="http://schemas.microsoft.com/office/powerpoint/2010/main" val="2843691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382000" cy="4389120"/>
          </a:xfrm>
        </p:spPr>
        <p:txBody>
          <a:bodyPr>
            <a:normAutofit/>
          </a:bodyPr>
          <a:lstStyle/>
          <a:p>
            <a:pPr lvl="0"/>
            <a:r>
              <a:rPr lang="en-US" i="1" dirty="0"/>
              <a:t>Automatic promotion of integral types. </a:t>
            </a:r>
            <a:r>
              <a:rPr lang="en-US" dirty="0"/>
              <a:t>When a binary operation (like +, *, or any shift operator) is applied to values of type </a:t>
            </a:r>
            <a:r>
              <a:rPr lang="en-US" sz="2400" dirty="0">
                <a:latin typeface="Courier New" panose="02070309020205020404" pitchFamily="49" charset="0"/>
                <a:cs typeface="Courier New" panose="02070309020205020404" pitchFamily="49" charset="0"/>
              </a:rPr>
              <a:t>byte</a:t>
            </a:r>
            <a:r>
              <a:rPr lang="en-US" dirty="0"/>
              <a:t> or </a:t>
            </a:r>
            <a:r>
              <a:rPr lang="en-US" sz="2400" dirty="0">
                <a:latin typeface="Courier New" panose="02070309020205020404" pitchFamily="49" charset="0"/>
                <a:cs typeface="Courier New" panose="02070309020205020404" pitchFamily="49" charset="0"/>
              </a:rPr>
              <a:t>short</a:t>
            </a:r>
            <a:r>
              <a:rPr lang="en-US" dirty="0"/>
              <a:t>, the types are promoted to </a:t>
            </a:r>
            <a:r>
              <a:rPr lang="en-US" sz="2400" dirty="0" err="1">
                <a:latin typeface="Courier New" panose="02070309020205020404" pitchFamily="49" charset="0"/>
                <a:cs typeface="Courier New" panose="02070309020205020404" pitchFamily="49" charset="0"/>
              </a:rPr>
              <a:t>int</a:t>
            </a:r>
            <a:r>
              <a:rPr lang="en-US" dirty="0"/>
              <a:t> before the computation is carried out.</a:t>
            </a:r>
          </a:p>
          <a:p>
            <a:pPr marL="0" indent="0">
              <a:buNone/>
            </a:pPr>
            <a:r>
              <a:rPr lang="en-US" dirty="0"/>
              <a:t> </a:t>
            </a:r>
          </a:p>
          <a:p>
            <a:pPr marL="0" indent="0">
              <a:buNone/>
            </a:pPr>
            <a:r>
              <a:rPr lang="en-US" u="sng" dirty="0" smtClean="0"/>
              <a:t>Example</a:t>
            </a:r>
            <a:r>
              <a:rPr lang="en-US" dirty="0"/>
              <a:t>:  The following produces a </a:t>
            </a:r>
            <a:r>
              <a:rPr lang="en-US"/>
              <a:t>compiler </a:t>
            </a:r>
            <a:r>
              <a:rPr lang="en-US" smtClean="0"/>
              <a:t>error. Why? </a:t>
            </a:r>
            <a:endParaRPr lang="en-US" dirty="0"/>
          </a:p>
          <a:p>
            <a:pPr marL="0" indent="0">
              <a:buNone/>
            </a:pPr>
            <a:r>
              <a:rPr lang="en-US" dirty="0"/>
              <a:t>		</a:t>
            </a:r>
            <a:r>
              <a:rPr lang="en-US" dirty="0">
                <a:latin typeface="Courier New" pitchFamily="49" charset="0"/>
                <a:cs typeface="Courier New" pitchFamily="49" charset="0"/>
              </a:rPr>
              <a:t>byte x = 5;</a:t>
            </a:r>
          </a:p>
          <a:p>
            <a:pPr marL="0" indent="0">
              <a:buNone/>
            </a:pPr>
            <a:r>
              <a:rPr lang="en-US" dirty="0">
                <a:latin typeface="Courier New" pitchFamily="49" charset="0"/>
                <a:cs typeface="Courier New" pitchFamily="49" charset="0"/>
              </a:rPr>
              <a:t>		byte y = 7;</a:t>
            </a:r>
          </a:p>
          <a:p>
            <a:pPr marL="0" indent="0">
              <a:buNone/>
            </a:pPr>
            <a:r>
              <a:rPr lang="en-US" dirty="0">
                <a:latin typeface="Courier New" pitchFamily="49" charset="0"/>
                <a:cs typeface="Courier New" pitchFamily="49" charset="0"/>
              </a:rPr>
              <a:t>		byte z = x + y; </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28</a:t>
            </a:fld>
            <a:endParaRPr lang="en-US" dirty="0">
              <a:solidFill>
                <a:srgbClr val="04617B">
                  <a:shade val="90000"/>
                </a:srgbClr>
              </a:solidFill>
            </a:endParaRPr>
          </a:p>
        </p:txBody>
      </p:sp>
    </p:spTree>
    <p:extLst>
      <p:ext uri="{BB962C8B-B14F-4D97-AF65-F5344CB8AC3E}">
        <p14:creationId xmlns:p14="http://schemas.microsoft.com/office/powerpoint/2010/main" val="1997048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 Precedence and Association Conventions</a:t>
            </a:r>
          </a:p>
        </p:txBody>
      </p:sp>
      <p:sp>
        <p:nvSpPr>
          <p:cNvPr id="3" name="Content Placeholder 2"/>
          <p:cNvSpPr>
            <a:spLocks noGrp="1"/>
          </p:cNvSpPr>
          <p:nvPr>
            <p:ph idx="1"/>
          </p:nvPr>
        </p:nvSpPr>
        <p:spPr>
          <a:xfrm>
            <a:off x="228600" y="1935480"/>
            <a:ext cx="8763000" cy="4389120"/>
          </a:xfrm>
        </p:spPr>
        <p:txBody>
          <a:bodyPr>
            <a:normAutofit fontScale="77500" lnSpcReduction="20000"/>
          </a:bodyPr>
          <a:lstStyle/>
          <a:p>
            <a:pPr marL="0" indent="0">
              <a:buNone/>
            </a:pPr>
            <a:r>
              <a:rPr lang="en-US" sz="2800" b="1" dirty="0"/>
              <a:t> </a:t>
            </a:r>
            <a:r>
              <a:rPr lang="en-US" sz="2800" b="1" dirty="0" smtClean="0"/>
              <a:t>Examples</a:t>
            </a:r>
            <a:r>
              <a:rPr lang="en-US" sz="2800" b="1" dirty="0"/>
              <a:t>:</a:t>
            </a:r>
            <a:endParaRPr lang="en-US" sz="2400" dirty="0"/>
          </a:p>
          <a:p>
            <a:pPr marL="0" indent="0">
              <a:buNone/>
            </a:pPr>
            <a:r>
              <a:rPr lang="en-US" sz="2800" b="1" dirty="0"/>
              <a:t> </a:t>
            </a:r>
            <a:endParaRPr lang="en-US" sz="2400" dirty="0"/>
          </a:p>
          <a:p>
            <a:pPr marL="0" indent="0">
              <a:buNone/>
            </a:pPr>
            <a:r>
              <a:rPr lang="en-US" sz="2800" b="1" dirty="0"/>
              <a:t>	</a:t>
            </a:r>
            <a:r>
              <a:rPr lang="en-US" sz="2100" dirty="0">
                <a:latin typeface="Courier New" panose="02070309020205020404" pitchFamily="49" charset="0"/>
                <a:cs typeface="Courier New" panose="02070309020205020404" pitchFamily="49" charset="0"/>
              </a:rPr>
              <a:t>a &amp;&amp; b || c   </a:t>
            </a:r>
            <a:r>
              <a:rPr lang="en-US" sz="2300" dirty="0">
                <a:cs typeface="Courier New" panose="02070309020205020404" pitchFamily="49" charset="0"/>
              </a:rPr>
              <a:t>means</a:t>
            </a:r>
            <a:r>
              <a:rPr lang="en-US" sz="2100" dirty="0">
                <a:latin typeface="Courier New" panose="02070309020205020404" pitchFamily="49" charset="0"/>
                <a:cs typeface="Courier New" panose="02070309020205020404" pitchFamily="49" charset="0"/>
              </a:rPr>
              <a:t>  (a &amp;&amp; b) || </a:t>
            </a:r>
            <a:r>
              <a:rPr lang="en-US" sz="2100">
                <a:latin typeface="Courier New" panose="02070309020205020404" pitchFamily="49" charset="0"/>
                <a:cs typeface="Courier New" panose="02070309020205020404" pitchFamily="49" charset="0"/>
              </a:rPr>
              <a:t>c</a:t>
            </a:r>
            <a:r>
              <a:rPr lang="en-US" sz="2400"/>
              <a:t>  </a:t>
            </a:r>
            <a:r>
              <a:rPr lang="en-US" sz="2400" smtClean="0"/>
              <a:t>      </a:t>
            </a:r>
            <a:r>
              <a:rPr lang="en-US" sz="2800" smtClean="0"/>
              <a:t>(</a:t>
            </a:r>
            <a:r>
              <a:rPr lang="en-US" sz="2800" dirty="0"/>
              <a:t>operator precedence)</a:t>
            </a:r>
            <a:br>
              <a:rPr lang="en-US" sz="2800" dirty="0"/>
            </a:br>
            <a:endParaRPr lang="en-US" sz="2400" dirty="0"/>
          </a:p>
          <a:p>
            <a:pPr marL="0" indent="0">
              <a:buNone/>
            </a:pPr>
            <a:r>
              <a:rPr lang="en-US" sz="2800" dirty="0"/>
              <a:t>	</a:t>
            </a:r>
            <a:r>
              <a:rPr lang="en-US" sz="2100" dirty="0">
                <a:latin typeface="Courier New" panose="02070309020205020404" pitchFamily="49" charset="0"/>
                <a:cs typeface="Courier New" panose="02070309020205020404" pitchFamily="49" charset="0"/>
              </a:rPr>
              <a:t>a += b += c   </a:t>
            </a:r>
            <a:r>
              <a:rPr lang="en-US" sz="2300" dirty="0">
                <a:cs typeface="Courier New" panose="02070309020205020404" pitchFamily="49" charset="0"/>
              </a:rPr>
              <a:t>means</a:t>
            </a:r>
            <a:r>
              <a:rPr lang="en-US" sz="2100" dirty="0">
                <a:latin typeface="Courier New" panose="02070309020205020404" pitchFamily="49" charset="0"/>
                <a:cs typeface="Courier New" panose="02070309020205020404" pitchFamily="49" charset="0"/>
              </a:rPr>
              <a:t>   a += (b += c)</a:t>
            </a:r>
            <a:r>
              <a:rPr lang="en-US" sz="2800" dirty="0"/>
              <a:t>     </a:t>
            </a:r>
            <a:r>
              <a:rPr lang="en-US" sz="2800" dirty="0" smtClean="0"/>
              <a:t>(</a:t>
            </a:r>
            <a:r>
              <a:rPr lang="en-US" sz="2800"/>
              <a:t>association </a:t>
            </a:r>
            <a:r>
              <a:rPr lang="en-US" sz="2800" smtClean="0"/>
              <a:t>to the right)</a:t>
            </a:r>
            <a:endParaRPr lang="en-US" sz="2400" dirty="0"/>
          </a:p>
          <a:p>
            <a:pPr marL="0" indent="0">
              <a:buNone/>
            </a:pPr>
            <a:r>
              <a:rPr lang="en-US" sz="2800" dirty="0"/>
              <a:t> </a:t>
            </a:r>
            <a:endParaRPr lang="en-US" sz="2400" dirty="0"/>
          </a:p>
          <a:p>
            <a:r>
              <a:rPr lang="en-US" sz="2800" dirty="0"/>
              <a:t>See </a:t>
            </a:r>
            <a:r>
              <a:rPr lang="en-US" sz="2800"/>
              <a:t>page </a:t>
            </a:r>
            <a:r>
              <a:rPr lang="en-US" sz="2800" smtClean="0"/>
              <a:t>64 </a:t>
            </a:r>
            <a:r>
              <a:rPr lang="en-US" sz="2800" dirty="0"/>
              <a:t>of Core Java, </a:t>
            </a:r>
            <a:r>
              <a:rPr lang="en-US" sz="2800" dirty="0" err="1"/>
              <a:t>Vol</a:t>
            </a:r>
            <a:r>
              <a:rPr lang="en-US" sz="2800" dirty="0"/>
              <a:t> 1</a:t>
            </a:r>
            <a:r>
              <a:rPr lang="en-US" sz="2800"/>
              <a:t>, </a:t>
            </a:r>
            <a:r>
              <a:rPr lang="en-US" sz="2800" smtClean="0"/>
              <a:t>10</a:t>
            </a:r>
            <a:r>
              <a:rPr lang="en-US" sz="2800" baseline="30000" smtClean="0"/>
              <a:t>th</a:t>
            </a:r>
            <a:r>
              <a:rPr lang="en-US" sz="2800" smtClean="0"/>
              <a:t> </a:t>
            </a:r>
            <a:r>
              <a:rPr lang="en-US" sz="2800" dirty="0"/>
              <a:t>ed. for a list of all the rules</a:t>
            </a:r>
            <a:br>
              <a:rPr lang="en-US" sz="2800" dirty="0"/>
            </a:br>
            <a:endParaRPr lang="en-US" sz="2400" dirty="0"/>
          </a:p>
          <a:p>
            <a:r>
              <a:rPr lang="en-US" sz="2800" dirty="0"/>
              <a:t>Important precedence rules to know</a:t>
            </a:r>
            <a:r>
              <a:rPr lang="en-US" sz="2800" dirty="0" smtClean="0"/>
              <a:t>:</a:t>
            </a:r>
            <a:endParaRPr lang="en-US" sz="2400" dirty="0"/>
          </a:p>
          <a:p>
            <a:pPr lvl="1"/>
            <a:r>
              <a:rPr lang="en-US" dirty="0" smtClean="0"/>
              <a:t>*, </a:t>
            </a:r>
            <a:r>
              <a:rPr lang="en-US" dirty="0"/>
              <a:t>/ , %  precede + and </a:t>
            </a:r>
            <a:r>
              <a:rPr lang="en-US" dirty="0" smtClean="0"/>
              <a:t>–</a:t>
            </a:r>
            <a:endParaRPr lang="en-US" sz="1800" dirty="0"/>
          </a:p>
          <a:p>
            <a:pPr lvl="1"/>
            <a:r>
              <a:rPr lang="en-US" dirty="0" smtClean="0"/>
              <a:t>++ </a:t>
            </a:r>
            <a:r>
              <a:rPr lang="en-US" dirty="0"/>
              <a:t>and -- have almost the highest </a:t>
            </a:r>
            <a:r>
              <a:rPr lang="en-US" dirty="0" smtClean="0"/>
              <a:t>precedence</a:t>
            </a:r>
            <a:endParaRPr lang="en-US" sz="2000" dirty="0"/>
          </a:p>
          <a:p>
            <a:pPr lvl="1"/>
            <a:r>
              <a:rPr lang="en-US" dirty="0" smtClean="0"/>
              <a:t>= </a:t>
            </a:r>
            <a:r>
              <a:rPr lang="en-US" dirty="0"/>
              <a:t>(assignment) associates to </a:t>
            </a:r>
            <a:r>
              <a:rPr lang="en-US"/>
              <a:t>the </a:t>
            </a:r>
            <a:r>
              <a:rPr lang="en-US" smtClean="0"/>
              <a:t>right: </a:t>
            </a:r>
            <a:r>
              <a:rPr lang="en-US" sz="2100" smtClean="0">
                <a:latin typeface="Courier New" panose="02070309020205020404" pitchFamily="49" charset="0"/>
                <a:cs typeface="Courier New" panose="02070309020205020404" pitchFamily="49" charset="0"/>
              </a:rPr>
              <a:t>a = b = c </a:t>
            </a:r>
            <a:r>
              <a:rPr lang="en-US" smtClean="0"/>
              <a:t>means </a:t>
            </a:r>
            <a:r>
              <a:rPr lang="en-US" sz="2100" smtClean="0">
                <a:latin typeface="Courier New" panose="02070309020205020404" pitchFamily="49" charset="0"/>
                <a:cs typeface="Courier New" panose="02070309020205020404" pitchFamily="49" charset="0"/>
              </a:rPr>
              <a:t>a = (b = c)</a:t>
            </a:r>
            <a:endParaRPr lang="en-US" sz="2100" dirty="0">
              <a:latin typeface="Courier New" panose="02070309020205020404" pitchFamily="49" charset="0"/>
              <a:cs typeface="Courier New" panose="02070309020205020404" pitchFamily="49" charset="0"/>
            </a:endParaRPr>
          </a:p>
          <a:p>
            <a:pPr lvl="1"/>
            <a:r>
              <a:rPr lang="en-US" sz="2800" i="1" smtClean="0"/>
              <a:t>Tip</a:t>
            </a:r>
            <a:r>
              <a:rPr lang="en-US" sz="2800" i="1" dirty="0"/>
              <a:t>: </a:t>
            </a:r>
            <a:r>
              <a:rPr lang="en-US" sz="2800" dirty="0"/>
              <a:t>be able to use the chart on p</a:t>
            </a:r>
            <a:r>
              <a:rPr lang="en-US" sz="2800"/>
              <a:t>. </a:t>
            </a:r>
            <a:r>
              <a:rPr lang="en-US" sz="2800" smtClean="0"/>
              <a:t>64 </a:t>
            </a:r>
            <a:r>
              <a:rPr lang="en-US" sz="2800" dirty="0"/>
              <a:t>to read syntax</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29</a:t>
            </a:fld>
            <a:endParaRPr lang="en-US" dirty="0">
              <a:solidFill>
                <a:srgbClr val="04617B">
                  <a:shade val="90000"/>
                </a:srgbClr>
              </a:solidFill>
            </a:endParaRPr>
          </a:p>
        </p:txBody>
      </p:sp>
    </p:spTree>
    <p:extLst>
      <p:ext uri="{BB962C8B-B14F-4D97-AF65-F5344CB8AC3E}">
        <p14:creationId xmlns:p14="http://schemas.microsoft.com/office/powerpoint/2010/main" val="2879924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7772400" cy="1362456"/>
          </a:xfrm>
        </p:spPr>
        <p:txBody>
          <a:bodyPr/>
          <a:lstStyle/>
          <a:p>
            <a:pPr algn="r"/>
            <a:r>
              <a:rPr lang="en-US" dirty="0" smtClean="0"/>
              <a:t>Lecture 2: </a:t>
            </a:r>
            <a:br>
              <a:rPr lang="en-US" dirty="0" smtClean="0"/>
            </a:br>
            <a:r>
              <a:rPr lang="en-US" sz="4800" dirty="0">
                <a:effectLst/>
              </a:rPr>
              <a:t>Fundamental Programming </a:t>
            </a:r>
            <a:r>
              <a:rPr lang="en-US" sz="4800" dirty="0" smtClean="0">
                <a:effectLst/>
              </a:rPr>
              <a:t>Structures In </a:t>
            </a:r>
            <a:r>
              <a:rPr lang="en-US" sz="4800" dirty="0">
                <a:effectLst/>
              </a:rPr>
              <a:t>Java </a:t>
            </a:r>
            <a:endParaRPr lang="en-US" sz="4800" dirty="0"/>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3</a:t>
            </a:fld>
            <a:endParaRPr lang="en-US">
              <a:solidFill>
                <a:srgbClr val="DBF5F9">
                  <a:shade val="90000"/>
                </a:srgb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534400" cy="5486400"/>
          </a:xfrm>
        </p:spPr>
        <p:txBody>
          <a:bodyPr>
            <a:normAutofit/>
          </a:bodyPr>
          <a:lstStyle/>
          <a:p>
            <a:pPr marL="0" indent="0">
              <a:buNone/>
            </a:pPr>
            <a:r>
              <a:rPr lang="en-US" sz="1800" i="1" dirty="0" smtClean="0"/>
              <a:t>Example</a:t>
            </a:r>
            <a:r>
              <a:rPr lang="en-US" sz="1800" i="1" dirty="0"/>
              <a:t>. </a:t>
            </a:r>
            <a:r>
              <a:rPr lang="en-US" sz="1800" dirty="0"/>
              <a:t> Use the precedence rules table (below and on p.53) to evaluate:</a:t>
            </a:r>
          </a:p>
          <a:p>
            <a:pPr marL="0" indent="0">
              <a:buNone/>
            </a:pPr>
            <a:r>
              <a:rPr lang="en-US" sz="1800" dirty="0" smtClean="0"/>
              <a:t>		</a:t>
            </a:r>
            <a:r>
              <a:rPr lang="en-US" sz="1800" dirty="0" smtClean="0">
                <a:latin typeface="Courier New" pitchFamily="49" charset="0"/>
                <a:cs typeface="Courier New" pitchFamily="49" charset="0"/>
              </a:rPr>
              <a:t>7 </a:t>
            </a:r>
            <a:r>
              <a:rPr lang="en-US" sz="1800" dirty="0">
                <a:latin typeface="Courier New" pitchFamily="49" charset="0"/>
                <a:cs typeface="Courier New" pitchFamily="49" charset="0"/>
              </a:rPr>
              <a:t>&amp; 13 &gt;&gt; 2 </a:t>
            </a:r>
            <a:r>
              <a:rPr lang="en-US" sz="1800">
                <a:latin typeface="Courier New" pitchFamily="49" charset="0"/>
                <a:cs typeface="Courier New" pitchFamily="49" charset="0"/>
              </a:rPr>
              <a:t>^ </a:t>
            </a:r>
            <a:r>
              <a:rPr lang="en-US" sz="1800" smtClean="0">
                <a:latin typeface="Courier New" pitchFamily="49" charset="0"/>
                <a:cs typeface="Courier New" pitchFamily="49" charset="0"/>
              </a:rPr>
              <a:t>5</a:t>
            </a:r>
            <a:endParaRPr lang="en-US" sz="1800" dirty="0">
              <a:latin typeface="Courier New" pitchFamily="49" charset="0"/>
              <a:cs typeface="Courier New" pitchFamily="49" charset="0"/>
            </a:endParaRPr>
          </a:p>
          <a:p>
            <a:pPr marL="0" indent="0">
              <a:buNone/>
            </a:pPr>
            <a:r>
              <a:rPr lang="en-US" sz="1800" i="1" dirty="0"/>
              <a:t>Solution:</a:t>
            </a:r>
            <a:endParaRPr lang="en-US" sz="1800" dirty="0"/>
          </a:p>
          <a:p>
            <a:pPr marL="0" indent="0">
              <a:buNone/>
            </a:pPr>
            <a:r>
              <a:rPr lang="en-US" sz="1400" dirty="0" smtClean="0">
                <a:latin typeface="Courier New" pitchFamily="49" charset="0"/>
                <a:cs typeface="Courier New" pitchFamily="49" charset="0"/>
              </a:rPr>
              <a:t>           7 </a:t>
            </a:r>
            <a:r>
              <a:rPr lang="en-US" sz="1400" dirty="0">
                <a:latin typeface="Courier New" pitchFamily="49" charset="0"/>
                <a:cs typeface="Courier New" pitchFamily="49" charset="0"/>
              </a:rPr>
              <a:t>&amp; 13 &gt;&gt; 2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5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7 &amp; (13 &gt;&gt; 2))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5 </a:t>
            </a:r>
            <a:r>
              <a:rPr lang="en-US" sz="1400" dirty="0" smtClean="0">
                <a:latin typeface="Courier New" pitchFamily="49" charset="0"/>
                <a:cs typeface="Courier New" pitchFamily="49" charset="0"/>
              </a:rPr>
              <a:t>(</a:t>
            </a:r>
            <a:r>
              <a:rPr lang="en-US" sz="1400" dirty="0" err="1">
                <a:latin typeface="Courier New" pitchFamily="49" charset="0"/>
                <a:cs typeface="Courier New" pitchFamily="49" charset="0"/>
              </a:rPr>
              <a:t>preced</a:t>
            </a:r>
            <a:r>
              <a:rPr lang="en-US" sz="1400" dirty="0">
                <a:latin typeface="Courier New" pitchFamily="49" charset="0"/>
                <a:cs typeface="Courier New" pitchFamily="49" charset="0"/>
              </a:rPr>
              <a:t> rules)</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7 &amp; 3)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5)     </a:t>
            </a:r>
            <a:r>
              <a:rPr lang="en-US" sz="1400" dirty="0">
                <a:latin typeface="Courier New" pitchFamily="49" charset="0"/>
                <a:cs typeface="Courier New" pitchFamily="49" charset="0"/>
              </a:rPr>
              <a:t>(since 13&gt;&gt;2 =3)	</a:t>
            </a: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00000011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00000101</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smtClean="0">
                <a:latin typeface="Courier New" pitchFamily="49" charset="0"/>
                <a:cs typeface="Courier New" pitchFamily="49" charset="0"/>
              </a:rPr>
              <a:t>= 00000110</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smtClean="0">
                <a:latin typeface="Courier New" pitchFamily="49" charset="0"/>
                <a:cs typeface="Courier New" pitchFamily="49" charset="0"/>
              </a:rPr>
              <a:t>= 6</a:t>
            </a:r>
            <a:endParaRPr lang="en-US" sz="1400" dirty="0" smtClean="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30</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3327469"/>
              </p:ext>
            </p:extLst>
          </p:nvPr>
        </p:nvGraphicFramePr>
        <p:xfrm>
          <a:off x="990600" y="3505200"/>
          <a:ext cx="6248400" cy="3352800"/>
        </p:xfrm>
        <a:graphic>
          <a:graphicData uri="http://schemas.openxmlformats.org/drawingml/2006/table">
            <a:tbl>
              <a:tblPr/>
              <a:tblGrid>
                <a:gridCol w="4775200"/>
                <a:gridCol w="1473200"/>
              </a:tblGrid>
              <a:tr h="209550">
                <a:tc gridSpan="2">
                  <a:txBody>
                    <a:bodyPr/>
                    <a:lstStyle/>
                    <a:p>
                      <a:pPr marL="0" marR="0" algn="ctr">
                        <a:spcBef>
                          <a:spcPts val="0"/>
                        </a:spcBef>
                        <a:spcAft>
                          <a:spcPts val="0"/>
                        </a:spcAft>
                      </a:pPr>
                      <a:r>
                        <a:rPr lang="en-US" sz="1200" b="1" dirty="0">
                          <a:solidFill>
                            <a:srgbClr val="FF0000"/>
                          </a:solidFill>
                          <a:effectLst/>
                          <a:latin typeface="Times New Roman"/>
                          <a:ea typeface="Times New Roman"/>
                        </a:rPr>
                        <a:t>Table 3-4. Operator precedence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989"/>
                    </a:solidFill>
                  </a:tcPr>
                </a:tc>
                <a:tc hMerge="1">
                  <a:txBody>
                    <a:bodyPr/>
                    <a:lstStyle/>
                    <a:p>
                      <a:endParaRPr lang="en-US"/>
                    </a:p>
                  </a:txBody>
                  <a:tcPr/>
                </a:tc>
              </a:tr>
              <a:tr h="209550">
                <a:tc>
                  <a:txBody>
                    <a:bodyPr/>
                    <a:lstStyle/>
                    <a:p>
                      <a:pPr marL="0" marR="0">
                        <a:spcBef>
                          <a:spcPts val="0"/>
                        </a:spcBef>
                        <a:spcAft>
                          <a:spcPts val="0"/>
                        </a:spcAft>
                      </a:pPr>
                      <a:r>
                        <a:rPr lang="en-US" sz="1000" b="1">
                          <a:effectLst/>
                          <a:latin typeface="Times New Roman"/>
                        </a:rPr>
                        <a:t>Operators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Associativity</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  .  () (method call)</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  ~  ++  +(unary)  –(unary)  ()(cast)  new</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right to left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  /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&lt;&lt;  &gt;&gt;  &gt;&gt;&gt;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&lt;  &lt;=  &gt;  &gt;=  instanceof</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&amp;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&amp;&amp;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a:effectLst/>
                          <a:latin typeface="Courier New"/>
                          <a:ea typeface="Times New Roman"/>
                        </a:rPr>
                        <a:t>?: (ternary operator)</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right to left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spcBef>
                          <a:spcPts val="0"/>
                        </a:spcBef>
                        <a:spcAft>
                          <a:spcPts val="0"/>
                        </a:spcAft>
                      </a:pPr>
                      <a:r>
                        <a:rPr lang="en-US" sz="1100" dirty="0">
                          <a:effectLst/>
                          <a:latin typeface="Courier New"/>
                          <a:ea typeface="Times New Roman"/>
                        </a:rPr>
                        <a:t>=  +=  -=  *=  /=  %=  &amp;=  |=  ^=  &lt;&lt;=  &gt;&gt;=  &gt;&gt;&gt;=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a:ea typeface="Times New Roman"/>
                        </a:rPr>
                        <a:t>right to left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5413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buNone/>
            </a:pPr>
            <a:r>
              <a:rPr lang="en-US" smtClean="0"/>
              <a:t>Variables </a:t>
            </a:r>
            <a:r>
              <a:rPr lang="en-US" dirty="0"/>
              <a:t>of primitive type can be combined to form expressions through the use of </a:t>
            </a:r>
            <a:r>
              <a:rPr lang="en-US" i="1" dirty="0"/>
              <a:t>operators. </a:t>
            </a:r>
            <a:r>
              <a:rPr lang="en-US" dirty="0"/>
              <a:t>The Java syntax requires one to observe rules for forming expressions – precedence rules, type conversion rules, and others. Pure consciousness, likewise, also has laws that govern its self-combining. Combining of the three fundamental aspects of consciousness (called </a:t>
            </a:r>
            <a:r>
              <a:rPr lang="en-US" i="1" dirty="0"/>
              <a:t>rishi, </a:t>
            </a:r>
            <a:r>
              <a:rPr lang="en-US" i="1" dirty="0" err="1"/>
              <a:t>devata</a:t>
            </a:r>
            <a:r>
              <a:rPr lang="en-US" dirty="0"/>
              <a:t>, and </a:t>
            </a:r>
            <a:r>
              <a:rPr lang="en-US" i="1" dirty="0" err="1"/>
              <a:t>chhandas</a:t>
            </a:r>
            <a:r>
              <a:rPr lang="en-US" dirty="0"/>
              <a:t> in Maharishi’s Vedic Science) in all possible ways results in the manifest creation.</a:t>
            </a:r>
          </a:p>
          <a:p>
            <a:pPr marL="0" indent="0" eaLnBrk="1" hangingPunct="1">
              <a:lnSpc>
                <a:spcPct val="90000"/>
              </a:lnSpc>
              <a:buFontTx/>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31</a:t>
            </a:fld>
            <a:endParaRPr kumimoji="0" lang="en-US"/>
          </a:p>
        </p:txBody>
      </p:sp>
    </p:spTree>
    <p:extLst>
      <p:ext uri="{BB962C8B-B14F-4D97-AF65-F5344CB8AC3E}">
        <p14:creationId xmlns:p14="http://schemas.microsoft.com/office/powerpoint/2010/main" val="262127758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Strings</a:t>
            </a:r>
          </a:p>
        </p:txBody>
      </p:sp>
      <p:sp>
        <p:nvSpPr>
          <p:cNvPr id="3" name="Content Placeholder 2"/>
          <p:cNvSpPr>
            <a:spLocks noGrp="1"/>
          </p:cNvSpPr>
          <p:nvPr>
            <p:ph idx="1"/>
          </p:nvPr>
        </p:nvSpPr>
        <p:spPr/>
        <p:txBody>
          <a:bodyPr>
            <a:normAutofit fontScale="92500" lnSpcReduction="10000"/>
          </a:bodyPr>
          <a:lstStyle/>
          <a:p>
            <a:pPr lvl="0"/>
            <a:r>
              <a:rPr lang="en-US" dirty="0"/>
              <a:t>A </a:t>
            </a:r>
            <a:r>
              <a:rPr lang="en-US" dirty="0">
                <a:latin typeface="Courier New" pitchFamily="49" charset="0"/>
                <a:cs typeface="Courier New" pitchFamily="49" charset="0"/>
              </a:rPr>
              <a:t>String</a:t>
            </a:r>
            <a:r>
              <a:rPr lang="en-US" dirty="0"/>
              <a:t> is a sequence (technically, an array) of characters – therefore, formally, “String” is not a built-in data type (unlike </a:t>
            </a:r>
            <a:r>
              <a:rPr lang="en-US" dirty="0" err="1">
                <a:latin typeface="Courier New" pitchFamily="49" charset="0"/>
                <a:cs typeface="Courier New" pitchFamily="49" charset="0"/>
              </a:rPr>
              <a:t>int</a:t>
            </a:r>
            <a:r>
              <a:rPr lang="en-US" dirty="0"/>
              <a:t> and </a:t>
            </a:r>
            <a:r>
              <a:rPr lang="en-US" dirty="0">
                <a:latin typeface="Courier New" pitchFamily="49" charset="0"/>
                <a:cs typeface="Courier New" pitchFamily="49" charset="0"/>
              </a:rPr>
              <a:t>float</a:t>
            </a:r>
            <a:r>
              <a:rPr lang="en-US" dirty="0"/>
              <a:t>)</a:t>
            </a:r>
            <a:br>
              <a:rPr lang="en-US" dirty="0"/>
            </a:br>
            <a:endParaRPr lang="en-US" dirty="0"/>
          </a:p>
          <a:p>
            <a:pPr lvl="0"/>
            <a:r>
              <a:rPr lang="en-US" dirty="0"/>
              <a:t>A </a:t>
            </a:r>
            <a:r>
              <a:rPr lang="en-US" dirty="0">
                <a:latin typeface="Courier New" pitchFamily="49" charset="0"/>
                <a:cs typeface="Courier New" pitchFamily="49" charset="0"/>
              </a:rPr>
              <a:t>String</a:t>
            </a:r>
            <a:r>
              <a:rPr lang="en-US" dirty="0"/>
              <a:t> can </a:t>
            </a:r>
            <a:r>
              <a:rPr lang="en-US"/>
              <a:t>be </a:t>
            </a:r>
            <a:r>
              <a:rPr lang="en-US" smtClean="0"/>
              <a:t>created using </a:t>
            </a:r>
            <a:r>
              <a:rPr lang="en-US" dirty="0"/>
              <a:t>a string literal.</a:t>
            </a:r>
            <a:br>
              <a:rPr lang="en-US" dirty="0"/>
            </a:br>
            <a:r>
              <a:rPr lang="en-US" dirty="0"/>
              <a:t/>
            </a:r>
            <a:br>
              <a:rPr lang="en-US" dirty="0"/>
            </a:br>
            <a:r>
              <a:rPr lang="en-US" dirty="0"/>
              <a:t>Example:</a:t>
            </a:r>
          </a:p>
          <a:p>
            <a:pPr marL="640080" lvl="2" indent="0">
              <a:buNone/>
            </a:pPr>
            <a:r>
              <a:rPr lang="en-US" dirty="0">
                <a:latin typeface="Courier New" pitchFamily="49" charset="0"/>
                <a:cs typeface="Courier New" pitchFamily="49" charset="0"/>
              </a:rPr>
              <a:t>String name = "Jennifer";</a:t>
            </a:r>
            <a:br>
              <a:rPr lang="en-US" dirty="0">
                <a:latin typeface="Courier New" pitchFamily="49" charset="0"/>
                <a:cs typeface="Courier New" pitchFamily="49" charset="0"/>
              </a:rPr>
            </a:br>
            <a:r>
              <a:rPr lang="en-US" dirty="0">
                <a:latin typeface="Courier New" pitchFamily="49" charset="0"/>
                <a:cs typeface="Courier New" pitchFamily="49" charset="0"/>
              </a:rPr>
              <a:t>String </a:t>
            </a:r>
            <a:r>
              <a:rPr lang="en-US" dirty="0" err="1">
                <a:latin typeface="Courier New" pitchFamily="49" charset="0"/>
                <a:cs typeface="Courier New" pitchFamily="49" charset="0"/>
              </a:rPr>
              <a:t>emtpy</a:t>
            </a:r>
            <a:r>
              <a:rPr lang="en-US" dirty="0">
                <a:latin typeface="Courier New" pitchFamily="49" charset="0"/>
                <a:cs typeface="Courier New" pitchFamily="49" charset="0"/>
              </a:rPr>
              <a:t> = "";</a:t>
            </a:r>
            <a:r>
              <a:rPr lang="en-US" dirty="0"/>
              <a:t/>
            </a:r>
            <a:br>
              <a:rPr lang="en-US" dirty="0"/>
            </a:br>
            <a:endParaRPr lang="en-US" dirty="0"/>
          </a:p>
          <a:p>
            <a:pPr lvl="0"/>
            <a:r>
              <a:rPr lang="en-US" dirty="0"/>
              <a:t>Java </a:t>
            </a:r>
            <a:r>
              <a:rPr lang="en-US" dirty="0">
                <a:latin typeface="Courier New" pitchFamily="49" charset="0"/>
                <a:cs typeface="Courier New" pitchFamily="49" charset="0"/>
              </a:rPr>
              <a:t>Strings</a:t>
            </a:r>
            <a:r>
              <a:rPr lang="en-US" dirty="0"/>
              <a:t> are </a:t>
            </a:r>
            <a:r>
              <a:rPr lang="en-US" i="1" dirty="0"/>
              <a:t>immutable. </a:t>
            </a:r>
            <a:r>
              <a:rPr lang="en-US" dirty="0"/>
              <a:t>This means that it is not possible to change the values of the characters within a </a:t>
            </a:r>
            <a:r>
              <a:rPr lang="en-US" dirty="0">
                <a:latin typeface="Courier New" pitchFamily="49" charset="0"/>
                <a:cs typeface="Courier New" pitchFamily="49" charset="0"/>
              </a:rPr>
              <a:t>String</a:t>
            </a:r>
            <a:r>
              <a:rPr lang="en-US" dirty="0"/>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32</a:t>
            </a:fld>
            <a:endParaRPr lang="en-US" dirty="0">
              <a:solidFill>
                <a:srgbClr val="04617B">
                  <a:shade val="90000"/>
                </a:srgbClr>
              </a:solidFill>
            </a:endParaRPr>
          </a:p>
        </p:txBody>
      </p:sp>
    </p:spTree>
    <p:extLst>
      <p:ext uri="{BB962C8B-B14F-4D97-AF65-F5344CB8AC3E}">
        <p14:creationId xmlns:p14="http://schemas.microsoft.com/office/powerpoint/2010/main" val="1589125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Strings: The </a:t>
            </a:r>
            <a:r>
              <a:rPr lang="en-US" dirty="0" err="1">
                <a:latin typeface="Courier New" pitchFamily="49" charset="0"/>
                <a:cs typeface="Courier New" pitchFamily="49" charset="0"/>
              </a:rPr>
              <a:t>charAt</a:t>
            </a:r>
            <a:r>
              <a:rPr lang="en-US" dirty="0"/>
              <a:t> and </a:t>
            </a:r>
            <a:r>
              <a:rPr lang="en-US" dirty="0">
                <a:latin typeface="Courier New" pitchFamily="49" charset="0"/>
                <a:cs typeface="Courier New" pitchFamily="49" charset="0"/>
              </a:rPr>
              <a:t>length</a:t>
            </a:r>
            <a:r>
              <a:rPr lang="en-US" dirty="0"/>
              <a:t> Methods</a:t>
            </a:r>
          </a:p>
        </p:txBody>
      </p:sp>
      <p:sp>
        <p:nvSpPr>
          <p:cNvPr id="3" name="Content Placeholder 2"/>
          <p:cNvSpPr>
            <a:spLocks noGrp="1"/>
          </p:cNvSpPr>
          <p:nvPr>
            <p:ph idx="1"/>
          </p:nvPr>
        </p:nvSpPr>
        <p:spPr/>
        <p:txBody>
          <a:bodyPr>
            <a:normAutofit fontScale="77500" lnSpcReduction="20000"/>
          </a:bodyPr>
          <a:lstStyle/>
          <a:p>
            <a:pPr lvl="0"/>
            <a:r>
              <a:rPr lang="en-US" sz="2800" dirty="0"/>
              <a:t>Thinking of a Java </a:t>
            </a:r>
            <a:r>
              <a:rPr lang="en-US" sz="2800" dirty="0">
                <a:latin typeface="Courier New" pitchFamily="49" charset="0"/>
                <a:cs typeface="Courier New" pitchFamily="49" charset="0"/>
              </a:rPr>
              <a:t>String</a:t>
            </a:r>
            <a:r>
              <a:rPr lang="en-US" sz="2800" dirty="0"/>
              <a:t> as a sequence of characters, the </a:t>
            </a:r>
            <a:r>
              <a:rPr lang="en-US" sz="2800" dirty="0" err="1">
                <a:latin typeface="Courier New" pitchFamily="49" charset="0"/>
                <a:cs typeface="Courier New" pitchFamily="49" charset="0"/>
              </a:rPr>
              <a:t>charAt</a:t>
            </a:r>
            <a:r>
              <a:rPr lang="en-US" sz="2800" dirty="0"/>
              <a:t> method extracts the character at a specified position in this </a:t>
            </a:r>
            <a:r>
              <a:rPr lang="en-US" sz="2800" dirty="0" smtClean="0"/>
              <a:t>sequence:</a:t>
            </a:r>
          </a:p>
          <a:p>
            <a:pPr lvl="1"/>
            <a:r>
              <a:rPr lang="en-US" sz="1600" dirty="0" smtClean="0">
                <a:latin typeface="Courier New" pitchFamily="49" charset="0"/>
                <a:cs typeface="Courier New" pitchFamily="49" charset="0"/>
              </a:rPr>
              <a:t>"</a:t>
            </a:r>
            <a:r>
              <a:rPr lang="en-US" dirty="0" smtClean="0">
                <a:latin typeface="Courier New" pitchFamily="49" charset="0"/>
                <a:cs typeface="Courier New" pitchFamily="49" charset="0"/>
              </a:rPr>
              <a:t>Hello</a:t>
            </a:r>
            <a:r>
              <a:rPr lang="en-US" sz="1600" dirty="0" smtClean="0">
                <a:latin typeface="Courier New" pitchFamily="49" charset="0"/>
                <a:cs typeface="Courier New" pitchFamily="49" charset="0"/>
              </a:rPr>
              <a: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charAt</a:t>
            </a:r>
            <a:r>
              <a:rPr lang="en-US" dirty="0" smtClean="0">
                <a:latin typeface="Courier New" pitchFamily="49" charset="0"/>
                <a:cs typeface="Courier New" pitchFamily="49" charset="0"/>
              </a:rPr>
              <a:t>(1)  //value is 'e' </a:t>
            </a:r>
          </a:p>
          <a:p>
            <a:pPr lvl="1"/>
            <a:r>
              <a:rPr lang="en-US" smtClean="0"/>
              <a:t>For special </a:t>
            </a:r>
            <a:r>
              <a:rPr lang="en-US" dirty="0"/>
              <a:t>characters, care is needed. For example: Suppose a </a:t>
            </a:r>
            <a:r>
              <a:rPr lang="en-US" sz="2100" dirty="0">
                <a:latin typeface="Courier New" pitchFamily="49" charset="0"/>
                <a:cs typeface="Courier New" pitchFamily="49" charset="0"/>
              </a:rPr>
              <a:t>String</a:t>
            </a:r>
            <a:r>
              <a:rPr lang="en-US" sz="2100" dirty="0"/>
              <a:t> </a:t>
            </a:r>
            <a:r>
              <a:rPr lang="en-US" sz="2100" dirty="0" err="1">
                <a:latin typeface="Courier New" pitchFamily="49" charset="0"/>
                <a:cs typeface="Courier New" pitchFamily="49" charset="0"/>
              </a:rPr>
              <a:t>expr</a:t>
            </a:r>
            <a:r>
              <a:rPr lang="en-US" sz="2100" dirty="0"/>
              <a:t> </a:t>
            </a:r>
            <a:r>
              <a:rPr lang="en-US" dirty="0"/>
              <a:t>stores the </a:t>
            </a:r>
            <a:r>
              <a:rPr lang="en-US" sz="2000" dirty="0">
                <a:latin typeface="Courier New" panose="02070309020205020404" pitchFamily="49" charset="0"/>
                <a:cs typeface="Courier New" panose="02070309020205020404" pitchFamily="49" charset="0"/>
              </a:rPr>
              <a:t>String</a:t>
            </a:r>
            <a:r>
              <a:rPr lang="en-US" dirty="0">
                <a:latin typeface="Courier New" panose="02070309020205020404" pitchFamily="49" charset="0"/>
                <a:cs typeface="Courier New" panose="02070309020205020404" pitchFamily="49" charset="0"/>
              </a:rPr>
              <a:t> </a:t>
            </a:r>
          </a:p>
          <a:p>
            <a:pPr marL="0" indent="0">
              <a:buNone/>
            </a:pPr>
            <a:r>
              <a:rPr lang="en-US" sz="1800" dirty="0" smtClean="0"/>
              <a:t>	</a:t>
            </a:r>
            <a:r>
              <a:rPr lang="en-US" sz="1800" smtClean="0"/>
              <a:t>	</a:t>
            </a:r>
            <a:r>
              <a:rPr lang="en-US" sz="1800" smtClean="0">
                <a:latin typeface="Courier New" pitchFamily="49" charset="0"/>
                <a:cs typeface="Courier New" pitchFamily="49" charset="0"/>
              </a:rPr>
              <a:t>"</a:t>
            </a:r>
            <a:r>
              <a:rPr lang="en-US" sz="3200" smtClean="0">
                <a:latin typeface="Courier New" pitchFamily="49" charset="0"/>
                <a:cs typeface="Courier New" pitchFamily="49" charset="0"/>
              </a:rPr>
              <a:t>𝕫</a:t>
            </a:r>
            <a:r>
              <a:rPr lang="en-US" sz="2400" smtClean="0">
                <a:latin typeface="Courier New" pitchFamily="49" charset="0"/>
                <a:cs typeface="Courier New" pitchFamily="49" charset="0"/>
              </a:rPr>
              <a:t> </a:t>
            </a:r>
            <a:r>
              <a:rPr lang="en-US" sz="2400" dirty="0">
                <a:latin typeface="Courier New" pitchFamily="49" charset="0"/>
                <a:cs typeface="Courier New" pitchFamily="49" charset="0"/>
              </a:rPr>
              <a:t>is the set of </a:t>
            </a:r>
            <a:r>
              <a:rPr lang="en-US" sz="2400">
                <a:latin typeface="Courier New" pitchFamily="49" charset="0"/>
                <a:cs typeface="Courier New" pitchFamily="49" charset="0"/>
              </a:rPr>
              <a:t>integers</a:t>
            </a:r>
            <a:r>
              <a:rPr lang="en-US" sz="1800" smtClean="0">
                <a:latin typeface="Courier New" pitchFamily="49" charset="0"/>
                <a:cs typeface="Courier New" pitchFamily="49" charset="0"/>
              </a:rPr>
              <a:t>"</a:t>
            </a:r>
            <a:r>
              <a:rPr lang="en-US" sz="2400" dirty="0"/>
              <a:t/>
            </a:r>
            <a:br>
              <a:rPr lang="en-US" sz="2400" dirty="0"/>
            </a:br>
            <a:r>
              <a:rPr lang="en-US" sz="2400" dirty="0"/>
              <a:t/>
            </a:r>
            <a:br>
              <a:rPr lang="en-US" sz="2400" dirty="0"/>
            </a:br>
            <a:r>
              <a:rPr lang="en-US" sz="2400" dirty="0"/>
              <a:t> </a:t>
            </a:r>
            <a:r>
              <a:rPr lang="en-US" sz="2400" dirty="0" smtClean="0"/>
              <a:t>         </a:t>
            </a:r>
            <a:r>
              <a:rPr lang="en-US" sz="2800" dirty="0" smtClean="0"/>
              <a:t>In </a:t>
            </a:r>
            <a:r>
              <a:rPr lang="en-US" sz="2800" dirty="0"/>
              <a:t>this case, the </a:t>
            </a:r>
            <a:r>
              <a:rPr lang="en-US" sz="2800" dirty="0" smtClean="0"/>
              <a:t>expression</a:t>
            </a:r>
          </a:p>
          <a:p>
            <a:pPr marL="0" indent="0">
              <a:buNone/>
            </a:pPr>
            <a:endParaRPr lang="en-US" sz="2800" dirty="0"/>
          </a:p>
          <a:p>
            <a:pPr marL="0" indent="0">
              <a:buNone/>
            </a:pPr>
            <a:r>
              <a:rPr lang="en-US" sz="2400" dirty="0" smtClean="0"/>
              <a:t>		</a:t>
            </a:r>
            <a:r>
              <a:rPr lang="en-US" sz="2400" dirty="0" err="1" smtClean="0">
                <a:latin typeface="Courier New" pitchFamily="49" charset="0"/>
                <a:cs typeface="Courier New" pitchFamily="49" charset="0"/>
              </a:rPr>
              <a:t>expr.charAt</a:t>
            </a:r>
            <a:r>
              <a:rPr lang="en-US" sz="2400" dirty="0" smtClean="0">
                <a:latin typeface="Courier New" pitchFamily="49" charset="0"/>
                <a:cs typeface="Courier New" pitchFamily="49" charset="0"/>
              </a:rPr>
              <a:t>(1)</a:t>
            </a:r>
          </a:p>
          <a:p>
            <a:pPr marL="0" indent="0">
              <a:buNone/>
            </a:pPr>
            <a:endParaRPr lang="en-US" sz="2400" dirty="0"/>
          </a:p>
          <a:p>
            <a:pPr marL="636588" indent="-636588">
              <a:buNone/>
            </a:pPr>
            <a:r>
              <a:rPr lang="en-US" sz="2400" dirty="0"/>
              <a:t> </a:t>
            </a:r>
            <a:r>
              <a:rPr lang="en-US" sz="2400" dirty="0" smtClean="0"/>
              <a:t>         </a:t>
            </a:r>
            <a:r>
              <a:rPr lang="en-US" sz="2800" dirty="0" smtClean="0"/>
              <a:t>has </a:t>
            </a:r>
            <a:r>
              <a:rPr lang="en-US" sz="2800" dirty="0"/>
              <a:t>value  </a:t>
            </a:r>
            <a:r>
              <a:rPr lang="en-US" sz="2800" dirty="0" smtClean="0">
                <a:latin typeface="Courier New" pitchFamily="49" charset="0"/>
                <a:cs typeface="Courier New" pitchFamily="49" charset="0"/>
              </a:rPr>
              <a:t>'</a:t>
            </a:r>
            <a:r>
              <a:rPr lang="en-US" sz="2400" dirty="0" smtClean="0">
                <a:latin typeface="Courier New" pitchFamily="49" charset="0"/>
                <a:cs typeface="Courier New" pitchFamily="49" charset="0"/>
              </a:rPr>
              <a:t>\uDD6B</a:t>
            </a:r>
            <a:r>
              <a:rPr lang="en-US" sz="2800" dirty="0" smtClean="0">
                <a:latin typeface="Courier New" pitchFamily="49" charset="0"/>
                <a:cs typeface="Courier New" pitchFamily="49" charset="0"/>
              </a:rPr>
              <a:t>'</a:t>
            </a:r>
            <a:r>
              <a:rPr lang="en-US" sz="2400" dirty="0" smtClean="0"/>
              <a:t> </a:t>
            </a:r>
            <a:r>
              <a:rPr lang="en-US" sz="2800" dirty="0" smtClean="0"/>
              <a:t>since </a:t>
            </a:r>
            <a:r>
              <a:rPr lang="en-US" sz="2800" dirty="0"/>
              <a:t>it is the </a:t>
            </a:r>
            <a:r>
              <a:rPr lang="en-US" sz="2800"/>
              <a:t>second </a:t>
            </a:r>
            <a:r>
              <a:rPr lang="en-US" sz="2800" smtClean="0"/>
              <a:t>character of </a:t>
            </a:r>
            <a:r>
              <a:rPr lang="en-US" sz="2800" dirty="0"/>
              <a:t>the </a:t>
            </a:r>
            <a:r>
              <a:rPr lang="en-US" sz="2800" dirty="0" smtClean="0"/>
              <a:t>  pair</a:t>
            </a:r>
            <a:r>
              <a:rPr lang="en-US" sz="2400" dirty="0" smtClean="0"/>
              <a:t> </a:t>
            </a:r>
            <a:r>
              <a:rPr lang="en-US" sz="2800" dirty="0">
                <a:latin typeface="Courier New" pitchFamily="49" charset="0"/>
                <a:cs typeface="Courier New" pitchFamily="49" charset="0"/>
              </a:rPr>
              <a:t>\ud835\uDD6B </a:t>
            </a:r>
            <a:r>
              <a:rPr lang="en-US" sz="2800" dirty="0"/>
              <a:t>that represents the character </a:t>
            </a:r>
            <a:r>
              <a:rPr lang="en-US" sz="2800" dirty="0">
                <a:latin typeface="Courier New" pitchFamily="49" charset="0"/>
                <a:cs typeface="Courier New" pitchFamily="49" charset="0"/>
              </a:rPr>
              <a:t>𝕫</a:t>
            </a:r>
            <a:r>
              <a:rPr lang="en-US" sz="2800"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33</a:t>
            </a:fld>
            <a:endParaRPr lang="en-US" dirty="0">
              <a:solidFill>
                <a:srgbClr val="04617B">
                  <a:shade val="90000"/>
                </a:srgbClr>
              </a:solidFill>
            </a:endParaRPr>
          </a:p>
        </p:txBody>
      </p:sp>
    </p:spTree>
    <p:extLst>
      <p:ext uri="{BB962C8B-B14F-4D97-AF65-F5344CB8AC3E}">
        <p14:creationId xmlns:p14="http://schemas.microsoft.com/office/powerpoint/2010/main" val="4165123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US" sz="2800" dirty="0"/>
              <a:t>The </a:t>
            </a:r>
            <a:r>
              <a:rPr lang="en-US" sz="2400" dirty="0">
                <a:latin typeface="Courier New" pitchFamily="49" charset="0"/>
                <a:cs typeface="Courier New" pitchFamily="49" charset="0"/>
              </a:rPr>
              <a:t>length</a:t>
            </a:r>
            <a:r>
              <a:rPr lang="en-US" sz="2400" dirty="0" smtClean="0">
                <a:latin typeface="Courier New" pitchFamily="49" charset="0"/>
                <a:cs typeface="Courier New" pitchFamily="49" charset="0"/>
              </a:rPr>
              <a:t>()</a:t>
            </a:r>
            <a:r>
              <a:rPr lang="en-US" sz="2800" dirty="0" smtClean="0"/>
              <a:t>method </a:t>
            </a:r>
            <a:r>
              <a:rPr lang="en-US" sz="2800" dirty="0"/>
              <a:t>returns the number </a:t>
            </a:r>
            <a:r>
              <a:rPr lang="en-US" sz="2800"/>
              <a:t>of </a:t>
            </a:r>
            <a:r>
              <a:rPr lang="en-US" sz="2800" smtClean="0"/>
              <a:t>Java characters </a:t>
            </a:r>
            <a:r>
              <a:rPr lang="en-US" sz="2800" dirty="0"/>
              <a:t>in a </a:t>
            </a:r>
            <a:r>
              <a:rPr lang="en-US" sz="2400" dirty="0">
                <a:latin typeface="Courier New" pitchFamily="49" charset="0"/>
                <a:cs typeface="Courier New" pitchFamily="49" charset="0"/>
              </a:rPr>
              <a:t>String</a:t>
            </a:r>
            <a:r>
              <a:rPr lang="en-US" sz="2800" dirty="0"/>
              <a:t>. When </a:t>
            </a:r>
            <a:r>
              <a:rPr lang="en-US" sz="2800"/>
              <a:t>only </a:t>
            </a:r>
            <a:r>
              <a:rPr lang="en-US" sz="2800" smtClean="0"/>
              <a:t>basic characters </a:t>
            </a:r>
            <a:r>
              <a:rPr lang="en-US" sz="2800" dirty="0"/>
              <a:t>are present, the length </a:t>
            </a:r>
            <a:r>
              <a:rPr lang="en-US" sz="2800"/>
              <a:t>is </a:t>
            </a:r>
            <a:r>
              <a:rPr lang="en-US" sz="2800" smtClean="0"/>
              <a:t>just the </a:t>
            </a:r>
            <a:r>
              <a:rPr lang="en-US" sz="2800" dirty="0"/>
              <a:t>number of characters. But care is needed </a:t>
            </a:r>
            <a:r>
              <a:rPr lang="en-US" sz="2800"/>
              <a:t>with </a:t>
            </a:r>
            <a:r>
              <a:rPr lang="en-US" sz="2800" i="1" smtClean="0"/>
              <a:t>special</a:t>
            </a:r>
            <a:r>
              <a:rPr lang="en-US" sz="2800" smtClean="0"/>
              <a:t> </a:t>
            </a:r>
            <a:r>
              <a:rPr lang="en-US" sz="2800" dirty="0"/>
              <a:t>characters.</a:t>
            </a:r>
          </a:p>
          <a:p>
            <a:pPr lvl="1"/>
            <a:r>
              <a:rPr lang="en-US" dirty="0"/>
              <a:t>The value of</a:t>
            </a:r>
          </a:p>
          <a:p>
            <a:pPr marL="0" indent="0">
              <a:buNone/>
            </a:pPr>
            <a:r>
              <a:rPr lang="en-US" sz="2000" dirty="0" smtClean="0"/>
              <a:t>		</a:t>
            </a:r>
            <a:r>
              <a:rPr lang="en-US" sz="2000" dirty="0" smtClean="0">
                <a:latin typeface="Courier New" pitchFamily="49" charset="0"/>
                <a:cs typeface="Courier New" pitchFamily="49" charset="0"/>
              </a:rPr>
              <a:t>"</a:t>
            </a:r>
            <a:r>
              <a:rPr lang="en-US" sz="2800" dirty="0" err="1">
                <a:latin typeface="Courier New" pitchFamily="49" charset="0"/>
                <a:cs typeface="Courier New" pitchFamily="49" charset="0"/>
              </a:rPr>
              <a:t>Hello</a:t>
            </a:r>
            <a:r>
              <a:rPr lang="en-US" sz="2000" dirty="0" err="1">
                <a:latin typeface="Courier New" pitchFamily="49" charset="0"/>
                <a:cs typeface="Courier New" pitchFamily="49" charset="0"/>
              </a:rPr>
              <a:t>"</a:t>
            </a:r>
            <a:r>
              <a:rPr lang="en-US" sz="2800" dirty="0" err="1">
                <a:latin typeface="Courier New" pitchFamily="49" charset="0"/>
                <a:cs typeface="Courier New" pitchFamily="49" charset="0"/>
              </a:rPr>
              <a:t>.length</a:t>
            </a:r>
            <a:r>
              <a:rPr lang="en-US" sz="2800" dirty="0" smtClean="0">
                <a:latin typeface="Courier New" pitchFamily="49" charset="0"/>
                <a:cs typeface="Courier New" pitchFamily="49" charset="0"/>
              </a:rPr>
              <a:t>()</a:t>
            </a:r>
          </a:p>
          <a:p>
            <a:pPr marL="0" indent="0">
              <a:buNone/>
            </a:pPr>
            <a:r>
              <a:rPr lang="en-US" sz="2800" dirty="0"/>
              <a:t>	</a:t>
            </a:r>
            <a:r>
              <a:rPr lang="en-US" sz="2800" dirty="0" smtClean="0"/>
              <a:t>is 5</a:t>
            </a:r>
            <a:endParaRPr lang="en-US" sz="2800" dirty="0"/>
          </a:p>
          <a:p>
            <a:pPr marL="0" indent="0">
              <a:buNone/>
            </a:pPr>
            <a:r>
              <a:rPr lang="en-US" sz="2800" dirty="0"/>
              <a:t> </a:t>
            </a:r>
            <a:r>
              <a:rPr lang="en-US" sz="2800" dirty="0" smtClean="0"/>
              <a:t>       However</a:t>
            </a:r>
            <a:r>
              <a:rPr lang="en-US" sz="2800" dirty="0"/>
              <a:t>, the value of </a:t>
            </a:r>
            <a:endParaRPr lang="en-US" sz="2800" dirty="0" smtClean="0"/>
          </a:p>
          <a:p>
            <a:pPr marL="0" indent="0">
              <a:buNone/>
            </a:pPr>
            <a:r>
              <a:rPr lang="en-US" sz="2800" dirty="0"/>
              <a:t>	</a:t>
            </a:r>
            <a:r>
              <a:rPr lang="en-US" sz="2800" dirty="0" smtClean="0"/>
              <a:t>	</a:t>
            </a:r>
            <a:r>
              <a:rPr lang="en-US" sz="2000" dirty="0" smtClean="0">
                <a:latin typeface="Courier New" pitchFamily="49" charset="0"/>
                <a:cs typeface="Courier New" pitchFamily="49" charset="0"/>
              </a:rPr>
              <a:t>"</a:t>
            </a:r>
            <a:r>
              <a:rPr lang="en-US" sz="3600" dirty="0" smtClean="0">
                <a:latin typeface="Courier New" pitchFamily="49" charset="0"/>
                <a:cs typeface="Courier New" pitchFamily="49" charset="0"/>
              </a:rPr>
              <a:t>𝕫</a:t>
            </a:r>
            <a:r>
              <a:rPr lang="en-US" sz="3600" dirty="0">
                <a:latin typeface="Courier New" pitchFamily="49" charset="0"/>
                <a:cs typeface="Courier New" pitchFamily="49" charset="0"/>
              </a:rPr>
              <a:t>_</a:t>
            </a:r>
            <a:r>
              <a:rPr lang="en-US" sz="3600" dirty="0" smtClean="0">
                <a:latin typeface="Courier New" pitchFamily="49" charset="0"/>
                <a:cs typeface="Courier New" pitchFamily="49" charset="0"/>
              </a:rPr>
              <a:t>𝕫</a:t>
            </a:r>
            <a:r>
              <a:rPr lang="en-US" sz="2000" dirty="0" smtClean="0">
                <a:latin typeface="Courier New" pitchFamily="49" charset="0"/>
                <a:cs typeface="Courier New" pitchFamily="49" charset="0"/>
              </a:rPr>
              <a:t>"</a:t>
            </a:r>
            <a:r>
              <a:rPr lang="en-US" sz="2800" dirty="0" smtClean="0">
                <a:latin typeface="Courier New" pitchFamily="49" charset="0"/>
                <a:cs typeface="Courier New" pitchFamily="49" charset="0"/>
              </a:rPr>
              <a:t>.</a:t>
            </a:r>
            <a:r>
              <a:rPr lang="en-US" sz="2800" dirty="0">
                <a:latin typeface="Courier New" pitchFamily="49" charset="0"/>
                <a:cs typeface="Courier New" pitchFamily="49" charset="0"/>
              </a:rPr>
              <a:t>length</a:t>
            </a:r>
            <a:r>
              <a:rPr lang="en-US" sz="2800" dirty="0" smtClean="0">
                <a:latin typeface="Courier New" pitchFamily="49" charset="0"/>
                <a:cs typeface="Courier New" pitchFamily="49" charset="0"/>
              </a:rPr>
              <a:t>()</a:t>
            </a:r>
            <a:endParaRPr lang="en-US" sz="3200" dirty="0">
              <a:latin typeface="Courier New" pitchFamily="49" charset="0"/>
              <a:cs typeface="Courier New" pitchFamily="49" charset="0"/>
            </a:endParaRPr>
          </a:p>
          <a:p>
            <a:pPr marL="0" indent="0">
              <a:buNone/>
            </a:pPr>
            <a:r>
              <a:rPr lang="en-US" sz="3200" dirty="0"/>
              <a:t>	</a:t>
            </a:r>
            <a:r>
              <a:rPr lang="en-US" sz="2800" dirty="0" smtClean="0"/>
              <a:t>is </a:t>
            </a:r>
            <a:r>
              <a:rPr lang="en-US" sz="2800" dirty="0"/>
              <a:t>5, not 3.</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34</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9448800" cy="1143000"/>
          </a:xfrm>
        </p:spPr>
        <p:txBody>
          <a:bodyPr>
            <a:noAutofit/>
          </a:bodyPr>
          <a:lstStyle/>
          <a:p>
            <a:r>
              <a:rPr lang="en-US" sz="4400" dirty="0"/>
              <a:t>String Functions: </a:t>
            </a:r>
            <a:r>
              <a:rPr lang="en-US" sz="3600" dirty="0">
                <a:latin typeface="Courier New" pitchFamily="49" charset="0"/>
                <a:cs typeface="Courier New" pitchFamily="49" charset="0"/>
              </a:rPr>
              <a:t>substring</a:t>
            </a:r>
            <a:r>
              <a:rPr lang="en-US" sz="3600" dirty="0"/>
              <a:t>, </a:t>
            </a:r>
            <a:r>
              <a:rPr lang="en-US" sz="3600" dirty="0" err="1">
                <a:latin typeface="Courier New" pitchFamily="49" charset="0"/>
                <a:cs typeface="Courier New" pitchFamily="49" charset="0"/>
              </a:rPr>
              <a:t>indexOf</a:t>
            </a:r>
            <a:r>
              <a:rPr lang="en-US" sz="3600" dirty="0"/>
              <a:t>, </a:t>
            </a:r>
            <a:r>
              <a:rPr lang="en-US" sz="3600" dirty="0" err="1">
                <a:latin typeface="Courier New" pitchFamily="49" charset="0"/>
                <a:cs typeface="Courier New" pitchFamily="49" charset="0"/>
              </a:rPr>
              <a:t>startsWith</a:t>
            </a:r>
            <a:r>
              <a:rPr lang="en-US" sz="3600" dirty="0"/>
              <a:t>, </a:t>
            </a:r>
            <a:r>
              <a:rPr lang="en-US" sz="3600">
                <a:latin typeface="Courier New" pitchFamily="49" charset="0"/>
                <a:cs typeface="Courier New" pitchFamily="49" charset="0"/>
              </a:rPr>
              <a:t>+</a:t>
            </a:r>
            <a:r>
              <a:rPr lang="en-US" sz="3600"/>
              <a:t>, </a:t>
            </a:r>
            <a:r>
              <a:rPr lang="en-US" sz="3600" smtClean="0">
                <a:latin typeface="Courier New" pitchFamily="49" charset="0"/>
                <a:cs typeface="Courier New" pitchFamily="49" charset="0"/>
              </a:rPr>
              <a:t>equals, StringJoiner</a:t>
            </a:r>
            <a:endParaRPr lang="en-US"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77500" lnSpcReduction="20000"/>
          </a:bodyPr>
          <a:lstStyle/>
          <a:p>
            <a:pPr lvl="0"/>
            <a:r>
              <a:rPr lang="en-US" sz="2800" dirty="0"/>
              <a:t>Examples of </a:t>
            </a:r>
            <a:r>
              <a:rPr lang="en-US" sz="2800"/>
              <a:t>how </a:t>
            </a:r>
            <a:r>
              <a:rPr lang="en-US" sz="2800" smtClean="0"/>
              <a:t>the </a:t>
            </a:r>
            <a:r>
              <a:rPr lang="en-US" smtClean="0">
                <a:latin typeface="Courier New" panose="02070309020205020404" pitchFamily="49" charset="0"/>
                <a:cs typeface="Courier New" panose="02070309020205020404" pitchFamily="49" charset="0"/>
              </a:rPr>
              <a:t>String</a:t>
            </a:r>
            <a:r>
              <a:rPr lang="en-US" sz="2800" smtClean="0"/>
              <a:t> </a:t>
            </a:r>
            <a:r>
              <a:rPr lang="en-US" sz="2800" dirty="0"/>
              <a:t>functions are used</a:t>
            </a:r>
            <a:r>
              <a:rPr lang="en-US" sz="2800" dirty="0" smtClean="0"/>
              <a:t>:</a:t>
            </a:r>
          </a:p>
          <a:p>
            <a:pPr lvl="0"/>
            <a:endParaRPr lang="en-US" sz="2800" dirty="0"/>
          </a:p>
          <a:p>
            <a:pPr lvl="1"/>
            <a:r>
              <a:rPr lang="en-US" dirty="0">
                <a:latin typeface="Courier New" pitchFamily="49" charset="0"/>
                <a:cs typeface="Courier New" pitchFamily="49" charset="0"/>
              </a:rPr>
              <a:t>substring</a:t>
            </a:r>
            <a:endParaRPr lang="en-US" sz="28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String name = </a:t>
            </a:r>
            <a:r>
              <a:rPr lang="en-US" sz="15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500" dirty="0">
                <a:latin typeface="Courier New" pitchFamily="49" charset="0"/>
                <a:cs typeface="Courier New" pitchFamily="49" charset="0"/>
              </a:rPr>
              <a:t>"</a:t>
            </a:r>
            <a:r>
              <a:rPr lang="en-US" dirty="0">
                <a:latin typeface="Courier New" pitchFamily="49" charset="0"/>
                <a:cs typeface="Courier New" pitchFamily="49" charset="0"/>
              </a:rPr>
              <a:t>;</a:t>
            </a:r>
            <a:endParaRPr lang="en-US" sz="27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nickname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(0,3);//</a:t>
            </a:r>
            <a:r>
              <a:rPr lang="en-US" sz="1500" dirty="0">
                <a:latin typeface="Courier New" pitchFamily="49" charset="0"/>
                <a:cs typeface="Courier New" pitchFamily="49" charset="0"/>
              </a:rPr>
              <a:t> "</a:t>
            </a:r>
            <a:r>
              <a:rPr lang="en-US" dirty="0">
                <a:latin typeface="Courier New" pitchFamily="49" charset="0"/>
                <a:cs typeface="Courier New" pitchFamily="49" charset="0"/>
              </a:rPr>
              <a:t>Rob</a:t>
            </a:r>
            <a:r>
              <a:rPr lang="en-US" sz="1500" dirty="0">
                <a:latin typeface="Courier New" pitchFamily="49" charset="0"/>
                <a:cs typeface="Courier New" pitchFamily="49" charset="0"/>
              </a:rPr>
              <a:t>"</a:t>
            </a:r>
            <a:endParaRPr lang="en-US" sz="27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whole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(0,name.length()); //"Robert"</a:t>
            </a:r>
            <a:endParaRPr lang="en-US" sz="35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first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(0,1); //"R"</a:t>
            </a:r>
            <a:endParaRPr lang="en-US" sz="35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empty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(0,0);  </a:t>
            </a:r>
            <a:r>
              <a:rPr lang="en-US">
                <a:latin typeface="Courier New" pitchFamily="49" charset="0"/>
                <a:cs typeface="Courier New" pitchFamily="49" charset="0"/>
              </a:rPr>
              <a:t>// ""</a:t>
            </a:r>
          </a:p>
          <a:p>
            <a:pPr marL="640080" lvl="2" indent="0">
              <a:buNone/>
            </a:pPr>
            <a:endParaRPr lang="en-US" sz="3500" smtClean="0">
              <a:latin typeface="Courier New" pitchFamily="49" charset="0"/>
              <a:cs typeface="Courier New" pitchFamily="49" charset="0"/>
            </a:endParaRPr>
          </a:p>
          <a:p>
            <a:pPr lvl="1"/>
            <a:r>
              <a:rPr lang="en-US" smtClean="0">
                <a:latin typeface="Courier New" pitchFamily="49" charset="0"/>
                <a:cs typeface="Courier New" pitchFamily="49" charset="0"/>
              </a:rPr>
              <a:t>indexOf</a:t>
            </a: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sz="28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name = ″Robert″;</a:t>
            </a:r>
            <a:endParaRPr lang="en-US" sz="2700" dirty="0">
              <a:latin typeface="Courier New" pitchFamily="49" charset="0"/>
              <a:cs typeface="Courier New" pitchFamily="49" charset="0"/>
            </a:endParaRPr>
          </a:p>
          <a:p>
            <a:pPr marL="640080" lvl="2"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posOfT</a:t>
            </a:r>
            <a:r>
              <a:rPr lang="en-US" dirty="0">
                <a:latin typeface="Courier New" pitchFamily="49" charset="0"/>
                <a:cs typeface="Courier New" pitchFamily="49" charset="0"/>
              </a:rPr>
              <a:t> = </a:t>
            </a:r>
            <a:r>
              <a:rPr lang="en-US" dirty="0" err="1">
                <a:latin typeface="Courier New" pitchFamily="49" charset="0"/>
                <a:cs typeface="Courier New" pitchFamily="49" charset="0"/>
              </a:rPr>
              <a:t>name.indexOf</a:t>
            </a:r>
            <a:r>
              <a:rPr lang="en-US" dirty="0">
                <a:latin typeface="Courier New" pitchFamily="49" charset="0"/>
                <a:cs typeface="Courier New" pitchFamily="49" charset="0"/>
              </a:rPr>
              <a:t>(′t′); //5</a:t>
            </a:r>
          </a:p>
          <a:p>
            <a:pPr marL="640080" lvl="2"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posOfSubstr</a:t>
            </a:r>
            <a:r>
              <a:rPr lang="en-US" dirty="0">
                <a:latin typeface="Courier New" pitchFamily="49" charset="0"/>
                <a:cs typeface="Courier New" pitchFamily="49" charset="0"/>
              </a:rPr>
              <a:t> = </a:t>
            </a:r>
            <a:r>
              <a:rPr lang="en-US" dirty="0" err="1">
                <a:latin typeface="Courier New" pitchFamily="49" charset="0"/>
                <a:cs typeface="Courier New" pitchFamily="49" charset="0"/>
              </a:rPr>
              <a:t>name.indexOf</a:t>
            </a:r>
            <a:r>
              <a:rPr lang="en-US" dirty="0">
                <a:latin typeface="Courier New" pitchFamily="49" charset="0"/>
                <a:cs typeface="Courier New" pitchFamily="49" charset="0"/>
              </a:rPr>
              <a:t>(″</a:t>
            </a:r>
            <a:r>
              <a:rPr lang="en-US" dirty="0" err="1">
                <a:latin typeface="Courier New" pitchFamily="49" charset="0"/>
                <a:cs typeface="Courier New" pitchFamily="49" charset="0"/>
              </a:rPr>
              <a:t>bert</a:t>
            </a:r>
            <a:r>
              <a:rPr lang="en-US" dirty="0">
                <a:latin typeface="Courier New" pitchFamily="49" charset="0"/>
                <a:cs typeface="Courier New" pitchFamily="49" charset="0"/>
              </a:rPr>
              <a:t>″); //2</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35</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638800"/>
          </a:xfrm>
        </p:spPr>
        <p:txBody>
          <a:bodyPr>
            <a:normAutofit fontScale="62500" lnSpcReduction="20000"/>
          </a:bodyPr>
          <a:lstStyle/>
          <a:p>
            <a:pPr marL="392113" lvl="1" indent="-392113"/>
            <a:r>
              <a:rPr lang="en-US" dirty="0" err="1">
                <a:latin typeface="Courier New" pitchFamily="49" charset="0"/>
                <a:cs typeface="Courier New" pitchFamily="49" charset="0"/>
              </a:rPr>
              <a:t>startsWith</a:t>
            </a:r>
            <a:endParaRPr lang="en-US" sz="2800"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 </a:t>
            </a:r>
            <a:endParaRPr lang="en-US" sz="32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name = </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result </a:t>
            </a:r>
            <a:r>
              <a:rPr lang="en-US">
                <a:latin typeface="Courier New" pitchFamily="49" charset="0"/>
                <a:cs typeface="Courier New" pitchFamily="49" charset="0"/>
              </a:rPr>
              <a:t>= </a:t>
            </a:r>
            <a:r>
              <a:rPr lang="en-US" smtClean="0">
                <a:latin typeface="Courier New" pitchFamily="49" charset="0"/>
                <a:cs typeface="Courier New" pitchFamily="49" charset="0"/>
              </a:rPr>
              <a:t>name.startsWith(</a:t>
            </a:r>
            <a:r>
              <a:rPr lang="en-US" sz="1800" smtClean="0">
                <a:latin typeface="Courier New" pitchFamily="49" charset="0"/>
                <a:cs typeface="Courier New" pitchFamily="49" charset="0"/>
              </a:rPr>
              <a:t>“</a:t>
            </a:r>
            <a:r>
              <a:rPr lang="en-US" smtClean="0">
                <a:latin typeface="Courier New" pitchFamily="49" charset="0"/>
                <a:cs typeface="Courier New" pitchFamily="49" charset="0"/>
              </a:rPr>
              <a:t>Rob</a:t>
            </a:r>
            <a:r>
              <a:rPr lang="en-US" sz="1800" dirty="0">
                <a:latin typeface="Courier New" pitchFamily="49" charset="0"/>
                <a:cs typeface="Courier New" pitchFamily="49" charset="0"/>
              </a:rPr>
              <a:t>"</a:t>
            </a:r>
            <a:r>
              <a:rPr lang="en-US" dirty="0">
                <a:latin typeface="Courier New" pitchFamily="49" charset="0"/>
                <a:cs typeface="Courier New" pitchFamily="49" charset="0"/>
              </a:rPr>
              <a:t>);//true</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result2 = </a:t>
            </a:r>
            <a:r>
              <a:rPr lang="en-US" dirty="0" err="1">
                <a:latin typeface="Courier New" pitchFamily="49" charset="0"/>
                <a:cs typeface="Courier New" pitchFamily="49" charset="0"/>
              </a:rPr>
              <a:t>name.startsWith</a:t>
            </a:r>
            <a:r>
              <a:rPr lang="en-US" dirty="0">
                <a:latin typeface="Courier New" pitchFamily="49" charset="0"/>
                <a:cs typeface="Courier New" pitchFamily="49" charset="0"/>
              </a:rPr>
              <a:t>(</a:t>
            </a:r>
            <a:r>
              <a:rPr lang="en-US" sz="1800" dirty="0">
                <a:latin typeface="Courier New" pitchFamily="49" charset="0"/>
                <a:cs typeface="Courier New" pitchFamily="49" charset="0"/>
              </a:rPr>
              <a:t>"</a:t>
            </a:r>
            <a:r>
              <a:rPr lang="en-US" dirty="0">
                <a:latin typeface="Courier New" pitchFamily="49" charset="0"/>
                <a:cs typeface="Courier New" pitchFamily="49" charset="0"/>
              </a:rPr>
              <a:t>R</a:t>
            </a:r>
            <a:r>
              <a:rPr lang="en-US" sz="1800" dirty="0">
                <a:latin typeface="Courier New" pitchFamily="49" charset="0"/>
                <a:cs typeface="Courier New" pitchFamily="49" charset="0"/>
              </a:rPr>
              <a:t>"</a:t>
            </a:r>
            <a:r>
              <a:rPr lang="en-US" dirty="0">
                <a:latin typeface="Courier New" pitchFamily="49" charset="0"/>
                <a:cs typeface="Courier New" pitchFamily="49" charset="0"/>
              </a:rPr>
              <a:t>); //true</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result3 = </a:t>
            </a:r>
            <a:r>
              <a:rPr lang="en-US" dirty="0" err="1">
                <a:latin typeface="Courier New" pitchFamily="49" charset="0"/>
                <a:cs typeface="Courier New" pitchFamily="49" charset="0"/>
              </a:rPr>
              <a:t>name.startsWith</a:t>
            </a:r>
            <a:r>
              <a:rPr lang="en-US" dirty="0">
                <a:latin typeface="Courier New" pitchFamily="49" charset="0"/>
                <a:cs typeface="Courier New" pitchFamily="49" charset="0"/>
              </a:rPr>
              <a:t>(</a:t>
            </a:r>
            <a:r>
              <a:rPr lang="en-US" sz="1800" dirty="0">
                <a:latin typeface="Courier New" pitchFamily="49" charset="0"/>
                <a:cs typeface="Courier New" pitchFamily="49" charset="0"/>
              </a:rPr>
              <a:t>"</a:t>
            </a:r>
            <a:r>
              <a:rPr lang="en-US" dirty="0" err="1">
                <a:latin typeface="Courier New" pitchFamily="49" charset="0"/>
                <a:cs typeface="Courier New" pitchFamily="49" charset="0"/>
              </a:rPr>
              <a:t>bert</a:t>
            </a:r>
            <a:r>
              <a:rPr lang="en-US" sz="1800" dirty="0">
                <a:latin typeface="Courier New" pitchFamily="49" charset="0"/>
                <a:cs typeface="Courier New" pitchFamily="49" charset="0"/>
              </a:rPr>
              <a:t>"</a:t>
            </a:r>
            <a:r>
              <a:rPr lang="en-US" dirty="0">
                <a:latin typeface="Courier New" pitchFamily="49" charset="0"/>
                <a:cs typeface="Courier New" pitchFamily="49" charset="0"/>
              </a:rPr>
              <a:t>); //false</a:t>
            </a:r>
            <a:endParaRPr lang="en-US" sz="3000"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 </a:t>
            </a:r>
            <a:endParaRPr lang="en-US" sz="3200" dirty="0">
              <a:latin typeface="Courier New" pitchFamily="49" charset="0"/>
              <a:cs typeface="Courier New" pitchFamily="49" charset="0"/>
            </a:endParaRPr>
          </a:p>
          <a:p>
            <a:r>
              <a:rPr lang="en-US" sz="2800" dirty="0">
                <a:latin typeface="Courier New" pitchFamily="49" charset="0"/>
                <a:cs typeface="Courier New" pitchFamily="49" charset="0"/>
              </a:rPr>
              <a:t>+ (concatenation) – creates a new </a:t>
            </a:r>
            <a:r>
              <a:rPr lang="en-US" sz="2800" dirty="0" smtClean="0">
                <a:latin typeface="Courier New" pitchFamily="49" charset="0"/>
                <a:cs typeface="Courier New" pitchFamily="49" charset="0"/>
              </a:rPr>
              <a:t>String</a:t>
            </a:r>
            <a:endParaRPr lang="en-US" sz="3200" dirty="0">
              <a:latin typeface="Courier New" pitchFamily="49" charset="0"/>
              <a:cs typeface="Courier New" pitchFamily="49" charset="0"/>
            </a:endParaRPr>
          </a:p>
          <a:p>
            <a:endParaRPr lang="en-US" sz="32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name = </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space = </a:t>
            </a:r>
            <a:r>
              <a:rPr lang="en-US" sz="1800" dirty="0">
                <a:latin typeface="Courier New" pitchFamily="49" charset="0"/>
                <a:cs typeface="Courier New" pitchFamily="49" charset="0"/>
              </a:rPr>
              <a:t>"</a:t>
            </a:r>
            <a:r>
              <a:rPr lang="en-US" dirty="0">
                <a:latin typeface="Courier New" pitchFamily="49" charset="0"/>
                <a:cs typeface="Courier New" pitchFamily="49" charset="0"/>
              </a:rPr>
              <a:t> </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lastName</a:t>
            </a:r>
            <a:r>
              <a:rPr lang="en-US" dirty="0">
                <a:latin typeface="Courier New" pitchFamily="49" charset="0"/>
                <a:cs typeface="Courier New" pitchFamily="49" charset="0"/>
              </a:rPr>
              <a:t> = </a:t>
            </a:r>
            <a:r>
              <a:rPr lang="en-US" sz="1800" dirty="0">
                <a:latin typeface="Courier New" pitchFamily="49" charset="0"/>
                <a:cs typeface="Courier New" pitchFamily="49" charset="0"/>
              </a:rPr>
              <a:t>"</a:t>
            </a:r>
            <a:r>
              <a:rPr lang="en-US" dirty="0">
                <a:latin typeface="Courier New" pitchFamily="49" charset="0"/>
                <a:cs typeface="Courier New" pitchFamily="49" charset="0"/>
              </a:rPr>
              <a:t>Stevens</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fullname</a:t>
            </a:r>
            <a:r>
              <a:rPr lang="en-US" dirty="0">
                <a:latin typeface="Courier New" pitchFamily="49" charset="0"/>
                <a:cs typeface="Courier New" pitchFamily="49" charset="0"/>
              </a:rPr>
              <a:t> = name + space + </a:t>
            </a:r>
            <a:r>
              <a:rPr lang="en-US" dirty="0" err="1">
                <a:latin typeface="Courier New" pitchFamily="49" charset="0"/>
                <a:cs typeface="Courier New" pitchFamily="49" charset="0"/>
              </a:rPr>
              <a:t>lastName</a:t>
            </a:r>
            <a:r>
              <a:rPr lang="en-US" dirty="0">
                <a:latin typeface="Courier New" pitchFamily="49" charset="0"/>
                <a:cs typeface="Courier New" pitchFamily="49" charset="0"/>
              </a:rPr>
              <a:t>;// "Robert Stevens</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sz="3800" dirty="0">
              <a:latin typeface="Courier New" pitchFamily="49" charset="0"/>
              <a:cs typeface="Courier New" pitchFamily="49" charset="0"/>
            </a:endParaRPr>
          </a:p>
          <a:p>
            <a:r>
              <a:rPr lang="en-US" dirty="0">
                <a:latin typeface="Courier New" pitchFamily="49" charset="0"/>
                <a:cs typeface="Courier New" pitchFamily="49" charset="0"/>
              </a:rPr>
              <a:t>equals</a:t>
            </a:r>
          </a:p>
          <a:p>
            <a:pPr marL="0" indent="0">
              <a:buNone/>
            </a:pPr>
            <a:r>
              <a:rPr lang="en-US" sz="2800" dirty="0">
                <a:latin typeface="Courier New" pitchFamily="49" charset="0"/>
                <a:cs typeface="Courier New" pitchFamily="49" charset="0"/>
              </a:rPr>
              <a:t> </a:t>
            </a:r>
            <a:endParaRPr lang="en-US" sz="32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name = </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equal = </a:t>
            </a:r>
            <a:r>
              <a:rPr lang="en-US" dirty="0" err="1">
                <a:latin typeface="Courier New" pitchFamily="49" charset="0"/>
                <a:cs typeface="Courier New" pitchFamily="49" charset="0"/>
              </a:rPr>
              <a:t>name.equals</a:t>
            </a:r>
            <a:r>
              <a:rPr lang="en-US" dirty="0">
                <a:latin typeface="Courier New" pitchFamily="49" charset="0"/>
                <a:cs typeface="Courier New" pitchFamily="49" charset="0"/>
              </a:rPr>
              <a:t>(</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 //true</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a:t>
            </a:r>
            <a:r>
              <a:rPr lang="en-US" dirty="0" err="1">
                <a:latin typeface="Courier New" pitchFamily="49" charset="0"/>
                <a:cs typeface="Courier New" pitchFamily="49" charset="0"/>
              </a:rPr>
              <a:t>refEqual</a:t>
            </a:r>
            <a:r>
              <a:rPr lang="en-US" dirty="0">
                <a:latin typeface="Courier New" pitchFamily="49" charset="0"/>
                <a:cs typeface="Courier New" pitchFamily="49" charset="0"/>
              </a:rPr>
              <a:t> = (name == "Robert");  //</a:t>
            </a:r>
            <a:r>
              <a:rPr lang="en-US" sz="2200" dirty="0">
                <a:latin typeface="Courier New" pitchFamily="49" charset="0"/>
                <a:cs typeface="Courier New" pitchFamily="49" charset="0"/>
              </a:rPr>
              <a:t>true, but be </a:t>
            </a:r>
            <a:r>
              <a:rPr lang="en-US" sz="2200" dirty="0" smtClean="0">
                <a:latin typeface="Courier New" pitchFamily="49" charset="0"/>
                <a:cs typeface="Courier New" pitchFamily="49" charset="0"/>
              </a:rPr>
              <a:t>careful</a:t>
            </a:r>
            <a:endParaRPr lang="en-US" sz="2800"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 </a:t>
            </a:r>
            <a:endParaRPr lang="en-US" sz="4000" dirty="0">
              <a:latin typeface="Courier New" pitchFamily="49" charset="0"/>
              <a:cs typeface="Courier New" pitchFamily="49" charset="0"/>
            </a:endParaRPr>
          </a:p>
          <a:p>
            <a:pPr marL="0" indent="0">
              <a:buNone/>
            </a:pPr>
            <a:r>
              <a:rPr lang="en-US" smtClean="0"/>
              <a:t>Note: </a:t>
            </a:r>
            <a:r>
              <a:rPr lang="en-US" smtClean="0">
                <a:latin typeface="Courier New" panose="02070309020205020404" pitchFamily="49" charset="0"/>
                <a:cs typeface="Courier New" panose="02070309020205020404" pitchFamily="49" charset="0"/>
              </a:rPr>
              <a:t>equals</a:t>
            </a:r>
            <a:r>
              <a:rPr lang="en-US" smtClean="0"/>
              <a:t> and + are illustrated in the </a:t>
            </a:r>
            <a:r>
              <a:rPr lang="en-US" b="1" i="1" smtClean="0"/>
              <a:t>Reference Example</a:t>
            </a:r>
            <a:endParaRPr lang="en-US" b="1" i="1"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36</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defTabSz="228600"/>
            <a:r>
              <a:rPr lang="en-US" sz="2000" smtClean="0">
                <a:latin typeface="Courier New" panose="02070309020205020404" pitchFamily="49" charset="0"/>
                <a:cs typeface="Courier New" panose="02070309020205020404" pitchFamily="49" charset="0"/>
              </a:rPr>
              <a:t>StringJoiner</a:t>
            </a:r>
          </a:p>
          <a:p>
            <a:pPr marL="0" indent="0" defTabSz="228600">
              <a:buNone/>
            </a:pPr>
            <a:r>
              <a:rPr lang="en-US" sz="2000"/>
              <a:t>	</a:t>
            </a:r>
            <a:r>
              <a:rPr lang="en-US" sz="2000" smtClean="0"/>
              <a:t>This relative of the </a:t>
            </a:r>
            <a:r>
              <a:rPr lang="en-US" sz="2000" smtClean="0">
                <a:latin typeface="Courier New" panose="02070309020205020404" pitchFamily="49" charset="0"/>
                <a:cs typeface="Courier New" panose="02070309020205020404" pitchFamily="49" charset="0"/>
              </a:rPr>
              <a:t>String</a:t>
            </a:r>
            <a:r>
              <a:rPr lang="en-US" sz="2000" smtClean="0"/>
              <a:t> class can be used to produce a formatted </a:t>
            </a:r>
          </a:p>
          <a:p>
            <a:pPr marL="0" indent="0" defTabSz="228600">
              <a:buNone/>
            </a:pPr>
            <a:r>
              <a:rPr lang="en-US" sz="2000"/>
              <a:t>	</a:t>
            </a:r>
            <a:r>
              <a:rPr lang="en-US" sz="2000" smtClean="0"/>
              <a:t>sequence of </a:t>
            </a:r>
            <a:r>
              <a:rPr lang="en-US" sz="2000" smtClean="0">
                <a:latin typeface="Courier New" panose="02070309020205020404" pitchFamily="49" charset="0"/>
                <a:cs typeface="Courier New" panose="02070309020205020404" pitchFamily="49" charset="0"/>
              </a:rPr>
              <a:t>String</a:t>
            </a:r>
            <a:r>
              <a:rPr lang="en-US" sz="2000" smtClean="0"/>
              <a:t>s. </a:t>
            </a:r>
            <a:br>
              <a:rPr lang="en-US" sz="2000" smtClean="0"/>
            </a:br>
            <a:endParaRPr lang="en-US" sz="2000" smtClean="0"/>
          </a:p>
          <a:p>
            <a:pPr marL="0" indent="0" defTabSz="228600">
              <a:buNone/>
            </a:pPr>
            <a:r>
              <a:rPr lang="en-US" sz="2000"/>
              <a:t>	</a:t>
            </a:r>
            <a:r>
              <a:rPr lang="en-US" sz="2000" i="1" smtClean="0"/>
              <a:t>Example. </a:t>
            </a:r>
            <a:r>
              <a:rPr lang="en-US" sz="2000" smtClean="0"/>
              <a:t>The </a:t>
            </a:r>
            <a:r>
              <a:rPr lang="en-US" sz="2000">
                <a:latin typeface="Courier New" panose="02070309020205020404" pitchFamily="49" charset="0"/>
                <a:cs typeface="Courier New" panose="02070309020205020404" pitchFamily="49" charset="0"/>
              </a:rPr>
              <a:t>String</a:t>
            </a:r>
            <a:r>
              <a:rPr lang="en-US" sz="2000"/>
              <a:t> </a:t>
            </a:r>
            <a:r>
              <a:rPr lang="en-US" sz="2000" smtClean="0"/>
              <a:t/>
            </a:r>
            <a:br>
              <a:rPr lang="en-US" sz="2000" smtClean="0"/>
            </a:br>
            <a:r>
              <a:rPr lang="en-US" sz="2000" smtClean="0"/>
              <a:t>         </a:t>
            </a:r>
            <a:r>
              <a:rPr lang="en-US" sz="2000" smtClean="0">
                <a:latin typeface="Courier New" panose="02070309020205020404" pitchFamily="49" charset="0"/>
                <a:cs typeface="Courier New" panose="02070309020205020404" pitchFamily="49" charset="0"/>
              </a:rPr>
              <a:t>"[</a:t>
            </a:r>
            <a:r>
              <a:rPr lang="en-US" sz="2000">
                <a:latin typeface="Courier New" panose="02070309020205020404" pitchFamily="49" charset="0"/>
                <a:cs typeface="Courier New" panose="02070309020205020404" pitchFamily="49" charset="0"/>
              </a:rPr>
              <a:t>George:Sally:Fred]"</a:t>
            </a:r>
            <a:r>
              <a:rPr lang="en-US" sz="2000"/>
              <a:t> </a:t>
            </a:r>
            <a:endParaRPr lang="en-US" sz="2000" smtClean="0"/>
          </a:p>
          <a:p>
            <a:pPr marL="0" indent="0" defTabSz="228600">
              <a:buNone/>
            </a:pPr>
            <a:r>
              <a:rPr lang="en-US" sz="2000"/>
              <a:t> </a:t>
            </a:r>
            <a:r>
              <a:rPr lang="en-US" sz="2000" smtClean="0"/>
              <a:t>   may </a:t>
            </a:r>
            <a:r>
              <a:rPr lang="en-US" sz="2000"/>
              <a:t>be constructed as follows:</a:t>
            </a:r>
          </a:p>
          <a:p>
            <a:pPr marL="0" indent="0">
              <a:buNone/>
            </a:pPr>
            <a:r>
              <a:rPr lang="en-US" sz="2000" smtClean="0"/>
              <a:t>	</a:t>
            </a:r>
            <a:r>
              <a:rPr lang="en-US" sz="1800" smtClean="0">
                <a:latin typeface="Courier New" panose="02070309020205020404" pitchFamily="49" charset="0"/>
                <a:cs typeface="Courier New" panose="02070309020205020404" pitchFamily="49" charset="0"/>
              </a:rPr>
              <a:t>StringJoiner </a:t>
            </a:r>
            <a:r>
              <a:rPr lang="en-US" sz="1800">
                <a:latin typeface="Courier New" panose="02070309020205020404" pitchFamily="49" charset="0"/>
                <a:cs typeface="Courier New" panose="02070309020205020404" pitchFamily="49" charset="0"/>
              </a:rPr>
              <a:t>sj = new StringJoiner(":", "[",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sj.add</a:t>
            </a:r>
            <a:r>
              <a:rPr lang="en-US" sz="1800">
                <a:latin typeface="Courier New" panose="02070309020205020404" pitchFamily="49" charset="0"/>
                <a:cs typeface="Courier New" panose="02070309020205020404" pitchFamily="49" charset="0"/>
              </a:rPr>
              <a:t>("George").add("Sally").add("Fred</a:t>
            </a:r>
            <a:r>
              <a:rPr lang="en-US" sz="1800">
                <a:latin typeface="Courier New" panose="02070309020205020404" pitchFamily="49" charset="0"/>
                <a:cs typeface="Courier New" panose="02070309020205020404" pitchFamily="49" charset="0"/>
              </a:rPr>
              <a:t>"); </a:t>
            </a:r>
            <a:endParaRPr lang="en-US" sz="1800" smtClean="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String </a:t>
            </a:r>
            <a:r>
              <a:rPr lang="en-US" sz="1800">
                <a:latin typeface="Courier New" panose="02070309020205020404" pitchFamily="49" charset="0"/>
                <a:cs typeface="Courier New" panose="02070309020205020404" pitchFamily="49" charset="0"/>
              </a:rPr>
              <a:t>desiredString = sj.toString();</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37</a:t>
            </a:fld>
            <a:endParaRPr lang="en-US" dirty="0">
              <a:solidFill>
                <a:srgbClr val="04617B">
                  <a:shade val="90000"/>
                </a:srgbClr>
              </a:solidFill>
            </a:endParaRPr>
          </a:p>
        </p:txBody>
      </p:sp>
    </p:spTree>
    <p:extLst>
      <p:ext uri="{BB962C8B-B14F-4D97-AF65-F5344CB8AC3E}">
        <p14:creationId xmlns:p14="http://schemas.microsoft.com/office/powerpoint/2010/main" val="14190011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Formatted Console </a:t>
            </a:r>
            <a:r>
              <a:rPr lang="en-US" dirty="0" smtClean="0"/>
              <a:t>Output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j2se5.0 </a:t>
            </a:r>
            <a:r>
              <a:rPr lang="en-US" dirty="0"/>
              <a:t>introduced C-like formatting features with </a:t>
            </a: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 </a:t>
            </a:r>
            <a:r>
              <a:rPr lang="en-US" dirty="0" smtClean="0"/>
              <a:t>and </a:t>
            </a:r>
            <a:r>
              <a:rPr lang="en-US" dirty="0" err="1">
                <a:latin typeface="Courier New" pitchFamily="49" charset="0"/>
                <a:cs typeface="Courier New" pitchFamily="49" charset="0"/>
              </a:rPr>
              <a:t>String.format</a:t>
            </a:r>
            <a:r>
              <a:rPr lang="en-US" sz="2900" dirty="0">
                <a:latin typeface="Courier New" pitchFamily="49" charset="0"/>
                <a:cs typeface="Courier New" pitchFamily="49" charset="0"/>
              </a:rPr>
              <a:t/>
            </a:r>
            <a:br>
              <a:rPr lang="en-US" sz="2900" dirty="0">
                <a:latin typeface="Courier New" pitchFamily="49" charset="0"/>
                <a:cs typeface="Courier New" pitchFamily="49" charset="0"/>
              </a:rPr>
            </a:br>
            <a:endParaRPr lang="en-US" sz="2900" dirty="0">
              <a:latin typeface="Courier New" pitchFamily="49" charset="0"/>
              <a:cs typeface="Courier New" pitchFamily="49" charset="0"/>
            </a:endParaRPr>
          </a:p>
          <a:p>
            <a:r>
              <a:rPr lang="en-US" dirty="0" smtClean="0"/>
              <a:t>Use </a:t>
            </a: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 </a:t>
            </a:r>
            <a:r>
              <a:rPr lang="en-US" dirty="0"/>
              <a:t>to print formatted output directly to the console</a:t>
            </a:r>
            <a:br>
              <a:rPr lang="en-US" dirty="0"/>
            </a:br>
            <a:endParaRPr lang="en-US" dirty="0"/>
          </a:p>
          <a:p>
            <a:r>
              <a:rPr lang="en-US" dirty="0" smtClean="0"/>
              <a:t>Use </a:t>
            </a:r>
            <a:r>
              <a:rPr lang="en-US" dirty="0" err="1">
                <a:latin typeface="Courier New" pitchFamily="49" charset="0"/>
                <a:cs typeface="Courier New" pitchFamily="49" charset="0"/>
              </a:rPr>
              <a:t>String.format</a:t>
            </a:r>
            <a:r>
              <a:rPr lang="en-US" dirty="0"/>
              <a:t>, with the same formatting options, to store formatted String in memory, perhaps to be sent to the console or a file (for example) at a later time</a:t>
            </a:r>
            <a:br>
              <a:rPr lang="en-US" dirty="0"/>
            </a:br>
            <a:endParaRPr lang="en-US" dirty="0"/>
          </a:p>
          <a:p>
            <a:r>
              <a:rPr lang="en-US" dirty="0" smtClean="0"/>
              <a:t>Can </a:t>
            </a:r>
            <a:r>
              <a:rPr lang="en-US" dirty="0"/>
              <a:t>be combined with </a:t>
            </a:r>
            <a:r>
              <a:rPr lang="en-US" sz="2900" dirty="0">
                <a:latin typeface="Courier New" pitchFamily="49" charset="0"/>
                <a:cs typeface="Courier New" pitchFamily="49" charset="0"/>
              </a:rPr>
              <a:t>Date</a:t>
            </a:r>
            <a:r>
              <a:rPr lang="en-US" dirty="0"/>
              <a:t> formatting</a:t>
            </a:r>
            <a:br>
              <a:rPr lang="en-US" dirty="0"/>
            </a:br>
            <a:endParaRPr lang="en-US" dirty="0"/>
          </a:p>
          <a:p>
            <a:r>
              <a:rPr lang="en-US" dirty="0" smtClean="0"/>
              <a:t>For </a:t>
            </a:r>
            <a:r>
              <a:rPr lang="en-US" dirty="0"/>
              <a:t>jdk1.4 and before, the </a:t>
            </a:r>
            <a:r>
              <a:rPr lang="en-US" sz="2900" dirty="0" err="1">
                <a:latin typeface="Courier New" pitchFamily="49" charset="0"/>
                <a:cs typeface="Courier New" pitchFamily="49" charset="0"/>
              </a:rPr>
              <a:t>MessageFormat</a:t>
            </a:r>
            <a:r>
              <a:rPr lang="en-US" dirty="0"/>
              <a:t> class is used for formatting </a:t>
            </a:r>
            <a:r>
              <a:rPr lang="en-US" sz="2900" dirty="0">
                <a:latin typeface="Courier New" pitchFamily="49" charset="0"/>
                <a:cs typeface="Courier New" pitchFamily="49" charset="0"/>
              </a:rPr>
              <a:t>Strings</a:t>
            </a:r>
            <a:r>
              <a:rPr lang="en-US" dirty="0"/>
              <a:t> – see sample code below</a:t>
            </a:r>
            <a:br>
              <a:rPr lang="en-US" dirty="0"/>
            </a:br>
            <a:endParaRPr lang="en-US" dirty="0"/>
          </a:p>
          <a:p>
            <a:r>
              <a:rPr lang="en-US" dirty="0" smtClean="0"/>
              <a:t>A </a:t>
            </a:r>
            <a:r>
              <a:rPr lang="en-US" dirty="0"/>
              <a:t>complete list of conversion characters (like s, d) can be found on p</a:t>
            </a:r>
            <a:r>
              <a:rPr lang="en-US"/>
              <a:t>. </a:t>
            </a:r>
            <a:r>
              <a:rPr lang="en-US" smtClean="0"/>
              <a:t>83, </a:t>
            </a:r>
            <a:r>
              <a:rPr lang="en-US" dirty="0"/>
              <a:t>Core Java</a:t>
            </a:r>
            <a:r>
              <a:rPr lang="en-US"/>
              <a:t>, </a:t>
            </a:r>
            <a:r>
              <a:rPr lang="en-US" smtClean="0"/>
              <a:t>10</a:t>
            </a:r>
            <a:r>
              <a:rPr lang="en-US" baseline="30000" smtClean="0"/>
              <a:t>th</a:t>
            </a:r>
            <a:r>
              <a:rPr lang="en-US" smtClean="0"/>
              <a:t> </a:t>
            </a:r>
            <a:r>
              <a:rPr lang="en-US" dirty="0"/>
              <a:t>edition.</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38</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latin typeface="Courier New" pitchFamily="49" charset="0"/>
                <a:cs typeface="Courier New" pitchFamily="49" charset="0"/>
              </a:rPr>
              <a:t>System.out.printf</a:t>
            </a:r>
            <a:r>
              <a:rPr lang="en-US" dirty="0">
                <a:latin typeface="Courier New" pitchFamily="49" charset="0"/>
                <a:cs typeface="Courier New" pitchFamily="49" charset="0"/>
              </a:rPr>
              <a:t>("You owe me $%f \n", 195.50f);		</a:t>
            </a:r>
          </a:p>
          <a:p>
            <a:pPr marL="0" indent="0">
              <a:buNone/>
            </a:pP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("You owe me $%.2f \n", 195.50f);</a:t>
            </a:r>
          </a:p>
          <a:p>
            <a:pPr marL="0" indent="0">
              <a:buNone/>
            </a:pP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("You owe me $%7.2f \n", 195.50f);</a:t>
            </a:r>
          </a:p>
          <a:p>
            <a:pPr marL="0" indent="0">
              <a:buNone/>
            </a:pPr>
            <a:r>
              <a:rPr lang="en-US" b="1" dirty="0">
                <a:solidFill>
                  <a:srgbClr val="FF0000"/>
                </a:solidFill>
                <a:latin typeface="Courier New" pitchFamily="49" charset="0"/>
                <a:cs typeface="Courier New" pitchFamily="49" charset="0"/>
              </a:rPr>
              <a:t>You owe me $195.500000 </a:t>
            </a:r>
            <a:endParaRPr lang="en-US" dirty="0">
              <a:solidFill>
                <a:srgbClr val="FF0000"/>
              </a:solidFill>
              <a:latin typeface="Courier New" pitchFamily="49" charset="0"/>
              <a:cs typeface="Courier New" pitchFamily="49" charset="0"/>
            </a:endParaRPr>
          </a:p>
          <a:p>
            <a:pPr marL="0" indent="0">
              <a:buNone/>
            </a:pPr>
            <a:r>
              <a:rPr lang="en-US" b="1" dirty="0">
                <a:solidFill>
                  <a:srgbClr val="FF0000"/>
                </a:solidFill>
                <a:latin typeface="Courier New" pitchFamily="49" charset="0"/>
                <a:cs typeface="Courier New" pitchFamily="49" charset="0"/>
              </a:rPr>
              <a:t>You owe me $195.50 </a:t>
            </a:r>
            <a:endParaRPr lang="en-US" dirty="0">
              <a:solidFill>
                <a:srgbClr val="FF0000"/>
              </a:solidFill>
              <a:latin typeface="Courier New" pitchFamily="49" charset="0"/>
              <a:cs typeface="Courier New" pitchFamily="49" charset="0"/>
            </a:endParaRPr>
          </a:p>
          <a:p>
            <a:pPr marL="0" indent="0">
              <a:buNone/>
            </a:pPr>
            <a:r>
              <a:rPr lang="en-US" b="1" dirty="0">
                <a:solidFill>
                  <a:srgbClr val="FF0000"/>
                </a:solidFill>
                <a:latin typeface="Courier New" pitchFamily="49" charset="0"/>
                <a:cs typeface="Courier New" pitchFamily="49" charset="0"/>
              </a:rPr>
              <a:t>You owe me $ 195.50</a:t>
            </a:r>
            <a:endParaRPr lang="en-US" dirty="0">
              <a:solidFill>
                <a:srgbClr val="FF0000"/>
              </a:solidFill>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String name = "Bob";</a:t>
            </a:r>
          </a:p>
          <a:p>
            <a:pPr marL="0"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age = 30;</a:t>
            </a:r>
          </a:p>
          <a:p>
            <a:pPr marL="0" indent="0">
              <a:buNone/>
            </a:pP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("Happy birthday %s. I can't believe you're %d.",</a:t>
            </a:r>
            <a:r>
              <a:rPr lang="en-US" dirty="0" err="1">
                <a:latin typeface="Courier New" pitchFamily="49" charset="0"/>
                <a:cs typeface="Courier New" pitchFamily="49" charset="0"/>
              </a:rPr>
              <a:t>name,age</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b="1" dirty="0">
                <a:solidFill>
                  <a:srgbClr val="FF0000"/>
                </a:solidFill>
                <a:latin typeface="Courier New" pitchFamily="49" charset="0"/>
                <a:cs typeface="Courier New" pitchFamily="49" charset="0"/>
              </a:rPr>
              <a:t>Happy birthday Bob. I can't believe you're 30.</a:t>
            </a: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oweMe</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("You owe me %.2f dollars", 196f);</a:t>
            </a:r>
          </a:p>
          <a:p>
            <a:pPr marL="0" indent="0">
              <a:buNone/>
            </a:pPr>
            <a:r>
              <a:rPr lang="en-US" dirty="0">
                <a:latin typeface="Courier New" pitchFamily="49" charset="0"/>
                <a:cs typeface="Courier New" pitchFamily="49" charset="0"/>
              </a:rPr>
              <a:t>String oweMe2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("You owe me %d dollars", 196);</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oweMe</a:t>
            </a:r>
            <a:r>
              <a:rPr lang="en-US" dirty="0">
                <a:latin typeface="Courier New" pitchFamily="49" charset="0"/>
                <a:cs typeface="Courier New" pitchFamily="49" charset="0"/>
              </a:rPr>
              <a:t>);</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(oweMe2);</a:t>
            </a:r>
          </a:p>
          <a:p>
            <a:pPr marL="0" indent="0">
              <a:buNone/>
            </a:pPr>
            <a:r>
              <a:rPr lang="en-US" b="1" dirty="0">
                <a:solidFill>
                  <a:srgbClr val="FF0000"/>
                </a:solidFill>
                <a:latin typeface="Courier New" pitchFamily="49" charset="0"/>
                <a:cs typeface="Courier New" pitchFamily="49" charset="0"/>
              </a:rPr>
              <a:t>You owe me 196.00 dollars</a:t>
            </a:r>
            <a:endParaRPr lang="en-US" dirty="0">
              <a:solidFill>
                <a:srgbClr val="FF0000"/>
              </a:solidFill>
              <a:latin typeface="Courier New" pitchFamily="49" charset="0"/>
              <a:cs typeface="Courier New" pitchFamily="49" charset="0"/>
            </a:endParaRPr>
          </a:p>
          <a:p>
            <a:pPr marL="0" indent="0">
              <a:buNone/>
            </a:pPr>
            <a:r>
              <a:rPr lang="en-US" b="1" dirty="0">
                <a:solidFill>
                  <a:srgbClr val="FF0000"/>
                </a:solidFill>
                <a:latin typeface="Courier New" pitchFamily="49" charset="0"/>
                <a:cs typeface="Courier New" pitchFamily="49" charset="0"/>
              </a:rPr>
              <a:t>You owe me 196 dollars</a:t>
            </a:r>
            <a:endParaRPr lang="en-US"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39</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dirty="0" smtClean="0"/>
              <a:t>Wholeness of the Lesson</a:t>
            </a:r>
            <a:endParaRPr lang="en-US" dirty="0"/>
          </a:p>
        </p:txBody>
      </p:sp>
      <p:sp>
        <p:nvSpPr>
          <p:cNvPr id="3" name="Content Placeholder 2"/>
          <p:cNvSpPr>
            <a:spLocks noGrp="1"/>
          </p:cNvSpPr>
          <p:nvPr>
            <p:ph idx="1"/>
          </p:nvPr>
        </p:nvSpPr>
        <p:spPr>
          <a:xfrm>
            <a:off x="457200" y="1600200"/>
            <a:ext cx="8229600" cy="4389120"/>
          </a:xfrm>
        </p:spPr>
        <p:txBody>
          <a:bodyPr>
            <a:normAutofit fontScale="77500" lnSpcReduction="20000"/>
          </a:bodyPr>
          <a:lstStyle/>
          <a:p>
            <a:pPr marL="0" indent="0">
              <a:buNone/>
            </a:pPr>
            <a:r>
              <a:rPr lang="en-US" dirty="0"/>
              <a:t>Java is an object-oriented programming language that supports both primitive and object data types. These data types make it possible to store data in memory and modify it or perform computations on it to produce useful output. Execution of a program is an example of the “flow of knowledge”—the intelligence that has been coded into the program has a chance to be expressed when the program executes. </a:t>
            </a:r>
            <a:endParaRPr lang="en-US" dirty="0" smtClean="0"/>
          </a:p>
          <a:p>
            <a:pPr marL="0" indent="0" defTabSz="228600">
              <a:buNone/>
            </a:pPr>
            <a:endParaRPr lang="en-US" dirty="0"/>
          </a:p>
          <a:p>
            <a:pPr marL="0" indent="0">
              <a:buNone/>
            </a:pPr>
            <a:r>
              <a:rPr lang="en-US" dirty="0"/>
              <a:t>Maharishi’s Science of Consciousness locates three components to any kind of knowledge: the knower, the object of knowledge, and the process of knowing. These can be found in the structure of a Java program: the “knower” aspect of the program is the intelligence underlying the creation of Java objects—a Java </a:t>
            </a:r>
            <a:r>
              <a:rPr lang="en-US" i="1" dirty="0"/>
              <a:t>class.</a:t>
            </a:r>
            <a:r>
              <a:rPr lang="en-US" dirty="0"/>
              <a:t> The </a:t>
            </a:r>
            <a:r>
              <a:rPr lang="en-US" i="1" dirty="0"/>
              <a:t>data</a:t>
            </a:r>
            <a:r>
              <a:rPr lang="en-US" dirty="0"/>
              <a:t> that a program works on, which is stored in program variables of either primitive or object type, is the “object of </a:t>
            </a:r>
            <a:r>
              <a:rPr lang="en-US" dirty="0" smtClean="0"/>
              <a:t>knowledge</a:t>
            </a:r>
            <a:r>
              <a:rPr lang="en-US" dirty="0"/>
              <a:t>.” And the Java methods, which act on the data, are the “process of knowing.”</a:t>
            </a: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4</a:t>
            </a:fld>
            <a:endParaRPr lang="en-US">
              <a:solidFill>
                <a:srgbClr val="04617B">
                  <a:shade val="90000"/>
                </a:srgbClr>
              </a:solidFill>
            </a:endParaRPr>
          </a:p>
        </p:txBody>
      </p:sp>
    </p:spTree>
    <p:extLst>
      <p:ext uri="{BB962C8B-B14F-4D97-AF65-F5344CB8AC3E}">
        <p14:creationId xmlns:p14="http://schemas.microsoft.com/office/powerpoint/2010/main" val="6216779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itchFamily="49" charset="0"/>
                <a:cs typeface="Courier New" pitchFamily="49" charset="0"/>
              </a:rPr>
              <a:t>String date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("Today's date: %</a:t>
            </a:r>
            <a:r>
              <a:rPr lang="en-US" dirty="0" err="1">
                <a:latin typeface="Courier New" pitchFamily="49" charset="0"/>
                <a:cs typeface="Courier New" pitchFamily="49" charset="0"/>
              </a:rPr>
              <a:t>tD</a:t>
            </a:r>
            <a:r>
              <a:rPr lang="en-US" dirty="0">
                <a:latin typeface="Courier New" pitchFamily="49" charset="0"/>
                <a:cs typeface="Courier New" pitchFamily="49" charset="0"/>
              </a:rPr>
              <a:t>", new Date());</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(date);</a:t>
            </a:r>
          </a:p>
          <a:p>
            <a:pPr marL="0" indent="0">
              <a:buNone/>
            </a:pPr>
            <a:r>
              <a:rPr lang="en-US" b="1" dirty="0">
                <a:solidFill>
                  <a:srgbClr val="FF0000"/>
                </a:solidFill>
                <a:latin typeface="Courier New" pitchFamily="49" charset="0"/>
                <a:cs typeface="Courier New" pitchFamily="49" charset="0"/>
              </a:rPr>
              <a:t>Today's date: 09/09/05</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//formatting in jdk1.4 – uses arrays, explained soon</a:t>
            </a:r>
          </a:p>
          <a:p>
            <a:pPr marL="0" indent="0">
              <a:buNone/>
            </a:pPr>
            <a:r>
              <a:rPr lang="en-US" dirty="0">
                <a:latin typeface="Courier New" pitchFamily="49" charset="0"/>
                <a:cs typeface="Courier New" pitchFamily="49" charset="0"/>
              </a:rPr>
              <a:t>Object [] </a:t>
            </a:r>
            <a:r>
              <a:rPr lang="en-US" dirty="0" err="1">
                <a:latin typeface="Courier New" pitchFamily="49" charset="0"/>
                <a:cs typeface="Courier New" pitchFamily="49" charset="0"/>
              </a:rPr>
              <a:t>params</a:t>
            </a:r>
            <a:r>
              <a:rPr lang="en-US" dirty="0">
                <a:latin typeface="Courier New" pitchFamily="49" charset="0"/>
                <a:cs typeface="Courier New" pitchFamily="49" charset="0"/>
              </a:rPr>
              <a:t> = {"animal", "dog"};</a:t>
            </a:r>
          </a:p>
          <a:p>
            <a:pPr marL="0"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stringWithParameter</a:t>
            </a:r>
            <a:r>
              <a:rPr lang="en-US" dirty="0">
                <a:latin typeface="Courier New" pitchFamily="49" charset="0"/>
                <a:cs typeface="Courier New" pitchFamily="49" charset="0"/>
              </a:rPr>
              <a:t> = </a:t>
            </a:r>
          </a:p>
          <a:p>
            <a:pPr marL="0" indent="0">
              <a:buNone/>
            </a:pPr>
            <a:r>
              <a:rPr lang="en-US" smtClean="0">
                <a:latin typeface="Courier New" pitchFamily="49" charset="0"/>
                <a:cs typeface="Courier New" pitchFamily="49" charset="0"/>
              </a:rPr>
              <a:t>    "</a:t>
            </a:r>
            <a:r>
              <a:rPr lang="en-US" dirty="0">
                <a:latin typeface="Courier New" pitchFamily="49" charset="0"/>
                <a:cs typeface="Courier New" pitchFamily="49" charset="0"/>
              </a:rPr>
              <a:t>Look at that {0} -- it looks like a {1}.";</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("original string: " + </a:t>
            </a:r>
            <a:r>
              <a:rPr lang="en-US" dirty="0" err="1">
                <a:latin typeface="Courier New" pitchFamily="49" charset="0"/>
                <a:cs typeface="Courier New" pitchFamily="49" charset="0"/>
              </a:rPr>
              <a:t>stringWithParameter</a:t>
            </a:r>
            <a:r>
              <a:rPr lang="en-US" dirty="0">
                <a:latin typeface="Courier New" pitchFamily="49" charset="0"/>
                <a:cs typeface="Courier New" pitchFamily="49" charset="0"/>
              </a:rPr>
              <a:t>);</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("formatted string: " + </a:t>
            </a:r>
          </a:p>
          <a:p>
            <a:pPr marL="0" indent="0">
              <a:buNone/>
            </a:pPr>
            <a:r>
              <a:rPr lang="en-US" dirty="0" err="1">
                <a:latin typeface="Courier New" pitchFamily="49" charset="0"/>
                <a:cs typeface="Courier New" pitchFamily="49" charset="0"/>
              </a:rPr>
              <a:t>MessageFormat.format</a:t>
            </a:r>
            <a:r>
              <a:rPr lang="en-US" dirty="0">
                <a:latin typeface="Courier New" pitchFamily="49" charset="0"/>
                <a:cs typeface="Courier New" pitchFamily="49" charset="0"/>
              </a:rPr>
              <a:t>(</a:t>
            </a:r>
            <a:r>
              <a:rPr lang="en-US" dirty="0" err="1">
                <a:latin typeface="Courier New" pitchFamily="49" charset="0"/>
                <a:cs typeface="Courier New" pitchFamily="49" charset="0"/>
              </a:rPr>
              <a:t>stringWithParameter,params</a:t>
            </a:r>
            <a:r>
              <a:rPr lang="en-US" dirty="0">
                <a:latin typeface="Courier New" pitchFamily="49" charset="0"/>
                <a:cs typeface="Courier New" pitchFamily="49" charset="0"/>
              </a:rPr>
              <a:t>));</a:t>
            </a:r>
          </a:p>
          <a:p>
            <a:pPr marL="0" indent="0">
              <a:buNone/>
            </a:pPr>
            <a:r>
              <a:rPr lang="en-US" b="1" dirty="0">
                <a:solidFill>
                  <a:srgbClr val="FF0000"/>
                </a:solidFill>
                <a:latin typeface="Courier New" pitchFamily="49" charset="0"/>
                <a:cs typeface="Courier New" pitchFamily="49" charset="0"/>
              </a:rPr>
              <a:t>original string: "Look at that {0} -- it looks like a {1}."</a:t>
            </a:r>
          </a:p>
          <a:p>
            <a:pPr marL="0" indent="0">
              <a:buNone/>
            </a:pPr>
            <a:r>
              <a:rPr lang="en-US" b="1" dirty="0">
                <a:solidFill>
                  <a:srgbClr val="FF0000"/>
                </a:solidFill>
                <a:latin typeface="Courier New" pitchFamily="49" charset="0"/>
                <a:cs typeface="Courier New" pitchFamily="49" charset="0"/>
              </a:rPr>
              <a:t>formatted string: Look at that animal -- it looks like a dog.</a:t>
            </a:r>
          </a:p>
          <a:p>
            <a:pPr marL="0" indent="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40</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Conditional Logic</a:t>
            </a:r>
          </a:p>
        </p:txBody>
      </p:sp>
      <p:sp>
        <p:nvSpPr>
          <p:cNvPr id="3" name="Content Placeholder 2"/>
          <p:cNvSpPr>
            <a:spLocks noGrp="1"/>
          </p:cNvSpPr>
          <p:nvPr>
            <p:ph idx="1"/>
          </p:nvPr>
        </p:nvSpPr>
        <p:spPr/>
        <p:txBody>
          <a:bodyPr>
            <a:normAutofit fontScale="62500" lnSpcReduction="20000"/>
          </a:bodyPr>
          <a:lstStyle/>
          <a:p>
            <a:pPr lvl="0"/>
            <a:r>
              <a:rPr lang="en-US" dirty="0"/>
              <a:t>The conditional statement in Java has the following form:</a:t>
            </a:r>
          </a:p>
          <a:p>
            <a:pPr marL="365760" lvl="1" indent="0">
              <a:buNone/>
            </a:pPr>
            <a:r>
              <a:rPr lang="en-US" dirty="0">
                <a:latin typeface="Courier New" pitchFamily="49" charset="0"/>
                <a:cs typeface="Courier New" pitchFamily="49" charset="0"/>
              </a:rPr>
              <a:t>if(</a:t>
            </a:r>
            <a:r>
              <a:rPr lang="en-US" i="1" dirty="0">
                <a:latin typeface="Courier New" pitchFamily="49" charset="0"/>
                <a:cs typeface="Courier New" pitchFamily="49" charset="0"/>
              </a:rPr>
              <a:t>condition</a:t>
            </a:r>
            <a:r>
              <a:rPr lang="en-US" dirty="0">
                <a:latin typeface="Courier New" pitchFamily="49" charset="0"/>
                <a:cs typeface="Courier New" pitchFamily="49" charset="0"/>
              </a:rPr>
              <a:t>) </a:t>
            </a:r>
            <a:r>
              <a:rPr lang="en-US" i="1" dirty="0">
                <a:latin typeface="Courier New" pitchFamily="49" charset="0"/>
                <a:cs typeface="Courier New" pitchFamily="49" charset="0"/>
              </a:rPr>
              <a:t>statement</a:t>
            </a:r>
            <a:endParaRPr lang="en-US"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 </a:t>
            </a:r>
          </a:p>
          <a:p>
            <a:pPr marL="365760" lvl="1" indent="0">
              <a:buNone/>
            </a:pPr>
            <a:r>
              <a:rPr lang="en-US" sz="2600" dirty="0"/>
              <a:t>Here, condition is any </a:t>
            </a:r>
            <a:r>
              <a:rPr lang="en-US" sz="2600" dirty="0" err="1"/>
              <a:t>boolean</a:t>
            </a:r>
            <a:r>
              <a:rPr lang="en-US" sz="2600" dirty="0"/>
              <a:t> statement (statement that evaluates to true of false)</a:t>
            </a:r>
          </a:p>
          <a:p>
            <a:pPr marL="365760" lvl="1" indent="0">
              <a:buNone/>
            </a:pPr>
            <a:r>
              <a:rPr lang="en-US" dirty="0">
                <a:latin typeface="Courier New" pitchFamily="49" charset="0"/>
                <a:cs typeface="Courier New" pitchFamily="49" charset="0"/>
              </a:rPr>
              <a:t> </a:t>
            </a:r>
          </a:p>
          <a:p>
            <a:pPr lvl="0"/>
            <a:r>
              <a:rPr lang="en-US" dirty="0"/>
              <a:t>The </a:t>
            </a:r>
            <a:r>
              <a:rPr lang="en-US" i="1" dirty="0"/>
              <a:t>statement</a:t>
            </a:r>
            <a:r>
              <a:rPr lang="en-US" dirty="0"/>
              <a:t> may in fact be an entire block of code, in this form:</a:t>
            </a:r>
          </a:p>
          <a:p>
            <a:pPr marL="365760" lvl="1" indent="0">
              <a:buNone/>
            </a:pPr>
            <a:r>
              <a:rPr lang="en-US" dirty="0">
                <a:latin typeface="Courier New" pitchFamily="49" charset="0"/>
                <a:cs typeface="Courier New" pitchFamily="49" charset="0"/>
              </a:rPr>
              <a:t>if(</a:t>
            </a:r>
            <a:r>
              <a:rPr lang="en-US" i="1" dirty="0">
                <a:latin typeface="Courier New" pitchFamily="49" charset="0"/>
                <a:cs typeface="Courier New" pitchFamily="49" charset="0"/>
              </a:rPr>
              <a:t>condition</a:t>
            </a: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	</a:t>
            </a:r>
            <a:r>
              <a:rPr lang="en-US" i="1" dirty="0">
                <a:latin typeface="Courier New" pitchFamily="49" charset="0"/>
                <a:cs typeface="Courier New" pitchFamily="49" charset="0"/>
              </a:rPr>
              <a:t>statement1</a:t>
            </a:r>
            <a:r>
              <a:rPr lang="en-US" dirty="0">
                <a:latin typeface="Courier New" pitchFamily="49" charset="0"/>
                <a:cs typeface="Courier New" pitchFamily="49" charset="0"/>
              </a:rPr>
              <a:t>;</a:t>
            </a:r>
          </a:p>
          <a:p>
            <a:pPr marL="365760" lvl="1" indent="0">
              <a:buNone/>
            </a:pPr>
            <a:r>
              <a:rPr lang="en-US" i="1" dirty="0">
                <a:latin typeface="Courier New" pitchFamily="49" charset="0"/>
                <a:cs typeface="Courier New" pitchFamily="49" charset="0"/>
              </a:rPr>
              <a:t>	statement2</a:t>
            </a:r>
            <a:r>
              <a:rPr lang="en-US" dirty="0">
                <a:latin typeface="Courier New" pitchFamily="49" charset="0"/>
                <a:cs typeface="Courier New" pitchFamily="49" charset="0"/>
              </a:rPr>
              <a:t>;</a:t>
            </a:r>
          </a:p>
          <a:p>
            <a:pPr marL="365760" lvl="1" indent="0">
              <a:buNone/>
            </a:pPr>
            <a:r>
              <a:rPr lang="en-US" i="1" dirty="0">
                <a:latin typeface="Courier New" pitchFamily="49" charset="0"/>
                <a:cs typeface="Courier New" pitchFamily="49" charset="0"/>
              </a:rPr>
              <a:t>	</a:t>
            </a: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a:t>
            </a:r>
          </a:p>
          <a:p>
            <a:pPr marL="365125" lvl="1" indent="-365125">
              <a:buNone/>
            </a:pPr>
            <a:r>
              <a:rPr lang="en-US" dirty="0">
                <a:latin typeface="Courier New" pitchFamily="49" charset="0"/>
                <a:cs typeface="Courier New" pitchFamily="49" charset="0"/>
              </a:rPr>
              <a:t>	Example:</a:t>
            </a:r>
          </a:p>
          <a:p>
            <a:pPr marL="365125" lvl="1" indent="-365125">
              <a:buNone/>
            </a:pPr>
            <a:r>
              <a:rPr lang="en-US" dirty="0">
                <a:latin typeface="Courier New" pitchFamily="49" charset="0"/>
                <a:cs typeface="Courier New" pitchFamily="49" charset="0"/>
              </a:rPr>
              <a:t> </a:t>
            </a:r>
          </a:p>
          <a:p>
            <a:pPr marL="365125" lvl="1" indent="-365125">
              <a:buNone/>
            </a:pPr>
            <a:r>
              <a:rPr lang="en-US" dirty="0">
                <a:latin typeface="Courier New" pitchFamily="49" charset="0"/>
                <a:cs typeface="Courier New" pitchFamily="49" charset="0"/>
              </a:rPr>
              <a:t>		if(sales &gt;= target) {</a:t>
            </a:r>
          </a:p>
          <a:p>
            <a:pPr marL="365125" lvl="1" indent="-365125">
              <a:buNone/>
            </a:pPr>
            <a:r>
              <a:rPr lang="en-US" dirty="0">
                <a:latin typeface="Courier New" pitchFamily="49" charset="0"/>
                <a:cs typeface="Courier New" pitchFamily="49" charset="0"/>
              </a:rPr>
              <a:t>			performance = "Satisfactory";</a:t>
            </a:r>
          </a:p>
          <a:p>
            <a:pPr marL="365125" lvl="1" indent="-365125">
              <a:buNone/>
            </a:pPr>
            <a:r>
              <a:rPr lang="en-US" dirty="0">
                <a:latin typeface="Courier New" pitchFamily="49" charset="0"/>
                <a:cs typeface="Courier New" pitchFamily="49" charset="0"/>
              </a:rPr>
              <a:t>			bonus = 100;</a:t>
            </a:r>
          </a:p>
          <a:p>
            <a:pPr marL="365125" lvl="1" indent="-365125">
              <a:buNone/>
            </a:pPr>
            <a:r>
              <a:rPr lang="en-US" dirty="0">
                <a:latin typeface="Courier New" pitchFamily="49" charset="0"/>
                <a:cs typeface="Courier New" pitchFamily="49" charset="0"/>
              </a:rPr>
              <a:t>		}</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41</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Conditional Logic</a:t>
            </a:r>
          </a:p>
        </p:txBody>
      </p:sp>
      <p:sp>
        <p:nvSpPr>
          <p:cNvPr id="3" name="Content Placeholder 2"/>
          <p:cNvSpPr>
            <a:spLocks noGrp="1"/>
          </p:cNvSpPr>
          <p:nvPr>
            <p:ph idx="1"/>
          </p:nvPr>
        </p:nvSpPr>
        <p:spPr/>
        <p:txBody>
          <a:bodyPr>
            <a:normAutofit fontScale="77500" lnSpcReduction="20000"/>
          </a:bodyPr>
          <a:lstStyle/>
          <a:p>
            <a:r>
              <a:rPr lang="en-US" dirty="0"/>
              <a:t> </a:t>
            </a:r>
            <a:r>
              <a:rPr lang="en-US" dirty="0" smtClean="0"/>
              <a:t>Another </a:t>
            </a:r>
            <a:r>
              <a:rPr lang="en-US" dirty="0"/>
              <a:t>form of conditionals is the </a:t>
            </a:r>
            <a:r>
              <a:rPr lang="en-US" i="1" dirty="0"/>
              <a:t>“if…else”</a:t>
            </a:r>
            <a:r>
              <a:rPr lang="en-US" dirty="0"/>
              <a:t> form:</a:t>
            </a:r>
          </a:p>
          <a:p>
            <a:pPr marL="365760" lvl="1" indent="0">
              <a:buNone/>
            </a:pPr>
            <a:r>
              <a:rPr lang="en-US" dirty="0">
                <a:latin typeface="Courier New" pitchFamily="49" charset="0"/>
                <a:cs typeface="Courier New" pitchFamily="49" charset="0"/>
              </a:rPr>
              <a:t>if(</a:t>
            </a:r>
            <a:r>
              <a:rPr lang="en-US" i="1" dirty="0">
                <a:latin typeface="Courier New" pitchFamily="49" charset="0"/>
                <a:cs typeface="Courier New" pitchFamily="49" charset="0"/>
              </a:rPr>
              <a:t>condition</a:t>
            </a:r>
            <a:r>
              <a:rPr lang="en-US" dirty="0">
                <a:latin typeface="Courier New" pitchFamily="49" charset="0"/>
                <a:cs typeface="Courier New" pitchFamily="49" charset="0"/>
              </a:rPr>
              <a:t>) </a:t>
            </a:r>
            <a:r>
              <a:rPr lang="en-US" i="1" dirty="0">
                <a:latin typeface="Courier New" pitchFamily="49" charset="0"/>
                <a:cs typeface="Courier New" pitchFamily="49" charset="0"/>
              </a:rPr>
              <a:t>statement1</a:t>
            </a:r>
            <a:endParaRPr lang="en-US"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else </a:t>
            </a:r>
            <a:r>
              <a:rPr lang="en-US" i="1" dirty="0">
                <a:latin typeface="Courier New" pitchFamily="49" charset="0"/>
                <a:cs typeface="Courier New" pitchFamily="49" charset="0"/>
              </a:rPr>
              <a:t>statement2</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Example:</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if(sales </a:t>
            </a:r>
            <a:r>
              <a:rPr lang="en-US" dirty="0">
                <a:latin typeface="Courier New" pitchFamily="49" charset="0"/>
                <a:cs typeface="Courier New" pitchFamily="49" charset="0"/>
              </a:rPr>
              <a:t>&gt;= target) {</a:t>
            </a:r>
          </a:p>
          <a:p>
            <a:pPr marL="0" indent="0">
              <a:buNone/>
            </a:pPr>
            <a:r>
              <a:rPr lang="en-US" dirty="0">
                <a:latin typeface="Courier New" pitchFamily="49" charset="0"/>
                <a:cs typeface="Courier New" pitchFamily="49" charset="0"/>
              </a:rPr>
              <a:t>		performance = "Satisfactory";</a:t>
            </a:r>
          </a:p>
          <a:p>
            <a:pPr marL="0" indent="0">
              <a:buNone/>
            </a:pPr>
            <a:r>
              <a:rPr lang="en-US" dirty="0">
                <a:latin typeface="Courier New" pitchFamily="49" charset="0"/>
                <a:cs typeface="Courier New" pitchFamily="49" charset="0"/>
              </a:rPr>
              <a:t>		bonus = 100;</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else </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performance = "Unsatisfactory";</a:t>
            </a:r>
          </a:p>
          <a:p>
            <a:pPr marL="0" indent="0">
              <a:buNone/>
            </a:pPr>
            <a:r>
              <a:rPr lang="en-US" dirty="0">
                <a:latin typeface="Courier New" pitchFamily="49" charset="0"/>
                <a:cs typeface="Courier New" pitchFamily="49" charset="0"/>
              </a:rPr>
              <a:t>		bonus = 0;</a:t>
            </a:r>
          </a:p>
          <a:p>
            <a:pPr marL="0"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a:t>
            </a:r>
          </a:p>
          <a:p>
            <a:pPr marL="0"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 </a:t>
            </a:r>
            <a:r>
              <a:rPr lang="en-US" smtClean="0">
                <a:cs typeface="Courier New" pitchFamily="49" charset="0"/>
              </a:rPr>
              <a:t>See the </a:t>
            </a:r>
            <a:r>
              <a:rPr lang="en-US" b="1" i="1" smtClean="0">
                <a:cs typeface="Courier New" pitchFamily="49" charset="0"/>
              </a:rPr>
              <a:t>reference example </a:t>
            </a:r>
            <a:r>
              <a:rPr lang="en-US" smtClean="0">
                <a:cs typeface="Courier New" pitchFamily="49" charset="0"/>
              </a:rPr>
              <a:t>(the  Main class).</a:t>
            </a:r>
            <a:r>
              <a:rPr lang="en-US"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42</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019800"/>
          </a:xfrm>
        </p:spPr>
        <p:txBody>
          <a:bodyPr>
            <a:normAutofit fontScale="47500" lnSpcReduction="20000"/>
          </a:bodyPr>
          <a:lstStyle/>
          <a:p>
            <a:r>
              <a:rPr lang="en-US" sz="3400" dirty="0"/>
              <a:t>Can have repeated “else </a:t>
            </a:r>
            <a:r>
              <a:rPr lang="en-US" sz="3400" dirty="0" err="1"/>
              <a:t>if”’s</a:t>
            </a:r>
            <a:r>
              <a:rPr lang="en-US" sz="3400" dirty="0"/>
              <a:t> .</a:t>
            </a:r>
            <a:r>
              <a:rPr lang="en-US" dirty="0"/>
              <a:t/>
            </a:r>
            <a:br>
              <a:rPr lang="en-US" dirty="0"/>
            </a:br>
            <a:r>
              <a:rPr lang="en-US" dirty="0"/>
              <a:t/>
            </a:r>
            <a:br>
              <a:rPr lang="en-US" dirty="0"/>
            </a:br>
            <a:r>
              <a:rPr lang="en-US" dirty="0"/>
              <a:t>	Example:</a:t>
            </a:r>
          </a:p>
          <a:p>
            <a:pPr marL="0" indent="0">
              <a:buNone/>
            </a:pPr>
            <a:r>
              <a:rPr lang="en-US" dirty="0"/>
              <a:t> </a:t>
            </a:r>
            <a:r>
              <a:rPr lang="en-US" dirty="0">
                <a:latin typeface="Courier New" pitchFamily="49" charset="0"/>
                <a:cs typeface="Courier New" pitchFamily="49" charset="0"/>
              </a:rPr>
              <a:t>	if(sales &gt;= 2 * target) {</a:t>
            </a:r>
          </a:p>
          <a:p>
            <a:pPr marL="0" indent="0">
              <a:buNone/>
            </a:pPr>
            <a:r>
              <a:rPr lang="en-US" dirty="0">
                <a:latin typeface="Courier New" pitchFamily="49" charset="0"/>
                <a:cs typeface="Courier New" pitchFamily="49" charset="0"/>
              </a:rPr>
              <a:t>		performance = "Excellent";</a:t>
            </a:r>
          </a:p>
          <a:p>
            <a:pPr marL="0" indent="0">
              <a:buNone/>
            </a:pPr>
            <a:r>
              <a:rPr lang="en-US" dirty="0">
                <a:latin typeface="Courier New" pitchFamily="49" charset="0"/>
                <a:cs typeface="Courier New" pitchFamily="49" charset="0"/>
              </a:rPr>
              <a:t>		bonus = 100</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else if (sales &gt;= target {</a:t>
            </a:r>
          </a:p>
          <a:p>
            <a:pPr marL="0" indent="0">
              <a:buNone/>
            </a:pPr>
            <a:r>
              <a:rPr lang="en-US" dirty="0">
                <a:latin typeface="Courier New" pitchFamily="49" charset="0"/>
                <a:cs typeface="Courier New" pitchFamily="49" charset="0"/>
              </a:rPr>
              <a:t>		performance = "Satisfactory";</a:t>
            </a:r>
          </a:p>
          <a:p>
            <a:pPr marL="0" indent="0">
              <a:buNone/>
            </a:pPr>
            <a:r>
              <a:rPr lang="en-US" dirty="0">
                <a:latin typeface="Courier New" pitchFamily="49" charset="0"/>
                <a:cs typeface="Courier New" pitchFamily="49" charset="0"/>
              </a:rPr>
              <a:t>		bonus = 50;</a:t>
            </a:r>
          </a:p>
          <a:p>
            <a:pPr marL="0" indent="0">
              <a:buNone/>
            </a:pPr>
            <a:r>
              <a:rPr lang="en-US" dirty="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else </a:t>
            </a:r>
            <a:r>
              <a:rPr lang="en-US" dirty="0">
                <a:latin typeface="Courier New" pitchFamily="49" charset="0"/>
                <a:cs typeface="Courier New" pitchFamily="49" charset="0"/>
              </a:rPr>
              <a:t>{ //sales &lt; target</a:t>
            </a:r>
          </a:p>
          <a:p>
            <a:pPr marL="0" indent="0">
              <a:buNone/>
            </a:pPr>
            <a:r>
              <a:rPr lang="en-US" dirty="0">
                <a:latin typeface="Courier New" pitchFamily="49" charset="0"/>
                <a:cs typeface="Courier New" pitchFamily="49" charset="0"/>
              </a:rPr>
              <a:t>		performance = "Unsatisfactory";</a:t>
            </a:r>
          </a:p>
          <a:p>
            <a:pPr marL="0" indent="0">
              <a:buNone/>
            </a:pPr>
            <a:r>
              <a:rPr lang="en-US" dirty="0">
                <a:latin typeface="Courier New" pitchFamily="49" charset="0"/>
                <a:cs typeface="Courier New" pitchFamily="49" charset="0"/>
              </a:rPr>
              <a:t>		bonus = 0;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463550" indent="-463550">
              <a:buNone/>
            </a:pPr>
            <a:r>
              <a:rPr lang="en-US" smtClean="0"/>
              <a:t>            </a:t>
            </a:r>
            <a:r>
              <a:rPr lang="en-US" sz="2900" smtClean="0"/>
              <a:t>An </a:t>
            </a:r>
            <a:r>
              <a:rPr lang="en-US" sz="2900" dirty="0"/>
              <a:t>“else” is associated with nearest previous “if”. Therefore, these statements are read by </a:t>
            </a:r>
            <a:r>
              <a:rPr lang="en-US" sz="2900"/>
              <a:t>the </a:t>
            </a:r>
            <a:r>
              <a:rPr lang="en-US" sz="2900" smtClean="0"/>
              <a:t>compiler </a:t>
            </a:r>
            <a:r>
              <a:rPr lang="en-US" sz="2900" dirty="0"/>
              <a:t>as</a:t>
            </a:r>
            <a:r>
              <a:rPr lang="en-US" sz="2900" dirty="0" smtClean="0"/>
              <a:t>:</a:t>
            </a:r>
            <a:endParaRPr lang="en-US" sz="2900" dirty="0"/>
          </a:p>
          <a:p>
            <a:pPr marL="0" indent="0">
              <a:buNone/>
            </a:pPr>
            <a:r>
              <a:rPr lang="en-US" dirty="0" smtClean="0">
                <a:latin typeface="Courier New" pitchFamily="49" charset="0"/>
                <a:cs typeface="Courier New" pitchFamily="49" charset="0"/>
              </a:rPr>
              <a:t>	if(sales </a:t>
            </a:r>
            <a:r>
              <a:rPr lang="en-US" dirty="0">
                <a:latin typeface="Courier New" pitchFamily="49" charset="0"/>
                <a:cs typeface="Courier New" pitchFamily="49" charset="0"/>
              </a:rPr>
              <a:t>&gt;= 2 * target) {</a:t>
            </a:r>
          </a:p>
          <a:p>
            <a:pPr marL="0" indent="0">
              <a:buNone/>
            </a:pPr>
            <a:r>
              <a:rPr lang="en-US" dirty="0">
                <a:latin typeface="Courier New" pitchFamily="49" charset="0"/>
                <a:cs typeface="Courier New" pitchFamily="49" charset="0"/>
              </a:rPr>
              <a:t>		performance = "Excellent";</a:t>
            </a:r>
          </a:p>
          <a:p>
            <a:pPr marL="0" indent="0">
              <a:buNone/>
            </a:pPr>
            <a:r>
              <a:rPr lang="en-US" dirty="0">
                <a:latin typeface="Courier New" pitchFamily="49" charset="0"/>
                <a:cs typeface="Courier New" pitchFamily="49" charset="0"/>
              </a:rPr>
              <a:t>		bonus = 100;</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else </a:t>
            </a:r>
            <a:r>
              <a:rPr lang="en-US" dirty="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if </a:t>
            </a:r>
            <a:r>
              <a:rPr lang="en-US" dirty="0">
                <a:latin typeface="Courier New" pitchFamily="49" charset="0"/>
                <a:cs typeface="Courier New" pitchFamily="49" charset="0"/>
              </a:rPr>
              <a:t>(sales </a:t>
            </a:r>
            <a:r>
              <a:rPr lang="en-US" dirty="0" smtClean="0">
                <a:latin typeface="Courier New" pitchFamily="49" charset="0"/>
                <a:cs typeface="Courier New" pitchFamily="49" charset="0"/>
              </a:rPr>
              <a:t>&gt;= target) </a:t>
            </a: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performance </a:t>
            </a:r>
            <a:r>
              <a:rPr lang="en-US" dirty="0">
                <a:latin typeface="Courier New" pitchFamily="49" charset="0"/>
                <a:cs typeface="Courier New" pitchFamily="49" charset="0"/>
              </a:rPr>
              <a:t>= "Satisfactory";</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bonus </a:t>
            </a:r>
            <a:r>
              <a:rPr lang="en-US" dirty="0">
                <a:latin typeface="Courier New" pitchFamily="49" charset="0"/>
                <a:cs typeface="Courier New" pitchFamily="49" charset="0"/>
              </a:rPr>
              <a:t>= 500;</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else </a:t>
            </a:r>
            <a:r>
              <a:rPr lang="en-US" dirty="0">
                <a:latin typeface="Courier New" pitchFamily="49" charset="0"/>
                <a:cs typeface="Courier New" pitchFamily="49" charset="0"/>
              </a:rPr>
              <a:t>{ //sales &lt; target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performance </a:t>
            </a:r>
            <a:r>
              <a:rPr lang="en-US" dirty="0">
                <a:latin typeface="Courier New" pitchFamily="49" charset="0"/>
                <a:cs typeface="Courier New" pitchFamily="49" charset="0"/>
              </a:rPr>
              <a:t>= "Unsatisfactory";</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bonus </a:t>
            </a:r>
            <a:r>
              <a:rPr lang="en-US" dirty="0">
                <a:latin typeface="Courier New" pitchFamily="49" charset="0"/>
                <a:cs typeface="Courier New" pitchFamily="49" charset="0"/>
              </a:rPr>
              <a:t>= 0;</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43</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While Loops</a:t>
            </a:r>
          </a:p>
        </p:txBody>
      </p:sp>
      <p:sp>
        <p:nvSpPr>
          <p:cNvPr id="3" name="Content Placeholder 2"/>
          <p:cNvSpPr>
            <a:spLocks noGrp="1"/>
          </p:cNvSpPr>
          <p:nvPr>
            <p:ph idx="1"/>
          </p:nvPr>
        </p:nvSpPr>
        <p:spPr/>
        <p:txBody>
          <a:bodyPr>
            <a:normAutofit lnSpcReduction="10000"/>
          </a:bodyPr>
          <a:lstStyle/>
          <a:p>
            <a:pPr lvl="0"/>
            <a:r>
              <a:rPr lang="en-US" dirty="0"/>
              <a:t>The general form of a </a:t>
            </a:r>
            <a:r>
              <a:rPr lang="en-US" sz="2100" dirty="0">
                <a:latin typeface="Courier New" pitchFamily="49" charset="0"/>
                <a:cs typeface="Courier New" pitchFamily="49" charset="0"/>
              </a:rPr>
              <a:t>while</a:t>
            </a:r>
            <a:r>
              <a:rPr lang="en-US" dirty="0"/>
              <a:t> </a:t>
            </a:r>
            <a:r>
              <a:rPr lang="en-US"/>
              <a:t>loop </a:t>
            </a:r>
            <a:r>
              <a:rPr lang="en-US" smtClean="0"/>
              <a:t>is</a:t>
            </a:r>
            <a:endParaRPr lang="en-US"/>
          </a:p>
          <a:p>
            <a:pPr marL="0" lvl="0" indent="0">
              <a:buNone/>
            </a:pPr>
            <a:r>
              <a:rPr lang="en-US" smtClean="0">
                <a:latin typeface="Courier New" pitchFamily="49" charset="0"/>
                <a:cs typeface="Courier New" pitchFamily="49" charset="0"/>
              </a:rPr>
              <a:t>       while </a:t>
            </a:r>
            <a:r>
              <a:rPr lang="en-US" dirty="0">
                <a:latin typeface="Courier New" pitchFamily="49" charset="0"/>
                <a:cs typeface="Courier New" pitchFamily="49" charset="0"/>
              </a:rPr>
              <a:t>(</a:t>
            </a:r>
            <a:r>
              <a:rPr lang="en-US" i="1" dirty="0">
                <a:latin typeface="Courier New" pitchFamily="49" charset="0"/>
                <a:cs typeface="Courier New" pitchFamily="49" charset="0"/>
              </a:rPr>
              <a:t>condition</a:t>
            </a:r>
            <a:r>
              <a:rPr lang="en-US">
                <a:latin typeface="Courier New" pitchFamily="49" charset="0"/>
                <a:cs typeface="Courier New" pitchFamily="49" charset="0"/>
              </a:rPr>
              <a:t>) </a:t>
            </a:r>
            <a:r>
              <a:rPr lang="en-US" i="1" smtClean="0">
                <a:latin typeface="Courier New" pitchFamily="49" charset="0"/>
                <a:cs typeface="Courier New" pitchFamily="49" charset="0"/>
              </a:rPr>
              <a:t>statement</a:t>
            </a:r>
            <a:endParaRPr lang="en-US" i="1"/>
          </a:p>
          <a:p>
            <a:pPr marL="0" lvl="0" indent="0">
              <a:buNone/>
            </a:pPr>
            <a:r>
              <a:rPr lang="en-US" smtClean="0"/>
              <a:t>    where </a:t>
            </a:r>
            <a:r>
              <a:rPr lang="en-US" i="1" smtClean="0"/>
              <a:t>condition</a:t>
            </a:r>
            <a:r>
              <a:rPr lang="en-US" smtClean="0"/>
              <a:t> is a boolean expression.</a:t>
            </a:r>
            <a:br>
              <a:rPr lang="en-US" smtClean="0"/>
            </a:br>
            <a:endParaRPr lang="en-US" smtClean="0"/>
          </a:p>
          <a:p>
            <a:pPr lvl="0"/>
            <a:r>
              <a:rPr lang="en-US" smtClean="0"/>
              <a:t>The </a:t>
            </a:r>
            <a:r>
              <a:rPr lang="en-US" dirty="0"/>
              <a:t>general form of a </a:t>
            </a:r>
            <a:r>
              <a:rPr lang="en-US" sz="2100" dirty="0">
                <a:latin typeface="Courier New" pitchFamily="49" charset="0"/>
                <a:cs typeface="Courier New" pitchFamily="49" charset="0"/>
              </a:rPr>
              <a:t>do…while</a:t>
            </a:r>
            <a:r>
              <a:rPr lang="en-US" dirty="0"/>
              <a:t> loop is</a:t>
            </a:r>
          </a:p>
          <a:p>
            <a:pPr marL="0" indent="0">
              <a:buNone/>
            </a:pPr>
            <a:r>
              <a:rPr lang="en-US" dirty="0" smtClean="0"/>
              <a:t>	</a:t>
            </a:r>
            <a:r>
              <a:rPr lang="en-US" sz="2100" dirty="0">
                <a:latin typeface="Courier New" pitchFamily="49" charset="0"/>
                <a:cs typeface="Courier New" pitchFamily="49" charset="0"/>
              </a:rPr>
              <a:t>do statement while (</a:t>
            </a:r>
            <a:r>
              <a:rPr lang="en-US" sz="2100">
                <a:latin typeface="Courier New" pitchFamily="49" charset="0"/>
                <a:cs typeface="Courier New" pitchFamily="49" charset="0"/>
              </a:rPr>
              <a:t>condition</a:t>
            </a:r>
            <a:r>
              <a:rPr lang="en-US" sz="2100" smtClean="0">
                <a:latin typeface="Courier New" pitchFamily="49" charset="0"/>
                <a:cs typeface="Courier New" pitchFamily="49" charset="0"/>
              </a:rPr>
              <a:t>)</a:t>
            </a:r>
            <a:br>
              <a:rPr lang="en-US" sz="2100" smtClean="0">
                <a:latin typeface="Courier New" pitchFamily="49" charset="0"/>
                <a:cs typeface="Courier New" pitchFamily="49" charset="0"/>
              </a:rPr>
            </a:br>
            <a:endParaRPr lang="en-US" dirty="0"/>
          </a:p>
          <a:p>
            <a:r>
              <a:rPr lang="en-US" dirty="0"/>
              <a:t>Typically</a:t>
            </a:r>
            <a:r>
              <a:rPr lang="en-US"/>
              <a:t>, </a:t>
            </a:r>
            <a:r>
              <a:rPr lang="en-US" sz="2100" smtClean="0">
                <a:latin typeface="Courier New" pitchFamily="49" charset="0"/>
                <a:cs typeface="Courier New" pitchFamily="49" charset="0"/>
              </a:rPr>
              <a:t>do…while </a:t>
            </a:r>
            <a:r>
              <a:rPr lang="en-US" dirty="0"/>
              <a:t>is used in place of </a:t>
            </a:r>
            <a:r>
              <a:rPr lang="en-US" sz="2100" dirty="0">
                <a:latin typeface="Courier New" pitchFamily="49" charset="0"/>
                <a:cs typeface="Courier New" pitchFamily="49" charset="0"/>
              </a:rPr>
              <a:t>while</a:t>
            </a:r>
            <a:r>
              <a:rPr lang="en-US" dirty="0"/>
              <a:t> when it is necessary for </a:t>
            </a:r>
            <a:r>
              <a:rPr lang="en-US" sz="2100" dirty="0">
                <a:latin typeface="Courier New" pitchFamily="49" charset="0"/>
                <a:cs typeface="Courier New" pitchFamily="49" charset="0"/>
              </a:rPr>
              <a:t>statement</a:t>
            </a:r>
            <a:r>
              <a:rPr lang="en-US" dirty="0"/>
              <a:t> to execute at least once (even if </a:t>
            </a:r>
            <a:r>
              <a:rPr lang="en-US" sz="2100" dirty="0">
                <a:latin typeface="Courier New" pitchFamily="49" charset="0"/>
                <a:cs typeface="Courier New" pitchFamily="49" charset="0"/>
              </a:rPr>
              <a:t>condition</a:t>
            </a:r>
            <a:r>
              <a:rPr lang="en-US" dirty="0"/>
              <a:t> is always false).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44</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43400" y="2133600"/>
            <a:ext cx="4724400" cy="3429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 y="2133600"/>
            <a:ext cx="3886200" cy="2971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229600" cy="1143000"/>
          </a:xfrm>
        </p:spPr>
        <p:txBody>
          <a:bodyPr>
            <a:normAutofit/>
          </a:bodyPr>
          <a:lstStyle/>
          <a:p>
            <a:pPr lvl="0"/>
            <a:r>
              <a:rPr lang="en-US" dirty="0" smtClean="0"/>
              <a:t>Examples</a:t>
            </a:r>
            <a:endParaRPr lang="en-US" dirty="0"/>
          </a:p>
        </p:txBody>
      </p:sp>
      <p:sp>
        <p:nvSpPr>
          <p:cNvPr id="3" name="Content Placeholder 2"/>
          <p:cNvSpPr>
            <a:spLocks noGrp="1"/>
          </p:cNvSpPr>
          <p:nvPr>
            <p:ph idx="1"/>
          </p:nvPr>
        </p:nvSpPr>
        <p:spPr>
          <a:xfrm>
            <a:off x="-228600" y="2133600"/>
            <a:ext cx="4648200" cy="3352800"/>
          </a:xfrm>
        </p:spPr>
        <p:txBody>
          <a:bodyPr>
            <a:noAutofit/>
          </a:bodyPr>
          <a:lstStyle/>
          <a:p>
            <a:pPr marL="365760" lvl="1" indent="0">
              <a:buNone/>
            </a:pPr>
            <a:r>
              <a:rPr lang="en-US" sz="1600" smtClean="0">
                <a:latin typeface="Courier New" pitchFamily="49" charset="0"/>
                <a:cs typeface="Courier New" pitchFamily="49" charset="0"/>
              </a:rPr>
              <a:t>//while loop</a:t>
            </a:r>
          </a:p>
          <a:p>
            <a:pPr marL="365760" lvl="1" indent="0">
              <a:buNone/>
            </a:pPr>
            <a:r>
              <a:rPr lang="en-US" sz="1600" smtClean="0">
                <a:latin typeface="Courier New" pitchFamily="49" charset="0"/>
                <a:cs typeface="Courier New" pitchFamily="49" charset="0"/>
              </a:rPr>
              <a:t>while(balance &lt; goal) {</a:t>
            </a:r>
          </a:p>
          <a:p>
            <a:pPr marL="365760" lvl="1" indent="0">
              <a:buNone/>
            </a:pPr>
            <a:r>
              <a:rPr lang="en-US" sz="1600">
                <a:latin typeface="Courier New" pitchFamily="49" charset="0"/>
                <a:cs typeface="Courier New" pitchFamily="49" charset="0"/>
              </a:rPr>
              <a:t> </a:t>
            </a:r>
            <a:r>
              <a:rPr lang="en-US" sz="1600" smtClean="0">
                <a:latin typeface="Courier New" pitchFamily="49" charset="0"/>
                <a:cs typeface="Courier New" pitchFamily="49" charset="0"/>
              </a:rPr>
              <a:t> balance += payment;</a:t>
            </a:r>
          </a:p>
          <a:p>
            <a:pPr marL="365760" lvl="1" indent="0">
              <a:buNone/>
            </a:pPr>
            <a:r>
              <a:rPr lang="en-US" sz="1600">
                <a:latin typeface="Courier New" pitchFamily="49" charset="0"/>
                <a:cs typeface="Courier New" pitchFamily="49" charset="0"/>
              </a:rPr>
              <a:t> </a:t>
            </a:r>
            <a:r>
              <a:rPr lang="en-US" sz="1600" smtClean="0">
                <a:latin typeface="Courier New" pitchFamily="49" charset="0"/>
                <a:cs typeface="Courier New" pitchFamily="49" charset="0"/>
              </a:rPr>
              <a:t> double interest </a:t>
            </a:r>
            <a:br>
              <a:rPr lang="en-US" sz="1600" smtClean="0">
                <a:latin typeface="Courier New" pitchFamily="49" charset="0"/>
                <a:cs typeface="Courier New" pitchFamily="49" charset="0"/>
              </a:rPr>
            </a:br>
            <a:r>
              <a:rPr lang="en-US" sz="1600" smtClean="0">
                <a:latin typeface="Courier New" pitchFamily="49" charset="0"/>
                <a:cs typeface="Courier New" pitchFamily="49" charset="0"/>
              </a:rPr>
              <a:t>     = balance * </a:t>
            </a:r>
            <a:r>
              <a:rPr lang="en-US" sz="1400" smtClean="0">
                <a:latin typeface="Courier New" pitchFamily="49" charset="0"/>
                <a:cs typeface="Courier New" pitchFamily="49" charset="0"/>
              </a:rPr>
              <a:t>interestRate/100</a:t>
            </a:r>
            <a:r>
              <a:rPr lang="en-US" sz="1600" smtClean="0">
                <a:latin typeface="Courier New" pitchFamily="49" charset="0"/>
                <a:cs typeface="Courier New" pitchFamily="49" charset="0"/>
              </a:rPr>
              <a:t>;</a:t>
            </a:r>
          </a:p>
          <a:p>
            <a:pPr marL="365760" lvl="1" indent="0">
              <a:buNone/>
            </a:pPr>
            <a:r>
              <a:rPr lang="en-US" sz="1600">
                <a:latin typeface="Courier New" pitchFamily="49" charset="0"/>
                <a:cs typeface="Courier New" pitchFamily="49" charset="0"/>
              </a:rPr>
              <a:t> </a:t>
            </a:r>
            <a:r>
              <a:rPr lang="en-US" sz="1600" smtClean="0">
                <a:latin typeface="Courier New" pitchFamily="49" charset="0"/>
                <a:cs typeface="Courier New" pitchFamily="49" charset="0"/>
              </a:rPr>
              <a:t> balance += interest;</a:t>
            </a:r>
          </a:p>
          <a:p>
            <a:pPr marL="365760" lvl="1" indent="0">
              <a:buNone/>
            </a:pPr>
            <a:r>
              <a:rPr lang="en-US" sz="1600">
                <a:latin typeface="Courier New" pitchFamily="49" charset="0"/>
                <a:cs typeface="Courier New" pitchFamily="49" charset="0"/>
              </a:rPr>
              <a:t> </a:t>
            </a:r>
            <a:r>
              <a:rPr lang="en-US" sz="1600" smtClean="0">
                <a:latin typeface="Courier New" pitchFamily="49" charset="0"/>
                <a:cs typeface="Courier New" pitchFamily="49" charset="0"/>
              </a:rPr>
              <a:t> years++;</a:t>
            </a:r>
          </a:p>
          <a:p>
            <a:pPr marL="365760" lvl="1" indent="0">
              <a:buNone/>
            </a:pPr>
            <a:r>
              <a:rPr lang="en-US" sz="1600" smtClean="0">
                <a:latin typeface="Courier New" pitchFamily="49" charset="0"/>
                <a:cs typeface="Courier New" pitchFamily="49" charset="0"/>
              </a:rPr>
              <a:t>}</a:t>
            </a:r>
          </a:p>
          <a:p>
            <a:pPr marL="365760" lvl="1" indent="0">
              <a:buNone/>
            </a:pPr>
            <a:r>
              <a:rPr lang="en-US" sz="1600" smtClean="0">
                <a:latin typeface="Courier New" pitchFamily="49" charset="0"/>
                <a:cs typeface="Courier New" pitchFamily="49" charset="0"/>
              </a:rPr>
              <a:t>System.out.println(years + " years");</a:t>
            </a:r>
          </a:p>
          <a:p>
            <a:pPr marL="365760" lvl="1" indent="0">
              <a:buNone/>
            </a:pPr>
            <a:r>
              <a:rPr lang="en-US" sz="1100" smtClean="0">
                <a:latin typeface="Courier New" pitchFamily="49" charset="0"/>
                <a:cs typeface="Courier New" pitchFamily="49" charset="0"/>
              </a:rPr>
              <a:t> </a:t>
            </a:r>
          </a:p>
          <a:p>
            <a:pPr marL="0" indent="0">
              <a:buNone/>
            </a:pPr>
            <a:endParaRPr lang="en-US" sz="11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45</a:t>
            </a:fld>
            <a:endParaRPr lang="en-US" dirty="0">
              <a:solidFill>
                <a:srgbClr val="04617B">
                  <a:shade val="90000"/>
                </a:srgbClr>
              </a:solidFill>
            </a:endParaRPr>
          </a:p>
        </p:txBody>
      </p:sp>
      <p:sp>
        <p:nvSpPr>
          <p:cNvPr id="5" name="TextBox 4"/>
          <p:cNvSpPr txBox="1"/>
          <p:nvPr/>
        </p:nvSpPr>
        <p:spPr>
          <a:xfrm>
            <a:off x="3962400" y="2046514"/>
            <a:ext cx="5334000" cy="3816429"/>
          </a:xfrm>
          <a:prstGeom prst="rect">
            <a:avLst/>
          </a:prstGeom>
          <a:noFill/>
        </p:spPr>
        <p:txBody>
          <a:bodyPr wrap="square" rtlCol="0">
            <a:spAutoFit/>
          </a:bodyPr>
          <a:lstStyle/>
          <a:p>
            <a:pPr marL="365760" lvl="1" indent="0">
              <a:buNone/>
            </a:pPr>
            <a:r>
              <a:rPr lang="en-US" sz="1400">
                <a:latin typeface="Courier New" pitchFamily="49" charset="0"/>
                <a:cs typeface="Courier New" pitchFamily="49" charset="0"/>
              </a:rPr>
              <a:t>//do..while loop</a:t>
            </a:r>
          </a:p>
          <a:p>
            <a:pPr marL="365760" lvl="1" indent="0">
              <a:buNone/>
            </a:pPr>
            <a:r>
              <a:rPr lang="en-US" sz="1400">
                <a:latin typeface="Courier New" pitchFamily="49" charset="0"/>
                <a:cs typeface="Courier New" pitchFamily="49" charset="0"/>
              </a:rPr>
              <a:t>Scanner sc = new Scanner(System.in);</a:t>
            </a:r>
          </a:p>
          <a:p>
            <a:pPr marL="365760" lvl="1" indent="0">
              <a:buNone/>
            </a:pPr>
            <a:r>
              <a:rPr lang="en-US" sz="1400" smtClean="0">
                <a:latin typeface="Courier New" pitchFamily="49" charset="0"/>
                <a:cs typeface="Courier New" pitchFamily="49" charset="0"/>
              </a:rPr>
              <a:t>do{</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System.out.print</a:t>
            </a:r>
            <a:r>
              <a:rPr lang="en-US" sz="1400">
                <a:latin typeface="Courier New" pitchFamily="49" charset="0"/>
                <a:cs typeface="Courier New" pitchFamily="49" charset="0"/>
              </a:rPr>
              <a:t>("Payment amount? </a:t>
            </a:r>
            <a:r>
              <a:rPr lang="en-US" sz="1400" smtClean="0">
                <a:latin typeface="Courier New" pitchFamily="49" charset="0"/>
                <a:cs typeface="Courier New" pitchFamily="49" charset="0"/>
              </a:rPr>
              <a:t>");</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payment </a:t>
            </a:r>
            <a:r>
              <a:rPr lang="en-US" sz="1400">
                <a:latin typeface="Courier New" pitchFamily="49" charset="0"/>
                <a:cs typeface="Courier New" pitchFamily="49" charset="0"/>
              </a:rPr>
              <a:t>= sc.nextDouble</a:t>
            </a:r>
            <a:r>
              <a:rPr lang="en-US" sz="1400" smtClean="0">
                <a:latin typeface="Courier New" pitchFamily="49" charset="0"/>
                <a:cs typeface="Courier New" pitchFamily="49" charset="0"/>
              </a:rPr>
              <a:t>();</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balance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payment;</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double </a:t>
            </a:r>
            <a:r>
              <a:rPr lang="en-US" sz="1400">
                <a:latin typeface="Courier New" pitchFamily="49" charset="0"/>
                <a:cs typeface="Courier New" pitchFamily="49" charset="0"/>
              </a:rPr>
              <a:t>interest = </a:t>
            </a:r>
            <a:r>
              <a:rPr lang="en-US" sz="1100">
                <a:latin typeface="Courier New" pitchFamily="49" charset="0"/>
                <a:cs typeface="Courier New" pitchFamily="49" charset="0"/>
              </a:rPr>
              <a:t>balance * interestRate / </a:t>
            </a:r>
            <a:r>
              <a:rPr lang="en-US" sz="1100" smtClean="0">
                <a:latin typeface="Courier New" pitchFamily="49" charset="0"/>
                <a:cs typeface="Courier New" pitchFamily="49" charset="0"/>
              </a:rPr>
              <a:t>100</a:t>
            </a:r>
            <a:r>
              <a:rPr lang="en-US" sz="1400" smtClean="0">
                <a:latin typeface="Courier New" pitchFamily="49" charset="0"/>
                <a:cs typeface="Courier New" pitchFamily="49" charset="0"/>
              </a:rPr>
              <a:t>;</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balance </a:t>
            </a:r>
            <a:r>
              <a:rPr lang="en-US" sz="1400">
                <a:latin typeface="Courier New" pitchFamily="49" charset="0"/>
                <a:cs typeface="Courier New" pitchFamily="49" charset="0"/>
              </a:rPr>
              <a:t>+= </a:t>
            </a:r>
            <a:r>
              <a:rPr lang="en-US" sz="1400" smtClean="0">
                <a:latin typeface="Courier New" pitchFamily="49" charset="0"/>
                <a:cs typeface="Courier New" pitchFamily="49" charset="0"/>
              </a:rPr>
              <a:t>interest;</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years++;</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System.out.println</a:t>
            </a:r>
            <a:r>
              <a:rPr lang="en-US" sz="1400">
                <a:latin typeface="Courier New" pitchFamily="49" charset="0"/>
                <a:cs typeface="Courier New" pitchFamily="49" charset="0"/>
              </a:rPr>
              <a:t>("Your </a:t>
            </a:r>
            <a:r>
              <a:rPr lang="en-US" sz="1400" smtClean="0">
                <a:latin typeface="Courier New" pitchFamily="49" charset="0"/>
                <a:cs typeface="Courier New" pitchFamily="49" charset="0"/>
              </a:rPr>
              <a:t>balance: </a:t>
            </a:r>
            <a:r>
              <a:rPr lang="en-US" sz="1400">
                <a:latin typeface="Courier New" pitchFamily="49" charset="0"/>
                <a:cs typeface="Courier New" pitchFamily="49" charset="0"/>
              </a:rPr>
              <a:t>"</a:t>
            </a:r>
            <a:r>
              <a:rPr lang="en-US" sz="1400" smtClean="0">
                <a:latin typeface="Courier New" pitchFamily="49" charset="0"/>
                <a:cs typeface="Courier New" pitchFamily="49" charset="0"/>
              </a:rPr>
              <a:t> +</a:t>
            </a:r>
          </a:p>
          <a:p>
            <a:pPr marL="365760" lvl="1" indent="0">
              <a:buNone/>
            </a:pPr>
            <a:r>
              <a:rPr lang="en-US" sz="1400" smtClean="0">
                <a:latin typeface="Courier New" pitchFamily="49" charset="0"/>
                <a:cs typeface="Courier New" pitchFamily="49" charset="0"/>
              </a:rPr>
              <a:t>     balance);</a:t>
            </a:r>
          </a:p>
          <a:p>
            <a:pPr marL="365760" lvl="1" indent="0">
              <a:buNone/>
            </a:pPr>
            <a:r>
              <a:rPr lang="en-US" sz="1400" smtClean="0">
                <a:latin typeface="Courier New" pitchFamily="49" charset="0"/>
                <a:cs typeface="Courier New" pitchFamily="49" charset="0"/>
              </a:rPr>
              <a:t>  System.out.println(</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a:t>
            </a:r>
            <a:r>
              <a:rPr lang="en-US" sz="1400">
                <a:latin typeface="Courier New" pitchFamily="49" charset="0"/>
                <a:cs typeface="Courier New" pitchFamily="49" charset="0"/>
              </a:rPr>
              <a:t>Make another payment? (Y/N</a:t>
            </a:r>
            <a:r>
              <a:rPr lang="en-US" sz="1400" smtClean="0">
                <a:latin typeface="Courier New" pitchFamily="49" charset="0"/>
                <a:cs typeface="Courier New" pitchFamily="49" charset="0"/>
              </a:rPr>
              <a:t>)");</a:t>
            </a:r>
          </a:p>
          <a:p>
            <a:pPr marL="365760" lvl="1" indent="0">
              <a:buNone/>
            </a:pPr>
            <a:r>
              <a:rPr lang="en-US" sz="1400">
                <a:latin typeface="Courier New" pitchFamily="49" charset="0"/>
                <a:cs typeface="Courier New" pitchFamily="49" charset="0"/>
              </a:rPr>
              <a:t> </a:t>
            </a:r>
            <a:r>
              <a:rPr lang="en-US" sz="1400" smtClean="0">
                <a:latin typeface="Courier New" pitchFamily="49" charset="0"/>
                <a:cs typeface="Courier New" pitchFamily="49" charset="0"/>
              </a:rPr>
              <a:t> input </a:t>
            </a:r>
            <a:r>
              <a:rPr lang="en-US" sz="1400">
                <a:latin typeface="Courier New" pitchFamily="49" charset="0"/>
                <a:cs typeface="Courier New" pitchFamily="49" charset="0"/>
              </a:rPr>
              <a:t>= sc.next();</a:t>
            </a:r>
          </a:p>
          <a:p>
            <a:pPr marL="365760" lvl="1" indent="0">
              <a:buNone/>
            </a:pPr>
            <a:r>
              <a:rPr lang="en-US" sz="1400">
                <a:latin typeface="Courier New" pitchFamily="49" charset="0"/>
                <a:cs typeface="Courier New" pitchFamily="49" charset="0"/>
              </a:rPr>
              <a:t>}</a:t>
            </a:r>
          </a:p>
          <a:p>
            <a:pPr marL="365760" lvl="1" indent="0">
              <a:buNone/>
            </a:pPr>
            <a:r>
              <a:rPr lang="en-US" sz="1400">
                <a:latin typeface="Courier New" pitchFamily="49" charset="0"/>
                <a:cs typeface="Courier New" pitchFamily="49" charset="0"/>
              </a:rPr>
              <a:t>while(input.equals("Y"));</a:t>
            </a:r>
          </a:p>
          <a:p>
            <a:endParaRPr lang="en-US"/>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200400"/>
            <a:ext cx="7162800" cy="2667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mtClean="0"/>
              <a:t>Examples – </a:t>
            </a:r>
            <a:r>
              <a:rPr lang="en-US" sz="4400" smtClean="0"/>
              <a:t>the while(true) Construct</a:t>
            </a:r>
            <a:endParaRPr lang="en-US" sz="4400"/>
          </a:p>
        </p:txBody>
      </p:sp>
      <p:sp>
        <p:nvSpPr>
          <p:cNvPr id="3" name="Content Placeholder 2"/>
          <p:cNvSpPr>
            <a:spLocks noGrp="1"/>
          </p:cNvSpPr>
          <p:nvPr>
            <p:ph idx="1"/>
          </p:nvPr>
        </p:nvSpPr>
        <p:spPr/>
        <p:txBody>
          <a:bodyPr>
            <a:normAutofit fontScale="70000" lnSpcReduction="20000"/>
          </a:bodyPr>
          <a:lstStyle/>
          <a:p>
            <a:r>
              <a:rPr lang="en-US" dirty="0"/>
              <a:t>Use the </a:t>
            </a:r>
            <a:r>
              <a:rPr lang="en-US" dirty="0">
                <a:latin typeface="Courier New" pitchFamily="49" charset="0"/>
                <a:cs typeface="Courier New" pitchFamily="49" charset="0"/>
              </a:rPr>
              <a:t>while(true)</a:t>
            </a:r>
            <a:r>
              <a:rPr lang="en-US" dirty="0"/>
              <a:t> form when the </a:t>
            </a:r>
            <a:r>
              <a:rPr lang="en-US" dirty="0">
                <a:latin typeface="Courier New" pitchFamily="49" charset="0"/>
                <a:cs typeface="Courier New" pitchFamily="49" charset="0"/>
              </a:rPr>
              <a:t>statement</a:t>
            </a:r>
            <a:r>
              <a:rPr lang="en-US" dirty="0"/>
              <a:t> requires processing before a condition can be evaluated. To exit the loop, use a </a:t>
            </a:r>
            <a:r>
              <a:rPr lang="en-US" dirty="0">
                <a:latin typeface="Courier New" pitchFamily="49" charset="0"/>
                <a:cs typeface="Courier New" pitchFamily="49" charset="0"/>
              </a:rPr>
              <a:t>break</a:t>
            </a:r>
            <a:r>
              <a:rPr lang="en-US" dirty="0"/>
              <a:t> statement.</a:t>
            </a:r>
          </a:p>
          <a:p>
            <a:pPr marL="0" indent="0">
              <a:buNone/>
            </a:pPr>
            <a:r>
              <a:rPr lang="en-US" dirty="0"/>
              <a:t> </a:t>
            </a:r>
          </a:p>
          <a:p>
            <a:pPr marL="0" indent="0">
              <a:buNone/>
            </a:pPr>
            <a:r>
              <a:rPr lang="en-US" dirty="0"/>
              <a:t>Example:</a:t>
            </a:r>
          </a:p>
          <a:p>
            <a:pPr marL="0" indent="0">
              <a:buNone/>
            </a:pPr>
            <a:r>
              <a:rPr lang="en-US" dirty="0"/>
              <a:t> </a:t>
            </a:r>
          </a:p>
          <a:p>
            <a:pPr marL="365760" lvl="1" indent="0">
              <a:buNone/>
            </a:pPr>
            <a:r>
              <a:rPr lang="en-US" dirty="0">
                <a:latin typeface="Courier New" pitchFamily="49" charset="0"/>
                <a:cs typeface="Courier New" pitchFamily="49" charset="0"/>
              </a:rPr>
              <a:t>Scanner </a:t>
            </a:r>
            <a:r>
              <a:rPr lang="en-US" dirty="0" err="1">
                <a:latin typeface="Courier New" pitchFamily="49" charset="0"/>
                <a:cs typeface="Courier New" pitchFamily="49" charset="0"/>
              </a:rPr>
              <a:t>sc</a:t>
            </a:r>
            <a:r>
              <a:rPr lang="en-US" dirty="0">
                <a:latin typeface="Courier New" pitchFamily="49" charset="0"/>
                <a:cs typeface="Courier New" pitchFamily="49" charset="0"/>
              </a:rPr>
              <a:t> = new Scanner(System.in);</a:t>
            </a:r>
          </a:p>
          <a:p>
            <a:pPr marL="365760" lvl="1" indent="0">
              <a:buNone/>
            </a:pPr>
            <a:r>
              <a:rPr lang="en-US" dirty="0">
                <a:latin typeface="Courier New" pitchFamily="49" charset="0"/>
                <a:cs typeface="Courier New" pitchFamily="49" charset="0"/>
              </a:rPr>
              <a:t>while(true) {</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a:t>
            </a:r>
            <a:r>
              <a:rPr lang="en-US" dirty="0">
                <a:latin typeface="Courier New" pitchFamily="49" charset="0"/>
                <a:cs typeface="Courier New" pitchFamily="49" charset="0"/>
              </a:rPr>
              <a:t> (″Enter a positive number: ″);</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value = </a:t>
            </a:r>
            <a:r>
              <a:rPr lang="en-US" dirty="0" err="1">
                <a:latin typeface="Courier New" pitchFamily="49" charset="0"/>
                <a:cs typeface="Courier New" pitchFamily="49" charset="0"/>
              </a:rPr>
              <a:t>sc.nextInt</a:t>
            </a: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	if(value &lt;= 0){</a:t>
            </a:r>
          </a:p>
          <a:p>
            <a:pPr marL="365760" lvl="1" indent="0">
              <a:buNone/>
            </a:pPr>
            <a:r>
              <a:rPr lang="en-US" dirty="0">
                <a:latin typeface="Courier New" pitchFamily="49" charset="0"/>
                <a:cs typeface="Courier New" pitchFamily="49" charset="0"/>
              </a:rPr>
              <a:t>		break;</a:t>
            </a:r>
          </a:p>
          <a:p>
            <a:pPr marL="365760" lvl="1" indent="0">
              <a:buNone/>
            </a:pPr>
            <a:r>
              <a:rPr lang="en-US" dirty="0">
                <a:latin typeface="Courier New" pitchFamily="49" charset="0"/>
                <a:cs typeface="Courier New" pitchFamily="49" charset="0"/>
              </a:rPr>
              <a:t>	}	</a:t>
            </a:r>
          </a:p>
          <a:p>
            <a:pPr marL="365760" lvl="1" indent="0">
              <a:buNone/>
            </a:pPr>
            <a:r>
              <a:rPr lang="en-US" dirty="0">
                <a:latin typeface="Courier New" pitchFamily="49" charset="0"/>
                <a:cs typeface="Courier New" pitchFamily="49" charset="0"/>
              </a:rPr>
              <a:t>}</a:t>
            </a:r>
          </a:p>
          <a:p>
            <a:pPr marL="365760" lvl="1"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(″The value you enter must be positive.″);</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46</a:t>
            </a:fld>
            <a:endParaRPr lang="en-US" dirty="0">
              <a:solidFill>
                <a:srgbClr val="04617B">
                  <a:shade val="90000"/>
                </a:srgbClr>
              </a:solidFill>
            </a:endParaRPr>
          </a:p>
        </p:txBody>
      </p:sp>
    </p:spTree>
    <p:extLst>
      <p:ext uri="{BB962C8B-B14F-4D97-AF65-F5344CB8AC3E}">
        <p14:creationId xmlns:p14="http://schemas.microsoft.com/office/powerpoint/2010/main" val="2988510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while(true) - continued</a:t>
            </a:r>
            <a:endParaRPr lang="en-US"/>
          </a:p>
        </p:txBody>
      </p:sp>
      <p:sp>
        <p:nvSpPr>
          <p:cNvPr id="3" name="Content Placeholder 2"/>
          <p:cNvSpPr>
            <a:spLocks noGrp="1"/>
          </p:cNvSpPr>
          <p:nvPr>
            <p:ph idx="1"/>
          </p:nvPr>
        </p:nvSpPr>
        <p:spPr/>
        <p:txBody>
          <a:bodyPr>
            <a:normAutofit/>
          </a:bodyPr>
          <a:lstStyle/>
          <a:p>
            <a:pPr lvl="0"/>
            <a:r>
              <a:rPr lang="en-US" dirty="0"/>
              <a:t>Also used sometimes in creating a server (for a client/server system); in this case, the while loop never stops (until the server itself stops</a:t>
            </a:r>
            <a:r>
              <a:rPr lang="en-US" dirty="0" smtClean="0"/>
              <a:t>):</a:t>
            </a:r>
            <a:endParaRPr lang="en-US" dirty="0"/>
          </a:p>
          <a:p>
            <a:pPr lvl="0"/>
            <a:r>
              <a:rPr lang="en-US" i="1" dirty="0"/>
              <a:t>Using </a:t>
            </a:r>
            <a:r>
              <a:rPr lang="en-US" sz="2400" dirty="0">
                <a:latin typeface="Courier New" pitchFamily="49" charset="0"/>
                <a:cs typeface="Courier New" pitchFamily="49" charset="0"/>
              </a:rPr>
              <a:t>break </a:t>
            </a:r>
            <a:r>
              <a:rPr lang="en-US" i="1" dirty="0"/>
              <a:t>in while loops.</a:t>
            </a:r>
            <a:r>
              <a:rPr lang="en-US" dirty="0"/>
              <a:t> When a </a:t>
            </a:r>
            <a:r>
              <a:rPr lang="en-US" sz="2400" dirty="0">
                <a:latin typeface="Courier New" pitchFamily="49" charset="0"/>
                <a:cs typeface="Courier New" pitchFamily="49" charset="0"/>
              </a:rPr>
              <a:t>break</a:t>
            </a:r>
            <a:r>
              <a:rPr lang="en-US" sz="3200" i="1" dirty="0"/>
              <a:t> </a:t>
            </a:r>
            <a:r>
              <a:rPr lang="en-US" dirty="0"/>
              <a:t>statement occurs, the while loop is exited and execution resumes as it would if the condition in the while loop had just failed. When possible, use </a:t>
            </a:r>
            <a:r>
              <a:rPr lang="en-US" sz="2400" dirty="0">
                <a:latin typeface="Courier New" pitchFamily="49" charset="0"/>
                <a:cs typeface="Courier New" pitchFamily="49" charset="0"/>
              </a:rPr>
              <a:t>while</a:t>
            </a:r>
            <a:r>
              <a:rPr lang="en-US" dirty="0"/>
              <a:t> </a:t>
            </a:r>
            <a:r>
              <a:rPr lang="en-US" i="1" dirty="0"/>
              <a:t>without </a:t>
            </a:r>
            <a:r>
              <a:rPr lang="en-US" dirty="0"/>
              <a:t> a </a:t>
            </a:r>
            <a:r>
              <a:rPr lang="en-US" sz="2400" dirty="0">
                <a:latin typeface="Courier New" pitchFamily="49" charset="0"/>
                <a:cs typeface="Courier New" pitchFamily="49" charset="0"/>
              </a:rPr>
              <a:t>break</a:t>
            </a:r>
            <a:r>
              <a:rPr lang="en-US" dirty="0"/>
              <a:t> statement (by selecting the condition for the </a:t>
            </a:r>
            <a:r>
              <a:rPr lang="en-US" sz="2400" dirty="0">
                <a:latin typeface="Courier New" pitchFamily="49" charset="0"/>
                <a:cs typeface="Courier New" pitchFamily="49" charset="0"/>
              </a:rPr>
              <a:t>while</a:t>
            </a:r>
            <a:r>
              <a:rPr lang="en-US" dirty="0"/>
              <a:t> loop carefully) – sometimes though </a:t>
            </a:r>
            <a:r>
              <a:rPr lang="en-US" sz="2400" dirty="0">
                <a:latin typeface="Courier New" pitchFamily="49" charset="0"/>
                <a:cs typeface="Courier New" pitchFamily="49" charset="0"/>
              </a:rPr>
              <a:t>break</a:t>
            </a:r>
            <a:r>
              <a:rPr lang="en-US" dirty="0"/>
              <a:t> statements are necessary.</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47</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Flow: for </a:t>
            </a:r>
            <a:r>
              <a:rPr lang="en-US" dirty="0" smtClean="0"/>
              <a:t>Loops</a:t>
            </a:r>
            <a:endParaRPr lang="en-US" dirty="0"/>
          </a:p>
        </p:txBody>
      </p:sp>
      <p:sp>
        <p:nvSpPr>
          <p:cNvPr id="3" name="Content Placeholder 2"/>
          <p:cNvSpPr>
            <a:spLocks noGrp="1"/>
          </p:cNvSpPr>
          <p:nvPr>
            <p:ph idx="1"/>
          </p:nvPr>
        </p:nvSpPr>
        <p:spPr/>
        <p:txBody>
          <a:bodyPr/>
          <a:lstStyle/>
          <a:p>
            <a:r>
              <a:rPr lang="en-US" dirty="0"/>
              <a:t>General form of the </a:t>
            </a:r>
            <a:r>
              <a:rPr lang="en-US" dirty="0">
                <a:latin typeface="Courier New" panose="02070309020205020404" pitchFamily="49" charset="0"/>
                <a:cs typeface="Courier New" panose="02070309020205020404" pitchFamily="49" charset="0"/>
              </a:rPr>
              <a:t>for</a:t>
            </a:r>
            <a:r>
              <a:rPr lang="en-US" dirty="0"/>
              <a:t> loop:</a:t>
            </a:r>
          </a:p>
          <a:p>
            <a:pPr marL="0" indent="0">
              <a:buNone/>
            </a:pPr>
            <a:r>
              <a:rPr lang="en-US" dirty="0" smtClean="0"/>
              <a:t>	for(</a:t>
            </a:r>
            <a:r>
              <a:rPr lang="en-US" i="1" dirty="0" smtClean="0"/>
              <a:t>initialization</a:t>
            </a:r>
            <a:r>
              <a:rPr lang="en-US" dirty="0"/>
              <a:t>; </a:t>
            </a:r>
            <a:r>
              <a:rPr lang="en-US" i="1" dirty="0"/>
              <a:t>condition</a:t>
            </a:r>
            <a:r>
              <a:rPr lang="en-US" dirty="0"/>
              <a:t>; </a:t>
            </a:r>
            <a:r>
              <a:rPr lang="en-US" i="1" dirty="0"/>
              <a:t>increment</a:t>
            </a:r>
            <a:r>
              <a:rPr lang="en-US" dirty="0"/>
              <a:t>) </a:t>
            </a:r>
            <a:r>
              <a:rPr lang="en-US" i="1" dirty="0"/>
              <a:t>statement</a:t>
            </a:r>
            <a:endParaRPr lang="en-US" dirty="0"/>
          </a:p>
          <a:p>
            <a:r>
              <a:rPr lang="en-US" smtClean="0"/>
              <a:t>Sample code: see the </a:t>
            </a:r>
            <a:r>
              <a:rPr lang="en-US" i="1" smtClean="0"/>
              <a:t>reference example, </a:t>
            </a:r>
            <a:r>
              <a:rPr lang="en-US" smtClean="0">
                <a:latin typeface="Courier New" panose="02070309020205020404" pitchFamily="49" charset="0"/>
                <a:cs typeface="Courier New" panose="02070309020205020404" pitchFamily="49" charset="0"/>
              </a:rPr>
              <a:t>Main</a:t>
            </a:r>
            <a:r>
              <a:rPr lang="en-US" smtClean="0"/>
              <a:t> class.</a:t>
            </a:r>
            <a:endParaRPr lang="en-US" dirty="0"/>
          </a:p>
          <a:p>
            <a:r>
              <a:rPr lang="en-US" dirty="0" smtClean="0"/>
              <a:t>All </a:t>
            </a:r>
            <a:r>
              <a:rPr lang="en-US" dirty="0"/>
              <a:t>three parts of the </a:t>
            </a:r>
            <a:r>
              <a:rPr lang="en-US" dirty="0">
                <a:latin typeface="Courier New" panose="02070309020205020404" pitchFamily="49" charset="0"/>
                <a:cs typeface="Courier New" panose="02070309020205020404" pitchFamily="49" charset="0"/>
              </a:rPr>
              <a:t>for</a:t>
            </a:r>
            <a:r>
              <a:rPr lang="en-US" dirty="0"/>
              <a:t> expression are optional. The expression</a:t>
            </a:r>
          </a:p>
          <a:p>
            <a:pPr marL="0" indent="0">
              <a:buNone/>
            </a:pPr>
            <a:r>
              <a:rPr lang="en-US" dirty="0"/>
              <a:t>	</a:t>
            </a:r>
            <a:r>
              <a:rPr lang="en-US" sz="2000" dirty="0" smtClean="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  ; ) </a:t>
            </a:r>
            <a:r>
              <a:rPr lang="en-US" i="1" dirty="0"/>
              <a:t>statement</a:t>
            </a:r>
            <a:endParaRPr lang="en-US" dirty="0"/>
          </a:p>
          <a:p>
            <a:pPr marL="0" indent="0" defTabSz="228600">
              <a:buNone/>
            </a:pPr>
            <a:r>
              <a:rPr lang="en-US"/>
              <a:t>	</a:t>
            </a:r>
            <a:r>
              <a:rPr lang="en-US" smtClean="0"/>
              <a:t>means </a:t>
            </a:r>
            <a:r>
              <a:rPr lang="en-US" dirty="0"/>
              <a:t>the same as</a:t>
            </a:r>
          </a:p>
          <a:p>
            <a:pPr marL="0" indent="0">
              <a:buNone/>
            </a:pPr>
            <a:r>
              <a:rPr lang="en-US" dirty="0"/>
              <a:t>	</a:t>
            </a:r>
            <a:r>
              <a:rPr lang="en-US" sz="2000" dirty="0">
                <a:latin typeface="Courier New" panose="02070309020205020404" pitchFamily="49" charset="0"/>
                <a:cs typeface="Courier New" panose="02070309020205020404" pitchFamily="49" charset="0"/>
              </a:rPr>
              <a:t>while(true)</a:t>
            </a:r>
            <a:r>
              <a:rPr lang="en-US" dirty="0"/>
              <a:t> </a:t>
            </a:r>
            <a:r>
              <a:rPr lang="en-US" i="1" dirty="0"/>
              <a:t>statement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48</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Examples</a:t>
            </a:r>
            <a:endParaRPr lang="en-US" dirty="0"/>
          </a:p>
        </p:txBody>
      </p:sp>
      <p:sp>
        <p:nvSpPr>
          <p:cNvPr id="3" name="Content Placeholder 2"/>
          <p:cNvSpPr>
            <a:spLocks noGrp="1"/>
          </p:cNvSpPr>
          <p:nvPr>
            <p:ph idx="1"/>
          </p:nvPr>
        </p:nvSpPr>
        <p:spPr>
          <a:xfrm>
            <a:off x="457200" y="1524000"/>
            <a:ext cx="8229600" cy="5105400"/>
          </a:xfrm>
        </p:spPr>
        <p:txBody>
          <a:bodyPr>
            <a:normAutofit fontScale="25000" lnSpcReduction="20000"/>
          </a:bodyPr>
          <a:lstStyle/>
          <a:p>
            <a:pPr marL="365760" lvl="1" indent="0">
              <a:buNone/>
            </a:pPr>
            <a:r>
              <a:rPr lang="en-US" sz="5400" dirty="0">
                <a:latin typeface="Courier New" pitchFamily="49" charset="0"/>
                <a:cs typeface="Courier New" pitchFamily="49" charset="0"/>
              </a:rPr>
              <a:t>//standard</a:t>
            </a:r>
          </a:p>
          <a:p>
            <a:pPr marL="365760" lvl="1" indent="0">
              <a:buNone/>
            </a:pPr>
            <a:r>
              <a:rPr lang="en-US" sz="5400" dirty="0">
                <a:latin typeface="Courier New" pitchFamily="49" charset="0"/>
                <a:cs typeface="Courier New" pitchFamily="49" charset="0"/>
              </a:rPr>
              <a:t>for(</a:t>
            </a:r>
            <a:r>
              <a:rPr lang="en-US" sz="5400" dirty="0" err="1">
                <a:latin typeface="Courier New" pitchFamily="49" charset="0"/>
                <a:cs typeface="Courier New" pitchFamily="49" charset="0"/>
              </a:rPr>
              <a:t>int</a:t>
            </a:r>
            <a:r>
              <a:rPr lang="en-US" sz="5400" dirty="0">
                <a:latin typeface="Courier New" pitchFamily="49" charset="0"/>
                <a:cs typeface="Courier New" pitchFamily="49" charset="0"/>
              </a:rPr>
              <a:t> i = 0; i &lt; max; ++i) {</a:t>
            </a:r>
          </a:p>
          <a:p>
            <a:pPr marL="365760" lvl="1" indent="0">
              <a:buNone/>
            </a:pPr>
            <a:r>
              <a:rPr lang="en-US" sz="5400" dirty="0">
                <a:latin typeface="Courier New" pitchFamily="49" charset="0"/>
                <a:cs typeface="Courier New" pitchFamily="49" charset="0"/>
              </a:rPr>
              <a:t>	//do something</a:t>
            </a:r>
          </a:p>
          <a:p>
            <a:pPr marL="365760" lvl="1" indent="0">
              <a:buNone/>
            </a:pPr>
            <a:r>
              <a:rPr lang="en-US" sz="5400" dirty="0">
                <a:latin typeface="Courier New" pitchFamily="49" charset="0"/>
                <a:cs typeface="Courier New" pitchFamily="49" charset="0"/>
              </a:rPr>
              <a:t>}</a:t>
            </a:r>
          </a:p>
          <a:p>
            <a:pPr marL="365760" lvl="1" indent="0">
              <a:buNone/>
            </a:pPr>
            <a:r>
              <a:rPr lang="en-US" sz="5400" dirty="0">
                <a:latin typeface="Courier New" pitchFamily="49" charset="0"/>
                <a:cs typeface="Courier New" pitchFamily="49" charset="0"/>
              </a:rPr>
              <a:t> </a:t>
            </a:r>
          </a:p>
          <a:p>
            <a:pPr marL="365760" lvl="1" indent="0">
              <a:buNone/>
            </a:pPr>
            <a:r>
              <a:rPr lang="en-US" sz="5400" dirty="0"/>
              <a:t>Note: Since </a:t>
            </a:r>
            <a:r>
              <a:rPr lang="en-US" sz="5400" dirty="0">
                <a:latin typeface="Courier New" panose="02070309020205020404" pitchFamily="49" charset="0"/>
                <a:cs typeface="Courier New" panose="02070309020205020404" pitchFamily="49" charset="0"/>
              </a:rPr>
              <a:t>i</a:t>
            </a:r>
            <a:r>
              <a:rPr lang="en-US" sz="5400" dirty="0"/>
              <a:t> is declared in the for expression, it cannot be referenced outside of the for block. If you need to use it outside the block, this code should be used:</a:t>
            </a:r>
          </a:p>
          <a:p>
            <a:pPr marL="365760" lvl="1" indent="0">
              <a:buNone/>
            </a:pPr>
            <a:r>
              <a:rPr lang="en-US" sz="5400" dirty="0"/>
              <a:t> </a:t>
            </a:r>
          </a:p>
          <a:p>
            <a:pPr marL="365760" lvl="1" indent="0">
              <a:buNone/>
            </a:pPr>
            <a:r>
              <a:rPr lang="en-US" sz="5400" dirty="0" err="1">
                <a:latin typeface="Courier New" pitchFamily="49" charset="0"/>
                <a:cs typeface="Courier New" pitchFamily="49" charset="0"/>
              </a:rPr>
              <a:t>int</a:t>
            </a:r>
            <a:r>
              <a:rPr lang="en-US" sz="5400" dirty="0">
                <a:latin typeface="Courier New" pitchFamily="49" charset="0"/>
                <a:cs typeface="Courier New" pitchFamily="49" charset="0"/>
              </a:rPr>
              <a:t> i;</a:t>
            </a:r>
          </a:p>
          <a:p>
            <a:pPr marL="365760" lvl="1" indent="0">
              <a:buNone/>
            </a:pPr>
            <a:r>
              <a:rPr lang="en-US" sz="5400" dirty="0">
                <a:latin typeface="Courier New" pitchFamily="49" charset="0"/>
                <a:cs typeface="Courier New" pitchFamily="49" charset="0"/>
              </a:rPr>
              <a:t>for(i = 0; i &lt; max; ++i) {</a:t>
            </a:r>
          </a:p>
          <a:p>
            <a:pPr marL="365760" lvl="1" indent="0">
              <a:buNone/>
            </a:pPr>
            <a:r>
              <a:rPr lang="en-US" sz="5400" dirty="0">
                <a:latin typeface="Courier New" pitchFamily="49" charset="0"/>
                <a:cs typeface="Courier New" pitchFamily="49" charset="0"/>
              </a:rPr>
              <a:t>	//do something</a:t>
            </a:r>
          </a:p>
          <a:p>
            <a:pPr marL="365760" lvl="1" indent="0">
              <a:buNone/>
            </a:pPr>
            <a:r>
              <a:rPr lang="en-US" sz="5400" dirty="0">
                <a:latin typeface="Courier New" pitchFamily="49" charset="0"/>
                <a:cs typeface="Courier New" pitchFamily="49" charset="0"/>
              </a:rPr>
              <a:t>}</a:t>
            </a:r>
          </a:p>
          <a:p>
            <a:pPr marL="365760" lvl="1" indent="0">
              <a:buNone/>
            </a:pPr>
            <a:r>
              <a:rPr lang="en-US" sz="5400" dirty="0">
                <a:latin typeface="Courier New" pitchFamily="49" charset="0"/>
                <a:cs typeface="Courier New" pitchFamily="49" charset="0"/>
              </a:rPr>
              <a:t>//now i can be referenced here</a:t>
            </a:r>
          </a:p>
          <a:p>
            <a:pPr marL="365760" lvl="1" indent="0">
              <a:buNone/>
            </a:pPr>
            <a:r>
              <a:rPr lang="en-US" sz="5400" dirty="0"/>
              <a:t> </a:t>
            </a:r>
          </a:p>
          <a:p>
            <a:pPr marL="365760" lvl="1" indent="0">
              <a:buNone/>
            </a:pPr>
            <a:r>
              <a:rPr lang="en-US" sz="5400" dirty="0"/>
              <a:t>or, equivalently,</a:t>
            </a:r>
          </a:p>
          <a:p>
            <a:pPr marL="365760" lvl="1" indent="0">
              <a:buNone/>
            </a:pPr>
            <a:r>
              <a:rPr lang="en-US" sz="5400" dirty="0"/>
              <a:t> </a:t>
            </a:r>
          </a:p>
          <a:p>
            <a:pPr marL="365760" lvl="1" indent="0">
              <a:buNone/>
            </a:pPr>
            <a:r>
              <a:rPr lang="en-US" sz="5400" dirty="0" err="1">
                <a:latin typeface="Courier New" pitchFamily="49" charset="0"/>
                <a:cs typeface="Courier New" pitchFamily="49" charset="0"/>
              </a:rPr>
              <a:t>int</a:t>
            </a:r>
            <a:r>
              <a:rPr lang="en-US" sz="5400" dirty="0">
                <a:latin typeface="Courier New" pitchFamily="49" charset="0"/>
                <a:cs typeface="Courier New" pitchFamily="49" charset="0"/>
              </a:rPr>
              <a:t> i=0;</a:t>
            </a:r>
          </a:p>
          <a:p>
            <a:pPr marL="365760" lvl="1" indent="0">
              <a:buNone/>
            </a:pPr>
            <a:r>
              <a:rPr lang="en-US" sz="5400" dirty="0">
                <a:latin typeface="Courier New" pitchFamily="49" charset="0"/>
                <a:cs typeface="Courier New" pitchFamily="49" charset="0"/>
              </a:rPr>
              <a:t>for( ; i &lt; max; ++i) {</a:t>
            </a:r>
          </a:p>
          <a:p>
            <a:pPr marL="365760" lvl="1" indent="0">
              <a:buNone/>
            </a:pPr>
            <a:r>
              <a:rPr lang="en-US" sz="5400" dirty="0">
                <a:latin typeface="Courier New" pitchFamily="49" charset="0"/>
                <a:cs typeface="Courier New" pitchFamily="49" charset="0"/>
              </a:rPr>
              <a:t>	//do something</a:t>
            </a:r>
          </a:p>
          <a:p>
            <a:pPr marL="365760" lvl="1" indent="0">
              <a:buNone/>
            </a:pPr>
            <a:r>
              <a:rPr lang="en-US" sz="5400" dirty="0">
                <a:latin typeface="Courier New" pitchFamily="49" charset="0"/>
                <a:cs typeface="Courier New" pitchFamily="49" charset="0"/>
              </a:rPr>
              <a:t>}</a:t>
            </a:r>
          </a:p>
          <a:p>
            <a:pPr marL="365760" lvl="1" indent="0">
              <a:buNone/>
            </a:pPr>
            <a:r>
              <a:rPr lang="en-US" sz="5400" dirty="0">
                <a:latin typeface="Courier New" pitchFamily="49" charset="0"/>
                <a:cs typeface="Courier New" pitchFamily="49" charset="0"/>
              </a:rPr>
              <a:t>//now i can be referenced here</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49</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Outline </a:t>
            </a:r>
            <a:r>
              <a:rPr lang="en-US" smtClean="0"/>
              <a:t>of Topics</a:t>
            </a:r>
            <a:endParaRPr lang="en-US" dirty="0"/>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r>
              <a:rPr lang="en-US" dirty="0"/>
              <a:t>First </a:t>
            </a:r>
            <a:r>
              <a:rPr lang="en-US" smtClean="0"/>
              <a:t>Java program and the </a:t>
            </a:r>
            <a:r>
              <a:rPr lang="en-US" i="1" smtClean="0"/>
              <a:t>Reference Example</a:t>
            </a:r>
            <a:endParaRPr lang="en-US" dirty="0"/>
          </a:p>
          <a:p>
            <a:r>
              <a:rPr lang="en-US" dirty="0"/>
              <a:t>Data Types: </a:t>
            </a:r>
          </a:p>
          <a:p>
            <a:pPr lvl="1"/>
            <a:r>
              <a:rPr lang="en-US" dirty="0" smtClean="0"/>
              <a:t>The </a:t>
            </a:r>
            <a:r>
              <a:rPr lang="en-US" dirty="0"/>
              <a:t>Primitive Types</a:t>
            </a:r>
          </a:p>
          <a:p>
            <a:pPr lvl="1"/>
            <a:r>
              <a:rPr lang="en-US" dirty="0" smtClean="0"/>
              <a:t>Char</a:t>
            </a:r>
            <a:endParaRPr lang="en-US" dirty="0"/>
          </a:p>
          <a:p>
            <a:pPr lvl="1"/>
            <a:r>
              <a:rPr lang="en-US" dirty="0" smtClean="0"/>
              <a:t>Other </a:t>
            </a:r>
            <a:r>
              <a:rPr lang="en-US" dirty="0"/>
              <a:t>data types</a:t>
            </a:r>
          </a:p>
          <a:p>
            <a:r>
              <a:rPr lang="en-US" dirty="0"/>
              <a:t>Operators In Java</a:t>
            </a:r>
          </a:p>
          <a:p>
            <a:pPr lvl="1"/>
            <a:r>
              <a:rPr lang="en-US" dirty="0" smtClean="0"/>
              <a:t>Arithmetic </a:t>
            </a:r>
            <a:r>
              <a:rPr lang="en-US" dirty="0"/>
              <a:t>Operators</a:t>
            </a:r>
          </a:p>
          <a:p>
            <a:pPr lvl="1"/>
            <a:r>
              <a:rPr lang="en-US" dirty="0" smtClean="0"/>
              <a:t>Increment </a:t>
            </a:r>
            <a:r>
              <a:rPr lang="en-US" dirty="0"/>
              <a:t>and Decrement Operators</a:t>
            </a:r>
          </a:p>
          <a:p>
            <a:pPr lvl="1"/>
            <a:r>
              <a:rPr lang="en-US" dirty="0" smtClean="0"/>
              <a:t>Relational </a:t>
            </a:r>
            <a:r>
              <a:rPr lang="en-US" dirty="0"/>
              <a:t>And Boolean Operators</a:t>
            </a:r>
          </a:p>
          <a:p>
            <a:pPr lvl="1"/>
            <a:r>
              <a:rPr lang="en-US" dirty="0" smtClean="0"/>
              <a:t>Bitwise </a:t>
            </a:r>
            <a:r>
              <a:rPr lang="en-US" dirty="0"/>
              <a:t>Operators</a:t>
            </a:r>
          </a:p>
          <a:p>
            <a:r>
              <a:rPr lang="en-US" dirty="0"/>
              <a:t>Java Strings</a:t>
            </a:r>
          </a:p>
          <a:p>
            <a:r>
              <a:rPr lang="en-US" dirty="0"/>
              <a:t>Control Flow: </a:t>
            </a:r>
          </a:p>
          <a:p>
            <a:pPr lvl="1"/>
            <a:r>
              <a:rPr lang="en-US" dirty="0" smtClean="0"/>
              <a:t>Conditional </a:t>
            </a:r>
            <a:r>
              <a:rPr lang="en-US" dirty="0"/>
              <a:t>Logic</a:t>
            </a:r>
          </a:p>
          <a:p>
            <a:pPr lvl="1"/>
            <a:r>
              <a:rPr lang="en-US" dirty="0" smtClean="0"/>
              <a:t>While </a:t>
            </a:r>
            <a:r>
              <a:rPr lang="en-US" dirty="0"/>
              <a:t>Loops</a:t>
            </a:r>
          </a:p>
          <a:p>
            <a:pPr lvl="1"/>
            <a:r>
              <a:rPr lang="en-US" dirty="0" smtClean="0"/>
              <a:t>For </a:t>
            </a:r>
            <a:r>
              <a:rPr lang="en-US" dirty="0"/>
              <a:t>loops</a:t>
            </a:r>
          </a:p>
          <a:p>
            <a:pPr lvl="1"/>
            <a:r>
              <a:rPr lang="en-US" dirty="0" smtClean="0"/>
              <a:t>The </a:t>
            </a:r>
            <a:r>
              <a:rPr lang="en-US" dirty="0"/>
              <a:t>switch Statement</a:t>
            </a:r>
          </a:p>
          <a:p>
            <a:r>
              <a:rPr lang="en-US" dirty="0"/>
              <a:t>Arrays</a:t>
            </a: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a:t>
            </a:fld>
            <a:endParaRPr lang="en-US" dirty="0">
              <a:solidFill>
                <a:srgbClr val="04617B">
                  <a:shade val="90000"/>
                </a:srgbClr>
              </a:solidFill>
            </a:endParaRPr>
          </a:p>
        </p:txBody>
      </p:sp>
    </p:spTree>
    <p:extLst>
      <p:ext uri="{BB962C8B-B14F-4D97-AF65-F5344CB8AC3E}">
        <p14:creationId xmlns:p14="http://schemas.microsoft.com/office/powerpoint/2010/main" val="29280969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 continued</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More than one variable can be initialized, and more than one increment statement can be used; commas separate such statements.</a:t>
            </a:r>
          </a:p>
          <a:p>
            <a:pPr marL="365760" lvl="1" indent="0">
              <a:buNone/>
            </a:pPr>
            <a:r>
              <a:rPr lang="en-US" dirty="0"/>
              <a:t> </a:t>
            </a:r>
          </a:p>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1, j = max; i * j &lt;= balance; i++, j--) {</a:t>
            </a:r>
          </a:p>
          <a:p>
            <a:pPr marL="365760" lvl="1" indent="0">
              <a:buNone/>
            </a:pPr>
            <a:r>
              <a:rPr lang="en-US" dirty="0">
                <a:latin typeface="Courier New" pitchFamily="49" charset="0"/>
                <a:cs typeface="Courier New" pitchFamily="49" charset="0"/>
              </a:rPr>
              <a:t>	//do something</a:t>
            </a:r>
          </a:p>
          <a:p>
            <a:pPr marL="365760" lvl="1" indent="0">
              <a:buNone/>
            </a:pPr>
            <a:r>
              <a:rPr lang="en-US" dirty="0">
                <a:latin typeface="Courier New" pitchFamily="49" charset="0"/>
                <a:cs typeface="Courier New" pitchFamily="49" charset="0"/>
              </a:rPr>
              <a:t>}</a:t>
            </a:r>
          </a:p>
          <a:p>
            <a:pPr marL="365760" lvl="1" indent="0">
              <a:buNone/>
            </a:pPr>
            <a:r>
              <a:rPr lang="en-US" dirty="0"/>
              <a:t> </a:t>
            </a:r>
          </a:p>
          <a:p>
            <a:pPr marL="365760" lvl="1" indent="0">
              <a:buNone/>
            </a:pPr>
            <a:r>
              <a:rPr lang="en-US" dirty="0"/>
              <a:t>Complex conditions are allowed in the condition slot:</a:t>
            </a:r>
          </a:p>
          <a:p>
            <a:pPr marL="365760" lvl="1" indent="0">
              <a:buNone/>
            </a:pPr>
            <a:r>
              <a:rPr lang="en-US" dirty="0"/>
              <a:t> </a:t>
            </a:r>
          </a:p>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(i+1) * value &gt; min &amp;&amp; i * value &lt; max; i = i +2) {</a:t>
            </a:r>
          </a:p>
          <a:p>
            <a:pPr marL="365760" lvl="1" indent="0">
              <a:buNone/>
            </a:pPr>
            <a:r>
              <a:rPr lang="en-US" dirty="0">
                <a:latin typeface="Courier New" pitchFamily="49" charset="0"/>
                <a:cs typeface="Courier New" pitchFamily="49" charset="0"/>
              </a:rPr>
              <a:t>	//do something</a:t>
            </a:r>
          </a:p>
          <a:p>
            <a:pPr marL="365760" lvl="1" indent="0">
              <a:buNone/>
            </a:pPr>
            <a:r>
              <a:rPr lang="en-US" dirty="0">
                <a:latin typeface="Courier New" pitchFamily="49" charset="0"/>
                <a:cs typeface="Courier New"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50</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loops – example</a:t>
            </a:r>
          </a:p>
        </p:txBody>
      </p:sp>
      <p:sp>
        <p:nvSpPr>
          <p:cNvPr id="3" name="Content Placeholder 2"/>
          <p:cNvSpPr>
            <a:spLocks noGrp="1"/>
          </p:cNvSpPr>
          <p:nvPr>
            <p:ph idx="1"/>
          </p:nvPr>
        </p:nvSpPr>
        <p:spPr/>
        <p:txBody>
          <a:bodyPr>
            <a:normAutofit fontScale="77500" lnSpcReduction="20000"/>
          </a:bodyPr>
          <a:lstStyle/>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n; ++i){</a:t>
            </a:r>
          </a:p>
          <a:p>
            <a:pPr marL="365760" lvl="1"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for(</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j = 0; j &lt; n; ++j){</a:t>
            </a:r>
          </a:p>
          <a:p>
            <a:pPr marL="365760"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System.out.printf</a:t>
            </a:r>
            <a:r>
              <a:rPr lang="en-US" dirty="0">
                <a:latin typeface="Courier New" pitchFamily="49" charset="0"/>
                <a:cs typeface="Courier New" pitchFamily="49" charset="0"/>
              </a:rPr>
              <a:t>("%-3s","*");		</a:t>
            </a:r>
          </a:p>
          <a:p>
            <a:pPr marL="365760" lvl="1"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a:latin typeface="Courier New" pitchFamily="49" charset="0"/>
                <a:cs typeface="Courier New" pitchFamily="49" charset="0"/>
              </a:rPr>
              <a:t>();</a:t>
            </a:r>
          </a:p>
          <a:p>
            <a:pPr marL="365760" lvl="1" indent="0">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365760" lvl="1" indent="0">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 flag means "left justify" within field</a:t>
            </a:r>
          </a:p>
          <a:p>
            <a:pPr marL="365760" lvl="1" indent="0">
              <a:buNone/>
            </a:pPr>
            <a:r>
              <a:rPr lang="en-US" dirty="0">
                <a:latin typeface="Courier New" pitchFamily="49" charset="0"/>
                <a:cs typeface="Courier New" pitchFamily="49" charset="0"/>
              </a:rPr>
              <a:t> </a:t>
            </a:r>
          </a:p>
          <a:p>
            <a:pPr marL="365760" lvl="1" indent="0">
              <a:buNone/>
            </a:pPr>
            <a:r>
              <a:rPr lang="en-US" dirty="0" smtClean="0">
                <a:latin typeface="Courier New" pitchFamily="49" charset="0"/>
                <a:cs typeface="Courier New" pitchFamily="49" charset="0"/>
              </a:rPr>
              <a:t>//</a:t>
            </a:r>
            <a:r>
              <a:rPr lang="en-US" dirty="0">
                <a:latin typeface="Courier New" pitchFamily="49" charset="0"/>
                <a:cs typeface="Courier New" pitchFamily="49" charset="0"/>
              </a:rPr>
              <a:t>output for n = 5</a:t>
            </a:r>
            <a:r>
              <a:rPr lang="en-US" dirty="0"/>
              <a:t/>
            </a:r>
            <a:br>
              <a:rPr lang="en-US" dirty="0"/>
            </a:br>
            <a:endParaRPr lang="en-US" dirty="0"/>
          </a:p>
          <a:p>
            <a:pPr marL="365760" lvl="1" indent="0">
              <a:buNone/>
            </a:pPr>
            <a:r>
              <a:rPr lang="en-US" dirty="0"/>
              <a:t>*  *  *  *  *  </a:t>
            </a:r>
          </a:p>
          <a:p>
            <a:pPr marL="365760" lvl="1" indent="0">
              <a:buNone/>
            </a:pPr>
            <a:r>
              <a:rPr lang="en-US" dirty="0"/>
              <a:t>*  *  *  *  *  </a:t>
            </a:r>
          </a:p>
          <a:p>
            <a:pPr marL="365760" lvl="1" indent="0">
              <a:buNone/>
            </a:pPr>
            <a:r>
              <a:rPr lang="en-US" dirty="0"/>
              <a:t>*  *  *  *  *  </a:t>
            </a:r>
          </a:p>
          <a:p>
            <a:pPr marL="365760" lvl="1" indent="0">
              <a:buNone/>
            </a:pPr>
            <a:r>
              <a:rPr lang="en-US" dirty="0"/>
              <a:t>*  *  *  *  *  </a:t>
            </a:r>
          </a:p>
          <a:p>
            <a:pPr marL="365760" lvl="1" indent="0">
              <a:buNone/>
            </a:pPr>
            <a:r>
              <a:rPr lang="en-US" dirty="0"/>
              <a:t>*  *  *  *  *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51</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 continued</a:t>
            </a:r>
            <a:endParaRPr lang="en-US" dirty="0"/>
          </a:p>
        </p:txBody>
      </p:sp>
      <p:sp>
        <p:nvSpPr>
          <p:cNvPr id="3" name="Content Placeholder 2"/>
          <p:cNvSpPr>
            <a:spLocks noGrp="1"/>
          </p:cNvSpPr>
          <p:nvPr>
            <p:ph idx="1"/>
          </p:nvPr>
        </p:nvSpPr>
        <p:spPr/>
        <p:txBody>
          <a:bodyPr>
            <a:normAutofit fontScale="77500" lnSpcReduction="20000"/>
          </a:bodyPr>
          <a:lstStyle/>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n; ++i){</a:t>
            </a:r>
          </a:p>
          <a:p>
            <a:pPr marL="365760" lvl="1" indent="0">
              <a:buNone/>
            </a:pPr>
            <a:r>
              <a:rPr lang="en-US" dirty="0">
                <a:latin typeface="Courier New" pitchFamily="49" charset="0"/>
                <a:cs typeface="Courier New" pitchFamily="49" charset="0"/>
              </a:rPr>
              <a:t>	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j = 0; j &lt;= i; ++j){</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("%-3s","*");		</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 </a:t>
            </a:r>
          </a:p>
          <a:p>
            <a:pPr marL="365760" lvl="1" indent="0">
              <a:buNone/>
            </a:pPr>
            <a:r>
              <a:rPr lang="en-US" dirty="0" smtClean="0">
                <a:latin typeface="Courier New" pitchFamily="49" charset="0"/>
                <a:cs typeface="Courier New" pitchFamily="49" charset="0"/>
              </a:rPr>
              <a:t>//</a:t>
            </a:r>
            <a:r>
              <a:rPr lang="en-US" dirty="0">
                <a:latin typeface="Courier New" pitchFamily="49" charset="0"/>
                <a:cs typeface="Courier New" pitchFamily="49" charset="0"/>
              </a:rPr>
              <a:t>output for n = 5</a:t>
            </a:r>
          </a:p>
          <a:p>
            <a:pPr marL="365760" lvl="1" indent="0">
              <a:buNone/>
            </a:pPr>
            <a:r>
              <a:rPr lang="en-US" dirty="0"/>
              <a:t> </a:t>
            </a:r>
          </a:p>
          <a:p>
            <a:pPr marL="365760" lvl="1" indent="0">
              <a:buNone/>
            </a:pPr>
            <a:r>
              <a:rPr lang="en-US" dirty="0"/>
              <a:t>*  </a:t>
            </a:r>
          </a:p>
          <a:p>
            <a:pPr marL="365760" lvl="1" indent="0">
              <a:buNone/>
            </a:pPr>
            <a:r>
              <a:rPr lang="en-US" dirty="0"/>
              <a:t>*  *  </a:t>
            </a:r>
          </a:p>
          <a:p>
            <a:pPr marL="365760" lvl="1" indent="0">
              <a:buNone/>
            </a:pPr>
            <a:r>
              <a:rPr lang="en-US" dirty="0"/>
              <a:t>*  *  *  </a:t>
            </a:r>
          </a:p>
          <a:p>
            <a:pPr marL="365760" lvl="1" indent="0">
              <a:buNone/>
            </a:pPr>
            <a:r>
              <a:rPr lang="en-US" dirty="0"/>
              <a:t>*  *  *  *  </a:t>
            </a:r>
          </a:p>
          <a:p>
            <a:pPr marL="365760" lvl="1" indent="0">
              <a:buNone/>
            </a:pPr>
            <a:r>
              <a:rPr lang="en-US" dirty="0"/>
              <a:t>*  *  *  *  *  </a:t>
            </a:r>
          </a:p>
          <a:p>
            <a:pPr marL="365760" lvl="1"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52</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810000"/>
            <a:ext cx="3505200" cy="2667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33400"/>
            <a:ext cx="8229600" cy="1143000"/>
          </a:xfrm>
        </p:spPr>
        <p:txBody>
          <a:bodyPr>
            <a:normAutofit fontScale="90000"/>
          </a:bodyPr>
          <a:lstStyle/>
          <a:p>
            <a:r>
              <a:rPr lang="en-US" dirty="0"/>
              <a:t>Control Flow: </a:t>
            </a:r>
            <a:r>
              <a:rPr lang="en-US" sz="4400" dirty="0"/>
              <a:t>The switch </a:t>
            </a:r>
            <a:r>
              <a:rPr lang="en-US" sz="4400" dirty="0" smtClean="0"/>
              <a:t>Statement</a:t>
            </a:r>
            <a:endParaRPr lang="en-US" sz="4400" dirty="0"/>
          </a:p>
        </p:txBody>
      </p:sp>
      <p:sp>
        <p:nvSpPr>
          <p:cNvPr id="3" name="Content Placeholder 2"/>
          <p:cNvSpPr>
            <a:spLocks noGrp="1"/>
          </p:cNvSpPr>
          <p:nvPr>
            <p:ph idx="1"/>
          </p:nvPr>
        </p:nvSpPr>
        <p:spPr>
          <a:xfrm>
            <a:off x="457200" y="1935480"/>
            <a:ext cx="8229600" cy="1874520"/>
          </a:xfrm>
        </p:spPr>
        <p:txBody>
          <a:bodyPr>
            <a:normAutofit/>
          </a:bodyPr>
          <a:lstStyle/>
          <a:p>
            <a:pPr lvl="0"/>
            <a:r>
              <a:rPr lang="en-US" sz="2000" dirty="0"/>
              <a:t>The </a:t>
            </a:r>
            <a:r>
              <a:rPr lang="en-US" sz="2000" dirty="0">
                <a:latin typeface="Courier New" pitchFamily="49" charset="0"/>
                <a:cs typeface="Courier New" pitchFamily="49" charset="0"/>
              </a:rPr>
              <a:t>switch</a:t>
            </a:r>
            <a:r>
              <a:rPr lang="en-US" sz="2000" dirty="0"/>
              <a:t> statement is a convenient shorthand for writing “</a:t>
            </a:r>
            <a:r>
              <a:rPr lang="en-US" sz="2000" dirty="0" err="1">
                <a:latin typeface="Courier New" pitchFamily="49" charset="0"/>
                <a:cs typeface="Courier New" pitchFamily="49" charset="0"/>
              </a:rPr>
              <a:t>if..else</a:t>
            </a:r>
            <a:r>
              <a:rPr lang="en-US" sz="2000" dirty="0"/>
              <a:t>” statements, when the values being tested </a:t>
            </a:r>
            <a:r>
              <a:rPr lang="en-US" sz="2000"/>
              <a:t>are </a:t>
            </a:r>
            <a:r>
              <a:rPr lang="en-US" sz="2000" smtClean="0">
                <a:latin typeface="Courier New" pitchFamily="49" charset="0"/>
                <a:cs typeface="Courier New" pitchFamily="49" charset="0"/>
              </a:rPr>
              <a:t>int</a:t>
            </a:r>
            <a:r>
              <a:rPr lang="en-US" sz="2000" smtClean="0">
                <a:cs typeface="Courier New" pitchFamily="49" charset="0"/>
              </a:rPr>
              <a:t>s</a:t>
            </a:r>
            <a:r>
              <a:rPr lang="en-US" sz="2000"/>
              <a:t>,</a:t>
            </a:r>
            <a:r>
              <a:rPr lang="en-US" sz="2000" smtClean="0"/>
              <a:t> </a:t>
            </a:r>
            <a:r>
              <a:rPr lang="en-US" sz="2000" smtClean="0">
                <a:latin typeface="Courier New" pitchFamily="49" charset="0"/>
                <a:cs typeface="Courier New" pitchFamily="49" charset="0"/>
              </a:rPr>
              <a:t>char</a:t>
            </a:r>
            <a:r>
              <a:rPr lang="en-US" sz="2000" smtClean="0">
                <a:cs typeface="Courier New" pitchFamily="49" charset="0"/>
              </a:rPr>
              <a:t>s</a:t>
            </a:r>
            <a:r>
              <a:rPr lang="en-US" sz="2000" smtClean="0">
                <a:latin typeface="Courier New" pitchFamily="49" charset="0"/>
                <a:cs typeface="Courier New" pitchFamily="49" charset="0"/>
              </a:rPr>
              <a:t>, String</a:t>
            </a:r>
            <a:r>
              <a:rPr lang="en-US" sz="2000" smtClean="0">
                <a:cs typeface="Courier New" pitchFamily="49" charset="0"/>
              </a:rPr>
              <a:t>s</a:t>
            </a:r>
            <a:r>
              <a:rPr lang="en-US" sz="2000" smtClean="0">
                <a:latin typeface="Courier New" pitchFamily="49" charset="0"/>
                <a:cs typeface="Courier New" pitchFamily="49" charset="0"/>
              </a:rPr>
              <a:t>, </a:t>
            </a:r>
            <a:r>
              <a:rPr lang="en-US" sz="2000" smtClean="0">
                <a:cs typeface="Courier New" pitchFamily="49" charset="0"/>
              </a:rPr>
              <a:t>or </a:t>
            </a:r>
            <a:r>
              <a:rPr lang="en-US" sz="2000" smtClean="0">
                <a:latin typeface="Courier New" panose="02070309020205020404" pitchFamily="49" charset="0"/>
                <a:cs typeface="Courier New" panose="02070309020205020404" pitchFamily="49" charset="0"/>
              </a:rPr>
              <a:t>enum</a:t>
            </a:r>
            <a:r>
              <a:rPr lang="en-US" sz="2000" smtClean="0">
                <a:cs typeface="Courier New" panose="02070309020205020404" pitchFamily="49" charset="0"/>
              </a:rPr>
              <a:t>s</a:t>
            </a:r>
            <a:r>
              <a:rPr lang="en-US" sz="2000" smtClean="0"/>
              <a:t>. (Note: </a:t>
            </a:r>
            <a:r>
              <a:rPr lang="en-US" sz="2000">
                <a:latin typeface="Courier New" panose="02070309020205020404" pitchFamily="49" charset="0"/>
                <a:cs typeface="Courier New" panose="02070309020205020404" pitchFamily="49" charset="0"/>
              </a:rPr>
              <a:t>enum</a:t>
            </a:r>
            <a:r>
              <a:rPr lang="en-US" sz="2000">
                <a:cs typeface="Courier New" panose="02070309020205020404" pitchFamily="49" charset="0"/>
              </a:rPr>
              <a:t>s </a:t>
            </a:r>
            <a:r>
              <a:rPr lang="en-US" sz="2000" smtClean="0"/>
              <a:t>will be discussed in Lesson 3.)</a:t>
            </a:r>
            <a:endParaRPr lang="en-US" sz="2000" dirty="0"/>
          </a:p>
          <a:p>
            <a:pPr lvl="0"/>
            <a:r>
              <a:rPr lang="en-US" sz="2000" dirty="0"/>
              <a:t>General form of </a:t>
            </a:r>
            <a:r>
              <a:rPr lang="en-US" sz="2000"/>
              <a:t>the </a:t>
            </a:r>
            <a:r>
              <a:rPr lang="en-US" sz="2000">
                <a:latin typeface="Courier New" pitchFamily="49" charset="0"/>
                <a:cs typeface="Courier New" pitchFamily="49" charset="0"/>
              </a:rPr>
              <a:t>switch</a:t>
            </a:r>
            <a:r>
              <a:rPr lang="en-US" sz="2000"/>
              <a:t> statement</a:t>
            </a:r>
            <a:r>
              <a:rPr lang="en-US" dirty="0" smtClean="0"/>
              <a:t>:</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53</a:t>
            </a:fld>
            <a:endParaRPr lang="en-US" dirty="0">
              <a:solidFill>
                <a:srgbClr val="04617B">
                  <a:shade val="90000"/>
                </a:srgbClr>
              </a:solidFill>
            </a:endParaRPr>
          </a:p>
        </p:txBody>
      </p:sp>
      <p:sp>
        <p:nvSpPr>
          <p:cNvPr id="5" name="TextBox 4"/>
          <p:cNvSpPr txBox="1"/>
          <p:nvPr/>
        </p:nvSpPr>
        <p:spPr>
          <a:xfrm>
            <a:off x="-152400" y="3810000"/>
            <a:ext cx="3962400" cy="2954655"/>
          </a:xfrm>
          <a:prstGeom prst="rect">
            <a:avLst/>
          </a:prstGeom>
          <a:noFill/>
        </p:spPr>
        <p:txBody>
          <a:bodyPr wrap="square" rtlCol="0">
            <a:spAutoFit/>
          </a:bodyPr>
          <a:lstStyle/>
          <a:p>
            <a:pPr marL="365760" lvl="1" indent="0">
              <a:buNone/>
            </a:pPr>
            <a:r>
              <a:rPr lang="en-US" sz="1400">
                <a:latin typeface="Courier New" pitchFamily="49" charset="0"/>
                <a:cs typeface="Courier New" pitchFamily="49" charset="0"/>
              </a:rPr>
              <a:t>switch(val) { </a:t>
            </a:r>
          </a:p>
          <a:p>
            <a:pPr marL="365760" lvl="1" indent="0">
              <a:buNone/>
            </a:pPr>
            <a:r>
              <a:rPr lang="en-US" sz="1400">
                <a:latin typeface="Courier New" pitchFamily="49" charset="0"/>
                <a:cs typeface="Courier New" pitchFamily="49" charset="0"/>
              </a:rPr>
              <a:t>	case x:</a:t>
            </a:r>
          </a:p>
          <a:p>
            <a:pPr marL="365760" lvl="1" indent="0">
              <a:buNone/>
            </a:pPr>
            <a:r>
              <a:rPr lang="en-US" sz="1400">
                <a:latin typeface="Courier New" pitchFamily="49" charset="0"/>
                <a:cs typeface="Courier New" pitchFamily="49" charset="0"/>
              </a:rPr>
              <a:t>		statement_x;</a:t>
            </a:r>
          </a:p>
          <a:p>
            <a:pPr marL="365760" lvl="1" indent="0">
              <a:buNone/>
            </a:pPr>
            <a:r>
              <a:rPr lang="en-US" sz="1400">
                <a:latin typeface="Courier New" pitchFamily="49" charset="0"/>
                <a:cs typeface="Courier New" pitchFamily="49" charset="0"/>
              </a:rPr>
              <a:t>		break;</a:t>
            </a:r>
          </a:p>
          <a:p>
            <a:pPr marL="365760" lvl="1" indent="0">
              <a:buNone/>
            </a:pPr>
            <a:r>
              <a:rPr lang="en-US" sz="1400">
                <a:latin typeface="Courier New" pitchFamily="49" charset="0"/>
                <a:cs typeface="Courier New" pitchFamily="49" charset="0"/>
              </a:rPr>
              <a:t>	case y:</a:t>
            </a:r>
          </a:p>
          <a:p>
            <a:pPr marL="365760" lvl="1" indent="0">
              <a:buNone/>
            </a:pPr>
            <a:r>
              <a:rPr lang="en-US" sz="1400">
                <a:latin typeface="Courier New" pitchFamily="49" charset="0"/>
                <a:cs typeface="Courier New" pitchFamily="49" charset="0"/>
              </a:rPr>
              <a:t>		statement_y;</a:t>
            </a:r>
          </a:p>
          <a:p>
            <a:pPr marL="365760" lvl="1" indent="0">
              <a:buNone/>
            </a:pPr>
            <a:r>
              <a:rPr lang="en-US" sz="1400">
                <a:latin typeface="Courier New" pitchFamily="49" charset="0"/>
                <a:cs typeface="Courier New" pitchFamily="49" charset="0"/>
              </a:rPr>
              <a:t>		break;</a:t>
            </a:r>
          </a:p>
          <a:p>
            <a:pPr marL="365760" lvl="1" indent="0">
              <a:buNone/>
            </a:pPr>
            <a:r>
              <a:rPr lang="en-US" sz="1400">
                <a:latin typeface="Courier New" pitchFamily="49" charset="0"/>
                <a:cs typeface="Courier New" pitchFamily="49" charset="0"/>
              </a:rPr>
              <a:t>	…</a:t>
            </a:r>
          </a:p>
          <a:p>
            <a:pPr marL="365760" lvl="1" indent="0">
              <a:buNone/>
            </a:pPr>
            <a:r>
              <a:rPr lang="en-US" sz="1400">
                <a:latin typeface="Courier New" pitchFamily="49" charset="0"/>
                <a:cs typeface="Courier New" pitchFamily="49" charset="0"/>
              </a:rPr>
              <a:t> </a:t>
            </a:r>
          </a:p>
          <a:p>
            <a:pPr marL="365760" lvl="1" indent="0">
              <a:buNone/>
            </a:pPr>
            <a:r>
              <a:rPr lang="en-US" sz="1400">
                <a:latin typeface="Courier New" pitchFamily="49" charset="0"/>
                <a:cs typeface="Courier New" pitchFamily="49" charset="0"/>
              </a:rPr>
              <a:t>	default:</a:t>
            </a:r>
          </a:p>
          <a:p>
            <a:pPr marL="365760" lvl="1" indent="0">
              <a:buNone/>
            </a:pPr>
            <a:r>
              <a:rPr lang="en-US" sz="1400">
                <a:latin typeface="Courier New" pitchFamily="49" charset="0"/>
                <a:cs typeface="Courier New" pitchFamily="49" charset="0"/>
              </a:rPr>
              <a:t>		default_statement</a:t>
            </a:r>
            <a:r>
              <a:rPr lang="en-US" sz="1400" smtClean="0">
                <a:latin typeface="Courier New" pitchFamily="49" charset="0"/>
                <a:cs typeface="Courier New" pitchFamily="49" charset="0"/>
              </a:rPr>
              <a:t>;</a:t>
            </a:r>
            <a:endParaRPr lang="en-US" sz="1400">
              <a:latin typeface="Courier New" pitchFamily="49" charset="0"/>
              <a:cs typeface="Courier New" pitchFamily="49" charset="0"/>
            </a:endParaRPr>
          </a:p>
          <a:p>
            <a:pPr marL="365760" lvl="1" indent="0">
              <a:buNone/>
            </a:pPr>
            <a:r>
              <a:rPr lang="en-US" sz="1400">
                <a:latin typeface="Courier New" pitchFamily="49" charset="0"/>
                <a:cs typeface="Courier New" pitchFamily="49" charset="0"/>
              </a:rPr>
              <a:t>}</a:t>
            </a:r>
          </a:p>
          <a:p>
            <a:endParaRPr lang="en-US"/>
          </a:p>
        </p:txBody>
      </p:sp>
      <p:sp>
        <p:nvSpPr>
          <p:cNvPr id="6" name="TextBox 5"/>
          <p:cNvSpPr txBox="1"/>
          <p:nvPr/>
        </p:nvSpPr>
        <p:spPr>
          <a:xfrm>
            <a:off x="4038600" y="3810000"/>
            <a:ext cx="4953000" cy="2308324"/>
          </a:xfrm>
          <a:prstGeom prst="rect">
            <a:avLst/>
          </a:prstGeom>
          <a:noFill/>
        </p:spPr>
        <p:txBody>
          <a:bodyPr wrap="square" rtlCol="0">
            <a:spAutoFit/>
          </a:bodyPr>
          <a:lstStyle/>
          <a:p>
            <a:pPr marL="285750" lvl="0" indent="-285750">
              <a:buFont typeface="Arial" panose="020B0604020202020204" pitchFamily="34" charset="0"/>
              <a:buChar char="•"/>
            </a:pPr>
            <a:r>
              <a:rPr lang="en-US"/>
              <a:t>The </a:t>
            </a:r>
            <a:r>
              <a:rPr lang="en-US">
                <a:latin typeface="Courier New" pitchFamily="49" charset="0"/>
                <a:cs typeface="Courier New" pitchFamily="49" charset="0"/>
              </a:rPr>
              <a:t>break</a:t>
            </a:r>
            <a:r>
              <a:rPr lang="en-US"/>
              <a:t> in each case ensures that only one case is exectuted. If you forget to insert the break, later cases will continue to be tested and executed.</a:t>
            </a:r>
            <a:br>
              <a:rPr lang="en-US"/>
            </a:br>
            <a:endParaRPr lang="en-US"/>
          </a:p>
          <a:p>
            <a:pPr marL="285750" lvl="0" indent="-285750">
              <a:buFont typeface="Arial" panose="020B0604020202020204" pitchFamily="34" charset="0"/>
              <a:buChar char="•"/>
            </a:pPr>
            <a:r>
              <a:rPr lang="en-US"/>
              <a:t>A </a:t>
            </a:r>
            <a:r>
              <a:rPr lang="en-US">
                <a:latin typeface="Courier New" pitchFamily="49" charset="0"/>
                <a:cs typeface="Courier New" pitchFamily="49" charset="0"/>
              </a:rPr>
              <a:t>default</a:t>
            </a:r>
            <a:r>
              <a:rPr lang="en-US"/>
              <a:t> case should typically be provided, to handle all cases not specified in the case statements.</a:t>
            </a:r>
          </a:p>
        </p:txBody>
      </p:sp>
    </p:spTree>
    <p:extLst>
      <p:ext uri="{BB962C8B-B14F-4D97-AF65-F5344CB8AC3E}">
        <p14:creationId xmlns:p14="http://schemas.microsoft.com/office/powerpoint/2010/main" val="42771753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“Fall-through” Behavior</a:t>
            </a:r>
            <a:endParaRPr lang="en-US"/>
          </a:p>
        </p:txBody>
      </p:sp>
      <p:sp>
        <p:nvSpPr>
          <p:cNvPr id="3" name="Content Placeholder 2"/>
          <p:cNvSpPr>
            <a:spLocks noGrp="1"/>
          </p:cNvSpPr>
          <p:nvPr>
            <p:ph idx="1"/>
          </p:nvPr>
        </p:nvSpPr>
        <p:spPr>
          <a:xfrm>
            <a:off x="457200" y="1935480"/>
            <a:ext cx="8686800" cy="1645920"/>
          </a:xfrm>
        </p:spPr>
        <p:txBody>
          <a:bodyPr>
            <a:normAutofit fontScale="55000" lnSpcReduction="20000"/>
          </a:bodyPr>
          <a:lstStyle/>
          <a:p>
            <a:pPr lvl="0"/>
            <a:r>
              <a:rPr lang="en-US" sz="3800"/>
              <a:t>“Fallthrough behavior” </a:t>
            </a:r>
            <a:r>
              <a:rPr lang="en-US" sz="3800" smtClean="0"/>
              <a:t>occurs when </a:t>
            </a:r>
            <a:r>
              <a:rPr lang="en-US" sz="3800"/>
              <a:t>break statements are omitted: Cases are examined and, as soon as a match is found, the corresponding statement is executed, and all subsequent case statements are also executed, until a break is encountered. If no matches are found, then the default statement is executed if there is one.</a:t>
            </a:r>
          </a:p>
          <a:p>
            <a:endParaRPr lang="en-US" sz="3800" smtClean="0"/>
          </a:p>
          <a:p>
            <a:endParaRPr lang="en-US" sz="3200"/>
          </a:p>
          <a:p>
            <a:endParaRPr lang="en-US" sz="3200" smtClean="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54</a:t>
            </a:fld>
            <a:endParaRPr lang="en-US" dirty="0">
              <a:solidFill>
                <a:srgbClr val="04617B">
                  <a:shade val="90000"/>
                </a:srgbClr>
              </a:solidFill>
            </a:endParaRPr>
          </a:p>
        </p:txBody>
      </p:sp>
      <p:sp>
        <p:nvSpPr>
          <p:cNvPr id="5" name="TextBox 4"/>
          <p:cNvSpPr txBox="1"/>
          <p:nvPr/>
        </p:nvSpPr>
        <p:spPr>
          <a:xfrm>
            <a:off x="533400" y="3352800"/>
            <a:ext cx="8382000" cy="393954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a:t>Example of “fallthrough behavior”:</a:t>
            </a:r>
          </a:p>
          <a:p>
            <a:r>
              <a:rPr lang="en-US" sz="1400">
                <a:latin typeface="Courier New" pitchFamily="49" charset="0"/>
                <a:cs typeface="Courier New" pitchFamily="49" charset="0"/>
              </a:rPr>
              <a:t> </a:t>
            </a:r>
          </a:p>
          <a:p>
            <a:r>
              <a:rPr lang="en-US" sz="1400">
                <a:latin typeface="Courier New" pitchFamily="49" charset="0"/>
                <a:cs typeface="Courier New" pitchFamily="49" charset="0"/>
              </a:rPr>
              <a:t>	Scanner sc = new Scanner(System.in);</a:t>
            </a:r>
          </a:p>
          <a:p>
            <a:r>
              <a:rPr lang="en-US" sz="1400">
                <a:latin typeface="Courier New" pitchFamily="49" charset="0"/>
                <a:cs typeface="Courier New" pitchFamily="49" charset="0"/>
              </a:rPr>
              <a:t>	System.out.print("Pick an integer in the range 1..9");</a:t>
            </a:r>
          </a:p>
          <a:p>
            <a:r>
              <a:rPr lang="en-US" sz="1400">
                <a:latin typeface="Courier New" pitchFamily="49" charset="0"/>
                <a:cs typeface="Courier New" pitchFamily="49" charset="0"/>
              </a:rPr>
              <a:t>	int val = sc.nextInt();</a:t>
            </a:r>
          </a:p>
          <a:p>
            <a:r>
              <a:rPr lang="en-US" sz="1400">
                <a:latin typeface="Courier New" pitchFamily="49" charset="0"/>
                <a:cs typeface="Courier New" pitchFamily="49" charset="0"/>
              </a:rPr>
              <a:t>	System.out.println();</a:t>
            </a:r>
          </a:p>
          <a:p>
            <a:r>
              <a:rPr lang="en-US" sz="1400">
                <a:latin typeface="Courier New" pitchFamily="49" charset="0"/>
                <a:cs typeface="Courier New" pitchFamily="49" charset="0"/>
              </a:rPr>
              <a:t>	switch(val) {</a:t>
            </a:r>
          </a:p>
          <a:p>
            <a:pPr indent="463550"/>
            <a:r>
              <a:rPr lang="en-US" sz="1400">
                <a:latin typeface="Courier New" pitchFamily="49" charset="0"/>
                <a:cs typeface="Courier New" pitchFamily="49" charset="0"/>
              </a:rPr>
              <a:t>	    case 2:</a:t>
            </a:r>
          </a:p>
          <a:p>
            <a:r>
              <a:rPr lang="en-US" sz="1400">
                <a:latin typeface="Courier New" pitchFamily="49" charset="0"/>
                <a:cs typeface="Courier New" pitchFamily="49" charset="0"/>
              </a:rPr>
              <a:t>	    case 4:</a:t>
            </a:r>
          </a:p>
          <a:p>
            <a:r>
              <a:rPr lang="en-US" sz="1400">
                <a:latin typeface="Courier New" pitchFamily="49" charset="0"/>
                <a:cs typeface="Courier New" pitchFamily="49" charset="0"/>
              </a:rPr>
              <a:t>	    case 6:</a:t>
            </a:r>
          </a:p>
          <a:p>
            <a:r>
              <a:rPr lang="en-US" sz="1400">
                <a:latin typeface="Courier New" pitchFamily="49" charset="0"/>
                <a:cs typeface="Courier New" pitchFamily="49" charset="0"/>
              </a:rPr>
              <a:t>	    case 8: </a:t>
            </a:r>
          </a:p>
          <a:p>
            <a:r>
              <a:rPr lang="en-US" sz="1400">
                <a:latin typeface="Courier New" pitchFamily="49" charset="0"/>
                <a:cs typeface="Courier New" pitchFamily="49" charset="0"/>
              </a:rPr>
              <a:t>		System.out.println("You chose an even number.");</a:t>
            </a:r>
          </a:p>
          <a:p>
            <a:r>
              <a:rPr lang="en-US" sz="1400">
                <a:latin typeface="Courier New" pitchFamily="49" charset="0"/>
                <a:cs typeface="Courier New" pitchFamily="49" charset="0"/>
              </a:rPr>
              <a:t>		break;</a:t>
            </a:r>
          </a:p>
          <a:p>
            <a:r>
              <a:rPr lang="en-US" sz="1400">
                <a:latin typeface="Courier New" pitchFamily="49" charset="0"/>
                <a:cs typeface="Courier New" pitchFamily="49" charset="0"/>
              </a:rPr>
              <a:t>	    default:</a:t>
            </a:r>
          </a:p>
          <a:p>
            <a:r>
              <a:rPr lang="en-US" sz="1400">
                <a:latin typeface="Courier New" pitchFamily="49" charset="0"/>
                <a:cs typeface="Courier New" pitchFamily="49" charset="0"/>
              </a:rPr>
              <a:t>		System.out.println("You chose an odd number.");</a:t>
            </a:r>
          </a:p>
          <a:p>
            <a:r>
              <a:rPr lang="en-US" sz="1400">
                <a:latin typeface="Courier New" pitchFamily="49" charset="0"/>
                <a:cs typeface="Courier New" pitchFamily="49" charset="0"/>
              </a:rPr>
              <a:t>	}</a:t>
            </a:r>
            <a:r>
              <a:rPr lang="en-US"/>
              <a:t>	</a:t>
            </a:r>
          </a:p>
          <a:p>
            <a:endParaRPr lang="en-US"/>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buNone/>
            </a:pPr>
            <a:r>
              <a:rPr lang="en-US" i="1" smtClean="0"/>
              <a:t>Control </a:t>
            </a:r>
            <a:r>
              <a:rPr lang="en-US" i="1" dirty="0"/>
              <a:t>flow</a:t>
            </a:r>
            <a:r>
              <a:rPr lang="en-US" dirty="0"/>
              <a:t> is supported in Java via the </a:t>
            </a:r>
            <a:r>
              <a:rPr lang="en-US" i="1" dirty="0" err="1"/>
              <a:t>if..else</a:t>
            </a:r>
            <a:r>
              <a:rPr lang="en-US" i="1" dirty="0"/>
              <a:t>, for, while, </a:t>
            </a:r>
            <a:r>
              <a:rPr lang="en-US" i="1" dirty="0" err="1"/>
              <a:t>do..while</a:t>
            </a:r>
            <a:r>
              <a:rPr lang="en-US" dirty="0"/>
              <a:t>, </a:t>
            </a:r>
            <a:r>
              <a:rPr lang="en-US" i="1" dirty="0"/>
              <a:t>switch </a:t>
            </a:r>
            <a:r>
              <a:rPr lang="en-US" dirty="0"/>
              <a:t>[and also </a:t>
            </a:r>
            <a:r>
              <a:rPr lang="en-US" i="1" dirty="0"/>
              <a:t>for each</a:t>
            </a:r>
            <a:r>
              <a:rPr lang="en-US" dirty="0"/>
              <a:t>] language elements. Loops are the CS analogue to the self-referral performance at the basis of all creation, whereas branching logic mirrors the tree-like hierarchy of natural laws that guide the activity in each layer of creation.</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55</a:t>
            </a:fld>
            <a:endParaRPr kumimoji="0" lang="en-US"/>
          </a:p>
        </p:txBody>
      </p:sp>
    </p:spTree>
    <p:extLst>
      <p:ext uri="{BB962C8B-B14F-4D97-AF65-F5344CB8AC3E}">
        <p14:creationId xmlns:p14="http://schemas.microsoft.com/office/powerpoint/2010/main" val="370924436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rmAutofit fontScale="62500" lnSpcReduction="20000"/>
          </a:bodyPr>
          <a:lstStyle/>
          <a:p>
            <a:pPr marL="0" lvl="0" indent="0">
              <a:buNone/>
            </a:pPr>
            <a:r>
              <a:rPr lang="en-US" sz="2800" dirty="0"/>
              <a:t>An array is a data structure that stores a collection of values of the same type and that supports </a:t>
            </a:r>
            <a:r>
              <a:rPr lang="en-US" sz="2800" i="1" dirty="0"/>
              <a:t>random access</a:t>
            </a:r>
            <a:r>
              <a:rPr lang="en-US" sz="2800" dirty="0"/>
              <a:t> of its elements (the element at position </a:t>
            </a:r>
            <a:r>
              <a:rPr lang="en-US" sz="2400" dirty="0" smtClean="0">
                <a:latin typeface="Courier New" pitchFamily="49" charset="0"/>
                <a:cs typeface="Courier New" pitchFamily="49" charset="0"/>
              </a:rPr>
              <a:t>i </a:t>
            </a:r>
            <a:r>
              <a:rPr lang="en-US" sz="2800" dirty="0" smtClean="0"/>
              <a:t>in </a:t>
            </a:r>
            <a:r>
              <a:rPr lang="en-US" sz="2800" dirty="0"/>
              <a:t>an array </a:t>
            </a:r>
            <a:r>
              <a:rPr lang="en-US" sz="2400" dirty="0" err="1">
                <a:latin typeface="Courier New" pitchFamily="49" charset="0"/>
                <a:cs typeface="Courier New" pitchFamily="49" charset="0"/>
              </a:rPr>
              <a:t>arr</a:t>
            </a:r>
            <a:r>
              <a:rPr lang="en-US" sz="2800" dirty="0"/>
              <a:t> is retrieved using the syntax </a:t>
            </a:r>
            <a:r>
              <a:rPr lang="en-US" sz="2400" dirty="0" err="1">
                <a:latin typeface="Courier New" pitchFamily="49" charset="0"/>
                <a:cs typeface="Courier New" pitchFamily="49" charset="0"/>
              </a:rPr>
              <a:t>arr</a:t>
            </a:r>
            <a:r>
              <a:rPr lang="en-US" sz="2400" dirty="0">
                <a:latin typeface="Courier New" pitchFamily="49" charset="0"/>
                <a:cs typeface="Courier New" pitchFamily="49" charset="0"/>
              </a:rPr>
              <a:t>[i]</a:t>
            </a:r>
            <a:r>
              <a:rPr lang="en-US" sz="2800" dirty="0"/>
              <a:t>).</a:t>
            </a:r>
            <a:br>
              <a:rPr lang="en-US" sz="2800" dirty="0"/>
            </a:br>
            <a:endParaRPr lang="en-US" sz="2800" dirty="0"/>
          </a:p>
          <a:p>
            <a:pPr lvl="1"/>
            <a:r>
              <a:rPr lang="en-US" i="1" dirty="0" smtClean="0"/>
              <a:t>Declaration </a:t>
            </a:r>
            <a:r>
              <a:rPr lang="en-US" i="1" dirty="0"/>
              <a:t>of arrays</a:t>
            </a:r>
            <a:endParaRPr lang="en-US" dirty="0"/>
          </a:p>
          <a:p>
            <a:pPr marL="0" indent="0">
              <a:buNone/>
            </a:pPr>
            <a:r>
              <a:rPr lang="en-US" sz="2800" dirty="0"/>
              <a:t> </a:t>
            </a:r>
          </a:p>
          <a:p>
            <a:pPr marL="0" indent="0">
              <a:buNone/>
            </a:pPr>
            <a:r>
              <a:rPr lang="en-US" sz="2800" dirty="0" smtClean="0"/>
              <a:t>		</a:t>
            </a:r>
            <a:r>
              <a:rPr lang="en-US" sz="2800" dirty="0" err="1" smtClean="0">
                <a:latin typeface="Courier New" pitchFamily="49" charset="0"/>
                <a:cs typeface="Courier New" pitchFamily="49" charset="0"/>
              </a:rPr>
              <a:t>int</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t>
            </a:r>
            <a:r>
              <a:rPr lang="en-US" sz="2800" dirty="0">
                <a:latin typeface="Courier New" pitchFamily="49" charset="0"/>
                <a:cs typeface="Courier New" pitchFamily="49" charset="0"/>
              </a:rPr>
              <a:t>;</a:t>
            </a:r>
            <a:endParaRPr lang="en-US" sz="3200" dirty="0">
              <a:latin typeface="Courier New" pitchFamily="49" charset="0"/>
              <a:cs typeface="Courier New" pitchFamily="49" charset="0"/>
            </a:endParaRPr>
          </a:p>
          <a:p>
            <a:pPr marL="0" indent="0">
              <a:buNone/>
            </a:pPr>
            <a:r>
              <a:rPr lang="en-US" sz="2800" dirty="0"/>
              <a:t> </a:t>
            </a:r>
            <a:endParaRPr lang="en-US" sz="3200" dirty="0"/>
          </a:p>
          <a:p>
            <a:pPr lvl="1"/>
            <a:r>
              <a:rPr lang="en-US" i="1" dirty="0" smtClean="0"/>
              <a:t>Initialization </a:t>
            </a:r>
            <a:r>
              <a:rPr lang="en-US" i="1" dirty="0"/>
              <a:t>of arrays</a:t>
            </a:r>
            <a:endParaRPr lang="en-US" dirty="0"/>
          </a:p>
          <a:p>
            <a:pPr marL="0" indent="0">
              <a:buNone/>
            </a:pPr>
            <a:r>
              <a:rPr lang="en-US" sz="2800" i="1" dirty="0"/>
              <a:t> </a:t>
            </a:r>
            <a:endParaRPr lang="en-US" sz="2800" dirty="0"/>
          </a:p>
          <a:p>
            <a:pPr marL="0" indent="0">
              <a:buNone/>
            </a:pPr>
            <a:r>
              <a:rPr lang="en-US" sz="3200" dirty="0"/>
              <a:t> 		</a:t>
            </a:r>
            <a:r>
              <a:rPr lang="en-US" sz="2800" dirty="0" err="1" smtClean="0">
                <a:latin typeface="Courier New" pitchFamily="49" charset="0"/>
                <a:cs typeface="Courier New" pitchFamily="49" charset="0"/>
              </a:rPr>
              <a:t>int</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t>
            </a:r>
            <a:r>
              <a:rPr lang="en-US" sz="2800" dirty="0">
                <a:latin typeface="Courier New" pitchFamily="49" charset="0"/>
                <a:cs typeface="Courier New" pitchFamily="49" charset="0"/>
              </a:rPr>
              <a:t> = new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[100];</a:t>
            </a:r>
            <a:endParaRPr lang="en-US" sz="3200" dirty="0">
              <a:latin typeface="Courier New" pitchFamily="49" charset="0"/>
              <a:cs typeface="Courier New" pitchFamily="49" charset="0"/>
            </a:endParaRPr>
          </a:p>
          <a:p>
            <a:pPr marL="0" indent="0">
              <a:buNone/>
            </a:pPr>
            <a:r>
              <a:rPr lang="en-US" sz="2800" dirty="0"/>
              <a:t> </a:t>
            </a:r>
            <a:endParaRPr lang="en-US" sz="3200" dirty="0"/>
          </a:p>
          <a:p>
            <a:pPr marL="627063" indent="0">
              <a:buNone/>
            </a:pPr>
            <a:r>
              <a:rPr lang="en-US" sz="2800" dirty="0" smtClean="0"/>
              <a:t>100 </a:t>
            </a:r>
            <a:r>
              <a:rPr lang="en-US" sz="2800" dirty="0"/>
              <a:t>cells, numbered 0 to 99, are created and by default, each cell </a:t>
            </a:r>
            <a:r>
              <a:rPr lang="en-US" sz="2800" dirty="0" smtClean="0"/>
              <a:t>contains </a:t>
            </a:r>
            <a:r>
              <a:rPr lang="en-US" sz="2800" dirty="0"/>
              <a:t>the value 0. All numeric arrays (for primitive types) are filled </a:t>
            </a:r>
            <a:r>
              <a:rPr lang="en-US" sz="2800" dirty="0" smtClean="0"/>
              <a:t>with </a:t>
            </a:r>
            <a:r>
              <a:rPr lang="en-US" sz="2800" dirty="0"/>
              <a:t>their own version of 0 when initialized. String arrays (and arrays of </a:t>
            </a:r>
            <a:r>
              <a:rPr lang="en-US" sz="2800" dirty="0" smtClean="0"/>
              <a:t>objects </a:t>
            </a:r>
            <a:r>
              <a:rPr lang="en-US" sz="2800" dirty="0"/>
              <a:t>of other kinds) are filled with the value </a:t>
            </a:r>
            <a:r>
              <a:rPr lang="en-US" sz="2400" dirty="0">
                <a:latin typeface="Courier New" pitchFamily="49" charset="0"/>
                <a:cs typeface="Courier New" pitchFamily="49" charset="0"/>
              </a:rPr>
              <a:t>null</a:t>
            </a:r>
            <a:r>
              <a:rPr lang="en-US" sz="2800" dirty="0"/>
              <a:t> (more on this later).</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56</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457200" y="1600200"/>
            <a:ext cx="8229600" cy="4389120"/>
          </a:xfrm>
        </p:spPr>
        <p:txBody>
          <a:bodyPr>
            <a:normAutofit fontScale="92500" lnSpcReduction="20000"/>
          </a:bodyPr>
          <a:lstStyle/>
          <a:p>
            <a:pPr marL="0" indent="0">
              <a:buNone/>
            </a:pPr>
            <a:endParaRPr lang="en-US" dirty="0"/>
          </a:p>
          <a:p>
            <a:r>
              <a:rPr lang="en-US" i="1" dirty="0" smtClean="0"/>
              <a:t>Setting </a:t>
            </a:r>
            <a:r>
              <a:rPr lang="en-US" i="1" dirty="0"/>
              <a:t>values in an array</a:t>
            </a:r>
            <a:endParaRPr lang="en-US" dirty="0"/>
          </a:p>
          <a:p>
            <a:pPr marL="0" indent="0">
              <a:buNone/>
            </a:pPr>
            <a:r>
              <a:rPr lang="en-US" dirty="0"/>
              <a:t>		</a:t>
            </a:r>
            <a:r>
              <a:rPr lang="en-US" dirty="0" err="1" smtClean="0">
                <a:latin typeface="Courier New" pitchFamily="49" charset="0"/>
                <a:cs typeface="Courier New" pitchFamily="49" charset="0"/>
              </a:rPr>
              <a:t>arr</a:t>
            </a:r>
            <a:r>
              <a:rPr lang="en-US" dirty="0" smtClean="0">
                <a:latin typeface="Courier New" pitchFamily="49" charset="0"/>
                <a:cs typeface="Courier New" pitchFamily="49" charset="0"/>
              </a:rPr>
              <a:t>[5</a:t>
            </a:r>
            <a:r>
              <a:rPr lang="en-US" dirty="0">
                <a:latin typeface="Courier New" pitchFamily="49" charset="0"/>
                <a:cs typeface="Courier New" pitchFamily="49" charset="0"/>
              </a:rPr>
              <a:t>] = 30;</a:t>
            </a:r>
          </a:p>
          <a:p>
            <a:pPr marL="0" indent="0">
              <a:buNone/>
            </a:pPr>
            <a:r>
              <a:rPr lang="en-US" dirty="0"/>
              <a:t> </a:t>
            </a:r>
          </a:p>
          <a:p>
            <a:r>
              <a:rPr lang="en-US" dirty="0"/>
              <a:t> </a:t>
            </a:r>
            <a:r>
              <a:rPr lang="en-US" i="1" dirty="0" smtClean="0"/>
              <a:t>Retrieving </a:t>
            </a:r>
            <a:r>
              <a:rPr lang="en-US" i="1" dirty="0"/>
              <a:t>values in an array</a:t>
            </a:r>
            <a:endParaRPr lang="en-US" dirty="0"/>
          </a:p>
          <a:p>
            <a:pPr marL="0" indent="0">
              <a:buNone/>
            </a:pPr>
            <a:r>
              <a:rPr lang="en-US" dirty="0"/>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positionFour</a:t>
            </a:r>
            <a:r>
              <a:rPr lang="en-US" dirty="0">
                <a:latin typeface="Courier New" pitchFamily="49" charset="0"/>
                <a:cs typeface="Courier New" pitchFamily="49" charset="0"/>
              </a:rPr>
              <a:t> = </a:t>
            </a:r>
            <a:r>
              <a:rPr lang="en-US" dirty="0" err="1">
                <a:latin typeface="Courier New" pitchFamily="49" charset="0"/>
                <a:cs typeface="Courier New" pitchFamily="49" charset="0"/>
              </a:rPr>
              <a:t>arr</a:t>
            </a:r>
            <a:r>
              <a:rPr lang="en-US" dirty="0">
                <a:latin typeface="Courier New" pitchFamily="49" charset="0"/>
                <a:cs typeface="Courier New" pitchFamily="49" charset="0"/>
              </a:rPr>
              <a:t>[4];</a:t>
            </a:r>
            <a:r>
              <a:rPr lang="en-US" dirty="0"/>
              <a:t/>
            </a:r>
            <a:br>
              <a:rPr lang="en-US" dirty="0"/>
            </a:br>
            <a:endParaRPr lang="en-US" dirty="0" smtClean="0"/>
          </a:p>
          <a:p>
            <a:r>
              <a:rPr lang="en-US" i="1" dirty="0" smtClean="0"/>
              <a:t>Length </a:t>
            </a:r>
            <a:r>
              <a:rPr lang="en-US" i="1" dirty="0"/>
              <a:t>of </a:t>
            </a:r>
            <a:r>
              <a:rPr lang="en-US" i="1"/>
              <a:t>an </a:t>
            </a:r>
            <a:r>
              <a:rPr lang="en-US" i="1" smtClean="0"/>
              <a:t>array. </a:t>
            </a:r>
            <a:r>
              <a:rPr lang="en-US" smtClean="0"/>
              <a:t>This </a:t>
            </a:r>
            <a:r>
              <a:rPr lang="en-US" dirty="0"/>
              <a:t>is the size determined at </a:t>
            </a:r>
            <a:r>
              <a:rPr lang="en-US"/>
              <a:t>initialization </a:t>
            </a:r>
            <a:r>
              <a:rPr lang="en-US" smtClean="0"/>
              <a:t>and </a:t>
            </a:r>
            <a:r>
              <a:rPr lang="en-US" dirty="0"/>
              <a:t>may not </a:t>
            </a:r>
            <a:r>
              <a:rPr lang="en-US" dirty="0" smtClean="0"/>
              <a:t>be </a:t>
            </a:r>
            <a:r>
              <a:rPr lang="en-US" dirty="0"/>
              <a:t>changed.</a:t>
            </a:r>
          </a:p>
          <a:p>
            <a:pPr marL="0" indent="0">
              <a:buNone/>
            </a:pPr>
            <a:r>
              <a:rPr lang="en-US" dirty="0" smtClean="0"/>
              <a:t> </a:t>
            </a:r>
            <a:r>
              <a:rPr lang="en-US" smtClean="0"/>
              <a:t>	</a:t>
            </a:r>
            <a:r>
              <a:rPr lang="en-US" smtClean="0">
                <a:latin typeface="Courier New" pitchFamily="49" charset="0"/>
                <a:cs typeface="Courier New" pitchFamily="49" charset="0"/>
              </a:rPr>
              <a:t>int </a:t>
            </a: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arr.length</a:t>
            </a:r>
            <a:r>
              <a:rPr lang="en-US" dirty="0">
                <a:latin typeface="Courier New" pitchFamily="49" charset="0"/>
                <a:cs typeface="Courier New" pitchFamily="49" charset="0"/>
              </a:rPr>
              <a:t>;  // </a:t>
            </a:r>
            <a:r>
              <a:rPr lang="en-US" dirty="0" err="1">
                <a:latin typeface="Courier New" pitchFamily="49" charset="0"/>
                <a:cs typeface="Courier New" pitchFamily="49" charset="0"/>
              </a:rPr>
              <a:t>len</a:t>
            </a:r>
            <a:r>
              <a:rPr lang="en-US" dirty="0">
                <a:latin typeface="Courier New" pitchFamily="49" charset="0"/>
                <a:cs typeface="Courier New" pitchFamily="49" charset="0"/>
              </a:rPr>
              <a:t> is 4</a:t>
            </a:r>
          </a:p>
          <a:p>
            <a:endParaRPr lang="en-US" smtClean="0"/>
          </a:p>
          <a:p>
            <a:r>
              <a:rPr lang="en-US" smtClean="0"/>
              <a:t>Note: Arrays are used in the </a:t>
            </a:r>
            <a:r>
              <a:rPr lang="en-US" b="1" i="1" smtClean="0"/>
              <a:t>Reference Example</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57</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of </a:t>
            </a:r>
            <a:r>
              <a:rPr lang="en-US" dirty="0" smtClean="0"/>
              <a:t>Arrays-</a:t>
            </a:r>
            <a:r>
              <a:rPr lang="en-US" dirty="0"/>
              <a:t>the split function of the String class</a:t>
            </a:r>
          </a:p>
        </p:txBody>
      </p:sp>
      <p:sp>
        <p:nvSpPr>
          <p:cNvPr id="3" name="Content Placeholder 2"/>
          <p:cNvSpPr>
            <a:spLocks noGrp="1"/>
          </p:cNvSpPr>
          <p:nvPr>
            <p:ph idx="1"/>
          </p:nvPr>
        </p:nvSpPr>
        <p:spPr/>
        <p:txBody>
          <a:bodyPr>
            <a:noAutofit/>
          </a:bodyPr>
          <a:lstStyle/>
          <a:p>
            <a:r>
              <a:rPr lang="en-US" sz="1600" dirty="0" smtClean="0"/>
              <a:t>Use </a:t>
            </a:r>
            <a:r>
              <a:rPr lang="en-US" sz="1600" dirty="0">
                <a:latin typeface="Courier New" pitchFamily="49" charset="0"/>
                <a:cs typeface="Courier New" pitchFamily="49" charset="0"/>
              </a:rPr>
              <a:t>split</a:t>
            </a:r>
            <a:r>
              <a:rPr lang="en-US" sz="1600" dirty="0"/>
              <a:t> to break up a </a:t>
            </a:r>
            <a:r>
              <a:rPr lang="en-US" sz="1600" dirty="0">
                <a:latin typeface="Courier New" pitchFamily="49" charset="0"/>
                <a:cs typeface="Courier New" pitchFamily="49" charset="0"/>
              </a:rPr>
              <a:t>String</a:t>
            </a:r>
            <a:r>
              <a:rPr lang="en-US" sz="1600" dirty="0"/>
              <a:t> into </a:t>
            </a:r>
            <a:r>
              <a:rPr lang="en-US" sz="1600" dirty="0">
                <a:latin typeface="Courier New" pitchFamily="49" charset="0"/>
                <a:cs typeface="Courier New" pitchFamily="49" charset="0"/>
              </a:rPr>
              <a:t>tokens</a:t>
            </a:r>
            <a:r>
              <a:rPr lang="en-US" sz="1600" dirty="0"/>
              <a:t> based on a set of </a:t>
            </a:r>
            <a:r>
              <a:rPr lang="en-US" sz="1600" i="1"/>
              <a:t>delimiters</a:t>
            </a:r>
            <a:r>
              <a:rPr lang="en-US" sz="1600" i="1" smtClean="0"/>
              <a:t>.</a:t>
            </a:r>
          </a:p>
          <a:p>
            <a:r>
              <a:rPr lang="en-US" sz="1600"/>
              <a:t>The statement</a:t>
            </a:r>
          </a:p>
          <a:p>
            <a:pPr marL="0" indent="0">
              <a:buNone/>
            </a:pPr>
            <a:r>
              <a:rPr lang="en-US" sz="1600"/>
              <a:t>		</a:t>
            </a:r>
            <a:r>
              <a:rPr lang="en-US" sz="1600">
                <a:latin typeface="Courier New" pitchFamily="49" charset="0"/>
                <a:cs typeface="Courier New" pitchFamily="49" charset="0"/>
              </a:rPr>
              <a:t>String[] parsedVals =	s.split(",");</a:t>
            </a:r>
            <a:endParaRPr lang="en-US" sz="1600"/>
          </a:p>
          <a:p>
            <a:pPr marL="0" indent="463550">
              <a:buNone/>
            </a:pPr>
            <a:r>
              <a:rPr lang="en-US" sz="1600"/>
              <a:t>will </a:t>
            </a:r>
            <a:r>
              <a:rPr lang="en-US" sz="1600" smtClean="0"/>
              <a:t>split the String </a:t>
            </a:r>
            <a:r>
              <a:rPr lang="en-US" sz="1600"/>
              <a:t>s </a:t>
            </a:r>
            <a:r>
              <a:rPr lang="en-US" sz="1600"/>
              <a:t>into </a:t>
            </a:r>
            <a:r>
              <a:rPr lang="en-US" sz="1600" smtClean="0"/>
              <a:t>tokens</a:t>
            </a:r>
            <a:r>
              <a:rPr lang="en-US" sz="1600"/>
              <a:t>, using "," as delimiter, and will place the tokens </a:t>
            </a:r>
            <a:r>
              <a:rPr lang="en-US" sz="1600"/>
              <a:t>in </a:t>
            </a:r>
            <a:r>
              <a:rPr lang="en-US" sz="1600" smtClean="0"/>
              <a:t>the</a:t>
            </a:r>
          </a:p>
          <a:p>
            <a:pPr marL="0" indent="463550">
              <a:buNone/>
            </a:pPr>
            <a:r>
              <a:rPr lang="en-US" sz="1600" smtClean="0"/>
              <a:t>array  </a:t>
            </a:r>
            <a:r>
              <a:rPr lang="en-US" sz="1600" smtClean="0">
                <a:latin typeface="Courier New" pitchFamily="49" charset="0"/>
                <a:cs typeface="Courier New" pitchFamily="49" charset="0"/>
              </a:rPr>
              <a:t>parsedVals</a:t>
            </a:r>
            <a:endParaRPr lang="en-US" sz="1600" dirty="0"/>
          </a:p>
          <a:p>
            <a:pPr marL="0" indent="0">
              <a:buNone/>
            </a:pPr>
            <a:r>
              <a:rPr lang="en-US" sz="1600" smtClean="0"/>
              <a:t>      </a:t>
            </a:r>
            <a:r>
              <a:rPr lang="en-US" sz="1600" i="1" smtClean="0"/>
              <a:t>Example:</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String </a:t>
            </a:r>
            <a:r>
              <a:rPr lang="en-US" sz="1600" dirty="0">
                <a:latin typeface="Courier New" pitchFamily="49" charset="0"/>
                <a:cs typeface="Courier New" pitchFamily="49" charset="0"/>
              </a:rPr>
              <a:t>s = "</a:t>
            </a:r>
            <a:r>
              <a:rPr lang="en-US" sz="1600" dirty="0" err="1">
                <a:latin typeface="Courier New" pitchFamily="49" charset="0"/>
                <a:cs typeface="Courier New" pitchFamily="49" charset="0"/>
              </a:rPr>
              <a:t>hello,how,are,you,today</a:t>
            </a:r>
            <a:r>
              <a:rPr lang="en-US" sz="1600" dirty="0" smtClean="0">
                <a:latin typeface="Courier New" pitchFamily="49" charset="0"/>
                <a:cs typeface="Courier New" pitchFamily="49" charset="0"/>
              </a:rPr>
              <a:t>";</a:t>
            </a:r>
            <a:endParaRPr lang="en-US" sz="1600" dirty="0"/>
          </a:p>
          <a:p>
            <a:pPr marL="0" indent="0">
              <a:buNone/>
            </a:pPr>
            <a:r>
              <a:rPr lang="en-US" sz="1600"/>
              <a:t>	</a:t>
            </a:r>
            <a:r>
              <a:rPr lang="en-US" sz="1600" smtClean="0">
                <a:latin typeface="Courier New" pitchFamily="49" charset="0"/>
                <a:cs typeface="Courier New" pitchFamily="49" charset="0"/>
              </a:rPr>
              <a:t>String</a:t>
            </a:r>
            <a:r>
              <a:rPr lang="en-US" sz="1600">
                <a:latin typeface="Courier New" pitchFamily="49" charset="0"/>
                <a:cs typeface="Courier New" pitchFamily="49" charset="0"/>
              </a:rPr>
              <a:t>[] parsedVals =	s.split(","); </a:t>
            </a:r>
            <a:r>
              <a:rPr lang="en-US" sz="1600"/>
              <a:t>	</a:t>
            </a:r>
            <a:endParaRPr lang="en-US" sz="1600" smtClean="0"/>
          </a:p>
          <a:p>
            <a:pPr marL="0" indent="0">
              <a:buNone/>
            </a:pPr>
            <a:r>
              <a:rPr lang="en-US" sz="1600" smtClean="0">
                <a:latin typeface="Courier New" pitchFamily="49" charset="0"/>
                <a:cs typeface="Courier New" pitchFamily="49" charset="0"/>
              </a:rPr>
              <a:t>     </a:t>
            </a:r>
            <a:r>
              <a:rPr lang="en-US" sz="1600" smtClean="0">
                <a:latin typeface="+mj-lt"/>
                <a:cs typeface="Courier New" pitchFamily="49" charset="0"/>
              </a:rPr>
              <a:t>The elements of </a:t>
            </a:r>
            <a:r>
              <a:rPr lang="en-US" sz="1600" smtClean="0">
                <a:latin typeface="Courier New" pitchFamily="49" charset="0"/>
                <a:cs typeface="Courier New" pitchFamily="49" charset="0"/>
              </a:rPr>
              <a:t>parsedVals </a:t>
            </a:r>
            <a:r>
              <a:rPr lang="en-US" sz="1600" smtClean="0">
                <a:latin typeface="+mj-lt"/>
                <a:cs typeface="Courier New" pitchFamily="49" charset="0"/>
              </a:rPr>
              <a:t>are</a:t>
            </a:r>
            <a:r>
              <a:rPr lang="en-US" sz="1600" smtClean="0">
                <a:latin typeface="Courier New" pitchFamily="49" charset="0"/>
                <a:cs typeface="Courier New" pitchFamily="49" charset="0"/>
              </a:rPr>
              <a:t>:</a:t>
            </a:r>
            <a:endParaRPr lang="en-US" sz="1600">
              <a:latin typeface="Courier New" pitchFamily="49" charset="0"/>
              <a:cs typeface="Courier New" pitchFamily="49" charset="0"/>
            </a:endParaRPr>
          </a:p>
          <a:p>
            <a:pPr marL="0" indent="0">
              <a:buNone/>
            </a:pPr>
            <a:r>
              <a:rPr lang="en-US" sz="1600" smtClean="0">
                <a:latin typeface="Courier New" pitchFamily="49" charset="0"/>
                <a:cs typeface="Courier New" pitchFamily="49" charset="0"/>
              </a:rPr>
              <a:t>	hello</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how</a:t>
            </a:r>
          </a:p>
          <a:p>
            <a:pPr marL="0" indent="0">
              <a:buNone/>
            </a:pPr>
            <a:r>
              <a:rPr lang="en-US" sz="1600" dirty="0">
                <a:latin typeface="Courier New" pitchFamily="49" charset="0"/>
                <a:cs typeface="Courier New" pitchFamily="49" charset="0"/>
              </a:rPr>
              <a:t>	are</a:t>
            </a:r>
          </a:p>
          <a:p>
            <a:pPr marL="0" indent="0">
              <a:buNone/>
            </a:pPr>
            <a:r>
              <a:rPr lang="en-US" sz="1600" dirty="0">
                <a:latin typeface="Courier New" pitchFamily="49" charset="0"/>
                <a:cs typeface="Courier New" pitchFamily="49" charset="0"/>
              </a:rPr>
              <a:t>	you</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today</a:t>
            </a:r>
          </a:p>
          <a:p>
            <a:pPr marL="0" indent="0">
              <a:buNone/>
            </a:pPr>
            <a:endParaRPr lang="en-US" sz="1600" dirty="0"/>
          </a:p>
          <a:p>
            <a:r>
              <a:rPr lang="en-US" sz="1600" smtClean="0"/>
              <a:t>.</a:t>
            </a:r>
            <a:endParaRPr lang="en-US" sz="1600" dirty="0"/>
          </a:p>
          <a:p>
            <a:pPr marL="0" indent="0">
              <a:buNone/>
            </a:pPr>
            <a:endParaRPr lang="en-US" sz="16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58</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dirty="0"/>
              <a:t> </a:t>
            </a:r>
          </a:p>
          <a:p>
            <a:r>
              <a:rPr lang="en-US" dirty="0" smtClean="0"/>
              <a:t>To </a:t>
            </a:r>
            <a:r>
              <a:rPr lang="en-US" dirty="0"/>
              <a:t>treat more than one character as a delimiter for a </a:t>
            </a:r>
            <a:r>
              <a:rPr lang="en-US" dirty="0">
                <a:latin typeface="Courier New" pitchFamily="49" charset="0"/>
                <a:cs typeface="Courier New" pitchFamily="49" charset="0"/>
              </a:rPr>
              <a:t>String</a:t>
            </a:r>
            <a:r>
              <a:rPr lang="en-US" dirty="0"/>
              <a:t>, list them in a String, using </a:t>
            </a:r>
            <a:r>
              <a:rPr lang="en-US" i="1" dirty="0"/>
              <a:t>bitwise or</a:t>
            </a:r>
            <a:r>
              <a:rPr lang="en-US" dirty="0"/>
              <a:t> ( | ) as a separator. To indicate a dot ( . ), you must use a double backslash (in Java’s regular expression syntax, ‘\.’ matches a dot; in Java, a backslash must be coded by “\\”). </a:t>
            </a:r>
          </a:p>
          <a:p>
            <a:pPr marL="0" indent="0">
              <a:buNone/>
            </a:pPr>
            <a:r>
              <a:rPr lang="en-US" dirty="0"/>
              <a:t> </a:t>
            </a:r>
          </a:p>
          <a:p>
            <a:pPr marL="0" indent="463550">
              <a:buNone/>
            </a:pPr>
            <a:r>
              <a:rPr lang="en-US" dirty="0" smtClean="0">
                <a:latin typeface="Courier New" pitchFamily="49" charset="0"/>
                <a:cs typeface="Courier New" pitchFamily="49" charset="0"/>
              </a:rPr>
              <a:t>String </a:t>
            </a:r>
            <a:r>
              <a:rPr lang="en-US" dirty="0">
                <a:latin typeface="Courier New" pitchFamily="49" charset="0"/>
                <a:cs typeface="Courier New" pitchFamily="49" charset="0"/>
              </a:rPr>
              <a:t>t = "</a:t>
            </a:r>
            <a:r>
              <a:rPr lang="en-US" dirty="0" err="1">
                <a:latin typeface="Courier New" pitchFamily="49" charset="0"/>
                <a:cs typeface="Courier New" pitchFamily="49" charset="0"/>
              </a:rPr>
              <a:t>Hello,strings</a:t>
            </a:r>
            <a:r>
              <a:rPr lang="en-US" dirty="0">
                <a:latin typeface="Courier New" pitchFamily="49" charset="0"/>
                <a:cs typeface="Courier New" pitchFamily="49" charset="0"/>
              </a:rPr>
              <a:t> can be fun. They have many uses</a:t>
            </a:r>
            <a:r>
              <a:rPr lang="en-US" dirty="0" smtClean="0">
                <a:latin typeface="Courier New" pitchFamily="49" charset="0"/>
                <a:cs typeface="Courier New" pitchFamily="49" charset="0"/>
              </a:rPr>
              <a:t>.“</a:t>
            </a:r>
          </a:p>
          <a:p>
            <a:pPr marL="0" indent="463550">
              <a:buNone/>
            </a:pPr>
            <a:r>
              <a:rPr lang="en-US" dirty="0" smtClean="0">
                <a:latin typeface="Courier New" pitchFamily="49" charset="0"/>
                <a:cs typeface="Courier New" pitchFamily="49" charset="0"/>
              </a:rPr>
              <a:t>String</a:t>
            </a:r>
            <a:r>
              <a:rPr lang="en-US" dirty="0">
                <a:latin typeface="Courier New" pitchFamily="49" charset="0"/>
                <a:cs typeface="Courier New" pitchFamily="49" charset="0"/>
              </a:rPr>
              <a:t>[] result = </a:t>
            </a:r>
            <a:r>
              <a:rPr lang="en-US" dirty="0" err="1">
                <a:latin typeface="Courier New" pitchFamily="49" charset="0"/>
                <a:cs typeface="Courier New" pitchFamily="49" charset="0"/>
              </a:rPr>
              <a:t>t.split</a:t>
            </a:r>
            <a:r>
              <a:rPr lang="en-US" dirty="0">
                <a:latin typeface="Courier New" pitchFamily="49" charset="0"/>
                <a:cs typeface="Courier New" pitchFamily="49" charset="0"/>
              </a:rPr>
              <a:t>(",|\\.| ");  // 3 delimiters </a:t>
            </a:r>
            <a:r>
              <a:rPr lang="en-US" dirty="0" smtClean="0">
                <a:latin typeface="Courier New" pitchFamily="49" charset="0"/>
                <a:cs typeface="Courier New" pitchFamily="49" charset="0"/>
              </a:rPr>
              <a:t>here</a:t>
            </a:r>
          </a:p>
          <a:p>
            <a:pPr marL="0" indent="463550">
              <a:buNone/>
            </a:pPr>
            <a:endParaRPr lang="en-US">
              <a:latin typeface="Courier New" pitchFamily="49" charset="0"/>
              <a:cs typeface="Courier New" pitchFamily="49" charset="0"/>
            </a:endParaRPr>
          </a:p>
          <a:p>
            <a:pPr marL="0" indent="463550">
              <a:buNone/>
            </a:pPr>
            <a:r>
              <a:rPr lang="en-US" smtClean="0">
                <a:latin typeface="+mj-lt"/>
                <a:cs typeface="Courier New" pitchFamily="49" charset="0"/>
              </a:rPr>
              <a:t>Here, </a:t>
            </a:r>
            <a:r>
              <a:rPr lang="en-US" smtClean="0">
                <a:latin typeface="Courier New" pitchFamily="49" charset="0"/>
                <a:cs typeface="Courier New" pitchFamily="49" charset="0"/>
              </a:rPr>
              <a:t>result</a:t>
            </a:r>
            <a:r>
              <a:rPr lang="en-US" smtClean="0">
                <a:latin typeface="+mj-lt"/>
                <a:cs typeface="Courier New" pitchFamily="49" charset="0"/>
              </a:rPr>
              <a:t> </a:t>
            </a:r>
            <a:r>
              <a:rPr lang="en-US" dirty="0">
                <a:latin typeface="+mj-lt"/>
                <a:cs typeface="Courier New" pitchFamily="49" charset="0"/>
              </a:rPr>
              <a:t>stores </a:t>
            </a:r>
            <a:r>
              <a:rPr lang="en-US">
                <a:latin typeface="+mj-lt"/>
                <a:cs typeface="Courier New" pitchFamily="49" charset="0"/>
              </a:rPr>
              <a:t>the </a:t>
            </a:r>
            <a:r>
              <a:rPr lang="en-US" smtClean="0">
                <a:latin typeface="+mj-lt"/>
                <a:cs typeface="Courier New" pitchFamily="49" charset="0"/>
              </a:rPr>
              <a:t>array:</a:t>
            </a:r>
            <a:r>
              <a:rPr lang="en-US" smtClean="0">
                <a:latin typeface="Courier New" pitchFamily="49" charset="0"/>
                <a:cs typeface="Courier New" pitchFamily="49" charset="0"/>
              </a:rPr>
              <a:t> </a:t>
            </a:r>
          </a:p>
          <a:p>
            <a:pPr marL="0" indent="463550">
              <a:buNone/>
            </a:pPr>
            <a:r>
              <a:rPr lang="en-US" sz="1900" smtClean="0">
                <a:latin typeface="Courier New" pitchFamily="49" charset="0"/>
                <a:cs typeface="Courier New" pitchFamily="49" charset="0"/>
              </a:rPr>
              <a:t>["</a:t>
            </a:r>
            <a:r>
              <a:rPr lang="en-US" sz="1900" dirty="0">
                <a:latin typeface="Courier New" pitchFamily="49" charset="0"/>
                <a:cs typeface="Courier New" pitchFamily="49" charset="0"/>
              </a:rPr>
              <a:t>Hello", "strings", "can", "</a:t>
            </a:r>
            <a:r>
              <a:rPr lang="en-US" sz="1900">
                <a:latin typeface="Courier New" pitchFamily="49" charset="0"/>
                <a:cs typeface="Courier New" pitchFamily="49" charset="0"/>
              </a:rPr>
              <a:t>be</a:t>
            </a:r>
            <a:r>
              <a:rPr lang="en-US" sz="1900" smtClean="0">
                <a:latin typeface="Courier New" pitchFamily="49" charset="0"/>
                <a:cs typeface="Courier New" pitchFamily="49" charset="0"/>
              </a:rPr>
              <a:t>","</a:t>
            </a:r>
            <a:r>
              <a:rPr lang="en-US" sz="1900" dirty="0">
                <a:latin typeface="Courier New" pitchFamily="49" charset="0"/>
                <a:cs typeface="Courier New" pitchFamily="49" charset="0"/>
              </a:rPr>
              <a:t>fun", " ", "They", "have", "many", "</a:t>
            </a:r>
            <a:r>
              <a:rPr lang="en-US" sz="1900">
                <a:latin typeface="Courier New" pitchFamily="49" charset="0"/>
                <a:cs typeface="Courier New" pitchFamily="49" charset="0"/>
              </a:rPr>
              <a:t>uses</a:t>
            </a:r>
            <a:r>
              <a:rPr lang="en-US" sz="1900" smtClean="0">
                <a:latin typeface="Courier New" pitchFamily="49" charset="0"/>
                <a:cs typeface="Courier New" pitchFamily="49" charset="0"/>
              </a:rPr>
              <a:t>"]</a:t>
            </a:r>
            <a:endParaRPr lang="en-US" sz="1900" dirty="0">
              <a:latin typeface="Courier New" pitchFamily="49" charset="0"/>
              <a:cs typeface="Courier New" pitchFamily="49" charset="0"/>
            </a:endParaRPr>
          </a:p>
          <a:p>
            <a:pPr marL="0" indent="0">
              <a:buNone/>
            </a:pPr>
            <a:r>
              <a:rPr lang="en-US" dirty="0"/>
              <a:t> </a:t>
            </a:r>
          </a:p>
          <a:p>
            <a:r>
              <a:rPr lang="en-US" dirty="0" smtClean="0"/>
              <a:t>In </a:t>
            </a:r>
            <a:r>
              <a:rPr lang="en-US" dirty="0"/>
              <a:t>general, the argument passed to split can be any </a:t>
            </a:r>
            <a:r>
              <a:rPr lang="en-US" i="1" dirty="0"/>
              <a:t>regular expression </a:t>
            </a:r>
            <a:r>
              <a:rPr lang="en-US" dirty="0"/>
              <a:t>– see the </a:t>
            </a:r>
            <a:r>
              <a:rPr lang="en-US" dirty="0" err="1">
                <a:latin typeface="Courier New" pitchFamily="49" charset="0"/>
                <a:cs typeface="Courier New" pitchFamily="49" charset="0"/>
              </a:rPr>
              <a:t>JavaDocs</a:t>
            </a:r>
            <a:r>
              <a:rPr lang="en-US" dirty="0"/>
              <a:t> discussion of </a:t>
            </a:r>
            <a:r>
              <a:rPr lang="en-US" dirty="0" err="1">
                <a:latin typeface="Courier New" pitchFamily="49" charset="0"/>
                <a:cs typeface="Courier New" pitchFamily="49" charset="0"/>
              </a:rPr>
              <a:t>String.split</a:t>
            </a:r>
            <a:r>
              <a:rPr lang="en-US" dirty="0"/>
              <a:t> for an explanation of the many options. </a:t>
            </a:r>
          </a:p>
          <a:p>
            <a:pPr marL="0" indent="0">
              <a:buNone/>
            </a:pPr>
            <a:r>
              <a:rPr lang="en-US" dirty="0"/>
              <a:t> </a:t>
            </a:r>
          </a:p>
          <a:p>
            <a:r>
              <a:rPr lang="en-US" dirty="0" smtClean="0"/>
              <a:t>NOTE</a:t>
            </a:r>
            <a:r>
              <a:rPr lang="en-US" dirty="0"/>
              <a:t>: As of jdk1.4, the </a:t>
            </a:r>
            <a:r>
              <a:rPr lang="en-US" dirty="0">
                <a:latin typeface="Courier New" pitchFamily="49" charset="0"/>
                <a:cs typeface="Courier New" pitchFamily="49" charset="0"/>
              </a:rPr>
              <a:t>split</a:t>
            </a:r>
            <a:r>
              <a:rPr lang="en-US" dirty="0"/>
              <a:t> method replaces the use of the class </a:t>
            </a:r>
            <a:r>
              <a:rPr lang="en-US" dirty="0" err="1">
                <a:latin typeface="Courier New" pitchFamily="49" charset="0"/>
                <a:cs typeface="Courier New" pitchFamily="49" charset="0"/>
              </a:rPr>
              <a:t>StringTokenizer</a:t>
            </a:r>
            <a:endParaRPr lang="en-US"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59</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Introducing Java</a:t>
            </a:r>
          </a:p>
        </p:txBody>
      </p:sp>
      <p:sp>
        <p:nvSpPr>
          <p:cNvPr id="3" name="Content Placeholder 2"/>
          <p:cNvSpPr>
            <a:spLocks noGrp="1"/>
          </p:cNvSpPr>
          <p:nvPr>
            <p:ph idx="1"/>
          </p:nvPr>
        </p:nvSpPr>
        <p:spPr>
          <a:xfrm>
            <a:off x="457200" y="1600200"/>
            <a:ext cx="8229600" cy="2103120"/>
          </a:xfrm>
        </p:spPr>
        <p:txBody>
          <a:bodyPr>
            <a:normAutofit fontScale="92500" lnSpcReduction="20000"/>
          </a:bodyPr>
          <a:lstStyle/>
          <a:p>
            <a:r>
              <a:rPr lang="en-US" dirty="0"/>
              <a:t>Begin by studying a simple example</a:t>
            </a:r>
            <a:r>
              <a:rPr lang="en-US" dirty="0" smtClean="0"/>
              <a:t>:</a:t>
            </a:r>
          </a:p>
          <a:p>
            <a:pPr marL="0" indent="0">
              <a:buNone/>
            </a:pPr>
            <a:endParaRPr lang="en-US" dirty="0"/>
          </a:p>
          <a:p>
            <a:pPr marL="0" marR="0" indent="457200">
              <a:spcBef>
                <a:spcPts val="0"/>
              </a:spcBef>
              <a:spcAft>
                <a:spcPts val="0"/>
              </a:spcAft>
              <a:buNone/>
            </a:pPr>
            <a:r>
              <a:rPr lang="en-US" sz="2000" dirty="0">
                <a:latin typeface="Courier New"/>
                <a:ea typeface="Times New Roman"/>
              </a:rPr>
              <a:t>public class </a:t>
            </a:r>
            <a:r>
              <a:rPr lang="en-US" sz="2000" dirty="0" err="1">
                <a:latin typeface="Courier New"/>
                <a:ea typeface="Times New Roman"/>
              </a:rPr>
              <a:t>FirstSample</a:t>
            </a:r>
            <a:r>
              <a:rPr lang="en-US" sz="2000" dirty="0">
                <a:latin typeface="Courier New"/>
                <a:ea typeface="Times New Roman"/>
              </a:rPr>
              <a:t> {</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	public static void main(String[] </a:t>
            </a:r>
            <a:r>
              <a:rPr lang="en-US" sz="2000" dirty="0" err="1">
                <a:latin typeface="Courier New"/>
                <a:ea typeface="Times New Roman"/>
              </a:rPr>
              <a:t>args</a:t>
            </a:r>
            <a:r>
              <a:rPr lang="en-US" sz="2000" dirty="0">
                <a:latin typeface="Courier New"/>
                <a:ea typeface="Times New Roman"/>
              </a:rPr>
              <a:t>) {</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		</a:t>
            </a:r>
            <a:r>
              <a:rPr lang="en-US" sz="2000" dirty="0" err="1">
                <a:latin typeface="Courier New"/>
                <a:ea typeface="Times New Roman"/>
              </a:rPr>
              <a:t>System.out.println</a:t>
            </a:r>
            <a:r>
              <a:rPr lang="en-US" sz="2000" dirty="0">
                <a:latin typeface="Courier New"/>
                <a:ea typeface="Times New Roman"/>
              </a:rPr>
              <a:t>("Hello World!");</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	}</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a:t>
            </a:r>
            <a:endParaRPr lang="en-US" sz="24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a:t>
            </a:fld>
            <a:endParaRPr lang="en-US" dirty="0">
              <a:solidFill>
                <a:srgbClr val="04617B">
                  <a:shade val="90000"/>
                </a:srgbClr>
              </a:solidFill>
            </a:endParaRPr>
          </a:p>
        </p:txBody>
      </p:sp>
      <p:sp>
        <p:nvSpPr>
          <p:cNvPr id="5" name="TextBox 4"/>
          <p:cNvSpPr txBox="1"/>
          <p:nvPr/>
        </p:nvSpPr>
        <p:spPr>
          <a:xfrm>
            <a:off x="2133600" y="3276600"/>
            <a:ext cx="4495800" cy="3416320"/>
          </a:xfrm>
          <a:prstGeom prst="rect">
            <a:avLst/>
          </a:prstGeom>
          <a:solidFill>
            <a:srgbClr val="FFC000"/>
          </a:solidFill>
        </p:spPr>
        <p:txBody>
          <a:bodyPr wrap="square" rtlCol="0">
            <a:spAutoFit/>
          </a:bodyPr>
          <a:lstStyle/>
          <a:p>
            <a:r>
              <a:rPr lang="en-US" dirty="0"/>
              <a:t>Things to understand:</a:t>
            </a:r>
          </a:p>
          <a:p>
            <a:pPr marL="342900" marR="0" lvl="0" indent="-342900">
              <a:spcBef>
                <a:spcPts val="0"/>
              </a:spcBef>
              <a:spcAft>
                <a:spcPts val="0"/>
              </a:spcAft>
              <a:buFont typeface="Symbol"/>
              <a:buChar char=""/>
              <a:tabLst>
                <a:tab pos="457200" algn="l"/>
              </a:tabLst>
            </a:pPr>
            <a:r>
              <a:rPr lang="en-US" dirty="0">
                <a:latin typeface="Times New Roman"/>
                <a:ea typeface="Times New Roman"/>
              </a:rPr>
              <a:t>public</a:t>
            </a:r>
          </a:p>
          <a:p>
            <a:pPr marL="342900" marR="0" lvl="0" indent="-342900">
              <a:spcBef>
                <a:spcPts val="0"/>
              </a:spcBef>
              <a:spcAft>
                <a:spcPts val="0"/>
              </a:spcAft>
              <a:buFont typeface="Symbol"/>
              <a:buChar char=""/>
              <a:tabLst>
                <a:tab pos="457200" algn="l"/>
              </a:tabLst>
            </a:pPr>
            <a:r>
              <a:rPr lang="en-US" dirty="0">
                <a:latin typeface="Times New Roman"/>
                <a:ea typeface="Times New Roman"/>
              </a:rPr>
              <a:t>class</a:t>
            </a:r>
          </a:p>
          <a:p>
            <a:pPr marL="342900" marR="0" lvl="0" indent="-342900">
              <a:spcBef>
                <a:spcPts val="0"/>
              </a:spcBef>
              <a:spcAft>
                <a:spcPts val="0"/>
              </a:spcAft>
              <a:buFont typeface="Symbol"/>
              <a:buChar char=""/>
              <a:tabLst>
                <a:tab pos="457200" algn="l"/>
              </a:tabLst>
            </a:pPr>
            <a:r>
              <a:rPr lang="en-US" dirty="0">
                <a:latin typeface="Times New Roman"/>
                <a:ea typeface="Times New Roman"/>
              </a:rPr>
              <a:t>static</a:t>
            </a:r>
          </a:p>
          <a:p>
            <a:pPr marL="342900" marR="0" lvl="0" indent="-342900">
              <a:spcBef>
                <a:spcPts val="0"/>
              </a:spcBef>
              <a:spcAft>
                <a:spcPts val="0"/>
              </a:spcAft>
              <a:buFont typeface="Symbol"/>
              <a:buChar char=""/>
              <a:tabLst>
                <a:tab pos="457200" algn="l"/>
              </a:tabLst>
            </a:pPr>
            <a:r>
              <a:rPr lang="en-US" dirty="0">
                <a:latin typeface="Times New Roman"/>
                <a:ea typeface="Times New Roman"/>
              </a:rPr>
              <a:t>void</a:t>
            </a:r>
          </a:p>
          <a:p>
            <a:pPr marL="342900" marR="0" lvl="0" indent="-342900">
              <a:spcBef>
                <a:spcPts val="0"/>
              </a:spcBef>
              <a:spcAft>
                <a:spcPts val="0"/>
              </a:spcAft>
              <a:buFont typeface="Symbol"/>
              <a:buChar char=""/>
              <a:tabLst>
                <a:tab pos="457200" algn="l"/>
              </a:tabLst>
            </a:pPr>
            <a:r>
              <a:rPr lang="en-US" dirty="0">
                <a:latin typeface="Times New Roman"/>
                <a:ea typeface="Times New Roman"/>
              </a:rPr>
              <a:t>main</a:t>
            </a:r>
          </a:p>
          <a:p>
            <a:pPr marL="342900" marR="0" lvl="0" indent="-342900">
              <a:spcBef>
                <a:spcPts val="0"/>
              </a:spcBef>
              <a:spcAft>
                <a:spcPts val="0"/>
              </a:spcAft>
              <a:buFont typeface="Symbol"/>
              <a:buChar char=""/>
              <a:tabLst>
                <a:tab pos="457200" algn="l"/>
              </a:tabLst>
            </a:pPr>
            <a:r>
              <a:rPr lang="en-US" dirty="0">
                <a:latin typeface="Times New Roman"/>
                <a:ea typeface="Times New Roman"/>
              </a:rPr>
              <a:t>String[]</a:t>
            </a:r>
          </a:p>
          <a:p>
            <a:pPr marL="342900" marR="0" lvl="0" indent="-342900">
              <a:spcBef>
                <a:spcPts val="0"/>
              </a:spcBef>
              <a:spcAft>
                <a:spcPts val="0"/>
              </a:spcAft>
              <a:buFont typeface="Symbol"/>
              <a:buChar char=""/>
              <a:tabLst>
                <a:tab pos="457200" algn="l"/>
              </a:tabLst>
            </a:pPr>
            <a:r>
              <a:rPr lang="en-US" dirty="0">
                <a:latin typeface="Times New Roman"/>
                <a:ea typeface="Times New Roman"/>
              </a:rPr>
              <a:t>System, </a:t>
            </a:r>
            <a:r>
              <a:rPr lang="en-US" dirty="0" err="1">
                <a:latin typeface="Times New Roman"/>
                <a:ea typeface="Times New Roman"/>
              </a:rPr>
              <a:t>System.out</a:t>
            </a:r>
            <a:r>
              <a:rPr lang="en-US" dirty="0">
                <a:latin typeface="Times New Roman"/>
                <a:ea typeface="Times New Roman"/>
              </a:rPr>
              <a:t>, </a:t>
            </a:r>
            <a:r>
              <a:rPr lang="en-US" dirty="0" err="1">
                <a:latin typeface="Times New Roman"/>
                <a:ea typeface="Times New Roman"/>
              </a:rPr>
              <a:t>System.out.println</a:t>
            </a:r>
            <a:r>
              <a:rPr lang="en-US" dirty="0">
                <a:latin typeface="Times New Roman"/>
                <a:ea typeface="Times New Roman"/>
              </a:rPr>
              <a:t> (</a:t>
            </a:r>
            <a:r>
              <a:rPr lang="en-US" dirty="0" err="1">
                <a:latin typeface="Times New Roman"/>
                <a:ea typeface="Times New Roman"/>
              </a:rPr>
              <a:t>vs</a:t>
            </a:r>
            <a:r>
              <a:rPr lang="en-US" dirty="0">
                <a:latin typeface="Times New Roman"/>
                <a:ea typeface="Times New Roman"/>
              </a:rPr>
              <a:t> </a:t>
            </a:r>
            <a:r>
              <a:rPr lang="en-US" dirty="0" err="1">
                <a:latin typeface="Times New Roman"/>
                <a:ea typeface="Times New Roman"/>
              </a:rPr>
              <a:t>System.out.print</a:t>
            </a:r>
            <a:r>
              <a:rPr lang="en-US" dirty="0">
                <a:latin typeface="Times New Roman"/>
                <a:ea typeface="Times New Roman"/>
              </a:rPr>
              <a:t>)</a:t>
            </a:r>
          </a:p>
          <a:p>
            <a:pPr marL="342900" marR="0" lvl="0" indent="-342900">
              <a:spcBef>
                <a:spcPts val="0"/>
              </a:spcBef>
              <a:spcAft>
                <a:spcPts val="0"/>
              </a:spcAft>
              <a:buFont typeface="Symbol"/>
              <a:buChar char=""/>
              <a:tabLst>
                <a:tab pos="457200" algn="l"/>
              </a:tabLst>
            </a:pPr>
            <a:r>
              <a:rPr lang="en-US" dirty="0">
                <a:latin typeface="Times New Roman"/>
                <a:ea typeface="Times New Roman"/>
              </a:rPr>
              <a:t>delimiters</a:t>
            </a:r>
            <a:r>
              <a:rPr lang="en-US" sz="1600" dirty="0">
                <a:latin typeface="Courier New"/>
                <a:ea typeface="Times New Roman"/>
              </a:rPr>
              <a:t>: ;, }, {</a:t>
            </a:r>
            <a:r>
              <a:rPr lang="en-US" dirty="0">
                <a:latin typeface="Times New Roman"/>
                <a:ea typeface="Times New Roman"/>
              </a:rPr>
              <a:t>  (“blocks”)</a:t>
            </a:r>
          </a:p>
          <a:p>
            <a:pPr marL="342900" marR="0" lvl="0" indent="-342900">
              <a:spcBef>
                <a:spcPts val="0"/>
              </a:spcBef>
              <a:spcAft>
                <a:spcPts val="0"/>
              </a:spcAft>
              <a:buFont typeface="Symbol"/>
              <a:buChar char=""/>
              <a:tabLst>
                <a:tab pos="457200" algn="l"/>
              </a:tabLst>
            </a:pPr>
            <a:r>
              <a:rPr lang="en-US" dirty="0">
                <a:latin typeface="Times New Roman"/>
                <a:ea typeface="Times New Roman"/>
              </a:rPr>
              <a:t>capitalization conventions</a:t>
            </a:r>
          </a:p>
          <a:p>
            <a:pPr marL="285750" indent="-285750">
              <a:buFont typeface="Arial" pitchFamily="34" charset="0"/>
              <a:buChar char="•"/>
            </a:pPr>
            <a:endParaRPr lang="en-US" dirty="0"/>
          </a:p>
        </p:txBody>
      </p:sp>
    </p:spTree>
    <p:extLst>
      <p:ext uri="{BB962C8B-B14F-4D97-AF65-F5344CB8AC3E}">
        <p14:creationId xmlns:p14="http://schemas.microsoft.com/office/powerpoint/2010/main" val="36526622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i="1" dirty="0"/>
              <a:t>for </a:t>
            </a:r>
            <a:r>
              <a:rPr lang="en-US" i="1"/>
              <a:t>each</a:t>
            </a:r>
            <a:r>
              <a:rPr lang="en-US"/>
              <a:t> </a:t>
            </a:r>
            <a:r>
              <a:rPr lang="en-US" smtClean="0"/>
              <a:t>Loop</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 </a:t>
            </a:r>
            <a:r>
              <a:rPr lang="en-US" dirty="0" err="1">
                <a:latin typeface="Courier New" pitchFamily="49" charset="0"/>
                <a:cs typeface="Courier New" pitchFamily="49" charset="0"/>
              </a:rPr>
              <a:t>arr</a:t>
            </a:r>
            <a:r>
              <a:rPr lang="en-US" dirty="0">
                <a:latin typeface="Courier New" pitchFamily="49" charset="0"/>
                <a:cs typeface="Courier New" pitchFamily="49" charset="0"/>
              </a:rPr>
              <a:t> = {4, 5, 12, 25};</a:t>
            </a:r>
          </a:p>
          <a:p>
            <a:pPr marL="0"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x: </a:t>
            </a:r>
            <a:r>
              <a:rPr lang="en-US" dirty="0" err="1">
                <a:latin typeface="Courier New" pitchFamily="49" charset="0"/>
                <a:cs typeface="Courier New" pitchFamily="49" charset="0"/>
              </a:rPr>
              <a:t>arr</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(x);</a:t>
            </a:r>
          </a:p>
          <a:p>
            <a:pPr marL="0" indent="0">
              <a:buNone/>
            </a:pP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p>
          <a:p>
            <a:r>
              <a:rPr lang="en-US" sz="2900" dirty="0"/>
              <a:t>Syntax:</a:t>
            </a:r>
          </a:p>
          <a:p>
            <a:pPr marL="0" indent="0">
              <a:buNone/>
            </a:pPr>
            <a:r>
              <a:rPr lang="en-US" sz="2900" dirty="0"/>
              <a:t> </a:t>
            </a:r>
          </a:p>
          <a:p>
            <a:pPr marL="0" indent="463550">
              <a:buNone/>
            </a:pPr>
            <a:r>
              <a:rPr lang="en-US" sz="2900" dirty="0"/>
              <a:t>for(</a:t>
            </a:r>
            <a:r>
              <a:rPr lang="en-US" sz="2900" i="1" dirty="0"/>
              <a:t>variable</a:t>
            </a:r>
            <a:r>
              <a:rPr lang="en-US" sz="2900" dirty="0"/>
              <a:t> :  </a:t>
            </a:r>
            <a:r>
              <a:rPr lang="en-US" sz="2900" i="1" dirty="0"/>
              <a:t>collection</a:t>
            </a:r>
            <a:r>
              <a:rPr lang="en-US" sz="2900" dirty="0"/>
              <a:t>) </a:t>
            </a:r>
            <a:r>
              <a:rPr lang="en-US" sz="2900" i="1" dirty="0"/>
              <a:t>statement</a:t>
            </a:r>
            <a:endParaRPr lang="en-US" sz="2900" dirty="0"/>
          </a:p>
          <a:p>
            <a:pPr marL="0" indent="0">
              <a:buNone/>
            </a:pPr>
            <a:r>
              <a:rPr lang="en-US" sz="2900" dirty="0"/>
              <a:t>	</a:t>
            </a:r>
          </a:p>
          <a:p>
            <a:pPr marL="463550" indent="0">
              <a:buNone/>
            </a:pPr>
            <a:r>
              <a:rPr lang="en-US" sz="2900" dirty="0"/>
              <a:t>(As with ordinary for loops, the variable declaration can occur inside or outside the for </a:t>
            </a:r>
            <a:r>
              <a:rPr lang="en-US" sz="2900" dirty="0" smtClean="0"/>
              <a:t>expression</a:t>
            </a:r>
            <a:r>
              <a:rPr lang="en-US" sz="2900" dirty="0"/>
              <a:t>)</a:t>
            </a:r>
          </a:p>
          <a:p>
            <a:pPr marL="0" indent="0">
              <a:buNone/>
            </a:pPr>
            <a:r>
              <a:rPr lang="en-US" sz="2900" dirty="0"/>
              <a:t> </a:t>
            </a:r>
          </a:p>
          <a:p>
            <a:pPr marL="463550" indent="0">
              <a:buNone/>
            </a:pPr>
            <a:r>
              <a:rPr lang="en-US" sz="2900" dirty="0"/>
              <a:t>The </a:t>
            </a:r>
            <a:r>
              <a:rPr lang="en-US" sz="2900" i="1" dirty="0"/>
              <a:t>collection</a:t>
            </a:r>
            <a:r>
              <a:rPr lang="en-US" sz="2900" dirty="0"/>
              <a:t> must either be an array or an instance of a class that implements the </a:t>
            </a:r>
            <a:r>
              <a:rPr lang="en-US" sz="2900" dirty="0" err="1">
                <a:latin typeface="Courier New" pitchFamily="49" charset="0"/>
                <a:cs typeface="Courier New" pitchFamily="49" charset="0"/>
              </a:rPr>
              <a:t>Iterable</a:t>
            </a:r>
            <a:r>
              <a:rPr lang="en-US" sz="2900" dirty="0">
                <a:latin typeface="Courier New" pitchFamily="49" charset="0"/>
                <a:cs typeface="Courier New" pitchFamily="49" charset="0"/>
              </a:rPr>
              <a:t> </a:t>
            </a:r>
            <a:r>
              <a:rPr lang="en-US" sz="2900" dirty="0"/>
              <a:t>interface (more on this later)</a:t>
            </a:r>
          </a:p>
          <a:p>
            <a:pPr marL="0" indent="0">
              <a:buNone/>
            </a:pPr>
            <a:r>
              <a:rPr lang="en-US" sz="2900" dirty="0"/>
              <a:t> </a:t>
            </a:r>
          </a:p>
          <a:p>
            <a:r>
              <a:rPr lang="en-US" sz="2900" b="1" i="1" dirty="0"/>
              <a:t>Best Practice:</a:t>
            </a:r>
            <a:r>
              <a:rPr lang="en-US" sz="2900" dirty="0"/>
              <a:t> Whenever there is a choice, use a </a:t>
            </a:r>
            <a:r>
              <a:rPr lang="en-US" sz="2900" i="1" dirty="0"/>
              <a:t>for each </a:t>
            </a:r>
            <a:r>
              <a:rPr lang="en-US" sz="2900" dirty="0"/>
              <a:t>loop in place of an ordinary </a:t>
            </a:r>
            <a:r>
              <a:rPr lang="en-US" sz="2900" i="1" dirty="0"/>
              <a:t>for</a:t>
            </a:r>
            <a:r>
              <a:rPr lang="en-US" sz="2900" dirty="0"/>
              <a:t> loop. The syntax is easier to read and doesn’t rely on irrelevant information. (For instance, in this example, the </a:t>
            </a:r>
            <a:r>
              <a:rPr lang="en-US" sz="2900" i="1" dirty="0"/>
              <a:t>index</a:t>
            </a:r>
            <a:r>
              <a:rPr lang="en-US" sz="2900" dirty="0"/>
              <a:t> of each element in the array is not relevant for the task of printing the array elements)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60</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Initializers and Anonymous Arrays</a:t>
            </a:r>
          </a:p>
        </p:txBody>
      </p:sp>
      <p:sp>
        <p:nvSpPr>
          <p:cNvPr id="3" name="Content Placeholder 2"/>
          <p:cNvSpPr>
            <a:spLocks noGrp="1"/>
          </p:cNvSpPr>
          <p:nvPr>
            <p:ph idx="1"/>
          </p:nvPr>
        </p:nvSpPr>
        <p:spPr/>
        <p:txBody>
          <a:bodyPr>
            <a:normAutofit fontScale="55000" lnSpcReduction="20000"/>
          </a:bodyPr>
          <a:lstStyle/>
          <a:p>
            <a:r>
              <a:rPr lang="en-US" dirty="0"/>
              <a:t>When first created, can initialize an array like this (called an </a:t>
            </a:r>
            <a:r>
              <a:rPr lang="en-US" i="1" dirty="0"/>
              <a:t>array initializer</a:t>
            </a:r>
            <a:r>
              <a:rPr lang="en-US" dirty="0"/>
              <a:t>):</a:t>
            </a:r>
            <a:br>
              <a:rPr lang="en-US" dirty="0"/>
            </a:br>
            <a:endParaRPr lang="en-US" dirty="0"/>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somePrimes</a:t>
            </a:r>
            <a:r>
              <a:rPr lang="en-US" dirty="0">
                <a:latin typeface="Courier New" pitchFamily="49" charset="0"/>
                <a:cs typeface="Courier New" pitchFamily="49" charset="0"/>
              </a:rPr>
              <a:t> = {2, 3, 5, 7, 9, 11};</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String[] names = {"Bob", "Harry", "Sue"};</a:t>
            </a:r>
          </a:p>
          <a:p>
            <a:pPr marL="0" indent="0">
              <a:buNone/>
            </a:pPr>
            <a:r>
              <a:rPr lang="en-US" dirty="0"/>
              <a:t> </a:t>
            </a:r>
          </a:p>
          <a:p>
            <a:pPr marL="0" indent="231775">
              <a:buNone/>
            </a:pPr>
            <a:r>
              <a:rPr lang="en-US" i="1" dirty="0" smtClean="0"/>
              <a:t>But</a:t>
            </a:r>
            <a:r>
              <a:rPr lang="en-US" i="1" dirty="0"/>
              <a:t>,</a:t>
            </a:r>
            <a:r>
              <a:rPr lang="en-US" dirty="0"/>
              <a:t> the following is not legal:</a:t>
            </a:r>
          </a:p>
          <a:p>
            <a:pPr marL="0" indent="0">
              <a:buNone/>
            </a:pPr>
            <a:r>
              <a:rPr lang="en-US" dirty="0"/>
              <a:t> </a:t>
            </a:r>
          </a:p>
          <a:p>
            <a:pPr marL="365760" lvl="1"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favoriteTeams</a:t>
            </a:r>
            <a:r>
              <a:rPr lang="en-US" dirty="0">
                <a:latin typeface="Courier New" pitchFamily="49" charset="0"/>
                <a:cs typeface="Courier New" pitchFamily="49" charset="0"/>
              </a:rPr>
              <a:t> = new String[2];</a:t>
            </a:r>
          </a:p>
          <a:p>
            <a:pPr marL="365760" lvl="1" indent="0">
              <a:buNone/>
            </a:pPr>
            <a:r>
              <a:rPr lang="en-US" dirty="0">
                <a:latin typeface="Courier New" pitchFamily="49" charset="0"/>
                <a:cs typeface="Courier New" pitchFamily="49" charset="0"/>
              </a:rPr>
              <a:t>teams = {"Sonics", "Mets"};  //compiler </a:t>
            </a:r>
            <a:r>
              <a:rPr lang="en-US" dirty="0" smtClean="0">
                <a:latin typeface="Courier New" pitchFamily="49" charset="0"/>
                <a:cs typeface="Courier New" pitchFamily="49" charset="0"/>
              </a:rPr>
              <a:t>error</a:t>
            </a:r>
          </a:p>
          <a:p>
            <a:pPr marL="0" indent="0">
              <a:buNone/>
            </a:pPr>
            <a:r>
              <a:rPr lang="en-US" dirty="0"/>
              <a:t> </a:t>
            </a:r>
          </a:p>
          <a:p>
            <a:r>
              <a:rPr lang="en-US" dirty="0"/>
              <a:t>Anonymous arrays</a:t>
            </a:r>
          </a:p>
          <a:p>
            <a:pPr marL="0" indent="0">
              <a:buNone/>
            </a:pPr>
            <a:r>
              <a:rPr lang="en-US" dirty="0"/>
              <a:t> </a:t>
            </a:r>
          </a:p>
          <a:p>
            <a:pPr marL="365760" lvl="1" indent="0">
              <a:buNone/>
            </a:pPr>
            <a:r>
              <a:rPr lang="en-US" dirty="0">
                <a:latin typeface="Courier New" pitchFamily="49" charset="0"/>
                <a:cs typeface="Courier New" pitchFamily="49" charset="0"/>
              </a:rPr>
              <a:t>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 { 17, 19, 23, 29 };</a:t>
            </a:r>
          </a:p>
          <a:p>
            <a:pPr marL="0" indent="0">
              <a:buNone/>
            </a:pPr>
            <a:r>
              <a:rPr lang="en-US" dirty="0"/>
              <a:t> </a:t>
            </a:r>
          </a:p>
          <a:p>
            <a:pPr marL="0" indent="231775">
              <a:buNone/>
            </a:pPr>
            <a:r>
              <a:rPr lang="en-US" dirty="0"/>
              <a:t>One application: permits initialization like an array initializer even after an array has been declared:</a:t>
            </a:r>
          </a:p>
          <a:p>
            <a:pPr marL="0" indent="0">
              <a:buNone/>
            </a:pPr>
            <a:r>
              <a:rPr lang="en-US" dirty="0"/>
              <a:t> </a:t>
            </a:r>
          </a:p>
          <a:p>
            <a:pPr marL="365760" lvl="1"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favoriteTeams</a:t>
            </a:r>
            <a:r>
              <a:rPr lang="en-US" dirty="0">
                <a:latin typeface="Courier New" pitchFamily="49" charset="0"/>
                <a:cs typeface="Courier New" pitchFamily="49" charset="0"/>
              </a:rPr>
              <a:t> = new String[2];</a:t>
            </a:r>
          </a:p>
          <a:p>
            <a:pPr marL="365760" lvl="1" indent="0">
              <a:buNone/>
            </a:pPr>
            <a:r>
              <a:rPr lang="en-US" dirty="0">
                <a:latin typeface="Courier New" pitchFamily="49" charset="0"/>
                <a:cs typeface="Courier New" pitchFamily="49" charset="0"/>
              </a:rPr>
              <a:t>teams = new String[]{"Sonics", "Mets", "Bulls"}; //change in size is ok</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61</a:t>
            </a:fld>
            <a:endParaRPr lang="en-US" dirty="0">
              <a:solidFill>
                <a:srgbClr val="04617B">
                  <a:shade val="90000"/>
                </a:srgbClr>
              </a:solidFill>
            </a:endParaRPr>
          </a:p>
        </p:txBody>
      </p:sp>
    </p:spTree>
    <p:extLst>
      <p:ext uri="{BB962C8B-B14F-4D97-AF65-F5344CB8AC3E}">
        <p14:creationId xmlns:p14="http://schemas.microsoft.com/office/powerpoint/2010/main" val="5945054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Copying and Sorting</a:t>
            </a:r>
          </a:p>
        </p:txBody>
      </p:sp>
      <p:sp>
        <p:nvSpPr>
          <p:cNvPr id="3" name="Content Placeholder 2"/>
          <p:cNvSpPr>
            <a:spLocks noGrp="1"/>
          </p:cNvSpPr>
          <p:nvPr>
            <p:ph idx="1"/>
          </p:nvPr>
        </p:nvSpPr>
        <p:spPr/>
        <p:txBody>
          <a:bodyPr>
            <a:noAutofit/>
          </a:bodyPr>
          <a:lstStyle/>
          <a:p>
            <a:pPr marL="0" indent="0">
              <a:buNone/>
            </a:pPr>
            <a:r>
              <a:rPr lang="en-US" sz="1400" dirty="0"/>
              <a:t>To copy the cells from one array to another array, create a new (empty) array of the same size (or larger), and use </a:t>
            </a:r>
            <a:r>
              <a:rPr lang="en-US" sz="1400" dirty="0" err="1">
                <a:latin typeface="Courier New" pitchFamily="49" charset="0"/>
                <a:cs typeface="Courier New" pitchFamily="49" charset="0"/>
              </a:rPr>
              <a:t>System.arraycopy</a:t>
            </a:r>
            <a:r>
              <a:rPr lang="en-US" sz="1400" dirty="0"/>
              <a:t>. To sort, use the </a:t>
            </a:r>
            <a:r>
              <a:rPr lang="en-US" sz="1400" dirty="0" err="1">
                <a:latin typeface="Courier New" pitchFamily="49" charset="0"/>
                <a:cs typeface="Courier New" pitchFamily="49" charset="0"/>
              </a:rPr>
              <a:t>Arrays.sort</a:t>
            </a:r>
            <a:r>
              <a:rPr lang="en-US" sz="1400" dirty="0"/>
              <a:t> function</a:t>
            </a:r>
            <a:r>
              <a:rPr lang="en-US" sz="1400" dirty="0" smtClean="0"/>
              <a:t>.</a:t>
            </a:r>
            <a:endParaRPr lang="en-US" sz="1400" dirty="0"/>
          </a:p>
          <a:p>
            <a:pPr marL="0" indent="0">
              <a:buNone/>
            </a:pPr>
            <a:r>
              <a:rPr lang="en-US" sz="1400" dirty="0"/>
              <a:t>Signatures:</a:t>
            </a:r>
            <a:br>
              <a:rPr lang="en-US" sz="1400" dirty="0"/>
            </a:br>
            <a:r>
              <a:rPr lang="en-US" sz="1400" dirty="0"/>
              <a:t>	</a:t>
            </a:r>
            <a:r>
              <a:rPr lang="en-US" sz="1400" dirty="0" err="1" smtClean="0">
                <a:latin typeface="Courier New" pitchFamily="49" charset="0"/>
                <a:cs typeface="Courier New" pitchFamily="49" charset="0"/>
              </a:rPr>
              <a:t>System.arraycopy</a:t>
            </a:r>
            <a:r>
              <a:rPr lang="en-US" sz="1400" dirty="0" smtClean="0">
                <a:latin typeface="Courier New" pitchFamily="49" charset="0"/>
                <a:cs typeface="Courier New" pitchFamily="49" charset="0"/>
              </a:rPr>
              <a:t>(from</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fromIndex</a:t>
            </a:r>
            <a:r>
              <a:rPr lang="en-US" sz="1400" dirty="0">
                <a:latin typeface="Courier New" pitchFamily="49" charset="0"/>
                <a:cs typeface="Courier New" pitchFamily="49" charset="0"/>
              </a:rPr>
              <a:t>, to, </a:t>
            </a:r>
            <a:r>
              <a:rPr lang="en-US" sz="1400" dirty="0" err="1">
                <a:latin typeface="Courier New" pitchFamily="49" charset="0"/>
                <a:cs typeface="Courier New" pitchFamily="49" charset="0"/>
              </a:rPr>
              <a:t>toIndex</a:t>
            </a:r>
            <a:r>
              <a:rPr lang="en-US" sz="1400" dirty="0">
                <a:latin typeface="Courier New" pitchFamily="49" charset="0"/>
                <a:cs typeface="Courier New" pitchFamily="49" charset="0"/>
              </a:rPr>
              <a:t>, count)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Arrays.sort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arr</a:t>
            </a:r>
            <a:r>
              <a:rPr lang="en-US" sz="1400" dirty="0">
                <a:latin typeface="Courier New" pitchFamily="49" charset="0"/>
                <a:cs typeface="Courier New" pitchFamily="49" charset="0"/>
              </a:rPr>
              <a:t>)</a:t>
            </a:r>
          </a:p>
          <a:p>
            <a:pPr marL="0" indent="0">
              <a:buNone/>
            </a:pPr>
            <a:r>
              <a:rPr lang="en-US" sz="1400" dirty="0"/>
              <a:t>Examples</a:t>
            </a:r>
            <a:r>
              <a:rPr lang="en-US" sz="1400" dirty="0" smtClean="0"/>
              <a:t>:</a:t>
            </a:r>
            <a:endParaRPr lang="en-US" sz="1400" dirty="0"/>
          </a:p>
          <a:p>
            <a:pPr marL="0" indent="0">
              <a:buNone/>
            </a:pPr>
            <a:r>
              <a:rPr lang="en-US" sz="1400" dirty="0"/>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 { 2, 3, 5, 7, 11};</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copy = new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[5];</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System.arraycopy</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0, copy, 0, 5);</a:t>
            </a:r>
          </a:p>
          <a:p>
            <a:pPr marL="0" indent="0">
              <a:buNone/>
            </a:pPr>
            <a:r>
              <a:rPr lang="en-US" sz="1400" dirty="0">
                <a:latin typeface="Courier New" pitchFamily="49" charset="0"/>
                <a:cs typeface="Courier New" pitchFamily="49" charset="0"/>
              </a:rPr>
              <a:t> </a:t>
            </a:r>
          </a:p>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 { 2, 3, 5, 7, 11};</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 {350, 400, 150, 200, 250};</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System.arraycopy</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1,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3, 2);</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is now [350, 400, 150, 3, 5</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//now sort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Arrays.sort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luckyNums</a:t>
            </a:r>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is now [3, 5, 150, 350, 400]</a:t>
            </a:r>
          </a:p>
          <a:p>
            <a:pPr marL="0" indent="0">
              <a:buNone/>
            </a:pPr>
            <a:endParaRPr lang="en-US" sz="14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62</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Commandline</a:t>
            </a:r>
            <a:r>
              <a:rPr lang="en-US" dirty="0"/>
              <a:t> Parameters</a:t>
            </a:r>
          </a:p>
        </p:txBody>
      </p:sp>
      <p:sp>
        <p:nvSpPr>
          <p:cNvPr id="3" name="Content Placeholder 2"/>
          <p:cNvSpPr>
            <a:spLocks noGrp="1"/>
          </p:cNvSpPr>
          <p:nvPr>
            <p:ph idx="1"/>
          </p:nvPr>
        </p:nvSpPr>
        <p:spPr/>
        <p:txBody>
          <a:bodyPr>
            <a:noAutofit/>
          </a:bodyPr>
          <a:lstStyle/>
          <a:p>
            <a:pPr marL="0" indent="0">
              <a:buNone/>
            </a:pPr>
            <a:r>
              <a:rPr lang="en-US" sz="1600" dirty="0"/>
              <a:t>The </a:t>
            </a:r>
            <a:r>
              <a:rPr lang="en-US" sz="1600" dirty="0">
                <a:latin typeface="Courier New" pitchFamily="49" charset="0"/>
                <a:cs typeface="Courier New" pitchFamily="49" charset="0"/>
              </a:rPr>
              <a:t>main</a:t>
            </a:r>
            <a:r>
              <a:rPr lang="en-US" sz="1600" dirty="0"/>
              <a:t> method is designed to read input from the user when the program is executed</a:t>
            </a:r>
            <a:r>
              <a:rPr lang="en-US" sz="1600" dirty="0" smtClean="0"/>
              <a:t>.</a:t>
            </a:r>
            <a:endParaRPr lang="en-US" sz="1600" dirty="0"/>
          </a:p>
          <a:p>
            <a:pPr marL="365760" lvl="1" indent="0">
              <a:buNone/>
            </a:pPr>
            <a:r>
              <a:rPr lang="en-US" sz="1200" dirty="0">
                <a:latin typeface="Courier New" pitchFamily="49" charset="0"/>
                <a:cs typeface="Courier New" pitchFamily="49" charset="0"/>
              </a:rPr>
              <a:t>class </a:t>
            </a:r>
            <a:r>
              <a:rPr lang="en-US" sz="1200" dirty="0" err="1">
                <a:latin typeface="Courier New" pitchFamily="49" charset="0"/>
                <a:cs typeface="Courier New" pitchFamily="49" charset="0"/>
              </a:rPr>
              <a:t>ParameterExample</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a:p>
            <a:pPr marL="365760" lvl="1" indent="0">
              <a:buNone/>
            </a:pPr>
            <a:r>
              <a:rPr lang="en-US" sz="1200" dirty="0">
                <a:latin typeface="Courier New" pitchFamily="49" charset="0"/>
                <a:cs typeface="Courier New" pitchFamily="49" charset="0"/>
              </a:rPr>
              <a:t>	public static void main(String[]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 {</a:t>
            </a:r>
          </a:p>
          <a:p>
            <a:pPr marL="365760" lvl="1"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len</a:t>
            </a:r>
            <a:r>
              <a:rPr lang="en-US" sz="1200" dirty="0">
                <a:latin typeface="Courier New" pitchFamily="49" charset="0"/>
                <a:cs typeface="Courier New" pitchFamily="49" charset="0"/>
              </a:rPr>
              <a:t> = 0;</a:t>
            </a:r>
          </a:p>
          <a:p>
            <a:pPr marL="365760" lvl="1" indent="0">
              <a:buNone/>
            </a:pPr>
            <a:r>
              <a:rPr lang="en-US" sz="1200" dirty="0">
                <a:latin typeface="Courier New" pitchFamily="49" charset="0"/>
                <a:cs typeface="Courier New" pitchFamily="49" charset="0"/>
              </a:rPr>
              <a:t>		if(</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 != null) </a:t>
            </a:r>
            <a:r>
              <a:rPr lang="en-US" sz="1200" dirty="0" err="1">
                <a:latin typeface="Courier New" pitchFamily="49" charset="0"/>
                <a:cs typeface="Courier New" pitchFamily="49" charset="0"/>
              </a:rPr>
              <a:t>len</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args.length</a:t>
            </a:r>
            <a:r>
              <a:rPr lang="en-US" sz="1200" dirty="0">
                <a:latin typeface="Courier New" pitchFamily="49" charset="0"/>
                <a:cs typeface="Courier New" pitchFamily="49" charset="0"/>
              </a:rPr>
              <a:t>;</a:t>
            </a:r>
          </a:p>
          <a:p>
            <a:pPr marL="365760" lvl="1" indent="0">
              <a:buNone/>
            </a:pPr>
            <a:r>
              <a:rPr lang="en-US" sz="1200" dirty="0">
                <a:latin typeface="Courier New" pitchFamily="49" charset="0"/>
                <a:cs typeface="Courier New" pitchFamily="49" charset="0"/>
              </a:rPr>
              <a:t>		for(</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i = 0; i &lt; </a:t>
            </a:r>
            <a:r>
              <a:rPr lang="en-US" sz="1200" dirty="0" err="1">
                <a:latin typeface="Courier New" pitchFamily="49" charset="0"/>
                <a:cs typeface="Courier New" pitchFamily="49" charset="0"/>
              </a:rPr>
              <a:t>len</a:t>
            </a:r>
            <a:r>
              <a:rPr lang="en-US" sz="1200" dirty="0">
                <a:latin typeface="Courier New" pitchFamily="49" charset="0"/>
                <a:cs typeface="Courier New" pitchFamily="49" charset="0"/>
              </a:rPr>
              <a:t>; ++i) {  </a:t>
            </a:r>
          </a:p>
          <a:p>
            <a:pPr marL="365760" lvl="1" indent="0">
              <a:buNone/>
            </a:pP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System.out.println</a:t>
            </a:r>
            <a:r>
              <a:rPr lang="en-US" sz="1200" dirty="0">
                <a:latin typeface="Courier New" pitchFamily="49" charset="0"/>
                <a:cs typeface="Courier New" pitchFamily="49" charset="0"/>
              </a:rPr>
              <a:t>("position " + i + ": " +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[i]);</a:t>
            </a:r>
          </a:p>
          <a:p>
            <a:pPr marL="365760" lvl="1" indent="0">
              <a:buNone/>
            </a:pPr>
            <a:r>
              <a:rPr lang="en-US" sz="1200" dirty="0" smtClean="0">
                <a:latin typeface="Courier New" pitchFamily="49" charset="0"/>
                <a:cs typeface="Courier New" pitchFamily="49" charset="0"/>
              </a:rPr>
              <a:t>		} </a:t>
            </a:r>
            <a:endParaRPr lang="en-US" sz="1200" dirty="0">
              <a:latin typeface="Courier New" pitchFamily="49" charset="0"/>
              <a:cs typeface="Courier New" pitchFamily="49" charset="0"/>
            </a:endParaRPr>
          </a:p>
          <a:p>
            <a:pPr marL="365760" lvl="1" indent="0">
              <a:buNone/>
            </a:pPr>
            <a:r>
              <a:rPr lang="en-US" sz="1200" dirty="0">
                <a:latin typeface="Courier New" pitchFamily="49" charset="0"/>
                <a:cs typeface="Courier New" pitchFamily="49" charset="0"/>
              </a:rPr>
              <a:t>	}</a:t>
            </a:r>
          </a:p>
          <a:p>
            <a:pPr marL="365760" lvl="1" indent="0">
              <a:buNone/>
            </a:pPr>
            <a:r>
              <a:rPr lang="en-US" sz="1200" dirty="0" smtClean="0">
                <a:latin typeface="Courier New" pitchFamily="49" charset="0"/>
                <a:cs typeface="Courier New" pitchFamily="49" charset="0"/>
              </a:rPr>
              <a:t>}</a:t>
            </a:r>
            <a:endParaRPr lang="en-US" sz="1200" dirty="0"/>
          </a:p>
          <a:p>
            <a:pPr marL="0" indent="0">
              <a:buNone/>
            </a:pPr>
            <a:r>
              <a:rPr lang="en-US" sz="1400" dirty="0"/>
              <a:t>Sample run of this code</a:t>
            </a:r>
            <a:r>
              <a:rPr lang="en-US" sz="1400" dirty="0" smtClean="0"/>
              <a:t>:</a:t>
            </a:r>
          </a:p>
          <a:p>
            <a:pPr marL="0" indent="0">
              <a:buNone/>
            </a:pPr>
            <a:endParaRPr lang="en-US" sz="1400" dirty="0"/>
          </a:p>
          <a:p>
            <a:pPr marL="365760" lvl="1" indent="0">
              <a:buNone/>
            </a:pPr>
            <a:r>
              <a:rPr lang="en-US" sz="1200" dirty="0">
                <a:latin typeface="Courier New" pitchFamily="49" charset="0"/>
                <a:cs typeface="Courier New" pitchFamily="49" charset="0"/>
              </a:rPr>
              <a:t>java </a:t>
            </a:r>
            <a:r>
              <a:rPr lang="en-US" sz="1200" dirty="0" err="1">
                <a:latin typeface="Courier New" pitchFamily="49" charset="0"/>
                <a:cs typeface="Courier New" pitchFamily="49" charset="0"/>
              </a:rPr>
              <a:t>ParameterExample</a:t>
            </a:r>
            <a:r>
              <a:rPr lang="en-US" sz="1200" dirty="0">
                <a:latin typeface="Courier New" pitchFamily="49" charset="0"/>
                <a:cs typeface="Courier New" pitchFamily="49" charset="0"/>
              </a:rPr>
              <a:t> Hello </a:t>
            </a:r>
            <a:r>
              <a:rPr lang="en-US" sz="1200" dirty="0" smtClean="0">
                <a:latin typeface="Courier New" pitchFamily="49" charset="0"/>
                <a:cs typeface="Courier New" pitchFamily="49" charset="0"/>
              </a:rPr>
              <a:t>Goodbye</a:t>
            </a:r>
            <a:endParaRPr lang="en-US" sz="1200" dirty="0">
              <a:latin typeface="Courier New" pitchFamily="49" charset="0"/>
              <a:cs typeface="Courier New" pitchFamily="49" charset="0"/>
            </a:endParaRPr>
          </a:p>
          <a:p>
            <a:pPr marL="365760" lvl="1" indent="0">
              <a:buNone/>
            </a:pPr>
            <a:r>
              <a:rPr lang="en-US" sz="1200" dirty="0">
                <a:latin typeface="Courier New" pitchFamily="49" charset="0"/>
                <a:cs typeface="Courier New" pitchFamily="49" charset="0"/>
              </a:rPr>
              <a:t>//output</a:t>
            </a:r>
          </a:p>
          <a:p>
            <a:pPr marL="365760" lvl="1" indent="0">
              <a:buNone/>
            </a:pPr>
            <a:r>
              <a:rPr lang="en-US" sz="1200" dirty="0">
                <a:latin typeface="Courier New" pitchFamily="49" charset="0"/>
                <a:cs typeface="Courier New" pitchFamily="49" charset="0"/>
              </a:rPr>
              <a:t>position 0: Hello</a:t>
            </a:r>
          </a:p>
          <a:p>
            <a:pPr marL="365760" lvl="1" indent="0">
              <a:buNone/>
            </a:pPr>
            <a:r>
              <a:rPr lang="en-US" sz="1200" dirty="0">
                <a:latin typeface="Courier New" pitchFamily="49" charset="0"/>
                <a:cs typeface="Courier New" pitchFamily="49" charset="0"/>
              </a:rPr>
              <a:t>position 1: </a:t>
            </a:r>
            <a:r>
              <a:rPr lang="en-US" sz="1200" dirty="0" smtClean="0">
                <a:latin typeface="Courier New" pitchFamily="49" charset="0"/>
                <a:cs typeface="Courier New" pitchFamily="49" charset="0"/>
              </a:rPr>
              <a:t>Goodbye</a:t>
            </a:r>
          </a:p>
          <a:p>
            <a:pPr marL="0" indent="0">
              <a:buNone/>
            </a:pPr>
            <a:endParaRPr lang="en-US" sz="1400" dirty="0"/>
          </a:p>
          <a:p>
            <a:pPr marL="0" indent="0">
              <a:buNone/>
            </a:pPr>
            <a:r>
              <a:rPr lang="en-US" sz="1400" dirty="0" err="1"/>
              <a:t>Commandline</a:t>
            </a:r>
            <a:r>
              <a:rPr lang="en-US" sz="1400" dirty="0"/>
              <a:t> parameters can be inserted into a Run configuration in Eclipse.</a:t>
            </a:r>
          </a:p>
          <a:p>
            <a:pPr marL="0" indent="0">
              <a:buNone/>
            </a:pPr>
            <a:endParaRPr lang="en-US" sz="14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63</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Static </a:t>
            </a:r>
            <a:r>
              <a:rPr lang="en-US" dirty="0" smtClean="0"/>
              <a:t>Methods</a:t>
            </a:r>
            <a:endParaRPr lang="en-US" dirty="0"/>
          </a:p>
        </p:txBody>
      </p:sp>
      <p:sp>
        <p:nvSpPr>
          <p:cNvPr id="3" name="Content Placeholder 2"/>
          <p:cNvSpPr>
            <a:spLocks noGrp="1"/>
          </p:cNvSpPr>
          <p:nvPr>
            <p:ph idx="1"/>
          </p:nvPr>
        </p:nvSpPr>
        <p:spPr/>
        <p:txBody>
          <a:bodyPr>
            <a:normAutofit/>
          </a:bodyPr>
          <a:lstStyle/>
          <a:p>
            <a:r>
              <a:rPr lang="en-US" dirty="0" smtClean="0"/>
              <a:t>We </a:t>
            </a:r>
            <a:r>
              <a:rPr lang="en-US" dirty="0"/>
              <a:t>have seen that the </a:t>
            </a:r>
            <a:r>
              <a:rPr lang="en-US" dirty="0">
                <a:latin typeface="Courier New" pitchFamily="49" charset="0"/>
                <a:cs typeface="Courier New" pitchFamily="49" charset="0"/>
              </a:rPr>
              <a:t>main</a:t>
            </a:r>
            <a:r>
              <a:rPr lang="en-US" dirty="0"/>
              <a:t> method in a Java class is static and have discussed briefly what this means.</a:t>
            </a:r>
          </a:p>
          <a:p>
            <a:r>
              <a:rPr lang="en-US" dirty="0" smtClean="0"/>
              <a:t>In </a:t>
            </a:r>
            <a:r>
              <a:rPr lang="en-US" dirty="0"/>
              <a:t>Java, static methods can call other static methods. A static method can be used </a:t>
            </a:r>
            <a:r>
              <a:rPr lang="en-US" dirty="0" smtClean="0"/>
              <a:t>to perform </a:t>
            </a:r>
            <a:r>
              <a:rPr lang="en-US" dirty="0"/>
              <a:t>some processing "on the side" and then return the result to a primary controlling function. This approach can make code more readable. We will discuss static methods, and methods generally, in Lesson 3</a:t>
            </a:r>
            <a:r>
              <a:rPr lang="en-US" dirty="0" smtClean="0"/>
              <a:t>.</a:t>
            </a:r>
            <a:endParaRPr lang="en-US" dirty="0"/>
          </a:p>
          <a:p>
            <a:pPr marL="0" indent="0">
              <a:buNone/>
            </a:pPr>
            <a:r>
              <a:rPr lang="en-US" dirty="0" smtClean="0"/>
              <a:t>   Example</a:t>
            </a:r>
            <a:r>
              <a:rPr lang="en-US" dirty="0"/>
              <a:t>: See the </a:t>
            </a:r>
            <a:r>
              <a:rPr lang="en-US" dirty="0" err="1">
                <a:latin typeface="Courier New" pitchFamily="49" charset="0"/>
                <a:cs typeface="Courier New" pitchFamily="49" charset="0"/>
              </a:rPr>
              <a:t>StringGame</a:t>
            </a:r>
            <a:r>
              <a:rPr lang="en-US" dirty="0"/>
              <a:t> demo </a:t>
            </a:r>
            <a:r>
              <a:rPr lang="en-US" dirty="0" smtClean="0"/>
              <a:t>in    	</a:t>
            </a:r>
            <a:r>
              <a:rPr lang="en-US" dirty="0" smtClean="0">
                <a:latin typeface="Courier New" pitchFamily="49" charset="0"/>
                <a:cs typeface="Courier New" pitchFamily="49" charset="0"/>
              </a:rPr>
              <a:t>lesson2.staticdemo</a:t>
            </a:r>
            <a:endParaRPr lang="en-US"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64</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Avoiding Costly Concatenation of Strings </a:t>
            </a:r>
            <a:r>
              <a:rPr lang="en-US" dirty="0" smtClean="0"/>
              <a:t>with</a:t>
            </a:r>
            <a:r>
              <a:rPr lang="en-US" dirty="0"/>
              <a:t> </a:t>
            </a:r>
            <a:r>
              <a:rPr lang="en-US" dirty="0" err="1" smtClean="0"/>
              <a:t>StringBuilder</a:t>
            </a:r>
            <a:endParaRPr lang="en-US" dirty="0"/>
          </a:p>
        </p:txBody>
      </p:sp>
      <p:sp>
        <p:nvSpPr>
          <p:cNvPr id="3" name="Content Placeholder 2"/>
          <p:cNvSpPr>
            <a:spLocks noGrp="1"/>
          </p:cNvSpPr>
          <p:nvPr>
            <p:ph idx="1"/>
          </p:nvPr>
        </p:nvSpPr>
        <p:spPr/>
        <p:txBody>
          <a:bodyPr/>
          <a:lstStyle/>
          <a:p>
            <a:r>
              <a:rPr lang="en-US" b="1" dirty="0"/>
              <a:t>Example</a:t>
            </a:r>
            <a:r>
              <a:rPr lang="en-US" dirty="0"/>
              <a:t>: You are writing an application that will receive an unknown number of </a:t>
            </a:r>
            <a:r>
              <a:rPr lang="en-US" dirty="0">
                <a:latin typeface="Courier New" pitchFamily="49" charset="0"/>
                <a:cs typeface="Courier New" pitchFamily="49" charset="0"/>
              </a:rPr>
              <a:t>Strings</a:t>
            </a:r>
            <a:r>
              <a:rPr lang="en-US" dirty="0"/>
              <a:t> as command-line arguments. These </a:t>
            </a:r>
            <a:r>
              <a:rPr lang="en-US" dirty="0">
                <a:latin typeface="Courier New" pitchFamily="49" charset="0"/>
                <a:cs typeface="Courier New" pitchFamily="49" charset="0"/>
              </a:rPr>
              <a:t>Strings</a:t>
            </a:r>
            <a:r>
              <a:rPr lang="en-US" dirty="0"/>
              <a:t>, when pieced together, will form a sentence. Your job is to concatenate all these </a:t>
            </a:r>
            <a:r>
              <a:rPr lang="en-US" dirty="0">
                <a:latin typeface="Courier New" pitchFamily="49" charset="0"/>
                <a:cs typeface="Courier New" pitchFamily="49" charset="0"/>
              </a:rPr>
              <a:t>Strings</a:t>
            </a:r>
            <a:r>
              <a:rPr lang="en-US" dirty="0"/>
              <a:t> and output to console the final sentence, with the correct sentence structure. (Since we are assuming just one sentence is formed, the only adjustments we need to make to the input are to put spaces between the words and a period at the end</a:t>
            </a:r>
            <a:r>
              <a:rPr lang="en-US" dirty="0" smtClean="0"/>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65</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Try</a:t>
            </a:r>
            <a:endParaRPr lang="en-US" dirty="0"/>
          </a:p>
        </p:txBody>
      </p:sp>
      <p:sp>
        <p:nvSpPr>
          <p:cNvPr id="3" name="Content Placeholder 2"/>
          <p:cNvSpPr>
            <a:spLocks noGrp="1"/>
          </p:cNvSpPr>
          <p:nvPr>
            <p:ph idx="1"/>
          </p:nvPr>
        </p:nvSpPr>
        <p:spPr>
          <a:xfrm>
            <a:off x="457200" y="1935480"/>
            <a:ext cx="8686800" cy="4389120"/>
          </a:xfrm>
        </p:spPr>
        <p:txBody>
          <a:bodyPr>
            <a:normAutofit fontScale="77500" lnSpcReduction="20000"/>
          </a:bodyPr>
          <a:lstStyle/>
          <a:p>
            <a:pPr marL="0" indent="0">
              <a:buNone/>
            </a:pP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pPr marL="0" indent="463550">
              <a:buNone/>
            </a:pPr>
            <a:r>
              <a:rPr lang="en-US" dirty="0" smtClean="0">
                <a:latin typeface="Courier New" pitchFamily="49" charset="0"/>
                <a:cs typeface="Courier New" pitchFamily="49" charset="0"/>
              </a:rPr>
              <a:t>if(</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null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 == 0) {</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a:latin typeface="Courier New" pitchFamily="49" charset="0"/>
                <a:cs typeface="Courier New" pitchFamily="49" charset="0"/>
              </a:rPr>
              <a:t>("&lt;no input&gt;");</a:t>
            </a:r>
          </a:p>
          <a:p>
            <a:pPr marL="0" indent="463550">
              <a:buNone/>
            </a:pPr>
            <a:r>
              <a:rPr lang="en-US" dirty="0">
                <a:latin typeface="Courier New" pitchFamily="49" charset="0"/>
                <a:cs typeface="Courier New" pitchFamily="49" charset="0"/>
              </a:rPr>
              <a:t>}</a:t>
            </a:r>
          </a:p>
          <a:p>
            <a:pPr marL="0" indent="463550">
              <a:buNone/>
            </a:pPr>
            <a:r>
              <a:rPr lang="en-US" dirty="0" smtClean="0">
                <a:latin typeface="Courier New" pitchFamily="49" charset="0"/>
                <a:cs typeface="Courier New" pitchFamily="49" charset="0"/>
              </a:rPr>
              <a:t>String </a:t>
            </a: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 = "";</a:t>
            </a:r>
          </a:p>
          <a:p>
            <a:pPr marL="0" indent="463550">
              <a:buNone/>
            </a:pP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a:t>
            </a:r>
          </a:p>
          <a:p>
            <a:pPr marL="0" indent="46355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len-1; ++i) {</a:t>
            </a:r>
          </a:p>
          <a:p>
            <a:pPr marL="0" indent="46355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finalSentence</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args</a:t>
            </a:r>
            <a:r>
              <a:rPr lang="en-US" b="1" dirty="0">
                <a:latin typeface="Courier New" pitchFamily="49" charset="0"/>
                <a:cs typeface="Courier New" pitchFamily="49" charset="0"/>
              </a:rPr>
              <a:t>[i] + </a:t>
            </a:r>
            <a:r>
              <a:rPr lang="en-US" dirty="0">
                <a:latin typeface="Courier New" pitchFamily="49" charset="0"/>
                <a:cs typeface="Courier New" pitchFamily="49" charset="0"/>
              </a:rPr>
              <a:t>"</a:t>
            </a:r>
            <a:r>
              <a:rPr lang="en-US" b="1" dirty="0">
                <a:latin typeface="Courier New" pitchFamily="49" charset="0"/>
                <a:cs typeface="Courier New" pitchFamily="49" charset="0"/>
              </a:rPr>
              <a:t> </a:t>
            </a:r>
            <a:r>
              <a:rPr lang="en-US" dirty="0">
                <a:latin typeface="Courier New" pitchFamily="49" charset="0"/>
                <a:cs typeface="Courier New" pitchFamily="49" charset="0"/>
              </a:rPr>
              <a:t>"</a:t>
            </a:r>
            <a:r>
              <a:rPr lang="en-US" b="1" dirty="0">
                <a:latin typeface="Courier New" pitchFamily="49" charset="0"/>
                <a:cs typeface="Courier New" pitchFamily="49" charset="0"/>
              </a:rPr>
              <a:t>);  //inefficient</a:t>
            </a:r>
            <a:endParaRPr lang="en-US" dirty="0">
              <a:latin typeface="Courier New" pitchFamily="49" charset="0"/>
              <a:cs typeface="Courier New" pitchFamily="49" charset="0"/>
            </a:endParaRPr>
          </a:p>
          <a:p>
            <a:pPr marL="0" indent="463550">
              <a:buNone/>
            </a:pPr>
            <a:r>
              <a:rPr lang="en-US" dirty="0">
                <a:latin typeface="Courier New" pitchFamily="49" charset="0"/>
                <a:cs typeface="Courier New" pitchFamily="49" charset="0"/>
              </a:rPr>
              <a:t>}</a:t>
            </a:r>
          </a:p>
          <a:p>
            <a:pPr marL="0" indent="463550">
              <a:buNone/>
            </a:pP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 += (</a:t>
            </a:r>
            <a:r>
              <a:rPr lang="en-US" dirty="0" err="1">
                <a:latin typeface="Courier New" pitchFamily="49" charset="0"/>
                <a:cs typeface="Courier New" pitchFamily="49" charset="0"/>
              </a:rPr>
              <a:t>args</a:t>
            </a:r>
            <a:r>
              <a:rPr lang="en-US" dirty="0">
                <a:latin typeface="Courier New" pitchFamily="49" charset="0"/>
                <a:cs typeface="Courier New" pitchFamily="49" charset="0"/>
              </a:rPr>
              <a:t>[len-1] + ″.″);</a:t>
            </a:r>
          </a:p>
          <a:p>
            <a:pPr marL="0" indent="46355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//couldn’t do this with a “for each” loop</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66</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20000"/>
          </a:bodyPr>
          <a:lstStyle/>
          <a:p>
            <a:pPr marL="0" indent="0">
              <a:buNone/>
            </a:pPr>
            <a:r>
              <a:rPr lang="en-US" b="1" dirty="0"/>
              <a:t>Problem</a:t>
            </a:r>
            <a:r>
              <a:rPr lang="en-US" dirty="0"/>
              <a:t>: Concatenation becomes very slow with many arguments because each concatenation creates a new </a:t>
            </a:r>
            <a:r>
              <a:rPr lang="en-US" dirty="0">
                <a:latin typeface="Courier New" pitchFamily="49" charset="0"/>
                <a:cs typeface="Courier New" pitchFamily="49" charset="0"/>
              </a:rPr>
              <a:t>String</a:t>
            </a:r>
            <a:r>
              <a:rPr lang="en-US" dirty="0"/>
              <a:t> (which requires allocating new memory for the new object), and compared to other steps, this is a costly operation.</a:t>
            </a:r>
          </a:p>
          <a:p>
            <a:pPr marL="0" indent="0">
              <a:buNone/>
            </a:pPr>
            <a:r>
              <a:rPr lang="en-US" dirty="0"/>
              <a:t> </a:t>
            </a:r>
          </a:p>
          <a:p>
            <a:pPr marL="0" indent="0">
              <a:buNone/>
            </a:pPr>
            <a:r>
              <a:rPr lang="en-US" b="1" dirty="0"/>
              <a:t>Solution: </a:t>
            </a:r>
            <a:r>
              <a:rPr lang="en-US" dirty="0" err="1">
                <a:latin typeface="Courier New" pitchFamily="49" charset="0"/>
                <a:cs typeface="Courier New" pitchFamily="49" charset="0"/>
              </a:rPr>
              <a:t>StringBuilder</a:t>
            </a:r>
            <a:endParaRPr lang="en-US" b="1" dirty="0">
              <a:latin typeface="Courier New" pitchFamily="49" charset="0"/>
              <a:cs typeface="Courier New" pitchFamily="49" charset="0"/>
            </a:endParaRPr>
          </a:p>
          <a:p>
            <a:pPr marL="0" indent="0">
              <a:buNone/>
            </a:pPr>
            <a:r>
              <a:rPr lang="en-US" dirty="0"/>
              <a:t> </a:t>
            </a:r>
          </a:p>
          <a:p>
            <a:pPr marL="0" indent="0">
              <a:buNone/>
            </a:pPr>
            <a:r>
              <a:rPr lang="en-US" b="1" dirty="0" err="1"/>
              <a:t>StringBuilder</a:t>
            </a:r>
            <a:r>
              <a:rPr lang="en-US" dirty="0"/>
              <a:t> represents a “</a:t>
            </a:r>
            <a:r>
              <a:rPr lang="en-US" dirty="0" err="1"/>
              <a:t>growable</a:t>
            </a:r>
            <a:r>
              <a:rPr lang="en-US" dirty="0"/>
              <a:t> String” – can append characters and </a:t>
            </a:r>
            <a:r>
              <a:rPr lang="en-US" sz="2800" dirty="0">
                <a:latin typeface="Courier New" pitchFamily="49" charset="0"/>
                <a:cs typeface="Courier New" pitchFamily="49" charset="0"/>
              </a:rPr>
              <a:t>Strings</a:t>
            </a:r>
            <a:r>
              <a:rPr lang="en-US" dirty="0"/>
              <a:t> without significant cost.  </a:t>
            </a:r>
          </a:p>
          <a:p>
            <a:pPr marL="0" indent="0">
              <a:buNone/>
            </a:pPr>
            <a:r>
              <a:rPr lang="en-US" dirty="0"/>
              <a:t> </a:t>
            </a:r>
          </a:p>
          <a:p>
            <a:pPr marL="0" indent="0">
              <a:buNone/>
            </a:pPr>
            <a:r>
              <a:rPr lang="en-US" b="1" i="1" dirty="0"/>
              <a:t>Note: </a:t>
            </a:r>
            <a:r>
              <a:rPr lang="en-US" sz="2800" dirty="0" err="1">
                <a:latin typeface="Courier New" pitchFamily="49" charset="0"/>
                <a:cs typeface="Courier New" pitchFamily="49" charset="0"/>
              </a:rPr>
              <a:t>StringBuilder</a:t>
            </a:r>
            <a:r>
              <a:rPr lang="en-US" dirty="0"/>
              <a:t> is designed to be used for single-threaded applications – it is not thread-safe. This means that a single </a:t>
            </a:r>
            <a:r>
              <a:rPr lang="en-US" sz="2800" dirty="0" err="1">
                <a:latin typeface="Courier New" pitchFamily="49" charset="0"/>
                <a:cs typeface="Courier New" pitchFamily="49" charset="0"/>
              </a:rPr>
              <a:t>StringBuilder</a:t>
            </a:r>
            <a:r>
              <a:rPr lang="en-US" dirty="0"/>
              <a:t> instance must not be shared between two or more competing threads. If multithreaded access is needed, a class with the same method names, </a:t>
            </a:r>
            <a:r>
              <a:rPr lang="en-US" sz="2800" dirty="0" err="1">
                <a:latin typeface="Courier New" pitchFamily="49" charset="0"/>
                <a:cs typeface="Courier New" pitchFamily="49" charset="0"/>
              </a:rPr>
              <a:t>StringBuffer</a:t>
            </a:r>
            <a:r>
              <a:rPr lang="en-US" dirty="0"/>
              <a:t>, can be used, but it is less efficient in the single-threaded case.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67</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Solution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pPr marL="0" indent="463550">
              <a:buNone/>
            </a:pPr>
            <a:r>
              <a:rPr lang="en-US" dirty="0" smtClean="0">
                <a:latin typeface="Courier New" pitchFamily="49" charset="0"/>
                <a:cs typeface="Courier New" pitchFamily="49" charset="0"/>
              </a:rPr>
              <a:t>if(</a:t>
            </a:r>
            <a:r>
              <a:rPr lang="en-US" dirty="0" err="1" smtClean="0">
                <a:latin typeface="Courier New" pitchFamily="49" charset="0"/>
                <a:cs typeface="Courier New" pitchFamily="49" charset="0"/>
              </a:rPr>
              <a:t>args</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null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 == 0) {</a:t>
            </a:r>
          </a:p>
          <a:p>
            <a:pPr marL="0" indent="91440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("&lt;no input&gt;");</a:t>
            </a:r>
          </a:p>
          <a:p>
            <a:pPr marL="0" indent="463550">
              <a:buNone/>
            </a:pPr>
            <a:r>
              <a:rPr lang="en-US" dirty="0">
                <a:latin typeface="Courier New" pitchFamily="49" charset="0"/>
                <a:cs typeface="Courier New" pitchFamily="49" charset="0"/>
              </a:rPr>
              <a:t>}</a:t>
            </a:r>
          </a:p>
          <a:p>
            <a:pPr marL="0" indent="463550">
              <a:buNone/>
            </a:pPr>
            <a:r>
              <a:rPr lang="en-US" dirty="0" err="1">
                <a:latin typeface="Courier New" pitchFamily="49" charset="0"/>
                <a:cs typeface="Courier New" pitchFamily="49" charset="0"/>
              </a:rPr>
              <a:t>StringBuilder</a:t>
            </a:r>
            <a:r>
              <a:rPr lang="en-US" dirty="0">
                <a:latin typeface="Courier New" pitchFamily="49" charset="0"/>
                <a:cs typeface="Courier New" pitchFamily="49" charset="0"/>
              </a:rPr>
              <a:t> </a:t>
            </a: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 = new </a:t>
            </a:r>
            <a:r>
              <a:rPr lang="en-US" dirty="0" err="1">
                <a:latin typeface="Courier New" pitchFamily="49" charset="0"/>
                <a:cs typeface="Courier New" pitchFamily="49" charset="0"/>
              </a:rPr>
              <a:t>StringBuilder</a:t>
            </a:r>
            <a:r>
              <a:rPr lang="en-US" dirty="0">
                <a:latin typeface="Courier New" pitchFamily="49" charset="0"/>
                <a:cs typeface="Courier New" pitchFamily="49" charset="0"/>
              </a:rPr>
              <a:t>(); </a:t>
            </a:r>
          </a:p>
          <a:p>
            <a:pPr marL="0" indent="463550">
              <a:buNone/>
            </a:pP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a:t>
            </a:r>
          </a:p>
          <a:p>
            <a:pPr marL="0" indent="46355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length-1; ++i) {</a:t>
            </a:r>
          </a:p>
          <a:p>
            <a:pPr marL="0" indent="46355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finalSentence.append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args</a:t>
            </a:r>
            <a:r>
              <a:rPr lang="en-US" b="1" dirty="0">
                <a:latin typeface="Courier New" pitchFamily="49" charset="0"/>
                <a:cs typeface="Courier New" pitchFamily="49" charset="0"/>
              </a:rPr>
              <a:t>[i]);</a:t>
            </a:r>
            <a:endParaRPr lang="en-US" dirty="0">
              <a:latin typeface="Courier New" pitchFamily="49" charset="0"/>
              <a:cs typeface="Courier New" pitchFamily="49" charset="0"/>
            </a:endParaRPr>
          </a:p>
          <a:p>
            <a:pPr marL="0" indent="46355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finalSentence.append</a:t>
            </a:r>
            <a:r>
              <a:rPr lang="en-US" b="1" dirty="0">
                <a:latin typeface="Courier New" pitchFamily="49" charset="0"/>
                <a:cs typeface="Courier New" pitchFamily="49" charset="0"/>
              </a:rPr>
              <a:t>(</a:t>
            </a:r>
            <a:r>
              <a:rPr lang="en-US" dirty="0">
                <a:latin typeface="Courier New" pitchFamily="49" charset="0"/>
                <a:cs typeface="Courier New" pitchFamily="49" charset="0"/>
              </a:rPr>
              <a:t>" "</a:t>
            </a:r>
            <a:r>
              <a:rPr lang="en-US" b="1" dirty="0">
                <a:latin typeface="Courier New" pitchFamily="49" charset="0"/>
                <a:cs typeface="Courier New" pitchFamily="49" charset="0"/>
              </a:rPr>
              <a:t>);  //much more efficient</a:t>
            </a:r>
            <a:endParaRPr lang="en-US" dirty="0">
              <a:latin typeface="Courier New" pitchFamily="49" charset="0"/>
              <a:cs typeface="Courier New" pitchFamily="49" charset="0"/>
            </a:endParaRPr>
          </a:p>
          <a:p>
            <a:pPr marL="0" indent="463550">
              <a:buNone/>
            </a:pP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marL="0" indent="463550">
              <a:buNone/>
            </a:pPr>
            <a:r>
              <a:rPr lang="en-US" dirty="0" err="1">
                <a:latin typeface="Courier New" pitchFamily="49" charset="0"/>
                <a:cs typeface="Courier New" pitchFamily="49" charset="0"/>
              </a:rPr>
              <a:t>finalSentence.append</a:t>
            </a:r>
            <a:r>
              <a:rPr lang="en-US" dirty="0">
                <a:latin typeface="Courier New" pitchFamily="49" charset="0"/>
                <a:cs typeface="Courier New" pitchFamily="49" charset="0"/>
              </a:rPr>
              <a:t>(</a:t>
            </a:r>
            <a:r>
              <a:rPr lang="en-US" dirty="0" err="1">
                <a:latin typeface="Courier New" pitchFamily="49" charset="0"/>
                <a:cs typeface="Courier New" pitchFamily="49" charset="0"/>
              </a:rPr>
              <a:t>args</a:t>
            </a:r>
            <a:r>
              <a:rPr lang="en-US" dirty="0">
                <a:latin typeface="Courier New" pitchFamily="49" charset="0"/>
                <a:cs typeface="Courier New" pitchFamily="49" charset="0"/>
              </a:rPr>
              <a:t>[len-1]);</a:t>
            </a:r>
          </a:p>
          <a:p>
            <a:pPr marL="0" indent="463550">
              <a:buNone/>
            </a:pPr>
            <a:r>
              <a:rPr lang="en-US" dirty="0" err="1">
                <a:latin typeface="Courier New" pitchFamily="49" charset="0"/>
                <a:cs typeface="Courier New" pitchFamily="49" charset="0"/>
              </a:rPr>
              <a:t>finalSentence.append</a:t>
            </a:r>
            <a:r>
              <a:rPr lang="en-US" dirty="0">
                <a:latin typeface="Courier New" pitchFamily="49" charset="0"/>
                <a:cs typeface="Courier New" pitchFamily="49" charset="0"/>
              </a:rPr>
              <a:t>(".");</a:t>
            </a:r>
          </a:p>
          <a:p>
            <a:pPr marL="0" indent="463550">
              <a:buNone/>
            </a:pPr>
            <a:r>
              <a:rPr lang="en-US" dirty="0">
                <a:latin typeface="Courier New" pitchFamily="49" charset="0"/>
                <a:cs typeface="Courier New" pitchFamily="49" charset="0"/>
              </a:rPr>
              <a:t> </a:t>
            </a:r>
          </a:p>
          <a:p>
            <a:pPr marL="0" indent="463550">
              <a:buNone/>
            </a:pPr>
            <a:r>
              <a:rPr lang="en-US" dirty="0">
                <a:latin typeface="Courier New" pitchFamily="49" charset="0"/>
                <a:cs typeface="Courier New" pitchFamily="49" charset="0"/>
              </a:rPr>
              <a:t>// Convert the </a:t>
            </a:r>
            <a:r>
              <a:rPr lang="en-US" dirty="0" err="1">
                <a:latin typeface="Courier New" pitchFamily="49" charset="0"/>
                <a:cs typeface="Courier New" pitchFamily="49" charset="0"/>
              </a:rPr>
              <a:t>StringBuilder</a:t>
            </a:r>
            <a:r>
              <a:rPr lang="en-US" dirty="0">
                <a:latin typeface="Courier New" pitchFamily="49" charset="0"/>
                <a:cs typeface="Courier New" pitchFamily="49" charset="0"/>
              </a:rPr>
              <a:t> to a String at the end.</a:t>
            </a:r>
          </a:p>
          <a:p>
            <a:pPr marL="0" indent="46355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finalSentenceAsString</a:t>
            </a:r>
            <a:r>
              <a:rPr lang="en-US" dirty="0">
                <a:latin typeface="Courier New" pitchFamily="49" charset="0"/>
                <a:cs typeface="Courier New" pitchFamily="49" charset="0"/>
              </a:rPr>
              <a:t> = </a:t>
            </a:r>
            <a:r>
              <a:rPr lang="en-US" dirty="0" err="1">
                <a:latin typeface="Courier New" pitchFamily="49" charset="0"/>
                <a:cs typeface="Courier New" pitchFamily="49" charset="0"/>
              </a:rPr>
              <a:t>finalSentence.toString</a:t>
            </a:r>
            <a:r>
              <a:rPr lang="en-US" dirty="0">
                <a:latin typeface="Courier New" pitchFamily="49" charset="0"/>
                <a:cs typeface="Courier New" pitchFamily="49" charset="0"/>
              </a:rPr>
              <a:t>();</a:t>
            </a:r>
          </a:p>
          <a:p>
            <a:pPr marL="0" indent="46355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finalSentenceAsString</a:t>
            </a:r>
            <a:r>
              <a:rPr lang="en-US"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68</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normAutofit fontScale="70000" lnSpcReduction="20000"/>
          </a:bodyPr>
          <a:lstStyle/>
          <a:p>
            <a:r>
              <a:rPr lang="en-US" dirty="0"/>
              <a:t>Declaration:</a:t>
            </a:r>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twoD</a:t>
            </a:r>
            <a:r>
              <a:rPr lang="en-US" dirty="0">
                <a:latin typeface="Courier New" pitchFamily="49" charset="0"/>
                <a:cs typeface="Courier New" pitchFamily="49" charset="0"/>
              </a:rPr>
              <a:t>;</a:t>
            </a:r>
          </a:p>
          <a:p>
            <a:pPr marL="0" indent="0">
              <a:buNone/>
            </a:pPr>
            <a:r>
              <a:rPr lang="en-US" dirty="0"/>
              <a:t> </a:t>
            </a:r>
          </a:p>
          <a:p>
            <a:r>
              <a:rPr lang="en-US" dirty="0"/>
              <a:t>Initialization:</a:t>
            </a:r>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twoDspecified</a:t>
            </a:r>
            <a:r>
              <a:rPr lang="en-US" dirty="0">
                <a:latin typeface="Courier New" pitchFamily="49" charset="0"/>
                <a:cs typeface="Courier New" pitchFamily="49" charset="0"/>
              </a:rPr>
              <a:t>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[3][5];  //3 </a:t>
            </a:r>
            <a:r>
              <a:rPr lang="en-US" dirty="0" err="1">
                <a:latin typeface="Courier New" pitchFamily="49" charset="0"/>
                <a:cs typeface="Courier New" pitchFamily="49" charset="0"/>
              </a:rPr>
              <a:t>int</a:t>
            </a:r>
            <a:r>
              <a:rPr lang="en-US" dirty="0">
                <a:latin typeface="Courier New" pitchFamily="49" charset="0"/>
                <a:cs typeface="Courier New" pitchFamily="49" charset="0"/>
              </a:rPr>
              <a:t>[] arrays</a:t>
            </a:r>
          </a:p>
          <a:p>
            <a:pPr marL="365760" lvl="1" indent="0">
              <a:buNone/>
            </a:pPr>
            <a:r>
              <a:rPr lang="en-US" dirty="0">
                <a:latin typeface="Courier New" pitchFamily="49" charset="0"/>
                <a:cs typeface="Courier New" pitchFamily="49" charset="0"/>
              </a:rPr>
              <a:t>// each with 5 elements</a:t>
            </a:r>
          </a:p>
          <a:p>
            <a:pPr marL="365760" lvl="1" indent="0">
              <a:buNone/>
            </a:pPr>
            <a:r>
              <a:rPr lang="en-US" dirty="0">
                <a:latin typeface="Courier New" pitchFamily="49" charset="0"/>
                <a:cs typeface="Courier New" pitchFamily="49" charset="0"/>
              </a:rPr>
              <a:t> </a:t>
            </a:r>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twoDunspecified</a:t>
            </a:r>
            <a:r>
              <a:rPr lang="en-US" dirty="0">
                <a:latin typeface="Courier New" pitchFamily="49" charset="0"/>
                <a:cs typeface="Courier New" pitchFamily="49" charset="0"/>
              </a:rPr>
              <a:t>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[3][]; //3 </a:t>
            </a:r>
            <a:r>
              <a:rPr lang="en-US" dirty="0" err="1">
                <a:latin typeface="Courier New" pitchFamily="49" charset="0"/>
                <a:cs typeface="Courier New" pitchFamily="49" charset="0"/>
              </a:rPr>
              <a:t>int</a:t>
            </a:r>
            <a:r>
              <a:rPr lang="en-US" dirty="0">
                <a:latin typeface="Courier New" pitchFamily="49" charset="0"/>
                <a:cs typeface="Courier New" pitchFamily="49" charset="0"/>
              </a:rPr>
              <a:t>[] arrays </a:t>
            </a:r>
          </a:p>
          <a:p>
            <a:pPr marL="365760" lvl="1" indent="0">
              <a:buNone/>
            </a:pPr>
            <a:r>
              <a:rPr lang="en-US" dirty="0">
                <a:latin typeface="Courier New" pitchFamily="49" charset="0"/>
                <a:cs typeface="Courier New" pitchFamily="49" charset="0"/>
              </a:rPr>
              <a:t>//each of unspecified length</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//ragged array</a:t>
            </a:r>
          </a:p>
          <a:p>
            <a:pPr marL="365760" lvl="1" indent="0">
              <a:buNone/>
            </a:pPr>
            <a:r>
              <a:rPr lang="en-US" dirty="0" err="1">
                <a:latin typeface="Courier New" pitchFamily="49" charset="0"/>
                <a:cs typeface="Courier New" pitchFamily="49" charset="0"/>
              </a:rPr>
              <a:t>twoDunspecified</a:t>
            </a:r>
            <a:r>
              <a:rPr lang="en-US" dirty="0">
                <a:latin typeface="Courier New" pitchFamily="49" charset="0"/>
                <a:cs typeface="Courier New" pitchFamily="49" charset="0"/>
              </a:rPr>
              <a:t> [0]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[2];</a:t>
            </a:r>
          </a:p>
          <a:p>
            <a:pPr marL="365760" lvl="1" indent="0">
              <a:buNone/>
            </a:pPr>
            <a:r>
              <a:rPr lang="en-US" dirty="0" err="1">
                <a:latin typeface="Courier New" pitchFamily="49" charset="0"/>
                <a:cs typeface="Courier New" pitchFamily="49" charset="0"/>
              </a:rPr>
              <a:t>twoDunspecified</a:t>
            </a:r>
            <a:r>
              <a:rPr lang="en-US" dirty="0">
                <a:latin typeface="Courier New" pitchFamily="49" charset="0"/>
                <a:cs typeface="Courier New" pitchFamily="49" charset="0"/>
              </a:rPr>
              <a:t> [1]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[3];</a:t>
            </a:r>
          </a:p>
          <a:p>
            <a:pPr marL="365760" lvl="1" indent="0">
              <a:buNone/>
            </a:pPr>
            <a:r>
              <a:rPr lang="en-US" dirty="0" err="1">
                <a:latin typeface="Courier New" pitchFamily="49" charset="0"/>
                <a:cs typeface="Courier New" pitchFamily="49" charset="0"/>
              </a:rPr>
              <a:t>twoDunspecified</a:t>
            </a:r>
            <a:r>
              <a:rPr lang="en-US" dirty="0">
                <a:latin typeface="Courier New" pitchFamily="49" charset="0"/>
                <a:cs typeface="Courier New" pitchFamily="49" charset="0"/>
              </a:rPr>
              <a:t> [2]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[5];</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69</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Java Application</a:t>
            </a:r>
            <a:endParaRPr lang="en-US"/>
          </a:p>
        </p:txBody>
      </p:sp>
      <p:sp>
        <p:nvSpPr>
          <p:cNvPr id="3" name="Content Placeholder 2"/>
          <p:cNvSpPr>
            <a:spLocks noGrp="1"/>
          </p:cNvSpPr>
          <p:nvPr>
            <p:ph idx="1"/>
          </p:nvPr>
        </p:nvSpPr>
        <p:spPr/>
        <p:txBody>
          <a:bodyPr>
            <a:normAutofit fontScale="92500" lnSpcReduction="10000"/>
          </a:bodyPr>
          <a:lstStyle/>
          <a:p>
            <a:r>
              <a:rPr lang="en-US" smtClean="0"/>
              <a:t>Java applications are </a:t>
            </a:r>
            <a:r>
              <a:rPr lang="en-US" i="1" smtClean="0"/>
              <a:t>object-oriented. </a:t>
            </a:r>
            <a:r>
              <a:rPr lang="en-US" smtClean="0"/>
              <a:t>This means that, unlike C, a Java program works by invoking multiple objects that then interact to produce results</a:t>
            </a:r>
          </a:p>
          <a:p>
            <a:r>
              <a:rPr lang="en-US" smtClean="0"/>
              <a:t>We provide a sample to give a feeling for how a Java program works. The details about it will be explained in Lessons 2 and 3. For now, it is possible to learn quite a bit by just playing with the syntax to create other programs. </a:t>
            </a:r>
          </a:p>
          <a:p>
            <a:r>
              <a:rPr lang="en-US" smtClean="0"/>
              <a:t>See the code in the package</a:t>
            </a:r>
          </a:p>
          <a:p>
            <a:pPr marL="0" indent="0">
              <a:buNone/>
            </a:pPr>
            <a:r>
              <a:rPr lang="en-US" smtClean="0"/>
              <a:t>              </a:t>
            </a:r>
            <a:r>
              <a:rPr lang="en-US" smtClean="0">
                <a:latin typeface="Courier New" panose="02070309020205020404" pitchFamily="49" charset="0"/>
                <a:cs typeface="Courier New" panose="02070309020205020404" pitchFamily="49" charset="0"/>
              </a:rPr>
              <a:t>lesson2.basics.typicalprogram</a:t>
            </a:r>
          </a:p>
          <a:p>
            <a:pPr marL="0" indent="0">
              <a:buNone/>
            </a:pPr>
            <a:r>
              <a:rPr lang="en-US">
                <a:latin typeface="Courier New" panose="02070309020205020404" pitchFamily="49" charset="0"/>
                <a:cs typeface="Courier New" panose="02070309020205020404" pitchFamily="49" charset="0"/>
              </a:rPr>
              <a:t> </a:t>
            </a:r>
            <a:r>
              <a:rPr lang="en-US" smtClean="0">
                <a:cs typeface="Courier New" panose="02070309020205020404" pitchFamily="49" charset="0"/>
              </a:rPr>
              <a:t>This code will be referred to in future lessons as the</a:t>
            </a:r>
          </a:p>
          <a:p>
            <a:pPr marL="0" indent="0">
              <a:buNone/>
            </a:pPr>
            <a:r>
              <a:rPr lang="en-US">
                <a:cs typeface="Courier New" panose="02070309020205020404" pitchFamily="49" charset="0"/>
              </a:rPr>
              <a:t> </a:t>
            </a:r>
            <a:r>
              <a:rPr lang="en-US" smtClean="0">
                <a:cs typeface="Courier New" panose="02070309020205020404" pitchFamily="49" charset="0"/>
              </a:rPr>
              <a:t>  </a:t>
            </a:r>
            <a:r>
              <a:rPr lang="en-US" b="1" i="1" u="sng" smtClean="0">
                <a:cs typeface="Courier New" panose="02070309020205020404" pitchFamily="49" charset="0"/>
              </a:rPr>
              <a:t>reference example</a:t>
            </a:r>
            <a:endParaRPr lang="en-US" u="sng">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a:t>
            </a:fld>
            <a:endParaRPr lang="en-US" dirty="0">
              <a:solidFill>
                <a:srgbClr val="04617B">
                  <a:shade val="90000"/>
                </a:srgbClr>
              </a:solidFill>
            </a:endParaRPr>
          </a:p>
        </p:txBody>
      </p:sp>
    </p:spTree>
    <p:extLst>
      <p:ext uri="{BB962C8B-B14F-4D97-AF65-F5344CB8AC3E}">
        <p14:creationId xmlns:p14="http://schemas.microsoft.com/office/powerpoint/2010/main" val="37082856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a:t>Array initializers</a:t>
            </a:r>
          </a:p>
          <a:p>
            <a:pPr marL="365760" lvl="1" indent="0">
              <a:buNone/>
            </a:pPr>
            <a:r>
              <a:rPr lang="en-US" dirty="0">
                <a:latin typeface="Courier New" pitchFamily="49" charset="0"/>
                <a:cs typeface="Courier New" pitchFamily="49" charset="0"/>
              </a:rPr>
              <a:t>String[][] teams{</a:t>
            </a:r>
          </a:p>
          <a:p>
            <a:pPr marL="365760" lvl="1"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a:t>
            </a:r>
            <a:r>
              <a:rPr lang="en-US" dirty="0">
                <a:latin typeface="Courier New" pitchFamily="49" charset="0"/>
                <a:cs typeface="Courier New" pitchFamily="49" charset="0"/>
              </a:rPr>
              <a:t>Joe", "Bob", "Frank", "Steve"},</a:t>
            </a:r>
          </a:p>
          <a:p>
            <a:pPr marL="365760" lvl="1"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a:t>
            </a:r>
            <a:r>
              <a:rPr lang="en-US" dirty="0">
                <a:latin typeface="Courier New" pitchFamily="49" charset="0"/>
                <a:cs typeface="Courier New" pitchFamily="49" charset="0"/>
              </a:rPr>
              <a:t>Jon", "</a:t>
            </a:r>
            <a:r>
              <a:rPr lang="en-US" dirty="0" err="1">
                <a:latin typeface="Courier New" pitchFamily="49" charset="0"/>
                <a:cs typeface="Courier New" pitchFamily="49" charset="0"/>
              </a:rPr>
              <a:t>Tom","David","Ralph</a:t>
            </a:r>
            <a:r>
              <a:rPr lang="en-US" dirty="0">
                <a:latin typeface="Courier New" pitchFamily="49" charset="0"/>
                <a:cs typeface="Courier New" pitchFamily="49" charset="0"/>
              </a:rPr>
              <a:t>"},</a:t>
            </a:r>
          </a:p>
          <a:p>
            <a:pPr marL="365760" lvl="1"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a:t>
            </a:r>
            <a:r>
              <a:rPr lang="en-US" dirty="0">
                <a:latin typeface="Courier New" pitchFamily="49" charset="0"/>
                <a:cs typeface="Courier New" pitchFamily="49" charset="0"/>
              </a:rPr>
              <a:t>Tim", "</a:t>
            </a:r>
            <a:r>
              <a:rPr lang="en-US" dirty="0" err="1">
                <a:latin typeface="Courier New" pitchFamily="49" charset="0"/>
                <a:cs typeface="Courier New" pitchFamily="49" charset="0"/>
              </a:rPr>
              <a:t>Bev","Susan","Dennis</a:t>
            </a:r>
            <a:r>
              <a:rPr lang="en-US" dirty="0">
                <a:latin typeface="Courier New" pitchFamily="49" charset="0"/>
                <a:cs typeface="Courier New" pitchFamily="49" charset="0"/>
              </a:rPr>
              <a:t>"}</a:t>
            </a:r>
          </a:p>
          <a:p>
            <a:pPr marL="365760" lvl="1" indent="0">
              <a:buNone/>
            </a:pPr>
            <a:r>
              <a:rPr lang="en-US" smtClean="0">
                <a:latin typeface="Courier New" pitchFamily="49" charset="0"/>
                <a:cs typeface="Courier New" pitchFamily="49" charset="0"/>
              </a:rPr>
              <a:t>};</a:t>
            </a:r>
            <a:endParaRPr lang="en-US"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//specifies a 3 x 4 array</a:t>
            </a:r>
          </a:p>
          <a:p>
            <a:pPr marL="365760" lvl="1" indent="0">
              <a:buNone/>
            </a:pPr>
            <a:r>
              <a:rPr lang="en-US" dirty="0">
                <a:latin typeface="Courier New" pitchFamily="49" charset="0"/>
                <a:cs typeface="Courier New" pitchFamily="49" charset="0"/>
              </a:rPr>
              <a:t>//</a:t>
            </a:r>
            <a:r>
              <a:rPr lang="en-US" dirty="0" err="1">
                <a:latin typeface="Courier New" pitchFamily="49" charset="0"/>
                <a:cs typeface="Courier New" pitchFamily="49" charset="0"/>
              </a:rPr>
              <a:t>teams.length</a:t>
            </a:r>
            <a:r>
              <a:rPr lang="en-US" dirty="0">
                <a:latin typeface="Courier New" pitchFamily="49" charset="0"/>
                <a:cs typeface="Courier New" pitchFamily="49" charset="0"/>
              </a:rPr>
              <a:t> is 3</a:t>
            </a:r>
          </a:p>
          <a:p>
            <a:pPr marL="365760" lvl="1" indent="0">
              <a:buNone/>
            </a:pPr>
            <a:r>
              <a:rPr lang="en-US" dirty="0">
                <a:latin typeface="Courier New" pitchFamily="49" charset="0"/>
                <a:cs typeface="Courier New" pitchFamily="49" charset="0"/>
              </a:rPr>
              <a:t>//teams[i].length is 4 (whenever 0&lt;= i &lt;= 2)</a:t>
            </a:r>
          </a:p>
          <a:p>
            <a:pPr marL="365760" lvl="1" indent="0">
              <a:buNone/>
            </a:pPr>
            <a:r>
              <a:rPr lang="en-US" dirty="0">
                <a:latin typeface="Courier New" pitchFamily="49" charset="0"/>
                <a:cs typeface="Courier New" pitchFamily="49" charset="0"/>
              </a:rPr>
              <a:t>//teams[1][2] has value “David” </a:t>
            </a:r>
            <a:r>
              <a:rPr lang="en-US" dirty="0" smtClean="0">
                <a:latin typeface="Courier New" pitchFamily="49" charset="0"/>
                <a:cs typeface="Courier New" pitchFamily="49" charset="0"/>
              </a:rPr>
              <a:t>(</a:t>
            </a:r>
            <a:r>
              <a:rPr lang="en-US" dirty="0">
                <a:latin typeface="Courier New" pitchFamily="49" charset="0"/>
                <a:cs typeface="Courier New" pitchFamily="49" charset="0"/>
              </a:rPr>
              <a:t>row 1, </a:t>
            </a:r>
            <a:r>
              <a:rPr lang="en-US" dirty="0" smtClean="0">
                <a:latin typeface="Courier New" pitchFamily="49" charset="0"/>
                <a:cs typeface="Courier New" pitchFamily="49" charset="0"/>
              </a:rPr>
              <a:t>//column </a:t>
            </a:r>
            <a:r>
              <a:rPr lang="en-US" dirty="0">
                <a:latin typeface="Courier New" pitchFamily="49" charset="0"/>
                <a:cs typeface="Courier New" pitchFamily="49" charset="0"/>
              </a:rPr>
              <a:t>2, </a:t>
            </a:r>
            <a:r>
              <a:rPr lang="en-US" dirty="0" smtClean="0">
                <a:latin typeface="Courier New" pitchFamily="49" charset="0"/>
                <a:cs typeface="Courier New" pitchFamily="49" charset="0"/>
              </a:rPr>
              <a:t>start counting </a:t>
            </a:r>
            <a:r>
              <a:rPr lang="en-US" dirty="0">
                <a:latin typeface="Courier New" pitchFamily="49" charset="0"/>
                <a:cs typeface="Courier New" pitchFamily="49" charset="0"/>
              </a:rPr>
              <a:t>from 0)</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70</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a:buNone/>
            </a:pPr>
            <a:r>
              <a:rPr lang="en-US" i="1" smtClean="0"/>
              <a:t>Arrays</a:t>
            </a:r>
            <a:r>
              <a:rPr lang="en-US" smtClean="0"/>
              <a:t> </a:t>
            </a:r>
            <a:r>
              <a:rPr lang="en-US" dirty="0"/>
              <a:t>in Java support storage of multiple objects of the same type. Java supports multi-dimensional and ragged arrays; array copy and sort functions (accessible through the System and Arrays classes); and supports convenient forms of declaration and initialization. All CS data structures mirror the "existence" aspect of consciousness – the nervous system – whereas the </a:t>
            </a:r>
            <a:r>
              <a:rPr lang="en-US" i="1" dirty="0"/>
              <a:t>contents</a:t>
            </a:r>
            <a:r>
              <a:rPr lang="en-US" dirty="0"/>
              <a:t> of these structures mirrors the "intelligence" aspect; the pure potentiality of a data structure is as if brought to life by filling it with real data.</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71</a:t>
            </a:fld>
            <a:endParaRPr kumimoji="0" lang="en-US"/>
          </a:p>
        </p:txBody>
      </p:sp>
    </p:spTree>
    <p:extLst>
      <p:ext uri="{BB962C8B-B14F-4D97-AF65-F5344CB8AC3E}">
        <p14:creationId xmlns:p14="http://schemas.microsoft.com/office/powerpoint/2010/main" val="269953929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228600" y="1676400"/>
            <a:ext cx="8458200" cy="4267200"/>
          </a:xfrm>
          <a:noFill/>
        </p:spPr>
        <p:txBody>
          <a:bodyPr lIns="90488" tIns="44450" rIns="90488" bIns="44450">
            <a:normAutofit fontScale="70000" lnSpcReduction="20000"/>
          </a:bodyPr>
          <a:lstStyle/>
          <a:p>
            <a:r>
              <a:rPr lang="en-US" smtClean="0"/>
              <a:t>We introduced the </a:t>
            </a:r>
            <a:r>
              <a:rPr lang="en-US" i="1" smtClean="0"/>
              <a:t>Reference Example, </a:t>
            </a:r>
            <a:r>
              <a:rPr lang="en-US" smtClean="0"/>
              <a:t>which shows how a Java program is composed of objects interacting with each other. More explanation of syntax will be given in Lesson 3.</a:t>
            </a:r>
            <a:endParaRPr lang="en-US"/>
          </a:p>
          <a:p>
            <a:r>
              <a:rPr lang="en-US" smtClean="0"/>
              <a:t>Java uses variables to store data, and all variables are given a </a:t>
            </a:r>
            <a:r>
              <a:rPr lang="en-US" i="1" smtClean="0"/>
              <a:t>type. </a:t>
            </a:r>
            <a:r>
              <a:rPr lang="en-US" smtClean="0"/>
              <a:t>The built-in types in Java are the primitive types (char, boolean, int, byte, short, double, float) together with more complex </a:t>
            </a:r>
            <a:r>
              <a:rPr lang="en-US" i="1" smtClean="0"/>
              <a:t>object </a:t>
            </a:r>
            <a:r>
              <a:rPr lang="en-US" smtClean="0"/>
              <a:t>types, to be discussed more in Lesson 3.Data </a:t>
            </a:r>
            <a:r>
              <a:rPr lang="en-US"/>
              <a:t>Types: </a:t>
            </a:r>
          </a:p>
          <a:p>
            <a:r>
              <a:rPr lang="en-US" smtClean="0"/>
              <a:t>Data having primitive type can be manipulated using Java’s operators, like +, * (arithmetic), &amp;&amp;, || (logical), and &amp;, | (bitwise)</a:t>
            </a:r>
            <a:endParaRPr lang="en-US"/>
          </a:p>
          <a:p>
            <a:r>
              <a:rPr lang="en-US" smtClean="0"/>
              <a:t>An important data type in Java is a String, which provides many string manipulation operations, like </a:t>
            </a:r>
            <a:r>
              <a:rPr lang="en-US" sz="2300" smtClean="0">
                <a:latin typeface="Courier New" panose="02070309020205020404" pitchFamily="49" charset="0"/>
                <a:cs typeface="Courier New" panose="02070309020205020404" pitchFamily="49" charset="0"/>
              </a:rPr>
              <a:t>substring, +, indexOf, startsWith, charAt</a:t>
            </a:r>
            <a:r>
              <a:rPr lang="en-US" smtClean="0"/>
              <a:t>.</a:t>
            </a:r>
            <a:endParaRPr lang="en-US"/>
          </a:p>
          <a:p>
            <a:r>
              <a:rPr lang="en-US" smtClean="0"/>
              <a:t>Procedural flow in a Java program is controlled by conditional logic (if..then..else, switch, and the ternary operator) and loops (for, forEach, while, do..while) </a:t>
            </a:r>
            <a:endParaRPr lang="en-US"/>
          </a:p>
          <a:p>
            <a:r>
              <a:rPr lang="en-US" smtClean="0"/>
              <a:t>Data in a Java program is stored in memory using </a:t>
            </a:r>
            <a:r>
              <a:rPr lang="en-US" i="1" smtClean="0"/>
              <a:t>arrays, </a:t>
            </a:r>
            <a:r>
              <a:rPr lang="en-US" smtClean="0"/>
              <a:t>which can be one- or multi-dimensional</a:t>
            </a:r>
            <a:endParaRPr lang="en-US"/>
          </a:p>
          <a:p>
            <a:pPr marL="0" indent="0">
              <a:lnSpc>
                <a:spcPct val="90000"/>
              </a:lnSpc>
              <a:buNone/>
            </a:pPr>
            <a:r>
              <a:rPr lang="en-US" smtClean="0"/>
              <a:t>   </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72</a:t>
            </a:fld>
            <a:endParaRPr kumimoji="0"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fontScale="92500"/>
          </a:bodyPr>
          <a:lstStyle/>
          <a:p>
            <a:pPr marL="342900" indent="-342900">
              <a:buFont typeface="Wingdings 2"/>
              <a:buAutoNum type="arabicPeriod"/>
            </a:pPr>
            <a:r>
              <a:rPr lang="en-US" sz="1800" dirty="0" smtClean="0"/>
              <a:t>In </a:t>
            </a:r>
            <a:r>
              <a:rPr lang="en-US" sz="1800" dirty="0"/>
              <a:t>Java, variables of primitive type can be combined using operators to form expressions, which may be evaluated to produce well-defined output values.</a:t>
            </a:r>
          </a:p>
          <a:p>
            <a:pPr marL="342900" lvl="0" indent="-342900">
              <a:buAutoNum type="arabicPeriod"/>
            </a:pPr>
            <a:endParaRPr lang="en-US" sz="1800" dirty="0" smtClean="0"/>
          </a:p>
          <a:p>
            <a:pPr marL="342900" indent="-342900">
              <a:buFont typeface="Wingdings 2"/>
              <a:buAutoNum type="arabicPeriod"/>
            </a:pPr>
            <a:r>
              <a:rPr lang="en-US" sz="1800" dirty="0" smtClean="0"/>
              <a:t>On </a:t>
            </a:r>
            <a:r>
              <a:rPr lang="en-US" sz="1800" dirty="0"/>
              <a:t>a broader scale, objects in Java are "combined" by way of "messages" between objects, which collectively result in the behavior of a Java application.</a:t>
            </a:r>
          </a:p>
          <a:p>
            <a:pPr marL="342900" lvl="0" indent="-342900">
              <a:buAutoNum type="arabicPeriod"/>
            </a:pPr>
            <a:endParaRPr lang="en-US" sz="1800" dirty="0" smtClean="0"/>
          </a:p>
          <a:p>
            <a:pPr eaLnBrk="1" hangingPunct="1">
              <a:buFont typeface="+mj-lt"/>
              <a:buAutoNum type="arabicPeriod"/>
              <a:defRPr/>
            </a:pPr>
            <a:endParaRPr lang="en-US" sz="1800" dirty="0" smtClean="0"/>
          </a:p>
          <a:p>
            <a:pPr marL="342900" indent="-342900">
              <a:buFont typeface="+mj-lt"/>
              <a:buAutoNum type="arabicPeriod"/>
            </a:pPr>
            <a:r>
              <a:rPr lang="en-US" sz="1800" b="1" u="sng" dirty="0" smtClean="0"/>
              <a:t>Transcendental Consciousness: </a:t>
            </a:r>
            <a:r>
              <a:rPr lang="en-US" sz="1800" dirty="0" smtClean="0"/>
              <a:t>Pure </a:t>
            </a:r>
            <a:r>
              <a:rPr lang="en-US" sz="1800" dirty="0"/>
              <a:t>consciousness is the field beyond type and interaction; it is the field of </a:t>
            </a:r>
            <a:r>
              <a:rPr lang="en-US" sz="1800" i="1" dirty="0"/>
              <a:t>unbounded awareness </a:t>
            </a:r>
            <a:r>
              <a:rPr lang="en-US" sz="1800" dirty="0"/>
              <a:t>and </a:t>
            </a:r>
            <a:r>
              <a:rPr lang="en-US" sz="1800" i="1" dirty="0"/>
              <a:t>infinite silence.</a:t>
            </a:r>
            <a:endParaRPr lang="en-US" sz="1800" dirty="0" smtClean="0"/>
          </a:p>
          <a:p>
            <a:pPr marL="342900" lvl="0" indent="-342900">
              <a:buFont typeface="+mj-lt"/>
              <a:buAutoNum type="arabicPeriod"/>
            </a:pPr>
            <a:r>
              <a:rPr lang="en-US" sz="1800" b="1" u="sng" dirty="0" smtClean="0"/>
              <a:t>Wholeness moving within itself</a:t>
            </a:r>
            <a:r>
              <a:rPr lang="en-US" sz="1800" dirty="0" smtClean="0"/>
              <a:t>: </a:t>
            </a:r>
            <a:r>
              <a:rPr lang="en-US" sz="1800" dirty="0"/>
              <a:t> </a:t>
            </a:r>
            <a:r>
              <a:rPr lang="en-US" sz="1800" dirty="0" smtClean="0"/>
              <a:t>In </a:t>
            </a:r>
            <a:r>
              <a:rPr lang="en-US" sz="1800" dirty="0"/>
              <a:t>Unity Consciousness, one observes that this unbounded silent quality of awareness is spontaneously present at all levels of action in the world, and not just relegated to the transcendental field. </a:t>
            </a: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73</a:t>
            </a:fld>
            <a:endParaRPr kumimoji="0" lang="en-US"/>
          </a:p>
        </p:txBody>
      </p:sp>
    </p:spTree>
    <p:extLst>
      <p:ext uri="{BB962C8B-B14F-4D97-AF65-F5344CB8AC3E}">
        <p14:creationId xmlns:p14="http://schemas.microsoft.com/office/powerpoint/2010/main" val="353643365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In Java</a:t>
            </a:r>
          </a:p>
        </p:txBody>
      </p:sp>
      <p:sp>
        <p:nvSpPr>
          <p:cNvPr id="3" name="Content Placeholder 2"/>
          <p:cNvSpPr>
            <a:spLocks noGrp="1"/>
          </p:cNvSpPr>
          <p:nvPr>
            <p:ph idx="1"/>
          </p:nvPr>
        </p:nvSpPr>
        <p:spPr/>
        <p:txBody>
          <a:bodyPr>
            <a:normAutofit fontScale="70000" lnSpcReduction="20000"/>
          </a:bodyPr>
          <a:lstStyle/>
          <a:p>
            <a:pPr marL="342900" marR="0" lvl="0" indent="-342900">
              <a:spcBef>
                <a:spcPts val="0"/>
              </a:spcBef>
              <a:spcAft>
                <a:spcPts val="0"/>
              </a:spcAft>
              <a:buFont typeface="Symbol"/>
              <a:buChar char=""/>
              <a:tabLst>
                <a:tab pos="457200" algn="l"/>
              </a:tabLst>
            </a:pPr>
            <a:r>
              <a:rPr lang="en-US" sz="2800" dirty="0">
                <a:latin typeface="Times New Roman"/>
                <a:ea typeface="Times New Roman"/>
              </a:rPr>
              <a:t>commenting out a line with //</a:t>
            </a:r>
            <a:br>
              <a:rPr lang="en-US" sz="2800" dirty="0">
                <a:latin typeface="Times New Roman"/>
                <a:ea typeface="Times New Roman"/>
              </a:rPr>
            </a:br>
            <a:endParaRPr lang="en-US" sz="28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800" dirty="0">
                <a:latin typeface="Times New Roman"/>
                <a:ea typeface="Times New Roman"/>
              </a:rPr>
              <a:t>commenting out a block with  /* …  */</a:t>
            </a:r>
            <a:br>
              <a:rPr lang="en-US" sz="2800" dirty="0">
                <a:latin typeface="Times New Roman"/>
                <a:ea typeface="Times New Roman"/>
              </a:rPr>
            </a:br>
            <a:endParaRPr lang="en-US" sz="28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800" dirty="0">
                <a:latin typeface="Times New Roman"/>
                <a:ea typeface="Times New Roman"/>
              </a:rPr>
              <a:t>commenting using </a:t>
            </a:r>
            <a:r>
              <a:rPr lang="en-US" sz="2800" dirty="0" err="1">
                <a:latin typeface="Times New Roman"/>
                <a:ea typeface="Times New Roman"/>
              </a:rPr>
              <a:t>javadoc</a:t>
            </a:r>
            <a:r>
              <a:rPr lang="en-US" sz="2800" dirty="0">
                <a:latin typeface="Times New Roman"/>
                <a:ea typeface="Times New Roman"/>
              </a:rPr>
              <a:t> format  /** …  */</a:t>
            </a:r>
            <a:br>
              <a:rPr lang="en-US" sz="2800" dirty="0">
                <a:latin typeface="Times New Roman"/>
                <a:ea typeface="Times New Roman"/>
              </a:rPr>
            </a:br>
            <a:endParaRPr lang="en-US" sz="28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800" dirty="0">
                <a:latin typeface="Times New Roman"/>
                <a:ea typeface="Times New Roman"/>
              </a:rPr>
              <a:t>some </a:t>
            </a:r>
            <a:r>
              <a:rPr lang="en-US" sz="2800" dirty="0" err="1">
                <a:latin typeface="Times New Roman"/>
                <a:ea typeface="Times New Roman"/>
              </a:rPr>
              <a:t>javadoc</a:t>
            </a:r>
            <a:r>
              <a:rPr lang="en-US" sz="2800" dirty="0">
                <a:latin typeface="Times New Roman"/>
                <a:ea typeface="Times New Roman"/>
              </a:rPr>
              <a:t> keywords  @author, @since, @</a:t>
            </a:r>
            <a:r>
              <a:rPr lang="en-US" sz="2800" dirty="0" err="1">
                <a:latin typeface="Times New Roman"/>
                <a:ea typeface="Times New Roman"/>
              </a:rPr>
              <a:t>param</a:t>
            </a:r>
            <a:r>
              <a:rPr lang="en-US" sz="2800" dirty="0">
                <a:latin typeface="Times New Roman"/>
                <a:ea typeface="Times New Roman"/>
              </a:rPr>
              <a:t> @return</a:t>
            </a:r>
            <a:br>
              <a:rPr lang="en-US" sz="2800" dirty="0">
                <a:latin typeface="Times New Roman"/>
                <a:ea typeface="Times New Roman"/>
              </a:rPr>
            </a:br>
            <a:endParaRPr lang="en-US" sz="28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800" dirty="0" err="1">
                <a:latin typeface="Times New Roman"/>
                <a:ea typeface="Times New Roman"/>
              </a:rPr>
              <a:t>javadoc</a:t>
            </a:r>
            <a:r>
              <a:rPr lang="en-US" sz="2800" dirty="0">
                <a:latin typeface="Times New Roman"/>
                <a:ea typeface="Times New Roman"/>
              </a:rPr>
              <a:t> in Eclipse</a:t>
            </a:r>
            <a:br>
              <a:rPr lang="en-US" sz="2800" dirty="0">
                <a:latin typeface="Times New Roman"/>
                <a:ea typeface="Times New Roman"/>
              </a:rPr>
            </a:br>
            <a:endParaRPr lang="en-US" sz="28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800" dirty="0">
                <a:latin typeface="Times New Roman"/>
                <a:ea typeface="Times New Roman"/>
              </a:rPr>
              <a:t>running </a:t>
            </a:r>
            <a:r>
              <a:rPr lang="en-US" sz="2800" dirty="0" err="1">
                <a:latin typeface="Times New Roman"/>
                <a:ea typeface="Times New Roman"/>
              </a:rPr>
              <a:t>javadoc</a:t>
            </a:r>
            <a:r>
              <a:rPr lang="en-US" sz="2800" dirty="0">
                <a:latin typeface="Times New Roman"/>
                <a:ea typeface="Times New Roman"/>
              </a:rPr>
              <a:t> (</a:t>
            </a:r>
            <a:r>
              <a:rPr lang="en-US" sz="2800">
                <a:latin typeface="Times New Roman"/>
                <a:ea typeface="Times New Roman"/>
              </a:rPr>
              <a:t>demo</a:t>
            </a:r>
            <a:r>
              <a:rPr lang="en-US" sz="2800" smtClean="0">
                <a:latin typeface="Times New Roman"/>
                <a:ea typeface="Times New Roman"/>
              </a:rPr>
              <a:t>)  </a:t>
            </a:r>
            <a:r>
              <a:rPr lang="en-US" sz="2800" dirty="0">
                <a:latin typeface="Times New Roman"/>
                <a:ea typeface="Times New Roman"/>
              </a:rPr>
              <a:t/>
            </a:r>
            <a:br>
              <a:rPr lang="en-US" sz="2800" dirty="0">
                <a:latin typeface="Times New Roman"/>
                <a:ea typeface="Times New Roman"/>
              </a:rPr>
            </a:br>
            <a:endParaRPr lang="en-US" sz="28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800" b="1" i="1" dirty="0">
                <a:latin typeface="Times New Roman"/>
                <a:ea typeface="Times New Roman"/>
              </a:rPr>
              <a:t>Style:</a:t>
            </a:r>
            <a:r>
              <a:rPr lang="en-US" sz="2800" dirty="0">
                <a:latin typeface="Times New Roman"/>
                <a:ea typeface="Times New Roman"/>
              </a:rPr>
              <a:t> Every significant method you write should be documented with comments, </a:t>
            </a:r>
            <a:r>
              <a:rPr lang="en-US" sz="2800" dirty="0" err="1">
                <a:latin typeface="Times New Roman"/>
                <a:ea typeface="Times New Roman"/>
              </a:rPr>
              <a:t>javadoc</a:t>
            </a:r>
            <a:r>
              <a:rPr lang="en-US" sz="2800" dirty="0">
                <a:latin typeface="Times New Roman"/>
                <a:ea typeface="Times New Roman"/>
              </a:rPr>
              <a:t> style. (This is also true of every Java class you </a:t>
            </a:r>
            <a:r>
              <a:rPr lang="en-US" sz="2800">
                <a:latin typeface="Times New Roman"/>
                <a:ea typeface="Times New Roman"/>
              </a:rPr>
              <a:t>create</a:t>
            </a:r>
            <a:r>
              <a:rPr lang="en-US" sz="2800" smtClean="0">
                <a:latin typeface="Times New Roman"/>
                <a:ea typeface="Times New Roman"/>
              </a:rPr>
              <a:t>.)</a:t>
            </a:r>
            <a:br>
              <a:rPr lang="en-US" sz="2800" smtClean="0">
                <a:latin typeface="Times New Roman"/>
                <a:ea typeface="Times New Roman"/>
              </a:rPr>
            </a:br>
            <a:endParaRPr lang="en-US" sz="2800" smtClean="0">
              <a:latin typeface="Times New Roman"/>
              <a:ea typeface="Times New Roman"/>
            </a:endParaRPr>
          </a:p>
          <a:p>
            <a:pPr marL="342900" marR="0" lvl="0" indent="-342900">
              <a:spcBef>
                <a:spcPts val="0"/>
              </a:spcBef>
              <a:spcAft>
                <a:spcPts val="0"/>
              </a:spcAft>
              <a:buFont typeface="Symbol"/>
              <a:buChar char=""/>
              <a:tabLst>
                <a:tab pos="457200" algn="l"/>
              </a:tabLst>
            </a:pPr>
            <a:r>
              <a:rPr lang="en-US" sz="2800" smtClean="0">
                <a:latin typeface="Times New Roman"/>
                <a:ea typeface="Times New Roman"/>
              </a:rPr>
              <a:t>See how this is done in the </a:t>
            </a:r>
            <a:r>
              <a:rPr lang="en-US" sz="2800" b="1" i="1" smtClean="0">
                <a:latin typeface="Times New Roman"/>
                <a:ea typeface="Times New Roman"/>
              </a:rPr>
              <a:t>reference example.</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 The Primitive </a:t>
            </a:r>
            <a:r>
              <a:rPr lang="en-US" dirty="0" smtClean="0"/>
              <a:t>Types</a:t>
            </a:r>
            <a:endParaRPr lang="en-US" dirty="0"/>
          </a:p>
        </p:txBody>
      </p:sp>
      <p:sp>
        <p:nvSpPr>
          <p:cNvPr id="3" name="Content Placeholder 2"/>
          <p:cNvSpPr>
            <a:spLocks noGrp="1"/>
          </p:cNvSpPr>
          <p:nvPr>
            <p:ph idx="1"/>
          </p:nvPr>
        </p:nvSpPr>
        <p:spPr>
          <a:xfrm>
            <a:off x="152400" y="1935480"/>
            <a:ext cx="8991600" cy="4693920"/>
          </a:xfrm>
        </p:spPr>
        <p:txBody>
          <a:bodyPr>
            <a:normAutofit/>
          </a:bodyPr>
          <a:lstStyle/>
          <a:p>
            <a:pPr lvl="0"/>
            <a:r>
              <a:rPr lang="en-US" dirty="0"/>
              <a:t>Every variable must have a declared </a:t>
            </a:r>
            <a:r>
              <a:rPr lang="en-US" dirty="0" smtClean="0"/>
              <a:t>type</a:t>
            </a:r>
            <a:endParaRPr lang="en-US" dirty="0"/>
          </a:p>
          <a:p>
            <a:pPr lvl="0"/>
            <a:r>
              <a:rPr lang="en-US"/>
              <a:t>Eight </a:t>
            </a:r>
            <a:r>
              <a:rPr lang="en-US" smtClean="0"/>
              <a:t>primitive </a:t>
            </a:r>
            <a:r>
              <a:rPr lang="en-US" dirty="0"/>
              <a:t>types: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short, long, byte, float, double, char, </a:t>
            </a:r>
            <a:r>
              <a:rPr lang="en-US" dirty="0" err="1">
                <a:latin typeface="Courier New" panose="02070309020205020404" pitchFamily="49" charset="0"/>
                <a:cs typeface="Courier New" panose="02070309020205020404" pitchFamily="49" charset="0"/>
              </a:rPr>
              <a:t>boolean</a:t>
            </a:r>
            <a:r>
              <a:rPr lang="en-US" dirty="0"/>
              <a:t/>
            </a:r>
            <a:br>
              <a:rPr lang="en-US" dirty="0"/>
            </a:br>
            <a:endParaRPr lang="en-US" dirty="0" smtClean="0"/>
          </a:p>
          <a:p>
            <a:pPr marL="0" lvl="0" indent="0">
              <a:buNone/>
            </a:pPr>
            <a:endParaRPr lang="en-US" dirty="0"/>
          </a:p>
          <a:p>
            <a:pPr lvl="0"/>
            <a:endParaRPr lang="en-US" dirty="0" smtClean="0"/>
          </a:p>
          <a:p>
            <a:pPr lvl="0"/>
            <a:endParaRPr lang="en-US" dirty="0"/>
          </a:p>
          <a:p>
            <a:pPr lvl="0"/>
            <a:endParaRPr lang="en-US" dirty="0" smtClean="0"/>
          </a:p>
          <a:p>
            <a:r>
              <a:rPr lang="en-US" smtClean="0">
                <a:latin typeface="Courier New" panose="02070309020205020404" pitchFamily="49" charset="0"/>
                <a:cs typeface="Courier New" panose="02070309020205020404" pitchFamily="49" charset="0"/>
              </a:rPr>
              <a:t>boolean</a:t>
            </a:r>
            <a:r>
              <a:rPr lang="en-US" smtClean="0"/>
              <a:t> </a:t>
            </a:r>
            <a:r>
              <a:rPr lang="en-US" dirty="0"/>
              <a:t>has just 2 values: </a:t>
            </a:r>
            <a:r>
              <a:rPr lang="en-US" i="1" dirty="0"/>
              <a:t>true</a:t>
            </a:r>
            <a:r>
              <a:rPr lang="en-US" dirty="0"/>
              <a:t> and </a:t>
            </a:r>
            <a:r>
              <a:rPr lang="en-US" i="1" dirty="0"/>
              <a:t>false</a:t>
            </a:r>
            <a:r>
              <a:rPr lang="en-US" dirty="0"/>
              <a:t>. (Unlike C, not the same as 1 and 0.)</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21080364"/>
              </p:ext>
            </p:extLst>
          </p:nvPr>
        </p:nvGraphicFramePr>
        <p:xfrm>
          <a:off x="762000" y="3352800"/>
          <a:ext cx="7543800" cy="2209802"/>
        </p:xfrm>
        <a:graphic>
          <a:graphicData uri="http://schemas.openxmlformats.org/drawingml/2006/table">
            <a:tbl>
              <a:tblPr/>
              <a:tblGrid>
                <a:gridCol w="2173638"/>
                <a:gridCol w="2093562"/>
                <a:gridCol w="3276600"/>
              </a:tblGrid>
              <a:tr h="315686">
                <a:tc>
                  <a:txBody>
                    <a:bodyPr/>
                    <a:lstStyle/>
                    <a:p>
                      <a:pPr marL="0" marR="0" algn="ctr">
                        <a:spcBef>
                          <a:spcPts val="0"/>
                        </a:spcBef>
                        <a:spcAft>
                          <a:spcPts val="0"/>
                        </a:spcAft>
                      </a:pPr>
                      <a:r>
                        <a:rPr lang="en-US" sz="1200" b="1" dirty="0">
                          <a:effectLst/>
                          <a:latin typeface="Times New Roman"/>
                          <a:ea typeface="Times New Roman"/>
                        </a:rPr>
                        <a:t>Type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spcBef>
                          <a:spcPts val="0"/>
                        </a:spcBef>
                        <a:spcAft>
                          <a:spcPts val="0"/>
                        </a:spcAft>
                      </a:pPr>
                      <a:r>
                        <a:rPr lang="en-US" sz="1200" b="1">
                          <a:effectLst/>
                          <a:latin typeface="Times New Roman"/>
                          <a:ea typeface="Times New Roman"/>
                        </a:rPr>
                        <a:t>Storage Requirement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spcBef>
                          <a:spcPts val="0"/>
                        </a:spcBef>
                        <a:spcAft>
                          <a:spcPts val="0"/>
                        </a:spcAft>
                      </a:pPr>
                      <a:r>
                        <a:rPr lang="en-US" sz="1200" b="1">
                          <a:effectLst/>
                          <a:latin typeface="Times New Roman"/>
                          <a:ea typeface="Times New Roman"/>
                        </a:rPr>
                        <a:t>Range (Inclusive)</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315686">
                <a:tc>
                  <a:txBody>
                    <a:bodyPr/>
                    <a:lstStyle/>
                    <a:p>
                      <a:pPr marL="0" marR="0">
                        <a:spcBef>
                          <a:spcPts val="0"/>
                        </a:spcBef>
                        <a:spcAft>
                          <a:spcPts val="0"/>
                        </a:spcAft>
                      </a:pPr>
                      <a:r>
                        <a:rPr lang="en-US" sz="1600">
                          <a:effectLst/>
                          <a:latin typeface="Courier New"/>
                          <a:ea typeface="Times New Roman"/>
                        </a:rPr>
                        <a:t>int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31</a:t>
                      </a:r>
                      <a:r>
                        <a:rPr lang="en-US" sz="1600">
                          <a:effectLst/>
                          <a:latin typeface="Times New Roman"/>
                          <a:ea typeface="Times New Roman"/>
                        </a:rPr>
                        <a:t> to 2</a:t>
                      </a:r>
                      <a:r>
                        <a:rPr lang="en-US" sz="1600" baseline="30000">
                          <a:effectLst/>
                          <a:latin typeface="Times New Roman"/>
                          <a:ea typeface="Times New Roman"/>
                        </a:rPr>
                        <a:t>31</a:t>
                      </a:r>
                      <a:r>
                        <a:rPr lang="en-US" sz="1600">
                          <a:effectLst/>
                          <a:latin typeface="Times New Roman"/>
                          <a:ea typeface="Times New Roman"/>
                        </a:rPr>
                        <a: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marL="0" marR="0">
                        <a:spcBef>
                          <a:spcPts val="0"/>
                        </a:spcBef>
                        <a:spcAft>
                          <a:spcPts val="0"/>
                        </a:spcAft>
                      </a:pPr>
                      <a:r>
                        <a:rPr lang="en-US" sz="1600">
                          <a:effectLst/>
                          <a:latin typeface="Courier New"/>
                          <a:ea typeface="Times New Roman"/>
                        </a:rPr>
                        <a:t>short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15</a:t>
                      </a:r>
                      <a:r>
                        <a:rPr lang="en-US" sz="1600">
                          <a:effectLst/>
                          <a:latin typeface="Times New Roman"/>
                          <a:ea typeface="Times New Roman"/>
                        </a:rPr>
                        <a:t> to 2</a:t>
                      </a:r>
                      <a:r>
                        <a:rPr lang="en-US" sz="1600" baseline="30000">
                          <a:effectLst/>
                          <a:latin typeface="Times New Roman"/>
                          <a:ea typeface="Times New Roman"/>
                        </a:rPr>
                        <a:t>15</a:t>
                      </a:r>
                      <a:r>
                        <a:rPr lang="en-US" sz="1600">
                          <a:effectLst/>
                          <a:latin typeface="Times New Roman"/>
                          <a:ea typeface="Times New Roman"/>
                        </a:rPr>
                        <a: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marL="0" marR="0">
                        <a:spcBef>
                          <a:spcPts val="0"/>
                        </a:spcBef>
                        <a:spcAft>
                          <a:spcPts val="0"/>
                        </a:spcAft>
                      </a:pPr>
                      <a:r>
                        <a:rPr lang="en-US" sz="1600">
                          <a:effectLst/>
                          <a:latin typeface="Courier New"/>
                          <a:ea typeface="Times New Roman"/>
                        </a:rPr>
                        <a:t>long</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63</a:t>
                      </a:r>
                      <a:r>
                        <a:rPr lang="en-US" sz="1600">
                          <a:effectLst/>
                          <a:latin typeface="Times New Roman"/>
                          <a:ea typeface="Times New Roman"/>
                        </a:rPr>
                        <a:t> to 2</a:t>
                      </a:r>
                      <a:r>
                        <a:rPr lang="en-US" sz="1600" baseline="30000">
                          <a:effectLst/>
                          <a:latin typeface="Times New Roman"/>
                          <a:ea typeface="Times New Roman"/>
                        </a:rPr>
                        <a:t>63</a:t>
                      </a:r>
                      <a:r>
                        <a:rPr lang="en-US" sz="1600">
                          <a:effectLst/>
                          <a:latin typeface="Times New Roman"/>
                          <a:ea typeface="Times New Roman"/>
                        </a:rPr>
                        <a: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marL="0" marR="0">
                        <a:spcBef>
                          <a:spcPts val="0"/>
                        </a:spcBef>
                        <a:spcAft>
                          <a:spcPts val="0"/>
                        </a:spcAft>
                      </a:pPr>
                      <a:r>
                        <a:rPr lang="en-US" sz="1600">
                          <a:effectLst/>
                          <a:latin typeface="Courier New"/>
                          <a:ea typeface="Times New Roman"/>
                        </a:rPr>
                        <a:t>byte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7</a:t>
                      </a:r>
                      <a:r>
                        <a:rPr lang="en-US" sz="1600">
                          <a:effectLst/>
                          <a:latin typeface="Times New Roman"/>
                          <a:ea typeface="Times New Roman"/>
                        </a:rPr>
                        <a:t> to 2</a:t>
                      </a:r>
                      <a:r>
                        <a:rPr lang="en-US" sz="1600" baseline="30000">
                          <a:effectLst/>
                          <a:latin typeface="Times New Roman"/>
                          <a:ea typeface="Times New Roman"/>
                        </a:rPr>
                        <a:t>7</a:t>
                      </a:r>
                      <a:r>
                        <a:rPr lang="en-US" sz="1600">
                          <a:effectLst/>
                          <a:latin typeface="Times New Roman"/>
                          <a:ea typeface="Times New Roman"/>
                        </a:rPr>
                        <a:t> – 1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marL="0" marR="0">
                        <a:spcBef>
                          <a:spcPts val="0"/>
                        </a:spcBef>
                        <a:spcAft>
                          <a:spcPts val="0"/>
                        </a:spcAft>
                      </a:pPr>
                      <a:r>
                        <a:rPr lang="en-US" sz="1600">
                          <a:effectLst/>
                          <a:latin typeface="Courier New"/>
                          <a:ea typeface="Times New Roman"/>
                        </a:rPr>
                        <a:t>float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Times New Roman"/>
                          <a:ea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6 - 7 significant (</a:t>
                      </a:r>
                      <a:r>
                        <a:rPr lang="en-US" sz="1600" smtClean="0">
                          <a:effectLst/>
                          <a:latin typeface="Times New Roman"/>
                          <a:ea typeface="Times New Roman"/>
                        </a:rPr>
                        <a:t>decimal) </a:t>
                      </a:r>
                      <a:r>
                        <a:rPr lang="en-US" sz="1600">
                          <a:effectLst/>
                          <a:latin typeface="Times New Roman"/>
                          <a:ea typeface="Times New Roman"/>
                        </a:rPr>
                        <a:t>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686">
                <a:tc>
                  <a:txBody>
                    <a:bodyPr/>
                    <a:lstStyle/>
                    <a:p>
                      <a:pPr marL="0" marR="0">
                        <a:spcBef>
                          <a:spcPts val="0"/>
                        </a:spcBef>
                        <a:spcAft>
                          <a:spcPts val="0"/>
                        </a:spcAft>
                      </a:pPr>
                      <a:r>
                        <a:rPr lang="en-US" sz="1600">
                          <a:effectLst/>
                          <a:latin typeface="Courier New"/>
                          <a:ea typeface="Times New Roman"/>
                        </a:rPr>
                        <a:t>double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Times New Roman"/>
                          <a:ea typeface="Times New Roman"/>
                        </a:rPr>
                        <a:t>15 significant </a:t>
                      </a:r>
                      <a:r>
                        <a:rPr lang="en-US" sz="1600">
                          <a:effectLst/>
                          <a:latin typeface="Times New Roman"/>
                          <a:ea typeface="Times New Roman"/>
                        </a:rPr>
                        <a:t>(</a:t>
                      </a:r>
                      <a:r>
                        <a:rPr lang="en-US" sz="1600" smtClean="0">
                          <a:effectLst/>
                          <a:latin typeface="Times New Roman"/>
                          <a:ea typeface="Times New Roman"/>
                        </a:rPr>
                        <a:t>decimal) </a:t>
                      </a:r>
                      <a:r>
                        <a:rPr lang="en-US" sz="1600" dirty="0">
                          <a:effectLst/>
                          <a:latin typeface="Times New Roman"/>
                          <a:ea typeface="Times New Roman"/>
                        </a:rPr>
                        <a:t>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0230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5235</TotalTime>
  <Words>3424</Words>
  <Application>Microsoft Office PowerPoint</Application>
  <PresentationFormat>On-screen Show (4:3)</PresentationFormat>
  <Paragraphs>1023</Paragraphs>
  <Slides>73</Slides>
  <Notes>7</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Flow</vt:lpstr>
      <vt:lpstr>CS390 Foundamental Programming Practices (FPP) Professor Paul Corazza</vt:lpstr>
      <vt:lpstr>PowerPoint Presentation</vt:lpstr>
      <vt:lpstr>Lecture 2:  Fundamental Programming Structures In Java </vt:lpstr>
      <vt:lpstr>Wholeness of the Lesson</vt:lpstr>
      <vt:lpstr>Outline of Topics</vt:lpstr>
      <vt:lpstr>Introducing Java</vt:lpstr>
      <vt:lpstr>A Java Application</vt:lpstr>
      <vt:lpstr>Comments In Java</vt:lpstr>
      <vt:lpstr>Data Types: The Primitive Types</vt:lpstr>
      <vt:lpstr>The char Type</vt:lpstr>
      <vt:lpstr>The char Type (continued)</vt:lpstr>
      <vt:lpstr>Escape Characters</vt:lpstr>
      <vt:lpstr>Variables In Java</vt:lpstr>
      <vt:lpstr>Variables In Java</vt:lpstr>
      <vt:lpstr>Introducing Other Data Types: Reading Console Input</vt:lpstr>
      <vt:lpstr>Samples</vt:lpstr>
      <vt:lpstr>Main Point</vt:lpstr>
      <vt:lpstr>Operators In Java: Arithmetic Operators</vt:lpstr>
      <vt:lpstr>Operators In Java: Increment and Decrement Operators</vt:lpstr>
      <vt:lpstr>Operators (continued)</vt:lpstr>
      <vt:lpstr>Operators In Java: Relational And Boolean Operators</vt:lpstr>
      <vt:lpstr>PowerPoint Presentation</vt:lpstr>
      <vt:lpstr>Operators In Java: Bitwise Operators</vt:lpstr>
      <vt:lpstr>Mathematical Constants And Functions</vt:lpstr>
      <vt:lpstr>Conversions Between Numeric Types</vt:lpstr>
      <vt:lpstr>PowerPoint Presentation</vt:lpstr>
      <vt:lpstr>PowerPoint Presentation</vt:lpstr>
      <vt:lpstr>PowerPoint Presentation</vt:lpstr>
      <vt:lpstr>Operator Precedence and Association Conventions</vt:lpstr>
      <vt:lpstr>PowerPoint Presentation</vt:lpstr>
      <vt:lpstr>Main Point</vt:lpstr>
      <vt:lpstr>Java Strings</vt:lpstr>
      <vt:lpstr>Java Strings: The charAt and length Methods</vt:lpstr>
      <vt:lpstr>PowerPoint Presentation</vt:lpstr>
      <vt:lpstr>String Functions: substring, indexOf, startsWith, +, equals, StringJoiner</vt:lpstr>
      <vt:lpstr>PowerPoint Presentation</vt:lpstr>
      <vt:lpstr>PowerPoint Presentation</vt:lpstr>
      <vt:lpstr>Formatted Console Output</vt:lpstr>
      <vt:lpstr>Samples</vt:lpstr>
      <vt:lpstr>Samples</vt:lpstr>
      <vt:lpstr>Control Flow: Conditional Logic</vt:lpstr>
      <vt:lpstr>Control Flow: Conditional Logic</vt:lpstr>
      <vt:lpstr>PowerPoint Presentation</vt:lpstr>
      <vt:lpstr>Control Flow: While Loops</vt:lpstr>
      <vt:lpstr>Examples</vt:lpstr>
      <vt:lpstr>Examples – the while(true) Construct</vt:lpstr>
      <vt:lpstr>while(true) - continued</vt:lpstr>
      <vt:lpstr>Control Flow: for Loops</vt:lpstr>
      <vt:lpstr>Examples</vt:lpstr>
      <vt:lpstr>Examples - continued</vt:lpstr>
      <vt:lpstr>Nested for loops – example</vt:lpstr>
      <vt:lpstr>Examples - continued</vt:lpstr>
      <vt:lpstr>Control Flow: The switch Statement</vt:lpstr>
      <vt:lpstr>“Fall-through” Behavior</vt:lpstr>
      <vt:lpstr>Main Point</vt:lpstr>
      <vt:lpstr>Arrays</vt:lpstr>
      <vt:lpstr>Arrays</vt:lpstr>
      <vt:lpstr>Application of Arrays-the split function of the String class</vt:lpstr>
      <vt:lpstr>PowerPoint Presentation</vt:lpstr>
      <vt:lpstr>The for each Loop</vt:lpstr>
      <vt:lpstr>Array Initializers and Anonymous Arrays</vt:lpstr>
      <vt:lpstr>Array Copying and Sorting</vt:lpstr>
      <vt:lpstr>Commandline Parameters</vt:lpstr>
      <vt:lpstr>Introduction to Static Methods</vt:lpstr>
      <vt:lpstr>Avoiding Costly Concatenation of Strings with StringBuilder</vt:lpstr>
      <vt:lpstr>First Try</vt:lpstr>
      <vt:lpstr>PowerPoint Presentation</vt:lpstr>
      <vt:lpstr>Better Solution</vt:lpstr>
      <vt:lpstr>Multidimensional Arrays</vt:lpstr>
      <vt:lpstr>PowerPoint Presentation</vt:lpstr>
      <vt:lpstr>Main Point</vt:lpstr>
      <vt:lpstr>Summary</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mzijlstra</dc:creator>
  <cp:lastModifiedBy>Paul Corazza</cp:lastModifiedBy>
  <cp:revision>165</cp:revision>
  <cp:lastPrinted>2015-03-18T00:32:57Z</cp:lastPrinted>
  <dcterms:created xsi:type="dcterms:W3CDTF">2011-11-16T01:11:25Z</dcterms:created>
  <dcterms:modified xsi:type="dcterms:W3CDTF">2016-02-17T04:14:53Z</dcterms:modified>
</cp:coreProperties>
</file>