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65" r:id="rId2"/>
    <p:sldId id="506" r:id="rId3"/>
    <p:sldId id="508" r:id="rId4"/>
    <p:sldId id="512" r:id="rId5"/>
    <p:sldId id="552" r:id="rId6"/>
    <p:sldId id="510" r:id="rId7"/>
    <p:sldId id="511" r:id="rId8"/>
    <p:sldId id="509" r:id="rId9"/>
    <p:sldId id="513" r:id="rId10"/>
    <p:sldId id="514" r:id="rId11"/>
    <p:sldId id="517" r:id="rId12"/>
    <p:sldId id="515" r:id="rId13"/>
    <p:sldId id="518" r:id="rId14"/>
    <p:sldId id="522" r:id="rId15"/>
    <p:sldId id="523" r:id="rId16"/>
    <p:sldId id="524" r:id="rId17"/>
    <p:sldId id="519" r:id="rId18"/>
    <p:sldId id="516" r:id="rId19"/>
    <p:sldId id="527" r:id="rId20"/>
    <p:sldId id="526" r:id="rId21"/>
    <p:sldId id="530" r:id="rId22"/>
    <p:sldId id="528" r:id="rId23"/>
    <p:sldId id="531" r:id="rId24"/>
    <p:sldId id="532" r:id="rId25"/>
    <p:sldId id="533" r:id="rId26"/>
    <p:sldId id="536" r:id="rId27"/>
    <p:sldId id="537" r:id="rId28"/>
    <p:sldId id="534" r:id="rId29"/>
    <p:sldId id="535" r:id="rId30"/>
    <p:sldId id="540" r:id="rId31"/>
    <p:sldId id="541" r:id="rId32"/>
    <p:sldId id="542" r:id="rId33"/>
    <p:sldId id="556" r:id="rId34"/>
    <p:sldId id="507" r:id="rId35"/>
    <p:sldId id="543" r:id="rId36"/>
    <p:sldId id="546" r:id="rId37"/>
    <p:sldId id="555" r:id="rId38"/>
    <p:sldId id="544" r:id="rId39"/>
    <p:sldId id="545" r:id="rId40"/>
    <p:sldId id="548" r:id="rId41"/>
    <p:sldId id="549" r:id="rId42"/>
    <p:sldId id="550" r:id="rId43"/>
    <p:sldId id="551" r:id="rId44"/>
    <p:sldId id="356" r:id="rId4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8401" autoAdjust="0"/>
  </p:normalViewPr>
  <p:slideViewPr>
    <p:cSldViewPr>
      <p:cViewPr>
        <p:scale>
          <a:sx n="80" d="100"/>
          <a:sy n="80" d="100"/>
        </p:scale>
        <p:origin x="-996"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10/19/2016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D7A2B7B0-2BFA-4828-8C59-09A4940731D9}" type="slidenum">
              <a:rPr lang="en-US" altLang="en-US" sz="1300" smtClean="0">
                <a:latin typeface="Arial" charset="0"/>
                <a:cs typeface="Arial" charset="0"/>
              </a:rPr>
              <a:pPr eaLnBrk="1" fontAlgn="base" hangingPunct="1">
                <a:spcBef>
                  <a:spcPct val="0"/>
                </a:spcBef>
                <a:spcAft>
                  <a:spcPct val="0"/>
                </a:spcAft>
              </a:pPr>
              <a:t>2</a:t>
            </a:fld>
            <a:endParaRPr lang="en-US" altLang="en-US" sz="1300" smtClean="0">
              <a:latin typeface="Arial" charset="0"/>
              <a:cs typeface="Arial" charset="0"/>
            </a:endParaRPr>
          </a:p>
        </p:txBody>
      </p:sp>
      <p:sp>
        <p:nvSpPr>
          <p:cNvPr id="51203"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1204"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Example of parallelizing stream processing: (on a multi-core processor, this is a real speedup)</a:t>
            </a:r>
          </a:p>
          <a:p>
            <a:pPr marL="0" indent="0">
              <a:buNone/>
            </a:pPr>
            <a:r>
              <a:rPr lang="en-US" sz="1200" dirty="0" smtClean="0">
                <a:latin typeface="Courier New" panose="02070309020205020404" pitchFamily="49" charset="0"/>
                <a:cs typeface="Courier New" panose="02070309020205020404" pitchFamily="49" charset="0"/>
              </a:rPr>
              <a:t>final long count = </a:t>
            </a:r>
            <a:r>
              <a:rPr lang="en-US" sz="1200" dirty="0" err="1" smtClean="0">
                <a:latin typeface="Courier New" panose="02070309020205020404" pitchFamily="49" charset="0"/>
                <a:cs typeface="Courier New" panose="02070309020205020404" pitchFamily="49" charset="0"/>
              </a:rPr>
              <a:t>words.</a:t>
            </a:r>
            <a:r>
              <a:rPr lang="en-US" sz="1200" b="1" dirty="0" err="1" smtClean="0">
                <a:latin typeface="Courier New" panose="02070309020205020404" pitchFamily="49" charset="0"/>
                <a:cs typeface="Courier New" panose="02070309020205020404" pitchFamily="49" charset="0"/>
              </a:rPr>
              <a:t>parallelStream</a:t>
            </a:r>
            <a:r>
              <a:rPr lang="en-US" sz="1200" b="1" dirty="0" smtClean="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.filter(w -&gt; </a:t>
            </a:r>
            <a:r>
              <a:rPr lang="en-US" sz="1200" dirty="0" err="1" smtClean="0">
                <a:latin typeface="Courier New" panose="02070309020205020404" pitchFamily="49" charset="0"/>
                <a:cs typeface="Courier New" panose="02070309020205020404" pitchFamily="49" charset="0"/>
              </a:rPr>
              <a:t>w.length</a:t>
            </a:r>
            <a:r>
              <a:rPr lang="en-US" sz="1200" dirty="0" smtClean="0">
                <a:latin typeface="Courier New" panose="02070309020205020404" pitchFamily="49" charset="0"/>
                <a:cs typeface="Courier New" panose="02070309020205020404" pitchFamily="49" charset="0"/>
              </a:rPr>
              <a:t>() &gt; 12).count();</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4</a:t>
            </a:fld>
            <a:endParaRPr lang="en-US"/>
          </a:p>
        </p:txBody>
      </p:sp>
    </p:spTree>
    <p:extLst>
      <p:ext uri="{BB962C8B-B14F-4D97-AF65-F5344CB8AC3E}">
        <p14:creationId xmlns:p14="http://schemas.microsoft.com/office/powerpoint/2010/main" val="418246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5</a:t>
            </a:fld>
            <a:endParaRPr lang="en-US"/>
          </a:p>
        </p:txBody>
      </p:sp>
    </p:spTree>
    <p:extLst>
      <p:ext uri="{BB962C8B-B14F-4D97-AF65-F5344CB8AC3E}">
        <p14:creationId xmlns:p14="http://schemas.microsoft.com/office/powerpoint/2010/main" val="400138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9</a:t>
            </a:fld>
            <a:endParaRPr lang="en-US"/>
          </a:p>
        </p:txBody>
      </p:sp>
    </p:spTree>
    <p:extLst>
      <p:ext uri="{BB962C8B-B14F-4D97-AF65-F5344CB8AC3E}">
        <p14:creationId xmlns:p14="http://schemas.microsoft.com/office/powerpoint/2010/main" val="233871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13</a:t>
            </a:fld>
            <a:endParaRPr lang="en-US"/>
          </a:p>
        </p:txBody>
      </p:sp>
    </p:spTree>
    <p:extLst>
      <p:ext uri="{BB962C8B-B14F-4D97-AF65-F5344CB8AC3E}">
        <p14:creationId xmlns:p14="http://schemas.microsoft.com/office/powerpoint/2010/main" val="188915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17</a:t>
            </a:fld>
            <a:endParaRPr lang="en-US"/>
          </a:p>
        </p:txBody>
      </p:sp>
    </p:spTree>
    <p:extLst>
      <p:ext uri="{BB962C8B-B14F-4D97-AF65-F5344CB8AC3E}">
        <p14:creationId xmlns:p14="http://schemas.microsoft.com/office/powerpoint/2010/main" val="188915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[see package lesson9.lecture.comparators1]</a:t>
            </a:r>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19</a:t>
            </a:fld>
            <a:endParaRPr lang="en-US"/>
          </a:p>
        </p:txBody>
      </p:sp>
    </p:spTree>
    <p:extLst>
      <p:ext uri="{BB962C8B-B14F-4D97-AF65-F5344CB8AC3E}">
        <p14:creationId xmlns:p14="http://schemas.microsoft.com/office/powerpoint/2010/main" val="3496806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35</a:t>
            </a:fld>
            <a:endParaRPr lang="en-US"/>
          </a:p>
        </p:txBody>
      </p:sp>
    </p:spTree>
    <p:extLst>
      <p:ext uri="{BB962C8B-B14F-4D97-AF65-F5344CB8AC3E}">
        <p14:creationId xmlns:p14="http://schemas.microsoft.com/office/powerpoint/2010/main" val="3640171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fontAlgn="base" hangingPunct="1">
              <a:spcBef>
                <a:spcPct val="0"/>
              </a:spcBef>
              <a:spcAft>
                <a:spcPct val="0"/>
              </a:spcAft>
            </a:pPr>
            <a:fld id="{A361D9EB-2EA6-46F6-A5DB-CE5A1D31740A}" type="slidenum">
              <a:rPr lang="en-US" altLang="en-US" sz="1300" smtClean="0">
                <a:latin typeface="Arial" charset="0"/>
                <a:cs typeface="Arial" charset="0"/>
              </a:rPr>
              <a:pPr eaLnBrk="1" fontAlgn="base" hangingPunct="1">
                <a:spcBef>
                  <a:spcPct val="0"/>
                </a:spcBef>
                <a:spcAft>
                  <a:spcPct val="0"/>
                </a:spcAft>
              </a:pPr>
              <a:t>44</a:t>
            </a:fld>
            <a:endParaRPr lang="en-US" altLang="en-US" sz="1300" smtClean="0">
              <a:latin typeface="Arial" charset="0"/>
              <a:cs typeface="Arial" charset="0"/>
            </a:endParaRPr>
          </a:p>
        </p:txBody>
      </p:sp>
      <p:sp>
        <p:nvSpPr>
          <p:cNvPr id="54275" name="Rectangle 2"/>
          <p:cNvSpPr>
            <a:spLocks noGrp="1" noChangeArrowheads="1"/>
          </p:cNvSpPr>
          <p:nvPr>
            <p:ph type="body" idx="1"/>
          </p:nvPr>
        </p:nvSpPr>
        <p:spPr bwMode="auto">
          <a:xfrm>
            <a:off x="976313" y="4559300"/>
            <a:ext cx="53625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31" tIns="46976" rIns="95631" bIns="46976" numCol="1" anchor="t" anchorCtr="0" compatLnSpc="1">
            <a:prstTxWarp prst="textNoShape">
              <a:avLst/>
            </a:prstTxWarp>
          </a:bodyPr>
          <a:lstStyle/>
          <a:p>
            <a:pPr eaLnBrk="1" hangingPunct="1">
              <a:spcBef>
                <a:spcPct val="0"/>
              </a:spcBef>
            </a:pPr>
            <a:endParaRPr lang="en-US" altLang="en-US" smtClean="0">
              <a:latin typeface="Arial" charset="0"/>
            </a:endParaRPr>
          </a:p>
        </p:txBody>
      </p:sp>
      <p:sp>
        <p:nvSpPr>
          <p:cNvPr id="54276" name="Rectangle 3"/>
          <p:cNvSpPr>
            <a:spLocks noGrp="1" noRot="1" noChangeAspect="1" noChangeArrowheads="1" noTextEdit="1"/>
          </p:cNvSpPr>
          <p:nvPr>
            <p:ph type="sldImg"/>
          </p:nvPr>
        </p:nvSpPr>
        <p:spPr bwMode="auto">
          <a:xfrm>
            <a:off x="1255713" y="720725"/>
            <a:ext cx="4800600" cy="360045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10/19/2016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10/19/2016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10/19/2016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10/19/2016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10/19/2016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10/19/2016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10/19/2016</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10/19/2016</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10/19/2016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10/19/2016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10/19/2016</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10/19/2016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p:spPr>
        <p:txBody>
          <a:bodyPr>
            <a:normAutofit/>
          </a:bodyPr>
          <a:lstStyle/>
          <a:p>
            <a:pPr eaLnBrk="1" fontAlgn="auto" hangingPunct="1">
              <a:spcAft>
                <a:spcPts val="0"/>
              </a:spcAft>
              <a:defRPr/>
            </a:pPr>
            <a:r>
              <a:rPr lang="en-US" sz="4400" dirty="0" smtClean="0"/>
              <a:t>Lecture 9: </a:t>
            </a:r>
            <a:r>
              <a:rPr lang="en-US" sz="4400" dirty="0" smtClean="0">
                <a:effectLst/>
              </a:rPr>
              <a:t>The </a:t>
            </a:r>
            <a:r>
              <a:rPr lang="en-US" sz="4400" dirty="0">
                <a:effectLst/>
              </a:rPr>
              <a:t>Stream </a:t>
            </a:r>
            <a:r>
              <a:rPr lang="en-US" sz="4400" dirty="0" smtClean="0">
                <a:effectLst/>
              </a:rPr>
              <a:t>API</a:t>
            </a:r>
            <a:br>
              <a:rPr lang="en-US" sz="4400" dirty="0" smtClean="0">
                <a:effectLst/>
              </a:rPr>
            </a:br>
            <a:r>
              <a:rPr lang="en-US" sz="3600" i="1" dirty="0">
                <a:effectLst/>
              </a:rPr>
              <a:t>Solving Problems by Engaging Deeper Values of Intelligence</a:t>
            </a:r>
            <a:endParaRPr lang="en-US" sz="4400" dirty="0"/>
          </a:p>
        </p:txBody>
      </p:sp>
      <p:sp>
        <p:nvSpPr>
          <p:cNvPr id="6" name="Slide Number Placeholder 5"/>
          <p:cNvSpPr>
            <a:spLocks noGrp="1"/>
          </p:cNvSpPr>
          <p:nvPr>
            <p:ph type="sldNum" sz="quarter" idx="12"/>
          </p:nvPr>
        </p:nvSpPr>
        <p:spPr/>
        <p:txBody>
          <a:bodyPr/>
          <a:lstStyle/>
          <a:p>
            <a:pPr>
              <a:defRPr/>
            </a:pPr>
            <a:fld id="{409CB627-CD54-4E45-AC67-33F865EC9DC9}"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sz="4000" dirty="0" smtClean="0"/>
              <a:t>Extracting </a:t>
            </a:r>
            <a:r>
              <a:rPr lang="en-US" sz="4000" dirty="0" err="1" smtClean="0"/>
              <a:t>Substreams</a:t>
            </a:r>
            <a:r>
              <a:rPr lang="en-US" sz="4000" dirty="0" smtClean="0"/>
              <a:t> and Combining Streams</a:t>
            </a:r>
            <a:endParaRPr lang="en-US" sz="4000" dirty="0"/>
          </a:p>
        </p:txBody>
      </p:sp>
      <p:sp>
        <p:nvSpPr>
          <p:cNvPr id="3" name="Content Placeholder 2"/>
          <p:cNvSpPr>
            <a:spLocks noGrp="1"/>
          </p:cNvSpPr>
          <p:nvPr>
            <p:ph idx="1"/>
          </p:nvPr>
        </p:nvSpPr>
        <p:spPr>
          <a:xfrm>
            <a:off x="457200" y="1600200"/>
            <a:ext cx="8229600" cy="4389437"/>
          </a:xfrm>
        </p:spPr>
        <p:txBody>
          <a:bodyPr/>
          <a:lstStyle/>
          <a:p>
            <a:pPr marL="457200" lvl="0" indent="-457200">
              <a:buFont typeface="+mj-lt"/>
              <a:buAutoNum type="arabicPeriod"/>
            </a:pPr>
            <a:r>
              <a:rPr lang="en-US" sz="2000" u="sng" dirty="0" err="1"/>
              <a:t>stream.limit</a:t>
            </a:r>
            <a:r>
              <a:rPr lang="en-US" sz="2000" u="sng" dirty="0"/>
              <a:t>(n)</a:t>
            </a:r>
            <a:r>
              <a:rPr lang="en-US" sz="2000" dirty="0"/>
              <a:t>. The call </a:t>
            </a:r>
            <a:r>
              <a:rPr lang="en-US" sz="2000" dirty="0" err="1"/>
              <a:t>stream.limit</a:t>
            </a:r>
            <a:r>
              <a:rPr lang="en-US" sz="2000" dirty="0"/>
              <a:t>(n) returns a new stream that ends after n elements (or when the original stream ends if it is shorter). This method is useful for cutting infinite streams down to size. </a:t>
            </a:r>
            <a:br>
              <a:rPr lang="en-US" sz="2000" dirty="0"/>
            </a:br>
            <a:endParaRPr lang="en-US" sz="2000" dirty="0"/>
          </a:p>
          <a:p>
            <a:pPr marL="366713" lvl="1" indent="0">
              <a:buNone/>
            </a:pPr>
            <a:r>
              <a:rPr lang="en-US" sz="2000" dirty="0" smtClean="0"/>
              <a:t>Example:</a:t>
            </a:r>
            <a:endParaRPr lang="en-US" sz="2000" dirty="0"/>
          </a:p>
          <a:p>
            <a:pPr marL="366713" lvl="1" indent="0">
              <a:buNone/>
            </a:pPr>
            <a:r>
              <a:rPr lang="en-US" sz="2000" dirty="0" smtClean="0">
                <a:latin typeface="Courier New" panose="02070309020205020404" pitchFamily="49" charset="0"/>
                <a:cs typeface="Courier New" panose="02070309020205020404" pitchFamily="49" charset="0"/>
              </a:rPr>
              <a:t>Stream&lt;Double</a:t>
            </a: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randoms</a:t>
            </a:r>
            <a:r>
              <a:rPr lang="en-US" sz="2000" dirty="0">
                <a:latin typeface="Courier New" panose="02070309020205020404" pitchFamily="49" charset="0"/>
                <a:cs typeface="Courier New" panose="02070309020205020404" pitchFamily="49" charset="0"/>
              </a:rPr>
              <a:t> =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Stream.generate</a:t>
            </a:r>
            <a:r>
              <a:rPr lang="en-US" sz="2000" dirty="0" smtClean="0">
                <a:latin typeface="Courier New" panose="02070309020205020404" pitchFamily="49" charset="0"/>
                <a:cs typeface="Courier New" panose="02070309020205020404" pitchFamily="49" charset="0"/>
              </a:rPr>
              <a:t>(Math</a:t>
            </a:r>
            <a:r>
              <a:rPr lang="en-US" sz="2000" dirty="0">
                <a:latin typeface="Courier New" panose="02070309020205020404" pitchFamily="49" charset="0"/>
                <a:cs typeface="Courier New" panose="02070309020205020404" pitchFamily="49" charset="0"/>
              </a:rPr>
              <a:t>::random).limit(100);</a:t>
            </a:r>
          </a:p>
          <a:p>
            <a:pPr marL="0" indent="0">
              <a:buNone/>
            </a:pPr>
            <a:r>
              <a:rPr lang="en-US" sz="2000" dirty="0" smtClean="0"/>
              <a:t>      yields </a:t>
            </a:r>
            <a:r>
              <a:rPr lang="en-US" sz="2000" dirty="0"/>
              <a:t>a stream with 100 random numbers.</a:t>
            </a:r>
            <a:br>
              <a:rPr lang="en-US" sz="2000" dirty="0"/>
            </a:br>
            <a:endParaRPr lang="en-US" sz="2000" dirty="0"/>
          </a:p>
          <a:p>
            <a:pPr marL="457200" lvl="0" indent="-457200">
              <a:buFont typeface="+mj-lt"/>
              <a:buAutoNum type="arabicPeriod" startAt="2"/>
            </a:pPr>
            <a:r>
              <a:rPr lang="en-US" sz="2000" u="sng" dirty="0" err="1"/>
              <a:t>stream.skip</a:t>
            </a:r>
            <a:r>
              <a:rPr lang="en-US" sz="2000" u="sng" dirty="0"/>
              <a:t>(n)</a:t>
            </a:r>
            <a:r>
              <a:rPr lang="en-US" sz="2000" dirty="0"/>
              <a:t> The call </a:t>
            </a:r>
            <a:r>
              <a:rPr lang="en-US" sz="2000" dirty="0" err="1" smtClean="0"/>
              <a:t>stream.skip</a:t>
            </a:r>
            <a:r>
              <a:rPr lang="en-US" sz="2000" dirty="0" smtClean="0"/>
              <a:t>(n) </a:t>
            </a:r>
            <a:r>
              <a:rPr lang="en-US" sz="2000" i="1" dirty="0" smtClean="0"/>
              <a:t>discards</a:t>
            </a:r>
            <a:r>
              <a:rPr lang="en-US" sz="2000" dirty="0" smtClean="0"/>
              <a:t> </a:t>
            </a:r>
            <a:r>
              <a:rPr lang="en-US" sz="2000" dirty="0"/>
              <a:t>the first n elements.</a:t>
            </a:r>
            <a:br>
              <a:rPr lang="en-US" sz="2000" dirty="0"/>
            </a:br>
            <a:endParaRPr lang="en-US" sz="2000" dirty="0"/>
          </a:p>
          <a:p>
            <a:pPr marL="457200" indent="-457200">
              <a:buFont typeface="+mj-lt"/>
              <a:buAutoNum type="arabicPeriod" startAt="2"/>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spTree>
    <p:extLst>
      <p:ext uri="{BB962C8B-B14F-4D97-AF65-F5344CB8AC3E}">
        <p14:creationId xmlns:p14="http://schemas.microsoft.com/office/powerpoint/2010/main" val="1297803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839200" cy="6248400"/>
          </a:xfrm>
        </p:spPr>
        <p:txBody>
          <a:bodyPr/>
          <a:lstStyle/>
          <a:p>
            <a:pPr marL="457200" lvl="0" indent="-457200">
              <a:buFont typeface="+mj-lt"/>
              <a:buAutoNum type="arabicPeriod" startAt="3"/>
            </a:pPr>
            <a:r>
              <a:rPr lang="en-US" sz="2000" u="sng" dirty="0" err="1"/>
              <a:t>stream.concat</a:t>
            </a:r>
            <a:r>
              <a:rPr lang="en-US" sz="2000" u="sng" dirty="0"/>
              <a:t>(Stream)</a:t>
            </a:r>
            <a:r>
              <a:rPr lang="en-US" sz="2000" dirty="0"/>
              <a:t> You can concatenate two streams with the static </a:t>
            </a:r>
            <a:r>
              <a:rPr lang="en-US" sz="2000" dirty="0" err="1"/>
              <a:t>concat</a:t>
            </a:r>
            <a:r>
              <a:rPr lang="en-US" sz="2000" dirty="0"/>
              <a:t> method of the Stream </a:t>
            </a:r>
            <a:r>
              <a:rPr lang="en-US" sz="2000" dirty="0" smtClean="0"/>
              <a:t>class:</a:t>
            </a:r>
          </a:p>
          <a:p>
            <a:pPr marL="457200" lvl="0" indent="-457200">
              <a:buFont typeface="+mj-lt"/>
              <a:buAutoNum type="arabicPeriod" startAt="3"/>
            </a:pPr>
            <a:endParaRPr lang="en-US" sz="1800" dirty="0" smtClean="0"/>
          </a:p>
          <a:p>
            <a:pPr marL="366713" lvl="1" indent="0">
              <a:buNone/>
            </a:pPr>
            <a:r>
              <a:rPr lang="en-US" sz="1800" dirty="0" smtClean="0"/>
              <a:t>Example</a:t>
            </a:r>
            <a:r>
              <a:rPr lang="en-US" sz="1800" dirty="0"/>
              <a:t>: </a:t>
            </a:r>
            <a:endParaRPr lang="en-US" sz="1800" dirty="0" smtClean="0"/>
          </a:p>
          <a:p>
            <a:pPr marL="1544638" lvl="1" indent="-1177925">
              <a:buNone/>
            </a:pPr>
            <a:r>
              <a:rPr lang="en-US" sz="1800" dirty="0" smtClean="0">
                <a:latin typeface="Courier New" panose="02070309020205020404" pitchFamily="49" charset="0"/>
                <a:cs typeface="Courier New" panose="02070309020205020404" pitchFamily="49" charset="0"/>
              </a:rPr>
              <a:t>Stream&lt;Character</a:t>
            </a:r>
            <a:r>
              <a:rPr lang="en-US" sz="1800" dirty="0">
                <a:latin typeface="Courier New" panose="02070309020205020404" pitchFamily="49" charset="0"/>
                <a:cs typeface="Courier New" panose="02070309020205020404" pitchFamily="49" charset="0"/>
              </a:rPr>
              <a:t>&gt; combined =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Stream.concat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characterStream</a:t>
            </a:r>
            <a:r>
              <a:rPr lang="en-US" sz="1800" dirty="0">
                <a:latin typeface="Courier New" panose="02070309020205020404" pitchFamily="49" charset="0"/>
                <a:cs typeface="Courier New" panose="02070309020205020404" pitchFamily="49" charset="0"/>
              </a:rPr>
              <a:t>("Hello</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characterStream</a:t>
            </a:r>
            <a:r>
              <a:rPr lang="en-US" sz="1800" dirty="0">
                <a:latin typeface="Courier New" panose="02070309020205020404" pitchFamily="49" charset="0"/>
                <a:cs typeface="Courier New" panose="02070309020205020404" pitchFamily="49" charset="0"/>
              </a:rPr>
              <a:t>("World</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r>
              <a:rPr lang="en-US" sz="1800" dirty="0" smtClean="0"/>
              <a:t>// </a:t>
            </a:r>
            <a:r>
              <a:rPr lang="en-US" sz="1800" dirty="0"/>
              <a:t>Yields the stream ['H', 'e', 'l', 'l', 'o', 'W', 'o', 'r', 'l', 'd</a:t>
            </a:r>
            <a:r>
              <a:rPr lang="en-US" sz="1800" dirty="0" smtClean="0"/>
              <a:t>']</a:t>
            </a:r>
          </a:p>
          <a:p>
            <a:pPr marL="366713" lvl="1" indent="0">
              <a:buNone/>
            </a:pPr>
            <a:r>
              <a:rPr lang="en-US" sz="1800" dirty="0"/>
              <a:t/>
            </a:r>
            <a:br>
              <a:rPr lang="en-US" sz="1800" dirty="0"/>
            </a:br>
            <a:r>
              <a:rPr lang="en-US" sz="1800" b="1" dirty="0"/>
              <a:t>Note</a:t>
            </a:r>
            <a:r>
              <a:rPr lang="en-US" sz="1800" dirty="0"/>
              <a:t>: For concatenation, the first stream should not be infinite—otherwise the second wouldn’t ever be accessed</a:t>
            </a:r>
            <a:r>
              <a:rPr lang="en-US" sz="1800" dirty="0" smtClean="0"/>
              <a:t>.</a:t>
            </a:r>
          </a:p>
          <a:p>
            <a:pPr marL="366713" lvl="1" indent="0">
              <a:buNone/>
            </a:pPr>
            <a:endParaRPr lang="en-US" sz="1800" dirty="0"/>
          </a:p>
          <a:p>
            <a:pPr marL="366713" lvl="1" indent="0">
              <a:buNone/>
            </a:pPr>
            <a:r>
              <a:rPr lang="en-US" sz="1800" dirty="0"/>
              <a:t>Here is the </a:t>
            </a:r>
            <a:r>
              <a:rPr lang="en-US" sz="1800" dirty="0" err="1"/>
              <a:t>characterStream</a:t>
            </a:r>
            <a:r>
              <a:rPr lang="en-US" sz="1800" dirty="0"/>
              <a:t> method – transforms a String into a Stream of Characters:</a:t>
            </a:r>
          </a:p>
          <a:p>
            <a:pPr marL="366713" lvl="1" indent="0">
              <a:buNone/>
            </a:pPr>
            <a:r>
              <a:rPr lang="en-US" sz="1800" dirty="0">
                <a:latin typeface="Courier New" panose="02070309020205020404" pitchFamily="49" charset="0"/>
                <a:cs typeface="Courier New" panose="02070309020205020404" pitchFamily="49" charset="0"/>
              </a:rPr>
              <a:t>public static Stream&lt;Character&gt; </a:t>
            </a:r>
            <a:r>
              <a:rPr lang="en-US" sz="1800" dirty="0" err="1">
                <a:latin typeface="Courier New" panose="02070309020205020404" pitchFamily="49" charset="0"/>
                <a:cs typeface="Courier New" panose="02070309020205020404" pitchFamily="49" charset="0"/>
              </a:rPr>
              <a:t>characterStream</a:t>
            </a:r>
            <a:r>
              <a:rPr lang="en-US" sz="1800" dirty="0">
                <a:latin typeface="Courier New" panose="02070309020205020404" pitchFamily="49" charset="0"/>
                <a:cs typeface="Courier New" panose="02070309020205020404" pitchFamily="49" charset="0"/>
              </a:rPr>
              <a:t>(String s) {</a:t>
            </a:r>
          </a:p>
          <a:p>
            <a:pPr marL="641350" lvl="2" indent="0">
              <a:buNone/>
            </a:pPr>
            <a:r>
              <a:rPr lang="en-US" sz="1800" dirty="0">
                <a:latin typeface="Courier New" panose="02070309020205020404" pitchFamily="49" charset="0"/>
                <a:cs typeface="Courier New" panose="02070309020205020404" pitchFamily="49" charset="0"/>
              </a:rPr>
              <a:t>List&lt;Character&gt; result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&lt;&gt;();</a:t>
            </a:r>
          </a:p>
          <a:p>
            <a:pPr marL="641350" lvl="2" indent="0">
              <a:buNone/>
            </a:pPr>
            <a:r>
              <a:rPr lang="en-US" sz="1800" dirty="0">
                <a:latin typeface="Courier New" panose="02070309020205020404" pitchFamily="49" charset="0"/>
                <a:cs typeface="Courier New" panose="02070309020205020404" pitchFamily="49" charset="0"/>
              </a:rPr>
              <a:t>for (char c : </a:t>
            </a:r>
            <a:r>
              <a:rPr lang="en-US" sz="1800" dirty="0" err="1">
                <a:latin typeface="Courier New" panose="02070309020205020404" pitchFamily="49" charset="0"/>
                <a:cs typeface="Courier New" panose="02070309020205020404" pitchFamily="49" charset="0"/>
              </a:rPr>
              <a:t>s.toCharArray</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result.add</a:t>
            </a:r>
            <a:r>
              <a:rPr lang="en-US" sz="1800" dirty="0">
                <a:latin typeface="Courier New" panose="02070309020205020404" pitchFamily="49" charset="0"/>
                <a:cs typeface="Courier New" panose="02070309020205020404" pitchFamily="49" charset="0"/>
              </a:rPr>
              <a:t>(c);</a:t>
            </a:r>
          </a:p>
          <a:p>
            <a:pPr marL="641350" lvl="2" indent="0">
              <a:buNone/>
            </a:pPr>
            <a:r>
              <a:rPr lang="en-US" sz="1800" dirty="0">
                <a:latin typeface="Courier New" panose="02070309020205020404" pitchFamily="49" charset="0"/>
                <a:cs typeface="Courier New" panose="02070309020205020404" pitchFamily="49" charset="0"/>
              </a:rPr>
              <a:t>return </a:t>
            </a:r>
            <a:r>
              <a:rPr lang="en-US" sz="1800" dirty="0" err="1">
                <a:latin typeface="Courier New" panose="02070309020205020404" pitchFamily="49" charset="0"/>
                <a:cs typeface="Courier New" panose="02070309020205020404" pitchFamily="49" charset="0"/>
              </a:rPr>
              <a:t>result.stream</a:t>
            </a:r>
            <a:r>
              <a:rPr lang="en-US" sz="1800" dirty="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11</a:t>
            </a:fld>
            <a:endParaRPr lang="en-US" dirty="0"/>
          </a:p>
        </p:txBody>
      </p:sp>
    </p:spTree>
    <p:extLst>
      <p:ext uri="{BB962C8B-B14F-4D97-AF65-F5344CB8AC3E}">
        <p14:creationId xmlns:p14="http://schemas.microsoft.com/office/powerpoint/2010/main" val="1472991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78"/>
            <a:ext cx="8229600" cy="1143000"/>
          </a:xfrm>
        </p:spPr>
        <p:txBody>
          <a:bodyPr/>
          <a:lstStyle/>
          <a:p>
            <a:r>
              <a:rPr lang="en-US" sz="4000" dirty="0"/>
              <a:t>Stream </a:t>
            </a:r>
            <a:r>
              <a:rPr lang="en-US" sz="4000" dirty="0" smtClean="0"/>
              <a:t>Operations:</a:t>
            </a:r>
            <a:r>
              <a:rPr lang="en-US" sz="4400" dirty="0" smtClean="0"/>
              <a:t/>
            </a:r>
            <a:br>
              <a:rPr lang="en-US" sz="4400" dirty="0" smtClean="0"/>
            </a:br>
            <a:r>
              <a:rPr lang="en-US" sz="2000" dirty="0"/>
              <a:t>Use </a:t>
            </a:r>
            <a:r>
              <a:rPr lang="en-US" sz="2000" b="1" i="1" dirty="0"/>
              <a:t>filter</a:t>
            </a:r>
            <a:r>
              <a:rPr lang="en-US" sz="2000" dirty="0"/>
              <a:t> to Extract a </a:t>
            </a:r>
            <a:r>
              <a:rPr lang="en-US" sz="2000" dirty="0" err="1"/>
              <a:t>Substream</a:t>
            </a:r>
            <a:r>
              <a:rPr lang="en-US" sz="2000" dirty="0"/>
              <a:t> that Satisfies Specified Criteria</a:t>
            </a:r>
            <a:endParaRPr lang="en-US" sz="2400" dirty="0"/>
          </a:p>
        </p:txBody>
      </p:sp>
      <p:sp>
        <p:nvSpPr>
          <p:cNvPr id="3" name="Content Placeholder 2"/>
          <p:cNvSpPr>
            <a:spLocks noGrp="1"/>
          </p:cNvSpPr>
          <p:nvPr>
            <p:ph idx="1"/>
          </p:nvPr>
        </p:nvSpPr>
        <p:spPr>
          <a:xfrm>
            <a:off x="457200" y="1295400"/>
            <a:ext cx="8229600" cy="4770437"/>
          </a:xfrm>
        </p:spPr>
        <p:txBody>
          <a:bodyPr/>
          <a:lstStyle/>
          <a:p>
            <a:pPr lvl="0">
              <a:buFont typeface="Arial" panose="020B0604020202020204" pitchFamily="34" charset="0"/>
              <a:buChar char="•"/>
            </a:pPr>
            <a:r>
              <a:rPr lang="en-US" sz="2000" dirty="0"/>
              <a:t>filter accepts as its argument a Predicate&lt;T&gt; interface.</a:t>
            </a:r>
          </a:p>
          <a:p>
            <a:pPr marL="366713" lvl="1" indent="0">
              <a:buNone/>
            </a:pPr>
            <a:r>
              <a:rPr lang="en-US" sz="1800" dirty="0">
                <a:latin typeface="Courier New" panose="02070309020205020404" pitchFamily="49" charset="0"/>
                <a:cs typeface="Courier New" panose="02070309020205020404" pitchFamily="49" charset="0"/>
              </a:rPr>
              <a:t>interface Predicate&lt;T&gt; {</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boolean</a:t>
            </a:r>
            <a:r>
              <a:rPr lang="en-US" sz="1800" dirty="0">
                <a:latin typeface="Courier New" panose="02070309020205020404" pitchFamily="49" charset="0"/>
                <a:cs typeface="Courier New" panose="02070309020205020404" pitchFamily="49" charset="0"/>
              </a:rPr>
              <a:t> test(T t);</a:t>
            </a:r>
          </a:p>
          <a:p>
            <a:pPr marL="366713" lvl="1" indent="0">
              <a:buNone/>
            </a:pPr>
            <a:r>
              <a:rPr lang="en-US" sz="1800" dirty="0">
                <a:latin typeface="Courier New" panose="02070309020205020404" pitchFamily="49" charset="0"/>
                <a:cs typeface="Courier New" panose="02070309020205020404" pitchFamily="49" charset="0"/>
              </a:rPr>
              <a:t>}</a:t>
            </a:r>
          </a:p>
          <a:p>
            <a:pPr marL="366713" lvl="1" indent="0">
              <a:buNone/>
            </a:pPr>
            <a:r>
              <a:rPr lang="en-US" sz="1800" dirty="0" smtClean="0"/>
              <a:t>Recall </a:t>
            </a:r>
            <a:r>
              <a:rPr lang="en-US" sz="1800" dirty="0"/>
              <a:t>the earlier </a:t>
            </a:r>
            <a:r>
              <a:rPr lang="en-US" sz="1800" dirty="0" smtClean="0"/>
              <a:t>example:</a:t>
            </a:r>
            <a:endParaRPr lang="en-US" sz="1800" dirty="0"/>
          </a:p>
          <a:p>
            <a:pPr marL="366713" lvl="1" indent="0">
              <a:buNone/>
            </a:pPr>
            <a:r>
              <a:rPr lang="en-US" sz="1800" dirty="0" smtClean="0">
                <a:latin typeface="Courier New" panose="02070309020205020404" pitchFamily="49" charset="0"/>
                <a:cs typeface="Courier New" panose="02070309020205020404" pitchFamily="49" charset="0"/>
              </a:rPr>
              <a:t>	final </a:t>
            </a:r>
            <a:r>
              <a:rPr lang="en-US" sz="1800" dirty="0">
                <a:latin typeface="Courier New" panose="02070309020205020404" pitchFamily="49" charset="0"/>
                <a:cs typeface="Courier New" panose="02070309020205020404" pitchFamily="49" charset="0"/>
              </a:rPr>
              <a:t>long count = </a:t>
            </a:r>
            <a:r>
              <a:rPr lang="en-US" sz="1800" dirty="0" err="1">
                <a:latin typeface="Courier New" panose="02070309020205020404" pitchFamily="49" charset="0"/>
                <a:cs typeface="Courier New" panose="02070309020205020404" pitchFamily="49" charset="0"/>
              </a:rPr>
              <a:t>words.stream</a:t>
            </a:r>
            <a:r>
              <a:rPr lang="en-US" sz="1800" dirty="0">
                <a:latin typeface="Courier New" panose="02070309020205020404" pitchFamily="49" charset="0"/>
                <a:cs typeface="Courier New" panose="02070309020205020404" pitchFamily="49" charset="0"/>
              </a:rPr>
              <a:t>().filter</a:t>
            </a:r>
            <a:r>
              <a:rPr lang="en-US" sz="1800" dirty="0" smtClean="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w </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w.length</a:t>
            </a:r>
            <a:r>
              <a:rPr lang="en-US" sz="1800" dirty="0">
                <a:latin typeface="Courier New" panose="02070309020205020404" pitchFamily="49" charset="0"/>
                <a:cs typeface="Courier New" panose="02070309020205020404" pitchFamily="49" charset="0"/>
              </a:rPr>
              <a:t>() &gt; 12).count</a:t>
            </a:r>
            <a:r>
              <a:rPr lang="en-US" sz="1800" dirty="0" smtClean="0">
                <a:latin typeface="Courier New" panose="02070309020205020404" pitchFamily="49" charset="0"/>
                <a:cs typeface="Courier New" panose="02070309020205020404" pitchFamily="49" charset="0"/>
              </a:rPr>
              <a:t>();</a:t>
            </a:r>
          </a:p>
          <a:p>
            <a:pPr marL="366713" lvl="1" indent="0">
              <a:buNone/>
            </a:pPr>
            <a:endParaRPr lang="en-US" sz="1800" dirty="0">
              <a:latin typeface="Courier New" panose="02070309020205020404" pitchFamily="49" charset="0"/>
              <a:cs typeface="Courier New" panose="02070309020205020404" pitchFamily="49" charset="0"/>
            </a:endParaRPr>
          </a:p>
          <a:p>
            <a:pPr lvl="0">
              <a:buFont typeface="Arial" panose="020B0604020202020204" pitchFamily="34" charset="0"/>
              <a:buChar char="•"/>
            </a:pPr>
            <a:r>
              <a:rPr lang="en-US" sz="2000" dirty="0"/>
              <a:t>The return value of filter  </a:t>
            </a:r>
            <a:r>
              <a:rPr lang="en-US" sz="2000" dirty="0" smtClean="0"/>
              <a:t>is </a:t>
            </a:r>
            <a:r>
              <a:rPr lang="en-US" sz="2000" dirty="0"/>
              <a:t>another Stream, so filters can be chained: </a:t>
            </a:r>
            <a:r>
              <a:rPr lang="en-US" sz="1800" dirty="0" err="1" smtClean="0">
                <a:latin typeface="Courier New" panose="02070309020205020404" pitchFamily="49" charset="0"/>
                <a:cs typeface="Courier New" panose="02070309020205020404" pitchFamily="49" charset="0"/>
              </a:rPr>
              <a:t>words.stream</a:t>
            </a:r>
            <a:r>
              <a:rPr lang="en-US" sz="1800" dirty="0">
                <a:latin typeface="Courier New" panose="02070309020205020404" pitchFamily="49" charset="0"/>
                <a:cs typeface="Courier New" panose="02070309020205020404" pitchFamily="49" charset="0"/>
              </a:rPr>
              <a:t>()</a:t>
            </a:r>
          </a:p>
          <a:p>
            <a:pPr marL="366713" lvl="1"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filter(name -&gt; </a:t>
            </a:r>
            <a:r>
              <a:rPr lang="en-US" sz="1800" dirty="0" err="1">
                <a:latin typeface="Courier New" panose="02070309020205020404" pitchFamily="49" charset="0"/>
                <a:cs typeface="Courier New" panose="02070309020205020404" pitchFamily="49" charset="0"/>
              </a:rPr>
              <a:t>name.contains</a:t>
            </a:r>
            <a:r>
              <a:rPr lang="en-US" sz="1800" dirty="0">
                <a:latin typeface="Courier New" panose="02070309020205020404" pitchFamily="49" charset="0"/>
                <a:cs typeface="Courier New" panose="02070309020205020404" pitchFamily="49" charset="0"/>
              </a:rPr>
              <a:t>(""+c))</a:t>
            </a:r>
          </a:p>
          <a:p>
            <a:pPr marL="366713" lvl="1" indent="0">
              <a:buNone/>
            </a:pPr>
            <a:r>
              <a:rPr lang="en-US" sz="1800" dirty="0" smtClean="0">
                <a:latin typeface="Courier New" panose="02070309020205020404" pitchFamily="49" charset="0"/>
                <a:cs typeface="Courier New" panose="02070309020205020404" pitchFamily="49" charset="0"/>
              </a:rPr>
              <a:t>	 .filter(name </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name.contains</a:t>
            </a:r>
            <a:r>
              <a:rPr lang="en-US" sz="1800" dirty="0">
                <a:latin typeface="Courier New" panose="02070309020205020404" pitchFamily="49" charset="0"/>
                <a:cs typeface="Courier New" panose="02070309020205020404" pitchFamily="49" charset="0"/>
              </a:rPr>
              <a:t>(""+d))</a:t>
            </a:r>
          </a:p>
          <a:p>
            <a:pPr marL="366713" lvl="1" indent="0">
              <a:buNone/>
            </a:pPr>
            <a:r>
              <a:rPr lang="en-US" sz="1800" dirty="0" smtClean="0">
                <a:latin typeface="Courier New" panose="02070309020205020404" pitchFamily="49" charset="0"/>
                <a:cs typeface="Courier New" panose="02070309020205020404" pitchFamily="49" charset="0"/>
              </a:rPr>
              <a:t>	 .filter(name </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name.length</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len</a:t>
            </a:r>
            <a:r>
              <a:rPr lang="en-US" sz="1800" dirty="0">
                <a:latin typeface="Courier New" panose="02070309020205020404" pitchFamily="49" charset="0"/>
                <a:cs typeface="Courier New" panose="02070309020205020404" pitchFamily="49" charset="0"/>
              </a:rPr>
              <a:t>)</a:t>
            </a:r>
          </a:p>
          <a:p>
            <a:pPr marL="366713" lvl="1"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count();</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12</a:t>
            </a:fld>
            <a:endParaRPr lang="en-US" dirty="0"/>
          </a:p>
        </p:txBody>
      </p:sp>
    </p:spTree>
    <p:extLst>
      <p:ext uri="{BB962C8B-B14F-4D97-AF65-F5344CB8AC3E}">
        <p14:creationId xmlns:p14="http://schemas.microsoft.com/office/powerpoint/2010/main" val="3828791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78"/>
            <a:ext cx="8229600" cy="1143000"/>
          </a:xfrm>
        </p:spPr>
        <p:txBody>
          <a:bodyPr/>
          <a:lstStyle/>
          <a:p>
            <a:r>
              <a:rPr lang="en-US" sz="4000" dirty="0"/>
              <a:t>Stream </a:t>
            </a:r>
            <a:r>
              <a:rPr lang="en-US" sz="4000" dirty="0" smtClean="0"/>
              <a:t>Operations:</a:t>
            </a:r>
            <a:r>
              <a:rPr lang="en-US" sz="4400" dirty="0" smtClean="0"/>
              <a:t/>
            </a:r>
            <a:br>
              <a:rPr lang="en-US" sz="4400" dirty="0" smtClean="0"/>
            </a:br>
            <a:r>
              <a:rPr lang="en-US" sz="2000" dirty="0"/>
              <a:t>Use </a:t>
            </a:r>
            <a:r>
              <a:rPr lang="en-US" sz="2000" b="1" i="1" dirty="0"/>
              <a:t>map</a:t>
            </a:r>
            <a:r>
              <a:rPr lang="en-US" sz="2000" dirty="0"/>
              <a:t> to Transform Each Element of a </a:t>
            </a:r>
            <a:r>
              <a:rPr lang="en-US" sz="2000" dirty="0" err="1"/>
              <a:t>Substream</a:t>
            </a:r>
            <a:endParaRPr lang="en-US" sz="2400" dirty="0"/>
          </a:p>
        </p:txBody>
      </p:sp>
      <p:sp>
        <p:nvSpPr>
          <p:cNvPr id="3" name="Content Placeholder 2"/>
          <p:cNvSpPr>
            <a:spLocks noGrp="1"/>
          </p:cNvSpPr>
          <p:nvPr>
            <p:ph idx="1"/>
          </p:nvPr>
        </p:nvSpPr>
        <p:spPr>
          <a:xfrm>
            <a:off x="457200" y="1295400"/>
            <a:ext cx="8229600" cy="4770437"/>
          </a:xfrm>
        </p:spPr>
        <p:txBody>
          <a:bodyPr/>
          <a:lstStyle/>
          <a:p>
            <a:pPr>
              <a:buFont typeface="Arial" panose="020B0604020202020204" pitchFamily="34" charset="0"/>
              <a:buChar char="•"/>
            </a:pPr>
            <a:r>
              <a:rPr lang="en-US" sz="1800" dirty="0">
                <a:latin typeface="Courier New" panose="02070309020205020404" pitchFamily="49" charset="0"/>
                <a:cs typeface="Courier New" panose="02070309020205020404" pitchFamily="49" charset="0"/>
              </a:rPr>
              <a:t>map</a:t>
            </a:r>
            <a:r>
              <a:rPr lang="en-US" sz="2000" dirty="0" smtClean="0"/>
              <a:t> </a:t>
            </a:r>
            <a:r>
              <a:rPr lang="en-US" sz="2000" dirty="0"/>
              <a:t>accepts a Function interface. Typical special case of the Function interface </a:t>
            </a:r>
            <a:r>
              <a:rPr lang="en-US" sz="2000" dirty="0" smtClean="0"/>
              <a:t>is</a:t>
            </a:r>
          </a:p>
          <a:p>
            <a:pPr marL="366713" lvl="1" indent="0">
              <a:buNone/>
            </a:pPr>
            <a:r>
              <a:rPr lang="en-US" sz="1800" dirty="0" smtClean="0">
                <a:latin typeface="Courier New" panose="02070309020205020404" pitchFamily="49" charset="0"/>
                <a:cs typeface="Courier New" panose="02070309020205020404" pitchFamily="49" charset="0"/>
              </a:rPr>
              <a:t>interface </a:t>
            </a:r>
            <a:r>
              <a:rPr lang="en-US" sz="1800" dirty="0">
                <a:latin typeface="Courier New" panose="02070309020205020404" pitchFamily="49" charset="0"/>
                <a:cs typeface="Courier New" panose="02070309020205020404" pitchFamily="49" charset="0"/>
              </a:rPr>
              <a:t>Function&lt;T,R&gt; {</a:t>
            </a:r>
          </a:p>
          <a:p>
            <a:pPr marL="366713" lvl="1" indent="0">
              <a:buNone/>
            </a:pPr>
            <a:r>
              <a:rPr lang="en-US" sz="1800" dirty="0">
                <a:latin typeface="Courier New" panose="02070309020205020404" pitchFamily="49" charset="0"/>
                <a:cs typeface="Courier New" panose="02070309020205020404" pitchFamily="49" charset="0"/>
              </a:rPr>
              <a:t>	R apply(T t);</a:t>
            </a:r>
          </a:p>
          <a:p>
            <a:pPr marL="366713" lvl="1" indent="0">
              <a:buNone/>
            </a:pPr>
            <a:r>
              <a:rPr lang="en-US" sz="1800" dirty="0" smtClean="0">
                <a:latin typeface="Courier New" panose="02070309020205020404" pitchFamily="49" charset="0"/>
                <a:cs typeface="Courier New" panose="02070309020205020404" pitchFamily="49" charset="0"/>
              </a:rPr>
              <a:t>}</a:t>
            </a:r>
          </a:p>
          <a:p>
            <a:pPr marL="366713" lvl="1" indent="0">
              <a:buNone/>
            </a:pPr>
            <a:endParaRPr lang="en-US" sz="1800" dirty="0">
              <a:latin typeface="Courier New" panose="02070309020205020404" pitchFamily="49" charset="0"/>
              <a:cs typeface="Courier New" panose="02070309020205020404" pitchFamily="49" charset="0"/>
            </a:endParaRPr>
          </a:p>
          <a:p>
            <a:pPr lvl="0">
              <a:buFont typeface="Arial" panose="020B0604020202020204" pitchFamily="34" charset="0"/>
              <a:buChar char="•"/>
            </a:pPr>
            <a:r>
              <a:rPr lang="en-US" sz="2000" dirty="0" smtClean="0"/>
              <a:t>A  </a:t>
            </a:r>
            <a:r>
              <a:rPr lang="en-US" sz="1800" dirty="0">
                <a:latin typeface="Courier New" panose="02070309020205020404" pitchFamily="49" charset="0"/>
                <a:cs typeface="Courier New" panose="02070309020205020404" pitchFamily="49" charset="0"/>
              </a:rPr>
              <a:t>map</a:t>
            </a:r>
            <a:r>
              <a:rPr lang="en-US" sz="2000" dirty="0"/>
              <a:t> accepts this type of </a:t>
            </a:r>
            <a:r>
              <a:rPr lang="en-US" sz="1800" dirty="0">
                <a:latin typeface="Courier New" panose="02070309020205020404" pitchFamily="49" charset="0"/>
                <a:cs typeface="Courier New" panose="02070309020205020404" pitchFamily="49" charset="0"/>
              </a:rPr>
              <a:t>Function</a:t>
            </a:r>
            <a:r>
              <a:rPr lang="en-US" sz="2000" dirty="0"/>
              <a:t> interface and returns a </a:t>
            </a:r>
            <a:r>
              <a:rPr lang="en-US" sz="1800" dirty="0">
                <a:latin typeface="Courier New" panose="02070309020205020404" pitchFamily="49" charset="0"/>
                <a:cs typeface="Courier New" panose="02070309020205020404" pitchFamily="49" charset="0"/>
              </a:rPr>
              <a:t>Stream&lt;R&gt;</a:t>
            </a:r>
            <a:r>
              <a:rPr lang="en-US" sz="2000" dirty="0"/>
              <a:t> -- a stream of values each having type </a:t>
            </a:r>
            <a:r>
              <a:rPr lang="en-US" sz="1800" dirty="0">
                <a:latin typeface="Courier New" panose="02070309020205020404" pitchFamily="49" charset="0"/>
                <a:cs typeface="Courier New" panose="02070309020205020404" pitchFamily="49" charset="0"/>
              </a:rPr>
              <a:t>R,</a:t>
            </a:r>
            <a:r>
              <a:rPr lang="en-US" sz="2000" dirty="0"/>
              <a:t> which is the return type of the </a:t>
            </a:r>
            <a:r>
              <a:rPr lang="en-US" sz="1800" dirty="0">
                <a:latin typeface="Courier New" panose="02070309020205020404" pitchFamily="49" charset="0"/>
                <a:cs typeface="Courier New" panose="02070309020205020404" pitchFamily="49" charset="0"/>
              </a:rPr>
              <a:t>Function</a:t>
            </a:r>
            <a:r>
              <a:rPr lang="en-US" sz="2000" dirty="0"/>
              <a:t> interface.   </a:t>
            </a:r>
            <a:r>
              <a:rPr lang="en-US" sz="1800" dirty="0">
                <a:latin typeface="Courier New" panose="02070309020205020404" pitchFamily="49" charset="0"/>
                <a:cs typeface="Courier New" panose="02070309020205020404" pitchFamily="49" charset="0"/>
              </a:rPr>
              <a:t>maps</a:t>
            </a:r>
            <a:r>
              <a:rPr lang="en-US" sz="2000" dirty="0"/>
              <a:t> can therefore be chained.</a:t>
            </a:r>
          </a:p>
          <a:p>
            <a:pPr marL="366713" lvl="1" indent="0">
              <a:buNone/>
            </a:pPr>
            <a:endParaRPr lang="en-US" sz="800" dirty="0" smtClean="0"/>
          </a:p>
          <a:p>
            <a:pPr marL="366713" lvl="1" indent="0">
              <a:buNone/>
            </a:pPr>
            <a:r>
              <a:rPr lang="en-US" sz="1800" dirty="0" smtClean="0"/>
              <a:t>Example</a:t>
            </a:r>
            <a:r>
              <a:rPr lang="en-US" sz="1800" dirty="0"/>
              <a:t>: Given a </a:t>
            </a:r>
            <a:r>
              <a:rPr lang="en-US" sz="1800" dirty="0" smtClean="0"/>
              <a:t>list </a:t>
            </a:r>
            <a:r>
              <a:rPr lang="en-US" sz="1800" dirty="0">
                <a:latin typeface="Courier New" panose="02070309020205020404" pitchFamily="49" charset="0"/>
                <a:cs typeface="Courier New" panose="02070309020205020404" pitchFamily="49" charset="0"/>
              </a:rPr>
              <a:t>List&lt;Integer&gt; </a:t>
            </a:r>
            <a:r>
              <a:rPr lang="en-US" sz="1800" dirty="0" smtClean="0">
                <a:latin typeface="Courier New" panose="02070309020205020404" pitchFamily="49" charset="0"/>
                <a:cs typeface="Courier New" panose="02070309020205020404" pitchFamily="49" charset="0"/>
              </a:rPr>
              <a:t>list </a:t>
            </a:r>
            <a:r>
              <a:rPr lang="en-US" sz="2000" dirty="0" smtClean="0"/>
              <a:t>of </a:t>
            </a:r>
            <a:r>
              <a:rPr lang="en-US" sz="2000" dirty="0"/>
              <a:t>Integers, obtain a list </a:t>
            </a:r>
            <a:r>
              <a:rPr lang="en-US" sz="2000" dirty="0" smtClean="0"/>
              <a:t>of Strings </a:t>
            </a:r>
            <a:r>
              <a:rPr lang="en-US" sz="2000" dirty="0"/>
              <a:t>representing those Integers (T is </a:t>
            </a:r>
            <a:r>
              <a:rPr lang="en-US" sz="1800" dirty="0">
                <a:latin typeface="Courier New" panose="02070309020205020404" pitchFamily="49" charset="0"/>
                <a:cs typeface="Courier New" panose="02070309020205020404" pitchFamily="49" charset="0"/>
              </a:rPr>
              <a:t>Integer</a:t>
            </a:r>
            <a:r>
              <a:rPr lang="en-US" sz="2000" dirty="0"/>
              <a:t>, R is </a:t>
            </a:r>
            <a:r>
              <a:rPr lang="en-US" sz="1800" dirty="0">
                <a:latin typeface="Courier New" panose="02070309020205020404" pitchFamily="49" charset="0"/>
                <a:cs typeface="Courier New" panose="02070309020205020404" pitchFamily="49" charset="0"/>
              </a:rPr>
              <a:t>String</a:t>
            </a:r>
            <a:r>
              <a:rPr lang="en-US" sz="2000" dirty="0"/>
              <a:t>)</a:t>
            </a:r>
          </a:p>
          <a:p>
            <a:pPr marL="366713" lvl="1" indent="0">
              <a:buNone/>
            </a:pPr>
            <a:r>
              <a:rPr lang="en-US" sz="1800" dirty="0">
                <a:latin typeface="Courier New" panose="02070309020205020404" pitchFamily="49" charset="0"/>
                <a:cs typeface="Courier New" panose="02070309020205020404" pitchFamily="49" charset="0"/>
              </a:rPr>
              <a:t>List&lt;String&gt; strings = </a:t>
            </a:r>
            <a:r>
              <a:rPr lang="en-US" sz="1800" dirty="0" err="1">
                <a:latin typeface="Courier New" panose="02070309020205020404" pitchFamily="49" charset="0"/>
                <a:cs typeface="Courier New" panose="02070309020205020404" pitchFamily="49" charset="0"/>
              </a:rPr>
              <a:t>list.stream</a:t>
            </a:r>
            <a:r>
              <a:rPr lang="en-US" sz="1800" dirty="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map(x -&gt; </a:t>
            </a:r>
            <a:r>
              <a:rPr lang="en-US" sz="1800" dirty="0" err="1">
                <a:latin typeface="Courier New" panose="02070309020205020404" pitchFamily="49" charset="0"/>
                <a:cs typeface="Courier New" panose="02070309020205020404" pitchFamily="49" charset="0"/>
              </a:rPr>
              <a:t>x.toString</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collect(</a:t>
            </a:r>
            <a:r>
              <a:rPr lang="en-US" sz="1800" dirty="0" err="1">
                <a:latin typeface="Courier New" panose="02070309020205020404" pitchFamily="49" charset="0"/>
                <a:cs typeface="Courier New" panose="02070309020205020404" pitchFamily="49" charset="0"/>
              </a:rPr>
              <a:t>Collectors.toList</a:t>
            </a:r>
            <a:r>
              <a:rPr lang="en-US" sz="1800" dirty="0">
                <a:latin typeface="Courier New" panose="02070309020205020404" pitchFamily="49" charset="0"/>
                <a:cs typeface="Courier New" panose="02070309020205020404" pitchFamily="49" charset="0"/>
              </a:rPr>
              <a:t>())</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13</a:t>
            </a:fld>
            <a:endParaRPr lang="en-US" dirty="0"/>
          </a:p>
        </p:txBody>
      </p:sp>
    </p:spTree>
    <p:extLst>
      <p:ext uri="{BB962C8B-B14F-4D97-AF65-F5344CB8AC3E}">
        <p14:creationId xmlns:p14="http://schemas.microsoft.com/office/powerpoint/2010/main" val="2505850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r>
              <a:rPr lang="en-US" sz="4000" dirty="0"/>
              <a:t>Application: Using map with Constructor </a:t>
            </a:r>
            <a:r>
              <a:rPr lang="en-US" sz="4000" dirty="0" smtClean="0"/>
              <a:t>References</a:t>
            </a:r>
            <a:endParaRPr lang="en-US" sz="4000" dirty="0"/>
          </a:p>
        </p:txBody>
      </p:sp>
      <p:sp>
        <p:nvSpPr>
          <p:cNvPr id="3" name="Content Placeholder 2"/>
          <p:cNvSpPr>
            <a:spLocks noGrp="1"/>
          </p:cNvSpPr>
          <p:nvPr>
            <p:ph idx="1"/>
          </p:nvPr>
        </p:nvSpPr>
        <p:spPr>
          <a:xfrm>
            <a:off x="457200" y="1600200"/>
            <a:ext cx="8229600" cy="5029199"/>
          </a:xfrm>
        </p:spPr>
        <p:txBody>
          <a:bodyPr/>
          <a:lstStyle/>
          <a:p>
            <a:pPr marL="457200" lvl="0" indent="-457200">
              <a:buFont typeface="+mj-lt"/>
              <a:buAutoNum type="arabicPeriod"/>
            </a:pPr>
            <a:r>
              <a:rPr lang="en-US" sz="2000" i="1" dirty="0"/>
              <a:t>Class::new </a:t>
            </a:r>
            <a:r>
              <a:rPr lang="en-US" sz="2000" dirty="0"/>
              <a:t>is a fourth type of method reference, where the method is the </a:t>
            </a:r>
            <a:r>
              <a:rPr lang="en-US" sz="2000" i="1" dirty="0"/>
              <a:t>new</a:t>
            </a:r>
            <a:r>
              <a:rPr lang="en-US" sz="2000" dirty="0"/>
              <a:t> operator. </a:t>
            </a:r>
            <a:br>
              <a:rPr lang="en-US" sz="2000" dirty="0"/>
            </a:br>
            <a:r>
              <a:rPr lang="en-US" sz="2000" dirty="0"/>
              <a:t>Examples: </a:t>
            </a:r>
            <a:endParaRPr lang="en-US" sz="2000" dirty="0" smtClean="0"/>
          </a:p>
          <a:p>
            <a:pPr marL="709613" lvl="1" indent="-342900">
              <a:buFont typeface="+mj-lt"/>
              <a:buAutoNum type="alphaUcPeriod"/>
            </a:pPr>
            <a:r>
              <a:rPr lang="en-US" sz="1800" b="1" dirty="0" smtClean="0"/>
              <a:t>Button</a:t>
            </a:r>
            <a:r>
              <a:rPr lang="en-US" sz="1800" b="1" dirty="0"/>
              <a:t>::new</a:t>
            </a:r>
            <a:r>
              <a:rPr lang="en-US" sz="1800" dirty="0"/>
              <a:t>  -  compiler must select which </a:t>
            </a:r>
            <a:r>
              <a:rPr lang="en-US" sz="1800" dirty="0">
                <a:latin typeface="Courier New" panose="02070309020205020404" pitchFamily="49" charset="0"/>
                <a:cs typeface="Courier New" panose="02070309020205020404" pitchFamily="49" charset="0"/>
              </a:rPr>
              <a:t>Button</a:t>
            </a:r>
            <a:r>
              <a:rPr lang="en-US" sz="1800" dirty="0"/>
              <a:t> constructor to use; determined by context. When used with map, the Button(String) constructor would be used, and the constructor reference Button::new resolves to the following lambda:  </a:t>
            </a:r>
            <a:r>
              <a:rPr lang="en-US" sz="1600" dirty="0"/>
              <a:t/>
            </a:r>
            <a:br>
              <a:rPr lang="en-US" sz="1600" dirty="0"/>
            </a:br>
            <a:r>
              <a:rPr lang="en-US" sz="16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a:t>
            </a:r>
            <a:r>
              <a:rPr lang="en-US" sz="1800" dirty="0">
                <a:latin typeface="Courier New" panose="02070309020205020404" pitchFamily="49" charset="0"/>
                <a:cs typeface="Courier New" panose="02070309020205020404" pitchFamily="49" charset="0"/>
              </a:rPr>
              <a:t> -&gt; new Button(</a:t>
            </a:r>
            <a:r>
              <a:rPr lang="en-US" sz="1800" dirty="0" err="1">
                <a:latin typeface="Courier New" panose="02070309020205020404" pitchFamily="49" charset="0"/>
                <a:cs typeface="Courier New" panose="02070309020205020404" pitchFamily="49" charset="0"/>
              </a:rPr>
              <a:t>str</a:t>
            </a:r>
            <a:r>
              <a:rPr lang="en-US" sz="18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800" dirty="0"/>
              <a:t>(which realizes a Function interface, as required by map).</a:t>
            </a:r>
          </a:p>
          <a:p>
            <a:pPr marL="641350" lvl="2" indent="0">
              <a:buNone/>
            </a:pPr>
            <a:endParaRPr lang="en-US" sz="800" dirty="0" smtClean="0">
              <a:latin typeface="Courier New" panose="02070309020205020404" pitchFamily="49" charset="0"/>
              <a:cs typeface="Courier New" panose="02070309020205020404" pitchFamily="49" charset="0"/>
            </a:endParaRPr>
          </a:p>
          <a:p>
            <a:pPr marL="641350" lvl="2" indent="0">
              <a:buNone/>
            </a:pPr>
            <a:r>
              <a:rPr lang="en-US" sz="1600" dirty="0" smtClean="0">
                <a:latin typeface="Courier New" panose="02070309020205020404" pitchFamily="49" charset="0"/>
                <a:cs typeface="Courier New" panose="02070309020205020404" pitchFamily="49" charset="0"/>
              </a:rPr>
              <a:t>List&lt;String</a:t>
            </a:r>
            <a:r>
              <a:rPr lang="en-US" sz="1600" dirty="0">
                <a:latin typeface="Courier New" panose="02070309020205020404" pitchFamily="49" charset="0"/>
                <a:cs typeface="Courier New" panose="02070309020205020404" pitchFamily="49" charset="0"/>
              </a:rPr>
              <a:t>&gt; labels = ...;</a:t>
            </a:r>
          </a:p>
          <a:p>
            <a:pPr marL="641350" lvl="2" indent="0">
              <a:buNone/>
            </a:pPr>
            <a:r>
              <a:rPr lang="en-US" sz="1600" dirty="0">
                <a:latin typeface="Courier New" panose="02070309020205020404" pitchFamily="49" charset="0"/>
                <a:cs typeface="Courier New" panose="02070309020205020404" pitchFamily="49" charset="0"/>
              </a:rPr>
              <a:t>Stream&lt;Button&gt; stream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labels.stream</a:t>
            </a:r>
            <a:r>
              <a:rPr lang="en-US" sz="1600" dirty="0">
                <a:latin typeface="Courier New" panose="02070309020205020404" pitchFamily="49" charset="0"/>
                <a:cs typeface="Courier New" panose="02070309020205020404" pitchFamily="49" charset="0"/>
              </a:rPr>
              <a:t>().map(Button::new);</a:t>
            </a:r>
          </a:p>
          <a:p>
            <a:pPr marL="641350" lvl="2" indent="0">
              <a:buNone/>
            </a:pPr>
            <a:r>
              <a:rPr lang="en-US" sz="1600" dirty="0">
                <a:latin typeface="Courier New" panose="02070309020205020404" pitchFamily="49" charset="0"/>
                <a:cs typeface="Courier New" panose="02070309020205020404" pitchFamily="49" charset="0"/>
              </a:rPr>
              <a:t>List&lt;Button&gt; buttons = </a:t>
            </a:r>
            <a:r>
              <a:rPr lang="en-US" sz="1600" dirty="0" err="1">
                <a:latin typeface="Courier New" panose="02070309020205020404" pitchFamily="49" charset="0"/>
                <a:cs typeface="Courier New" panose="02070309020205020404" pitchFamily="49" charset="0"/>
              </a:rPr>
              <a:t>stream.collect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Collectors.toList</a:t>
            </a:r>
            <a:r>
              <a:rPr lang="en-US" sz="16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endParaRPr lang="en-US" sz="1800" dirty="0" smtClean="0">
              <a:latin typeface="Courier New" panose="02070309020205020404" pitchFamily="49" charset="0"/>
              <a:cs typeface="Courier New" panose="02070309020205020404" pitchFamily="49" charset="0"/>
            </a:endParaRPr>
          </a:p>
          <a:p>
            <a:pPr marL="641350" lvl="2" indent="0">
              <a:buNone/>
            </a:pPr>
            <a:r>
              <a:rPr lang="en-US" sz="1800" dirty="0" smtClean="0"/>
              <a:t>In </a:t>
            </a:r>
            <a:r>
              <a:rPr lang="en-US" sz="1800" dirty="0"/>
              <a:t>this example, map passed each </a:t>
            </a:r>
            <a:r>
              <a:rPr lang="en-US" sz="1800" dirty="0">
                <a:latin typeface="Courier New" panose="02070309020205020404" pitchFamily="49" charset="0"/>
                <a:cs typeface="Courier New" panose="02070309020205020404" pitchFamily="49" charset="0"/>
              </a:rPr>
              <a:t>String</a:t>
            </a:r>
            <a:r>
              <a:rPr lang="en-US" sz="1800" dirty="0"/>
              <a:t> in labels into the </a:t>
            </a:r>
            <a:r>
              <a:rPr lang="en-US" sz="1800" dirty="0">
                <a:latin typeface="Courier New" panose="02070309020205020404" pitchFamily="49" charset="0"/>
                <a:cs typeface="Courier New" panose="02070309020205020404" pitchFamily="49" charset="0"/>
              </a:rPr>
              <a:t>Button</a:t>
            </a:r>
            <a:r>
              <a:rPr lang="en-US" sz="1800" dirty="0"/>
              <a:t> constructor and creates in this </a:t>
            </a:r>
            <a:r>
              <a:rPr lang="en-US" sz="1800" dirty="0" smtClean="0"/>
              <a:t>way </a:t>
            </a:r>
            <a:r>
              <a:rPr lang="en-US" sz="1800" dirty="0"/>
              <a:t>a stream of labeled buttons, which are then collected together into a list at the end.</a:t>
            </a:r>
            <a:br>
              <a:rPr lang="en-US" sz="1800" dirty="0"/>
            </a:b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14</a:t>
            </a:fld>
            <a:endParaRPr lang="en-US" dirty="0"/>
          </a:p>
        </p:txBody>
      </p:sp>
    </p:spTree>
    <p:extLst>
      <p:ext uri="{BB962C8B-B14F-4D97-AF65-F5344CB8AC3E}">
        <p14:creationId xmlns:p14="http://schemas.microsoft.com/office/powerpoint/2010/main" val="1182773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8229600" cy="6172200"/>
          </a:xfrm>
        </p:spPr>
        <p:txBody>
          <a:bodyPr/>
          <a:lstStyle/>
          <a:p>
            <a:pPr marL="709613" lvl="1" indent="-342900">
              <a:buAutoNum type="alphaUcPeriod" startAt="2"/>
            </a:pPr>
            <a:r>
              <a:rPr lang="en-US" sz="1800" b="1" dirty="0" smtClean="0"/>
              <a:t>String</a:t>
            </a:r>
            <a:r>
              <a:rPr lang="en-US" sz="1800" b="1" dirty="0"/>
              <a:t>::</a:t>
            </a:r>
            <a:r>
              <a:rPr lang="en-US" sz="1800" b="1" dirty="0" smtClean="0"/>
              <a:t>new</a:t>
            </a:r>
          </a:p>
          <a:p>
            <a:pPr marL="366713" lvl="1" indent="0">
              <a:buNone/>
            </a:pPr>
            <a:endParaRPr lang="en-US" sz="1800" dirty="0" smtClean="0"/>
          </a:p>
          <a:p>
            <a:pPr marL="366713" lvl="1" indent="0">
              <a:buNone/>
            </a:pPr>
            <a:endParaRPr lang="en-US" sz="1800" dirty="0"/>
          </a:p>
          <a:p>
            <a:pPr marL="366713" lvl="1" indent="0">
              <a:buNone/>
            </a:pPr>
            <a:endParaRPr lang="en-US" sz="1800" dirty="0" smtClean="0"/>
          </a:p>
          <a:p>
            <a:pPr marL="366713" lvl="1" indent="0">
              <a:buNone/>
            </a:pPr>
            <a:endParaRPr lang="en-US" sz="1800" dirty="0"/>
          </a:p>
          <a:p>
            <a:pPr marL="366713" lvl="1" indent="0">
              <a:buNone/>
            </a:pPr>
            <a:endParaRPr lang="en-US" sz="1800" dirty="0" smtClean="0"/>
          </a:p>
          <a:p>
            <a:pPr marL="641350" lvl="2" indent="0">
              <a:buNone/>
            </a:pPr>
            <a:endParaRPr lang="en-US" sz="1800" dirty="0" smtClean="0"/>
          </a:p>
          <a:p>
            <a:pPr marL="641350" lvl="2" indent="0">
              <a:buNone/>
            </a:pPr>
            <a:endParaRPr lang="en-US" sz="1800" dirty="0" smtClean="0"/>
          </a:p>
          <a:p>
            <a:pPr marL="641350" lvl="2" indent="0">
              <a:buNone/>
            </a:pPr>
            <a:endParaRPr lang="en-US" sz="1800" dirty="0" smtClean="0"/>
          </a:p>
          <a:p>
            <a:pPr marL="641350" lvl="2" indent="0">
              <a:buNone/>
            </a:pPr>
            <a:endParaRPr lang="en-US" sz="1800" dirty="0" smtClean="0"/>
          </a:p>
          <a:p>
            <a:pPr marL="641350" lvl="2" indent="0">
              <a:buNone/>
            </a:pPr>
            <a:endParaRPr lang="en-US" sz="1800" dirty="0"/>
          </a:p>
          <a:p>
            <a:pPr marL="641350" lvl="2" indent="0">
              <a:buNone/>
            </a:pPr>
            <a:r>
              <a:rPr lang="en-US" sz="1800" dirty="0" smtClean="0"/>
              <a:t>//</a:t>
            </a:r>
            <a:r>
              <a:rPr lang="en-US" sz="1800" dirty="0"/>
              <a:t>output: </a:t>
            </a:r>
            <a:r>
              <a:rPr lang="en-US" sz="1800" dirty="0" err="1" smtClean="0"/>
              <a:t>speakingcs</a:t>
            </a:r>
            <a:endParaRPr lang="en-US" sz="1800" dirty="0" smtClean="0"/>
          </a:p>
          <a:p>
            <a:pPr marL="641350" lvl="2" indent="0">
              <a:buNone/>
            </a:pPr>
            <a:r>
              <a:rPr lang="en-US" sz="1800" dirty="0" smtClean="0"/>
              <a:t>See </a:t>
            </a:r>
            <a:r>
              <a:rPr lang="en-US" sz="1800" dirty="0"/>
              <a:t>Demo: lesson9.lecture.newstring</a:t>
            </a:r>
            <a:br>
              <a:rPr lang="en-US" sz="1800" dirty="0"/>
            </a:br>
            <a:endParaRPr lang="en-US" sz="1800" dirty="0" smtClean="0"/>
          </a:p>
          <a:p>
            <a:pPr marL="641350" lvl="2" indent="0">
              <a:buNone/>
            </a:pPr>
            <a:r>
              <a:rPr lang="en-US" sz="1800" b="1" dirty="0" smtClean="0"/>
              <a:t>Note</a:t>
            </a:r>
            <a:r>
              <a:rPr lang="en-US" sz="1800" dirty="0" smtClean="0"/>
              <a:t>: In this case, </a:t>
            </a:r>
            <a:r>
              <a:rPr lang="en-US" sz="1800" dirty="0" smtClean="0">
                <a:latin typeface="Courier New" panose="02070309020205020404" pitchFamily="49" charset="0"/>
                <a:cs typeface="Courier New" panose="02070309020205020404" pitchFamily="49" charset="0"/>
              </a:rPr>
              <a:t>String::new</a:t>
            </a:r>
            <a:r>
              <a:rPr lang="en-US" sz="1800" dirty="0" smtClean="0"/>
              <a:t> is short for the lambda expression </a:t>
            </a:r>
            <a:br>
              <a:rPr lang="en-US" sz="1800" dirty="0" smtClean="0"/>
            </a:br>
            <a:r>
              <a:rPr lang="en-US" sz="1800" dirty="0" err="1">
                <a:latin typeface="Courier New" panose="02070309020205020404" pitchFamily="49" charset="0"/>
                <a:cs typeface="Courier New" panose="02070309020205020404" pitchFamily="49" charset="0"/>
              </a:rPr>
              <a:t>charArray</a:t>
            </a:r>
            <a:r>
              <a:rPr lang="en-US" sz="1800" dirty="0">
                <a:latin typeface="Courier New" panose="02070309020205020404" pitchFamily="49" charset="0"/>
                <a:cs typeface="Courier New" panose="02070309020205020404" pitchFamily="49" charset="0"/>
              </a:rPr>
              <a:t> -&gt; new String(</a:t>
            </a:r>
            <a:r>
              <a:rPr lang="en-US" sz="1800" dirty="0" err="1">
                <a:latin typeface="Courier New" panose="02070309020205020404" pitchFamily="49" charset="0"/>
                <a:cs typeface="Courier New" panose="02070309020205020404" pitchFamily="49" charset="0"/>
              </a:rPr>
              <a:t>charArray</a:t>
            </a:r>
            <a:r>
              <a:rPr lang="en-US" sz="1800" dirty="0">
                <a:latin typeface="Courier New" panose="02070309020205020404" pitchFamily="49" charset="0"/>
                <a:cs typeface="Courier New" panose="02070309020205020404" pitchFamily="49" charset="0"/>
              </a:rPr>
              <a:t>), </a:t>
            </a:r>
            <a:r>
              <a:rPr lang="en-US" sz="1800" dirty="0" smtClean="0"/>
              <a:t>which is a realization of the </a:t>
            </a:r>
            <a:r>
              <a:rPr lang="en-US" sz="1800" dirty="0">
                <a:latin typeface="Courier New" panose="02070309020205020404" pitchFamily="49" charset="0"/>
                <a:cs typeface="Courier New" panose="02070309020205020404" pitchFamily="49" charset="0"/>
              </a:rPr>
              <a:t>Function</a:t>
            </a:r>
            <a:r>
              <a:rPr lang="en-US" sz="1800" dirty="0" smtClean="0"/>
              <a:t> interface.</a:t>
            </a:r>
          </a:p>
          <a:p>
            <a:pPr marL="366713" lvl="1" indent="0">
              <a:buNone/>
            </a:pPr>
            <a:endParaRPr lang="en-US" sz="1800" dirty="0"/>
          </a:p>
          <a:p>
            <a:pPr marL="366713" lvl="1" indent="0">
              <a:buNone/>
            </a:pPr>
            <a:endParaRPr lang="en-US" sz="1800" dirty="0" smtClean="0"/>
          </a:p>
          <a:p>
            <a:pPr marL="366713" lvl="1" indent="0">
              <a:buNone/>
            </a:pPr>
            <a:endParaRPr lang="en-US" sz="1800" dirty="0" smtClean="0"/>
          </a:p>
          <a:p>
            <a:pPr marL="366713" lvl="1" indent="0">
              <a:buNone/>
            </a:pPr>
            <a:r>
              <a:rPr lang="en-US" sz="1800" dirty="0"/>
              <a:t/>
            </a:r>
            <a:br>
              <a:rPr lang="en-US" sz="1800" dirty="0"/>
            </a:br>
            <a:endParaRPr lang="en-US" sz="1800" dirty="0"/>
          </a:p>
        </p:txBody>
      </p:sp>
      <p:sp>
        <p:nvSpPr>
          <p:cNvPr id="4" name="Slide Number Placeholder 3"/>
          <p:cNvSpPr>
            <a:spLocks noGrp="1"/>
          </p:cNvSpPr>
          <p:nvPr>
            <p:ph type="sldNum" sz="quarter" idx="12"/>
          </p:nvPr>
        </p:nvSpPr>
        <p:spPr>
          <a:xfrm>
            <a:off x="8229600" y="6400800"/>
            <a:ext cx="762000" cy="365125"/>
          </a:xfrm>
        </p:spPr>
        <p:txBody>
          <a:bodyPr/>
          <a:lstStyle/>
          <a:p>
            <a:pPr>
              <a:defRPr/>
            </a:pPr>
            <a:fld id="{2DDA4122-3224-4AE3-A363-4E60BD9DCA6A}" type="slidenum">
              <a:rPr lang="en-US" sz="1400" smtClean="0"/>
              <a:pPr>
                <a:defRPr/>
              </a:pPr>
              <a:t>15</a:t>
            </a:fld>
            <a:endParaRPr lang="en-US" sz="14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676400" y="1295400"/>
            <a:ext cx="5257800" cy="2895600"/>
          </a:xfrm>
          <a:prstGeom prst="rect">
            <a:avLst/>
          </a:prstGeom>
        </p:spPr>
      </p:pic>
    </p:spTree>
    <p:extLst>
      <p:ext uri="{BB962C8B-B14F-4D97-AF65-F5344CB8AC3E}">
        <p14:creationId xmlns:p14="http://schemas.microsoft.com/office/powerpoint/2010/main" val="3639818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4999"/>
          </a:xfrm>
        </p:spPr>
        <p:txBody>
          <a:bodyPr/>
          <a:lstStyle/>
          <a:p>
            <a:pPr marL="709613" lvl="1" indent="-342900">
              <a:buAutoNum type="alphaUcPeriod" startAt="3"/>
            </a:pPr>
            <a:r>
              <a:rPr lang="en-US" sz="1800" b="1" dirty="0" err="1" smtClean="0"/>
              <a:t>int</a:t>
            </a:r>
            <a:r>
              <a:rPr lang="en-US" sz="1800" b="1" dirty="0"/>
              <a:t>[]::</a:t>
            </a:r>
            <a:r>
              <a:rPr lang="en-US" sz="1800" b="1" dirty="0" smtClean="0"/>
              <a:t>new </a:t>
            </a:r>
            <a:r>
              <a:rPr lang="en-US" sz="1800" dirty="0" smtClean="0"/>
              <a:t>is another constructor reference, short for the lambda expression </a:t>
            </a:r>
            <a:r>
              <a:rPr lang="en-US" sz="1800" dirty="0" err="1" smtClean="0">
                <a:latin typeface="Courier New" panose="02070309020205020404" pitchFamily="49" charset="0"/>
                <a:cs typeface="Courier New" panose="02070309020205020404" pitchFamily="49" charset="0"/>
              </a:rPr>
              <a:t>len</a:t>
            </a:r>
            <a:r>
              <a:rPr lang="en-US" sz="1800" dirty="0" smtClean="0">
                <a:latin typeface="Courier New" panose="02070309020205020404" pitchFamily="49" charset="0"/>
                <a:cs typeface="Courier New" panose="02070309020205020404" pitchFamily="49" charset="0"/>
              </a:rPr>
              <a:t> -&gt; new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len</a:t>
            </a:r>
            <a:r>
              <a:rPr lang="en-US" sz="1800" dirty="0" smtClean="0">
                <a:latin typeface="Courier New" panose="02070309020205020404" pitchFamily="49" charset="0"/>
                <a:cs typeface="Courier New" panose="02070309020205020404" pitchFamily="49" charset="0"/>
              </a:rPr>
              <a:t>] </a:t>
            </a:r>
            <a:r>
              <a:rPr lang="en-US" sz="1800" dirty="0" smtClean="0"/>
              <a:t>(where </a:t>
            </a:r>
            <a:r>
              <a:rPr lang="en-US" sz="1800" dirty="0" err="1" smtClean="0"/>
              <a:t>len</a:t>
            </a:r>
            <a:r>
              <a:rPr lang="en-US" sz="1800" dirty="0" smtClean="0"/>
              <a:t> is an integer that is used as the new array length)</a:t>
            </a:r>
          </a:p>
          <a:p>
            <a:pPr marL="366713" lvl="1" indent="0">
              <a:buNone/>
            </a:pPr>
            <a:endParaRPr lang="en-US" sz="1800" b="1" dirty="0" smtClean="0"/>
          </a:p>
          <a:p>
            <a:pPr marL="366713" lvl="1" indent="0">
              <a:buNone/>
            </a:pPr>
            <a:r>
              <a:rPr lang="en-US" sz="1800" b="1" dirty="0" smtClean="0"/>
              <a:t>Exercise</a:t>
            </a:r>
            <a:r>
              <a:rPr lang="en-US" sz="1800" dirty="0"/>
              <a:t>: What is the following code doing? What is the output when it is run?</a:t>
            </a:r>
          </a:p>
          <a:p>
            <a:pPr marL="366713" lvl="1" indent="0">
              <a:buNone/>
            </a:pPr>
            <a:endParaRPr lang="en-US" sz="1800" dirty="0" smtClean="0"/>
          </a:p>
          <a:p>
            <a:pPr marL="366713" lvl="1" indent="0">
              <a:buNone/>
            </a:pPr>
            <a:endParaRPr lang="en-US" sz="1800" dirty="0" smtClean="0"/>
          </a:p>
          <a:p>
            <a:pPr marL="366713" lvl="1" indent="0">
              <a:buNone/>
            </a:pPr>
            <a:r>
              <a:rPr lang="en-US" sz="1800" dirty="0"/>
              <a:t/>
            </a:r>
            <a:br>
              <a:rPr lang="en-US" sz="1800" dirty="0"/>
            </a:br>
            <a:endParaRPr lang="en-US" sz="1800" dirty="0" smtClean="0"/>
          </a:p>
          <a:p>
            <a:pPr marL="366713" lvl="1" indent="0">
              <a:buNone/>
            </a:pPr>
            <a:endParaRPr lang="en-US" sz="1800" dirty="0"/>
          </a:p>
          <a:p>
            <a:pPr marL="0" indent="0">
              <a:buNone/>
            </a:pPr>
            <a:endParaRPr lang="en-US" sz="2000" dirty="0" smtClean="0"/>
          </a:p>
          <a:p>
            <a:pPr marL="366713" lvl="1" indent="0">
              <a:buNone/>
            </a:pPr>
            <a:endParaRPr lang="en-US" sz="1800" dirty="0" smtClean="0"/>
          </a:p>
          <a:p>
            <a:pPr marL="366713" lvl="1" indent="0">
              <a:buNone/>
            </a:pPr>
            <a:r>
              <a:rPr lang="en-US" sz="1800" dirty="0" smtClean="0"/>
              <a:t>See </a:t>
            </a:r>
            <a:r>
              <a:rPr lang="en-US" sz="1800" dirty="0"/>
              <a:t>Demo:  </a:t>
            </a:r>
            <a:r>
              <a:rPr lang="en-US" sz="1800" dirty="0" smtClean="0"/>
              <a:t>lesson9.lecture.constructorref.IntArrayExample</a:t>
            </a: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16</a:t>
            </a:fld>
            <a:endParaRPr lang="en-US" dirty="0"/>
          </a:p>
        </p:txBody>
      </p:sp>
      <p:pic>
        <p:nvPicPr>
          <p:cNvPr id="7" name="Picture 6"/>
          <p:cNvPicPr/>
          <p:nvPr/>
        </p:nvPicPr>
        <p:blipFill>
          <a:blip r:embed="rId2"/>
          <a:stretch>
            <a:fillRect/>
          </a:stretch>
        </p:blipFill>
        <p:spPr>
          <a:xfrm>
            <a:off x="1524000" y="2743200"/>
            <a:ext cx="6477000" cy="2133600"/>
          </a:xfrm>
          <a:prstGeom prst="rect">
            <a:avLst/>
          </a:prstGeom>
        </p:spPr>
      </p:pic>
    </p:spTree>
    <p:extLst>
      <p:ext uri="{BB962C8B-B14F-4D97-AF65-F5344CB8AC3E}">
        <p14:creationId xmlns:p14="http://schemas.microsoft.com/office/powerpoint/2010/main" val="1676260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578"/>
            <a:ext cx="8229600" cy="1264022"/>
          </a:xfrm>
        </p:spPr>
        <p:txBody>
          <a:bodyPr/>
          <a:lstStyle/>
          <a:p>
            <a:r>
              <a:rPr lang="en-US" sz="4000" dirty="0"/>
              <a:t>Stream </a:t>
            </a:r>
            <a:r>
              <a:rPr lang="en-US" sz="4000" dirty="0" smtClean="0"/>
              <a:t>Operations:</a:t>
            </a:r>
            <a:r>
              <a:rPr lang="en-US" sz="4400" dirty="0" smtClean="0"/>
              <a:t/>
            </a:r>
            <a:br>
              <a:rPr lang="en-US" sz="4400" dirty="0" smtClean="0"/>
            </a:br>
            <a:r>
              <a:rPr lang="en-US" sz="1800" dirty="0"/>
              <a:t>Use </a:t>
            </a:r>
            <a:r>
              <a:rPr lang="en-US" sz="1800" b="1" i="1" dirty="0" err="1"/>
              <a:t>flatMap</a:t>
            </a:r>
            <a:r>
              <a:rPr lang="en-US" sz="1800" dirty="0"/>
              <a:t> to Transform Each Element of a </a:t>
            </a:r>
            <a:r>
              <a:rPr lang="en-US" sz="1800" dirty="0" err="1"/>
              <a:t>Substream</a:t>
            </a:r>
            <a:r>
              <a:rPr lang="en-US" sz="1800" dirty="0"/>
              <a:t> and </a:t>
            </a:r>
            <a:br>
              <a:rPr lang="en-US" sz="1800" dirty="0"/>
            </a:br>
            <a:r>
              <a:rPr lang="en-US" sz="1800" dirty="0"/>
              <a:t>Flatten the Result</a:t>
            </a:r>
          </a:p>
        </p:txBody>
      </p:sp>
      <p:sp>
        <p:nvSpPr>
          <p:cNvPr id="3" name="Content Placeholder 2"/>
          <p:cNvSpPr>
            <a:spLocks noGrp="1"/>
          </p:cNvSpPr>
          <p:nvPr>
            <p:ph idx="1"/>
          </p:nvPr>
        </p:nvSpPr>
        <p:spPr>
          <a:xfrm>
            <a:off x="457200" y="1524000"/>
            <a:ext cx="8229600" cy="4953000"/>
          </a:xfrm>
        </p:spPr>
        <p:txBody>
          <a:bodyPr/>
          <a:lstStyle/>
          <a:p>
            <a:pPr marL="0" indent="0">
              <a:buNone/>
            </a:pPr>
            <a:r>
              <a:rPr lang="en-US" sz="2000" dirty="0"/>
              <a:t>We illustrate </a:t>
            </a:r>
            <a:r>
              <a:rPr lang="en-US" sz="1800" dirty="0" err="1">
                <a:latin typeface="Courier New" panose="02070309020205020404" pitchFamily="49" charset="0"/>
                <a:cs typeface="Courier New" panose="02070309020205020404" pitchFamily="49" charset="0"/>
              </a:rPr>
              <a:t>flatMap</a:t>
            </a:r>
            <a:r>
              <a:rPr lang="en-US" sz="2000" dirty="0"/>
              <a:t> with an example:</a:t>
            </a:r>
          </a:p>
          <a:p>
            <a:pPr marL="0" indent="0">
              <a:buNone/>
            </a:pPr>
            <a:r>
              <a:rPr lang="en-US" sz="2000" dirty="0"/>
              <a:t>Suppose we apply the </a:t>
            </a:r>
            <a:r>
              <a:rPr lang="en-US" sz="1800" dirty="0" err="1">
                <a:latin typeface="Courier New" panose="02070309020205020404" pitchFamily="49" charset="0"/>
                <a:cs typeface="Courier New" panose="02070309020205020404" pitchFamily="49" charset="0"/>
              </a:rPr>
              <a:t>characterStream</a:t>
            </a:r>
            <a:r>
              <a:rPr lang="en-US" sz="2000" dirty="0"/>
              <a:t> method (see earlier slide) to each element of a list, using map:</a:t>
            </a:r>
          </a:p>
          <a:p>
            <a:pPr marL="366713" lvl="1" indent="0">
              <a:buNone/>
            </a:pPr>
            <a:endParaRPr lang="en-US" sz="1000" dirty="0" smtClean="0">
              <a:latin typeface="Courier New" panose="02070309020205020404" pitchFamily="49" charset="0"/>
              <a:cs typeface="Courier New" panose="02070309020205020404" pitchFamily="49" charset="0"/>
            </a:endParaRPr>
          </a:p>
          <a:p>
            <a:pPr marL="366713" lvl="1" indent="0">
              <a:buNone/>
            </a:pPr>
            <a:r>
              <a:rPr lang="en-US" sz="1600" dirty="0" smtClean="0">
                <a:latin typeface="Courier New" panose="02070309020205020404" pitchFamily="49" charset="0"/>
                <a:cs typeface="Courier New" panose="02070309020205020404" pitchFamily="49" charset="0"/>
              </a:rPr>
              <a:t>List&lt;String</a:t>
            </a:r>
            <a:r>
              <a:rPr lang="en-US" sz="1600" dirty="0">
                <a:latin typeface="Courier New" panose="02070309020205020404" pitchFamily="49" charset="0"/>
                <a:cs typeface="Courier New" panose="02070309020205020404" pitchFamily="49" charset="0"/>
              </a:rPr>
              <a:t>&gt; list = </a:t>
            </a:r>
            <a:r>
              <a:rPr lang="en-US" sz="1600" dirty="0" err="1">
                <a:latin typeface="Courier New" panose="02070309020205020404" pitchFamily="49" charset="0"/>
                <a:cs typeface="Courier New" panose="02070309020205020404" pitchFamily="49" charset="0"/>
              </a:rPr>
              <a:t>Arrays.asList</a:t>
            </a:r>
            <a:r>
              <a:rPr lang="en-US" sz="1600" dirty="0">
                <a:latin typeface="Courier New" panose="02070309020205020404" pitchFamily="49" charset="0"/>
                <a:cs typeface="Courier New" panose="02070309020205020404" pitchFamily="49" charset="0"/>
              </a:rPr>
              <a:t>(“Joe”, “Tom”, “Abe”);</a:t>
            </a:r>
          </a:p>
          <a:p>
            <a:pPr marL="366713" lvl="1" indent="0">
              <a:buNone/>
            </a:pPr>
            <a:r>
              <a:rPr lang="en-US" sz="1600" dirty="0">
                <a:latin typeface="Courier New" panose="02070309020205020404" pitchFamily="49" charset="0"/>
                <a:cs typeface="Courier New" panose="02070309020205020404" pitchFamily="49" charset="0"/>
              </a:rPr>
              <a:t>Stream&lt;Stream&lt;Character&gt;&gt; result = </a:t>
            </a:r>
            <a:r>
              <a:rPr lang="en-US" sz="1600" dirty="0" err="1">
                <a:latin typeface="Courier New" panose="02070309020205020404" pitchFamily="49" charset="0"/>
                <a:cs typeface="Courier New" panose="02070309020205020404" pitchFamily="49" charset="0"/>
              </a:rPr>
              <a:t>list.stream</a:t>
            </a:r>
            <a:r>
              <a:rPr lang="en-US" sz="1600" dirty="0">
                <a:latin typeface="Courier New" panose="02070309020205020404" pitchFamily="49" charset="0"/>
                <a:cs typeface="Courier New" panose="02070309020205020404" pitchFamily="49" charset="0"/>
              </a:rPr>
              <a:t>().map</a:t>
            </a:r>
            <a:r>
              <a:rPr lang="en-US" sz="1600" dirty="0" smtClean="0">
                <a:latin typeface="Courier New" panose="02070309020205020404" pitchFamily="49" charset="0"/>
                <a:cs typeface="Courier New" panose="02070309020205020404" pitchFamily="49" charset="0"/>
              </a:rPr>
              <a:t>(</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s </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characterStream</a:t>
            </a:r>
            <a:r>
              <a:rPr lang="en-US" sz="1600" dirty="0">
                <a:latin typeface="Courier New" panose="02070309020205020404" pitchFamily="49" charset="0"/>
                <a:cs typeface="Courier New" panose="02070309020205020404" pitchFamily="49" charset="0"/>
              </a:rPr>
              <a:t>(s))</a:t>
            </a:r>
            <a:r>
              <a:rPr lang="en-US" sz="1800" dirty="0">
                <a:latin typeface="Courier New" panose="02070309020205020404" pitchFamily="49" charset="0"/>
                <a:cs typeface="Courier New" panose="02070309020205020404" pitchFamily="49" charset="0"/>
              </a:rPr>
              <a:t> </a:t>
            </a:r>
          </a:p>
          <a:p>
            <a:pPr marL="366713" lvl="1" indent="0">
              <a:buNone/>
            </a:pPr>
            <a:r>
              <a:rPr lang="en-US" sz="2000" dirty="0"/>
              <a:t>The </a:t>
            </a:r>
            <a:r>
              <a:rPr lang="en-US" sz="1800" dirty="0">
                <a:latin typeface="Courier New" panose="02070309020205020404" pitchFamily="49" charset="0"/>
                <a:cs typeface="Courier New" panose="02070309020205020404" pitchFamily="49" charset="0"/>
              </a:rPr>
              <a:t>Stream</a:t>
            </a:r>
            <a:r>
              <a:rPr lang="en-US" sz="2000" dirty="0"/>
              <a:t> result looks like a list of lists: </a:t>
            </a:r>
          </a:p>
          <a:p>
            <a:pPr marL="366713" lvl="1" indent="0">
              <a:buNone/>
            </a:pPr>
            <a:r>
              <a:rPr lang="en-US" sz="1600" dirty="0">
                <a:latin typeface="Courier New" panose="02070309020205020404" pitchFamily="49" charset="0"/>
                <a:cs typeface="Courier New" panose="02070309020205020404" pitchFamily="49" charset="0"/>
              </a:rPr>
              <a:t>[[‘J’, ‘o’, ‘e’],[‘T’, ‘o’, ‘m’],[‘A’, ‘b’, ‘e’]].</a:t>
            </a:r>
          </a:p>
          <a:p>
            <a:pPr marL="0" indent="0">
              <a:buNone/>
            </a:pPr>
            <a:endParaRPr lang="en-US" sz="1000" dirty="0" smtClean="0"/>
          </a:p>
          <a:p>
            <a:pPr marL="0" indent="0">
              <a:buNone/>
            </a:pPr>
            <a:r>
              <a:rPr lang="en-US" sz="2000" dirty="0" smtClean="0"/>
              <a:t>“</a:t>
            </a:r>
            <a:r>
              <a:rPr lang="en-US" sz="2000" dirty="0"/>
              <a:t>Flattening” this </a:t>
            </a:r>
            <a:r>
              <a:rPr lang="en-US" sz="1800" dirty="0">
                <a:latin typeface="Courier New" panose="02070309020205020404" pitchFamily="49" charset="0"/>
                <a:cs typeface="Courier New" panose="02070309020205020404" pitchFamily="49" charset="0"/>
              </a:rPr>
              <a:t>Stream</a:t>
            </a:r>
            <a:r>
              <a:rPr lang="en-US" sz="2000" dirty="0"/>
              <a:t> means putting all elements together in a single list. This is accomplished using </a:t>
            </a:r>
            <a:r>
              <a:rPr lang="en-US" sz="1800" dirty="0" err="1">
                <a:latin typeface="Courier New" panose="02070309020205020404" pitchFamily="49" charset="0"/>
                <a:cs typeface="Courier New" panose="02070309020205020404" pitchFamily="49" charset="0"/>
              </a:rPr>
              <a:t>flatMap</a:t>
            </a:r>
            <a:r>
              <a:rPr lang="en-US" sz="2000" dirty="0"/>
              <a:t> in place of </a:t>
            </a:r>
            <a:r>
              <a:rPr lang="en-US" sz="1800" dirty="0">
                <a:latin typeface="Courier New" panose="02070309020205020404" pitchFamily="49" charset="0"/>
                <a:cs typeface="Courier New" panose="02070309020205020404" pitchFamily="49" charset="0"/>
              </a:rPr>
              <a:t>map</a:t>
            </a:r>
            <a:r>
              <a:rPr lang="en-US" sz="2000" dirty="0" smtClean="0"/>
              <a:t>:</a:t>
            </a:r>
          </a:p>
          <a:p>
            <a:pPr marL="366713" lvl="1" indent="0">
              <a:buNone/>
            </a:pPr>
            <a:r>
              <a:rPr lang="en-US" sz="1600" dirty="0" smtClean="0">
                <a:latin typeface="Courier New" panose="02070309020205020404" pitchFamily="49" charset="0"/>
                <a:cs typeface="Courier New" panose="02070309020205020404" pitchFamily="49" charset="0"/>
              </a:rPr>
              <a:t>Stream&lt;Character</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flatResult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list.stream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flatMap</a:t>
            </a:r>
            <a:r>
              <a:rPr lang="en-US" sz="1600" dirty="0" smtClean="0">
                <a:latin typeface="Courier New" panose="02070309020205020404" pitchFamily="49" charset="0"/>
                <a:cs typeface="Courier New" panose="02070309020205020404" pitchFamily="49" charset="0"/>
              </a:rPr>
              <a:t>(</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s </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characterStream</a:t>
            </a:r>
            <a:r>
              <a:rPr lang="en-US" sz="1600" dirty="0">
                <a:latin typeface="Courier New" panose="02070309020205020404" pitchFamily="49" charset="0"/>
                <a:cs typeface="Courier New" panose="02070309020205020404" pitchFamily="49" charset="0"/>
              </a:rPr>
              <a:t>(s))</a:t>
            </a:r>
          </a:p>
          <a:p>
            <a:pPr marL="366713" lvl="1" indent="0">
              <a:buNone/>
            </a:pPr>
            <a:r>
              <a:rPr lang="en-US" sz="2000" dirty="0"/>
              <a:t>Output in this case has been </a:t>
            </a:r>
            <a:r>
              <a:rPr lang="en-US" sz="2000" i="1" dirty="0"/>
              <a:t>flattened</a:t>
            </a:r>
            <a:r>
              <a:rPr lang="en-US" sz="2000" dirty="0"/>
              <a:t>:</a:t>
            </a:r>
            <a:br>
              <a:rPr lang="en-US" sz="2000" dirty="0"/>
            </a:br>
            <a:r>
              <a:rPr lang="en-US" sz="1600" dirty="0">
                <a:latin typeface="Courier New" panose="02070309020205020404" pitchFamily="49" charset="0"/>
                <a:cs typeface="Courier New" panose="02070309020205020404" pitchFamily="49" charset="0"/>
              </a:rPr>
              <a:t>[‘J’, ‘o’, ‘e’, ‘T’, ‘o’, ‘m’, ‘A’, ‘b’, ‘e’].</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17</a:t>
            </a:fld>
            <a:endParaRPr lang="en-US" dirty="0"/>
          </a:p>
        </p:txBody>
      </p:sp>
    </p:spTree>
    <p:extLst>
      <p:ext uri="{BB962C8B-B14F-4D97-AF65-F5344CB8AC3E}">
        <p14:creationId xmlns:p14="http://schemas.microsoft.com/office/powerpoint/2010/main" val="371386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762000"/>
          </a:xfrm>
        </p:spPr>
        <p:txBody>
          <a:bodyPr/>
          <a:lstStyle/>
          <a:p>
            <a:r>
              <a:rPr lang="en-US" sz="4000" dirty="0" err="1"/>
              <a:t>Stateful</a:t>
            </a:r>
            <a:r>
              <a:rPr lang="en-US" sz="4000" dirty="0"/>
              <a:t> </a:t>
            </a:r>
            <a:r>
              <a:rPr lang="en-US" sz="4000" dirty="0" smtClean="0"/>
              <a:t>Transformations</a:t>
            </a:r>
            <a:endParaRPr lang="en-US" sz="4000" dirty="0"/>
          </a:p>
        </p:txBody>
      </p:sp>
      <p:sp>
        <p:nvSpPr>
          <p:cNvPr id="3" name="Content Placeholder 2"/>
          <p:cNvSpPr>
            <a:spLocks noGrp="1"/>
          </p:cNvSpPr>
          <p:nvPr>
            <p:ph idx="1"/>
          </p:nvPr>
        </p:nvSpPr>
        <p:spPr>
          <a:xfrm>
            <a:off x="228600" y="1195551"/>
            <a:ext cx="8686800" cy="5638801"/>
          </a:xfrm>
        </p:spPr>
        <p:txBody>
          <a:bodyPr/>
          <a:lstStyle/>
          <a:p>
            <a:pPr marL="514350" lvl="0" indent="-514350">
              <a:buFont typeface="+mj-lt"/>
              <a:buAutoNum type="arabicPeriod"/>
            </a:pPr>
            <a:r>
              <a:rPr lang="en-US" sz="1800" dirty="0"/>
              <a:t>The transformations discussed so far –  </a:t>
            </a:r>
            <a:r>
              <a:rPr lang="en-US" sz="1800" dirty="0">
                <a:latin typeface="Courier New" panose="02070309020205020404" pitchFamily="49" charset="0"/>
                <a:cs typeface="Courier New" panose="02070309020205020404" pitchFamily="49" charset="0"/>
              </a:rPr>
              <a:t>map</a:t>
            </a:r>
            <a:r>
              <a:rPr lang="en-US" sz="1800" dirty="0"/>
              <a:t>, </a:t>
            </a:r>
            <a:r>
              <a:rPr lang="en-US" sz="1800" dirty="0">
                <a:latin typeface="Courier New" panose="02070309020205020404" pitchFamily="49" charset="0"/>
                <a:cs typeface="Courier New" panose="02070309020205020404" pitchFamily="49" charset="0"/>
              </a:rPr>
              <a:t>filter</a:t>
            </a:r>
            <a:r>
              <a:rPr lang="en-US" sz="1800" dirty="0"/>
              <a:t>, </a:t>
            </a:r>
            <a:r>
              <a:rPr lang="en-US" sz="1800" dirty="0">
                <a:latin typeface="Courier New" panose="02070309020205020404" pitchFamily="49" charset="0"/>
                <a:cs typeface="Courier New" panose="02070309020205020404" pitchFamily="49" charset="0"/>
              </a:rPr>
              <a:t>limit</a:t>
            </a:r>
            <a:r>
              <a:rPr lang="en-US" sz="1800" dirty="0"/>
              <a:t>, </a:t>
            </a:r>
            <a:r>
              <a:rPr lang="en-US" sz="1800" dirty="0">
                <a:latin typeface="Courier New" panose="02070309020205020404" pitchFamily="49" charset="0"/>
                <a:cs typeface="Courier New" panose="02070309020205020404" pitchFamily="49" charset="0"/>
              </a:rPr>
              <a:t>skip</a:t>
            </a:r>
            <a:r>
              <a:rPr lang="en-US" sz="1800" dirty="0"/>
              <a:t>, </a:t>
            </a:r>
            <a:r>
              <a:rPr lang="en-US" sz="1800" dirty="0" err="1">
                <a:latin typeface="Courier New" panose="02070309020205020404" pitchFamily="49" charset="0"/>
                <a:cs typeface="Courier New" panose="02070309020205020404" pitchFamily="49" charset="0"/>
              </a:rPr>
              <a:t>concat</a:t>
            </a:r>
            <a:r>
              <a:rPr lang="en-US" sz="1800" dirty="0"/>
              <a:t> – have been </a:t>
            </a:r>
            <a:r>
              <a:rPr lang="en-US" sz="1800" i="1" dirty="0"/>
              <a:t>stateless:</a:t>
            </a:r>
            <a:r>
              <a:rPr lang="en-US" sz="1800" dirty="0"/>
              <a:t> each element of the stream is processed and </a:t>
            </a:r>
            <a:r>
              <a:rPr lang="en-US" sz="1800" dirty="0" smtClean="0"/>
              <a:t>forgotten.</a:t>
            </a:r>
            <a:endParaRPr lang="en-US" sz="1000" dirty="0" smtClean="0"/>
          </a:p>
          <a:p>
            <a:pPr marL="514350" lvl="0" indent="-514350">
              <a:buFont typeface="+mj-lt"/>
              <a:buAutoNum type="arabicPeriod"/>
            </a:pPr>
            <a:r>
              <a:rPr lang="en-US" sz="1800" dirty="0" smtClean="0"/>
              <a:t>Two </a:t>
            </a:r>
            <a:r>
              <a:rPr lang="en-US" sz="1800" i="1" dirty="0" err="1"/>
              <a:t>stateful</a:t>
            </a:r>
            <a:r>
              <a:rPr lang="en-US" sz="1800" i="1" dirty="0"/>
              <a:t> </a:t>
            </a:r>
            <a:r>
              <a:rPr lang="en-US" sz="1800" dirty="0"/>
              <a:t>transformations available from a </a:t>
            </a:r>
            <a:r>
              <a:rPr lang="en-US" sz="1800" dirty="0">
                <a:latin typeface="Courier New" panose="02070309020205020404" pitchFamily="49" charset="0"/>
                <a:cs typeface="Courier New" panose="02070309020205020404" pitchFamily="49" charset="0"/>
              </a:rPr>
              <a:t>Stream</a:t>
            </a:r>
            <a:r>
              <a:rPr lang="en-US" sz="1800" dirty="0"/>
              <a:t> are </a:t>
            </a:r>
            <a:r>
              <a:rPr lang="en-US" sz="1800" dirty="0">
                <a:latin typeface="Courier New" panose="02070309020205020404" pitchFamily="49" charset="0"/>
                <a:cs typeface="Courier New" panose="02070309020205020404" pitchFamily="49" charset="0"/>
              </a:rPr>
              <a:t>distinct</a:t>
            </a:r>
            <a:r>
              <a:rPr lang="en-US" sz="1800" dirty="0"/>
              <a:t> and </a:t>
            </a:r>
            <a:r>
              <a:rPr lang="en-US" sz="1800" dirty="0">
                <a:latin typeface="Courier New" panose="02070309020205020404" pitchFamily="49" charset="0"/>
                <a:cs typeface="Courier New" panose="02070309020205020404" pitchFamily="49" charset="0"/>
              </a:rPr>
              <a:t>sorted</a:t>
            </a:r>
            <a:r>
              <a:rPr lang="en-US" sz="1800" dirty="0" smtClean="0"/>
              <a:t>.</a:t>
            </a:r>
            <a:endParaRPr lang="en-US" sz="1000" dirty="0" smtClean="0"/>
          </a:p>
          <a:p>
            <a:pPr marL="514350" lvl="0" indent="-514350">
              <a:buFont typeface="+mj-lt"/>
              <a:buAutoNum type="arabicPeriod"/>
            </a:pPr>
            <a:r>
              <a:rPr lang="en-US" sz="1800" dirty="0" smtClean="0"/>
              <a:t>Example </a:t>
            </a:r>
            <a:r>
              <a:rPr lang="en-US" sz="1800" dirty="0"/>
              <a:t>of distinct</a:t>
            </a:r>
            <a:r>
              <a:rPr lang="en-US" sz="1800" dirty="0" smtClean="0"/>
              <a:t>:</a:t>
            </a:r>
          </a:p>
          <a:p>
            <a:pPr marL="641350" lvl="2" indent="0">
              <a:buNone/>
            </a:pPr>
            <a:r>
              <a:rPr lang="en-US" sz="1600" dirty="0">
                <a:latin typeface="Courier New" panose="02070309020205020404" pitchFamily="49" charset="0"/>
                <a:cs typeface="Courier New" panose="02070309020205020404" pitchFamily="49" charset="0"/>
              </a:rPr>
              <a:t>Stream&lt;String&gt; </a:t>
            </a:r>
            <a:r>
              <a:rPr lang="en-US" sz="1600" dirty="0" err="1" smtClean="0">
                <a:latin typeface="Courier New" panose="02070309020205020404" pitchFamily="49" charset="0"/>
                <a:cs typeface="Courier New" panose="02070309020205020404" pitchFamily="49" charset="0"/>
              </a:rPr>
              <a:t>uniqueWords</a:t>
            </a:r>
            <a:r>
              <a:rPr lang="en-US" sz="1600" dirty="0" smtClean="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Stream.of</a:t>
            </a:r>
            <a:r>
              <a:rPr lang="en-US" sz="1600" dirty="0">
                <a:latin typeface="Courier New" panose="02070309020205020404" pitchFamily="49" charset="0"/>
                <a:cs typeface="Courier New" panose="02070309020205020404" pitchFamily="49" charset="0"/>
              </a:rPr>
              <a:t>("merrily", "merrily", "merrily</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gently").distinct();</a:t>
            </a:r>
          </a:p>
          <a:p>
            <a:pPr marL="641350" lvl="2" indent="0">
              <a:buNone/>
            </a:pP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output: ["merrily", "gently</a:t>
            </a:r>
            <a:r>
              <a:rPr lang="en-US" sz="1600" dirty="0" smtClean="0">
                <a:latin typeface="Courier New" panose="02070309020205020404" pitchFamily="49" charset="0"/>
                <a:cs typeface="Courier New" panose="02070309020205020404" pitchFamily="49" charset="0"/>
              </a:rPr>
              <a:t>"]</a:t>
            </a:r>
          </a:p>
          <a:p>
            <a:pPr marL="514350" lvl="0" indent="-514350">
              <a:buFont typeface="Wingdings 2" pitchFamily="18" charset="2"/>
              <a:buAutoNum type="arabicPeriod" startAt="4"/>
            </a:pPr>
            <a:r>
              <a:rPr lang="en-US" sz="1800" dirty="0" smtClean="0"/>
              <a:t>Example </a:t>
            </a:r>
            <a:r>
              <a:rPr lang="en-US" sz="1800" dirty="0"/>
              <a:t>of sorted: (sorted accepts a </a:t>
            </a:r>
            <a:r>
              <a:rPr lang="en-US" sz="1800" dirty="0">
                <a:latin typeface="Courier New" panose="02070309020205020404" pitchFamily="49" charset="0"/>
                <a:cs typeface="Courier New" panose="02070309020205020404" pitchFamily="49" charset="0"/>
              </a:rPr>
              <a:t>Comparator</a:t>
            </a:r>
            <a:r>
              <a:rPr lang="en-US" sz="1800" dirty="0"/>
              <a:t> parameter</a:t>
            </a:r>
            <a:r>
              <a:rPr lang="en-US" sz="1800" dirty="0" smtClean="0"/>
              <a:t>)</a:t>
            </a:r>
          </a:p>
          <a:p>
            <a:pPr marL="641350" lvl="2" indent="0">
              <a:buNone/>
            </a:pPr>
            <a:r>
              <a:rPr lang="en-US" sz="1600" dirty="0">
                <a:latin typeface="Courier New" panose="02070309020205020404" pitchFamily="49" charset="0"/>
                <a:cs typeface="Courier New" panose="02070309020205020404" pitchFamily="49" charset="0"/>
              </a:rPr>
              <a:t>//sort by decreasing lengths of words</a:t>
            </a:r>
          </a:p>
          <a:p>
            <a:pPr marL="641350" lvl="2" indent="0">
              <a:buNone/>
            </a:pPr>
            <a:r>
              <a:rPr lang="en-US" sz="1600" dirty="0" smtClean="0">
                <a:latin typeface="Courier New" panose="02070309020205020404" pitchFamily="49" charset="0"/>
                <a:cs typeface="Courier New" panose="02070309020205020404" pitchFamily="49" charset="0"/>
              </a:rPr>
              <a:t>List&lt;String</a:t>
            </a:r>
            <a:r>
              <a:rPr lang="en-US" sz="1600" dirty="0">
                <a:latin typeface="Courier New" panose="02070309020205020404" pitchFamily="49" charset="0"/>
                <a:cs typeface="Courier New" panose="02070309020205020404" pitchFamily="49" charset="0"/>
              </a:rPr>
              <a:t>&gt; words = </a:t>
            </a:r>
            <a:r>
              <a:rPr lang="en-US" sz="1600" dirty="0" err="1">
                <a:latin typeface="Courier New" panose="02070309020205020404" pitchFamily="49" charset="0"/>
                <a:cs typeface="Courier New" panose="02070309020205020404" pitchFamily="49" charset="0"/>
              </a:rPr>
              <a:t>Arrays.asList</a:t>
            </a:r>
            <a:r>
              <a:rPr lang="en-US" sz="1600" dirty="0">
                <a:latin typeface="Courier New" panose="02070309020205020404" pitchFamily="49" charset="0"/>
                <a:cs typeface="Courier New" panose="02070309020205020404" pitchFamily="49" charset="0"/>
              </a:rPr>
              <a:t>("Tom", "Joseph", "Richard");</a:t>
            </a:r>
          </a:p>
          <a:p>
            <a:pPr marL="641350" lvl="2" indent="0">
              <a:buNone/>
            </a:pPr>
            <a:r>
              <a:rPr lang="en-US" sz="1600" dirty="0">
                <a:latin typeface="Courier New" panose="02070309020205020404" pitchFamily="49" charset="0"/>
                <a:cs typeface="Courier New" panose="02070309020205020404" pitchFamily="49" charset="0"/>
              </a:rPr>
              <a:t>Stream&lt;String&gt; </a:t>
            </a:r>
            <a:r>
              <a:rPr lang="en-US" sz="1600" dirty="0" err="1">
                <a:latin typeface="Courier New" panose="02070309020205020404" pitchFamily="49" charset="0"/>
                <a:cs typeface="Courier New" panose="02070309020205020404" pitchFamily="49" charset="0"/>
              </a:rPr>
              <a:t>longestFirst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words.stream</a:t>
            </a:r>
            <a:r>
              <a:rPr lang="en-US" sz="1600" dirty="0">
                <a:latin typeface="Courier New" panose="02070309020205020404" pitchFamily="49" charset="0"/>
                <a:cs typeface="Courier New" panose="02070309020205020404" pitchFamily="49" charset="0"/>
              </a:rPr>
              <a:t>().sorted(</a:t>
            </a:r>
          </a:p>
          <a:p>
            <a:pPr marL="641350"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String x, String y) -&gt; </a:t>
            </a:r>
            <a:r>
              <a:rPr lang="en-US" sz="1600" dirty="0" err="1">
                <a:latin typeface="Courier New" panose="02070309020205020404" pitchFamily="49" charset="0"/>
                <a:cs typeface="Courier New" panose="02070309020205020404" pitchFamily="49" charset="0"/>
              </a:rPr>
              <a:t>y.length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x.length</a:t>
            </a:r>
            <a:r>
              <a:rPr lang="en-US" sz="1600" dirty="0">
                <a:latin typeface="Courier New" panose="02070309020205020404" pitchFamily="49" charset="0"/>
                <a:cs typeface="Courier New" panose="02070309020205020404" pitchFamily="49" charset="0"/>
              </a:rPr>
              <a:t>());</a:t>
            </a:r>
          </a:p>
          <a:p>
            <a:pPr marL="641350" lvl="2" indent="0">
              <a:buNone/>
            </a:pPr>
            <a:r>
              <a:rPr lang="en-US" sz="1600" dirty="0" err="1" smtClean="0">
                <a:latin typeface="Courier New" panose="02070309020205020404" pitchFamily="49" charset="0"/>
                <a:cs typeface="Courier New" panose="02070309020205020404" pitchFamily="49" charset="0"/>
              </a:rPr>
              <a:t>System.out.println</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longestFirst.collect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Collectors.toList</a:t>
            </a:r>
            <a:r>
              <a:rPr lang="en-US" sz="1600" dirty="0" smtClean="0">
                <a:latin typeface="Courier New" panose="02070309020205020404" pitchFamily="49" charset="0"/>
                <a:cs typeface="Courier New" panose="02070309020205020404" pitchFamily="49" charset="0"/>
              </a:rPr>
              <a:t>()));</a:t>
            </a:r>
          </a:p>
          <a:p>
            <a:pPr marL="641350" lvl="2" indent="0">
              <a:buNone/>
            </a:pP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output: Richard, Joseph, </a:t>
            </a:r>
            <a:r>
              <a:rPr lang="en-US" sz="1600" dirty="0" smtClean="0">
                <a:latin typeface="Courier New" panose="02070309020205020404" pitchFamily="49" charset="0"/>
                <a:cs typeface="Courier New" panose="02070309020205020404" pitchFamily="49" charset="0"/>
              </a:rPr>
              <a:t>Tom</a:t>
            </a:r>
          </a:p>
          <a:p>
            <a:pPr marL="641350" lvl="2" indent="0">
              <a:buNone/>
            </a:pPr>
            <a:r>
              <a:rPr lang="en-US" sz="1800" dirty="0"/>
              <a:t>Demo: lesson9.lecture.comparators1</a:t>
            </a:r>
          </a:p>
          <a:p>
            <a:pPr marL="366713" lvl="1" indent="0">
              <a:buNone/>
            </a:pPr>
            <a:r>
              <a:rPr lang="en-US" sz="1600" b="1" dirty="0" smtClean="0"/>
              <a:t>Note</a:t>
            </a:r>
            <a:r>
              <a:rPr lang="en-US" sz="1600" dirty="0"/>
              <a:t>: This code uses some functional techniques, but notice that the </a:t>
            </a:r>
            <a:r>
              <a:rPr lang="en-US" sz="1600" dirty="0">
                <a:latin typeface="Courier New" panose="02070309020205020404" pitchFamily="49" charset="0"/>
                <a:cs typeface="Courier New" panose="02070309020205020404" pitchFamily="49" charset="0"/>
              </a:rPr>
              <a:t>Comparator</a:t>
            </a:r>
            <a:r>
              <a:rPr lang="en-US" sz="1600" dirty="0"/>
              <a:t> still has the flavor of “how” rather than “what</a:t>
            </a:r>
            <a:r>
              <a:rPr lang="en-US" sz="1600" dirty="0" smtClean="0"/>
              <a:t>”.</a:t>
            </a:r>
          </a:p>
          <a:p>
            <a:pPr marL="366713" lvl="1" indent="0">
              <a:buNone/>
            </a:pPr>
            <a:endParaRPr lang="en-US" sz="1600" dirty="0"/>
          </a:p>
          <a:p>
            <a:pPr marL="0" lv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18</a:t>
            </a:fld>
            <a:endParaRPr lang="en-US" dirty="0"/>
          </a:p>
        </p:txBody>
      </p:sp>
    </p:spTree>
    <p:extLst>
      <p:ext uri="{BB962C8B-B14F-4D97-AF65-F5344CB8AC3E}">
        <p14:creationId xmlns:p14="http://schemas.microsoft.com/office/powerpoint/2010/main" val="266548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400050"/>
          </a:xfrm>
        </p:spPr>
        <p:txBody>
          <a:bodyPr/>
          <a:lstStyle/>
          <a:p>
            <a:r>
              <a:rPr lang="en-US" sz="2800" dirty="0" smtClean="0"/>
              <a:t>Implementing Comparators with More Functional Style</a:t>
            </a:r>
            <a:endParaRPr lang="en-US" sz="2800" dirty="0"/>
          </a:p>
        </p:txBody>
      </p:sp>
      <p:sp>
        <p:nvSpPr>
          <p:cNvPr id="3" name="Content Placeholder 2"/>
          <p:cNvSpPr>
            <a:spLocks noGrp="1"/>
          </p:cNvSpPr>
          <p:nvPr>
            <p:ph idx="1"/>
          </p:nvPr>
        </p:nvSpPr>
        <p:spPr>
          <a:xfrm>
            <a:off x="228600" y="1143001"/>
            <a:ext cx="8686800" cy="5715000"/>
          </a:xfrm>
        </p:spPr>
        <p:txBody>
          <a:bodyPr/>
          <a:lstStyle/>
          <a:p>
            <a:pPr marL="0" lvl="0" indent="0">
              <a:buNone/>
            </a:pPr>
            <a:r>
              <a:rPr lang="en-US" sz="1800" dirty="0" smtClean="0"/>
              <a:t> Demo: </a:t>
            </a:r>
            <a:r>
              <a:rPr lang="en-US" sz="1800" dirty="0"/>
              <a:t>lesson9.lecture.comparators1</a:t>
            </a:r>
            <a:endParaRPr lang="en-US" sz="1800" dirty="0" smtClean="0"/>
          </a:p>
          <a:p>
            <a:pPr marL="342900" lvl="0" indent="-342900">
              <a:buFont typeface="+mj-lt"/>
              <a:buAutoNum type="arabicPeriod"/>
            </a:pPr>
            <a:r>
              <a:rPr lang="en-US" sz="1800" dirty="0" smtClean="0"/>
              <a:t>In </a:t>
            </a:r>
            <a:r>
              <a:rPr lang="en-US" sz="1800" dirty="0"/>
              <a:t>previous example, we are seeking to sort “by </a:t>
            </a:r>
            <a:r>
              <a:rPr lang="en-US" sz="1600" dirty="0">
                <a:latin typeface="Courier New" panose="02070309020205020404" pitchFamily="49" charset="0"/>
                <a:cs typeface="Courier New" panose="02070309020205020404" pitchFamily="49" charset="0"/>
              </a:rPr>
              <a:t>String</a:t>
            </a:r>
            <a:r>
              <a:rPr lang="en-US" sz="1800" dirty="0"/>
              <a:t> length”, in reverse order. Rather than specifying </a:t>
            </a:r>
            <a:r>
              <a:rPr lang="en-US" sz="1800" i="1" dirty="0"/>
              <a:t>how</a:t>
            </a:r>
            <a:r>
              <a:rPr lang="en-US" sz="1800" dirty="0"/>
              <a:t> to do that, we can use the new static comparing method in Comparator</a:t>
            </a:r>
            <a:r>
              <a:rPr lang="en-US" sz="1800" dirty="0" smtClean="0"/>
              <a:t>:</a:t>
            </a:r>
          </a:p>
          <a:p>
            <a:pPr marL="0" lvl="0" indent="0">
              <a:buNone/>
            </a:pPr>
            <a:r>
              <a:rPr lang="en-US" sz="16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Stream&lt;String</a:t>
            </a:r>
            <a:r>
              <a:rPr lang="en-US" sz="1400" dirty="0">
                <a:latin typeface="Courier New" panose="02070309020205020404" pitchFamily="49" charset="0"/>
                <a:cs typeface="Courier New" panose="02070309020205020404" pitchFamily="49" charset="0"/>
              </a:rPr>
              <a:t>&gt; </a:t>
            </a:r>
            <a:r>
              <a:rPr lang="en-US" sz="1400" dirty="0" err="1" smtClean="0">
                <a:latin typeface="Courier New" panose="02070309020205020404" pitchFamily="49" charset="0"/>
                <a:cs typeface="Courier New" panose="02070309020205020404" pitchFamily="49" charset="0"/>
              </a:rPr>
              <a:t>longestFirst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words.stream</a:t>
            </a:r>
            <a:r>
              <a:rPr lang="en-US" sz="1400" dirty="0">
                <a:latin typeface="Courier New" panose="02070309020205020404" pitchFamily="49" charset="0"/>
                <a:cs typeface="Courier New" panose="02070309020205020404" pitchFamily="49" charset="0"/>
              </a:rPr>
              <a:t>().sorted(</a:t>
            </a:r>
            <a:r>
              <a:rPr lang="en-US" sz="1400" dirty="0" err="1">
                <a:latin typeface="Courier New" panose="02070309020205020404" pitchFamily="49" charset="0"/>
                <a:cs typeface="Courier New" panose="02070309020205020404" pitchFamily="49" charset="0"/>
              </a:rPr>
              <a:t>Comparator.</a:t>
            </a:r>
            <a:r>
              <a:rPr lang="en-US" sz="1400" b="1" i="1" dirty="0" err="1">
                <a:solidFill>
                  <a:srgbClr val="FF0000"/>
                </a:solidFill>
                <a:latin typeface="Courier New" panose="02070309020205020404" pitchFamily="49" charset="0"/>
                <a:cs typeface="Courier New" panose="02070309020205020404" pitchFamily="49" charset="0"/>
              </a:rPr>
              <a:t>comparing</a:t>
            </a:r>
            <a:r>
              <a:rPr lang="en-US" sz="1400" dirty="0">
                <a:latin typeface="Courier New" panose="02070309020205020404" pitchFamily="49" charset="0"/>
                <a:cs typeface="Courier New" panose="02070309020205020404" pitchFamily="49" charset="0"/>
              </a:rPr>
              <a:t>(String::length).reversed</a:t>
            </a:r>
            <a:r>
              <a:rPr lang="en-US" sz="1400" dirty="0" smtClean="0">
                <a:latin typeface="Courier New" panose="02070309020205020404" pitchFamily="49" charset="0"/>
                <a:cs typeface="Courier New" panose="02070309020205020404" pitchFamily="49" charset="0"/>
              </a:rPr>
              <a:t>()</a:t>
            </a:r>
            <a:r>
              <a:rPr lang="en-US" sz="1400" dirty="0" smtClean="0"/>
              <a:t>);</a:t>
            </a:r>
          </a:p>
          <a:p>
            <a:pPr marL="342900" lvl="0" indent="-342900">
              <a:buFont typeface="+mj-lt"/>
              <a:buAutoNum type="arabicPeriod"/>
            </a:pPr>
            <a:endParaRPr lang="en-US" sz="1050" dirty="0" smtClean="0"/>
          </a:p>
          <a:p>
            <a:pPr marL="342900" indent="-342900">
              <a:buAutoNum type="arabicPeriod" startAt="2"/>
            </a:pPr>
            <a:r>
              <a:rPr lang="en-US" sz="1800" dirty="0" err="1" smtClean="0"/>
              <a:t>Comparator.comparing</a:t>
            </a:r>
            <a:r>
              <a:rPr lang="en-US" sz="1800" dirty="0" smtClean="0"/>
              <a:t> takes a </a:t>
            </a:r>
            <a:r>
              <a:rPr lang="en-US" sz="1600" dirty="0">
                <a:latin typeface="Courier New" panose="02070309020205020404" pitchFamily="49" charset="0"/>
                <a:cs typeface="Courier New" panose="02070309020205020404" pitchFamily="49" charset="0"/>
              </a:rPr>
              <a:t>Function&lt;T,U&gt;</a:t>
            </a:r>
            <a:r>
              <a:rPr lang="en-US" sz="1800" dirty="0" smtClean="0"/>
              <a:t> argument. The type </a:t>
            </a:r>
            <a:r>
              <a:rPr lang="en-US" sz="1600" dirty="0">
                <a:latin typeface="Courier New" panose="02070309020205020404" pitchFamily="49" charset="0"/>
                <a:cs typeface="Courier New" panose="02070309020205020404" pitchFamily="49" charset="0"/>
              </a:rPr>
              <a:t>T</a:t>
            </a:r>
            <a:r>
              <a:rPr lang="en-US" sz="1800" dirty="0" smtClean="0"/>
              <a:t> is the type of the </a:t>
            </a:r>
            <a:r>
              <a:rPr lang="en-US" sz="1600" dirty="0">
                <a:latin typeface="Courier New" panose="02070309020205020404" pitchFamily="49" charset="0"/>
                <a:cs typeface="Courier New" panose="02070309020205020404" pitchFamily="49" charset="0"/>
              </a:rPr>
              <a:t>object</a:t>
            </a:r>
            <a:r>
              <a:rPr lang="en-US" sz="1800" dirty="0" smtClean="0"/>
              <a:t> being compared – in the example, </a:t>
            </a:r>
            <a:r>
              <a:rPr lang="en-US" sz="1600" dirty="0">
                <a:latin typeface="Courier New" panose="02070309020205020404" pitchFamily="49" charset="0"/>
                <a:cs typeface="Courier New" panose="02070309020205020404" pitchFamily="49" charset="0"/>
              </a:rPr>
              <a:t>T</a:t>
            </a:r>
            <a:r>
              <a:rPr lang="en-US" sz="1800" dirty="0" smtClean="0"/>
              <a:t> is String. The type </a:t>
            </a:r>
            <a:r>
              <a:rPr lang="en-US" sz="1600" dirty="0">
                <a:latin typeface="Courier New" panose="02070309020205020404" pitchFamily="49" charset="0"/>
                <a:cs typeface="Courier New" panose="02070309020205020404" pitchFamily="49" charset="0"/>
              </a:rPr>
              <a:t>U</a:t>
            </a:r>
            <a:r>
              <a:rPr lang="en-US" sz="1800" dirty="0" smtClean="0"/>
              <a:t> is the type of </a:t>
            </a:r>
            <a:r>
              <a:rPr lang="en-US" sz="1600" dirty="0">
                <a:latin typeface="Courier New" panose="02070309020205020404" pitchFamily="49" charset="0"/>
                <a:cs typeface="Courier New" panose="02070309020205020404" pitchFamily="49" charset="0"/>
              </a:rPr>
              <a:t>object</a:t>
            </a:r>
            <a:r>
              <a:rPr lang="en-US" sz="1800" dirty="0" smtClean="0"/>
              <a:t> that will actually be compared - since we are comparing lengths of words, the type </a:t>
            </a:r>
            <a:r>
              <a:rPr lang="en-US" sz="1600" dirty="0">
                <a:latin typeface="Courier New" panose="02070309020205020404" pitchFamily="49" charset="0"/>
                <a:cs typeface="Courier New" panose="02070309020205020404" pitchFamily="49" charset="0"/>
              </a:rPr>
              <a:t>U</a:t>
            </a:r>
            <a:r>
              <a:rPr lang="en-US" sz="1800" dirty="0" smtClean="0"/>
              <a:t> is Integer in this case. </a:t>
            </a:r>
            <a:br>
              <a:rPr lang="en-US" sz="1800" dirty="0" smtClean="0"/>
            </a:br>
            <a:r>
              <a:rPr lang="en-US" sz="1800" dirty="0" smtClean="0"/>
              <a:t>Knowing these points makes it possible to write the call to sort even more intuitively.</a:t>
            </a:r>
          </a:p>
          <a:p>
            <a:pPr marL="366713" lvl="1" indent="0">
              <a:buNone/>
            </a:pPr>
            <a:r>
              <a:rPr lang="en-US" sz="16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Function&lt;String, Integer&gt; </a:t>
            </a:r>
            <a:r>
              <a:rPr lang="en-US" sz="1400" dirty="0" err="1" smtClean="0">
                <a:latin typeface="Courier New" panose="02070309020205020404" pitchFamily="49" charset="0"/>
                <a:cs typeface="Courier New" panose="02070309020205020404" pitchFamily="49" charset="0"/>
              </a:rPr>
              <a:t>byLength</a:t>
            </a:r>
            <a:r>
              <a:rPr lang="en-US" sz="1400" dirty="0" smtClean="0">
                <a:latin typeface="Courier New" panose="02070309020205020404" pitchFamily="49" charset="0"/>
                <a:cs typeface="Courier New" panose="02070309020205020404" pitchFamily="49" charset="0"/>
              </a:rPr>
              <a:t> = x -&gt; </a:t>
            </a:r>
            <a:r>
              <a:rPr lang="en-US" sz="1400" dirty="0" err="1" smtClean="0">
                <a:latin typeface="Courier New" panose="02070309020205020404" pitchFamily="49" charset="0"/>
                <a:cs typeface="Courier New" panose="02070309020205020404" pitchFamily="49" charset="0"/>
              </a:rPr>
              <a:t>x.length</a:t>
            </a:r>
            <a:r>
              <a:rPr lang="en-US" sz="1400" dirty="0" smtClean="0">
                <a:latin typeface="Courier New" panose="02070309020205020404" pitchFamily="49" charset="0"/>
                <a:cs typeface="Courier New" panose="02070309020205020404" pitchFamily="49" charset="0"/>
              </a:rPr>
              <a:t>(); //same as 							</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//String::length</a:t>
            </a:r>
          </a:p>
          <a:p>
            <a:pPr marL="366713" lvl="1" indent="0">
              <a:buNone/>
            </a:pPr>
            <a:r>
              <a:rPr lang="en-US" sz="1400" dirty="0" smtClean="0">
                <a:latin typeface="Courier New" panose="02070309020205020404" pitchFamily="49" charset="0"/>
                <a:cs typeface="Courier New" panose="02070309020205020404" pitchFamily="49" charset="0"/>
              </a:rPr>
              <a:t>  Stream&lt;String</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longestFirst</a:t>
            </a:r>
            <a:r>
              <a:rPr lang="en-US" sz="1400" dirty="0">
                <a:latin typeface="Courier New" panose="02070309020205020404" pitchFamily="49" charset="0"/>
                <a:cs typeface="Courier New" panose="02070309020205020404" pitchFamily="49" charset="0"/>
              </a:rPr>
              <a:t>  </a:t>
            </a:r>
          </a:p>
          <a:p>
            <a:pPr marL="366713" lvl="1" indent="0">
              <a:buNone/>
            </a:pP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words.stream</a:t>
            </a:r>
            <a:r>
              <a:rPr lang="en-US" sz="1400" dirty="0">
                <a:latin typeface="Courier New" panose="02070309020205020404" pitchFamily="49" charset="0"/>
                <a:cs typeface="Courier New" panose="02070309020205020404" pitchFamily="49" charset="0"/>
              </a:rPr>
              <a:t>().sorted(</a:t>
            </a:r>
            <a:r>
              <a:rPr lang="en-US" sz="1400" dirty="0" err="1">
                <a:latin typeface="Courier New" panose="02070309020205020404" pitchFamily="49" charset="0"/>
                <a:cs typeface="Courier New" panose="02070309020205020404" pitchFamily="49" charset="0"/>
              </a:rPr>
              <a:t>Comparator.</a:t>
            </a:r>
            <a:r>
              <a:rPr lang="en-US" sz="1400" dirty="0" err="1">
                <a:solidFill>
                  <a:srgbClr val="FF0000"/>
                </a:solidFill>
                <a:latin typeface="Courier New" panose="02070309020205020404" pitchFamily="49" charset="0"/>
                <a:cs typeface="Courier New" panose="02070309020205020404" pitchFamily="49" charset="0"/>
              </a:rPr>
              <a:t>comparing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byLength</a:t>
            </a:r>
            <a:r>
              <a:rPr lang="en-US" sz="1400" dirty="0">
                <a:latin typeface="Courier New" panose="02070309020205020404" pitchFamily="49" charset="0"/>
                <a:cs typeface="Courier New" panose="02070309020205020404" pitchFamily="49" charset="0"/>
              </a:rPr>
              <a:t>).reversed())</a:t>
            </a:r>
            <a:br>
              <a:rPr lang="en-US" sz="1400" dirty="0">
                <a:latin typeface="Courier New" panose="02070309020205020404" pitchFamily="49" charset="0"/>
                <a:cs typeface="Courier New" panose="02070309020205020404" pitchFamily="49" charset="0"/>
              </a:rPr>
            </a:br>
            <a:r>
              <a:rPr lang="en-US" sz="1600" dirty="0"/>
              <a:t/>
            </a:r>
            <a:br>
              <a:rPr lang="en-US" sz="1600" dirty="0"/>
            </a:br>
            <a:r>
              <a:rPr lang="en-US" sz="1800" dirty="0"/>
              <a:t>Note: </a:t>
            </a:r>
            <a:r>
              <a:rPr lang="en-US" sz="1800" dirty="0">
                <a:latin typeface="Courier New" panose="02070309020205020404" pitchFamily="49" charset="0"/>
                <a:cs typeface="Courier New" panose="02070309020205020404" pitchFamily="49" charset="0"/>
              </a:rPr>
              <a:t>reversed()</a:t>
            </a:r>
            <a:r>
              <a:rPr lang="en-US" sz="1800" dirty="0"/>
              <a:t> is a default method in </a:t>
            </a:r>
            <a:r>
              <a:rPr lang="en-US" sz="1800" dirty="0">
                <a:latin typeface="Courier New" panose="02070309020205020404" pitchFamily="49" charset="0"/>
                <a:cs typeface="Courier New" panose="02070309020205020404" pitchFamily="49" charset="0"/>
              </a:rPr>
              <a:t>Comparator</a:t>
            </a:r>
            <a:r>
              <a:rPr lang="en-US" sz="1800" dirty="0"/>
              <a:t> that reverses the order defined by the instance of </a:t>
            </a:r>
            <a:r>
              <a:rPr lang="en-US" sz="1800" dirty="0">
                <a:latin typeface="Courier New" panose="02070309020205020404" pitchFamily="49" charset="0"/>
                <a:cs typeface="Courier New" panose="02070309020205020404" pitchFamily="49" charset="0"/>
              </a:rPr>
              <a:t>Comparator</a:t>
            </a:r>
            <a:r>
              <a:rPr lang="en-US" sz="1800" dirty="0"/>
              <a:t> that it is being applied to.</a:t>
            </a:r>
            <a:r>
              <a:rPr lang="en-US" sz="1600" dirty="0"/>
              <a:t/>
            </a:r>
            <a:br>
              <a:rPr lang="en-US" sz="1600" dirty="0"/>
            </a:br>
            <a:endParaRPr lang="en-US" sz="1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19</a:t>
            </a:fld>
            <a:endParaRPr lang="en-US" dirty="0"/>
          </a:p>
        </p:txBody>
      </p:sp>
    </p:spTree>
    <p:extLst>
      <p:ext uri="{BB962C8B-B14F-4D97-AF65-F5344CB8AC3E}">
        <p14:creationId xmlns:p14="http://schemas.microsoft.com/office/powerpoint/2010/main" val="3354020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676400"/>
            <a:ext cx="7772400" cy="4298950"/>
          </a:xfrm>
        </p:spPr>
        <p:txBody>
          <a:bodyPr lIns="90488" tIns="44450" rIns="90488" bIns="44450">
            <a:noAutofit/>
          </a:bodyPr>
          <a:lstStyle/>
          <a:p>
            <a:pPr marL="0" indent="0" eaLnBrk="1" fontAlgn="auto" hangingPunct="1">
              <a:lnSpc>
                <a:spcPct val="90000"/>
              </a:lnSpc>
              <a:spcAft>
                <a:spcPts val="0"/>
              </a:spcAft>
              <a:buClr>
                <a:schemeClr val="accent3"/>
              </a:buClr>
              <a:buFont typeface="Wingdings 2"/>
              <a:buNone/>
              <a:defRPr/>
            </a:pPr>
            <a:r>
              <a:rPr lang="en-US" sz="2400" dirty="0">
                <a:solidFill>
                  <a:srgbClr val="000000"/>
                </a:solidFill>
                <a:latin typeface="Constantia" pitchFamily="18" charset="0"/>
                <a:cs typeface="Arial" charset="0"/>
              </a:rPr>
              <a:t>Wholeness of the Lesson: The stream API is an abstraction of collections that supports </a:t>
            </a:r>
            <a:r>
              <a:rPr lang="en-US" sz="2400" dirty="0" err="1">
                <a:solidFill>
                  <a:srgbClr val="000000"/>
                </a:solidFill>
                <a:latin typeface="Constantia" pitchFamily="18" charset="0"/>
                <a:cs typeface="Arial" charset="0"/>
              </a:rPr>
              <a:t>aggregrate</a:t>
            </a:r>
            <a:r>
              <a:rPr lang="en-US" sz="2400" dirty="0">
                <a:solidFill>
                  <a:srgbClr val="000000"/>
                </a:solidFill>
                <a:latin typeface="Constantia" pitchFamily="18" charset="0"/>
                <a:cs typeface="Arial" charset="0"/>
              </a:rPr>
              <a:t> operations like filter and map. These operations make it possible to process collections in a declarative style that supports parallelization, compact and readable code, and processing without side effects. Deeper laws of nature are ultimately responsible for how things appear in the world. Efforts to modify the world from the surface level only lead to struggle and partial success. Affecting the world by accessing the deep underlying laws that structure everything can produce enormous impact with little effort. The key to accessing and winning support from deeper laws is going beyond the surface of awareness to the depths within.</a:t>
            </a:r>
          </a:p>
        </p:txBody>
      </p:sp>
      <p:sp>
        <p:nvSpPr>
          <p:cNvPr id="8195"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Wholeness Statement</a:t>
            </a:r>
            <a:endParaRPr lang="en-US" altLang="en-US" smtClean="0"/>
          </a:p>
        </p:txBody>
      </p:sp>
      <p:sp>
        <p:nvSpPr>
          <p:cNvPr id="5" name="Slide Number Placeholder 4"/>
          <p:cNvSpPr>
            <a:spLocks noGrp="1"/>
          </p:cNvSpPr>
          <p:nvPr>
            <p:ph type="sldNum" sz="quarter" idx="12"/>
          </p:nvPr>
        </p:nvSpPr>
        <p:spPr/>
        <p:txBody>
          <a:bodyPr/>
          <a:lstStyle/>
          <a:p>
            <a:pPr>
              <a:defRPr/>
            </a:pPr>
            <a:fld id="{ECB5B19D-BA87-4751-9BB9-760B50A90A08}" type="slidenum">
              <a:rPr lang="en-US"/>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943600"/>
          </a:xfrm>
        </p:spPr>
        <p:txBody>
          <a:bodyPr/>
          <a:lstStyle/>
          <a:p>
            <a:pPr marL="342900" indent="-342900">
              <a:buFont typeface="+mj-lt"/>
              <a:buAutoNum type="arabicPeriod" startAt="3"/>
            </a:pPr>
            <a:r>
              <a:rPr lang="en-US" sz="1600" dirty="0" smtClean="0"/>
              <a:t>Support </a:t>
            </a:r>
            <a:r>
              <a:rPr lang="en-US" sz="1600" dirty="0"/>
              <a:t>for </a:t>
            </a:r>
            <a:r>
              <a:rPr lang="en-US" sz="1600" dirty="0">
                <a:latin typeface="Courier New" panose="02070309020205020404" pitchFamily="49" charset="0"/>
                <a:cs typeface="Courier New" panose="02070309020205020404" pitchFamily="49" charset="0"/>
              </a:rPr>
              <a:t>Comparators</a:t>
            </a:r>
            <a:r>
              <a:rPr lang="en-US" sz="1600" dirty="0"/>
              <a:t> that are </a:t>
            </a:r>
            <a:r>
              <a:rPr lang="en-US" sz="1600" i="1" dirty="0"/>
              <a:t>consistent with equals</a:t>
            </a:r>
            <a:r>
              <a:rPr lang="en-US" sz="1600" dirty="0"/>
              <a:t>. </a:t>
            </a:r>
            <a:endParaRPr lang="en-US" sz="1600" dirty="0" smtClean="0"/>
          </a:p>
          <a:p>
            <a:pPr marL="0" indent="0">
              <a:buNone/>
            </a:pPr>
            <a:r>
              <a:rPr lang="en-US" sz="1600" i="1" dirty="0" smtClean="0"/>
              <a:t>        Demo</a:t>
            </a:r>
            <a:r>
              <a:rPr lang="en-US" sz="1600" i="1" dirty="0"/>
              <a:t>: </a:t>
            </a:r>
            <a:r>
              <a:rPr lang="en-US" sz="1600" dirty="0" smtClean="0"/>
              <a:t>lesson9.lecture.comparators2</a:t>
            </a:r>
            <a:r>
              <a:rPr lang="en-US" sz="1600" dirty="0"/>
              <a:t/>
            </a:r>
            <a:br>
              <a:rPr lang="en-US" sz="1600" dirty="0"/>
            </a:br>
            <a:r>
              <a:rPr lang="en-US" sz="1600" dirty="0" smtClean="0"/>
              <a:t>       </a:t>
            </a:r>
            <a:r>
              <a:rPr lang="en-US" sz="1600" i="1" dirty="0" smtClean="0"/>
              <a:t>(Recall </a:t>
            </a:r>
            <a:r>
              <a:rPr lang="en-US" sz="1600" i="1" dirty="0"/>
              <a:t>consistency with equals issue </a:t>
            </a:r>
            <a:r>
              <a:rPr lang="en-US" sz="1600" i="1" dirty="0" smtClean="0"/>
              <a:t>in Lab 8)</a:t>
            </a:r>
          </a:p>
          <a:p>
            <a:pPr marL="366713" lvl="1" indent="0">
              <a:buNone/>
            </a:pPr>
            <a:r>
              <a:rPr lang="en-US" sz="1600" dirty="0" smtClean="0"/>
              <a:t>- </a:t>
            </a:r>
            <a:r>
              <a:rPr lang="en-US" sz="1600" dirty="0"/>
              <a:t>Recall when we wanted to sort Employees (where an Employee has a name and a salary) by </a:t>
            </a:r>
            <a:r>
              <a:rPr lang="en-US" sz="1600" dirty="0" smtClean="0"/>
              <a:t>name</a:t>
            </a:r>
            <a:r>
              <a:rPr lang="en-US" sz="1600" dirty="0"/>
              <a:t>, we needed to consider also the salary, or else the </a:t>
            </a:r>
            <a:r>
              <a:rPr lang="en-US" sz="1600" dirty="0">
                <a:latin typeface="Courier New" panose="02070309020205020404" pitchFamily="49" charset="0"/>
                <a:cs typeface="Courier New" panose="02070309020205020404" pitchFamily="49" charset="0"/>
              </a:rPr>
              <a:t>Comparator</a:t>
            </a:r>
            <a:r>
              <a:rPr lang="en-US" sz="1600" dirty="0"/>
              <a:t> is </a:t>
            </a:r>
            <a:r>
              <a:rPr lang="en-US" sz="1600" dirty="0" smtClean="0"/>
              <a:t>not consistent </a:t>
            </a:r>
            <a:r>
              <a:rPr lang="en-US" sz="1600" dirty="0"/>
              <a:t>with </a:t>
            </a:r>
            <a:r>
              <a:rPr lang="en-US" sz="1600" dirty="0" smtClean="0"/>
              <a:t>equals.</a:t>
            </a:r>
            <a:endParaRPr lang="en-US" sz="1600" dirty="0" smtClean="0">
              <a:latin typeface="Courier New" panose="02070309020205020404" pitchFamily="49" charset="0"/>
              <a:cs typeface="Courier New" panose="02070309020205020404" pitchFamily="49" charset="0"/>
            </a:endParaRPr>
          </a:p>
          <a:p>
            <a:pPr marL="366713" lvl="1" indent="0">
              <a:buNone/>
            </a:pPr>
            <a:r>
              <a:rPr lang="en-US" sz="1200" dirty="0" err="1" smtClean="0">
                <a:latin typeface="Courier New" panose="02070309020205020404" pitchFamily="49" charset="0"/>
                <a:cs typeface="Courier New" panose="02070309020205020404" pitchFamily="49" charset="0"/>
              </a:rPr>
              <a:t>Collections.</a:t>
            </a:r>
            <a:r>
              <a:rPr lang="en-US" sz="1200" i="1" dirty="0" err="1" smtClean="0">
                <a:latin typeface="Courier New" panose="02070309020205020404" pitchFamily="49" charset="0"/>
                <a:cs typeface="Courier New" panose="02070309020205020404" pitchFamily="49" charset="0"/>
              </a:rPr>
              <a:t>sort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emps</a:t>
            </a:r>
            <a:r>
              <a:rPr lang="en-US" sz="1200" dirty="0">
                <a:latin typeface="Courier New" panose="02070309020205020404" pitchFamily="49" charset="0"/>
                <a:cs typeface="Courier New" panose="02070309020205020404" pitchFamily="49" charset="0"/>
              </a:rPr>
              <a:t>, (e1,e2) </a:t>
            </a:r>
            <a:r>
              <a:rPr lang="en-US" sz="1200" dirty="0" smtClean="0">
                <a:latin typeface="Courier New" panose="02070309020205020404" pitchFamily="49" charset="0"/>
                <a:cs typeface="Courier New" panose="02070309020205020404" pitchFamily="49" charset="0"/>
              </a:rPr>
              <a:t>-&gt; {</a:t>
            </a:r>
            <a:endParaRPr lang="en-US" sz="1200" dirty="0">
              <a:latin typeface="Courier New" panose="02070309020205020404" pitchFamily="49" charset="0"/>
              <a:cs typeface="Courier New" panose="02070309020205020404" pitchFamily="49" charset="0"/>
            </a:endParaRPr>
          </a:p>
          <a:p>
            <a:pPr marL="366713" lvl="1" indent="0">
              <a:buNone/>
            </a:pPr>
            <a:r>
              <a:rPr lang="en-US" sz="1200" b="1" dirty="0" smtClean="0">
                <a:latin typeface="Courier New" panose="02070309020205020404" pitchFamily="49" charset="0"/>
                <a:cs typeface="Courier New" panose="02070309020205020404" pitchFamily="49" charset="0"/>
              </a:rPr>
              <a:t>	if</a:t>
            </a:r>
            <a:r>
              <a:rPr lang="en-US" sz="1200" dirty="0" smtClean="0">
                <a:latin typeface="Courier New" panose="02070309020205020404" pitchFamily="49" charset="0"/>
                <a:cs typeface="Courier New" panose="02070309020205020404" pitchFamily="49" charset="0"/>
              </a:rPr>
              <a:t>(method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SortMethod.</a:t>
            </a:r>
            <a:r>
              <a:rPr lang="en-US" sz="1200" b="1" i="1" dirty="0" err="1">
                <a:latin typeface="Courier New" panose="02070309020205020404" pitchFamily="49" charset="0"/>
                <a:cs typeface="Courier New" panose="02070309020205020404" pitchFamily="49" charset="0"/>
              </a:rPr>
              <a:t>BYNAME</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return</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e1.name.compareTo(e2.name);</a:t>
            </a: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else</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if</a:t>
            </a:r>
            <a:r>
              <a:rPr lang="en-US" sz="1200" dirty="0" smtClean="0">
                <a:latin typeface="Courier New" panose="02070309020205020404" pitchFamily="49" charset="0"/>
                <a:cs typeface="Courier New" panose="02070309020205020404" pitchFamily="49" charset="0"/>
              </a:rPr>
              <a:t>(e1.salary </a:t>
            </a:r>
            <a:r>
              <a:rPr lang="en-US" sz="1200" dirty="0">
                <a:latin typeface="Courier New" panose="02070309020205020404" pitchFamily="49" charset="0"/>
                <a:cs typeface="Courier New" panose="02070309020205020404" pitchFamily="49" charset="0"/>
              </a:rPr>
              <a:t>== e2.salary) </a:t>
            </a:r>
            <a:r>
              <a:rPr lang="en-US" sz="1200" b="1" dirty="0">
                <a:latin typeface="Courier New" panose="02070309020205020404" pitchFamily="49" charset="0"/>
                <a:cs typeface="Courier New" panose="02070309020205020404" pitchFamily="49" charset="0"/>
              </a:rPr>
              <a:t>return</a:t>
            </a:r>
            <a:r>
              <a:rPr lang="en-US" sz="1200" dirty="0">
                <a:latin typeface="Courier New" panose="02070309020205020404" pitchFamily="49" charset="0"/>
                <a:cs typeface="Courier New" panose="02070309020205020404" pitchFamily="49" charset="0"/>
              </a:rPr>
              <a:t> 0;</a:t>
            </a:r>
          </a:p>
          <a:p>
            <a:pPr marL="0" indent="0">
              <a:buNone/>
            </a:pPr>
            <a:r>
              <a:rPr lang="en-US" sz="1200"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else</a:t>
            </a:r>
            <a:r>
              <a:rPr lang="en-US" sz="1200"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if</a:t>
            </a:r>
            <a:r>
              <a:rPr lang="en-US" sz="1200" dirty="0">
                <a:latin typeface="Courier New" panose="02070309020205020404" pitchFamily="49" charset="0"/>
                <a:cs typeface="Courier New" panose="02070309020205020404" pitchFamily="49" charset="0"/>
              </a:rPr>
              <a:t>(e1.salary &lt; e2.salary) </a:t>
            </a:r>
            <a:r>
              <a:rPr lang="en-US" sz="1200" b="1" dirty="0">
                <a:latin typeface="Courier New" panose="02070309020205020404" pitchFamily="49" charset="0"/>
                <a:cs typeface="Courier New" panose="02070309020205020404" pitchFamily="49" charset="0"/>
              </a:rPr>
              <a:t>return</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else</a:t>
            </a:r>
            <a:r>
              <a:rPr lang="en-US" sz="1200"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return</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366713" lvl="1" indent="0">
              <a:buNone/>
            </a:pPr>
            <a:r>
              <a:rPr lang="en-US" sz="1200" dirty="0" smtClean="0">
                <a:latin typeface="Courier New" panose="02070309020205020404" pitchFamily="49" charset="0"/>
                <a:cs typeface="Courier New" panose="02070309020205020404" pitchFamily="49" charset="0"/>
              </a:rPr>
              <a:t>});</a:t>
            </a:r>
            <a:r>
              <a:rPr lang="en-US" sz="1600" dirty="0"/>
              <a:t/>
            </a:r>
            <a:br>
              <a:rPr lang="en-US" sz="1600" dirty="0"/>
            </a:br>
            <a:r>
              <a:rPr lang="en-US" sz="1600" dirty="0"/>
              <a:t>- This approach is “how”-oriented, and can be made more declarative by using the </a:t>
            </a:r>
            <a:r>
              <a:rPr lang="en-US" sz="1600" dirty="0">
                <a:latin typeface="Courier New" panose="02070309020205020404" pitchFamily="49" charset="0"/>
                <a:cs typeface="Courier New" panose="02070309020205020404" pitchFamily="49" charset="0"/>
              </a:rPr>
              <a:t>comparing</a:t>
            </a:r>
            <a:r>
              <a:rPr lang="en-US" sz="1600" dirty="0"/>
              <a:t> and </a:t>
            </a:r>
            <a:r>
              <a:rPr lang="en-US" sz="1600" dirty="0" err="1">
                <a:latin typeface="Courier New" panose="02070309020205020404" pitchFamily="49" charset="0"/>
                <a:cs typeface="Courier New" panose="02070309020205020404" pitchFamily="49" charset="0"/>
              </a:rPr>
              <a:t>thenComparing</a:t>
            </a:r>
            <a:r>
              <a:rPr lang="en-US" sz="1600" dirty="0"/>
              <a:t> methods of </a:t>
            </a:r>
            <a:r>
              <a:rPr lang="en-US" sz="1600" dirty="0">
                <a:latin typeface="Courier New" panose="02070309020205020404" pitchFamily="49" charset="0"/>
                <a:cs typeface="Courier New" panose="02070309020205020404" pitchFamily="49" charset="0"/>
              </a:rPr>
              <a:t>Comparator</a:t>
            </a:r>
          </a:p>
          <a:p>
            <a:pPr marL="366713" lvl="1" indent="0">
              <a:buNone/>
            </a:pPr>
            <a:endParaRPr lang="en-US" sz="1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20</a:t>
            </a:fld>
            <a:endParaRPr lang="en-US" dirty="0"/>
          </a:p>
        </p:txBody>
      </p:sp>
      <p:pic>
        <p:nvPicPr>
          <p:cNvPr id="6" name="Picture 5"/>
          <p:cNvPicPr/>
          <p:nvPr/>
        </p:nvPicPr>
        <p:blipFill>
          <a:blip r:embed="rId2"/>
          <a:stretch>
            <a:fillRect/>
          </a:stretch>
        </p:blipFill>
        <p:spPr>
          <a:xfrm>
            <a:off x="1252182" y="4720789"/>
            <a:ext cx="6477000" cy="2173605"/>
          </a:xfrm>
          <a:prstGeom prst="rect">
            <a:avLst/>
          </a:prstGeom>
        </p:spPr>
      </p:pic>
    </p:spTree>
    <p:extLst>
      <p:ext uri="{BB962C8B-B14F-4D97-AF65-F5344CB8AC3E}">
        <p14:creationId xmlns:p14="http://schemas.microsoft.com/office/powerpoint/2010/main" val="3110624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1"/>
          </a:xfrm>
        </p:spPr>
        <p:txBody>
          <a:bodyPr/>
          <a:lstStyle/>
          <a:p>
            <a:pPr marL="366713" lvl="1" indent="0">
              <a:buNone/>
            </a:pPr>
            <a:r>
              <a:rPr lang="en-US" sz="1800" b="1" u="sng" dirty="0" smtClean="0"/>
              <a:t>Notes about </a:t>
            </a:r>
            <a:r>
              <a:rPr lang="en-US" sz="1800" b="1" u="sng" dirty="0" smtClean="0">
                <a:latin typeface="Courier New" pitchFamily="49" charset="0"/>
                <a:cs typeface="Courier New" pitchFamily="49" charset="0"/>
              </a:rPr>
              <a:t>comparing</a:t>
            </a:r>
            <a:r>
              <a:rPr lang="en-US" sz="1800" b="1" u="sng" dirty="0" smtClean="0"/>
              <a:t> and </a:t>
            </a:r>
            <a:r>
              <a:rPr lang="en-US" sz="1800" b="1" u="sng" dirty="0" err="1" smtClean="0">
                <a:latin typeface="Courier New" pitchFamily="49" charset="0"/>
                <a:cs typeface="Courier New" pitchFamily="49" charset="0"/>
              </a:rPr>
              <a:t>thenComparing</a:t>
            </a:r>
            <a:r>
              <a:rPr lang="en-US" sz="1800" dirty="0" smtClean="0"/>
              <a:t>: </a:t>
            </a:r>
            <a:endParaRPr lang="en-US" sz="1800" dirty="0"/>
          </a:p>
          <a:p>
            <a:pPr marL="652463" lvl="1" indent="-285750">
              <a:buFont typeface="Arial" panose="020B0604020202020204" pitchFamily="34" charset="0"/>
              <a:buChar char="•"/>
            </a:pPr>
            <a:r>
              <a:rPr lang="en-US" sz="1800" dirty="0">
                <a:latin typeface="Courier New" panose="02070309020205020404" pitchFamily="49" charset="0"/>
                <a:cs typeface="Courier New" panose="02070309020205020404" pitchFamily="49" charset="0"/>
              </a:rPr>
              <a:t>comparing</a:t>
            </a:r>
            <a:r>
              <a:rPr lang="en-US" sz="1800" dirty="0"/>
              <a:t> is a static method of </a:t>
            </a:r>
            <a:r>
              <a:rPr lang="en-US" sz="1800" dirty="0">
                <a:latin typeface="Courier New" panose="02070309020205020404" pitchFamily="49" charset="0"/>
                <a:cs typeface="Courier New" panose="02070309020205020404" pitchFamily="49" charset="0"/>
              </a:rPr>
              <a:t>Comparator</a:t>
            </a:r>
            <a:r>
              <a:rPr lang="en-US" sz="1800" dirty="0"/>
              <a:t>, and therefore cannot be chained</a:t>
            </a:r>
          </a:p>
          <a:p>
            <a:pPr marL="652463" lvl="1" indent="-285750">
              <a:buFont typeface="Arial" panose="020B0604020202020204" pitchFamily="34" charset="0"/>
              <a:buChar char="•"/>
            </a:pPr>
            <a:r>
              <a:rPr lang="en-US" sz="1800" dirty="0" err="1">
                <a:latin typeface="Courier New" panose="02070309020205020404" pitchFamily="49" charset="0"/>
                <a:cs typeface="Courier New" panose="02070309020205020404" pitchFamily="49" charset="0"/>
              </a:rPr>
              <a:t>thenComparing</a:t>
            </a:r>
            <a:r>
              <a:rPr lang="en-US" sz="1800" dirty="0"/>
              <a:t> is a default method so can be chained; it modifies current  </a:t>
            </a:r>
            <a:r>
              <a:rPr lang="en-US" sz="1800" dirty="0">
                <a:latin typeface="Courier New" panose="02070309020205020404" pitchFamily="49" charset="0"/>
                <a:cs typeface="Courier New" panose="02070309020205020404" pitchFamily="49" charset="0"/>
              </a:rPr>
              <a:t>Comparator</a:t>
            </a:r>
            <a:r>
              <a:rPr lang="en-US" sz="1800" dirty="0"/>
              <a:t> by introducing its </a:t>
            </a:r>
            <a:r>
              <a:rPr lang="en-US" sz="1800" dirty="0">
                <a:latin typeface="Courier New" panose="02070309020205020404" pitchFamily="49" charset="0"/>
                <a:cs typeface="Courier New" panose="02070309020205020404" pitchFamily="49" charset="0"/>
              </a:rPr>
              <a:t>compare</a:t>
            </a:r>
            <a:r>
              <a:rPr lang="en-US" sz="1800" dirty="0"/>
              <a:t> method just when the current </a:t>
            </a:r>
            <a:r>
              <a:rPr lang="en-US" sz="1800" dirty="0">
                <a:latin typeface="Courier New" panose="02070309020205020404" pitchFamily="49" charset="0"/>
                <a:cs typeface="Courier New" panose="02070309020205020404" pitchFamily="49" charset="0"/>
              </a:rPr>
              <a:t>compare</a:t>
            </a:r>
            <a:r>
              <a:rPr lang="en-US" sz="1800" dirty="0"/>
              <a:t> method returns </a:t>
            </a:r>
            <a:r>
              <a:rPr lang="en-US" sz="1800" dirty="0" smtClean="0"/>
              <a:t>0.</a:t>
            </a:r>
            <a:endParaRPr lang="en-US" sz="1800" dirty="0"/>
          </a:p>
          <a:p>
            <a:pPr marL="652463" lvl="1" indent="-285750">
              <a:buFont typeface="Arial" panose="020B0604020202020204" pitchFamily="34" charset="0"/>
              <a:buChar char="•"/>
            </a:pPr>
            <a:r>
              <a:rPr lang="en-US" sz="1800" dirty="0"/>
              <a:t>we can get rid of the if/else branching using a </a:t>
            </a:r>
            <a:r>
              <a:rPr lang="en-US" sz="1800" dirty="0" err="1">
                <a:latin typeface="Courier New" panose="02070309020205020404" pitchFamily="49" charset="0"/>
                <a:cs typeface="Courier New" panose="02070309020205020404" pitchFamily="49" charset="0"/>
              </a:rPr>
              <a:t>HashMap</a:t>
            </a:r>
            <a:r>
              <a:rPr lang="en-US" sz="1800" dirty="0"/>
              <a:t> – see Lab 9, Problem 3.</a:t>
            </a:r>
          </a:p>
          <a:p>
            <a:pPr marL="927100" lvl="2" indent="-285750">
              <a:buFontTx/>
              <a:buChar char="-"/>
            </a:pPr>
            <a:endParaRPr lang="en-US" sz="1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21</a:t>
            </a:fld>
            <a:endParaRPr lang="en-US" dirty="0"/>
          </a:p>
        </p:txBody>
      </p:sp>
    </p:spTree>
    <p:extLst>
      <p:ext uri="{BB962C8B-B14F-4D97-AF65-F5344CB8AC3E}">
        <p14:creationId xmlns:p14="http://schemas.microsoft.com/office/powerpoint/2010/main" val="329094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sz="4000" dirty="0"/>
              <a:t>Getting Outputs from Streams: </a:t>
            </a:r>
            <a:r>
              <a:rPr lang="en-US" sz="4000" dirty="0" smtClean="0"/>
              <a:t/>
            </a:r>
            <a:br>
              <a:rPr lang="en-US" sz="4000" dirty="0" smtClean="0"/>
            </a:br>
            <a:r>
              <a:rPr lang="en-US" sz="2000" i="1" dirty="0"/>
              <a:t>Reduction Methods</a:t>
            </a:r>
          </a:p>
        </p:txBody>
      </p:sp>
      <p:sp>
        <p:nvSpPr>
          <p:cNvPr id="3" name="Content Placeholder 2"/>
          <p:cNvSpPr>
            <a:spLocks noGrp="1"/>
          </p:cNvSpPr>
          <p:nvPr>
            <p:ph idx="1"/>
          </p:nvPr>
        </p:nvSpPr>
        <p:spPr>
          <a:xfrm>
            <a:off x="457200" y="1371601"/>
            <a:ext cx="8229600" cy="4953000"/>
          </a:xfrm>
        </p:spPr>
        <p:txBody>
          <a:bodyPr/>
          <a:lstStyle/>
          <a:p>
            <a:pPr marL="514350" lvl="0" indent="-514350">
              <a:buAutoNum type="arabicPeriod"/>
            </a:pPr>
            <a:r>
              <a:rPr lang="en-US" sz="2000" dirty="0" smtClean="0"/>
              <a:t>The </a:t>
            </a:r>
            <a:r>
              <a:rPr lang="en-US" sz="2000" dirty="0"/>
              <a:t>last step in a pipeline of </a:t>
            </a:r>
            <a:r>
              <a:rPr lang="en-US" sz="2000" dirty="0">
                <a:latin typeface="Courier New" panose="02070309020205020404" pitchFamily="49" charset="0"/>
                <a:cs typeface="Courier New" panose="02070309020205020404" pitchFamily="49" charset="0"/>
              </a:rPr>
              <a:t>Streams</a:t>
            </a:r>
            <a:r>
              <a:rPr lang="en-US" sz="2000" dirty="0"/>
              <a:t> is an operation that produces a final output – such operations are called </a:t>
            </a:r>
            <a:r>
              <a:rPr lang="en-US" sz="2000" i="1" dirty="0"/>
              <a:t>terminal operations </a:t>
            </a:r>
            <a:r>
              <a:rPr lang="en-US" sz="2000" dirty="0"/>
              <a:t>because, once they are called, the stream can no longer be used. They are also called </a:t>
            </a:r>
            <a:r>
              <a:rPr lang="en-US" sz="2000" i="1" dirty="0"/>
              <a:t>reduction methods</a:t>
            </a:r>
            <a:r>
              <a:rPr lang="en-US" sz="2000" dirty="0"/>
              <a:t> because they reduce the </a:t>
            </a:r>
            <a:r>
              <a:rPr lang="en-US" sz="2000" dirty="0">
                <a:latin typeface="Courier New" panose="02070309020205020404" pitchFamily="49" charset="0"/>
                <a:cs typeface="Courier New" panose="02070309020205020404" pitchFamily="49" charset="0"/>
              </a:rPr>
              <a:t>stream</a:t>
            </a:r>
            <a:r>
              <a:rPr lang="en-US" sz="2000" dirty="0"/>
              <a:t> to </a:t>
            </a:r>
            <a:r>
              <a:rPr lang="en-US" sz="2000" dirty="0" smtClean="0"/>
              <a:t>some final value. We </a:t>
            </a:r>
            <a:r>
              <a:rPr lang="en-US" sz="2000" dirty="0"/>
              <a:t>have already seen one example: </a:t>
            </a:r>
            <a:r>
              <a:rPr lang="en-US" sz="2000" dirty="0">
                <a:latin typeface="Courier New" panose="02070309020205020404" pitchFamily="49" charset="0"/>
                <a:cs typeface="Courier New" panose="02070309020205020404" pitchFamily="49" charset="0"/>
              </a:rPr>
              <a:t>collect(</a:t>
            </a:r>
            <a:r>
              <a:rPr lang="en-US" sz="2000" dirty="0" err="1">
                <a:latin typeface="Courier New" panose="02070309020205020404" pitchFamily="49" charset="0"/>
                <a:cs typeface="Courier New" panose="02070309020205020404" pitchFamily="49" charset="0"/>
              </a:rPr>
              <a:t>Collectors.toList</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514350" lvl="0" indent="-514350">
              <a:buAutoNum type="arabicPeriod"/>
            </a:pPr>
            <a:endParaRPr lang="en-US" sz="2000" dirty="0" smtClean="0">
              <a:latin typeface="Courier New" panose="02070309020205020404" pitchFamily="49" charset="0"/>
              <a:cs typeface="Courier New" panose="02070309020205020404" pitchFamily="49" charset="0"/>
            </a:endParaRPr>
          </a:p>
          <a:p>
            <a:pPr marL="514350" lvl="0" indent="-514350">
              <a:buAutoNum type="arabicPeriod"/>
            </a:pPr>
            <a:r>
              <a:rPr lang="en-US" sz="2000" i="1" dirty="0" smtClean="0"/>
              <a:t>count</a:t>
            </a:r>
            <a:r>
              <a:rPr lang="en-US" sz="2000" i="1" dirty="0"/>
              <a:t>:  </a:t>
            </a:r>
            <a:r>
              <a:rPr lang="en-US" sz="2000" dirty="0"/>
              <a:t>Counts the number of elements in a </a:t>
            </a:r>
            <a:r>
              <a:rPr lang="en-US" sz="2000" dirty="0">
                <a:latin typeface="Courier New" panose="02070309020205020404" pitchFamily="49" charset="0"/>
                <a:cs typeface="Courier New" panose="02070309020205020404" pitchFamily="49" charset="0"/>
              </a:rPr>
              <a:t>Stream</a:t>
            </a:r>
            <a:r>
              <a:rPr lang="en-US" sz="2000" dirty="0"/>
              <a:t>.</a:t>
            </a:r>
          </a:p>
          <a:p>
            <a:pPr marL="366713" lvl="1" indent="0">
              <a:buNone/>
            </a:pPr>
            <a:r>
              <a:rPr lang="en-US" sz="1800" dirty="0" smtClean="0">
                <a:latin typeface="Courier New" panose="02070309020205020404" pitchFamily="49" charset="0"/>
                <a:cs typeface="Courier New" panose="02070309020205020404" pitchFamily="49" charset="0"/>
              </a:rPr>
              <a:t>	List&lt;String</a:t>
            </a:r>
            <a:r>
              <a:rPr lang="en-US" sz="1800" dirty="0">
                <a:latin typeface="Courier New" panose="02070309020205020404" pitchFamily="49" charset="0"/>
                <a:cs typeface="Courier New" panose="02070309020205020404" pitchFamily="49" charset="0"/>
              </a:rPr>
              <a:t>&gt; words = //…</a:t>
            </a:r>
          </a:p>
          <a:p>
            <a:pPr marL="366713"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numLongWords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words.stream</a:t>
            </a:r>
            <a:r>
              <a:rPr lang="en-US" sz="1800" dirty="0">
                <a:latin typeface="Courier New" panose="02070309020205020404" pitchFamily="49" charset="0"/>
                <a:cs typeface="Courier New" panose="02070309020205020404" pitchFamily="49" charset="0"/>
              </a:rPr>
              <a:t>().filter</a:t>
            </a:r>
            <a:r>
              <a:rPr lang="en-US" sz="1800" dirty="0" smtClean="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w -&gt; </a:t>
            </a:r>
            <a:r>
              <a:rPr lang="en-US" sz="1800" dirty="0" err="1" smtClean="0">
                <a:latin typeface="Courier New" panose="02070309020205020404" pitchFamily="49" charset="0"/>
                <a:cs typeface="Courier New" panose="02070309020205020404" pitchFamily="49" charset="0"/>
              </a:rPr>
              <a:t>w.length</a:t>
            </a:r>
            <a:r>
              <a:rPr lang="en-US" sz="1800" dirty="0">
                <a:latin typeface="Courier New" panose="02070309020205020404" pitchFamily="49" charset="0"/>
                <a:cs typeface="Courier New" panose="02070309020205020404" pitchFamily="49" charset="0"/>
              </a:rPr>
              <a:t>() &gt; 12).count();</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22</a:t>
            </a:fld>
            <a:endParaRPr lang="en-US" dirty="0"/>
          </a:p>
        </p:txBody>
      </p:sp>
    </p:spTree>
    <p:extLst>
      <p:ext uri="{BB962C8B-B14F-4D97-AF65-F5344CB8AC3E}">
        <p14:creationId xmlns:p14="http://schemas.microsoft.com/office/powerpoint/2010/main" val="4242643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sz="4000" dirty="0"/>
              <a:t>Getting Outputs from Streams: </a:t>
            </a:r>
            <a:r>
              <a:rPr lang="en-US" sz="4000" dirty="0" smtClean="0"/>
              <a:t/>
            </a:r>
            <a:br>
              <a:rPr lang="en-US" sz="4000" dirty="0" smtClean="0"/>
            </a:br>
            <a:r>
              <a:rPr lang="en-US" sz="2000" i="1" dirty="0"/>
              <a:t>Reduction </a:t>
            </a:r>
            <a:r>
              <a:rPr lang="en-US" sz="2000" i="1" dirty="0" smtClean="0"/>
              <a:t>Methods</a:t>
            </a:r>
            <a:r>
              <a:rPr lang="en-US" sz="2000" i="1" dirty="0"/>
              <a:t>(cont.)</a:t>
            </a:r>
          </a:p>
        </p:txBody>
      </p:sp>
      <p:sp>
        <p:nvSpPr>
          <p:cNvPr id="3" name="Content Placeholder 2"/>
          <p:cNvSpPr>
            <a:spLocks noGrp="1"/>
          </p:cNvSpPr>
          <p:nvPr>
            <p:ph idx="1"/>
          </p:nvPr>
        </p:nvSpPr>
        <p:spPr>
          <a:xfrm>
            <a:off x="457200" y="1371601"/>
            <a:ext cx="8229600" cy="4953000"/>
          </a:xfrm>
        </p:spPr>
        <p:txBody>
          <a:bodyPr/>
          <a:lstStyle/>
          <a:p>
            <a:pPr marL="457200" lvl="0" indent="-457200">
              <a:buAutoNum type="arabicPeriod" startAt="3"/>
            </a:pPr>
            <a:r>
              <a:rPr lang="en-US" sz="2000" i="1" dirty="0" smtClean="0"/>
              <a:t>max</a:t>
            </a:r>
            <a:r>
              <a:rPr lang="en-US" sz="2000" i="1" dirty="0"/>
              <a:t>, min, </a:t>
            </a:r>
            <a:r>
              <a:rPr lang="en-US" sz="2000" i="1" dirty="0" err="1"/>
              <a:t>findFirst</a:t>
            </a:r>
            <a:r>
              <a:rPr lang="en-US" sz="2000" i="1" dirty="0"/>
              <a:t>, </a:t>
            </a:r>
            <a:r>
              <a:rPr lang="en-US" sz="2000" i="1" dirty="0" err="1"/>
              <a:t>findAny</a:t>
            </a:r>
            <a:r>
              <a:rPr lang="en-US" sz="2000" dirty="0"/>
              <a:t> search a stream for particular values and will throw an exception if not handled properly. An easy way to handle</a:t>
            </a:r>
            <a:r>
              <a:rPr lang="en-US" sz="2000" dirty="0" smtClean="0"/>
              <a:t>:</a:t>
            </a:r>
          </a:p>
          <a:p>
            <a:pPr marL="366713" lvl="1" indent="0">
              <a:buNone/>
            </a:pPr>
            <a:r>
              <a:rPr lang="en-US" sz="1800" dirty="0"/>
              <a:t>Example:  </a:t>
            </a:r>
            <a:r>
              <a:rPr lang="en-US" sz="1800" dirty="0">
                <a:latin typeface="Courier New" panose="02070309020205020404" pitchFamily="49" charset="0"/>
                <a:cs typeface="Courier New" panose="02070309020205020404" pitchFamily="49" charset="0"/>
              </a:rPr>
              <a:t>max</a:t>
            </a:r>
          </a:p>
          <a:p>
            <a:pPr marL="641350" lvl="2" indent="0">
              <a:buNone/>
            </a:pPr>
            <a:r>
              <a:rPr lang="en-US" sz="1700" dirty="0">
                <a:latin typeface="Courier New" panose="02070309020205020404" pitchFamily="49" charset="0"/>
                <a:cs typeface="Courier New" panose="02070309020205020404" pitchFamily="49" charset="0"/>
              </a:rPr>
              <a:t>Optional&lt;String&gt; largest = </a:t>
            </a:r>
            <a:r>
              <a:rPr lang="en-US" sz="1700" dirty="0" err="1">
                <a:latin typeface="Courier New" panose="02070309020205020404" pitchFamily="49" charset="0"/>
                <a:cs typeface="Courier New" panose="02070309020205020404" pitchFamily="49" charset="0"/>
              </a:rPr>
              <a:t>words.stream</a:t>
            </a:r>
            <a:r>
              <a:rPr lang="en-US" sz="1700" dirty="0" smtClean="0">
                <a:latin typeface="Courier New" panose="02070309020205020404" pitchFamily="49" charset="0"/>
                <a:cs typeface="Courier New" panose="02070309020205020404" pitchFamily="49" charset="0"/>
              </a:rPr>
              <a:t>()                        		.max(String::</a:t>
            </a:r>
            <a:r>
              <a:rPr lang="en-US" sz="1700" dirty="0" err="1" smtClean="0">
                <a:latin typeface="Courier New" panose="02070309020205020404" pitchFamily="49" charset="0"/>
                <a:cs typeface="Courier New" panose="02070309020205020404" pitchFamily="49" charset="0"/>
              </a:rPr>
              <a:t>compareToIgnoreCase</a:t>
            </a:r>
            <a:r>
              <a:rPr lang="en-US" sz="1700" dirty="0" smtClean="0">
                <a:latin typeface="Courier New" panose="02070309020205020404" pitchFamily="49" charset="0"/>
                <a:cs typeface="Courier New" panose="02070309020205020404" pitchFamily="49" charset="0"/>
              </a:rPr>
              <a:t>);</a:t>
            </a:r>
          </a:p>
          <a:p>
            <a:pPr marL="641350" lvl="2" indent="0">
              <a:buNone/>
            </a:pPr>
            <a:r>
              <a:rPr lang="en-US" sz="1700" dirty="0" smtClean="0">
                <a:latin typeface="Courier New" panose="02070309020205020404" pitchFamily="49" charset="0"/>
                <a:cs typeface="Courier New" panose="02070309020205020404" pitchFamily="49" charset="0"/>
              </a:rPr>
              <a:t>if </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largest.isPresent</a:t>
            </a:r>
            <a:r>
              <a:rPr lang="en-US" sz="1700" dirty="0">
                <a:latin typeface="Courier New" panose="02070309020205020404" pitchFamily="49" charset="0"/>
                <a:cs typeface="Courier New" panose="02070309020205020404" pitchFamily="49" charset="0"/>
              </a:rPr>
              <a:t>())</a:t>
            </a:r>
          </a:p>
          <a:p>
            <a:pPr marL="641350" lvl="2"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System.out.println</a:t>
            </a:r>
            <a:r>
              <a:rPr lang="en-US" sz="1700" dirty="0">
                <a:latin typeface="Courier New" panose="02070309020205020404" pitchFamily="49" charset="0"/>
                <a:cs typeface="Courier New" panose="02070309020205020404" pitchFamily="49" charset="0"/>
              </a:rPr>
              <a:t>("largest: " + </a:t>
            </a:r>
            <a:r>
              <a:rPr lang="en-US" sz="1700" dirty="0" err="1">
                <a:latin typeface="Courier New" panose="02070309020205020404" pitchFamily="49" charset="0"/>
                <a:cs typeface="Courier New" panose="02070309020205020404" pitchFamily="49" charset="0"/>
              </a:rPr>
              <a:t>largest.get</a:t>
            </a:r>
            <a:r>
              <a:rPr lang="en-US" sz="1700" dirty="0">
                <a:latin typeface="Courier New" panose="02070309020205020404" pitchFamily="49" charset="0"/>
                <a:cs typeface="Courier New" panose="02070309020205020404" pitchFamily="49" charset="0"/>
              </a:rPr>
              <a:t>());</a:t>
            </a:r>
          </a:p>
          <a:p>
            <a:pPr marL="366713" lvl="1" indent="0">
              <a:buNone/>
            </a:pPr>
            <a:endParaRPr lang="en-US" sz="1800" dirty="0" smtClean="0"/>
          </a:p>
          <a:p>
            <a:pPr marL="366713" lvl="1" indent="0">
              <a:buNone/>
            </a:pPr>
            <a:r>
              <a:rPr lang="en-US" sz="1800" dirty="0" smtClean="0"/>
              <a:t>An </a:t>
            </a:r>
            <a:r>
              <a:rPr lang="en-US" sz="1800" dirty="0">
                <a:latin typeface="Courier New" panose="02070309020205020404" pitchFamily="49" charset="0"/>
                <a:cs typeface="Courier New" panose="02070309020205020404" pitchFamily="49" charset="0"/>
              </a:rPr>
              <a:t>Optional</a:t>
            </a:r>
            <a:r>
              <a:rPr lang="en-US" sz="1800" dirty="0"/>
              <a:t> is a wrapper for the answer – either the found </a:t>
            </a:r>
            <a:r>
              <a:rPr lang="en-US" sz="1800" dirty="0">
                <a:latin typeface="Courier New" panose="02070309020205020404" pitchFamily="49" charset="0"/>
                <a:cs typeface="Courier New" panose="02070309020205020404" pitchFamily="49" charset="0"/>
              </a:rPr>
              <a:t>String</a:t>
            </a:r>
            <a:r>
              <a:rPr lang="en-US" sz="1800" dirty="0"/>
              <a:t> can be read via </a:t>
            </a:r>
            <a:r>
              <a:rPr lang="en-US" sz="1800" dirty="0">
                <a:latin typeface="Courier New" panose="02070309020205020404" pitchFamily="49" charset="0"/>
                <a:cs typeface="Courier New" panose="02070309020205020404" pitchFamily="49" charset="0"/>
              </a:rPr>
              <a:t>get()</a:t>
            </a:r>
            <a:r>
              <a:rPr lang="en-US" sz="1800" dirty="0"/>
              <a:t>, or a </a:t>
            </a:r>
            <a:r>
              <a:rPr lang="en-US" sz="1800" dirty="0" err="1">
                <a:latin typeface="Courier New" panose="02070309020205020404" pitchFamily="49" charset="0"/>
                <a:cs typeface="Courier New" panose="02070309020205020404" pitchFamily="49" charset="0"/>
              </a:rPr>
              <a:t>boolean</a:t>
            </a:r>
            <a:r>
              <a:rPr lang="en-US" sz="1800" dirty="0"/>
              <a:t> flag can be read that says no value was found (for example, if the </a:t>
            </a:r>
            <a:r>
              <a:rPr lang="en-US" sz="1800" dirty="0">
                <a:latin typeface="Courier New" panose="02070309020205020404" pitchFamily="49" charset="0"/>
                <a:cs typeface="Courier New" panose="02070309020205020404" pitchFamily="49" charset="0"/>
              </a:rPr>
              <a:t>stream</a:t>
            </a:r>
            <a:r>
              <a:rPr lang="en-US" sz="1800" dirty="0"/>
              <a:t> was empty).</a:t>
            </a:r>
            <a:br>
              <a:rPr lang="en-US" sz="1800" dirty="0"/>
            </a:br>
            <a:r>
              <a:rPr lang="en-US" sz="1800" dirty="0"/>
              <a:t/>
            </a:r>
            <a:br>
              <a:rPr lang="en-US" sz="1800" dirty="0"/>
            </a:br>
            <a:r>
              <a:rPr lang="en-US" sz="1800" dirty="0"/>
              <a:t>You can call </a:t>
            </a:r>
            <a:r>
              <a:rPr lang="en-US" sz="1800" dirty="0">
                <a:latin typeface="Courier New" panose="02070309020205020404" pitchFamily="49" charset="0"/>
                <a:cs typeface="Courier New" panose="02070309020205020404" pitchFamily="49" charset="0"/>
              </a:rPr>
              <a:t>get()</a:t>
            </a:r>
            <a:r>
              <a:rPr lang="en-US" sz="1800" dirty="0"/>
              <a:t> </a:t>
            </a:r>
            <a:r>
              <a:rPr lang="en-US" sz="1800" dirty="0" smtClean="0"/>
              <a:t>on </a:t>
            </a:r>
            <a:r>
              <a:rPr lang="en-US" sz="1800" dirty="0"/>
              <a:t>an </a:t>
            </a:r>
            <a:r>
              <a:rPr lang="en-US" sz="1800" dirty="0">
                <a:latin typeface="Courier New" panose="02070309020205020404" pitchFamily="49" charset="0"/>
                <a:cs typeface="Courier New" panose="02070309020205020404" pitchFamily="49" charset="0"/>
              </a:rPr>
              <a:t>Optional</a:t>
            </a:r>
            <a:r>
              <a:rPr lang="en-US" sz="1800" dirty="0"/>
              <a:t> to retrieve the stored value, but if the value was not found, so that the </a:t>
            </a:r>
            <a:r>
              <a:rPr lang="en-US" sz="1800" dirty="0">
                <a:latin typeface="Courier New" panose="02070309020205020404" pitchFamily="49" charset="0"/>
                <a:cs typeface="Courier New" panose="02070309020205020404" pitchFamily="49" charset="0"/>
              </a:rPr>
              <a:t>Optional</a:t>
            </a:r>
            <a:r>
              <a:rPr lang="en-US" sz="1800" dirty="0"/>
              <a:t> flag </a:t>
            </a:r>
            <a:r>
              <a:rPr lang="en-US" sz="1800" dirty="0" err="1">
                <a:latin typeface="Courier New" panose="02070309020205020404" pitchFamily="49" charset="0"/>
                <a:cs typeface="Courier New" panose="02070309020205020404" pitchFamily="49" charset="0"/>
              </a:rPr>
              <a:t>isPresent</a:t>
            </a:r>
            <a:r>
              <a:rPr lang="en-US" sz="1800" dirty="0"/>
              <a:t> is false, calling  </a:t>
            </a:r>
            <a:r>
              <a:rPr lang="en-US" sz="1800" dirty="0" smtClean="0">
                <a:latin typeface="Courier New" panose="02070309020205020404" pitchFamily="49" charset="0"/>
                <a:cs typeface="Courier New" panose="02070309020205020404" pitchFamily="49" charset="0"/>
              </a:rPr>
              <a:t>get()</a:t>
            </a:r>
            <a:r>
              <a:rPr lang="en-US" sz="1800" dirty="0" smtClean="0"/>
              <a:t>produces </a:t>
            </a:r>
            <a:r>
              <a:rPr lang="en-US" sz="1800" dirty="0"/>
              <a:t>a </a:t>
            </a:r>
            <a:r>
              <a:rPr lang="en-US" sz="1800" dirty="0" err="1">
                <a:latin typeface="Courier New" panose="02070309020205020404" pitchFamily="49" charset="0"/>
                <a:cs typeface="Courier New" panose="02070309020205020404" pitchFamily="49" charset="0"/>
              </a:rPr>
              <a:t>NoSuchElementException</a:t>
            </a:r>
            <a:r>
              <a:rPr lang="en-US" sz="1800" dirty="0"/>
              <a:t>.</a:t>
            </a:r>
          </a:p>
          <a:p>
            <a:pPr marL="0" lvl="0" indent="0">
              <a:buNone/>
            </a:pPr>
            <a:endParaRPr lang="en-US" sz="2000" dirty="0" smtClean="0"/>
          </a:p>
          <a:p>
            <a:pPr marL="0" lv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23</a:t>
            </a:fld>
            <a:endParaRPr lang="en-US" dirty="0"/>
          </a:p>
        </p:txBody>
      </p:sp>
    </p:spTree>
    <p:extLst>
      <p:ext uri="{BB962C8B-B14F-4D97-AF65-F5344CB8AC3E}">
        <p14:creationId xmlns:p14="http://schemas.microsoft.com/office/powerpoint/2010/main" val="1630497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sz="4000" dirty="0"/>
              <a:t>Getting Outputs from Streams: </a:t>
            </a:r>
            <a:r>
              <a:rPr lang="en-US" sz="4000" dirty="0" smtClean="0"/>
              <a:t/>
            </a:r>
            <a:br>
              <a:rPr lang="en-US" sz="4000" dirty="0" smtClean="0"/>
            </a:br>
            <a:r>
              <a:rPr lang="en-US" sz="2000" i="1" dirty="0"/>
              <a:t>Reduction </a:t>
            </a:r>
            <a:r>
              <a:rPr lang="en-US" sz="2000" i="1" dirty="0" smtClean="0"/>
              <a:t>Methods(cont.)</a:t>
            </a:r>
            <a:endParaRPr lang="en-US" sz="2000" i="1" dirty="0"/>
          </a:p>
        </p:txBody>
      </p:sp>
      <p:sp>
        <p:nvSpPr>
          <p:cNvPr id="3" name="Content Placeholder 2"/>
          <p:cNvSpPr>
            <a:spLocks noGrp="1"/>
          </p:cNvSpPr>
          <p:nvPr>
            <p:ph idx="1"/>
          </p:nvPr>
        </p:nvSpPr>
        <p:spPr>
          <a:xfrm>
            <a:off x="457200" y="1371601"/>
            <a:ext cx="8229600" cy="4953000"/>
          </a:xfrm>
        </p:spPr>
        <p:txBody>
          <a:bodyPr/>
          <a:lstStyle/>
          <a:p>
            <a:pPr marL="366713" lvl="1" indent="0">
              <a:buNone/>
            </a:pPr>
            <a:r>
              <a:rPr lang="en-US" sz="1700" dirty="0"/>
              <a:t>Example: </a:t>
            </a:r>
            <a:r>
              <a:rPr lang="en-US" sz="1700" dirty="0" err="1">
                <a:latin typeface="Courier New" panose="02070309020205020404" pitchFamily="49" charset="0"/>
                <a:cs typeface="Courier New" panose="02070309020205020404" pitchFamily="49" charset="0"/>
              </a:rPr>
              <a:t>findFirst</a:t>
            </a:r>
            <a:endParaRPr lang="en-US" sz="1700" dirty="0">
              <a:latin typeface="Courier New" panose="02070309020205020404" pitchFamily="49" charset="0"/>
              <a:cs typeface="Courier New" panose="02070309020205020404" pitchFamily="49" charset="0"/>
            </a:endParaRPr>
          </a:p>
          <a:p>
            <a:pPr marL="366713" lvl="1" indent="0">
              <a:buNone/>
            </a:pPr>
            <a:r>
              <a:rPr lang="en-US" sz="1700" dirty="0">
                <a:latin typeface="Courier New" panose="02070309020205020404" pitchFamily="49" charset="0"/>
                <a:cs typeface="Courier New" panose="02070309020205020404" pitchFamily="49" charset="0"/>
              </a:rPr>
              <a:t>Optional&lt;String&gt; </a:t>
            </a:r>
            <a:r>
              <a:rPr lang="en-US" sz="1700" dirty="0" err="1">
                <a:latin typeface="Courier New" panose="02070309020205020404" pitchFamily="49" charset="0"/>
                <a:cs typeface="Courier New" panose="02070309020205020404" pitchFamily="49" charset="0"/>
              </a:rPr>
              <a:t>startsWithQ</a:t>
            </a:r>
            <a:endParaRPr lang="en-US" sz="1700" dirty="0">
              <a:latin typeface="Courier New" panose="02070309020205020404" pitchFamily="49" charset="0"/>
              <a:cs typeface="Courier New" panose="02070309020205020404" pitchFamily="49" charset="0"/>
            </a:endParaRPr>
          </a:p>
          <a:p>
            <a:pPr marL="366713" lvl="1" indent="0">
              <a:buNone/>
            </a:pPr>
            <a:r>
              <a:rPr lang="en-US" sz="1700" dirty="0" smtClean="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words.stream</a:t>
            </a:r>
            <a:r>
              <a:rPr lang="en-US" sz="1700" dirty="0">
                <a:latin typeface="Courier New" panose="02070309020205020404" pitchFamily="49" charset="0"/>
                <a:cs typeface="Courier New" panose="02070309020205020404" pitchFamily="49" charset="0"/>
              </a:rPr>
              <a:t>().filter</a:t>
            </a:r>
            <a:r>
              <a:rPr lang="en-US" sz="1700" dirty="0" smtClean="0">
                <a:latin typeface="Courier New" panose="02070309020205020404" pitchFamily="49" charset="0"/>
                <a:cs typeface="Courier New" panose="02070309020205020404" pitchFamily="49" charset="0"/>
              </a:rPr>
              <a:t>(</a:t>
            </a:r>
          </a:p>
          <a:p>
            <a:pPr marL="366713" lvl="1" indent="0">
              <a:buNone/>
            </a:pPr>
            <a:r>
              <a:rPr lang="en-US" sz="1700" dirty="0">
                <a:latin typeface="Courier New" panose="02070309020205020404" pitchFamily="49" charset="0"/>
                <a:cs typeface="Courier New" panose="02070309020205020404" pitchFamily="49" charset="0"/>
              </a:rPr>
              <a:t>	</a:t>
            </a:r>
            <a:r>
              <a:rPr lang="en-US" sz="1700" dirty="0" smtClean="0">
                <a:latin typeface="Courier New" panose="02070309020205020404" pitchFamily="49" charset="0"/>
                <a:cs typeface="Courier New" panose="02070309020205020404" pitchFamily="49" charset="0"/>
              </a:rPr>
              <a:t>	s </a:t>
            </a:r>
            <a:r>
              <a:rPr lang="en-US" sz="1700" dirty="0">
                <a:latin typeface="Courier New" panose="02070309020205020404" pitchFamily="49" charset="0"/>
                <a:cs typeface="Courier New" panose="02070309020205020404" pitchFamily="49" charset="0"/>
              </a:rPr>
              <a:t>-&gt; </a:t>
            </a:r>
            <a:r>
              <a:rPr lang="en-US" sz="1700" dirty="0" err="1" smtClean="0">
                <a:latin typeface="Courier New" panose="02070309020205020404" pitchFamily="49" charset="0"/>
                <a:cs typeface="Courier New" panose="02070309020205020404" pitchFamily="49" charset="0"/>
              </a:rPr>
              <a:t>s.startsWith</a:t>
            </a:r>
            <a:r>
              <a:rPr lang="en-US" sz="1700" dirty="0">
                <a:latin typeface="Courier New" panose="02070309020205020404" pitchFamily="49" charset="0"/>
                <a:cs typeface="Courier New" panose="02070309020205020404" pitchFamily="49" charset="0"/>
              </a:rPr>
              <a:t>("Q")).</a:t>
            </a:r>
            <a:r>
              <a:rPr lang="en-US" sz="1700" dirty="0" err="1">
                <a:latin typeface="Courier New" panose="02070309020205020404" pitchFamily="49" charset="0"/>
                <a:cs typeface="Courier New" panose="02070309020205020404" pitchFamily="49" charset="0"/>
              </a:rPr>
              <a:t>findFirst</a:t>
            </a:r>
            <a:r>
              <a:rPr lang="en-US" sz="1700" dirty="0">
                <a:latin typeface="Courier New" panose="02070309020205020404" pitchFamily="49" charset="0"/>
                <a:cs typeface="Courier New" panose="02070309020205020404" pitchFamily="49" charset="0"/>
              </a:rPr>
              <a:t>();</a:t>
            </a:r>
          </a:p>
          <a:p>
            <a:pPr marL="366713" lvl="1" indent="0">
              <a:buNone/>
            </a:pPr>
            <a:endParaRPr lang="en-US" sz="1700" dirty="0" smtClean="0"/>
          </a:p>
          <a:p>
            <a:pPr marL="366713" lvl="1" indent="0">
              <a:buNone/>
            </a:pPr>
            <a:r>
              <a:rPr lang="en-US" sz="1700" dirty="0" smtClean="0"/>
              <a:t>Example</a:t>
            </a:r>
            <a:r>
              <a:rPr lang="en-US" sz="1700" dirty="0"/>
              <a:t>: </a:t>
            </a:r>
            <a:r>
              <a:rPr lang="en-US" sz="1700" dirty="0" err="1">
                <a:latin typeface="Courier New" panose="02070309020205020404" pitchFamily="49" charset="0"/>
                <a:cs typeface="Courier New" panose="02070309020205020404" pitchFamily="49" charset="0"/>
              </a:rPr>
              <a:t>findAny</a:t>
            </a:r>
            <a:r>
              <a:rPr lang="en-US" sz="1700" dirty="0"/>
              <a:t> </a:t>
            </a:r>
            <a:r>
              <a:rPr lang="en-US" sz="1700" dirty="0" smtClean="0"/>
              <a:t>This </a:t>
            </a:r>
            <a:r>
              <a:rPr lang="en-US" sz="1700" dirty="0"/>
              <a:t>operation returns </a:t>
            </a:r>
            <a:r>
              <a:rPr lang="en-US" sz="1700" dirty="0">
                <a:latin typeface="Courier New" panose="02070309020205020404" pitchFamily="49" charset="0"/>
                <a:cs typeface="Courier New" panose="02070309020205020404" pitchFamily="49" charset="0"/>
              </a:rPr>
              <a:t>true</a:t>
            </a:r>
            <a:r>
              <a:rPr lang="en-US" sz="1700" dirty="0"/>
              <a:t> if any match is found, </a:t>
            </a:r>
            <a:r>
              <a:rPr lang="en-US" sz="1700" dirty="0">
                <a:latin typeface="Courier New" panose="02070309020205020404" pitchFamily="49" charset="0"/>
                <a:cs typeface="Courier New" panose="02070309020205020404" pitchFamily="49" charset="0"/>
              </a:rPr>
              <a:t>false</a:t>
            </a:r>
            <a:r>
              <a:rPr lang="en-US" sz="1700" dirty="0"/>
              <a:t> otherwise; this one works well with parallel </a:t>
            </a:r>
            <a:r>
              <a:rPr lang="en-US" sz="1700" dirty="0">
                <a:latin typeface="Courier New" panose="02070309020205020404" pitchFamily="49" charset="0"/>
                <a:cs typeface="Courier New" panose="02070309020205020404" pitchFamily="49" charset="0"/>
              </a:rPr>
              <a:t>streams</a:t>
            </a:r>
            <a:r>
              <a:rPr lang="en-US" sz="1700" dirty="0"/>
              <a:t>:</a:t>
            </a:r>
          </a:p>
          <a:p>
            <a:pPr marL="366713" lvl="1" indent="0">
              <a:buNone/>
            </a:pPr>
            <a:r>
              <a:rPr lang="en-US" sz="1700" dirty="0">
                <a:latin typeface="Courier New" panose="02070309020205020404" pitchFamily="49" charset="0"/>
                <a:cs typeface="Courier New" panose="02070309020205020404" pitchFamily="49" charset="0"/>
              </a:rPr>
              <a:t>Optional&lt;String&gt; </a:t>
            </a:r>
            <a:r>
              <a:rPr lang="en-US" sz="1700" dirty="0" err="1">
                <a:latin typeface="Courier New" panose="02070309020205020404" pitchFamily="49" charset="0"/>
                <a:cs typeface="Courier New" panose="02070309020205020404" pitchFamily="49" charset="0"/>
              </a:rPr>
              <a:t>startsWithQ</a:t>
            </a:r>
            <a:endParaRPr lang="en-US" sz="1700" dirty="0">
              <a:latin typeface="Courier New" panose="02070309020205020404" pitchFamily="49" charset="0"/>
              <a:cs typeface="Courier New" panose="02070309020205020404" pitchFamily="49" charset="0"/>
            </a:endParaRPr>
          </a:p>
          <a:p>
            <a:pPr marL="366713" lvl="1" indent="0">
              <a:buNone/>
            </a:pPr>
            <a:r>
              <a:rPr lang="en-US" sz="1700" dirty="0" smtClean="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words.parallelStream</a:t>
            </a:r>
            <a:r>
              <a:rPr lang="en-US" sz="1700" dirty="0">
                <a:latin typeface="Courier New" panose="02070309020205020404" pitchFamily="49" charset="0"/>
                <a:cs typeface="Courier New" panose="02070309020205020404" pitchFamily="49" charset="0"/>
              </a:rPr>
              <a:t>()</a:t>
            </a:r>
            <a:br>
              <a:rPr lang="en-US" sz="1700" dirty="0">
                <a:latin typeface="Courier New" panose="02070309020205020404" pitchFamily="49" charset="0"/>
                <a:cs typeface="Courier New" panose="02070309020205020404" pitchFamily="49" charset="0"/>
              </a:rPr>
            </a:br>
            <a:r>
              <a:rPr lang="en-US" sz="1700" dirty="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filter(s -&gt; </a:t>
            </a:r>
            <a:r>
              <a:rPr lang="en-US" sz="1700" dirty="0" err="1">
                <a:latin typeface="Courier New" panose="02070309020205020404" pitchFamily="49" charset="0"/>
                <a:cs typeface="Courier New" panose="02070309020205020404" pitchFamily="49" charset="0"/>
              </a:rPr>
              <a:t>s.startsWith</a:t>
            </a:r>
            <a:r>
              <a:rPr lang="en-US" sz="1700" dirty="0">
                <a:latin typeface="Courier New" panose="02070309020205020404" pitchFamily="49" charset="0"/>
                <a:cs typeface="Courier New" panose="02070309020205020404" pitchFamily="49" charset="0"/>
              </a:rPr>
              <a:t>("Q"))</a:t>
            </a:r>
            <a:br>
              <a:rPr lang="en-US" sz="1700" dirty="0">
                <a:latin typeface="Courier New" panose="02070309020205020404" pitchFamily="49" charset="0"/>
                <a:cs typeface="Courier New" panose="02070309020205020404" pitchFamily="49" charset="0"/>
              </a:rPr>
            </a:br>
            <a:r>
              <a:rPr lang="en-US" sz="1700" dirty="0" smtClean="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findAny</a:t>
            </a:r>
            <a:r>
              <a:rPr lang="en-US" sz="1700" dirty="0">
                <a:latin typeface="Courier New" panose="02070309020205020404" pitchFamily="49" charset="0"/>
                <a:cs typeface="Courier New" panose="02070309020205020404" pitchFamily="49" charset="0"/>
              </a:rPr>
              <a:t>();</a:t>
            </a:r>
          </a:p>
          <a:p>
            <a:pPr marL="366713" lvl="1" indent="0">
              <a:buNone/>
            </a:pPr>
            <a:endParaRPr lang="en-US" sz="17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24</a:t>
            </a:fld>
            <a:endParaRPr lang="en-US" dirty="0"/>
          </a:p>
        </p:txBody>
      </p:sp>
    </p:spTree>
    <p:extLst>
      <p:ext uri="{BB962C8B-B14F-4D97-AF65-F5344CB8AC3E}">
        <p14:creationId xmlns:p14="http://schemas.microsoft.com/office/powerpoint/2010/main" val="3474943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sz="4000" dirty="0"/>
              <a:t>Working with Optional </a:t>
            </a:r>
            <a:r>
              <a:rPr lang="en-US" sz="4000" dirty="0" smtClean="0"/>
              <a:t/>
            </a:r>
            <a:br>
              <a:rPr lang="en-US" sz="4000" dirty="0" smtClean="0"/>
            </a:br>
            <a:r>
              <a:rPr lang="en-US" sz="2000" i="1" dirty="0" smtClean="0"/>
              <a:t>– </a:t>
            </a:r>
            <a:r>
              <a:rPr lang="en-US" sz="2000" i="1" dirty="0"/>
              <a:t>A Better Way to Handle </a:t>
            </a:r>
            <a:r>
              <a:rPr lang="en-US" sz="2000" i="1" dirty="0" smtClean="0"/>
              <a:t>Nulls</a:t>
            </a:r>
            <a:endParaRPr lang="en-US" sz="2000" i="1" dirty="0"/>
          </a:p>
        </p:txBody>
      </p:sp>
      <p:sp>
        <p:nvSpPr>
          <p:cNvPr id="3" name="Content Placeholder 2"/>
          <p:cNvSpPr>
            <a:spLocks noGrp="1"/>
          </p:cNvSpPr>
          <p:nvPr>
            <p:ph idx="1"/>
          </p:nvPr>
        </p:nvSpPr>
        <p:spPr>
          <a:xfrm>
            <a:off x="533400" y="1752600"/>
            <a:ext cx="8229600" cy="4389437"/>
          </a:xfrm>
        </p:spPr>
        <p:txBody>
          <a:bodyPr/>
          <a:lstStyle/>
          <a:p>
            <a:pPr marL="342900" lvl="0" indent="-342900">
              <a:buAutoNum type="arabicPeriod"/>
            </a:pPr>
            <a:r>
              <a:rPr lang="en-US" sz="1800" dirty="0" smtClean="0"/>
              <a:t>The </a:t>
            </a:r>
            <a:r>
              <a:rPr lang="en-US" sz="1800" dirty="0"/>
              <a:t>previous slide introduced the </a:t>
            </a:r>
            <a:r>
              <a:rPr lang="en-US" sz="1800" dirty="0">
                <a:latin typeface="Courier New" panose="02070309020205020404" pitchFamily="49" charset="0"/>
                <a:cs typeface="Courier New" panose="02070309020205020404" pitchFamily="49" charset="0"/>
              </a:rPr>
              <a:t>Optional</a:t>
            </a:r>
            <a:r>
              <a:rPr lang="en-US" sz="1800" dirty="0"/>
              <a:t> class. </a:t>
            </a:r>
            <a:r>
              <a:rPr lang="en-US" sz="1800" dirty="0">
                <a:latin typeface="Courier New" panose="02070309020205020404" pitchFamily="49" charset="0"/>
                <a:cs typeface="Courier New" panose="02070309020205020404" pitchFamily="49" charset="0"/>
              </a:rPr>
              <a:t>Optional</a:t>
            </a:r>
            <a:r>
              <a:rPr lang="en-US" sz="1800" dirty="0"/>
              <a:t> was added to Java to make handling of nulls less error prone. However </a:t>
            </a:r>
            <a:r>
              <a:rPr lang="en-US" sz="1800" dirty="0" smtClean="0"/>
              <a:t>notice</a:t>
            </a:r>
          </a:p>
          <a:p>
            <a:pPr marL="342900" lvl="0" indent="-342900">
              <a:buAutoNum type="arabicPeriod"/>
            </a:pPr>
            <a:endParaRPr lang="en-US" sz="1800" dirty="0" smtClean="0"/>
          </a:p>
          <a:p>
            <a:pPr marL="366713" lvl="1" indent="0">
              <a:buNone/>
            </a:pPr>
            <a:r>
              <a:rPr lang="en-US" sz="1800" dirty="0" smtClean="0">
                <a:latin typeface="Courier New" panose="02070309020205020404" pitchFamily="49" charset="0"/>
                <a:cs typeface="Courier New" panose="02070309020205020404" pitchFamily="49" charset="0"/>
              </a:rPr>
              <a:t>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optionalValue.isPresent</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optionalValue.get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someMethod</a:t>
            </a:r>
            <a:r>
              <a:rPr lang="en-US" sz="1800" dirty="0" smtClean="0">
                <a:latin typeface="Courier New" panose="02070309020205020404" pitchFamily="49" charset="0"/>
                <a:cs typeface="Courier New" panose="02070309020205020404" pitchFamily="49" charset="0"/>
              </a:rPr>
              <a:t>();</a:t>
            </a:r>
          </a:p>
          <a:p>
            <a:pPr marL="366713" lvl="1" indent="0">
              <a:buNone/>
            </a:pPr>
            <a:endParaRPr lang="en-US" sz="1800" dirty="0">
              <a:latin typeface="Courier New" panose="02070309020205020404" pitchFamily="49" charset="0"/>
              <a:cs typeface="Courier New" panose="02070309020205020404" pitchFamily="49" charset="0"/>
            </a:endParaRPr>
          </a:p>
          <a:p>
            <a:pPr marL="366713" lvl="1" indent="0">
              <a:buNone/>
            </a:pPr>
            <a:r>
              <a:rPr lang="en-US" sz="1800" dirty="0" smtClean="0"/>
              <a:t>is </a:t>
            </a:r>
            <a:r>
              <a:rPr lang="en-US" sz="1800" dirty="0"/>
              <a:t>no easier </a:t>
            </a:r>
            <a:r>
              <a:rPr lang="en-US" sz="1800" dirty="0" smtClean="0"/>
              <a:t>than</a:t>
            </a:r>
          </a:p>
          <a:p>
            <a:pPr marL="366713" lvl="1" indent="0">
              <a:buNone/>
            </a:pPr>
            <a:endParaRPr lang="en-US" sz="1800" dirty="0" smtClean="0"/>
          </a:p>
          <a:p>
            <a:pPr marL="366713" lvl="1" indent="0">
              <a:buNone/>
            </a:pPr>
            <a:r>
              <a:rPr lang="en-US" sz="1800" dirty="0">
                <a:latin typeface="Courier New" panose="02070309020205020404" pitchFamily="49" charset="0"/>
                <a:cs typeface="Courier New" panose="02070309020205020404" pitchFamily="49" charset="0"/>
              </a:rPr>
              <a:t>if (value != null) </a:t>
            </a:r>
            <a:r>
              <a:rPr lang="en-US" sz="1800" dirty="0" err="1">
                <a:latin typeface="Courier New" panose="02070309020205020404" pitchFamily="49" charset="0"/>
                <a:cs typeface="Courier New" panose="02070309020205020404" pitchFamily="49" charset="0"/>
              </a:rPr>
              <a:t>value.someMethod</a:t>
            </a:r>
            <a:r>
              <a:rPr lang="en-US" sz="1800" dirty="0">
                <a:latin typeface="Courier New" panose="02070309020205020404" pitchFamily="49" charset="0"/>
                <a:cs typeface="Courier New" panose="02070309020205020404" pitchFamily="49" charset="0"/>
              </a:rPr>
              <a:t>();</a:t>
            </a:r>
          </a:p>
          <a:p>
            <a:pPr marL="366713" lvl="1" indent="0">
              <a:buNone/>
            </a:pPr>
            <a:endParaRPr lang="en-US" sz="1800" dirty="0"/>
          </a:p>
          <a:p>
            <a:pPr marL="366713" lvl="1" indent="0">
              <a:buNone/>
            </a:pPr>
            <a:r>
              <a:rPr lang="en-US" sz="1800" dirty="0" smtClean="0"/>
              <a:t>The </a:t>
            </a:r>
            <a:r>
              <a:rPr lang="en-US" sz="1800" dirty="0">
                <a:latin typeface="Courier New" panose="02070309020205020404" pitchFamily="49" charset="0"/>
                <a:cs typeface="Courier New" panose="02070309020205020404" pitchFamily="49" charset="0"/>
              </a:rPr>
              <a:t>Optional</a:t>
            </a:r>
            <a:r>
              <a:rPr lang="en-US" sz="1800" dirty="0"/>
              <a:t> class, however, supports other techniques that are superior to checking </a:t>
            </a:r>
            <a:r>
              <a:rPr lang="en-US" sz="1800" dirty="0">
                <a:latin typeface="Courier New" panose="02070309020205020404" pitchFamily="49" charset="0"/>
                <a:cs typeface="Courier New" panose="02070309020205020404" pitchFamily="49" charset="0"/>
              </a:rPr>
              <a:t>nulls</a:t>
            </a:r>
            <a:r>
              <a:rPr lang="en-US" sz="1800" dirty="0"/>
              <a:t>.</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25</a:t>
            </a:fld>
            <a:endParaRPr lang="en-US" dirty="0"/>
          </a:p>
        </p:txBody>
      </p:sp>
    </p:spTree>
    <p:extLst>
      <p:ext uri="{BB962C8B-B14F-4D97-AF65-F5344CB8AC3E}">
        <p14:creationId xmlns:p14="http://schemas.microsoft.com/office/powerpoint/2010/main" val="2673426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48" y="533400"/>
            <a:ext cx="8229600" cy="1143000"/>
          </a:xfrm>
        </p:spPr>
        <p:txBody>
          <a:bodyPr/>
          <a:lstStyle/>
          <a:p>
            <a:pPr algn="ctr"/>
            <a:r>
              <a:rPr lang="en-US" sz="4000" dirty="0"/>
              <a:t>Working with Optional </a:t>
            </a:r>
            <a:r>
              <a:rPr lang="en-US" sz="4000" dirty="0" smtClean="0"/>
              <a:t/>
            </a:r>
            <a:br>
              <a:rPr lang="en-US" sz="4000" dirty="0" smtClean="0"/>
            </a:br>
            <a:r>
              <a:rPr lang="en-US" sz="2000" i="1" dirty="0" smtClean="0"/>
              <a:t>– </a:t>
            </a:r>
            <a:r>
              <a:rPr lang="en-US" sz="2000" i="1" dirty="0"/>
              <a:t>A Better Way to Handle </a:t>
            </a:r>
            <a:r>
              <a:rPr lang="en-US" sz="2000" i="1" dirty="0" smtClean="0"/>
              <a:t>Nulls (cont.)</a:t>
            </a:r>
            <a:endParaRPr lang="en-US" sz="2000" i="1" dirty="0"/>
          </a:p>
        </p:txBody>
      </p:sp>
      <p:sp>
        <p:nvSpPr>
          <p:cNvPr id="3" name="Content Placeholder 2"/>
          <p:cNvSpPr>
            <a:spLocks noGrp="1"/>
          </p:cNvSpPr>
          <p:nvPr>
            <p:ph idx="1"/>
          </p:nvPr>
        </p:nvSpPr>
        <p:spPr>
          <a:xfrm>
            <a:off x="473015" y="1828800"/>
            <a:ext cx="8229600" cy="4389437"/>
          </a:xfrm>
        </p:spPr>
        <p:txBody>
          <a:bodyPr/>
          <a:lstStyle/>
          <a:p>
            <a:pPr marL="342900" indent="-342900">
              <a:buAutoNum type="arabicPeriod" startAt="2"/>
            </a:pPr>
            <a:r>
              <a:rPr lang="en-US" sz="2000" dirty="0" smtClean="0"/>
              <a:t>The </a:t>
            </a:r>
            <a:r>
              <a:rPr lang="en-US" sz="2000" dirty="0" err="1">
                <a:latin typeface="Courier New" panose="02070309020205020404" pitchFamily="49" charset="0"/>
                <a:cs typeface="Courier New" panose="02070309020205020404" pitchFamily="49" charset="0"/>
              </a:rPr>
              <a:t>orElse</a:t>
            </a:r>
            <a:r>
              <a:rPr lang="en-US" sz="2000" dirty="0"/>
              <a:t> method – if result is null, give alternative output using </a:t>
            </a:r>
            <a:r>
              <a:rPr lang="en-US" sz="2000" dirty="0" err="1">
                <a:latin typeface="Courier New" panose="02070309020205020404" pitchFamily="49" charset="0"/>
                <a:cs typeface="Courier New" panose="02070309020205020404" pitchFamily="49" charset="0"/>
              </a:rPr>
              <a:t>orElse</a:t>
            </a:r>
            <a:endParaRPr lang="en-US" sz="2000" dirty="0">
              <a:latin typeface="Courier New" panose="02070309020205020404" pitchFamily="49" charset="0"/>
              <a:cs typeface="Courier New" panose="02070309020205020404" pitchFamily="49" charset="0"/>
            </a:endParaRPr>
          </a:p>
          <a:p>
            <a:pPr marL="342900" indent="-342900">
              <a:buAutoNum type="arabicPeriod" startAt="2"/>
            </a:pPr>
            <a:endParaRPr lang="en-US" sz="1800" dirty="0" smtClean="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667000"/>
            <a:ext cx="8693739" cy="3676210"/>
          </a:xfrm>
          <a:prstGeom prst="rect">
            <a:avLst/>
          </a:prstGeom>
        </p:spPr>
      </p:pic>
    </p:spTree>
    <p:extLst>
      <p:ext uri="{BB962C8B-B14F-4D97-AF65-F5344CB8AC3E}">
        <p14:creationId xmlns:p14="http://schemas.microsoft.com/office/powerpoint/2010/main" val="3173160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sz="4000" dirty="0"/>
              <a:t>Working with Optional </a:t>
            </a:r>
            <a:r>
              <a:rPr lang="en-US" sz="4000" dirty="0" smtClean="0"/>
              <a:t/>
            </a:r>
            <a:br>
              <a:rPr lang="en-US" sz="4000" dirty="0" smtClean="0"/>
            </a:br>
            <a:r>
              <a:rPr lang="en-US" sz="2000" i="1" dirty="0" smtClean="0"/>
              <a:t>– </a:t>
            </a:r>
            <a:r>
              <a:rPr lang="en-US" sz="2000" i="1" dirty="0"/>
              <a:t>A Better Way to Handle </a:t>
            </a:r>
            <a:r>
              <a:rPr lang="en-US" sz="2000" i="1" dirty="0" smtClean="0"/>
              <a:t>Nulls (cont.)</a:t>
            </a:r>
            <a:endParaRPr lang="en-US" sz="2000" i="1" dirty="0"/>
          </a:p>
        </p:txBody>
      </p:sp>
      <p:sp>
        <p:nvSpPr>
          <p:cNvPr id="3" name="Content Placeholder 2"/>
          <p:cNvSpPr>
            <a:spLocks noGrp="1"/>
          </p:cNvSpPr>
          <p:nvPr>
            <p:ph idx="1"/>
          </p:nvPr>
        </p:nvSpPr>
        <p:spPr>
          <a:xfrm>
            <a:off x="457200" y="1676400"/>
            <a:ext cx="8229600" cy="4541837"/>
          </a:xfrm>
        </p:spPr>
        <p:txBody>
          <a:bodyPr/>
          <a:lstStyle/>
          <a:p>
            <a:pPr marL="342900" lvl="0" indent="-342900">
              <a:buAutoNum type="arabicPeriod" startAt="3"/>
            </a:pPr>
            <a:r>
              <a:rPr lang="en-US" sz="1800" dirty="0" smtClean="0"/>
              <a:t>Use </a:t>
            </a:r>
            <a:r>
              <a:rPr lang="en-US" sz="1800" dirty="0" err="1" smtClean="0">
                <a:latin typeface="Courier New" panose="02070309020205020404" pitchFamily="49" charset="0"/>
                <a:cs typeface="Courier New" panose="02070309020205020404" pitchFamily="49" charset="0"/>
              </a:rPr>
              <a:t>ifPresent</a:t>
            </a:r>
            <a:r>
              <a:rPr lang="en-US" sz="1800" dirty="0" smtClean="0">
                <a:latin typeface="Courier New" panose="02070309020205020404" pitchFamily="49" charset="0"/>
                <a:cs typeface="Courier New" panose="02070309020205020404" pitchFamily="49" charset="0"/>
              </a:rPr>
              <a:t>(Consumer)</a:t>
            </a:r>
            <a:r>
              <a:rPr lang="en-US" sz="1800" dirty="0" smtClean="0"/>
              <a:t> to </a:t>
            </a:r>
            <a:r>
              <a:rPr lang="en-US" sz="1800" dirty="0"/>
              <a:t>invoke an action and skip the </a:t>
            </a:r>
            <a:r>
              <a:rPr lang="en-US" sz="1800" dirty="0" smtClean="0"/>
              <a:t>null </a:t>
            </a:r>
            <a:r>
              <a:rPr lang="en-US" sz="1800" dirty="0"/>
              <a:t>case completely. </a:t>
            </a:r>
            <a:endParaRPr lang="en-US" sz="1800" dirty="0" smtClean="0"/>
          </a:p>
          <a:p>
            <a:pPr marL="366713" lvl="1" indent="0">
              <a:buNone/>
            </a:pPr>
            <a:r>
              <a:rPr lang="en-US" sz="1600" b="1" dirty="0" smtClean="0">
                <a:solidFill>
                  <a:srgbClr val="CC0099"/>
                </a:solidFill>
                <a:latin typeface="Courier New" panose="02070309020205020404" pitchFamily="49" charset="0"/>
                <a:cs typeface="Courier New" panose="02070309020205020404" pitchFamily="49" charset="0"/>
              </a:rPr>
              <a:t>public</a:t>
            </a:r>
            <a:r>
              <a:rPr lang="en-US" sz="1600" dirty="0" smtClean="0">
                <a:solidFill>
                  <a:srgbClr val="CC0099"/>
                </a:solidFill>
                <a:latin typeface="Courier New" panose="02070309020205020404" pitchFamily="49" charset="0"/>
                <a:cs typeface="Courier New" panose="02070309020205020404" pitchFamily="49" charset="0"/>
              </a:rPr>
              <a:t> </a:t>
            </a:r>
            <a:r>
              <a:rPr lang="en-US" sz="1600" b="1" dirty="0">
                <a:solidFill>
                  <a:srgbClr val="CC0099"/>
                </a:solidFill>
                <a:latin typeface="Courier New" panose="02070309020205020404" pitchFamily="49" charset="0"/>
                <a:cs typeface="Courier New" panose="02070309020205020404" pitchFamily="49" charset="0"/>
              </a:rPr>
              <a:t>static</a:t>
            </a:r>
            <a:r>
              <a:rPr lang="en-US" sz="1600" dirty="0">
                <a:latin typeface="Courier New" panose="02070309020205020404" pitchFamily="49" charset="0"/>
                <a:cs typeface="Courier New" panose="02070309020205020404" pitchFamily="49" charset="0"/>
              </a:rPr>
              <a:t> </a:t>
            </a:r>
            <a:r>
              <a:rPr lang="en-US" sz="1600" b="1" dirty="0">
                <a:solidFill>
                  <a:srgbClr val="CC0099"/>
                </a:solidFill>
                <a:latin typeface="Courier New" panose="02070309020205020404" pitchFamily="49" charset="0"/>
                <a:cs typeface="Courier New" panose="02070309020205020404" pitchFamily="49" charset="0"/>
              </a:rPr>
              <a:t>void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pickName</a:t>
            </a:r>
            <a:r>
              <a:rPr lang="en-US" sz="1600" dirty="0">
                <a:latin typeface="Courier New" panose="02070309020205020404" pitchFamily="49" charset="0"/>
                <a:cs typeface="Courier New" panose="02070309020205020404" pitchFamily="49" charset="0"/>
              </a:rPr>
              <a:t>(List&lt;String&gt; names, String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startingLetter</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pPr marL="1464310" lvl="5" indent="0">
              <a:buNone/>
            </a:pPr>
            <a:r>
              <a:rPr lang="en-US" sz="1600" b="1" dirty="0" smtClean="0">
                <a:latin typeface="Courier New" panose="02070309020205020404" pitchFamily="49" charset="0"/>
                <a:cs typeface="Courier New" panose="02070309020205020404" pitchFamily="49" charset="0"/>
              </a:rPr>
              <a:t>	</a:t>
            </a:r>
          </a:p>
          <a:p>
            <a:pPr marL="366713" lvl="1" indent="0">
              <a:buNone/>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final</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Optional&lt;String&gt; </a:t>
            </a:r>
            <a:r>
              <a:rPr lang="en-US" sz="1600" dirty="0" err="1">
                <a:latin typeface="Courier New" panose="02070309020205020404" pitchFamily="49" charset="0"/>
                <a:cs typeface="Courier New" panose="02070309020205020404" pitchFamily="49" charset="0"/>
              </a:rPr>
              <a:t>foundName</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names.stream</a:t>
            </a:r>
            <a:r>
              <a:rPr lang="en-US" sz="1600" dirty="0">
                <a:latin typeface="Courier New" panose="02070309020205020404" pitchFamily="49" charset="0"/>
                <a:cs typeface="Courier New" panose="02070309020205020404" pitchFamily="49" charset="0"/>
              </a:rPr>
              <a:t>()</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filter(name -&gt;</a:t>
            </a:r>
            <a:r>
              <a:rPr lang="en-US" sz="1600" dirty="0" err="1">
                <a:latin typeface="Courier New" panose="02070309020205020404" pitchFamily="49" charset="0"/>
                <a:cs typeface="Courier New" panose="02070309020205020404" pitchFamily="49" charset="0"/>
              </a:rPr>
              <a:t>name.startsWith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startingLetter</a:t>
            </a:r>
            <a:r>
              <a:rPr lang="en-US" sz="1600" dirty="0">
                <a:latin typeface="Courier New" panose="02070309020205020404" pitchFamily="49" charset="0"/>
                <a:cs typeface="Courier New" panose="02070309020205020404" pitchFamily="49" charset="0"/>
              </a:rPr>
              <a:t>))</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findFirst</a:t>
            </a:r>
            <a:r>
              <a:rPr lang="en-US" sz="1600" dirty="0">
                <a:latin typeface="Courier New" panose="02070309020205020404" pitchFamily="49" charset="0"/>
                <a:cs typeface="Courier New" panose="02070309020205020404" pitchFamily="49" charset="0"/>
              </a:rPr>
              <a:t>();</a:t>
            </a:r>
          </a:p>
          <a:p>
            <a:pPr marL="366713" lvl="1" indent="0">
              <a:buNone/>
            </a:pPr>
            <a:endParaRPr lang="en-US" sz="1600" dirty="0" smtClean="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foundName.</a:t>
            </a:r>
            <a:r>
              <a:rPr lang="en-US" sz="1600" b="1" dirty="0" err="1" smtClean="0">
                <a:solidFill>
                  <a:srgbClr val="FF0000"/>
                </a:solidFill>
                <a:latin typeface="Courier New" panose="02070309020205020404" pitchFamily="49" charset="0"/>
                <a:cs typeface="Courier New" panose="02070309020205020404" pitchFamily="49" charset="0"/>
              </a:rPr>
              <a:t>ifPresent</a:t>
            </a:r>
            <a:r>
              <a:rPr lang="en-US" sz="1600" dirty="0" smtClean="0">
                <a:latin typeface="Courier New" panose="02070309020205020404" pitchFamily="49" charset="0"/>
                <a:cs typeface="Courier New" panose="02070309020205020404" pitchFamily="49" charset="0"/>
              </a:rPr>
              <a:t>(</a:t>
            </a: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name </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System.</a:t>
            </a:r>
            <a:r>
              <a:rPr lang="en-US" sz="1600" b="1" i="1" dirty="0" err="1">
                <a:latin typeface="Courier New" panose="02070309020205020404" pitchFamily="49" charset="0"/>
                <a:cs typeface="Courier New" panose="02070309020205020404" pitchFamily="49" charset="0"/>
              </a:rPr>
              <a:t>out</a:t>
            </a:r>
            <a:r>
              <a:rPr lang="en-US" sz="1600" dirty="0" err="1">
                <a:latin typeface="Courier New" panose="02070309020205020404" pitchFamily="49" charset="0"/>
                <a:cs typeface="Courier New" panose="02070309020205020404" pitchFamily="49" charset="0"/>
              </a:rPr>
              <a:t>.println</a:t>
            </a:r>
            <a:r>
              <a:rPr lang="en-US" sz="1600" dirty="0">
                <a:latin typeface="Courier New" panose="02070309020205020404" pitchFamily="49" charset="0"/>
                <a:cs typeface="Courier New" panose="02070309020205020404" pitchFamily="49" charset="0"/>
              </a:rPr>
              <a:t>("Hello " + </a:t>
            </a:r>
            <a:r>
              <a:rPr lang="en-US" sz="1600" dirty="0" smtClean="0">
                <a:latin typeface="Courier New" panose="02070309020205020404" pitchFamily="49" charset="0"/>
                <a:cs typeface="Courier New" panose="02070309020205020404" pitchFamily="49" charset="0"/>
              </a:rPr>
              <a:t>name));</a:t>
            </a:r>
          </a:p>
          <a:p>
            <a:pPr marL="366713" lvl="1" indent="0">
              <a:buNone/>
            </a:pPr>
            <a:r>
              <a:rPr lang="en-US" sz="1600" dirty="0" smtClean="0">
                <a:latin typeface="Courier New" panose="02070309020205020404" pitchFamily="49" charset="0"/>
                <a:cs typeface="Courier New" panose="02070309020205020404" pitchFamily="49" charset="0"/>
              </a:rPr>
              <a:t>}</a:t>
            </a:r>
            <a:r>
              <a:rPr lang="en-US" sz="1600" dirty="0"/>
              <a:t> </a:t>
            </a:r>
          </a:p>
          <a:p>
            <a:pPr marL="366713" lvl="1" indent="0">
              <a:buNone/>
            </a:pPr>
            <a:r>
              <a:rPr lang="en-US" sz="1800" u="sng" dirty="0" smtClean="0"/>
              <a:t>Question</a:t>
            </a:r>
            <a:r>
              <a:rPr lang="en-US" sz="1800" dirty="0"/>
              <a:t>.  Why </a:t>
            </a:r>
            <a:r>
              <a:rPr lang="en-US" sz="1800" dirty="0" smtClean="0"/>
              <a:t>can we insert </a:t>
            </a:r>
            <a:r>
              <a:rPr lang="en-US" sz="1800" dirty="0"/>
              <a:t>a lambda as the argument for </a:t>
            </a:r>
            <a:r>
              <a:rPr lang="en-US" sz="1800" dirty="0" err="1"/>
              <a:t>ifPresent</a:t>
            </a:r>
            <a:r>
              <a:rPr lang="en-US" sz="1800" dirty="0"/>
              <a:t> here? </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27</a:t>
            </a:fld>
            <a:endParaRPr lang="en-US" dirty="0"/>
          </a:p>
        </p:txBody>
      </p:sp>
    </p:spTree>
    <p:extLst>
      <p:ext uri="{BB962C8B-B14F-4D97-AF65-F5344CB8AC3E}">
        <p14:creationId xmlns:p14="http://schemas.microsoft.com/office/powerpoint/2010/main" val="2764546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z="4000" dirty="0"/>
              <a:t>Creating Your Own </a:t>
            </a:r>
            <a:r>
              <a:rPr lang="en-US" sz="4000" dirty="0" err="1" smtClean="0"/>
              <a:t>Optionals</a:t>
            </a:r>
            <a:endParaRPr lang="en-US" sz="4000" dirty="0"/>
          </a:p>
        </p:txBody>
      </p:sp>
      <p:sp>
        <p:nvSpPr>
          <p:cNvPr id="3" name="Content Placeholder 2"/>
          <p:cNvSpPr>
            <a:spLocks noGrp="1"/>
          </p:cNvSpPr>
          <p:nvPr>
            <p:ph idx="1"/>
          </p:nvPr>
        </p:nvSpPr>
        <p:spPr>
          <a:xfrm>
            <a:off x="457200" y="1752600"/>
            <a:ext cx="8229600" cy="4389437"/>
          </a:xfrm>
        </p:spPr>
        <p:txBody>
          <a:bodyPr/>
          <a:lstStyle/>
          <a:p>
            <a:r>
              <a:rPr lang="en-US" sz="1800" b="1" dirty="0"/>
              <a:t>Using </a:t>
            </a:r>
            <a:r>
              <a:rPr lang="en-US" sz="1800" b="1" i="1" dirty="0"/>
              <a:t>of </a:t>
            </a:r>
            <a:r>
              <a:rPr lang="en-US" sz="1800" b="1" dirty="0"/>
              <a:t>and</a:t>
            </a:r>
            <a:r>
              <a:rPr lang="en-US" sz="1800" b="1" i="1" dirty="0"/>
              <a:t> empty.  </a:t>
            </a:r>
            <a:r>
              <a:rPr lang="en-US" sz="1800" dirty="0"/>
              <a:t>You can create an </a:t>
            </a:r>
            <a:r>
              <a:rPr lang="en-US" sz="1800" dirty="0">
                <a:latin typeface="Courier New" panose="02070309020205020404" pitchFamily="49" charset="0"/>
                <a:cs typeface="Courier New" panose="02070309020205020404" pitchFamily="49" charset="0"/>
              </a:rPr>
              <a:t>Optional</a:t>
            </a:r>
            <a:r>
              <a:rPr lang="en-US" sz="1800" dirty="0"/>
              <a:t> instance in your own code using the static method </a:t>
            </a:r>
            <a:r>
              <a:rPr lang="en-US" sz="1800" i="1" dirty="0"/>
              <a:t>of. </a:t>
            </a:r>
            <a:r>
              <a:rPr lang="en-US" sz="1800" dirty="0"/>
              <a:t>However, if </a:t>
            </a:r>
            <a:r>
              <a:rPr lang="en-US" sz="1800" i="1" dirty="0" smtClean="0"/>
              <a:t>of </a:t>
            </a:r>
            <a:r>
              <a:rPr lang="en-US" sz="1800" dirty="0" smtClean="0"/>
              <a:t>is </a:t>
            </a:r>
            <a:r>
              <a:rPr lang="en-US" sz="1800" dirty="0"/>
              <a:t>used on a </a:t>
            </a:r>
            <a:r>
              <a:rPr lang="en-US" sz="1800" dirty="0">
                <a:latin typeface="Courier New" panose="02070309020205020404" pitchFamily="49" charset="0"/>
                <a:cs typeface="Courier New" panose="02070309020205020404" pitchFamily="49" charset="0"/>
              </a:rPr>
              <a:t>null</a:t>
            </a:r>
            <a:r>
              <a:rPr lang="en-US" sz="1800" dirty="0"/>
              <a:t> value, a </a:t>
            </a:r>
            <a:r>
              <a:rPr lang="en-US" sz="1800" dirty="0" err="1">
                <a:latin typeface="Courier New" panose="02070309020205020404" pitchFamily="49" charset="0"/>
                <a:cs typeface="Courier New" panose="02070309020205020404" pitchFamily="49" charset="0"/>
              </a:rPr>
              <a:t>NullPointerException</a:t>
            </a:r>
            <a:r>
              <a:rPr lang="en-US" sz="1800" dirty="0"/>
              <a:t> is thrown, so the best practice is to use </a:t>
            </a:r>
            <a:r>
              <a:rPr lang="en-US" sz="1800" i="1" dirty="0"/>
              <a:t>of </a:t>
            </a:r>
            <a:r>
              <a:rPr lang="en-US" sz="1800" dirty="0"/>
              <a:t>together with </a:t>
            </a:r>
            <a:r>
              <a:rPr lang="en-US" sz="1800" i="1" dirty="0"/>
              <a:t>empty</a:t>
            </a:r>
            <a:r>
              <a:rPr lang="en-US" sz="1800" dirty="0"/>
              <a:t>, as in the </a:t>
            </a:r>
            <a:r>
              <a:rPr lang="en-US" sz="1800" dirty="0" smtClean="0"/>
              <a:t>following:</a:t>
            </a:r>
          </a:p>
          <a:p>
            <a:endParaRPr lang="en-US" sz="1800" dirty="0" smtClean="0"/>
          </a:p>
          <a:p>
            <a:pPr marL="366713" lvl="1" indent="0">
              <a:buNone/>
            </a:pPr>
            <a:r>
              <a:rPr lang="en-US" sz="1800" b="1" dirty="0" smtClean="0">
                <a:latin typeface="Courier New" panose="02070309020205020404" pitchFamily="49" charset="0"/>
                <a:cs typeface="Courier New" panose="02070309020205020404" pitchFamily="49" charset="0"/>
              </a:rPr>
              <a:t>public </a:t>
            </a:r>
            <a:r>
              <a:rPr lang="en-US" sz="1800" b="1" dirty="0">
                <a:latin typeface="Courier New" panose="02070309020205020404" pitchFamily="49" charset="0"/>
                <a:cs typeface="Courier New" panose="02070309020205020404" pitchFamily="49" charset="0"/>
              </a:rPr>
              <a:t>static Optional&lt;Double&gt; inverse(Double x) {</a:t>
            </a:r>
          </a:p>
          <a:p>
            <a:pPr marL="641350" lvl="2" indent="0">
              <a:buNone/>
            </a:pPr>
            <a:r>
              <a:rPr lang="en-US" sz="1800"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return </a:t>
            </a:r>
            <a:r>
              <a:rPr lang="en-US" sz="1800" b="1" dirty="0">
                <a:latin typeface="Courier New" panose="02070309020205020404" pitchFamily="49" charset="0"/>
                <a:cs typeface="Courier New" panose="02070309020205020404" pitchFamily="49" charset="0"/>
              </a:rPr>
              <a:t>x == 0 ? </a:t>
            </a:r>
            <a:r>
              <a:rPr lang="en-US" sz="1800" b="1" dirty="0" err="1">
                <a:latin typeface="Courier New" panose="02070309020205020404" pitchFamily="49" charset="0"/>
                <a:cs typeface="Courier New" panose="02070309020205020404" pitchFamily="49" charset="0"/>
              </a:rPr>
              <a:t>Optional.empty</a:t>
            </a:r>
            <a:r>
              <a:rPr lang="en-US" sz="1800" b="1" dirty="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Optional.of</a:t>
            </a:r>
            <a:r>
              <a:rPr lang="en-US" sz="1800" b="1" dirty="0" smtClean="0">
                <a:latin typeface="Courier New" panose="02070309020205020404" pitchFamily="49" charset="0"/>
                <a:cs typeface="Courier New" panose="02070309020205020404" pitchFamily="49" charset="0"/>
              </a:rPr>
              <a:t>(1/x);</a:t>
            </a:r>
          </a:p>
          <a:p>
            <a:pPr marL="366713" lvl="1" indent="0">
              <a:buNone/>
            </a:pPr>
            <a:r>
              <a:rPr lang="en-US" sz="1800" dirty="0" smtClean="0">
                <a:latin typeface="Courier New" panose="02070309020205020404" pitchFamily="49" charset="0"/>
                <a:cs typeface="Courier New" panose="02070309020205020404" pitchFamily="49" charset="0"/>
              </a:rPr>
              <a:t>}</a:t>
            </a:r>
          </a:p>
          <a:p>
            <a:pPr marL="366713" lvl="1" indent="0">
              <a:buNone/>
            </a:pPr>
            <a:endParaRPr lang="en-US" sz="1800" dirty="0" smtClean="0"/>
          </a:p>
          <a:p>
            <a:pPr marL="366713" lvl="1" indent="0">
              <a:buNone/>
            </a:pPr>
            <a:r>
              <a:rPr lang="en-US" sz="1800" dirty="0" err="1" smtClean="0">
                <a:latin typeface="Courier New" panose="02070309020205020404" pitchFamily="49" charset="0"/>
                <a:cs typeface="Courier New" panose="02070309020205020404" pitchFamily="49" charset="0"/>
              </a:rPr>
              <a:t>Optional.empty</a:t>
            </a:r>
            <a:r>
              <a:rPr lang="en-US" sz="1800" dirty="0">
                <a:latin typeface="Courier New" panose="02070309020205020404" pitchFamily="49" charset="0"/>
                <a:cs typeface="Courier New" panose="02070309020205020404" pitchFamily="49" charset="0"/>
              </a:rPr>
              <a:t>() </a:t>
            </a:r>
            <a:r>
              <a:rPr lang="en-US" sz="1800" dirty="0"/>
              <a:t>simply creates an </a:t>
            </a:r>
            <a:r>
              <a:rPr lang="en-US" sz="1800" dirty="0">
                <a:latin typeface="Courier New" panose="02070309020205020404" pitchFamily="49" charset="0"/>
                <a:cs typeface="Courier New" panose="02070309020205020404" pitchFamily="49" charset="0"/>
              </a:rPr>
              <a:t>Optional</a:t>
            </a:r>
            <a:r>
              <a:rPr lang="en-US" sz="1800" dirty="0"/>
              <a:t> with no wrapped value; in that case, the </a:t>
            </a:r>
            <a:r>
              <a:rPr lang="en-US" sz="1800" dirty="0" err="1">
                <a:latin typeface="Courier New" panose="02070309020205020404" pitchFamily="49" charset="0"/>
                <a:cs typeface="Courier New" panose="02070309020205020404" pitchFamily="49" charset="0"/>
              </a:rPr>
              <a:t>isPresent</a:t>
            </a:r>
            <a:r>
              <a:rPr lang="en-US" sz="1800" dirty="0"/>
              <a:t> flag is set to </a:t>
            </a:r>
            <a:r>
              <a:rPr lang="en-US" sz="1800" dirty="0">
                <a:latin typeface="Courier New" panose="02070309020205020404" pitchFamily="49" charset="0"/>
                <a:cs typeface="Courier New" panose="02070309020205020404" pitchFamily="49" charset="0"/>
              </a:rPr>
              <a:t>false</a:t>
            </a:r>
            <a:r>
              <a:rPr lang="en-US" sz="1800" dirty="0"/>
              <a:t>.</a:t>
            </a:r>
          </a:p>
          <a:p>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28</a:t>
            </a:fld>
            <a:endParaRPr lang="en-US" dirty="0"/>
          </a:p>
        </p:txBody>
      </p:sp>
    </p:spTree>
    <p:extLst>
      <p:ext uri="{BB962C8B-B14F-4D97-AF65-F5344CB8AC3E}">
        <p14:creationId xmlns:p14="http://schemas.microsoft.com/office/powerpoint/2010/main" val="3405608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sz="4000" dirty="0"/>
              <a:t>The reduce </a:t>
            </a:r>
            <a:r>
              <a:rPr lang="en-US" sz="4000" dirty="0" smtClean="0"/>
              <a:t>Operation</a:t>
            </a:r>
            <a:endParaRPr lang="en-US" sz="4000" dirty="0"/>
          </a:p>
        </p:txBody>
      </p:sp>
      <p:sp>
        <p:nvSpPr>
          <p:cNvPr id="3" name="Content Placeholder 2"/>
          <p:cNvSpPr>
            <a:spLocks noGrp="1"/>
          </p:cNvSpPr>
          <p:nvPr>
            <p:ph idx="1"/>
          </p:nvPr>
        </p:nvSpPr>
        <p:spPr>
          <a:xfrm>
            <a:off x="228600" y="1295400"/>
            <a:ext cx="8763000" cy="5562600"/>
          </a:xfrm>
        </p:spPr>
        <p:txBody>
          <a:bodyPr/>
          <a:lstStyle/>
          <a:p>
            <a:r>
              <a:rPr lang="en-US" sz="2400" dirty="0"/>
              <a:t>The </a:t>
            </a:r>
            <a:r>
              <a:rPr lang="en-US" sz="2000" dirty="0">
                <a:latin typeface="Courier New" panose="02070309020205020404" pitchFamily="49" charset="0"/>
                <a:cs typeface="Courier New" panose="02070309020205020404" pitchFamily="49" charset="0"/>
              </a:rPr>
              <a:t>reduce</a:t>
            </a:r>
            <a:r>
              <a:rPr lang="en-US" sz="2000" dirty="0"/>
              <a:t> </a:t>
            </a:r>
            <a:r>
              <a:rPr lang="en-US" sz="2400" dirty="0"/>
              <a:t>operation lets you combine the terms of a </a:t>
            </a:r>
            <a:r>
              <a:rPr lang="en-US" sz="2000" dirty="0">
                <a:latin typeface="Courier New" panose="02070309020205020404" pitchFamily="49" charset="0"/>
                <a:cs typeface="Courier New" panose="02070309020205020404" pitchFamily="49" charset="0"/>
              </a:rPr>
              <a:t>stream</a:t>
            </a:r>
            <a:r>
              <a:rPr lang="en-US" sz="2400" dirty="0"/>
              <a:t> into a single value by repeatedly applying an operation</a:t>
            </a:r>
            <a:r>
              <a:rPr lang="en-US" sz="2400" dirty="0" smtClean="0"/>
              <a:t>.</a:t>
            </a:r>
          </a:p>
          <a:p>
            <a:endParaRPr lang="en-US" sz="900" dirty="0"/>
          </a:p>
          <a:p>
            <a:pPr marL="366713" lvl="1" indent="0">
              <a:buNone/>
            </a:pPr>
            <a:r>
              <a:rPr lang="en-US" sz="2000" u="sng" dirty="0"/>
              <a:t>Example</a:t>
            </a:r>
            <a:r>
              <a:rPr lang="en-US" sz="2000" dirty="0"/>
              <a:t>   We wish to sum the values in a list of numbers. Procedural code: </a:t>
            </a:r>
          </a:p>
          <a:p>
            <a:pPr marL="641350" lvl="2" indent="0">
              <a:buNone/>
            </a:pP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sum = </a:t>
            </a:r>
            <a:r>
              <a:rPr lang="en-US" sz="2000" b="1" dirty="0" smtClean="0">
                <a:latin typeface="Courier New" panose="02070309020205020404" pitchFamily="49" charset="0"/>
                <a:cs typeface="Courier New" panose="02070309020205020404" pitchFamily="49" charset="0"/>
              </a:rPr>
              <a:t>0;</a:t>
            </a:r>
          </a:p>
          <a:p>
            <a:pPr marL="641350" lvl="2" indent="0">
              <a:buNone/>
            </a:pPr>
            <a:r>
              <a:rPr lang="en-US" sz="2000" b="1" dirty="0" smtClean="0">
                <a:latin typeface="Courier New" panose="02070309020205020404" pitchFamily="49" charset="0"/>
                <a:cs typeface="Courier New" panose="02070309020205020404" pitchFamily="49" charset="0"/>
              </a:rPr>
              <a:t>for(</a:t>
            </a: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x : digits) {</a:t>
            </a:r>
          </a:p>
          <a:p>
            <a:pPr marL="641350" lvl="2" indent="0">
              <a:buNone/>
            </a:pPr>
            <a:r>
              <a:rPr lang="en-US" sz="2000" dirty="0" smtClean="0">
                <a:latin typeface="Courier New" panose="02070309020205020404" pitchFamily="49" charset="0"/>
                <a:cs typeface="Courier New" panose="02070309020205020404" pitchFamily="49" charset="0"/>
              </a:rPr>
              <a:t>	sum </a:t>
            </a:r>
            <a:r>
              <a:rPr lang="en-US" sz="2000" dirty="0">
                <a:latin typeface="Courier New" panose="02070309020205020404" pitchFamily="49" charset="0"/>
                <a:cs typeface="Courier New" panose="02070309020205020404" pitchFamily="49" charset="0"/>
              </a:rPr>
              <a:t>+= x;</a:t>
            </a:r>
          </a:p>
          <a:p>
            <a:pPr marL="641350" lvl="2" indent="0">
              <a:buNone/>
            </a:pPr>
            <a:r>
              <a:rPr lang="en-US" sz="2000" dirty="0" smtClean="0">
                <a:latin typeface="Courier New" panose="02070309020205020404" pitchFamily="49" charset="0"/>
                <a:cs typeface="Courier New" panose="02070309020205020404" pitchFamily="49" charset="0"/>
              </a:rPr>
              <a:t>}</a:t>
            </a:r>
          </a:p>
          <a:p>
            <a:pPr marL="641350" lvl="2" indent="0">
              <a:buNone/>
            </a:pPr>
            <a:endParaRPr lang="en-US" sz="900" dirty="0" smtClean="0">
              <a:latin typeface="Courier New" panose="02070309020205020404" pitchFamily="49" charset="0"/>
              <a:cs typeface="Courier New" panose="02070309020205020404" pitchFamily="49" charset="0"/>
            </a:endParaRPr>
          </a:p>
          <a:p>
            <a:pPr marL="366713" lvl="1" indent="0">
              <a:buNone/>
            </a:pPr>
            <a:r>
              <a:rPr lang="en-US" sz="2000" dirty="0"/>
              <a:t>Using the </a:t>
            </a:r>
            <a:r>
              <a:rPr lang="en-US" sz="2000" dirty="0">
                <a:latin typeface="Courier New" panose="02070309020205020404" pitchFamily="49" charset="0"/>
                <a:cs typeface="Courier New" panose="02070309020205020404" pitchFamily="49" charset="0"/>
              </a:rPr>
              <a:t>reduce</a:t>
            </a:r>
            <a:r>
              <a:rPr lang="en-US" sz="2000" dirty="0"/>
              <a:t> operation, the code looks like </a:t>
            </a:r>
            <a:r>
              <a:rPr lang="en-US" sz="2000" dirty="0" smtClean="0"/>
              <a:t>this:</a:t>
            </a:r>
          </a:p>
          <a:p>
            <a:pPr marL="366713" lvl="1" indent="0">
              <a:buNone/>
            </a:pPr>
            <a:r>
              <a:rPr lang="es-ES" sz="1800" dirty="0" err="1" smtClean="0">
                <a:latin typeface="Courier New" panose="02070309020205020404" pitchFamily="49" charset="0"/>
                <a:cs typeface="Courier New" panose="02070309020205020404" pitchFamily="49" charset="0"/>
              </a:rPr>
              <a:t>Integer</a:t>
            </a:r>
            <a:r>
              <a:rPr lang="es-ES" sz="1800" dirty="0" smtClean="0">
                <a:latin typeface="Courier New" panose="02070309020205020404" pitchFamily="49" charset="0"/>
                <a:cs typeface="Courier New" panose="02070309020205020404" pitchFamily="49" charset="0"/>
              </a:rPr>
              <a:t> </a:t>
            </a:r>
            <a:r>
              <a:rPr lang="es-ES" sz="1800" dirty="0">
                <a:latin typeface="Courier New" panose="02070309020205020404" pitchFamily="49" charset="0"/>
                <a:cs typeface="Courier New" panose="02070309020205020404" pitchFamily="49" charset="0"/>
              </a:rPr>
              <a:t>sum2 = </a:t>
            </a:r>
            <a:r>
              <a:rPr lang="es-ES" sz="1800" dirty="0" err="1" smtClean="0">
                <a:latin typeface="Courier New" panose="02070309020205020404" pitchFamily="49" charset="0"/>
                <a:cs typeface="Courier New" panose="02070309020205020404" pitchFamily="49" charset="0"/>
              </a:rPr>
              <a:t>digits.stream</a:t>
            </a:r>
            <a:r>
              <a:rPr lang="es-ES" sz="1800" dirty="0" smtClean="0">
                <a:latin typeface="Courier New" panose="02070309020205020404" pitchFamily="49" charset="0"/>
                <a:cs typeface="Courier New" panose="02070309020205020404" pitchFamily="49" charset="0"/>
              </a:rPr>
              <a:t>().reduce(0</a:t>
            </a:r>
            <a:r>
              <a:rPr lang="es-ES" sz="1800" dirty="0">
                <a:latin typeface="Courier New" panose="02070309020205020404" pitchFamily="49" charset="0"/>
                <a:cs typeface="Courier New" panose="02070309020205020404" pitchFamily="49" charset="0"/>
              </a:rPr>
              <a:t>, (x, y) -&gt; </a:t>
            </a:r>
            <a:r>
              <a:rPr lang="es-ES" sz="1800" dirty="0" smtClean="0">
                <a:latin typeface="Courier New" panose="02070309020205020404" pitchFamily="49" charset="0"/>
                <a:cs typeface="Courier New" panose="02070309020205020404" pitchFamily="49" charset="0"/>
              </a:rPr>
              <a:t>x </a:t>
            </a:r>
            <a:r>
              <a:rPr lang="es-ES" sz="1800" dirty="0">
                <a:latin typeface="Courier New" panose="02070309020205020404" pitchFamily="49" charset="0"/>
                <a:cs typeface="Courier New" panose="02070309020205020404" pitchFamily="49" charset="0"/>
              </a:rPr>
              <a:t>+ y);</a:t>
            </a: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29</a:t>
            </a:fld>
            <a:endParaRPr lang="en-US" dirty="0"/>
          </a:p>
        </p:txBody>
      </p:sp>
    </p:spTree>
    <p:extLst>
      <p:ext uri="{BB962C8B-B14F-4D97-AF65-F5344CB8AC3E}">
        <p14:creationId xmlns:p14="http://schemas.microsoft.com/office/powerpoint/2010/main" val="2896512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What Are Streams and Why Are They Used</a:t>
            </a:r>
            <a:r>
              <a:rPr lang="en-US" sz="4400" dirty="0" smtClean="0"/>
              <a:t>?</a:t>
            </a:r>
            <a:endParaRPr lang="en-US" sz="44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 stream is a way of representing data in a collection (and in a few other data structures) which supports functional-style operations to manipulate the </a:t>
            </a:r>
            <a:r>
              <a:rPr lang="en-US" dirty="0" smtClean="0"/>
              <a:t>data. From </a:t>
            </a:r>
            <a:r>
              <a:rPr lang="en-US" dirty="0"/>
              <a:t>the API docs:  A stream is “a sequence of elements supporting sequential and parallel aggregate operations.” Streams provide new ways of accessing and extracting data from Collections.</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a:t>
            </a:fld>
            <a:endParaRPr lang="en-US" dirty="0"/>
          </a:p>
        </p:txBody>
      </p:sp>
    </p:spTree>
    <p:extLst>
      <p:ext uri="{BB962C8B-B14F-4D97-AF65-F5344CB8AC3E}">
        <p14:creationId xmlns:p14="http://schemas.microsoft.com/office/powerpoint/2010/main" val="2283090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sz="4000" dirty="0"/>
              <a:t>The reduce </a:t>
            </a:r>
            <a:r>
              <a:rPr lang="en-US" sz="4000" dirty="0" smtClean="0"/>
              <a:t>Operation (cont.)</a:t>
            </a:r>
            <a:endParaRPr lang="en-US" sz="4000" dirty="0"/>
          </a:p>
        </p:txBody>
      </p:sp>
      <p:sp>
        <p:nvSpPr>
          <p:cNvPr id="3" name="Content Placeholder 2"/>
          <p:cNvSpPr>
            <a:spLocks noGrp="1"/>
          </p:cNvSpPr>
          <p:nvPr>
            <p:ph idx="1"/>
          </p:nvPr>
        </p:nvSpPr>
        <p:spPr>
          <a:xfrm>
            <a:off x="457200" y="1066800"/>
            <a:ext cx="8229600" cy="5715000"/>
          </a:xfrm>
        </p:spPr>
        <p:txBody>
          <a:bodyPr/>
          <a:lstStyle/>
          <a:p>
            <a:pPr>
              <a:buFont typeface="Arial" panose="020B0604020202020204" pitchFamily="34" charset="0"/>
              <a:buChar char="•"/>
            </a:pPr>
            <a:r>
              <a:rPr lang="en-US" sz="2000" dirty="0"/>
              <a:t>First argument is an initial value; it is the value that is returned if the stream is empty (it is also the </a:t>
            </a:r>
            <a:r>
              <a:rPr lang="en-US" sz="2000" i="1" dirty="0"/>
              <a:t>identity element</a:t>
            </a:r>
            <a:r>
              <a:rPr lang="en-US" sz="2000" dirty="0"/>
              <a:t> for the combining operation). The second argument is a lambda for </a:t>
            </a:r>
            <a:r>
              <a:rPr lang="en-US" sz="2000" dirty="0" err="1"/>
              <a:t>BinaryOperator</a:t>
            </a:r>
            <a:r>
              <a:rPr lang="en-US" sz="2000" dirty="0"/>
              <a:t>&lt;T</a:t>
            </a:r>
            <a:r>
              <a:rPr lang="en-US" sz="2000" dirty="0" smtClean="0"/>
              <a:t>&gt;</a:t>
            </a:r>
            <a:endParaRPr lang="en-US" sz="1800" dirty="0" smtClean="0">
              <a:latin typeface="Courier New" panose="02070309020205020404" pitchFamily="49" charset="0"/>
              <a:cs typeface="Courier New" panose="02070309020205020404" pitchFamily="49" charset="0"/>
            </a:endParaRPr>
          </a:p>
          <a:p>
            <a:pPr marL="641350" lvl="2" indent="0">
              <a:buNone/>
            </a:pPr>
            <a:r>
              <a:rPr lang="en-US" sz="1600" dirty="0" smtClean="0">
                <a:latin typeface="Courier New" panose="02070309020205020404" pitchFamily="49" charset="0"/>
                <a:cs typeface="Courier New" panose="02070309020205020404" pitchFamily="49" charset="0"/>
              </a:rPr>
              <a:t>interface </a:t>
            </a:r>
            <a:r>
              <a:rPr lang="en-US" sz="1600" dirty="0" err="1">
                <a:latin typeface="Courier New" panose="02070309020205020404" pitchFamily="49" charset="0"/>
                <a:cs typeface="Courier New" panose="02070309020205020404" pitchFamily="49" charset="0"/>
              </a:rPr>
              <a:t>BinaryOperator</a:t>
            </a:r>
            <a:r>
              <a:rPr lang="en-US" sz="1600" dirty="0">
                <a:latin typeface="Courier New" panose="02070309020205020404" pitchFamily="49" charset="0"/>
                <a:cs typeface="Courier New" panose="02070309020205020404" pitchFamily="49" charset="0"/>
              </a:rPr>
              <a:t>&lt;T&gt;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T apply(T a, T b);</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p>
          <a:p>
            <a:pPr marL="2195830" lvl="8" indent="0">
              <a:buNone/>
            </a:pPr>
            <a:endParaRPr lang="en-US" sz="600" dirty="0" smtClean="0">
              <a:latin typeface="Courier New" panose="02070309020205020404" pitchFamily="49" charset="0"/>
              <a:cs typeface="Courier New" panose="02070309020205020404" pitchFamily="49" charset="0"/>
            </a:endParaRPr>
          </a:p>
          <a:p>
            <a:pPr marL="366713" lvl="1" indent="0">
              <a:buNone/>
            </a:pPr>
            <a:r>
              <a:rPr lang="en-US" sz="1800" dirty="0" smtClean="0"/>
              <a:t>Applied </a:t>
            </a:r>
            <a:r>
              <a:rPr lang="en-US" sz="1800" dirty="0"/>
              <a:t>to a list of numbers, this </a:t>
            </a:r>
            <a:r>
              <a:rPr lang="en-US" sz="1600" dirty="0">
                <a:latin typeface="Courier New" panose="02070309020205020404" pitchFamily="49" charset="0"/>
                <a:cs typeface="Courier New" panose="02070309020205020404" pitchFamily="49" charset="0"/>
              </a:rPr>
              <a:t>reduce</a:t>
            </a:r>
            <a:r>
              <a:rPr lang="en-US" sz="1800" dirty="0"/>
              <a:t> operation returns the sum of all the numbers. The initial value makes sense here because the “sum of an empty set of numbers is </a:t>
            </a:r>
            <a:r>
              <a:rPr lang="en-US" sz="1800" dirty="0" smtClean="0"/>
              <a:t>0”.</a:t>
            </a:r>
          </a:p>
          <a:p>
            <a:pPr marL="914400" lvl="3" indent="0">
              <a:buNone/>
            </a:pPr>
            <a:endParaRPr lang="en-US" sz="600" dirty="0"/>
          </a:p>
          <a:p>
            <a:pPr marL="366713" lvl="1" indent="0">
              <a:buNone/>
            </a:pPr>
            <a:r>
              <a:rPr lang="en-US" sz="1800" dirty="0"/>
              <a:t>The initial value is also used to produce the final computation. For example, if numbers is </a:t>
            </a:r>
            <a:r>
              <a:rPr lang="en-US" sz="1600" dirty="0">
                <a:latin typeface="Courier New" panose="02070309020205020404" pitchFamily="49" charset="0"/>
                <a:cs typeface="Courier New" panose="02070309020205020404" pitchFamily="49" charset="0"/>
              </a:rPr>
              <a:t>[2,1,4,3], </a:t>
            </a:r>
            <a:r>
              <a:rPr lang="en-US" sz="1800" dirty="0"/>
              <a:t>then the </a:t>
            </a:r>
            <a:r>
              <a:rPr lang="en-US" sz="1600" dirty="0">
                <a:latin typeface="Courier New" panose="02070309020205020404" pitchFamily="49" charset="0"/>
                <a:cs typeface="Courier New" panose="02070309020205020404" pitchFamily="49" charset="0"/>
              </a:rPr>
              <a:t>reduce</a:t>
            </a:r>
            <a:r>
              <a:rPr lang="en-US" sz="1800" dirty="0"/>
              <a:t> method performs the following computation:</a:t>
            </a:r>
          </a:p>
          <a:p>
            <a:pPr marL="366713" lvl="1"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0 + 2) + 1) + 4) + 3 = </a:t>
            </a:r>
            <a:r>
              <a:rPr lang="en-US" sz="1600" dirty="0" smtClean="0">
                <a:latin typeface="Courier New" panose="02070309020205020404" pitchFamily="49" charset="0"/>
                <a:cs typeface="Courier New" panose="02070309020205020404" pitchFamily="49" charset="0"/>
              </a:rPr>
              <a:t>10</a:t>
            </a:r>
          </a:p>
          <a:p>
            <a:pPr marL="366713" lvl="1" indent="0">
              <a:buNone/>
            </a:pPr>
            <a:r>
              <a:rPr lang="en-US" sz="1800" dirty="0"/>
              <a:t>A parallel computation can improve performance. Say [2,1,4,3] is broken up into [2,3],[4,1]. Then in parallel we arrive at the same answer in the following way:</a:t>
            </a:r>
          </a:p>
          <a:p>
            <a:pPr marL="366713" lvl="1" indent="0">
              <a:buNone/>
            </a:pPr>
            <a:r>
              <a:rPr lang="en-US" sz="1600" dirty="0" smtClean="0">
                <a:latin typeface="Courier New" panose="02070309020205020404" pitchFamily="49" charset="0"/>
                <a:cs typeface="Courier New" panose="02070309020205020404" pitchFamily="49" charset="0"/>
              </a:rPr>
              <a:t>	sum1 </a:t>
            </a:r>
            <a:r>
              <a:rPr lang="en-US" sz="1600" dirty="0">
                <a:latin typeface="Courier New" panose="02070309020205020404" pitchFamily="49" charset="0"/>
                <a:cs typeface="Courier New" panose="02070309020205020404" pitchFamily="49" charset="0"/>
              </a:rPr>
              <a:t>= (0 + 2) + 3      sum2 = (0 + 4) + 1   </a:t>
            </a:r>
          </a:p>
          <a:p>
            <a:pPr marL="366713" lvl="1" indent="0">
              <a:buNone/>
            </a:pPr>
            <a:r>
              <a:rPr lang="en-US" sz="1600" dirty="0" smtClean="0">
                <a:latin typeface="Courier New" panose="02070309020205020404" pitchFamily="49" charset="0"/>
                <a:cs typeface="Courier New" panose="02070309020205020404" pitchFamily="49" charset="0"/>
              </a:rPr>
              <a:t>	combined </a:t>
            </a:r>
            <a:r>
              <a:rPr lang="en-US" sz="1600" dirty="0">
                <a:latin typeface="Courier New" panose="02070309020205020404" pitchFamily="49" charset="0"/>
                <a:cs typeface="Courier New" panose="02070309020205020404" pitchFamily="49" charset="0"/>
              </a:rPr>
              <a:t>= sum1 + sum2 = </a:t>
            </a:r>
            <a:r>
              <a:rPr lang="en-US" sz="1600" dirty="0" smtClean="0">
                <a:latin typeface="Courier New" panose="02070309020205020404" pitchFamily="49" charset="0"/>
                <a:cs typeface="Courier New" panose="02070309020205020404" pitchFamily="49" charset="0"/>
              </a:rPr>
              <a:t>10</a:t>
            </a: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30</a:t>
            </a:fld>
            <a:endParaRPr lang="en-US" dirty="0"/>
          </a:p>
        </p:txBody>
      </p:sp>
    </p:spTree>
    <p:extLst>
      <p:ext uri="{BB962C8B-B14F-4D97-AF65-F5344CB8AC3E}">
        <p14:creationId xmlns:p14="http://schemas.microsoft.com/office/powerpoint/2010/main" val="3860782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762000"/>
          </a:xfrm>
        </p:spPr>
        <p:txBody>
          <a:bodyPr/>
          <a:lstStyle/>
          <a:p>
            <a:r>
              <a:rPr lang="en-US" sz="4000" dirty="0"/>
              <a:t>The reduce </a:t>
            </a:r>
            <a:r>
              <a:rPr lang="en-US" sz="4000" dirty="0" smtClean="0"/>
              <a:t>Operation (cont.)</a:t>
            </a:r>
            <a:endParaRPr lang="en-US" sz="4000" dirty="0"/>
          </a:p>
        </p:txBody>
      </p:sp>
      <p:sp>
        <p:nvSpPr>
          <p:cNvPr id="3" name="Content Placeholder 2"/>
          <p:cNvSpPr>
            <a:spLocks noGrp="1"/>
          </p:cNvSpPr>
          <p:nvPr>
            <p:ph idx="1"/>
          </p:nvPr>
        </p:nvSpPr>
        <p:spPr>
          <a:xfrm>
            <a:off x="152400" y="1219200"/>
            <a:ext cx="8763000" cy="5943599"/>
          </a:xfrm>
        </p:spPr>
        <p:txBody>
          <a:bodyPr/>
          <a:lstStyle/>
          <a:p>
            <a:pPr marL="273050" lvl="1" indent="-273050">
              <a:buClr>
                <a:srgbClr val="0BD0D9"/>
              </a:buClr>
              <a:buSzPct val="95000"/>
              <a:buFont typeface="Arial" panose="020B0604020202020204" pitchFamily="34" charset="0"/>
              <a:buChar char="•"/>
            </a:pPr>
            <a:r>
              <a:rPr lang="en-US" sz="1800" b="1" dirty="0"/>
              <a:t>Q:</a:t>
            </a:r>
            <a:r>
              <a:rPr lang="en-US" sz="1800" dirty="0"/>
              <a:t> How could we form the </a:t>
            </a:r>
            <a:r>
              <a:rPr lang="en-US" sz="1800" i="1" dirty="0"/>
              <a:t>product</a:t>
            </a:r>
            <a:r>
              <a:rPr lang="en-US" sz="1800" dirty="0"/>
              <a:t> of a list of numbers</a:t>
            </a:r>
            <a:r>
              <a:rPr lang="en-US" sz="1800" dirty="0" smtClean="0"/>
              <a:t>?</a:t>
            </a:r>
          </a:p>
          <a:p>
            <a:pPr marL="273050" lvl="1" indent="-273050">
              <a:buClr>
                <a:srgbClr val="0BD0D9"/>
              </a:buClr>
              <a:buSzPct val="95000"/>
              <a:buFont typeface="Arial" panose="020B0604020202020204" pitchFamily="34" charset="0"/>
              <a:buChar char="•"/>
            </a:pPr>
            <a:endParaRPr lang="en-US" sz="1800" u="sng" dirty="0" smtClean="0"/>
          </a:p>
          <a:p>
            <a:pPr>
              <a:buFont typeface="Arial" panose="020B0604020202020204" pitchFamily="34" charset="0"/>
              <a:buChar char="•"/>
            </a:pPr>
            <a:r>
              <a:rPr lang="en-US" sz="1800" u="sng" dirty="0" smtClean="0"/>
              <a:t>Example</a:t>
            </a:r>
            <a:r>
              <a:rPr lang="en-US" sz="1800" dirty="0" smtClean="0"/>
              <a:t> </a:t>
            </a:r>
            <a:r>
              <a:rPr lang="en-US" sz="1800" dirty="0"/>
              <a:t>We form the product of a list </a:t>
            </a:r>
            <a:r>
              <a:rPr lang="en-US" sz="1800" dirty="0">
                <a:latin typeface="Courier New" panose="02070309020205020404" pitchFamily="49" charset="0"/>
                <a:cs typeface="Courier New" panose="02070309020205020404" pitchFamily="49" charset="0"/>
              </a:rPr>
              <a:t>numbers</a:t>
            </a:r>
            <a:r>
              <a:rPr lang="en-US" sz="1800" dirty="0"/>
              <a:t> of </a:t>
            </a:r>
            <a:r>
              <a:rPr lang="en-US" sz="1800" dirty="0" smtClean="0"/>
              <a:t>Integers. </a:t>
            </a:r>
            <a:r>
              <a:rPr lang="en-US" sz="1800" dirty="0"/>
              <a:t>For the initial value, we ask, “What is the product of an empty set of numbers?” By convention, the product is 1. (</a:t>
            </a:r>
            <a:r>
              <a:rPr lang="en-US" sz="1800" b="1" dirty="0"/>
              <a:t>Note</a:t>
            </a:r>
            <a:r>
              <a:rPr lang="en-US" sz="1800" dirty="0"/>
              <a:t> that 1 is the identity element for multiplication.) Here is the line of code that does the </a:t>
            </a:r>
            <a:r>
              <a:rPr lang="en-US" sz="1800" dirty="0" smtClean="0"/>
              <a:t>job:</a:t>
            </a:r>
          </a:p>
          <a:p>
            <a:pPr marL="366713" lvl="1" indent="0">
              <a:buNone/>
            </a:pPr>
            <a:r>
              <a:rPr lang="es-ES" sz="1600" dirty="0" err="1" smtClean="0">
                <a:latin typeface="Courier New" panose="02070309020205020404" pitchFamily="49" charset="0"/>
                <a:cs typeface="Courier New" panose="02070309020205020404" pitchFamily="49" charset="0"/>
              </a:rPr>
              <a:t>int</a:t>
            </a:r>
            <a:r>
              <a:rPr lang="es-ES" sz="1600" dirty="0" smtClean="0">
                <a:latin typeface="Courier New" panose="02070309020205020404" pitchFamily="49" charset="0"/>
                <a:cs typeface="Courier New" panose="02070309020205020404" pitchFamily="49" charset="0"/>
              </a:rPr>
              <a:t> </a:t>
            </a:r>
            <a:r>
              <a:rPr lang="es-ES" sz="1600" dirty="0" err="1" smtClean="0">
                <a:latin typeface="Courier New" panose="02070309020205020404" pitchFamily="49" charset="0"/>
                <a:cs typeface="Courier New" panose="02070309020205020404" pitchFamily="49" charset="0"/>
              </a:rPr>
              <a:t>product</a:t>
            </a:r>
            <a:r>
              <a:rPr lang="es-ES" sz="1600" dirty="0" smtClean="0">
                <a:latin typeface="Courier New" panose="02070309020205020404" pitchFamily="49" charset="0"/>
                <a:cs typeface="Courier New" panose="02070309020205020404" pitchFamily="49" charset="0"/>
              </a:rPr>
              <a:t> = </a:t>
            </a:r>
            <a:r>
              <a:rPr lang="es-ES" sz="1600" dirty="0" err="1" smtClean="0">
                <a:latin typeface="Courier New" panose="02070309020205020404" pitchFamily="49" charset="0"/>
                <a:cs typeface="Courier New" panose="02070309020205020404" pitchFamily="49" charset="0"/>
              </a:rPr>
              <a:t>numbers.stream</a:t>
            </a:r>
            <a:r>
              <a:rPr lang="es-ES" sz="1600" dirty="0" smtClean="0">
                <a:latin typeface="Courier New" panose="02070309020205020404" pitchFamily="49" charset="0"/>
                <a:cs typeface="Courier New" panose="02070309020205020404" pitchFamily="49" charset="0"/>
              </a:rPr>
              <a:t>().reduce(1</a:t>
            </a:r>
            <a:r>
              <a:rPr lang="es-ES" sz="1600" dirty="0">
                <a:latin typeface="Courier New" panose="02070309020205020404" pitchFamily="49" charset="0"/>
                <a:cs typeface="Courier New" panose="02070309020205020404" pitchFamily="49" charset="0"/>
              </a:rPr>
              <a:t>, (x, y) -&gt; x * y</a:t>
            </a:r>
            <a:r>
              <a:rPr lang="es-ES" sz="1600" dirty="0" smtClean="0">
                <a:latin typeface="Courier New" panose="02070309020205020404" pitchFamily="49" charset="0"/>
                <a:cs typeface="Courier New" panose="02070309020205020404" pitchFamily="49" charset="0"/>
              </a:rPr>
              <a:t>);</a:t>
            </a:r>
            <a:r>
              <a:rPr lang="en-US" sz="1600" dirty="0"/>
              <a:t/>
            </a:r>
            <a:br>
              <a:rPr lang="en-US" sz="1600" dirty="0"/>
            </a:br>
            <a:r>
              <a:rPr lang="en-US" sz="1600" dirty="0"/>
              <a:t/>
            </a:r>
            <a:br>
              <a:rPr lang="en-US" sz="1600" dirty="0"/>
            </a:br>
            <a:r>
              <a:rPr lang="en-US" sz="1600" dirty="0"/>
              <a:t>See the demo lesson9.lecture.reduce.</a:t>
            </a:r>
          </a:p>
          <a:p>
            <a:pPr marL="0" indent="0">
              <a:buNone/>
            </a:pPr>
            <a:endParaRPr lang="es-ES" sz="16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31</a:t>
            </a:fld>
            <a:endParaRPr lang="en-US" dirty="0"/>
          </a:p>
        </p:txBody>
      </p:sp>
    </p:spTree>
    <p:extLst>
      <p:ext uri="{BB962C8B-B14F-4D97-AF65-F5344CB8AC3E}">
        <p14:creationId xmlns:p14="http://schemas.microsoft.com/office/powerpoint/2010/main" val="186966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sz="4000" dirty="0"/>
              <a:t>The reduce </a:t>
            </a:r>
            <a:r>
              <a:rPr lang="en-US" sz="4000" dirty="0" smtClean="0"/>
              <a:t>Operation (cont.)</a:t>
            </a:r>
            <a:endParaRPr lang="en-US" sz="4000" dirty="0"/>
          </a:p>
        </p:txBody>
      </p:sp>
      <p:sp>
        <p:nvSpPr>
          <p:cNvPr id="3" name="Content Placeholder 2"/>
          <p:cNvSpPr>
            <a:spLocks noGrp="1"/>
          </p:cNvSpPr>
          <p:nvPr>
            <p:ph idx="1"/>
          </p:nvPr>
        </p:nvSpPr>
        <p:spPr>
          <a:xfrm>
            <a:off x="381000" y="1371600"/>
            <a:ext cx="8341057" cy="5943599"/>
          </a:xfrm>
        </p:spPr>
        <p:txBody>
          <a:bodyPr/>
          <a:lstStyle/>
          <a:p>
            <a:r>
              <a:rPr lang="en-US" sz="1800" u="sng" dirty="0"/>
              <a:t>The reduce method has </a:t>
            </a:r>
            <a:r>
              <a:rPr lang="en-US" sz="1800" u="sng"/>
              <a:t>an </a:t>
            </a:r>
            <a:r>
              <a:rPr lang="en-US" sz="1800" u="sng" smtClean="0"/>
              <a:t>overloaded version </a:t>
            </a:r>
            <a:r>
              <a:rPr lang="en-US" sz="1800" u="sng" dirty="0"/>
              <a:t>with only one argument</a:t>
            </a:r>
            <a:r>
              <a:rPr lang="en-US" sz="1800" dirty="0" smtClean="0"/>
              <a:t>.</a:t>
            </a:r>
          </a:p>
          <a:p>
            <a:endParaRPr lang="en-US" sz="1800" dirty="0"/>
          </a:p>
          <a:p>
            <a:r>
              <a:rPr lang="en-US" sz="1800" dirty="0"/>
              <a:t>Continuing with the sum example, here is a computation with the overridden version</a:t>
            </a:r>
            <a:r>
              <a:rPr lang="en-US" sz="1800" dirty="0" smtClean="0"/>
              <a:t>:</a:t>
            </a:r>
          </a:p>
          <a:p>
            <a:pPr marL="366713" lvl="1" indent="0">
              <a:buNone/>
            </a:pPr>
            <a:r>
              <a:rPr lang="en-US" sz="1800" dirty="0">
                <a:latin typeface="Courier New" panose="02070309020205020404" pitchFamily="49" charset="0"/>
                <a:cs typeface="Courier New" panose="02070309020205020404" pitchFamily="49" charset="0"/>
              </a:rPr>
              <a:t>Optional&lt;Integer&gt; sum = </a:t>
            </a:r>
            <a:r>
              <a:rPr lang="en-US" sz="1800" dirty="0" err="1">
                <a:latin typeface="Courier New" panose="02070309020205020404" pitchFamily="49" charset="0"/>
                <a:cs typeface="Courier New" panose="02070309020205020404" pitchFamily="49" charset="0"/>
              </a:rPr>
              <a:t>Stream.of</a:t>
            </a:r>
            <a:r>
              <a:rPr lang="en-US" sz="1800" dirty="0">
                <a:latin typeface="Courier New" panose="02070309020205020404" pitchFamily="49" charset="0"/>
                <a:cs typeface="Courier New" panose="02070309020205020404" pitchFamily="49" charset="0"/>
              </a:rPr>
              <a:t>(digits).reduce</a:t>
            </a:r>
            <a:r>
              <a:rPr lang="en-US" sz="1800" dirty="0" smtClean="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 y) -&gt; x + y);</a:t>
            </a:r>
          </a:p>
          <a:p>
            <a:pPr marL="0" indent="0">
              <a:buNone/>
            </a:pPr>
            <a:endParaRPr lang="en-US" sz="1800" dirty="0"/>
          </a:p>
          <a:p>
            <a:r>
              <a:rPr lang="en-US" sz="1800" dirty="0"/>
              <a:t>This version of </a:t>
            </a:r>
            <a:r>
              <a:rPr lang="en-US" sz="1800" dirty="0">
                <a:latin typeface="Courier New" panose="02070309020205020404" pitchFamily="49" charset="0"/>
                <a:cs typeface="Courier New" panose="02070309020205020404" pitchFamily="49" charset="0"/>
              </a:rPr>
              <a:t>reduce</a:t>
            </a:r>
            <a:r>
              <a:rPr lang="en-US" sz="1800" dirty="0"/>
              <a:t> produces the same output as the earlier version </a:t>
            </a:r>
            <a:r>
              <a:rPr lang="en-US" sz="1800" i="1" dirty="0"/>
              <a:t>when the stream is nonempty, </a:t>
            </a:r>
            <a:r>
              <a:rPr lang="en-US" sz="1800" dirty="0"/>
              <a:t>but it is stored in an </a:t>
            </a:r>
            <a:r>
              <a:rPr lang="en-US" sz="1800" dirty="0">
                <a:latin typeface="Courier New" panose="02070309020205020404" pitchFamily="49" charset="0"/>
                <a:cs typeface="Courier New" panose="02070309020205020404" pitchFamily="49" charset="0"/>
              </a:rPr>
              <a:t>Optional</a:t>
            </a:r>
            <a:r>
              <a:rPr lang="en-US" sz="1800" dirty="0"/>
              <a:t> in this case. When the </a:t>
            </a:r>
            <a:r>
              <a:rPr lang="en-US" sz="1800" dirty="0">
                <a:latin typeface="Courier New" panose="02070309020205020404" pitchFamily="49" charset="0"/>
                <a:cs typeface="Courier New" panose="02070309020205020404" pitchFamily="49" charset="0"/>
              </a:rPr>
              <a:t>stream</a:t>
            </a:r>
            <a:r>
              <a:rPr lang="en-US" sz="1800" dirty="0"/>
              <a:t> is empty, the </a:t>
            </a:r>
            <a:r>
              <a:rPr lang="en-US" sz="1800" dirty="0">
                <a:latin typeface="Courier New" panose="02070309020205020404" pitchFamily="49" charset="0"/>
                <a:cs typeface="Courier New" panose="02070309020205020404" pitchFamily="49" charset="0"/>
              </a:rPr>
              <a:t>reduce</a:t>
            </a:r>
            <a:r>
              <a:rPr lang="en-US" sz="1800" dirty="0"/>
              <a:t> operation returns a </a:t>
            </a:r>
            <a:r>
              <a:rPr lang="en-US" sz="1800" dirty="0">
                <a:latin typeface="Courier New" panose="02070309020205020404" pitchFamily="49" charset="0"/>
                <a:cs typeface="Courier New" panose="02070309020205020404" pitchFamily="49" charset="0"/>
              </a:rPr>
              <a:t>null</a:t>
            </a:r>
            <a:r>
              <a:rPr lang="en-US" sz="1800" dirty="0"/>
              <a:t>, which is again embedded in an </a:t>
            </a:r>
            <a:r>
              <a:rPr lang="en-US" sz="1800" dirty="0">
                <a:latin typeface="Courier New" panose="02070309020205020404" pitchFamily="49" charset="0"/>
                <a:cs typeface="Courier New" panose="02070309020205020404" pitchFamily="49" charset="0"/>
              </a:rPr>
              <a:t>Optional</a:t>
            </a:r>
            <a:r>
              <a:rPr lang="en-US" sz="1800" dirty="0"/>
              <a:t>.</a:t>
            </a:r>
            <a:endParaRPr lang="es-ES" sz="18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32</a:t>
            </a:fld>
            <a:endParaRPr lang="en-US" dirty="0"/>
          </a:p>
        </p:txBody>
      </p:sp>
    </p:spTree>
    <p:extLst>
      <p:ext uri="{BB962C8B-B14F-4D97-AF65-F5344CB8AC3E}">
        <p14:creationId xmlns:p14="http://schemas.microsoft.com/office/powerpoint/2010/main" val="6107971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US" dirty="0"/>
          </a:p>
        </p:txBody>
      </p:sp>
      <p:sp>
        <p:nvSpPr>
          <p:cNvPr id="3" name="Content Placeholder 2"/>
          <p:cNvSpPr>
            <a:spLocks noGrp="1"/>
          </p:cNvSpPr>
          <p:nvPr>
            <p:ph idx="1"/>
          </p:nvPr>
        </p:nvSpPr>
        <p:spPr/>
        <p:txBody>
          <a:bodyPr/>
          <a:lstStyle/>
          <a:p>
            <a:r>
              <a:rPr lang="en-US" dirty="0" smtClean="0"/>
              <a:t>Create a </a:t>
            </a:r>
            <a:r>
              <a:rPr lang="en-US" dirty="0"/>
              <a:t>stream of </a:t>
            </a:r>
            <a:r>
              <a:rPr lang="en-US" dirty="0" smtClean="0"/>
              <a:t>Strings</a:t>
            </a:r>
            <a:r>
              <a:rPr lang="en-US" smtClean="0"/>
              <a:t>, and use </a:t>
            </a:r>
            <a:r>
              <a:rPr lang="en-US" dirty="0" smtClean="0">
                <a:latin typeface="Courier New" pitchFamily="49" charset="0"/>
                <a:cs typeface="Courier New" pitchFamily="49" charset="0"/>
              </a:rPr>
              <a:t>reduce</a:t>
            </a:r>
            <a:r>
              <a:rPr lang="en-US" dirty="0" smtClean="0"/>
              <a:t> to </a:t>
            </a:r>
            <a:r>
              <a:rPr lang="en-US" dirty="0" err="1" smtClean="0"/>
              <a:t>concat</a:t>
            </a:r>
            <a:r>
              <a:rPr lang="en-US" dirty="0" smtClean="0"/>
              <a:t> </a:t>
            </a:r>
            <a:r>
              <a:rPr lang="en-US" dirty="0"/>
              <a:t>each element in the stream into a final String separated by spaces.</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33</a:t>
            </a:fld>
            <a:endParaRPr lang="en-US" dirty="0"/>
          </a:p>
        </p:txBody>
      </p:sp>
    </p:spTree>
    <p:extLst>
      <p:ext uri="{BB962C8B-B14F-4D97-AF65-F5344CB8AC3E}">
        <p14:creationId xmlns:p14="http://schemas.microsoft.com/office/powerpoint/2010/main" val="872434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524000"/>
            <a:ext cx="8229600" cy="5029200"/>
          </a:xfrm>
        </p:spPr>
        <p:txBody>
          <a:bodyPr/>
          <a:lstStyle/>
          <a:p>
            <a:pPr marL="0" indent="0">
              <a:buNone/>
            </a:pPr>
            <a:r>
              <a:rPr lang="en-US" sz="2400" dirty="0"/>
              <a:t>When a Collection is wrapped in a Stream, it becomes possible to rapidly make transformations and extract information in ways that would be much less efficient, maintainable, and understandable without the use of Streams. In this sense, Streams in Java represent a deeper level of intelligence of the concept of “collection” that has been implemented in the Java language. When intelligence expands, challenges and tasks that seemed difficult and time-consuming before can become effortless and meet with consistent success. This is one of the documented benefits of TM practice.</a:t>
            </a:r>
          </a:p>
          <a:p>
            <a:pPr marL="0" indent="0">
              <a:buNone/>
            </a:pPr>
            <a:endParaRPr lang="en-US" altLang="en-US" sz="2400" dirty="0" smtClean="0"/>
          </a:p>
        </p:txBody>
      </p:sp>
      <p:sp>
        <p:nvSpPr>
          <p:cNvPr id="4" name="Slide Number Placeholder 3"/>
          <p:cNvSpPr>
            <a:spLocks noGrp="1"/>
          </p:cNvSpPr>
          <p:nvPr>
            <p:ph type="sldNum" sz="quarter" idx="12"/>
          </p:nvPr>
        </p:nvSpPr>
        <p:spPr/>
        <p:txBody>
          <a:bodyPr/>
          <a:lstStyle/>
          <a:p>
            <a:pPr>
              <a:defRPr/>
            </a:pPr>
            <a:fld id="{5F433B21-F4FA-43D7-BB8F-0609731CF437}" type="slidenum">
              <a:rPr lang="en-US" smtClean="0"/>
              <a:pPr>
                <a:defRPr/>
              </a:pPr>
              <a:t>34</a:t>
            </a:fld>
            <a:endParaRPr lang="en-US" dirty="0"/>
          </a:p>
        </p:txBody>
      </p:sp>
      <p:sp>
        <p:nvSpPr>
          <p:cNvPr id="31748" name="Rectangle 3"/>
          <p:cNvSpPr>
            <a:spLocks noGrp="1" noChangeArrowheads="1"/>
          </p:cNvSpPr>
          <p:nvPr>
            <p:ph type="title"/>
          </p:nvPr>
        </p:nvSpPr>
        <p:spPr>
          <a:xfrm>
            <a:off x="609600" y="228600"/>
            <a:ext cx="7759700" cy="1130300"/>
          </a:xfrm>
          <a:solidFill>
            <a:srgbClr val="FFE7B7"/>
          </a:solidFill>
          <a:ln w="12700" cap="flat">
            <a:solidFill>
              <a:schemeClr val="tx1"/>
            </a:solidFill>
            <a:miter lim="800000"/>
            <a:headEnd/>
            <a:tailEnd/>
          </a:ln>
          <a:effectLst>
            <a:outerShdw dist="107763" dir="2700000" algn="ctr" rotWithShape="0">
              <a:schemeClr val="accent1"/>
            </a:outerShdw>
          </a:effectLst>
        </p:spPr>
        <p:txBody>
          <a:bodyPr lIns="90488" tIns="44450" rIns="90488" bIns="44450" anchor="ctr"/>
          <a:lstStyle/>
          <a:p>
            <a:pPr algn="ctr" eaLnBrk="1" hangingPunct="1"/>
            <a:r>
              <a:rPr lang="en-US" altLang="en-US" smtClean="0">
                <a:solidFill>
                  <a:srgbClr val="000099"/>
                </a:solidFill>
              </a:rPr>
              <a:t>Main Point 1</a:t>
            </a:r>
            <a:endParaRPr lang="en-US"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38200"/>
          </a:xfrm>
        </p:spPr>
        <p:txBody>
          <a:bodyPr/>
          <a:lstStyle/>
          <a:p>
            <a:r>
              <a:rPr lang="en-US" sz="4000" dirty="0"/>
              <a:t>Collecting </a:t>
            </a:r>
            <a:r>
              <a:rPr lang="en-US" sz="4000" dirty="0" smtClean="0"/>
              <a:t>Results</a:t>
            </a:r>
            <a:endParaRPr lang="en-US" sz="4000" dirty="0"/>
          </a:p>
        </p:txBody>
      </p:sp>
      <p:sp>
        <p:nvSpPr>
          <p:cNvPr id="3" name="Content Placeholder 2"/>
          <p:cNvSpPr>
            <a:spLocks noGrp="1"/>
          </p:cNvSpPr>
          <p:nvPr>
            <p:ph idx="1"/>
          </p:nvPr>
        </p:nvSpPr>
        <p:spPr>
          <a:xfrm>
            <a:off x="228600" y="1143000"/>
            <a:ext cx="8686800" cy="5486401"/>
          </a:xfrm>
        </p:spPr>
        <p:txBody>
          <a:bodyPr/>
          <a:lstStyle/>
          <a:p>
            <a:pPr>
              <a:buFont typeface="Arial" panose="020B0604020202020204" pitchFamily="34" charset="0"/>
              <a:buChar char="•"/>
            </a:pPr>
            <a:r>
              <a:rPr lang="en-US" sz="1800" dirty="0"/>
              <a:t>One kind of terminal operation in a stream pipeline is a </a:t>
            </a:r>
            <a:r>
              <a:rPr lang="en-US" sz="1800" i="1" dirty="0"/>
              <a:t>reduction</a:t>
            </a:r>
            <a:r>
              <a:rPr lang="en-US" sz="1800" dirty="0"/>
              <a:t> that outputs a single value, like </a:t>
            </a:r>
            <a:r>
              <a:rPr lang="en-US" sz="1800" dirty="0">
                <a:latin typeface="Courier New" panose="02070309020205020404" pitchFamily="49" charset="0"/>
                <a:cs typeface="Courier New" panose="02070309020205020404" pitchFamily="49" charset="0"/>
              </a:rPr>
              <a:t>max</a:t>
            </a:r>
            <a:r>
              <a:rPr lang="en-US" sz="1800" dirty="0"/>
              <a:t> or </a:t>
            </a:r>
            <a:r>
              <a:rPr lang="en-US" sz="1800" dirty="0">
                <a:latin typeface="Courier New" panose="02070309020205020404" pitchFamily="49" charset="0"/>
                <a:cs typeface="Courier New" panose="02070309020205020404" pitchFamily="49" charset="0"/>
              </a:rPr>
              <a:t>count</a:t>
            </a:r>
            <a:r>
              <a:rPr lang="en-US" sz="1800" dirty="0"/>
              <a:t>. Another kind of terminal operation collects the elements of the Stream into some type of collection, like an </a:t>
            </a:r>
            <a:r>
              <a:rPr lang="en-US" sz="1800" dirty="0">
                <a:latin typeface="Courier New" panose="02070309020205020404" pitchFamily="49" charset="0"/>
                <a:cs typeface="Courier New" panose="02070309020205020404" pitchFamily="49" charset="0"/>
              </a:rPr>
              <a:t>array</a:t>
            </a:r>
            <a:r>
              <a:rPr lang="en-US" sz="1800" dirty="0"/>
              <a:t>, </a:t>
            </a:r>
            <a:r>
              <a:rPr lang="en-US" sz="1800" dirty="0">
                <a:latin typeface="Courier New" panose="02070309020205020404" pitchFamily="49" charset="0"/>
                <a:cs typeface="Courier New" panose="02070309020205020404" pitchFamily="49" charset="0"/>
              </a:rPr>
              <a:t>list</a:t>
            </a:r>
            <a:r>
              <a:rPr lang="en-US" sz="1800" dirty="0"/>
              <a:t>, </a:t>
            </a:r>
            <a:r>
              <a:rPr lang="en-US" sz="1800" dirty="0" smtClean="0"/>
              <a:t>or </a:t>
            </a:r>
            <a:r>
              <a:rPr lang="en-US" sz="1800" dirty="0">
                <a:latin typeface="Courier New" panose="02070309020205020404" pitchFamily="49" charset="0"/>
                <a:cs typeface="Courier New" panose="02070309020205020404" pitchFamily="49" charset="0"/>
              </a:rPr>
              <a:t>map</a:t>
            </a:r>
            <a:r>
              <a:rPr lang="en-US" sz="1800" dirty="0"/>
              <a:t>. We have seen examples already</a:t>
            </a:r>
            <a:r>
              <a:rPr lang="en-US" sz="1800" dirty="0" smtClean="0"/>
              <a:t>.</a:t>
            </a:r>
            <a:endParaRPr lang="en-US" sz="1800" b="1" u="sng" dirty="0" smtClean="0"/>
          </a:p>
          <a:p>
            <a:pPr marL="366713" lvl="1" indent="0">
              <a:buNone/>
            </a:pPr>
            <a:r>
              <a:rPr lang="en-US" sz="1800" b="1" u="sng" dirty="0" smtClean="0"/>
              <a:t>Example</a:t>
            </a:r>
            <a:r>
              <a:rPr lang="en-US" sz="1800" dirty="0"/>
              <a:t>: Collecting into an </a:t>
            </a:r>
            <a:r>
              <a:rPr lang="en-US" sz="1800" dirty="0">
                <a:latin typeface="Courier New" panose="02070309020205020404" pitchFamily="49" charset="0"/>
                <a:cs typeface="Courier New" panose="02070309020205020404" pitchFamily="49" charset="0"/>
              </a:rPr>
              <a:t>array</a:t>
            </a:r>
          </a:p>
          <a:p>
            <a:pPr marL="366713" lvl="1" indent="0">
              <a:buNone/>
            </a:pPr>
            <a:r>
              <a:rPr lang="en-US" sz="1800" dirty="0" smtClean="0">
                <a:latin typeface="Courier New" panose="02070309020205020404" pitchFamily="49" charset="0"/>
                <a:cs typeface="Courier New" panose="02070309020205020404" pitchFamily="49" charset="0"/>
              </a:rPr>
              <a:t>String</a:t>
            </a:r>
            <a:r>
              <a:rPr lang="en-US" sz="1800" dirty="0">
                <a:latin typeface="Courier New" panose="02070309020205020404" pitchFamily="49" charset="0"/>
                <a:cs typeface="Courier New" panose="02070309020205020404" pitchFamily="49" charset="0"/>
              </a:rPr>
              <a:t>[] result = </a:t>
            </a:r>
            <a:r>
              <a:rPr lang="en-US" sz="1800" dirty="0" err="1" smtClean="0">
                <a:latin typeface="Courier New" panose="02070309020205020404" pitchFamily="49" charset="0"/>
                <a:cs typeface="Courier New" panose="02070309020205020404" pitchFamily="49" charset="0"/>
              </a:rPr>
              <a:t>stream.toArray</a:t>
            </a:r>
            <a:r>
              <a:rPr lang="en-US" sz="1800" dirty="0" smtClean="0">
                <a:latin typeface="Courier New" panose="02070309020205020404" pitchFamily="49" charset="0"/>
                <a:cs typeface="Courier New" panose="02070309020205020404" pitchFamily="49" charset="0"/>
              </a:rPr>
              <a:t>(String</a:t>
            </a:r>
            <a:r>
              <a:rPr lang="en-US" sz="1800" dirty="0">
                <a:latin typeface="Courier New" panose="02070309020205020404" pitchFamily="49" charset="0"/>
                <a:cs typeface="Courier New" panose="02070309020205020404" pitchFamily="49" charset="0"/>
              </a:rPr>
              <a:t>[]::new</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366713" lvl="1" indent="0">
              <a:buNone/>
            </a:pPr>
            <a:endParaRPr lang="en-US" sz="1800" b="1" u="sng" dirty="0" smtClean="0"/>
          </a:p>
          <a:p>
            <a:pPr marL="366713" lvl="1" indent="0">
              <a:buNone/>
            </a:pPr>
            <a:r>
              <a:rPr lang="en-US" sz="1800" b="1" u="sng" dirty="0" smtClean="0"/>
              <a:t>Example</a:t>
            </a:r>
            <a:r>
              <a:rPr lang="en-US" sz="1800" dirty="0"/>
              <a:t>: Collecting into a </a:t>
            </a:r>
            <a:r>
              <a:rPr lang="en-US" sz="1800" dirty="0">
                <a:latin typeface="Courier New" panose="02070309020205020404" pitchFamily="49" charset="0"/>
                <a:cs typeface="Courier New" panose="02070309020205020404" pitchFamily="49" charset="0"/>
              </a:rPr>
              <a:t>List</a:t>
            </a:r>
          </a:p>
          <a:p>
            <a:pPr marL="366713" lvl="1" indent="0">
              <a:buNone/>
            </a:pPr>
            <a:r>
              <a:rPr lang="en-US" sz="1800" dirty="0">
                <a:latin typeface="Courier New" panose="02070309020205020404" pitchFamily="49" charset="0"/>
                <a:cs typeface="Courier New" panose="02070309020205020404" pitchFamily="49" charset="0"/>
              </a:rPr>
              <a:t>List&lt;String&gt; result = </a:t>
            </a:r>
            <a:r>
              <a:rPr lang="en-US" sz="1800" dirty="0" err="1">
                <a:latin typeface="Courier New" panose="02070309020205020404" pitchFamily="49" charset="0"/>
                <a:cs typeface="Courier New" panose="02070309020205020404" pitchFamily="49" charset="0"/>
              </a:rPr>
              <a:t>stream.collect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Collectors.toList</a:t>
            </a:r>
            <a:r>
              <a:rPr lang="en-US" sz="1800" dirty="0">
                <a:latin typeface="Courier New" panose="02070309020205020404" pitchFamily="49" charset="0"/>
                <a:cs typeface="Courier New" panose="02070309020205020404" pitchFamily="49" charset="0"/>
              </a:rPr>
              <a:t>());</a:t>
            </a:r>
          </a:p>
          <a:p>
            <a:pPr marL="366713" lvl="1" indent="0">
              <a:buNone/>
            </a:pPr>
            <a:endParaRPr lang="en-US" sz="1800" b="1" u="sng" dirty="0" smtClean="0"/>
          </a:p>
          <a:p>
            <a:pPr marL="366713" lvl="1" indent="0">
              <a:buNone/>
            </a:pPr>
            <a:r>
              <a:rPr lang="en-US" sz="1800" b="1" u="sng" dirty="0" smtClean="0"/>
              <a:t>Example</a:t>
            </a:r>
            <a:r>
              <a:rPr lang="en-US" sz="1800" dirty="0"/>
              <a:t>: Collecting into a </a:t>
            </a:r>
            <a:r>
              <a:rPr lang="en-US" sz="1800" dirty="0">
                <a:latin typeface="Courier New" panose="02070309020205020404" pitchFamily="49" charset="0"/>
                <a:cs typeface="Courier New" panose="02070309020205020404" pitchFamily="49" charset="0"/>
              </a:rPr>
              <a:t>Set</a:t>
            </a:r>
          </a:p>
          <a:p>
            <a:pPr marL="366713" lvl="1" indent="0">
              <a:buNone/>
            </a:pPr>
            <a:r>
              <a:rPr lang="en-US" sz="1800" dirty="0">
                <a:latin typeface="Courier New" panose="02070309020205020404" pitchFamily="49" charset="0"/>
                <a:cs typeface="Courier New" panose="02070309020205020404" pitchFamily="49" charset="0"/>
              </a:rPr>
              <a:t>Set&lt;String&gt; result = </a:t>
            </a:r>
            <a:r>
              <a:rPr lang="en-US" sz="1800" dirty="0" err="1">
                <a:latin typeface="Courier New" panose="02070309020205020404" pitchFamily="49" charset="0"/>
                <a:cs typeface="Courier New" panose="02070309020205020404" pitchFamily="49" charset="0"/>
              </a:rPr>
              <a:t>stream.collect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Collectors.toSet</a:t>
            </a:r>
            <a:r>
              <a:rPr lang="en-US" sz="1800" dirty="0">
                <a:latin typeface="Courier New" panose="02070309020205020404" pitchFamily="49" charset="0"/>
                <a:cs typeface="Courier New" panose="02070309020205020404" pitchFamily="49" charset="0"/>
              </a:rPr>
              <a:t>());</a:t>
            </a:r>
          </a:p>
          <a:p>
            <a:pPr marL="366713" lvl="1" indent="0">
              <a:buNone/>
            </a:pPr>
            <a:endParaRPr lang="en-US" sz="1800" b="1" u="sng" dirty="0" smtClean="0"/>
          </a:p>
          <a:p>
            <a:pPr marL="366713" lvl="1" indent="0">
              <a:buNone/>
            </a:pPr>
            <a:r>
              <a:rPr lang="en-US" sz="1800" b="1" u="sng" dirty="0" smtClean="0"/>
              <a:t>Example</a:t>
            </a:r>
            <a:r>
              <a:rPr lang="en-US" sz="1800" dirty="0"/>
              <a:t>: Collecting into a particular kind of </a:t>
            </a:r>
            <a:r>
              <a:rPr lang="en-US" sz="1800" dirty="0">
                <a:latin typeface="Courier New" panose="02070309020205020404" pitchFamily="49" charset="0"/>
                <a:cs typeface="Courier New" panose="02070309020205020404" pitchFamily="49" charset="0"/>
              </a:rPr>
              <a:t>Set</a:t>
            </a:r>
            <a:r>
              <a:rPr lang="en-US" sz="1800" dirty="0"/>
              <a:t> (same idea for particular kinds of lists, maps)</a:t>
            </a:r>
            <a:br>
              <a:rPr lang="en-US" sz="1800" dirty="0"/>
            </a:br>
            <a:r>
              <a:rPr lang="en-US" sz="1800" dirty="0" err="1">
                <a:latin typeface="Courier New" panose="02070309020205020404" pitchFamily="49" charset="0"/>
                <a:cs typeface="Courier New" panose="02070309020205020404" pitchFamily="49" charset="0"/>
              </a:rPr>
              <a:t>TreeSet</a:t>
            </a:r>
            <a:r>
              <a:rPr lang="en-US" sz="1800" dirty="0">
                <a:latin typeface="Courier New" panose="02070309020205020404" pitchFamily="49" charset="0"/>
                <a:cs typeface="Courier New" panose="02070309020205020404" pitchFamily="49" charset="0"/>
              </a:rPr>
              <a:t>&lt;String&gt; result =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stream.collect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Collectors.toCollection</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TreeSet</a:t>
            </a:r>
            <a:r>
              <a:rPr lang="en-US" sz="1800" dirty="0">
                <a:latin typeface="Courier New" panose="02070309020205020404" pitchFamily="49" charset="0"/>
                <a:cs typeface="Courier New" panose="02070309020205020404" pitchFamily="49" charset="0"/>
              </a:rPr>
              <a:t>::new));</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35</a:t>
            </a:fld>
            <a:endParaRPr lang="en-US" dirty="0"/>
          </a:p>
        </p:txBody>
      </p:sp>
    </p:spTree>
    <p:extLst>
      <p:ext uri="{BB962C8B-B14F-4D97-AF65-F5344CB8AC3E}">
        <p14:creationId xmlns:p14="http://schemas.microsoft.com/office/powerpoint/2010/main" val="252511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838200"/>
          </a:xfrm>
        </p:spPr>
        <p:txBody>
          <a:bodyPr/>
          <a:lstStyle/>
          <a:p>
            <a:r>
              <a:rPr lang="en-US" sz="4000" dirty="0"/>
              <a:t>Collecting </a:t>
            </a:r>
            <a:r>
              <a:rPr lang="en-US" sz="4000" dirty="0" smtClean="0"/>
              <a:t>Results (cont.)</a:t>
            </a:r>
            <a:endParaRPr lang="en-US" sz="4000" dirty="0"/>
          </a:p>
        </p:txBody>
      </p:sp>
      <p:sp>
        <p:nvSpPr>
          <p:cNvPr id="3" name="Content Placeholder 2"/>
          <p:cNvSpPr>
            <a:spLocks noGrp="1"/>
          </p:cNvSpPr>
          <p:nvPr>
            <p:ph idx="1"/>
          </p:nvPr>
        </p:nvSpPr>
        <p:spPr>
          <a:xfrm>
            <a:off x="228600" y="1371599"/>
            <a:ext cx="8458200" cy="5486401"/>
          </a:xfrm>
        </p:spPr>
        <p:txBody>
          <a:bodyPr/>
          <a:lstStyle/>
          <a:p>
            <a:pPr marL="0" indent="0">
              <a:buNone/>
            </a:pPr>
            <a:r>
              <a:rPr lang="en-US" sz="1800" b="1" u="sng" dirty="0"/>
              <a:t>Example: </a:t>
            </a:r>
            <a:r>
              <a:rPr lang="en-US" sz="1800" dirty="0"/>
              <a:t>Collect all strings in a </a:t>
            </a:r>
            <a:r>
              <a:rPr lang="en-US" sz="1800" dirty="0">
                <a:latin typeface="Courier New" panose="02070309020205020404" pitchFamily="49" charset="0"/>
                <a:cs typeface="Courier New" panose="02070309020205020404" pitchFamily="49" charset="0"/>
              </a:rPr>
              <a:t>stream</a:t>
            </a:r>
            <a:r>
              <a:rPr lang="en-US" sz="1800" dirty="0"/>
              <a:t> by concatenating them:</a:t>
            </a:r>
            <a:br>
              <a:rPr lang="en-US" sz="1800" dirty="0"/>
            </a:br>
            <a:r>
              <a:rPr lang="en-US" sz="1800" dirty="0" smtClean="0">
                <a:latin typeface="Courier New" panose="02070309020205020404" pitchFamily="49" charset="0"/>
                <a:cs typeface="Courier New" panose="02070309020205020404" pitchFamily="49" charset="0"/>
              </a:rPr>
              <a:t>String </a:t>
            </a:r>
            <a:r>
              <a:rPr lang="en-US" sz="1800" dirty="0">
                <a:latin typeface="Courier New" panose="02070309020205020404" pitchFamily="49" charset="0"/>
                <a:cs typeface="Courier New" panose="02070309020205020404" pitchFamily="49" charset="0"/>
              </a:rPr>
              <a:t>result = </a:t>
            </a:r>
            <a:r>
              <a:rPr lang="en-US" sz="1800" dirty="0" err="1">
                <a:latin typeface="Courier New" panose="02070309020205020404" pitchFamily="49" charset="0"/>
                <a:cs typeface="Courier New" panose="02070309020205020404" pitchFamily="49" charset="0"/>
              </a:rPr>
              <a:t>stream.collect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Collectors.joining</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t>//</a:t>
            </a:r>
            <a:r>
              <a:rPr lang="en-US" sz="1800" dirty="0"/>
              <a:t>separates strings by </a:t>
            </a:r>
            <a:r>
              <a:rPr lang="en-US" sz="1800" dirty="0" smtClean="0"/>
              <a:t>commas</a:t>
            </a:r>
          </a:p>
          <a:p>
            <a:pPr marL="0" indent="0">
              <a:buNone/>
            </a:pPr>
            <a:r>
              <a:rPr lang="en-US" sz="1800" dirty="0">
                <a:latin typeface="Courier New" panose="02070309020205020404" pitchFamily="49" charset="0"/>
                <a:cs typeface="Courier New" panose="02070309020205020404" pitchFamily="49" charset="0"/>
              </a:rPr>
              <a:t>String result = </a:t>
            </a:r>
            <a:r>
              <a:rPr lang="en-US" sz="1800" dirty="0" err="1">
                <a:latin typeface="Courier New" panose="02070309020205020404" pitchFamily="49" charset="0"/>
                <a:cs typeface="Courier New" panose="02070309020205020404" pitchFamily="49" charset="0"/>
              </a:rPr>
              <a:t>stream.collect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Collectors.joining</a:t>
            </a:r>
            <a:r>
              <a:rPr lang="en-US" sz="1800" dirty="0">
                <a:latin typeface="Courier New" panose="02070309020205020404" pitchFamily="49" charset="0"/>
                <a:cs typeface="Courier New" panose="02070309020205020404" pitchFamily="49" charset="0"/>
              </a:rPr>
              <a:t>(", "));  </a:t>
            </a:r>
          </a:p>
          <a:p>
            <a:pPr marL="0" indent="0">
              <a:buNone/>
            </a:pPr>
            <a:r>
              <a:rPr lang="en-US" sz="1800" dirty="0" smtClean="0"/>
              <a:t>//</a:t>
            </a:r>
            <a:r>
              <a:rPr lang="en-US" sz="1800" dirty="0"/>
              <a:t>prepares objects as strings before joining</a:t>
            </a:r>
          </a:p>
          <a:p>
            <a:pPr marL="0" indent="0">
              <a:buNone/>
            </a:pPr>
            <a:r>
              <a:rPr lang="en-US" sz="1800" dirty="0">
                <a:latin typeface="Courier New" panose="02070309020205020404" pitchFamily="49" charset="0"/>
                <a:cs typeface="Courier New" panose="02070309020205020404" pitchFamily="49" charset="0"/>
              </a:rPr>
              <a:t>String result = </a:t>
            </a:r>
            <a:r>
              <a:rPr lang="en-US" sz="1800" dirty="0" err="1" smtClean="0">
                <a:latin typeface="Courier New" panose="02070309020205020404" pitchFamily="49" charset="0"/>
                <a:cs typeface="Courier New" panose="02070309020205020404" pitchFamily="49" charset="0"/>
              </a:rPr>
              <a:t>stream.map</a:t>
            </a:r>
            <a:r>
              <a:rPr lang="en-US" sz="1800" dirty="0" smtClean="0">
                <a:latin typeface="Courier New" panose="02070309020205020404" pitchFamily="49" charset="0"/>
                <a:cs typeface="Courier New" panose="02070309020205020404" pitchFamily="49" charset="0"/>
              </a:rPr>
              <a:t>(Object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toString</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collect(</a:t>
            </a:r>
            <a:r>
              <a:rPr lang="en-US" sz="1800" dirty="0" err="1">
                <a:latin typeface="Courier New" panose="02070309020205020404" pitchFamily="49" charset="0"/>
                <a:cs typeface="Courier New" panose="02070309020205020404" pitchFamily="49" charset="0"/>
              </a:rPr>
              <a:t>Collectors.joining</a:t>
            </a:r>
            <a:r>
              <a:rPr lang="en-US" sz="1800" dirty="0">
                <a:latin typeface="Courier New" panose="02070309020205020404" pitchFamily="49" charset="0"/>
                <a:cs typeface="Courier New" panose="02070309020205020404" pitchFamily="49" charset="0"/>
              </a:rPr>
              <a:t>(","));</a:t>
            </a:r>
          </a:p>
          <a:p>
            <a:pPr marL="0" indent="0">
              <a:buNone/>
            </a:pPr>
            <a:r>
              <a:rPr lang="en-US" sz="1800" b="1" u="sng" dirty="0" smtClean="0"/>
              <a:t>Note</a:t>
            </a:r>
            <a:r>
              <a:rPr lang="en-US" sz="1800" dirty="0" smtClean="0"/>
              <a:t>: Here </a:t>
            </a:r>
            <a:r>
              <a:rPr lang="en-US" sz="1800" dirty="0"/>
              <a:t>instead of </a:t>
            </a:r>
            <a:r>
              <a:rPr lang="en-US" sz="1800" dirty="0">
                <a:latin typeface="Courier New" panose="02070309020205020404" pitchFamily="49" charset="0"/>
                <a:cs typeface="Courier New" panose="02070309020205020404" pitchFamily="49" charset="0"/>
              </a:rPr>
              <a:t>Object::</a:t>
            </a:r>
            <a:r>
              <a:rPr lang="en-US" sz="1800" dirty="0" err="1">
                <a:latin typeface="Courier New" panose="02070309020205020404" pitchFamily="49" charset="0"/>
                <a:cs typeface="Courier New" panose="02070309020205020404" pitchFamily="49" charset="0"/>
              </a:rPr>
              <a:t>toString</a:t>
            </a:r>
            <a:r>
              <a:rPr lang="en-US" sz="1800" dirty="0">
                <a:latin typeface="Courier New" panose="02070309020205020404" pitchFamily="49" charset="0"/>
                <a:cs typeface="Courier New" panose="02070309020205020404" pitchFamily="49" charset="0"/>
              </a:rPr>
              <a:t> </a:t>
            </a:r>
            <a:r>
              <a:rPr lang="en-US" sz="1800" dirty="0"/>
              <a:t>you can use your own object type, </a:t>
            </a:r>
            <a:r>
              <a:rPr lang="en-US" sz="1800" dirty="0" smtClean="0"/>
              <a:t>like</a:t>
            </a:r>
          </a:p>
          <a:p>
            <a:pPr marL="0" indent="0">
              <a:buNone/>
            </a:pPr>
            <a:r>
              <a:rPr lang="en-US" sz="1800" dirty="0">
                <a:latin typeface="Courier New" panose="02070309020205020404" pitchFamily="49" charset="0"/>
                <a:cs typeface="Courier New" panose="02070309020205020404" pitchFamily="49" charset="0"/>
              </a:rPr>
              <a:t>Employee::</a:t>
            </a:r>
            <a:r>
              <a:rPr lang="en-US" sz="1800" dirty="0" err="1" smtClean="0">
                <a:latin typeface="Courier New" panose="02070309020205020404" pitchFamily="49" charset="0"/>
                <a:cs typeface="Courier New" panose="02070309020205020404" pitchFamily="49" charset="0"/>
              </a:rPr>
              <a:t>toString</a:t>
            </a:r>
            <a:r>
              <a:rPr lang="en-US" sz="1800" dirty="0" smtClean="0"/>
              <a:t>. By </a:t>
            </a:r>
            <a:r>
              <a:rPr lang="en-US" sz="1800" dirty="0"/>
              <a:t>polymorphism, either way works. See demo lesson9.lecture.collect</a:t>
            </a:r>
          </a:p>
          <a:p>
            <a:pPr marL="1464310" lvl="5" indent="0">
              <a:buNone/>
            </a:pPr>
            <a:r>
              <a:rPr lang="en-US" dirty="0"/>
              <a:t> </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36</a:t>
            </a:fld>
            <a:endParaRPr lang="en-US" dirty="0"/>
          </a:p>
        </p:txBody>
      </p:sp>
    </p:spTree>
    <p:extLst>
      <p:ext uri="{BB962C8B-B14F-4D97-AF65-F5344CB8AC3E}">
        <p14:creationId xmlns:p14="http://schemas.microsoft.com/office/powerpoint/2010/main" val="1129035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838200"/>
          </a:xfrm>
        </p:spPr>
        <p:txBody>
          <a:bodyPr/>
          <a:lstStyle/>
          <a:p>
            <a:r>
              <a:rPr lang="en-US" sz="4000" dirty="0"/>
              <a:t>Collecting </a:t>
            </a:r>
            <a:r>
              <a:rPr lang="en-US" sz="4000" dirty="0" smtClean="0"/>
              <a:t>Results (cont.)</a:t>
            </a:r>
            <a:endParaRPr lang="en-US" sz="4000" dirty="0"/>
          </a:p>
        </p:txBody>
      </p:sp>
      <p:sp>
        <p:nvSpPr>
          <p:cNvPr id="3" name="Content Placeholder 2"/>
          <p:cNvSpPr>
            <a:spLocks noGrp="1"/>
          </p:cNvSpPr>
          <p:nvPr>
            <p:ph idx="1"/>
          </p:nvPr>
        </p:nvSpPr>
        <p:spPr>
          <a:xfrm>
            <a:off x="304800" y="1363716"/>
            <a:ext cx="8991600" cy="5486401"/>
          </a:xfrm>
        </p:spPr>
        <p:txBody>
          <a:bodyPr/>
          <a:lstStyle/>
          <a:p>
            <a:pPr marL="0" indent="0">
              <a:buNone/>
            </a:pPr>
            <a:r>
              <a:rPr lang="en-US" sz="1800" b="1" u="sng" dirty="0" smtClean="0"/>
              <a:t>Example</a:t>
            </a:r>
            <a:r>
              <a:rPr lang="en-US" sz="1800" b="1" u="sng" dirty="0"/>
              <a:t>: </a:t>
            </a:r>
            <a:r>
              <a:rPr lang="en-US" sz="1800" dirty="0"/>
              <a:t>Collecting into a </a:t>
            </a:r>
            <a:r>
              <a:rPr lang="en-US" sz="1800" dirty="0">
                <a:latin typeface="Courier New" panose="02070309020205020404" pitchFamily="49" charset="0"/>
                <a:cs typeface="Courier New" panose="02070309020205020404" pitchFamily="49" charset="0"/>
              </a:rPr>
              <a:t>map</a:t>
            </a:r>
            <a:r>
              <a:rPr lang="en-US" sz="1800" dirty="0"/>
              <a:t> –  two typical examples. </a:t>
            </a:r>
            <a:endParaRPr lang="en-US" sz="1800" dirty="0" smtClean="0"/>
          </a:p>
          <a:p>
            <a:pPr marL="0" indent="0">
              <a:buNone/>
            </a:pPr>
            <a:r>
              <a:rPr lang="en-US" sz="1800" dirty="0" smtClean="0"/>
              <a:t>Here</a:t>
            </a:r>
            <a:r>
              <a:rPr lang="en-US" sz="1800" dirty="0"/>
              <a:t>, people is a </a:t>
            </a:r>
            <a:r>
              <a:rPr lang="en-US" sz="1800" dirty="0">
                <a:latin typeface="Courier New" panose="02070309020205020404" pitchFamily="49" charset="0"/>
                <a:cs typeface="Courier New" panose="02070309020205020404" pitchFamily="49" charset="0"/>
              </a:rPr>
              <a:t>Stream</a:t>
            </a:r>
            <a:r>
              <a:rPr lang="en-US" sz="1800" dirty="0"/>
              <a:t> of </a:t>
            </a:r>
            <a:r>
              <a:rPr lang="en-US" sz="1800" dirty="0">
                <a:latin typeface="Courier New" panose="02070309020205020404" pitchFamily="49" charset="0"/>
                <a:cs typeface="Courier New" panose="02070309020205020404" pitchFamily="49" charset="0"/>
              </a:rPr>
              <a:t>Person</a:t>
            </a:r>
            <a:r>
              <a:rPr lang="en-US" sz="1800" dirty="0"/>
              <a:t> objects</a:t>
            </a:r>
            <a:r>
              <a:rPr lang="en-US" sz="1800" dirty="0" smtClean="0"/>
              <a:t>.</a:t>
            </a:r>
            <a:endParaRPr lang="en-US" sz="1800" dirty="0"/>
          </a:p>
          <a:p>
            <a:pPr marL="0" indent="0">
              <a:buNone/>
            </a:pPr>
            <a:r>
              <a:rPr lang="en-US" sz="1800" dirty="0" smtClean="0"/>
              <a:t>//</a:t>
            </a:r>
            <a:r>
              <a:rPr lang="en-US" sz="1800" dirty="0"/>
              <a:t>key = id, value = name</a:t>
            </a:r>
          </a:p>
          <a:p>
            <a:pPr marL="463550" indent="-463550">
              <a:buNone/>
            </a:pPr>
            <a:r>
              <a:rPr lang="en-US" sz="1800" dirty="0">
                <a:latin typeface="Courier New" panose="02070309020205020404" pitchFamily="49" charset="0"/>
                <a:cs typeface="Courier New" panose="02070309020205020404" pitchFamily="49" charset="0"/>
              </a:rPr>
              <a:t>Map&lt;Integer, String&gt; </a:t>
            </a:r>
            <a:r>
              <a:rPr lang="en-US" sz="1800" dirty="0" err="1">
                <a:latin typeface="Courier New" panose="02070309020205020404" pitchFamily="49" charset="0"/>
                <a:cs typeface="Courier New" panose="02070309020205020404" pitchFamily="49" charset="0"/>
              </a:rPr>
              <a:t>idToName</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personStm.collect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Collectors.toMap</a:t>
            </a:r>
            <a:r>
              <a:rPr lang="en-US" sz="1800" dirty="0" smtClean="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Person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getName</a:t>
            </a:r>
            <a:r>
              <a:rPr lang="en-US" sz="1800" dirty="0">
                <a:latin typeface="Courier New" panose="02070309020205020404" pitchFamily="49" charset="0"/>
                <a:cs typeface="Courier New" panose="02070309020205020404" pitchFamily="49" charset="0"/>
              </a:rPr>
              <a:t>));  </a:t>
            </a:r>
          </a:p>
          <a:p>
            <a:pPr marL="0" indent="0">
              <a:buNone/>
            </a:pPr>
            <a:r>
              <a:rPr lang="en-US" sz="1800" dirty="0" smtClean="0"/>
              <a:t>//</a:t>
            </a:r>
            <a:r>
              <a:rPr lang="en-US" sz="1800" dirty="0"/>
              <a:t>key = id, value = the person object</a:t>
            </a:r>
          </a:p>
          <a:p>
            <a:pPr marL="463550" indent="-463550">
              <a:buNone/>
            </a:pPr>
            <a:r>
              <a:rPr lang="en-US" sz="1800" dirty="0">
                <a:latin typeface="Courier New" panose="02070309020205020404" pitchFamily="49" charset="0"/>
                <a:cs typeface="Courier New" panose="02070309020205020404" pitchFamily="49" charset="0"/>
              </a:rPr>
              <a:t>Map&lt;Integer, Person&gt; </a:t>
            </a:r>
            <a:r>
              <a:rPr lang="en-US" sz="1800" dirty="0" err="1">
                <a:latin typeface="Courier New" panose="02070309020205020404" pitchFamily="49" charset="0"/>
                <a:cs typeface="Courier New" panose="02070309020205020404" pitchFamily="49" charset="0"/>
              </a:rPr>
              <a:t>idToPerson</a:t>
            </a:r>
            <a:r>
              <a:rPr lang="en-US" sz="1800" dirty="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personStm.collect</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Collectors.toMap</a:t>
            </a:r>
            <a:r>
              <a:rPr lang="en-US" sz="1800" dirty="0" smtClean="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getId</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Function.identity</a:t>
            </a:r>
            <a:r>
              <a:rPr lang="en-US" sz="1800" dirty="0">
                <a:latin typeface="Courier New" panose="02070309020205020404" pitchFamily="49" charset="0"/>
                <a:cs typeface="Courier New" panose="02070309020205020404" pitchFamily="49" charset="0"/>
              </a:rPr>
              <a:t>()));</a:t>
            </a:r>
          </a:p>
          <a:p>
            <a:pPr marL="0" indent="0">
              <a:buNone/>
            </a:pPr>
            <a:r>
              <a:rPr lang="en-US" sz="1800" dirty="0"/>
              <a:t> </a:t>
            </a:r>
            <a:r>
              <a:rPr lang="en-US" sz="1800" b="1" u="sng" dirty="0" smtClean="0"/>
              <a:t>Note</a:t>
            </a:r>
            <a:r>
              <a:rPr lang="en-US" sz="1800" b="1" dirty="0" smtClean="0"/>
              <a:t>:</a:t>
            </a:r>
            <a:r>
              <a:rPr lang="en-US" sz="1800" dirty="0" smtClean="0"/>
              <a:t> </a:t>
            </a:r>
            <a:r>
              <a:rPr lang="en-US" sz="1800" dirty="0" smtClean="0">
                <a:latin typeface="Courier New" panose="02070309020205020404" pitchFamily="49" charset="0"/>
                <a:cs typeface="Courier New" panose="02070309020205020404" pitchFamily="49" charset="0"/>
              </a:rPr>
              <a:t>identity</a:t>
            </a:r>
            <a:r>
              <a:rPr lang="en-US" sz="1800" dirty="0" smtClean="0"/>
              <a:t> </a:t>
            </a:r>
            <a:r>
              <a:rPr lang="en-US" sz="1800" dirty="0"/>
              <a:t>is a </a:t>
            </a:r>
            <a:r>
              <a:rPr lang="en-US" sz="1800" dirty="0">
                <a:latin typeface="Courier New" panose="02070309020205020404" pitchFamily="49" charset="0"/>
                <a:cs typeface="Courier New" panose="02070309020205020404" pitchFamily="49" charset="0"/>
              </a:rPr>
              <a:t>static</a:t>
            </a:r>
            <a:r>
              <a:rPr lang="en-US" sz="1800" dirty="0"/>
              <a:t> method on </a:t>
            </a:r>
            <a:r>
              <a:rPr lang="en-US" sz="1800" dirty="0">
                <a:latin typeface="Courier New" panose="02070309020205020404" pitchFamily="49" charset="0"/>
                <a:cs typeface="Courier New" panose="02070309020205020404" pitchFamily="49" charset="0"/>
              </a:rPr>
              <a:t>Function</a:t>
            </a:r>
            <a:r>
              <a:rPr lang="en-US" sz="1800" dirty="0"/>
              <a:t> that </a:t>
            </a:r>
            <a:r>
              <a:rPr lang="en-US" sz="1800" b="1" dirty="0"/>
              <a:t>returns a function that always </a:t>
            </a:r>
            <a:r>
              <a:rPr lang="en-US" sz="1800" b="1" dirty="0" smtClean="0"/>
              <a:t>returns </a:t>
            </a:r>
            <a:r>
              <a:rPr lang="en-US" sz="1800" b="1" dirty="0"/>
              <a:t>its input argument</a:t>
            </a:r>
            <a:r>
              <a:rPr lang="en-US" sz="1800" dirty="0"/>
              <a:t>. </a:t>
            </a:r>
            <a:endParaRPr lang="en-US" sz="1800" dirty="0" smtClean="0"/>
          </a:p>
          <a:p>
            <a:pPr marL="0" indent="0">
              <a:buNone/>
            </a:pPr>
            <a:r>
              <a:rPr lang="en-US" sz="1800" dirty="0" smtClean="0"/>
              <a:t>In </a:t>
            </a:r>
            <a:r>
              <a:rPr lang="en-US" sz="1800" dirty="0"/>
              <a:t>the example, it is the function </a:t>
            </a:r>
            <a:r>
              <a:rPr lang="en-US" sz="1800" dirty="0">
                <a:latin typeface="Courier New" panose="02070309020205020404" pitchFamily="49" charset="0"/>
                <a:cs typeface="Courier New" panose="02070309020205020404" pitchFamily="49" charset="0"/>
              </a:rPr>
              <a:t>(Person p) -&gt; p</a:t>
            </a: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37</a:t>
            </a:fld>
            <a:endParaRPr lang="en-US" dirty="0"/>
          </a:p>
        </p:txBody>
      </p:sp>
    </p:spTree>
    <p:extLst>
      <p:ext uri="{BB962C8B-B14F-4D97-AF65-F5344CB8AC3E}">
        <p14:creationId xmlns:p14="http://schemas.microsoft.com/office/powerpoint/2010/main" val="294535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z="4000" dirty="0"/>
              <a:t>Can Streams Be Re-Used</a:t>
            </a:r>
            <a:r>
              <a:rPr lang="en-US" sz="4000" dirty="0" smtClean="0"/>
              <a:t>?</a:t>
            </a:r>
            <a:endParaRPr lang="en-US" sz="4000" dirty="0"/>
          </a:p>
        </p:txBody>
      </p:sp>
      <p:sp>
        <p:nvSpPr>
          <p:cNvPr id="3" name="Content Placeholder 2"/>
          <p:cNvSpPr>
            <a:spLocks noGrp="1"/>
          </p:cNvSpPr>
          <p:nvPr>
            <p:ph idx="1"/>
          </p:nvPr>
        </p:nvSpPr>
        <p:spPr>
          <a:xfrm>
            <a:off x="457200" y="762000"/>
            <a:ext cx="8229600" cy="5791199"/>
          </a:xfrm>
        </p:spPr>
        <p:txBody>
          <a:bodyPr/>
          <a:lstStyle/>
          <a:p>
            <a:pPr lvl="0"/>
            <a:r>
              <a:rPr lang="en-US" sz="1800" dirty="0"/>
              <a:t>Once a terminal operation has been called on a stream, the stream becomes unusable, and if you do try to use it, you will get an </a:t>
            </a:r>
            <a:r>
              <a:rPr lang="en-US" sz="1800" dirty="0" err="1"/>
              <a:t>IllegalStateException</a:t>
            </a:r>
            <a:r>
              <a:rPr lang="en-US" sz="1800" dirty="0" smtClean="0"/>
              <a:t>.</a:t>
            </a:r>
          </a:p>
          <a:p>
            <a:pPr lvl="0"/>
            <a:endParaRPr lang="en-US" sz="800" dirty="0"/>
          </a:p>
          <a:p>
            <a:pPr lvl="0"/>
            <a:r>
              <a:rPr lang="en-US" sz="1800" dirty="0"/>
              <a:t>But sometimes it would make sense to have a </a:t>
            </a:r>
            <a:r>
              <a:rPr lang="en-US" sz="1800" dirty="0">
                <a:latin typeface="Courier New" panose="02070309020205020404" pitchFamily="49" charset="0"/>
                <a:cs typeface="Courier New" panose="02070309020205020404" pitchFamily="49" charset="0"/>
              </a:rPr>
              <a:t>Stream</a:t>
            </a:r>
            <a:r>
              <a:rPr lang="en-US" sz="1800" dirty="0"/>
              <a:t> ready to be used for multiple purposes. </a:t>
            </a:r>
            <a:endParaRPr lang="en-US" sz="1800" dirty="0" smtClean="0"/>
          </a:p>
          <a:p>
            <a:pPr lvl="0"/>
            <a:endParaRPr lang="en-US" sz="800" dirty="0"/>
          </a:p>
          <a:p>
            <a:pPr lvl="0"/>
            <a:r>
              <a:rPr lang="en-US" sz="1800" dirty="0"/>
              <a:t>Example: We have a </a:t>
            </a:r>
            <a:r>
              <a:rPr lang="en-US" sz="1800" dirty="0">
                <a:latin typeface="Courier New" panose="02070309020205020404" pitchFamily="49" charset="0"/>
                <a:cs typeface="Courier New" panose="02070309020205020404" pitchFamily="49" charset="0"/>
              </a:rPr>
              <a:t>Stream&lt;String&gt;</a:t>
            </a:r>
            <a:r>
              <a:rPr lang="en-US" sz="1800" dirty="0"/>
              <a:t> that we might want to use for different purposes:</a:t>
            </a:r>
          </a:p>
          <a:p>
            <a:pPr marL="366713" lvl="1" indent="0">
              <a:buNone/>
            </a:pPr>
            <a:r>
              <a:rPr lang="en-US" sz="1600" dirty="0" err="1" smtClean="0">
                <a:latin typeface="Courier New" panose="02070309020205020404" pitchFamily="49" charset="0"/>
                <a:cs typeface="Courier New" panose="02070309020205020404" pitchFamily="49" charset="0"/>
              </a:rPr>
              <a:t>Folks.friends.stream</a:t>
            </a:r>
            <a:r>
              <a:rPr lang="en-US" sz="1600" dirty="0">
                <a:latin typeface="Courier New" panose="02070309020205020404" pitchFamily="49" charset="0"/>
                <a:cs typeface="Courier New" panose="02070309020205020404" pitchFamily="49" charset="0"/>
              </a:rPr>
              <a:t>().filter(name -&gt; </a:t>
            </a:r>
            <a:r>
              <a:rPr lang="en-US" sz="1600" dirty="0" err="1">
                <a:latin typeface="Courier New" panose="02070309020205020404" pitchFamily="49" charset="0"/>
                <a:cs typeface="Courier New" panose="02070309020205020404" pitchFamily="49" charset="0"/>
              </a:rPr>
              <a:t>name.startsWith</a:t>
            </a:r>
            <a:r>
              <a:rPr lang="en-US" sz="1600" dirty="0">
                <a:latin typeface="Courier New" panose="02070309020205020404" pitchFamily="49" charset="0"/>
                <a:cs typeface="Courier New" panose="02070309020205020404" pitchFamily="49" charset="0"/>
              </a:rPr>
              <a:t>(“N”))</a:t>
            </a:r>
          </a:p>
          <a:p>
            <a:pPr lvl="0"/>
            <a:endParaRPr lang="en-US" sz="800" dirty="0" smtClean="0"/>
          </a:p>
          <a:p>
            <a:pPr lvl="0"/>
            <a:r>
              <a:rPr lang="en-US" sz="1800" dirty="0" smtClean="0"/>
              <a:t>We </a:t>
            </a:r>
            <a:r>
              <a:rPr lang="en-US" sz="1800" dirty="0"/>
              <a:t>may want to count the number of names obtained for one purpose, and output the names in upper case to a </a:t>
            </a:r>
            <a:r>
              <a:rPr lang="en-US" sz="1800" dirty="0">
                <a:latin typeface="Courier New" panose="02070309020205020404" pitchFamily="49" charset="0"/>
                <a:cs typeface="Courier New" panose="02070309020205020404" pitchFamily="49" charset="0"/>
              </a:rPr>
              <a:t>List</a:t>
            </a:r>
            <a:r>
              <a:rPr lang="en-US" sz="1800" dirty="0"/>
              <a:t>, for another purpose. But once the </a:t>
            </a:r>
            <a:r>
              <a:rPr lang="en-US" sz="1800" dirty="0">
                <a:latin typeface="Courier New" panose="02070309020205020404" pitchFamily="49" charset="0"/>
                <a:cs typeface="Courier New" panose="02070309020205020404" pitchFamily="49" charset="0"/>
              </a:rPr>
              <a:t>stream</a:t>
            </a:r>
            <a:r>
              <a:rPr lang="en-US" sz="1800" dirty="0"/>
              <a:t> has been used once, we can’t use it again</a:t>
            </a:r>
            <a:r>
              <a:rPr lang="en-US" sz="1800" dirty="0" smtClean="0"/>
              <a:t>.</a:t>
            </a:r>
          </a:p>
          <a:p>
            <a:pPr lvl="0"/>
            <a:endParaRPr lang="en-US" sz="800" dirty="0"/>
          </a:p>
          <a:p>
            <a:pPr lvl="0"/>
            <a:r>
              <a:rPr lang="en-US" sz="1800" u="sng" dirty="0"/>
              <a:t>Solution #1</a:t>
            </a:r>
            <a:r>
              <a:rPr lang="en-US" sz="1800" dirty="0"/>
              <a:t>  One solution is to place the stream-creation code in a method and call it for different purposes. See </a:t>
            </a:r>
            <a:r>
              <a:rPr lang="en-US" sz="1800" dirty="0">
                <a:latin typeface="Courier New" panose="02070309020205020404" pitchFamily="49" charset="0"/>
                <a:cs typeface="Courier New" panose="02070309020205020404" pitchFamily="49" charset="0"/>
              </a:rPr>
              <a:t>Good</a:t>
            </a:r>
            <a:r>
              <a:rPr lang="en-US" sz="1800" dirty="0"/>
              <a:t> solution in package </a:t>
            </a:r>
            <a:r>
              <a:rPr lang="en-US" sz="1800" dirty="0" smtClean="0"/>
              <a:t>lesson9.lecture.streamreuse</a:t>
            </a:r>
          </a:p>
          <a:p>
            <a:pPr lvl="0"/>
            <a:endParaRPr lang="en-US" sz="800" dirty="0"/>
          </a:p>
          <a:p>
            <a:pPr lvl="0"/>
            <a:r>
              <a:rPr lang="en-US" sz="1800" u="sng" dirty="0"/>
              <a:t>Solution #2</a:t>
            </a:r>
            <a:r>
              <a:rPr lang="en-US" sz="1800" dirty="0"/>
              <a:t>  Another solution is </a:t>
            </a:r>
            <a:r>
              <a:rPr lang="en-US" sz="1800"/>
              <a:t>to </a:t>
            </a:r>
            <a:r>
              <a:rPr lang="en-US" sz="1800" smtClean="0"/>
              <a:t>capture </a:t>
            </a:r>
            <a:r>
              <a:rPr lang="en-US" sz="1800" dirty="0"/>
              <a:t>all the free variables in the first approach as parameters of some kind of  a Function (might be a </a:t>
            </a:r>
            <a:r>
              <a:rPr lang="en-US" sz="1800" dirty="0" err="1">
                <a:latin typeface="Courier New" panose="02070309020205020404" pitchFamily="49" charset="0"/>
                <a:cs typeface="Courier New" panose="02070309020205020404" pitchFamily="49" charset="0"/>
              </a:rPr>
              <a:t>BiFunction</a:t>
            </a:r>
            <a:r>
              <a:rPr lang="en-US" sz="1800" dirty="0"/>
              <a:t>, </a:t>
            </a:r>
            <a:r>
              <a:rPr lang="en-US" sz="1800" dirty="0" err="1">
                <a:latin typeface="Courier New" panose="02070309020205020404" pitchFamily="49" charset="0"/>
                <a:cs typeface="Courier New" panose="02070309020205020404" pitchFamily="49" charset="0"/>
              </a:rPr>
              <a:t>TriFunction</a:t>
            </a:r>
            <a:r>
              <a:rPr lang="en-US" sz="1800" dirty="0"/>
              <a:t>, </a:t>
            </a:r>
            <a:r>
              <a:rPr lang="en-US" sz="1800" dirty="0" err="1"/>
              <a:t>etc</a:t>
            </a:r>
            <a:r>
              <a:rPr lang="en-US" sz="1800" dirty="0"/>
              <a:t>, depending on the number of parameters). See Reuse solution in package lesson9.lecture.streamreuse</a:t>
            </a:r>
          </a:p>
          <a:p>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38</a:t>
            </a:fld>
            <a:endParaRPr lang="en-US" dirty="0"/>
          </a:p>
        </p:txBody>
      </p:sp>
    </p:spTree>
    <p:extLst>
      <p:ext uri="{BB962C8B-B14F-4D97-AF65-F5344CB8AC3E}">
        <p14:creationId xmlns:p14="http://schemas.microsoft.com/office/powerpoint/2010/main" val="1957535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z="4000" dirty="0" smtClean="0"/>
              <a:t>Primitive Type Streams</a:t>
            </a:r>
            <a:endParaRPr lang="en-US" sz="4000" dirty="0"/>
          </a:p>
        </p:txBody>
      </p:sp>
      <p:sp>
        <p:nvSpPr>
          <p:cNvPr id="3" name="Content Placeholder 2"/>
          <p:cNvSpPr>
            <a:spLocks noGrp="1"/>
          </p:cNvSpPr>
          <p:nvPr>
            <p:ph idx="1"/>
          </p:nvPr>
        </p:nvSpPr>
        <p:spPr>
          <a:xfrm>
            <a:off x="457200" y="762001"/>
            <a:ext cx="8229600" cy="5562600"/>
          </a:xfrm>
        </p:spPr>
        <p:txBody>
          <a:bodyPr/>
          <a:lstStyle/>
          <a:p>
            <a:pPr marL="0" indent="0">
              <a:buNone/>
            </a:pPr>
            <a:r>
              <a:rPr lang="en-US" sz="2000" dirty="0"/>
              <a:t>Streams cannot be used directly with primitive types, but there are variations of Stream that are specifically designed for primitives: </a:t>
            </a:r>
            <a:r>
              <a:rPr lang="en-US" sz="2000" dirty="0" err="1">
                <a:latin typeface="Courier New" panose="02070309020205020404" pitchFamily="49" charset="0"/>
                <a:cs typeface="Courier New" panose="02070309020205020404" pitchFamily="49" charset="0"/>
              </a:rPr>
              <a:t>int</a:t>
            </a:r>
            <a:r>
              <a:rPr lang="en-US" sz="2000" dirty="0"/>
              <a:t>, </a:t>
            </a:r>
            <a:r>
              <a:rPr lang="en-US" sz="2000" dirty="0">
                <a:latin typeface="Courier New" panose="02070309020205020404" pitchFamily="49" charset="0"/>
                <a:cs typeface="Courier New" panose="02070309020205020404" pitchFamily="49" charset="0"/>
              </a:rPr>
              <a:t>double</a:t>
            </a:r>
            <a:r>
              <a:rPr lang="en-US" sz="2000" dirty="0"/>
              <a:t>, and </a:t>
            </a:r>
            <a:r>
              <a:rPr lang="en-US" sz="2000" dirty="0">
                <a:latin typeface="Courier New" panose="02070309020205020404" pitchFamily="49" charset="0"/>
                <a:cs typeface="Courier New" panose="02070309020205020404" pitchFamily="49" charset="0"/>
              </a:rPr>
              <a:t>long</a:t>
            </a:r>
            <a:r>
              <a:rPr lang="en-US" sz="2000" dirty="0"/>
              <a:t>. They are, respectively, </a:t>
            </a:r>
            <a:r>
              <a:rPr lang="en-US" sz="2000" dirty="0" err="1">
                <a:latin typeface="Courier New" panose="02070309020205020404" pitchFamily="49" charset="0"/>
                <a:cs typeface="Courier New" panose="02070309020205020404" pitchFamily="49" charset="0"/>
              </a:rPr>
              <a:t>IntStream</a:t>
            </a:r>
            <a:r>
              <a:rPr lang="en-US" sz="2000" dirty="0"/>
              <a:t>, </a:t>
            </a:r>
            <a:r>
              <a:rPr lang="en-US" sz="2000" dirty="0" err="1">
                <a:latin typeface="Courier New" panose="02070309020205020404" pitchFamily="49" charset="0"/>
                <a:cs typeface="Courier New" panose="02070309020205020404" pitchFamily="49" charset="0"/>
              </a:rPr>
              <a:t>DoubleStream</a:t>
            </a:r>
            <a:r>
              <a:rPr lang="en-US" sz="2000" dirty="0"/>
              <a:t>, and </a:t>
            </a:r>
            <a:r>
              <a:rPr lang="en-US" sz="2000" dirty="0" err="1">
                <a:latin typeface="Courier New" panose="02070309020205020404" pitchFamily="49" charset="0"/>
                <a:cs typeface="Courier New" panose="02070309020205020404" pitchFamily="49" charset="0"/>
              </a:rPr>
              <a:t>LongStream</a:t>
            </a:r>
            <a:r>
              <a:rPr lang="en-US" sz="2000" dirty="0"/>
              <a:t>. To store primitive types </a:t>
            </a:r>
            <a:r>
              <a:rPr lang="en-US" sz="2000" dirty="0">
                <a:latin typeface="Courier New" panose="02070309020205020404" pitchFamily="49" charset="0"/>
                <a:cs typeface="Courier New" panose="02070309020205020404" pitchFamily="49" charset="0"/>
              </a:rPr>
              <a:t>short</a:t>
            </a:r>
            <a:r>
              <a:rPr lang="en-US" sz="2000" dirty="0"/>
              <a:t>, </a:t>
            </a:r>
            <a:r>
              <a:rPr lang="en-US" sz="2000" dirty="0">
                <a:latin typeface="Courier New" panose="02070309020205020404" pitchFamily="49" charset="0"/>
                <a:cs typeface="Courier New" panose="02070309020205020404" pitchFamily="49" charset="0"/>
              </a:rPr>
              <a:t>char</a:t>
            </a:r>
            <a:r>
              <a:rPr lang="en-US" sz="2000" dirty="0"/>
              <a:t>, </a:t>
            </a:r>
            <a:r>
              <a:rPr lang="en-US" sz="2000" dirty="0">
                <a:latin typeface="Courier New" panose="02070309020205020404" pitchFamily="49" charset="0"/>
                <a:cs typeface="Courier New" panose="02070309020205020404" pitchFamily="49" charset="0"/>
              </a:rPr>
              <a:t>byte</a:t>
            </a:r>
            <a:r>
              <a:rPr lang="en-US" sz="2000" dirty="0"/>
              <a:t>, and </a:t>
            </a:r>
            <a:r>
              <a:rPr lang="en-US" sz="2000" dirty="0" err="1">
                <a:latin typeface="Courier New" panose="02070309020205020404" pitchFamily="49" charset="0"/>
                <a:cs typeface="Courier New" panose="02070309020205020404" pitchFamily="49" charset="0"/>
              </a:rPr>
              <a:t>boolean</a:t>
            </a:r>
            <a:r>
              <a:rPr lang="en-US" sz="2000" dirty="0"/>
              <a:t>, use </a:t>
            </a:r>
            <a:r>
              <a:rPr lang="en-US" sz="2000" dirty="0" err="1">
                <a:latin typeface="Courier New" panose="02070309020205020404" pitchFamily="49" charset="0"/>
                <a:cs typeface="Courier New" panose="02070309020205020404" pitchFamily="49" charset="0"/>
              </a:rPr>
              <a:t>IntStream</a:t>
            </a:r>
            <a:r>
              <a:rPr lang="en-US" sz="2000" dirty="0"/>
              <a:t>; to store </a:t>
            </a:r>
            <a:r>
              <a:rPr lang="en-US" sz="2000" dirty="0">
                <a:latin typeface="Courier New" panose="02070309020205020404" pitchFamily="49" charset="0"/>
                <a:cs typeface="Courier New" panose="02070309020205020404" pitchFamily="49" charset="0"/>
              </a:rPr>
              <a:t>floats</a:t>
            </a:r>
            <a:r>
              <a:rPr lang="en-US" sz="2000" dirty="0"/>
              <a:t>, use </a:t>
            </a:r>
            <a:r>
              <a:rPr lang="en-US" sz="2000" dirty="0" err="1">
                <a:latin typeface="Courier New" panose="02070309020205020404" pitchFamily="49" charset="0"/>
                <a:cs typeface="Courier New" panose="02070309020205020404" pitchFamily="49" charset="0"/>
              </a:rPr>
              <a:t>DoubleStream</a:t>
            </a:r>
            <a:r>
              <a:rPr lang="en-US" sz="2000" dirty="0"/>
              <a:t>. </a:t>
            </a:r>
            <a:endParaRPr lang="en-US" sz="2000" dirty="0" smtClean="0"/>
          </a:p>
          <a:p>
            <a:pPr marL="0" indent="0">
              <a:buNone/>
            </a:pPr>
            <a:endParaRPr lang="en-US" sz="800" dirty="0" smtClean="0"/>
          </a:p>
          <a:p>
            <a:pPr marL="514350" lvl="0" indent="-514350">
              <a:buAutoNum type="arabicPeriod"/>
            </a:pPr>
            <a:r>
              <a:rPr lang="en-US" sz="2000" dirty="0" smtClean="0"/>
              <a:t>Creation </a:t>
            </a:r>
            <a:r>
              <a:rPr lang="en-US" sz="2000" dirty="0"/>
              <a:t>methods are similar to those for </a:t>
            </a:r>
            <a:r>
              <a:rPr lang="en-US" sz="2000" dirty="0" smtClean="0"/>
              <a:t>Stream</a:t>
            </a:r>
            <a:r>
              <a:rPr lang="en-US" sz="1600" dirty="0" smtClean="0"/>
              <a:t>:</a:t>
            </a:r>
          </a:p>
          <a:p>
            <a:pPr marL="881063" lvl="1" indent="-514350">
              <a:buFont typeface="+mj-lt"/>
              <a:buAutoNum type="alphaLcPeriod"/>
            </a:pPr>
            <a:r>
              <a:rPr lang="en-US" sz="1800" dirty="0" err="1" smtClean="0">
                <a:latin typeface="Courier New" panose="02070309020205020404" pitchFamily="49" charset="0"/>
                <a:cs typeface="Courier New" panose="02070309020205020404" pitchFamily="49" charset="0"/>
              </a:rPr>
              <a:t>IntStream</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IntStream.of</a:t>
            </a:r>
            <a:r>
              <a:rPr lang="en-US" sz="1800" dirty="0">
                <a:latin typeface="Courier New" panose="02070309020205020404" pitchFamily="49" charset="0"/>
                <a:cs typeface="Courier New" panose="02070309020205020404" pitchFamily="49" charset="0"/>
              </a:rPr>
              <a:t>(1, 2, 4, </a:t>
            </a:r>
            <a:r>
              <a:rPr lang="en-US" sz="1800" dirty="0" smtClean="0">
                <a:latin typeface="Courier New" panose="02070309020205020404" pitchFamily="49" charset="0"/>
                <a:cs typeface="Courier New" panose="02070309020205020404" pitchFamily="49" charset="0"/>
              </a:rPr>
              <a:t>8);</a:t>
            </a:r>
            <a:endParaRPr lang="en-US" dirty="0" smtClean="0">
              <a:latin typeface="Courier New" panose="02070309020205020404" pitchFamily="49" charset="0"/>
              <a:cs typeface="Courier New" panose="02070309020205020404" pitchFamily="49" charset="0"/>
            </a:endParaRPr>
          </a:p>
          <a:p>
            <a:pPr marL="881063" lvl="1" indent="-514350">
              <a:buFont typeface="+mj-lt"/>
              <a:buAutoNum type="alphaLcPeriod"/>
            </a:pPr>
            <a:r>
              <a:rPr lang="en-US" sz="1800" dirty="0" err="1">
                <a:latin typeface="Courier New" panose="02070309020205020404" pitchFamily="49" charset="0"/>
                <a:cs typeface="Courier New" panose="02070309020205020404" pitchFamily="49" charset="0"/>
              </a:rPr>
              <a:t>IntStream</a:t>
            </a:r>
            <a:r>
              <a:rPr lang="en-US" sz="1800" dirty="0">
                <a:latin typeface="Courier New" panose="02070309020205020404" pitchFamily="49" charset="0"/>
                <a:cs typeface="Courier New" panose="02070309020205020404" pitchFamily="49" charset="0"/>
              </a:rPr>
              <a:t> ones = </a:t>
            </a:r>
            <a:r>
              <a:rPr lang="en-US" sz="1800" dirty="0" err="1">
                <a:latin typeface="Courier New" panose="02070309020205020404" pitchFamily="49" charset="0"/>
                <a:cs typeface="Courier New" panose="02070309020205020404" pitchFamily="49" charset="0"/>
              </a:rPr>
              <a:t>IntStream.generate</a:t>
            </a:r>
            <a:r>
              <a:rPr lang="en-US" sz="1800" dirty="0">
                <a:latin typeface="Courier New" panose="02070309020205020404" pitchFamily="49" charset="0"/>
                <a:cs typeface="Courier New" panose="02070309020205020404" pitchFamily="49" charset="0"/>
              </a:rPr>
              <a:t>(() -&gt; 1);</a:t>
            </a:r>
          </a:p>
          <a:p>
            <a:pPr marL="881063" lvl="1" indent="-514350">
              <a:buFont typeface="+mj-lt"/>
              <a:buAutoNum type="alphaLcPeriod"/>
            </a:pPr>
            <a:r>
              <a:rPr lang="en-US" sz="1800" dirty="0" err="1">
                <a:latin typeface="Courier New" panose="02070309020205020404" pitchFamily="49" charset="0"/>
                <a:cs typeface="Courier New" panose="02070309020205020404" pitchFamily="49" charset="0"/>
              </a:rPr>
              <a:t>IntStream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naturalNums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IntStream.iterate</a:t>
            </a:r>
            <a:r>
              <a:rPr lang="en-US" sz="1800" dirty="0">
                <a:latin typeface="Courier New" panose="02070309020205020404" pitchFamily="49" charset="0"/>
                <a:cs typeface="Courier New" panose="02070309020205020404" pitchFamily="49" charset="0"/>
              </a:rPr>
              <a:t>(1, n -&gt; n+1);</a:t>
            </a:r>
          </a:p>
          <a:p>
            <a:pPr marL="342900" lvl="0" indent="-342900">
              <a:buAutoNum type="arabicPeriod" startAt="2"/>
            </a:pPr>
            <a:endParaRPr lang="en-US" sz="800" dirty="0" smtClean="0"/>
          </a:p>
          <a:p>
            <a:pPr marL="342900" lvl="0" indent="-342900">
              <a:buAutoNum type="arabicPeriod" startAt="2"/>
            </a:pPr>
            <a:r>
              <a:rPr lang="en-US" sz="2000" dirty="0" err="1">
                <a:latin typeface="Courier New" panose="02070309020205020404" pitchFamily="49" charset="0"/>
                <a:cs typeface="Courier New" panose="02070309020205020404" pitchFamily="49" charset="0"/>
              </a:rPr>
              <a:t>IntStream</a:t>
            </a:r>
            <a:r>
              <a:rPr lang="en-US" sz="2000" dirty="0" smtClean="0"/>
              <a:t> </a:t>
            </a:r>
            <a:r>
              <a:rPr lang="en-US" sz="2000" dirty="0"/>
              <a:t>(and also </a:t>
            </a:r>
            <a:r>
              <a:rPr lang="en-US" sz="2000" dirty="0" err="1">
                <a:latin typeface="Courier New" panose="02070309020205020404" pitchFamily="49" charset="0"/>
                <a:cs typeface="Courier New" panose="02070309020205020404" pitchFamily="49" charset="0"/>
              </a:rPr>
              <a:t>LongStream</a:t>
            </a:r>
            <a:r>
              <a:rPr lang="en-US" sz="2000" dirty="0"/>
              <a:t>)  have static methods </a:t>
            </a:r>
            <a:r>
              <a:rPr lang="en-US" sz="2000" dirty="0">
                <a:latin typeface="Courier New" panose="02070309020205020404" pitchFamily="49" charset="0"/>
                <a:cs typeface="Courier New" panose="02070309020205020404" pitchFamily="49" charset="0"/>
              </a:rPr>
              <a:t>range</a:t>
            </a:r>
            <a:r>
              <a:rPr lang="en-US" sz="2000" dirty="0"/>
              <a:t> and </a:t>
            </a:r>
            <a:r>
              <a:rPr lang="en-US" sz="2000" dirty="0" err="1">
                <a:latin typeface="Courier New" panose="02070309020205020404" pitchFamily="49" charset="0"/>
                <a:cs typeface="Courier New" panose="02070309020205020404" pitchFamily="49" charset="0"/>
              </a:rPr>
              <a:t>rangeClosed</a:t>
            </a:r>
            <a:r>
              <a:rPr lang="en-US" sz="2000" dirty="0"/>
              <a:t> </a:t>
            </a:r>
            <a:r>
              <a:rPr lang="en-US" sz="2000" dirty="0" smtClean="0"/>
              <a:t>that generate </a:t>
            </a:r>
            <a:r>
              <a:rPr lang="en-US" sz="2000" dirty="0"/>
              <a:t>integer ranges with </a:t>
            </a:r>
            <a:r>
              <a:rPr lang="en-US" sz="2000" dirty="0" smtClean="0"/>
              <a:t>step size one:</a:t>
            </a:r>
          </a:p>
          <a:p>
            <a:pPr marL="366713" lvl="1" indent="0">
              <a:buNone/>
            </a:pPr>
            <a:r>
              <a:rPr lang="en-US" sz="1800" dirty="0"/>
              <a:t>// Upper bound is </a:t>
            </a:r>
            <a:r>
              <a:rPr lang="en-US" sz="1800" dirty="0" smtClean="0"/>
              <a:t>excluded</a:t>
            </a:r>
          </a:p>
          <a:p>
            <a:pPr marL="366713" lvl="1" indent="0">
              <a:buNone/>
            </a:pPr>
            <a:r>
              <a:rPr lang="en-US" sz="1800" dirty="0" err="1" smtClean="0">
                <a:latin typeface="Courier New" panose="02070309020205020404" pitchFamily="49" charset="0"/>
                <a:cs typeface="Courier New" panose="02070309020205020404" pitchFamily="49" charset="0"/>
              </a:rPr>
              <a:t>IntStream</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zeroToNinetyNine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IntStream.range</a:t>
            </a:r>
            <a:r>
              <a:rPr lang="en-US" sz="1800" dirty="0">
                <a:latin typeface="Courier New" panose="02070309020205020404" pitchFamily="49" charset="0"/>
                <a:cs typeface="Courier New" panose="02070309020205020404" pitchFamily="49" charset="0"/>
              </a:rPr>
              <a:t>(0, 100</a:t>
            </a:r>
            <a:r>
              <a:rPr lang="en-US" sz="1800" dirty="0" smtClean="0">
                <a:latin typeface="Courier New" panose="02070309020205020404" pitchFamily="49" charset="0"/>
                <a:cs typeface="Courier New" panose="02070309020205020404" pitchFamily="49" charset="0"/>
              </a:rPr>
              <a:t>);</a:t>
            </a:r>
          </a:p>
          <a:p>
            <a:pPr marL="366713" lvl="1" indent="0">
              <a:buNone/>
            </a:pPr>
            <a:endParaRPr lang="en-US" sz="800" dirty="0"/>
          </a:p>
          <a:p>
            <a:pPr marL="366713" lvl="1" indent="0">
              <a:buNone/>
            </a:pPr>
            <a:r>
              <a:rPr lang="en-US" sz="1800" dirty="0" smtClean="0"/>
              <a:t>// </a:t>
            </a:r>
            <a:r>
              <a:rPr lang="en-US" sz="1800" dirty="0"/>
              <a:t>Upper bound is included </a:t>
            </a:r>
            <a:endParaRPr lang="en-US" sz="1800" dirty="0" smtClean="0"/>
          </a:p>
          <a:p>
            <a:pPr marL="366713" lvl="1" indent="0">
              <a:buNone/>
            </a:pPr>
            <a:r>
              <a:rPr lang="en-US" sz="1800" dirty="0" err="1">
                <a:latin typeface="Courier New" panose="02070309020205020404" pitchFamily="49" charset="0"/>
                <a:cs typeface="Courier New" panose="02070309020205020404" pitchFamily="49" charset="0"/>
              </a:rPr>
              <a:t>IntStream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zeroToHundred</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IntStream.rangeClosed</a:t>
            </a:r>
            <a:r>
              <a:rPr lang="en-US" sz="1800" dirty="0">
                <a:latin typeface="Courier New" panose="02070309020205020404" pitchFamily="49" charset="0"/>
                <a:cs typeface="Courier New" panose="02070309020205020404" pitchFamily="49" charset="0"/>
              </a:rPr>
              <a:t>(0, 100); </a:t>
            </a:r>
          </a:p>
          <a:p>
            <a:pPr lvl="0"/>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39</a:t>
            </a:fld>
            <a:endParaRPr lang="en-US" dirty="0"/>
          </a:p>
        </p:txBody>
      </p:sp>
    </p:spTree>
    <p:extLst>
      <p:ext uri="{BB962C8B-B14F-4D97-AF65-F5344CB8AC3E}">
        <p14:creationId xmlns:p14="http://schemas.microsoft.com/office/powerpoint/2010/main" val="3693256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lstStyle/>
          <a:p>
            <a:pPr marL="342900" lvl="0" indent="-342900">
              <a:buFont typeface="+mj-lt"/>
              <a:buAutoNum type="arabicPeriod" startAt="2"/>
            </a:pPr>
            <a:r>
              <a:rPr lang="en-US" sz="1700" dirty="0"/>
              <a:t>To understand why they are used, consider the following task as an example: Given a list of words (say from a book), count how many of the words have length &gt; </a:t>
            </a:r>
            <a:r>
              <a:rPr lang="en-US" sz="1700" dirty="0" smtClean="0"/>
              <a:t>12.</a:t>
            </a:r>
          </a:p>
          <a:p>
            <a:pPr marL="366713" lvl="1" indent="0">
              <a:buNone/>
            </a:pPr>
            <a:r>
              <a:rPr lang="en-US" sz="1700" dirty="0" smtClean="0">
                <a:solidFill>
                  <a:srgbClr val="00B0F0"/>
                </a:solidFill>
              </a:rPr>
              <a:t>A.  </a:t>
            </a:r>
            <a:r>
              <a:rPr lang="en-US" sz="1700" dirty="0" smtClean="0"/>
              <a:t>Imperative-style solution</a:t>
            </a:r>
          </a:p>
          <a:p>
            <a:pPr marL="641350" lvl="2" indent="0">
              <a:buNone/>
            </a:pPr>
            <a:r>
              <a:rPr lang="en-US" sz="1700" dirty="0" err="1">
                <a:latin typeface="Courier New" panose="02070309020205020404" pitchFamily="49" charset="0"/>
                <a:cs typeface="Courier New" panose="02070309020205020404" pitchFamily="49" charset="0"/>
              </a:rPr>
              <a:t>int</a:t>
            </a:r>
            <a:r>
              <a:rPr lang="en-US" sz="1700" dirty="0">
                <a:latin typeface="Courier New" panose="02070309020205020404" pitchFamily="49" charset="0"/>
                <a:cs typeface="Courier New" panose="02070309020205020404" pitchFamily="49" charset="0"/>
              </a:rPr>
              <a:t> count = 0;</a:t>
            </a:r>
          </a:p>
          <a:p>
            <a:pPr marL="641350" lvl="2" indent="0">
              <a:buNone/>
            </a:pPr>
            <a:r>
              <a:rPr lang="en-US" sz="1700" dirty="0">
                <a:latin typeface="Courier New" panose="02070309020205020404" pitchFamily="49" charset="0"/>
                <a:cs typeface="Courier New" panose="02070309020205020404" pitchFamily="49" charset="0"/>
              </a:rPr>
              <a:t>for(String word : list) {</a:t>
            </a:r>
            <a:br>
              <a:rPr lang="en-US" sz="1700" dirty="0">
                <a:latin typeface="Courier New" panose="02070309020205020404" pitchFamily="49" charset="0"/>
                <a:cs typeface="Courier New" panose="02070309020205020404" pitchFamily="49" charset="0"/>
              </a:rPr>
            </a:br>
            <a:r>
              <a:rPr lang="en-US" sz="1700" dirty="0">
                <a:latin typeface="Courier New" panose="02070309020205020404" pitchFamily="49" charset="0"/>
                <a:cs typeface="Courier New" panose="02070309020205020404" pitchFamily="49" charset="0"/>
              </a:rPr>
              <a:t>     if(</a:t>
            </a:r>
            <a:r>
              <a:rPr lang="en-US" sz="1700" dirty="0" err="1">
                <a:latin typeface="Courier New" panose="02070309020205020404" pitchFamily="49" charset="0"/>
                <a:cs typeface="Courier New" panose="02070309020205020404" pitchFamily="49" charset="0"/>
              </a:rPr>
              <a:t>word.length</a:t>
            </a:r>
            <a:r>
              <a:rPr lang="en-US" sz="1700" dirty="0">
                <a:latin typeface="Courier New" panose="02070309020205020404" pitchFamily="49" charset="0"/>
                <a:cs typeface="Courier New" panose="02070309020205020404" pitchFamily="49" charset="0"/>
              </a:rPr>
              <a:t>() &gt; 12) </a:t>
            </a:r>
            <a:br>
              <a:rPr lang="en-US" sz="1700" dirty="0">
                <a:latin typeface="Courier New" panose="02070309020205020404" pitchFamily="49" charset="0"/>
                <a:cs typeface="Courier New" panose="02070309020205020404" pitchFamily="49" charset="0"/>
              </a:rPr>
            </a:br>
            <a:r>
              <a:rPr lang="en-US" sz="1700" dirty="0">
                <a:latin typeface="Courier New" panose="02070309020205020404" pitchFamily="49" charset="0"/>
                <a:cs typeface="Courier New" panose="02070309020205020404" pitchFamily="49" charset="0"/>
              </a:rPr>
              <a:t>         count++;</a:t>
            </a:r>
          </a:p>
          <a:p>
            <a:pPr marL="641350" lvl="2" indent="0">
              <a:buNone/>
            </a:pPr>
            <a:r>
              <a:rPr lang="en-US" sz="1700" dirty="0" smtClean="0">
                <a:latin typeface="Courier New" panose="02070309020205020404" pitchFamily="49" charset="0"/>
                <a:cs typeface="Courier New" panose="02070309020205020404" pitchFamily="49" charset="0"/>
              </a:rPr>
              <a:t>}</a:t>
            </a:r>
          </a:p>
          <a:p>
            <a:pPr marL="366713" lvl="1" indent="0">
              <a:buNone/>
            </a:pPr>
            <a:endParaRPr lang="en-US" sz="1700" dirty="0"/>
          </a:p>
          <a:p>
            <a:pPr marL="366713" lvl="1" indent="0">
              <a:buNone/>
            </a:pPr>
            <a:r>
              <a:rPr lang="en-US" altLang="zh-CN" sz="1700" dirty="0" smtClean="0">
                <a:solidFill>
                  <a:srgbClr val="00B0F0"/>
                </a:solidFill>
              </a:rPr>
              <a:t>B.  </a:t>
            </a:r>
            <a:r>
              <a:rPr lang="en-US" sz="1700" dirty="0" smtClean="0"/>
              <a:t>Functional-style solution</a:t>
            </a:r>
          </a:p>
          <a:p>
            <a:pPr marL="366713" lvl="1" indent="0">
              <a:buNone/>
            </a:pPr>
            <a:r>
              <a:rPr lang="en-US" sz="1700" dirty="0" smtClean="0">
                <a:latin typeface="Courier New" panose="02070309020205020404" pitchFamily="49" charset="0"/>
                <a:cs typeface="Courier New" panose="02070309020205020404" pitchFamily="49" charset="0"/>
              </a:rPr>
              <a:t>  final </a:t>
            </a:r>
            <a:r>
              <a:rPr lang="en-US" sz="1700" dirty="0">
                <a:latin typeface="Courier New" panose="02070309020205020404" pitchFamily="49" charset="0"/>
                <a:cs typeface="Courier New" panose="02070309020205020404" pitchFamily="49" charset="0"/>
              </a:rPr>
              <a:t>long count = </a:t>
            </a:r>
            <a:r>
              <a:rPr lang="en-US" sz="1700" dirty="0" err="1">
                <a:latin typeface="Courier New" panose="02070309020205020404" pitchFamily="49" charset="0"/>
                <a:cs typeface="Courier New" panose="02070309020205020404" pitchFamily="49" charset="0"/>
              </a:rPr>
              <a:t>words.stream</a:t>
            </a:r>
            <a:r>
              <a:rPr lang="en-US" sz="1700" dirty="0">
                <a:latin typeface="Courier New" panose="02070309020205020404" pitchFamily="49" charset="0"/>
                <a:cs typeface="Courier New" panose="02070309020205020404" pitchFamily="49" charset="0"/>
              </a:rPr>
              <a:t>().filter</a:t>
            </a:r>
            <a:r>
              <a:rPr lang="en-US" sz="1700" dirty="0" smtClean="0">
                <a:latin typeface="Courier New" panose="02070309020205020404" pitchFamily="49" charset="0"/>
                <a:cs typeface="Courier New" panose="02070309020205020404" pitchFamily="49" charset="0"/>
              </a:rPr>
              <a:t>(</a:t>
            </a:r>
          </a:p>
          <a:p>
            <a:pPr marL="366713" lvl="1" indent="0">
              <a:buNone/>
            </a:pPr>
            <a:r>
              <a:rPr lang="en-US" sz="1700" dirty="0">
                <a:latin typeface="Courier New" panose="02070309020205020404" pitchFamily="49" charset="0"/>
                <a:cs typeface="Courier New" panose="02070309020205020404" pitchFamily="49" charset="0"/>
              </a:rPr>
              <a:t>	</a:t>
            </a:r>
            <a:r>
              <a:rPr lang="en-US" sz="1700" dirty="0" smtClean="0">
                <a:latin typeface="Courier New" panose="02070309020205020404" pitchFamily="49" charset="0"/>
                <a:cs typeface="Courier New" panose="02070309020205020404" pitchFamily="49" charset="0"/>
              </a:rPr>
              <a:t>	w </a:t>
            </a:r>
            <a:r>
              <a:rPr lang="en-US" sz="1700" dirty="0">
                <a:latin typeface="Courier New" panose="02070309020205020404" pitchFamily="49" charset="0"/>
                <a:cs typeface="Courier New" panose="02070309020205020404" pitchFamily="49" charset="0"/>
              </a:rPr>
              <a:t>-&gt; </a:t>
            </a:r>
            <a:r>
              <a:rPr lang="en-US" sz="1700" dirty="0" err="1">
                <a:latin typeface="Courier New" panose="02070309020205020404" pitchFamily="49" charset="0"/>
                <a:cs typeface="Courier New" panose="02070309020205020404" pitchFamily="49" charset="0"/>
              </a:rPr>
              <a:t>w.length</a:t>
            </a:r>
            <a:r>
              <a:rPr lang="en-US" sz="1700" dirty="0">
                <a:latin typeface="Courier New" panose="02070309020205020404" pitchFamily="49" charset="0"/>
                <a:cs typeface="Courier New" panose="02070309020205020404" pitchFamily="49" charset="0"/>
              </a:rPr>
              <a:t>() &gt; 12).count</a:t>
            </a:r>
            <a:r>
              <a:rPr lang="en-US" sz="1700" dirty="0" smtClean="0">
                <a:latin typeface="Courier New" panose="02070309020205020404" pitchFamily="49" charset="0"/>
                <a:cs typeface="Courier New" panose="02070309020205020404" pitchFamily="49" charset="0"/>
              </a:rPr>
              <a:t>();</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endParaRPr lang="en-US" sz="1700" dirty="0" smtClean="0"/>
          </a:p>
          <a:p>
            <a:pPr marL="0" indent="0">
              <a:buNone/>
            </a:pPr>
            <a:endParaRPr lang="en-US" sz="1700" dirty="0"/>
          </a:p>
          <a:p>
            <a:pPr marL="0" indent="0">
              <a:buNone/>
            </a:pPr>
            <a:endParaRPr lang="en-US" sz="1700" dirty="0" smtClean="0"/>
          </a:p>
          <a:p>
            <a:pPr marL="0" indent="0">
              <a:buNone/>
            </a:pPr>
            <a:endParaRPr lang="en-US" sz="1700" dirty="0" smtClean="0"/>
          </a:p>
          <a:p>
            <a:pPr marL="0" indent="0">
              <a:buNone/>
            </a:pPr>
            <a:r>
              <a:rPr lang="en-US" sz="1700" dirty="0"/>
              <a:t> </a:t>
            </a:r>
            <a:r>
              <a:rPr lang="en-US" sz="1700" dirty="0" smtClean="0"/>
              <a:t>          Example </a:t>
            </a:r>
            <a:r>
              <a:rPr lang="en-US" sz="1700" dirty="0"/>
              <a:t>of parallelizing stream processing: </a:t>
            </a:r>
          </a:p>
          <a:p>
            <a:pPr marL="0" indent="0">
              <a:buNone/>
            </a:pPr>
            <a:r>
              <a:rPr lang="en-US" sz="1700" dirty="0" smtClean="0">
                <a:latin typeface="Courier New" panose="02070309020205020404" pitchFamily="49" charset="0"/>
                <a:cs typeface="Courier New" panose="02070309020205020404" pitchFamily="49" charset="0"/>
              </a:rPr>
              <a:t>	final long count = </a:t>
            </a:r>
            <a:r>
              <a:rPr lang="en-US" sz="1700" dirty="0" err="1" smtClean="0">
                <a:latin typeface="Courier New" panose="02070309020205020404" pitchFamily="49" charset="0"/>
                <a:cs typeface="Courier New" panose="02070309020205020404" pitchFamily="49" charset="0"/>
              </a:rPr>
              <a:t>words.</a:t>
            </a:r>
            <a:r>
              <a:rPr lang="en-US" sz="1700" b="1" dirty="0" err="1" smtClean="0">
                <a:latin typeface="Courier New" panose="02070309020205020404" pitchFamily="49" charset="0"/>
                <a:cs typeface="Courier New" panose="02070309020205020404" pitchFamily="49" charset="0"/>
              </a:rPr>
              <a:t>parallelStream</a:t>
            </a:r>
            <a:r>
              <a:rPr lang="en-US" sz="1700" b="1" dirty="0" smtClean="0">
                <a:latin typeface="Courier New" panose="02070309020205020404" pitchFamily="49" charset="0"/>
                <a:cs typeface="Courier New" panose="02070309020205020404" pitchFamily="49" charset="0"/>
              </a:rPr>
              <a:t>()</a:t>
            </a:r>
            <a:r>
              <a:rPr lang="en-US" sz="1700" dirty="0" smtClean="0">
                <a:latin typeface="Courier New" panose="02070309020205020404" pitchFamily="49" charset="0"/>
                <a:cs typeface="Courier New" panose="02070309020205020404" pitchFamily="49" charset="0"/>
              </a:rPr>
              <a:t>.filter(</a:t>
            </a:r>
          </a:p>
          <a:p>
            <a:pPr marL="0" indent="0">
              <a:buNone/>
            </a:pPr>
            <a:r>
              <a:rPr lang="en-US" sz="1700" dirty="0" smtClean="0">
                <a:latin typeface="Courier New" panose="02070309020205020404" pitchFamily="49" charset="0"/>
                <a:cs typeface="Courier New" panose="02070309020205020404" pitchFamily="49" charset="0"/>
              </a:rPr>
              <a:t>		w -&gt; </a:t>
            </a:r>
            <a:r>
              <a:rPr lang="en-US" sz="1700" dirty="0" err="1" smtClean="0">
                <a:latin typeface="Courier New" panose="02070309020205020404" pitchFamily="49" charset="0"/>
                <a:cs typeface="Courier New" panose="02070309020205020404" pitchFamily="49" charset="0"/>
              </a:rPr>
              <a:t>w.length</a:t>
            </a:r>
            <a:r>
              <a:rPr lang="en-US" sz="1700" dirty="0" smtClean="0">
                <a:latin typeface="Courier New" panose="02070309020205020404" pitchFamily="49" charset="0"/>
                <a:cs typeface="Courier New" panose="02070309020205020404" pitchFamily="49" charset="0"/>
              </a:rPr>
              <a:t>() &gt; 12).count();</a:t>
            </a:r>
          </a:p>
          <a:p>
            <a:pPr marL="0" indent="0">
              <a:buNone/>
            </a:pPr>
            <a:endParaRPr lang="en-US" sz="1700" dirty="0" smtClean="0"/>
          </a:p>
          <a:p>
            <a:pPr marL="0" indent="0">
              <a:buNone/>
            </a:pPr>
            <a:endParaRPr lang="en-US" sz="17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
        <p:nvSpPr>
          <p:cNvPr id="5" name="Text Box 2"/>
          <p:cNvSpPr txBox="1">
            <a:spLocks noChangeArrowheads="1"/>
          </p:cNvSpPr>
          <p:nvPr/>
        </p:nvSpPr>
        <p:spPr bwMode="auto">
          <a:xfrm>
            <a:off x="4993375" y="1219200"/>
            <a:ext cx="3810000" cy="2286000"/>
          </a:xfrm>
          <a:prstGeom prst="rect">
            <a:avLst/>
          </a:prstGeom>
          <a:solidFill>
            <a:srgbClr val="FFFFFF"/>
          </a:solidFill>
          <a:ln w="25400">
            <a:solidFill>
              <a:schemeClr val="accent1">
                <a:lumMod val="60000"/>
                <a:lumOff val="40000"/>
                <a:alpha val="87000"/>
              </a:schemeClr>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dirty="0">
                <a:effectLst/>
                <a:latin typeface="Calibri"/>
                <a:ea typeface="Calibri"/>
                <a:cs typeface="Times New Roman"/>
              </a:rPr>
              <a:t>Issues: </a:t>
            </a:r>
            <a:br>
              <a:rPr lang="en-US" dirty="0">
                <a:effectLst/>
                <a:latin typeface="Calibri"/>
                <a:ea typeface="Calibri"/>
                <a:cs typeface="Times New Roman"/>
              </a:rPr>
            </a:br>
            <a:r>
              <a:rPr lang="en-US" dirty="0">
                <a:effectLst/>
                <a:latin typeface="Calibri"/>
                <a:ea typeface="Calibri"/>
                <a:cs typeface="Times New Roman"/>
              </a:rPr>
              <a:t>i. Relies on shared variable </a:t>
            </a:r>
            <a:r>
              <a:rPr lang="en-US" dirty="0">
                <a:effectLst/>
                <a:latin typeface="Courier New"/>
                <a:ea typeface="Calibri"/>
                <a:cs typeface="Times New Roman"/>
              </a:rPr>
              <a:t>count</a:t>
            </a:r>
            <a:r>
              <a:rPr lang="en-US" dirty="0">
                <a:effectLst/>
                <a:latin typeface="Calibri"/>
                <a:ea typeface="Calibri"/>
                <a:cs typeface="Times New Roman"/>
              </a:rPr>
              <a:t>, so may not be </a:t>
            </a:r>
            <a:r>
              <a:rPr lang="en-US" dirty="0" err="1">
                <a:effectLst/>
                <a:latin typeface="Calibri"/>
                <a:ea typeface="Calibri"/>
                <a:cs typeface="Times New Roman"/>
              </a:rPr>
              <a:t>threadsafe</a:t>
            </a:r>
            <a:r>
              <a:rPr lang="en-US" dirty="0">
                <a:effectLst/>
                <a:latin typeface="Calibri"/>
                <a:ea typeface="Calibri"/>
                <a:cs typeface="Times New Roman"/>
              </a:rPr>
              <a:t/>
            </a:r>
            <a:br>
              <a:rPr lang="en-US" dirty="0">
                <a:effectLst/>
                <a:latin typeface="Calibri"/>
                <a:ea typeface="Calibri"/>
                <a:cs typeface="Times New Roman"/>
              </a:rPr>
            </a:br>
            <a:r>
              <a:rPr lang="en-US" dirty="0">
                <a:effectLst/>
                <a:latin typeface="Calibri"/>
                <a:ea typeface="Calibri"/>
                <a:cs typeface="Times New Roman"/>
              </a:rPr>
              <a:t>ii. Commits to a particular sequence of steps for iteration</a:t>
            </a:r>
            <a:br>
              <a:rPr lang="en-US" dirty="0">
                <a:effectLst/>
                <a:latin typeface="Calibri"/>
                <a:ea typeface="Calibri"/>
                <a:cs typeface="Times New Roman"/>
              </a:rPr>
            </a:br>
            <a:r>
              <a:rPr lang="en-US" dirty="0">
                <a:effectLst/>
                <a:latin typeface="Calibri"/>
                <a:ea typeface="Calibri"/>
                <a:cs typeface="Times New Roman"/>
              </a:rPr>
              <a:t>iii. Emphasis is on </a:t>
            </a:r>
            <a:r>
              <a:rPr lang="en-US" i="1" dirty="0">
                <a:effectLst/>
                <a:latin typeface="Calibri"/>
                <a:ea typeface="Calibri"/>
                <a:cs typeface="Times New Roman"/>
              </a:rPr>
              <a:t>how </a:t>
            </a:r>
            <a:r>
              <a:rPr lang="en-US" dirty="0">
                <a:effectLst/>
                <a:latin typeface="Calibri"/>
                <a:ea typeface="Calibri"/>
                <a:cs typeface="Times New Roman"/>
              </a:rPr>
              <a:t>to obtain the result, not </a:t>
            </a:r>
            <a:r>
              <a:rPr lang="en-US" i="1" dirty="0">
                <a:effectLst/>
                <a:latin typeface="Calibri"/>
                <a:ea typeface="Calibri"/>
                <a:cs typeface="Times New Roman"/>
              </a:rPr>
              <a:t>what</a:t>
            </a:r>
            <a:r>
              <a:rPr lang="en-US" dirty="0">
                <a:effectLst/>
                <a:latin typeface="Calibri"/>
                <a:ea typeface="Calibri"/>
                <a:cs typeface="Times New Roman"/>
              </a:rPr>
              <a:t/>
            </a:r>
            <a:br>
              <a:rPr lang="en-US" dirty="0">
                <a:effectLst/>
                <a:latin typeface="Calibri"/>
                <a:ea typeface="Calibri"/>
                <a:cs typeface="Times New Roman"/>
              </a:rPr>
            </a:br>
            <a:endParaRPr lang="en-US" dirty="0">
              <a:effectLst/>
              <a:latin typeface="Calibri"/>
              <a:ea typeface="Calibri"/>
              <a:cs typeface="Times New Roman"/>
            </a:endParaRPr>
          </a:p>
        </p:txBody>
      </p:sp>
      <p:sp>
        <p:nvSpPr>
          <p:cNvPr id="6" name="Text Box 2"/>
          <p:cNvSpPr txBox="1">
            <a:spLocks noChangeArrowheads="1"/>
          </p:cNvSpPr>
          <p:nvPr/>
        </p:nvSpPr>
        <p:spPr bwMode="auto">
          <a:xfrm>
            <a:off x="1589964" y="4267200"/>
            <a:ext cx="6781800" cy="1399518"/>
          </a:xfrm>
          <a:prstGeom prst="rect">
            <a:avLst/>
          </a:prstGeom>
          <a:solidFill>
            <a:srgbClr val="FFFFFF"/>
          </a:solidFill>
          <a:ln w="25400">
            <a:solidFill>
              <a:schemeClr val="accent1">
                <a:lumMod val="60000"/>
                <a:lumOff val="40000"/>
              </a:schemeClr>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dirty="0">
                <a:effectLst/>
                <a:latin typeface="Calibri"/>
                <a:ea typeface="Calibri"/>
                <a:cs typeface="Times New Roman"/>
              </a:rPr>
              <a:t>Advantages:</a:t>
            </a:r>
            <a:br>
              <a:rPr lang="en-US" dirty="0">
                <a:effectLst/>
                <a:latin typeface="Calibri"/>
                <a:ea typeface="Calibri"/>
                <a:cs typeface="Times New Roman"/>
              </a:rPr>
            </a:br>
            <a:r>
              <a:rPr lang="en-US" dirty="0">
                <a:effectLst/>
                <a:latin typeface="Calibri"/>
                <a:ea typeface="Calibri"/>
                <a:cs typeface="Times New Roman"/>
              </a:rPr>
              <a:t>i. Purely functional, so </a:t>
            </a:r>
            <a:r>
              <a:rPr lang="en-US" dirty="0" err="1">
                <a:effectLst/>
                <a:latin typeface="Calibri"/>
                <a:ea typeface="Calibri"/>
                <a:cs typeface="Times New Roman"/>
              </a:rPr>
              <a:t>threadsafe</a:t>
            </a:r>
            <a:r>
              <a:rPr lang="en-US" dirty="0">
                <a:effectLst/>
                <a:latin typeface="Calibri"/>
                <a:ea typeface="Calibri"/>
                <a:cs typeface="Times New Roman"/>
              </a:rPr>
              <a:t/>
            </a:r>
            <a:br>
              <a:rPr lang="en-US" dirty="0">
                <a:effectLst/>
                <a:latin typeface="Calibri"/>
                <a:ea typeface="Calibri"/>
                <a:cs typeface="Times New Roman"/>
              </a:rPr>
            </a:br>
            <a:r>
              <a:rPr lang="en-US" dirty="0">
                <a:effectLst/>
                <a:latin typeface="Calibri"/>
                <a:ea typeface="Calibri"/>
                <a:cs typeface="Times New Roman"/>
              </a:rPr>
              <a:t>ii. Makes no commitment to an iteration path, so more parallelizable</a:t>
            </a:r>
            <a:br>
              <a:rPr lang="en-US" dirty="0">
                <a:effectLst/>
                <a:latin typeface="Calibri"/>
                <a:ea typeface="Calibri"/>
                <a:cs typeface="Times New Roman"/>
              </a:rPr>
            </a:br>
            <a:r>
              <a:rPr lang="en-US" dirty="0">
                <a:effectLst/>
                <a:latin typeface="Calibri"/>
                <a:ea typeface="Calibri"/>
                <a:cs typeface="Times New Roman"/>
              </a:rPr>
              <a:t>iii. Declarative style – “what, not how”</a:t>
            </a:r>
          </a:p>
        </p:txBody>
      </p:sp>
    </p:spTree>
    <p:extLst>
      <p:ext uri="{BB962C8B-B14F-4D97-AF65-F5344CB8AC3E}">
        <p14:creationId xmlns:p14="http://schemas.microsoft.com/office/powerpoint/2010/main" val="210016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sz="4000" dirty="0" smtClean="0"/>
              <a:t>Primitive Type Streams (cont.)</a:t>
            </a:r>
            <a:endParaRPr lang="en-US" sz="4000" dirty="0"/>
          </a:p>
        </p:txBody>
      </p:sp>
      <p:sp>
        <p:nvSpPr>
          <p:cNvPr id="3" name="Content Placeholder 2"/>
          <p:cNvSpPr>
            <a:spLocks noGrp="1"/>
          </p:cNvSpPr>
          <p:nvPr>
            <p:ph idx="1"/>
          </p:nvPr>
        </p:nvSpPr>
        <p:spPr>
          <a:xfrm>
            <a:off x="457200" y="1066800"/>
            <a:ext cx="8229600" cy="5562600"/>
          </a:xfrm>
        </p:spPr>
        <p:txBody>
          <a:bodyPr/>
          <a:lstStyle/>
          <a:p>
            <a:pPr marL="514350" lvl="0" indent="-514350">
              <a:buAutoNum type="arabicPeriod" startAt="3"/>
            </a:pPr>
            <a:r>
              <a:rPr lang="en-US" sz="1800" dirty="0" smtClean="0"/>
              <a:t>To </a:t>
            </a:r>
            <a:r>
              <a:rPr lang="en-US" sz="1800" dirty="0"/>
              <a:t>convert a </a:t>
            </a:r>
            <a:r>
              <a:rPr lang="en-US" sz="1800" dirty="0">
                <a:latin typeface="Courier New" panose="02070309020205020404" pitchFamily="49" charset="0"/>
                <a:cs typeface="Courier New" panose="02070309020205020404" pitchFamily="49" charset="0"/>
              </a:rPr>
              <a:t>primitive</a:t>
            </a:r>
            <a:r>
              <a:rPr lang="en-US" sz="1800" dirty="0"/>
              <a:t> type stream to an </a:t>
            </a:r>
            <a:r>
              <a:rPr lang="en-US" sz="1800" dirty="0">
                <a:latin typeface="Courier New" panose="02070309020205020404" pitchFamily="49" charset="0"/>
                <a:cs typeface="Courier New" panose="02070309020205020404" pitchFamily="49" charset="0"/>
              </a:rPr>
              <a:t>object</a:t>
            </a:r>
            <a:r>
              <a:rPr lang="en-US" sz="1800" dirty="0"/>
              <a:t> stream, use the </a:t>
            </a:r>
            <a:r>
              <a:rPr lang="en-US" sz="1800" dirty="0">
                <a:latin typeface="Courier New" panose="02070309020205020404" pitchFamily="49" charset="0"/>
                <a:cs typeface="Courier New" panose="02070309020205020404" pitchFamily="49" charset="0"/>
              </a:rPr>
              <a:t>boxed() </a:t>
            </a:r>
            <a:r>
              <a:rPr lang="en-US" sz="1800" dirty="0" smtClean="0"/>
              <a:t>method:</a:t>
            </a:r>
            <a:endParaRPr lang="en-US" sz="1800" dirty="0"/>
          </a:p>
          <a:p>
            <a:pPr marL="366713" lvl="1" indent="0">
              <a:buNone/>
            </a:pPr>
            <a:r>
              <a:rPr lang="en-US" sz="1600" dirty="0" smtClean="0">
                <a:latin typeface="Courier New" panose="02070309020205020404" pitchFamily="49" charset="0"/>
                <a:cs typeface="Courier New" panose="02070309020205020404" pitchFamily="49" charset="0"/>
              </a:rPr>
              <a:t>Stream&lt;Integer</a:t>
            </a:r>
            <a:r>
              <a:rPr lang="en-US" sz="1600" dirty="0">
                <a:latin typeface="Courier New" panose="02070309020205020404" pitchFamily="49" charset="0"/>
                <a:cs typeface="Courier New" panose="02070309020205020404" pitchFamily="49" charset="0"/>
              </a:rPr>
              <a:t>&gt; integers = </a:t>
            </a:r>
            <a:r>
              <a:rPr lang="en-US" sz="1600" dirty="0" err="1" smtClean="0">
                <a:latin typeface="Courier New" panose="02070309020205020404" pitchFamily="49" charset="0"/>
                <a:cs typeface="Courier New" panose="02070309020205020404" pitchFamily="49" charset="0"/>
              </a:rPr>
              <a:t>IntStream.range</a:t>
            </a:r>
            <a:r>
              <a:rPr lang="en-US" sz="1600" dirty="0" smtClean="0">
                <a:latin typeface="Courier New" panose="02070309020205020404" pitchFamily="49" charset="0"/>
                <a:cs typeface="Courier New" panose="02070309020205020404" pitchFamily="49" charset="0"/>
              </a:rPr>
              <a:t>(0, 100</a:t>
            </a:r>
            <a:r>
              <a:rPr lang="en-US" sz="1600" dirty="0">
                <a:latin typeface="Courier New" panose="02070309020205020404" pitchFamily="49" charset="0"/>
                <a:cs typeface="Courier New" panose="02070309020205020404" pitchFamily="49" charset="0"/>
              </a:rPr>
              <a:t>).boxed</a:t>
            </a:r>
            <a:r>
              <a:rPr lang="en-US" sz="1600" dirty="0" smtClean="0">
                <a:latin typeface="Courier New" panose="02070309020205020404" pitchFamily="49" charset="0"/>
                <a:cs typeface="Courier New" panose="02070309020205020404" pitchFamily="49" charset="0"/>
              </a:rPr>
              <a:t>();</a:t>
            </a:r>
          </a:p>
          <a:p>
            <a:pPr marL="366713" lvl="1" indent="0">
              <a:buNone/>
            </a:pPr>
            <a:endParaRPr lang="en-US" sz="800" dirty="0" smtClean="0">
              <a:latin typeface="Courier New" panose="02070309020205020404" pitchFamily="49" charset="0"/>
              <a:cs typeface="Courier New" panose="02070309020205020404" pitchFamily="49" charset="0"/>
            </a:endParaRPr>
          </a:p>
          <a:p>
            <a:pPr marL="514350" indent="-514350">
              <a:buFont typeface="Wingdings 2" pitchFamily="18" charset="2"/>
              <a:buAutoNum type="arabicPeriod" startAt="3"/>
            </a:pPr>
            <a:r>
              <a:rPr lang="en-US" sz="1800" dirty="0"/>
              <a:t>To convert an object stream to a primitive type stream, there are methods  </a:t>
            </a:r>
            <a:r>
              <a:rPr lang="en-US" sz="1800" dirty="0" err="1">
                <a:latin typeface="Courier New" panose="02070309020205020404" pitchFamily="49" charset="0"/>
                <a:cs typeface="Courier New" panose="02070309020205020404" pitchFamily="49" charset="0"/>
              </a:rPr>
              <a:t>mapToInt</a:t>
            </a:r>
            <a:r>
              <a:rPr lang="en-US" sz="1800" dirty="0"/>
              <a:t>, </a:t>
            </a:r>
            <a:r>
              <a:rPr lang="en-US" sz="1800" dirty="0" err="1">
                <a:latin typeface="Courier New" panose="02070309020205020404" pitchFamily="49" charset="0"/>
                <a:cs typeface="Courier New" panose="02070309020205020404" pitchFamily="49" charset="0"/>
              </a:rPr>
              <a:t>mapToLong</a:t>
            </a:r>
            <a:r>
              <a:rPr lang="en-US" sz="1800" dirty="0"/>
              <a:t>, and </a:t>
            </a:r>
            <a:r>
              <a:rPr lang="en-US" sz="1800" dirty="0" err="1">
                <a:latin typeface="Courier New" panose="02070309020205020404" pitchFamily="49" charset="0"/>
                <a:cs typeface="Courier New" panose="02070309020205020404" pitchFamily="49" charset="0"/>
              </a:rPr>
              <a:t>mapToDouble</a:t>
            </a:r>
            <a:r>
              <a:rPr lang="en-US" sz="1800" dirty="0"/>
              <a:t>. In the examples, a </a:t>
            </a:r>
            <a:r>
              <a:rPr lang="en-US" sz="1800" dirty="0">
                <a:latin typeface="Courier New" panose="02070309020205020404" pitchFamily="49" charset="0"/>
                <a:cs typeface="Courier New" panose="02070309020205020404" pitchFamily="49" charset="0"/>
              </a:rPr>
              <a:t>Stream</a:t>
            </a:r>
            <a:r>
              <a:rPr lang="en-US" sz="1800" dirty="0"/>
              <a:t> of strings is converted to an </a:t>
            </a:r>
            <a:r>
              <a:rPr lang="en-US" sz="1800" dirty="0" err="1">
                <a:latin typeface="Courier New" panose="02070309020205020404" pitchFamily="49" charset="0"/>
                <a:cs typeface="Courier New" panose="02070309020205020404" pitchFamily="49" charset="0"/>
              </a:rPr>
              <a:t>IntStream</a:t>
            </a:r>
            <a:r>
              <a:rPr lang="en-US" sz="1800" dirty="0"/>
              <a:t> (of lengths).</a:t>
            </a:r>
          </a:p>
          <a:p>
            <a:pPr marL="366713" lvl="1" indent="0">
              <a:buNone/>
            </a:pPr>
            <a:r>
              <a:rPr lang="en-US" sz="1600" dirty="0" smtClean="0">
                <a:latin typeface="Courier New" panose="02070309020205020404" pitchFamily="49" charset="0"/>
                <a:cs typeface="Courier New" panose="02070309020205020404" pitchFamily="49" charset="0"/>
              </a:rPr>
              <a:t>Stream&lt;String</a:t>
            </a:r>
            <a:r>
              <a:rPr lang="en-US" sz="1600" dirty="0">
                <a:latin typeface="Courier New" panose="02070309020205020404" pitchFamily="49" charset="0"/>
                <a:cs typeface="Courier New" panose="02070309020205020404" pitchFamily="49" charset="0"/>
              </a:rPr>
              <a:t>&gt; words = </a:t>
            </a:r>
            <a:r>
              <a:rPr lang="en-US" sz="1600" dirty="0" smtClean="0">
                <a:latin typeface="Courier New" panose="02070309020205020404" pitchFamily="49" charset="0"/>
                <a:cs typeface="Courier New" panose="02070309020205020404" pitchFamily="49" charset="0"/>
              </a:rPr>
              <a:t>...;</a:t>
            </a:r>
          </a:p>
          <a:p>
            <a:pPr marL="366713" lvl="1" indent="0">
              <a:buNone/>
            </a:pPr>
            <a:r>
              <a:rPr lang="en-US" sz="1600" dirty="0" err="1" smtClean="0">
                <a:latin typeface="Courier New" panose="02070309020205020404" pitchFamily="49" charset="0"/>
                <a:cs typeface="Courier New" panose="02070309020205020404" pitchFamily="49" charset="0"/>
              </a:rPr>
              <a:t>IntStream</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lengths = </a:t>
            </a:r>
            <a:r>
              <a:rPr lang="en-US" sz="1600" dirty="0" err="1">
                <a:latin typeface="Courier New" panose="02070309020205020404" pitchFamily="49" charset="0"/>
                <a:cs typeface="Courier New" panose="02070309020205020404" pitchFamily="49" charset="0"/>
              </a:rPr>
              <a:t>words.mapToInt</a:t>
            </a:r>
            <a:r>
              <a:rPr lang="en-US" sz="1600" dirty="0">
                <a:latin typeface="Courier New" panose="02070309020205020404" pitchFamily="49" charset="0"/>
                <a:cs typeface="Courier New" panose="02070309020205020404" pitchFamily="49" charset="0"/>
              </a:rPr>
              <a:t>(String::length</a:t>
            </a:r>
            <a:r>
              <a:rPr lang="en-US" sz="1600" dirty="0" smtClean="0">
                <a:latin typeface="Courier New" panose="02070309020205020404" pitchFamily="49" charset="0"/>
                <a:cs typeface="Courier New" panose="02070309020205020404" pitchFamily="49" charset="0"/>
              </a:rPr>
              <a:t>);</a:t>
            </a:r>
          </a:p>
          <a:p>
            <a:pPr marL="366713" lvl="1" indent="0">
              <a:buNone/>
            </a:pPr>
            <a:endParaRPr lang="en-US" sz="800" dirty="0" smtClean="0">
              <a:latin typeface="Courier New" panose="02070309020205020404" pitchFamily="49" charset="0"/>
              <a:cs typeface="Courier New" panose="02070309020205020404" pitchFamily="49" charset="0"/>
            </a:endParaRPr>
          </a:p>
          <a:p>
            <a:pPr marL="514350" indent="-514350">
              <a:buFont typeface="Wingdings 2" pitchFamily="18" charset="2"/>
              <a:buAutoNum type="arabicPeriod" startAt="3"/>
            </a:pPr>
            <a:r>
              <a:rPr lang="en-US" sz="1800" dirty="0" smtClean="0"/>
              <a:t>The methods on primitive type streams are analogous to those on object streams. Here are the main differences:</a:t>
            </a:r>
          </a:p>
          <a:p>
            <a:pPr marL="709613" lvl="1" indent="-342900">
              <a:buFont typeface="+mj-lt"/>
              <a:buAutoNum type="alphaLcPeriod"/>
            </a:pPr>
            <a:r>
              <a:rPr lang="en-US" sz="1600" dirty="0" smtClean="0"/>
              <a:t>The </a:t>
            </a:r>
            <a:r>
              <a:rPr lang="en-US" sz="1600" dirty="0" err="1" smtClean="0">
                <a:latin typeface="Courier New" panose="02070309020205020404" pitchFamily="49" charset="0"/>
                <a:cs typeface="Courier New" panose="02070309020205020404" pitchFamily="49" charset="0"/>
              </a:rPr>
              <a:t>toArray</a:t>
            </a:r>
            <a:r>
              <a:rPr lang="en-US" sz="1600" dirty="0" smtClean="0"/>
              <a:t> methods return primitive type arrays.</a:t>
            </a:r>
          </a:p>
          <a:p>
            <a:pPr marL="709613" lvl="1" indent="-342900">
              <a:buFont typeface="+mj-lt"/>
              <a:buAutoNum type="alphaLcPeriod"/>
            </a:pPr>
            <a:r>
              <a:rPr lang="en-US" sz="1600" dirty="0" smtClean="0"/>
              <a:t>Methods that yield an </a:t>
            </a:r>
            <a:r>
              <a:rPr lang="en-US" sz="1600" dirty="0" smtClean="0">
                <a:latin typeface="Courier New" panose="02070309020205020404" pitchFamily="49" charset="0"/>
                <a:cs typeface="Courier New" panose="02070309020205020404" pitchFamily="49" charset="0"/>
              </a:rPr>
              <a:t>optional</a:t>
            </a:r>
            <a:r>
              <a:rPr lang="en-US" sz="1600" dirty="0" smtClean="0"/>
              <a:t> result return an </a:t>
            </a:r>
            <a:r>
              <a:rPr lang="en-US" sz="1600" dirty="0" err="1" smtClean="0">
                <a:latin typeface="Courier New" panose="02070309020205020404" pitchFamily="49" charset="0"/>
                <a:cs typeface="Courier New" panose="02070309020205020404" pitchFamily="49" charset="0"/>
              </a:rPr>
              <a:t>OptionalInt</a:t>
            </a:r>
            <a:r>
              <a:rPr lang="en-US" sz="1600" dirty="0" smtClean="0"/>
              <a:t>, </a:t>
            </a:r>
            <a:r>
              <a:rPr lang="en-US" sz="1600" dirty="0" err="1" smtClean="0">
                <a:latin typeface="Courier New" panose="02070309020205020404" pitchFamily="49" charset="0"/>
                <a:cs typeface="Courier New" panose="02070309020205020404" pitchFamily="49" charset="0"/>
              </a:rPr>
              <a:t>OptionalLong</a:t>
            </a:r>
            <a:r>
              <a:rPr lang="en-US" sz="1600" dirty="0" smtClean="0"/>
              <a:t>, or </a:t>
            </a:r>
            <a:r>
              <a:rPr lang="en-US" sz="1600" dirty="0" err="1" smtClean="0">
                <a:latin typeface="Courier New" panose="02070309020205020404" pitchFamily="49" charset="0"/>
                <a:cs typeface="Courier New" panose="02070309020205020404" pitchFamily="49" charset="0"/>
              </a:rPr>
              <a:t>OptionalDouble</a:t>
            </a:r>
            <a:r>
              <a:rPr lang="en-US" sz="1600" dirty="0" smtClean="0"/>
              <a:t>. These classes are analogous to the </a:t>
            </a:r>
            <a:r>
              <a:rPr lang="en-US" sz="1600" dirty="0" smtClean="0">
                <a:latin typeface="Courier New" panose="02070309020205020404" pitchFamily="49" charset="0"/>
                <a:cs typeface="Courier New" panose="02070309020205020404" pitchFamily="49" charset="0"/>
              </a:rPr>
              <a:t>Optional</a:t>
            </a:r>
            <a:r>
              <a:rPr lang="en-US" sz="1600" dirty="0" smtClean="0"/>
              <a:t> class, but they have methods </a:t>
            </a:r>
            <a:r>
              <a:rPr lang="en-US" sz="1600" dirty="0" err="1" smtClean="0">
                <a:latin typeface="Courier New" panose="02070309020205020404" pitchFamily="49" charset="0"/>
                <a:cs typeface="Courier New" panose="02070309020205020404" pitchFamily="49" charset="0"/>
              </a:rPr>
              <a:t>getAsInt</a:t>
            </a:r>
            <a:r>
              <a:rPr lang="en-US" sz="1600" dirty="0" smtClean="0"/>
              <a:t>, </a:t>
            </a:r>
            <a:r>
              <a:rPr lang="en-US" sz="1600" dirty="0" err="1" smtClean="0">
                <a:latin typeface="Courier New" panose="02070309020205020404" pitchFamily="49" charset="0"/>
                <a:cs typeface="Courier New" panose="02070309020205020404" pitchFamily="49" charset="0"/>
              </a:rPr>
              <a:t>getAsLong</a:t>
            </a:r>
            <a:r>
              <a:rPr lang="en-US" sz="1600" dirty="0" smtClean="0"/>
              <a:t>, and </a:t>
            </a:r>
            <a:r>
              <a:rPr lang="en-US" sz="1600" dirty="0" err="1" smtClean="0">
                <a:latin typeface="Courier New" panose="02070309020205020404" pitchFamily="49" charset="0"/>
                <a:cs typeface="Courier New" panose="02070309020205020404" pitchFamily="49" charset="0"/>
              </a:rPr>
              <a:t>getAsDouble</a:t>
            </a:r>
            <a:r>
              <a:rPr lang="en-US" sz="1600" dirty="0" smtClean="0"/>
              <a:t> instead of the </a:t>
            </a:r>
            <a:r>
              <a:rPr lang="en-US" sz="1600" dirty="0" smtClean="0">
                <a:latin typeface="Courier New" panose="02070309020205020404" pitchFamily="49" charset="0"/>
                <a:cs typeface="Courier New" panose="02070309020205020404" pitchFamily="49" charset="0"/>
              </a:rPr>
              <a:t>get</a:t>
            </a:r>
            <a:r>
              <a:rPr lang="en-US" sz="1600" dirty="0" smtClean="0"/>
              <a:t> method.</a:t>
            </a:r>
          </a:p>
          <a:p>
            <a:pPr marL="709613" lvl="1" indent="-342900">
              <a:buFont typeface="+mj-lt"/>
              <a:buAutoNum type="alphaLcPeriod"/>
            </a:pPr>
            <a:r>
              <a:rPr lang="en-US" sz="1600" dirty="0" smtClean="0"/>
              <a:t>There are methods </a:t>
            </a:r>
            <a:r>
              <a:rPr lang="en-US" sz="1600" dirty="0" smtClean="0">
                <a:latin typeface="Courier New" panose="02070309020205020404" pitchFamily="49" charset="0"/>
                <a:cs typeface="Courier New" panose="02070309020205020404" pitchFamily="49" charset="0"/>
              </a:rPr>
              <a:t>sum</a:t>
            </a:r>
            <a:r>
              <a:rPr lang="en-US" sz="1600" dirty="0" smtClean="0"/>
              <a:t>, </a:t>
            </a:r>
            <a:r>
              <a:rPr lang="en-US" sz="1600" dirty="0" smtClean="0">
                <a:latin typeface="Courier New" panose="02070309020205020404" pitchFamily="49" charset="0"/>
                <a:cs typeface="Courier New" panose="02070309020205020404" pitchFamily="49" charset="0"/>
              </a:rPr>
              <a:t>average</a:t>
            </a:r>
            <a:r>
              <a:rPr lang="en-US" sz="1600" dirty="0" smtClean="0"/>
              <a:t>, </a:t>
            </a:r>
            <a:r>
              <a:rPr lang="en-US" sz="1600" dirty="0" smtClean="0">
                <a:latin typeface="Courier New" panose="02070309020205020404" pitchFamily="49" charset="0"/>
                <a:cs typeface="Courier New" panose="02070309020205020404" pitchFamily="49" charset="0"/>
              </a:rPr>
              <a:t>max</a:t>
            </a:r>
            <a:r>
              <a:rPr lang="en-US" sz="1600" dirty="0" smtClean="0"/>
              <a:t>, and </a:t>
            </a:r>
            <a:r>
              <a:rPr lang="en-US" sz="1600" dirty="0" smtClean="0">
                <a:latin typeface="Courier New" panose="02070309020205020404" pitchFamily="49" charset="0"/>
                <a:cs typeface="Courier New" panose="02070309020205020404" pitchFamily="49" charset="0"/>
              </a:rPr>
              <a:t>min</a:t>
            </a:r>
            <a:r>
              <a:rPr lang="en-US" sz="1600" dirty="0" smtClean="0"/>
              <a:t> that return the sum, average, maximum, and minimum. These methods are not defined for object streams. (Note that the functions </a:t>
            </a:r>
            <a:r>
              <a:rPr lang="en-US" sz="1600" dirty="0" smtClean="0">
                <a:latin typeface="Courier New" panose="02070309020205020404" pitchFamily="49" charset="0"/>
                <a:cs typeface="Courier New" panose="02070309020205020404" pitchFamily="49" charset="0"/>
              </a:rPr>
              <a:t>max</a:t>
            </a:r>
            <a:r>
              <a:rPr lang="en-US" sz="1600" dirty="0" smtClean="0"/>
              <a:t> and </a:t>
            </a:r>
            <a:r>
              <a:rPr lang="en-US" sz="1600" dirty="0" smtClean="0">
                <a:latin typeface="Courier New" panose="02070309020205020404" pitchFamily="49" charset="0"/>
                <a:cs typeface="Courier New" panose="02070309020205020404" pitchFamily="49" charset="0"/>
              </a:rPr>
              <a:t>min</a:t>
            </a:r>
            <a:r>
              <a:rPr lang="en-US" sz="1600" dirty="0" smtClean="0"/>
              <a:t> defined on an ordinary </a:t>
            </a:r>
            <a:r>
              <a:rPr lang="en-US" sz="1600" dirty="0" smtClean="0">
                <a:latin typeface="Courier New" panose="02070309020205020404" pitchFamily="49" charset="0"/>
                <a:cs typeface="Courier New" panose="02070309020205020404" pitchFamily="49" charset="0"/>
              </a:rPr>
              <a:t>Stream</a:t>
            </a:r>
            <a:r>
              <a:rPr lang="en-US" sz="1600" dirty="0" smtClean="0"/>
              <a:t>, require a </a:t>
            </a:r>
            <a:r>
              <a:rPr lang="en-US" sz="1600" dirty="0" smtClean="0">
                <a:latin typeface="Courier New" panose="02070309020205020404" pitchFamily="49" charset="0"/>
                <a:cs typeface="Courier New" panose="02070309020205020404" pitchFamily="49" charset="0"/>
              </a:rPr>
              <a:t>Comparator</a:t>
            </a:r>
            <a:r>
              <a:rPr lang="en-US" sz="1600" dirty="0" smtClean="0"/>
              <a:t> argument, and return an </a:t>
            </a:r>
            <a:r>
              <a:rPr lang="en-US" sz="1600" dirty="0" smtClean="0">
                <a:latin typeface="Courier New" panose="02070309020205020404" pitchFamily="49" charset="0"/>
                <a:cs typeface="Courier New" panose="02070309020205020404" pitchFamily="49" charset="0"/>
              </a:rPr>
              <a:t>Optional</a:t>
            </a:r>
            <a:r>
              <a:rPr lang="en-US" sz="1600" dirty="0" smtClean="0"/>
              <a:t>.)</a:t>
            </a:r>
          </a:p>
          <a:p>
            <a:pPr marL="0" indent="0">
              <a:buNone/>
            </a:pPr>
            <a:r>
              <a:rPr lang="en-US" dirty="0" smtClean="0"/>
              <a:t/>
            </a:r>
            <a:br>
              <a:rPr lang="en-US" dirty="0" smtClean="0"/>
            </a:br>
            <a:r>
              <a:rPr lang="en-US" dirty="0" smtClean="0"/>
              <a:t> </a:t>
            </a:r>
          </a:p>
          <a:p>
            <a:pPr marL="0" lv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40</a:t>
            </a:fld>
            <a:endParaRPr lang="en-US" dirty="0"/>
          </a:p>
        </p:txBody>
      </p:sp>
    </p:spTree>
    <p:extLst>
      <p:ext uri="{BB962C8B-B14F-4D97-AF65-F5344CB8AC3E}">
        <p14:creationId xmlns:p14="http://schemas.microsoft.com/office/powerpoint/2010/main" val="28558353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62000"/>
          </a:xfrm>
        </p:spPr>
        <p:txBody>
          <a:bodyPr/>
          <a:lstStyle/>
          <a:p>
            <a:r>
              <a:rPr lang="en-US" sz="4000" dirty="0"/>
              <a:t>Creating a Lambda </a:t>
            </a:r>
            <a:r>
              <a:rPr lang="en-US" sz="4000" dirty="0" smtClean="0"/>
              <a:t>Library</a:t>
            </a:r>
            <a:endParaRPr lang="en-US" sz="4000" dirty="0"/>
          </a:p>
        </p:txBody>
      </p:sp>
      <p:sp>
        <p:nvSpPr>
          <p:cNvPr id="3" name="Content Placeholder 2"/>
          <p:cNvSpPr>
            <a:spLocks noGrp="1"/>
          </p:cNvSpPr>
          <p:nvPr>
            <p:ph idx="1"/>
          </p:nvPr>
        </p:nvSpPr>
        <p:spPr>
          <a:xfrm>
            <a:off x="381000" y="914400"/>
            <a:ext cx="8229600" cy="5714999"/>
          </a:xfrm>
        </p:spPr>
        <p:txBody>
          <a:bodyPr/>
          <a:lstStyle/>
          <a:p>
            <a:pPr marL="0" indent="0">
              <a:buNone/>
            </a:pPr>
            <a:r>
              <a:rPr lang="en-US" sz="1800" dirty="0"/>
              <a:t>One of the biggest innovations in Java 8 is the ability to perform </a:t>
            </a:r>
            <a:r>
              <a:rPr lang="en-US" sz="1800" i="1" dirty="0"/>
              <a:t>queries </a:t>
            </a:r>
            <a:r>
              <a:rPr lang="en-US" sz="1800" dirty="0"/>
              <a:t>to extract or manipulate data in a </a:t>
            </a:r>
            <a:r>
              <a:rPr lang="en-US" sz="1800" dirty="0">
                <a:latin typeface="Courier New" panose="02070309020205020404" pitchFamily="49" charset="0"/>
                <a:cs typeface="Courier New" panose="02070309020205020404" pitchFamily="49" charset="0"/>
              </a:rPr>
              <a:t>Collection</a:t>
            </a:r>
            <a:r>
              <a:rPr lang="en-US" sz="1800" dirty="0"/>
              <a:t> of some kind. Combining the use of lambdas and streams, one can almost always obtain the same efficient query statements one could expect to formulate using </a:t>
            </a:r>
            <a:r>
              <a:rPr lang="en-US" sz="1800" dirty="0">
                <a:latin typeface="Courier New" panose="02070309020205020404" pitchFamily="49" charset="0"/>
                <a:cs typeface="Courier New" panose="02070309020205020404" pitchFamily="49" charset="0"/>
              </a:rPr>
              <a:t>SQL</a:t>
            </a:r>
            <a:r>
              <a:rPr lang="en-US" sz="1800" dirty="0"/>
              <a:t> (to obtain similar results</a:t>
            </a:r>
            <a:r>
              <a:rPr lang="en-US" sz="1800" dirty="0" smtClean="0"/>
              <a:t>).</a:t>
            </a:r>
          </a:p>
          <a:p>
            <a:pPr marL="0" indent="0">
              <a:buNone/>
            </a:pPr>
            <a:endParaRPr lang="en-US" sz="1800" dirty="0"/>
          </a:p>
          <a:p>
            <a:pPr marL="0" indent="0">
              <a:buNone/>
            </a:pPr>
            <a:r>
              <a:rPr lang="en-US" sz="1800" u="sng" dirty="0"/>
              <a:t>Database Problem</a:t>
            </a:r>
            <a:r>
              <a:rPr lang="en-US" sz="1800" dirty="0"/>
              <a:t>. You have a database table named Customer. Return a collection of the names of those Customers whose city of residence begins with the string “Ma”, arranged in sorted order</a:t>
            </a:r>
            <a:r>
              <a:rPr lang="en-US" sz="1800" dirty="0" smtClean="0"/>
              <a:t>.</a:t>
            </a:r>
          </a:p>
          <a:p>
            <a:pPr marL="0" indent="0">
              <a:buNone/>
            </a:pPr>
            <a:endParaRPr lang="en-US" sz="1800" u="sng" dirty="0" smtClean="0"/>
          </a:p>
          <a:p>
            <a:pPr marL="0" indent="0">
              <a:buNone/>
            </a:pPr>
            <a:r>
              <a:rPr lang="en-US" sz="1600" u="sng" dirty="0" smtClean="0"/>
              <a:t>Solution</a:t>
            </a:r>
            <a:r>
              <a:rPr lang="en-US" sz="1600" u="sng" dirty="0"/>
              <a:t>:</a:t>
            </a:r>
            <a:r>
              <a:rPr lang="en-US" sz="1600" u="sng" dirty="0" smtClean="0"/>
              <a:t>  </a:t>
            </a:r>
            <a:r>
              <a:rPr lang="en-US" sz="1600" dirty="0">
                <a:latin typeface="Courier New" panose="02070309020205020404" pitchFamily="49" charset="0"/>
                <a:cs typeface="Courier New" panose="02070309020205020404" pitchFamily="49" charset="0"/>
              </a:rPr>
              <a:t>SELECT name FROM Customer WHERE city LIKE 'Ma%' ORDER BY </a:t>
            </a:r>
            <a:r>
              <a:rPr lang="en-US" sz="1600" dirty="0" smtClean="0">
                <a:latin typeface="Courier New" panose="02070309020205020404" pitchFamily="49" charset="0"/>
                <a:cs typeface="Courier New" panose="02070309020205020404" pitchFamily="49" charset="0"/>
              </a:rPr>
              <a:t>name</a:t>
            </a:r>
          </a:p>
          <a:p>
            <a:pPr marL="0" indent="0">
              <a:buNone/>
            </a:pPr>
            <a:endParaRPr lang="en-US" sz="1800" u="sng" dirty="0"/>
          </a:p>
          <a:p>
            <a:pPr marL="0" indent="0">
              <a:buNone/>
            </a:pPr>
            <a:r>
              <a:rPr lang="en-US" sz="1800" u="sng" dirty="0" smtClean="0"/>
              <a:t>Java </a:t>
            </a:r>
            <a:r>
              <a:rPr lang="en-US" sz="1800" u="sng" dirty="0"/>
              <a:t>Problem</a:t>
            </a:r>
            <a:r>
              <a:rPr lang="en-US" sz="1800" dirty="0"/>
              <a:t>: You have a List of Customers. Output to a list, in sorted order, the names of those Customers whose city of residence begins with the string “Ma</a:t>
            </a:r>
            <a:r>
              <a:rPr lang="en-US" sz="1800" dirty="0" smtClean="0"/>
              <a:t>.”</a:t>
            </a:r>
          </a:p>
          <a:p>
            <a:pPr marL="0" indent="0">
              <a:buNone/>
            </a:pPr>
            <a:r>
              <a:rPr lang="en-US" sz="1800" u="sng" dirty="0" smtClean="0"/>
              <a:t>Solution</a:t>
            </a:r>
            <a:r>
              <a:rPr lang="en-US" sz="1800" u="sng" dirty="0"/>
              <a:t>:</a:t>
            </a:r>
          </a:p>
          <a:p>
            <a:pPr marL="0" indent="0">
              <a:buNone/>
            </a:pPr>
            <a:r>
              <a:rPr lang="en-US" sz="1600" dirty="0">
                <a:latin typeface="Courier New" panose="02070309020205020404" pitchFamily="49" charset="0"/>
                <a:cs typeface="Courier New" panose="02070309020205020404" pitchFamily="49" charset="0"/>
              </a:rPr>
              <a:t>List&lt;String&gt; </a:t>
            </a:r>
            <a:r>
              <a:rPr lang="en-US" sz="1600" dirty="0" err="1">
                <a:latin typeface="Courier New" panose="02070309020205020404" pitchFamily="49" charset="0"/>
                <a:cs typeface="Courier New" panose="02070309020205020404" pitchFamily="49" charset="0"/>
              </a:rPr>
              <a:t>listStr</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list.stream</a:t>
            </a:r>
            <a:r>
              <a:rPr lang="en-US" sz="1600" dirty="0" smtClean="0">
                <a:latin typeface="Courier New" panose="02070309020205020404" pitchFamily="49" charset="0"/>
                <a:cs typeface="Courier New" panose="02070309020205020404" pitchFamily="49" charset="0"/>
              </a:rPr>
              <a:t>()</a:t>
            </a:r>
          </a:p>
          <a:p>
            <a:pPr marL="366713" lvl="1" indent="0">
              <a:buNone/>
            </a:pPr>
            <a:r>
              <a:rPr lang="en-US" sz="1600" dirty="0" smtClean="0">
                <a:latin typeface="Courier New" panose="02070309020205020404" pitchFamily="49" charset="0"/>
                <a:cs typeface="Courier New" panose="02070309020205020404" pitchFamily="49" charset="0"/>
              </a:rPr>
              <a:t>    .filter(</a:t>
            </a:r>
            <a:r>
              <a:rPr lang="en-US" sz="1600" dirty="0" err="1" smtClean="0">
                <a:latin typeface="Courier New" panose="02070309020205020404" pitchFamily="49" charset="0"/>
                <a:cs typeface="Courier New" panose="02070309020205020404" pitchFamily="49" charset="0"/>
              </a:rPr>
              <a:t>cust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cust.getCity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startsWith</a:t>
            </a:r>
            <a:r>
              <a:rPr lang="en-US" sz="1600" dirty="0">
                <a:latin typeface="Courier New" panose="02070309020205020404" pitchFamily="49" charset="0"/>
                <a:cs typeface="Courier New" panose="02070309020205020404" pitchFamily="49" charset="0"/>
              </a:rPr>
              <a:t>("Ma</a:t>
            </a:r>
            <a:r>
              <a:rPr lang="en-US" sz="1600" dirty="0" smtClean="0">
                <a:latin typeface="Courier New" panose="02070309020205020404" pitchFamily="49" charset="0"/>
                <a:cs typeface="Courier New" panose="02070309020205020404" pitchFamily="49" charset="0"/>
              </a:rPr>
              <a:t>"))</a:t>
            </a:r>
          </a:p>
          <a:p>
            <a:pPr marL="366713" lvl="1"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map(</a:t>
            </a:r>
            <a:r>
              <a:rPr lang="en-US" sz="1600" dirty="0" err="1">
                <a:latin typeface="Courier New" panose="02070309020205020404" pitchFamily="49" charset="0"/>
                <a:cs typeface="Courier New" panose="02070309020205020404" pitchFamily="49" charset="0"/>
              </a:rPr>
              <a:t>cust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-&gt; </a:t>
            </a:r>
            <a:r>
              <a:rPr lang="en-US" sz="1600" dirty="0" err="1" smtClean="0">
                <a:latin typeface="Courier New" panose="02070309020205020404" pitchFamily="49" charset="0"/>
                <a:cs typeface="Courier New" panose="02070309020205020404" pitchFamily="49" charset="0"/>
              </a:rPr>
              <a:t>cust.getName</a:t>
            </a:r>
            <a:r>
              <a:rPr lang="en-US" sz="1600" dirty="0" smtClean="0">
                <a:latin typeface="Courier New" panose="02070309020205020404" pitchFamily="49" charset="0"/>
                <a:cs typeface="Courier New" panose="02070309020205020404" pitchFamily="49" charset="0"/>
              </a:rPr>
              <a:t>())</a:t>
            </a:r>
          </a:p>
          <a:p>
            <a:pPr marL="366713" lvl="1"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sorted</a:t>
            </a:r>
            <a:r>
              <a:rPr lang="en-US" sz="1600" dirty="0" smtClean="0">
                <a:latin typeface="Courier New" panose="02070309020205020404" pitchFamily="49" charset="0"/>
                <a:cs typeface="Courier New" panose="02070309020205020404" pitchFamily="49" charset="0"/>
              </a:rPr>
              <a:t>().collect(</a:t>
            </a:r>
            <a:r>
              <a:rPr lang="en-US" sz="1600" dirty="0" err="1" smtClean="0">
                <a:latin typeface="Courier New" panose="02070309020205020404" pitchFamily="49" charset="0"/>
                <a:cs typeface="Courier New" panose="02070309020205020404" pitchFamily="49" charset="0"/>
              </a:rPr>
              <a:t>Collectors.toList</a:t>
            </a:r>
            <a:r>
              <a:rPr lang="en-US" sz="1600" dirty="0">
                <a:latin typeface="Courier New" panose="02070309020205020404" pitchFamily="49" charset="0"/>
                <a:cs typeface="Courier New" panose="02070309020205020404" pitchFamily="49" charset="0"/>
              </a:rPr>
              <a:t>());</a:t>
            </a:r>
          </a:p>
          <a:p>
            <a:pPr marL="0" lvl="0" indent="0">
              <a:buNone/>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41</a:t>
            </a:fld>
            <a:endParaRPr lang="en-US" dirty="0"/>
          </a:p>
        </p:txBody>
      </p:sp>
    </p:spTree>
    <p:extLst>
      <p:ext uri="{BB962C8B-B14F-4D97-AF65-F5344CB8AC3E}">
        <p14:creationId xmlns:p14="http://schemas.microsoft.com/office/powerpoint/2010/main" val="2791014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71600"/>
          </a:xfrm>
        </p:spPr>
        <p:txBody>
          <a:bodyPr/>
          <a:lstStyle/>
          <a:p>
            <a:r>
              <a:rPr lang="en-US" sz="3600" dirty="0"/>
              <a:t>Turning Your Stream Pipeline into a Library </a:t>
            </a:r>
            <a:r>
              <a:rPr lang="en-US" sz="3600" dirty="0" smtClean="0"/>
              <a:t>Element</a:t>
            </a:r>
            <a:endParaRPr lang="en-US" sz="3600" dirty="0"/>
          </a:p>
        </p:txBody>
      </p:sp>
      <p:sp>
        <p:nvSpPr>
          <p:cNvPr id="3" name="Content Placeholder 2"/>
          <p:cNvSpPr>
            <a:spLocks noGrp="1"/>
          </p:cNvSpPr>
          <p:nvPr>
            <p:ph idx="1"/>
          </p:nvPr>
        </p:nvSpPr>
        <p:spPr>
          <a:xfrm>
            <a:off x="457200" y="1447800"/>
            <a:ext cx="8229600" cy="4876801"/>
          </a:xfrm>
        </p:spPr>
        <p:txBody>
          <a:bodyPr/>
          <a:lstStyle/>
          <a:p>
            <a:pPr marL="0" indent="0">
              <a:buNone/>
            </a:pPr>
            <a:r>
              <a:rPr lang="en-US" sz="2000" dirty="0"/>
              <a:t>To turn the Java solution in the previous slide into a reusable element in a Lambda Library, identify the parameters that are combined together in your pipeline, and consider those to be arguments for some kind of Java function-type interface (</a:t>
            </a:r>
            <a:r>
              <a:rPr lang="en-US" sz="2000" dirty="0">
                <a:latin typeface="Courier New" panose="02070309020205020404" pitchFamily="49" charset="0"/>
                <a:cs typeface="Courier New" panose="02070309020205020404" pitchFamily="49" charset="0"/>
              </a:rPr>
              <a:t>Function</a:t>
            </a:r>
            <a:r>
              <a:rPr lang="en-US" sz="2000" dirty="0"/>
              <a:t>, </a:t>
            </a:r>
            <a:r>
              <a:rPr lang="en-US" sz="2000" dirty="0" err="1">
                <a:latin typeface="Courier New" panose="02070309020205020404" pitchFamily="49" charset="0"/>
                <a:cs typeface="Courier New" panose="02070309020205020404" pitchFamily="49" charset="0"/>
              </a:rPr>
              <a:t>BiFunction</a:t>
            </a:r>
            <a:r>
              <a:rPr lang="en-US" sz="2000" dirty="0"/>
              <a:t>, </a:t>
            </a:r>
            <a:r>
              <a:rPr lang="en-US" sz="2000" dirty="0" err="1">
                <a:latin typeface="Courier New" panose="02070309020205020404" pitchFamily="49" charset="0"/>
                <a:cs typeface="Courier New" panose="02070309020205020404" pitchFamily="49" charset="0"/>
              </a:rPr>
              <a:t>TriFunction</a:t>
            </a:r>
            <a:r>
              <a:rPr lang="en-US" sz="2000" dirty="0"/>
              <a:t>, </a:t>
            </a:r>
            <a:r>
              <a:rPr lang="en-US" sz="2000" dirty="0" err="1"/>
              <a:t>etc</a:t>
            </a:r>
            <a:r>
              <a:rPr lang="en-US" sz="2000" dirty="0" smtClean="0"/>
              <a:t>).</a:t>
            </a:r>
          </a:p>
          <a:p>
            <a:pPr marL="0" indent="0">
              <a:buNone/>
            </a:pPr>
            <a:endParaRPr lang="en-US" sz="2000" dirty="0"/>
          </a:p>
          <a:p>
            <a:pPr marL="366713" lvl="1" indent="0">
              <a:buNone/>
            </a:pPr>
            <a:r>
              <a:rPr lang="en-US" sz="2000" u="sng" dirty="0"/>
              <a:t>Parameters</a:t>
            </a:r>
            <a:r>
              <a:rPr lang="en-US" sz="2000" dirty="0"/>
              <a:t>:</a:t>
            </a:r>
          </a:p>
          <a:p>
            <a:pPr marL="709613" lvl="1" indent="-342900">
              <a:buFont typeface="Arial" panose="020B0604020202020204" pitchFamily="34" charset="0"/>
              <a:buChar char="•"/>
            </a:pPr>
            <a:r>
              <a:rPr lang="en-US" sz="2000" dirty="0"/>
              <a:t>An input list of type </a:t>
            </a:r>
            <a:r>
              <a:rPr lang="en-US" sz="2000" dirty="0">
                <a:latin typeface="Courier New" panose="02070309020205020404" pitchFamily="49" charset="0"/>
                <a:cs typeface="Courier New" panose="02070309020205020404" pitchFamily="49" charset="0"/>
              </a:rPr>
              <a:t>List&lt;Customer&gt;</a:t>
            </a:r>
          </a:p>
          <a:p>
            <a:pPr marL="709613" lvl="1" indent="-342900">
              <a:buFont typeface="Arial" panose="020B0604020202020204" pitchFamily="34" charset="0"/>
              <a:buChar char="•"/>
            </a:pPr>
            <a:r>
              <a:rPr lang="en-US" sz="2000" dirty="0"/>
              <a:t>A target string used to compare with name of city, of type </a:t>
            </a:r>
            <a:r>
              <a:rPr lang="en-US" sz="2000" dirty="0">
                <a:latin typeface="Courier New" panose="02070309020205020404" pitchFamily="49" charset="0"/>
                <a:cs typeface="Courier New" panose="02070309020205020404" pitchFamily="49" charset="0"/>
              </a:rPr>
              <a:t>String</a:t>
            </a:r>
          </a:p>
          <a:p>
            <a:pPr marL="709613" lvl="1" indent="-342900">
              <a:buFont typeface="Arial" panose="020B0604020202020204" pitchFamily="34" charset="0"/>
              <a:buChar char="•"/>
            </a:pPr>
            <a:r>
              <a:rPr lang="en-US" sz="2000" dirty="0"/>
              <a:t>Return type: a list of strings: </a:t>
            </a:r>
            <a:r>
              <a:rPr lang="en-US" sz="2000" dirty="0">
                <a:latin typeface="Courier New" panose="02070309020205020404" pitchFamily="49" charset="0"/>
                <a:cs typeface="Courier New" panose="02070309020205020404" pitchFamily="49" charset="0"/>
              </a:rPr>
              <a:t>List&lt;String&gt;</a:t>
            </a:r>
          </a:p>
          <a:p>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42</a:t>
            </a:fld>
            <a:endParaRPr lang="en-US" dirty="0"/>
          </a:p>
        </p:txBody>
      </p:sp>
    </p:spTree>
    <p:extLst>
      <p:ext uri="{BB962C8B-B14F-4D97-AF65-F5344CB8AC3E}">
        <p14:creationId xmlns:p14="http://schemas.microsoft.com/office/powerpoint/2010/main" val="3863955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71600"/>
          </a:xfrm>
        </p:spPr>
        <p:txBody>
          <a:bodyPr/>
          <a:lstStyle/>
          <a:p>
            <a:r>
              <a:rPr lang="en-US" sz="3600" dirty="0"/>
              <a:t>Turning Your Stream Pipeline into a Library </a:t>
            </a:r>
            <a:r>
              <a:rPr lang="en-US" sz="3600" dirty="0" smtClean="0"/>
              <a:t>Element (cont.)</a:t>
            </a:r>
            <a:endParaRPr lang="en-US" sz="3600" dirty="0"/>
          </a:p>
        </p:txBody>
      </p:sp>
      <p:sp>
        <p:nvSpPr>
          <p:cNvPr id="3" name="Content Placeholder 2"/>
          <p:cNvSpPr>
            <a:spLocks noGrp="1"/>
          </p:cNvSpPr>
          <p:nvPr>
            <p:ph idx="1"/>
          </p:nvPr>
        </p:nvSpPr>
        <p:spPr>
          <a:xfrm>
            <a:off x="457200" y="1447800"/>
            <a:ext cx="8305800" cy="5029200"/>
          </a:xfrm>
        </p:spPr>
        <p:txBody>
          <a:bodyPr/>
          <a:lstStyle/>
          <a:p>
            <a:pPr marL="0" indent="0">
              <a:buNone/>
            </a:pPr>
            <a:r>
              <a:rPr lang="en-US" sz="2000" dirty="0"/>
              <a:t>These suggest using a </a:t>
            </a:r>
            <a:r>
              <a:rPr lang="en-US" sz="2000" dirty="0" err="1"/>
              <a:t>BiFunction</a:t>
            </a:r>
            <a:r>
              <a:rPr lang="en-US" sz="2000" dirty="0"/>
              <a:t> as follows:</a:t>
            </a:r>
          </a:p>
          <a:p>
            <a:pPr marL="366713" lvl="1" indent="0">
              <a:buNone/>
            </a:pP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static final </a:t>
            </a:r>
            <a:r>
              <a:rPr lang="en-US" sz="1800" dirty="0" err="1">
                <a:latin typeface="Courier New" panose="02070309020205020404" pitchFamily="49" charset="0"/>
                <a:cs typeface="Courier New" panose="02070309020205020404" pitchFamily="49" charset="0"/>
              </a:rPr>
              <a:t>BiFunction</a:t>
            </a:r>
            <a:r>
              <a:rPr lang="en-US" sz="1800" dirty="0">
                <a:latin typeface="Courier New" panose="02070309020205020404" pitchFamily="49" charset="0"/>
                <a:cs typeface="Courier New" panose="02070309020205020404" pitchFamily="49" charset="0"/>
              </a:rPr>
              <a:t>&lt;List&lt;Customer&gt;, String, List&lt;String&gt;&gt; </a:t>
            </a:r>
            <a:r>
              <a:rPr lang="en-US" sz="1800" i="1" dirty="0">
                <a:latin typeface="Courier New" panose="02070309020205020404" pitchFamily="49" charset="0"/>
                <a:cs typeface="Courier New" panose="02070309020205020404" pitchFamily="49" charset="0"/>
              </a:rPr>
              <a:t>NAMES_IN_CITY</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b="1" dirty="0" smtClean="0">
                <a:solidFill>
                  <a:srgbClr val="FF0000"/>
                </a:solidFill>
                <a:latin typeface="Courier New" panose="02070309020205020404" pitchFamily="49" charset="0"/>
                <a:cs typeface="Courier New" panose="02070309020205020404" pitchFamily="49" charset="0"/>
              </a:rPr>
              <a:t>(list</a:t>
            </a:r>
            <a:r>
              <a:rPr lang="en-US" sz="1800" b="1" dirty="0">
                <a:solidFill>
                  <a:srgbClr val="FF000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searchStr</a:t>
            </a:r>
            <a:r>
              <a:rPr lang="en-US" sz="1800" b="1" dirty="0" smtClean="0">
                <a:solidFill>
                  <a:srgbClr val="FF0000"/>
                </a:solidFill>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-&gt; 	</a:t>
            </a:r>
            <a:r>
              <a:rPr lang="en-US" sz="1800" dirty="0" err="1" smtClean="0">
                <a:latin typeface="Courier New" panose="02070309020205020404" pitchFamily="49" charset="0"/>
                <a:cs typeface="Courier New" panose="02070309020205020404" pitchFamily="49" charset="0"/>
              </a:rPr>
              <a:t>list.stream</a:t>
            </a:r>
            <a:r>
              <a:rPr lang="en-US" sz="1800" dirty="0" smtClean="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filter(</a:t>
            </a:r>
            <a:r>
              <a:rPr lang="en-US" sz="1800" dirty="0" err="1">
                <a:latin typeface="Courier New" panose="02070309020205020404" pitchFamily="49" charset="0"/>
                <a:cs typeface="Courier New" panose="02070309020205020404" pitchFamily="49" charset="0"/>
              </a:rPr>
              <a:t>cust</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cust.getCity</a:t>
            </a:r>
            <a:r>
              <a:rPr lang="en-US" sz="1800" dirty="0" smtClean="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startsWith</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searchStr</a:t>
            </a:r>
            <a:r>
              <a:rPr lang="en-US" sz="1800" dirty="0" smtClean="0">
                <a:latin typeface="Courier New" panose="02070309020205020404" pitchFamily="49" charset="0"/>
                <a:cs typeface="Courier New" panose="02070309020205020404" pitchFamily="49" charset="0"/>
              </a:rPr>
              <a:t>))</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map(</a:t>
            </a:r>
            <a:r>
              <a:rPr lang="en-US" sz="1800" dirty="0" err="1">
                <a:latin typeface="Courier New" panose="02070309020205020404" pitchFamily="49" charset="0"/>
                <a:cs typeface="Courier New" panose="02070309020205020404" pitchFamily="49" charset="0"/>
              </a:rPr>
              <a:t>cust</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cust.getName</a:t>
            </a:r>
            <a:r>
              <a:rPr lang="en-US" sz="1800" dirty="0" smtClean="0">
                <a:latin typeface="Courier New" panose="02070309020205020404" pitchFamily="49" charset="0"/>
                <a:cs typeface="Courier New" panose="02070309020205020404" pitchFamily="49" charset="0"/>
              </a:rPr>
              <a:t>())</a:t>
            </a:r>
          </a:p>
          <a:p>
            <a:pPr marL="366713" lvl="1" indent="0">
              <a:buNone/>
            </a:pPr>
            <a:r>
              <a:rPr lang="en-US" sz="1800" dirty="0" smtClean="0">
                <a:latin typeface="Courier New" panose="02070309020205020404" pitchFamily="49" charset="0"/>
                <a:cs typeface="Courier New" panose="02070309020205020404" pitchFamily="49" charset="0"/>
              </a:rPr>
              <a:t>	    .sorted()</a:t>
            </a:r>
          </a:p>
          <a:p>
            <a:pPr marL="366713" lvl="1"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.collect(</a:t>
            </a:r>
            <a:r>
              <a:rPr lang="en-US" sz="1800" dirty="0" err="1" smtClean="0">
                <a:latin typeface="Courier New" panose="02070309020205020404" pitchFamily="49" charset="0"/>
                <a:cs typeface="Courier New" panose="02070309020205020404" pitchFamily="49" charset="0"/>
              </a:rPr>
              <a:t>Collectors.</a:t>
            </a:r>
            <a:r>
              <a:rPr lang="en-US" sz="1800" i="1" dirty="0" err="1" smtClean="0">
                <a:latin typeface="Courier New" panose="02070309020205020404" pitchFamily="49" charset="0"/>
                <a:cs typeface="Courier New" panose="02070309020205020404" pitchFamily="49" charset="0"/>
              </a:rPr>
              <a:t>toList</a:t>
            </a:r>
            <a:r>
              <a:rPr lang="en-US" sz="1800" dirty="0" smtClean="0">
                <a:latin typeface="Courier New" panose="02070309020205020404" pitchFamily="49" charset="0"/>
                <a:cs typeface="Courier New" panose="02070309020205020404" pitchFamily="49" charset="0"/>
              </a:rPr>
              <a:t>());</a:t>
            </a:r>
            <a:endParaRPr lang="en-US" sz="1800" dirty="0"/>
          </a:p>
          <a:p>
            <a:pPr marL="0" indent="0">
              <a:buNone/>
            </a:pPr>
            <a:endParaRPr lang="en-US" sz="800" dirty="0" smtClean="0"/>
          </a:p>
          <a:p>
            <a:pPr marL="0" indent="0">
              <a:buNone/>
            </a:pPr>
            <a:r>
              <a:rPr lang="en-US" sz="2000" dirty="0" smtClean="0"/>
              <a:t>The </a:t>
            </a:r>
            <a:r>
              <a:rPr lang="en-US" sz="2000" dirty="0"/>
              <a:t>Java solution can now be rewritten like this:</a:t>
            </a:r>
          </a:p>
          <a:p>
            <a:pPr marL="0" indent="0">
              <a:buNone/>
            </a:pPr>
            <a:endParaRPr lang="en-US" sz="800" dirty="0" smtClean="0"/>
          </a:p>
          <a:p>
            <a:pPr marL="736600" lvl="1" indent="-369888">
              <a:buNone/>
            </a:pPr>
            <a:r>
              <a:rPr lang="en-US" sz="1800" dirty="0">
                <a:latin typeface="Courier New" panose="02070309020205020404" pitchFamily="49" charset="0"/>
                <a:cs typeface="Courier New" panose="02070309020205020404" pitchFamily="49" charset="0"/>
              </a:rPr>
              <a:t>List&lt;String&gt; </a:t>
            </a:r>
            <a:r>
              <a:rPr lang="en-US" sz="1800" dirty="0" err="1">
                <a:latin typeface="Courier New" panose="02070309020205020404" pitchFamily="49" charset="0"/>
                <a:cs typeface="Courier New" panose="02070309020205020404" pitchFamily="49" charset="0"/>
              </a:rPr>
              <a:t>listStr</a:t>
            </a:r>
            <a:r>
              <a:rPr lang="en-US" sz="1800" dirty="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LambdaLibrary.NAMES_IN_CITY.apply</a:t>
            </a:r>
            <a:r>
              <a:rPr lang="en-US" sz="1800" dirty="0" smtClean="0">
                <a:latin typeface="Courier New" panose="02070309020205020404" pitchFamily="49" charset="0"/>
                <a:cs typeface="Courier New" panose="02070309020205020404" pitchFamily="49" charset="0"/>
              </a:rPr>
              <a:t>(list</a:t>
            </a:r>
            <a:r>
              <a:rPr lang="en-US" sz="1800" dirty="0">
                <a:latin typeface="Courier New" panose="02070309020205020404" pitchFamily="49" charset="0"/>
                <a:cs typeface="Courier New" panose="02070309020205020404" pitchFamily="49" charset="0"/>
              </a:rPr>
              <a:t>, "Ma");</a:t>
            </a:r>
          </a:p>
          <a:p>
            <a:pPr marL="0" indent="0">
              <a:buNone/>
            </a:pPr>
            <a:endParaRPr lang="en-US" sz="800" dirty="0" smtClean="0"/>
          </a:p>
          <a:p>
            <a:pPr marL="0" indent="0">
              <a:buNone/>
            </a:pPr>
            <a:r>
              <a:rPr lang="en-US" sz="2000" dirty="0" smtClean="0"/>
              <a:t>See </a:t>
            </a:r>
            <a:r>
              <a:rPr lang="en-US" sz="2000" dirty="0"/>
              <a:t>the code in lesson9.lecture.lambdalibrary.</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43</a:t>
            </a:fld>
            <a:endParaRPr lang="en-US" dirty="0"/>
          </a:p>
        </p:txBody>
      </p:sp>
    </p:spTree>
    <p:extLst>
      <p:ext uri="{BB962C8B-B14F-4D97-AF65-F5344CB8AC3E}">
        <p14:creationId xmlns:p14="http://schemas.microsoft.com/office/powerpoint/2010/main" val="2510850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676400"/>
            <a:ext cx="7772400" cy="4648200"/>
          </a:xfrm>
        </p:spPr>
        <p:txBody>
          <a:bodyPr lIns="90488" tIns="44450" rIns="90488" bIns="44450">
            <a:noAutofit/>
          </a:bodyPr>
          <a:lstStyle/>
          <a:p>
            <a:pPr marL="342900" lvl="0" indent="-342900">
              <a:buFont typeface="+mj-lt"/>
              <a:buAutoNum type="arabicPeriod"/>
            </a:pPr>
            <a:r>
              <a:rPr lang="en-US" sz="1600" dirty="0"/>
              <a:t>Prior to the release of Java 8, extracting or manipulating data  in one or more lists or other Collection classes involved multiple loops and code that is often difficult to </a:t>
            </a:r>
            <a:r>
              <a:rPr lang="en-US" sz="1600" dirty="0" smtClean="0"/>
              <a:t>understand.</a:t>
            </a:r>
            <a:endParaRPr lang="en-US" sz="1600" dirty="0"/>
          </a:p>
          <a:p>
            <a:pPr marL="342900" lvl="0" indent="-342900">
              <a:buFont typeface="+mj-lt"/>
              <a:buAutoNum type="arabicPeriod"/>
            </a:pPr>
            <a:r>
              <a:rPr lang="en-US" sz="1600" dirty="0" smtClean="0"/>
              <a:t>With </a:t>
            </a:r>
            <a:r>
              <a:rPr lang="en-US" sz="1600" dirty="0"/>
              <a:t>the introduction of lambdas and streams, Java 8 makes it possible to create compact, readable, reusable expressions that accomplish list-processing tasks in a very efficient way. These can be accumulated in a Lambda </a:t>
            </a:r>
            <a:r>
              <a:rPr lang="en-US" sz="1600" dirty="0" smtClean="0"/>
              <a:t>Library.</a:t>
            </a:r>
            <a:endParaRPr lang="en-US" sz="1600" dirty="0"/>
          </a:p>
          <a:p>
            <a:pPr marL="342900" lvl="0" indent="-342900">
              <a:buFont typeface="+mj-lt"/>
              <a:buAutoNum type="arabicPeriod"/>
            </a:pPr>
            <a:endParaRPr lang="en-US" sz="1600" i="1" dirty="0" smtClean="0"/>
          </a:p>
          <a:p>
            <a:pPr marL="342900" lvl="0" indent="-342900">
              <a:buFont typeface="+mj-lt"/>
              <a:buAutoNum type="arabicPeriod"/>
            </a:pPr>
            <a:r>
              <a:rPr lang="en-US" sz="1600" i="1" dirty="0" smtClean="0"/>
              <a:t>Transcendental </a:t>
            </a:r>
            <a:r>
              <a:rPr lang="en-US" sz="1600" i="1" dirty="0"/>
              <a:t>Consciousness </a:t>
            </a:r>
            <a:r>
              <a:rPr lang="en-US" sz="1600" dirty="0"/>
              <a:t>is the field that underlies all thinking and creativity, and, ultimately, all manifest </a:t>
            </a:r>
            <a:r>
              <a:rPr lang="en-US" sz="1600" dirty="0" smtClean="0"/>
              <a:t>existence.</a:t>
            </a:r>
          </a:p>
          <a:p>
            <a:pPr marL="342900" lvl="0" indent="-342900">
              <a:buFont typeface="+mj-lt"/>
              <a:buAutoNum type="arabicPeriod"/>
            </a:pPr>
            <a:r>
              <a:rPr lang="en-US" sz="1600" i="1" dirty="0" smtClean="0"/>
              <a:t>Impulses </a:t>
            </a:r>
            <a:r>
              <a:rPr lang="en-US" sz="1600" i="1" dirty="0"/>
              <a:t>Within the Transcendental Field</a:t>
            </a:r>
            <a:r>
              <a:rPr lang="en-US" sz="1600" dirty="0"/>
              <a:t>. The hidden self-referral dynamics within the field of pure intelligence provides the blueprint for emergence of all diversity. This blueprint is formed from compact expressions of intelligence coherently </a:t>
            </a:r>
            <a:r>
              <a:rPr lang="en-US" sz="1600" dirty="0" smtClean="0"/>
              <a:t>arranged</a:t>
            </a:r>
            <a:r>
              <a:rPr lang="en-US" sz="1600" i="1" dirty="0" smtClean="0"/>
              <a:t>.</a:t>
            </a:r>
            <a:endParaRPr lang="en-US" sz="1600" dirty="0"/>
          </a:p>
          <a:p>
            <a:pPr marL="342900" lvl="0" indent="-342900">
              <a:buFont typeface="+mj-lt"/>
              <a:buAutoNum type="arabicPeriod"/>
            </a:pPr>
            <a:r>
              <a:rPr lang="en-US" sz="1600" i="1" dirty="0" smtClean="0"/>
              <a:t>Wholeness </a:t>
            </a:r>
            <a:r>
              <a:rPr lang="en-US" sz="1600" i="1" dirty="0"/>
              <a:t>Moving Within Itself. </a:t>
            </a:r>
            <a:r>
              <a:rPr lang="en-US" sz="1600" dirty="0"/>
              <a:t>In Unity Consciousness, the fundamental forms out of which manifest existence is structured are seen to be vibratory modes of one’s own consciousness. </a:t>
            </a:r>
          </a:p>
          <a:p>
            <a:pPr marL="0" indent="0" eaLnBrk="1" fontAlgn="auto" hangingPunct="1">
              <a:spcAft>
                <a:spcPts val="0"/>
              </a:spcAft>
              <a:buClr>
                <a:schemeClr val="accent3"/>
              </a:buClr>
              <a:buNone/>
              <a:defRPr/>
            </a:pPr>
            <a:endParaRPr lang="en-US" sz="1600" dirty="0"/>
          </a:p>
          <a:p>
            <a:pPr marL="0" indent="0" eaLnBrk="1" fontAlgn="auto" hangingPunct="1">
              <a:lnSpc>
                <a:spcPct val="90000"/>
              </a:lnSpc>
              <a:spcAft>
                <a:spcPts val="0"/>
              </a:spcAft>
              <a:buClr>
                <a:schemeClr val="accent3"/>
              </a:buClr>
              <a:buFontTx/>
              <a:buNone/>
              <a:defRPr/>
            </a:pPr>
            <a:endParaRPr lang="en-US" sz="1600" dirty="0" smtClean="0">
              <a:solidFill>
                <a:srgbClr val="000099"/>
              </a:solidFill>
            </a:endParaRPr>
          </a:p>
        </p:txBody>
      </p:sp>
      <p:sp>
        <p:nvSpPr>
          <p:cNvPr id="591875" name="Rectangle 3"/>
          <p:cNvSpPr>
            <a:spLocks noGrp="1" noChangeArrowheads="1"/>
          </p:cNvSpPr>
          <p:nvPr>
            <p:ph type="title"/>
          </p:nvPr>
        </p:nvSpPr>
        <p:spPr>
          <a:xfrm>
            <a:off x="609600" y="228600"/>
            <a:ext cx="7759700" cy="12954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fontAlgn="auto" hangingPunct="1">
              <a:spcAft>
                <a:spcPts val="0"/>
              </a:spcAft>
              <a:defRPr/>
            </a:pPr>
            <a:r>
              <a:rPr lang="en-US" sz="3600" dirty="0" smtClean="0">
                <a:solidFill>
                  <a:srgbClr val="000099"/>
                </a:solidFill>
              </a:rPr>
              <a:t>Connecting the Parts of Knowledge With the Wholeness of Knowledge</a:t>
            </a:r>
            <a:br>
              <a:rPr lang="en-US" sz="3600" dirty="0" smtClean="0">
                <a:solidFill>
                  <a:srgbClr val="000099"/>
                </a:solidFill>
              </a:rPr>
            </a:br>
            <a:r>
              <a:rPr lang="en-US" sz="2200" b="1" i="1" dirty="0" smtClean="0"/>
              <a:t>Lambda Libraries</a:t>
            </a:r>
            <a:endParaRPr lang="en-US" sz="4400" dirty="0" smtClean="0"/>
          </a:p>
        </p:txBody>
      </p:sp>
      <p:sp>
        <p:nvSpPr>
          <p:cNvPr id="48132" name="AutoShape 2"/>
          <p:cNvSpPr>
            <a:spLocks noChangeArrowheads="1"/>
          </p:cNvSpPr>
          <p:nvPr/>
        </p:nvSpPr>
        <p:spPr bwMode="auto">
          <a:xfrm rot="-5400000">
            <a:off x="7253288" y="3227388"/>
            <a:ext cx="2906712" cy="544512"/>
          </a:xfrm>
          <a:prstGeom prst="curvedUpArrow">
            <a:avLst>
              <a:gd name="adj1" fmla="val 46882"/>
              <a:gd name="adj2" fmla="val 100758"/>
              <a:gd name="adj3" fmla="val 33333"/>
            </a:avLst>
          </a:prstGeom>
          <a:solidFill>
            <a:srgbClr val="FFFF00"/>
          </a:solidFill>
          <a:ln w="9525">
            <a:solidFill>
              <a:srgbClr val="000000"/>
            </a:solidFill>
            <a:miter lim="800000"/>
            <a:headEnd/>
            <a:tailEnd/>
          </a:ln>
        </p:spPr>
        <p:txBody>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endParaRPr lang="en-US" altLang="en-US" sz="1800"/>
          </a:p>
        </p:txBody>
      </p:sp>
      <p:sp>
        <p:nvSpPr>
          <p:cNvPr id="7" name="Slide Number Placeholder 6"/>
          <p:cNvSpPr>
            <a:spLocks noGrp="1"/>
          </p:cNvSpPr>
          <p:nvPr>
            <p:ph type="sldNum" sz="quarter" idx="12"/>
          </p:nvPr>
        </p:nvSpPr>
        <p:spPr/>
        <p:txBody>
          <a:bodyPr/>
          <a:lstStyle/>
          <a:p>
            <a:pPr>
              <a:defRPr/>
            </a:pPr>
            <a:fld id="{6A657052-E5CA-4AEE-ABF2-E32A59A8DC6B}" type="slidenum">
              <a:rPr lang="en-US"/>
              <a:pPr>
                <a:defRPr/>
              </a:pPr>
              <a:t>44</a:t>
            </a:fld>
            <a:endParaRPr lang="en-US"/>
          </a:p>
        </p:txBody>
      </p:sp>
      <p:cxnSp>
        <p:nvCxnSpPr>
          <p:cNvPr id="6" name="Straight Connector 4"/>
          <p:cNvCxnSpPr>
            <a:cxnSpLocks noChangeShapeType="1"/>
          </p:cNvCxnSpPr>
          <p:nvPr/>
        </p:nvCxnSpPr>
        <p:spPr bwMode="auto">
          <a:xfrm>
            <a:off x="990600" y="3402842"/>
            <a:ext cx="7086600" cy="0"/>
          </a:xfrm>
          <a:prstGeom prst="line">
            <a:avLst/>
          </a:prstGeom>
          <a:noFill/>
          <a:ln w="19050"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lstStyle/>
          <a:p>
            <a:pPr marL="0" indent="0"/>
            <a:r>
              <a:rPr lang="en-US" sz="3600" dirty="0"/>
              <a:t>Example of parallelizing </a:t>
            </a:r>
            <a:r>
              <a:rPr lang="en-US" sz="3600"/>
              <a:t>stream </a:t>
            </a:r>
            <a:r>
              <a:rPr lang="en-US" sz="3600" smtClean="0"/>
              <a:t>processing</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
        <p:nvSpPr>
          <p:cNvPr id="7" name="Rectangle 6"/>
          <p:cNvSpPr/>
          <p:nvPr/>
        </p:nvSpPr>
        <p:spPr>
          <a:xfrm>
            <a:off x="3160486" y="1626632"/>
            <a:ext cx="1792514"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String List</a:t>
            </a:r>
            <a:endParaRPr lang="en-US" dirty="0"/>
          </a:p>
        </p:txBody>
      </p:sp>
      <p:sp>
        <p:nvSpPr>
          <p:cNvPr id="15" name="Rectangle 14"/>
          <p:cNvSpPr/>
          <p:nvPr/>
        </p:nvSpPr>
        <p:spPr>
          <a:xfrm>
            <a:off x="3236686" y="3055382"/>
            <a:ext cx="1792514" cy="723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Strings Group 2</a:t>
            </a:r>
            <a:endParaRPr lang="en-US" dirty="0"/>
          </a:p>
        </p:txBody>
      </p:sp>
      <p:sp>
        <p:nvSpPr>
          <p:cNvPr id="29" name="Rectangle 28"/>
          <p:cNvSpPr/>
          <p:nvPr/>
        </p:nvSpPr>
        <p:spPr>
          <a:xfrm>
            <a:off x="914400" y="3055382"/>
            <a:ext cx="1792514" cy="723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Strings Group 1</a:t>
            </a:r>
            <a:endParaRPr lang="en-US" dirty="0"/>
          </a:p>
        </p:txBody>
      </p:sp>
      <p:sp>
        <p:nvSpPr>
          <p:cNvPr id="30" name="Rectangle 29"/>
          <p:cNvSpPr/>
          <p:nvPr/>
        </p:nvSpPr>
        <p:spPr>
          <a:xfrm>
            <a:off x="5562600" y="3055382"/>
            <a:ext cx="1828800" cy="723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Strings Group 3</a:t>
            </a:r>
            <a:endParaRPr lang="en-US" dirty="0"/>
          </a:p>
        </p:txBody>
      </p:sp>
      <p:sp>
        <p:nvSpPr>
          <p:cNvPr id="31" name="Rectangle 30"/>
          <p:cNvSpPr/>
          <p:nvPr/>
        </p:nvSpPr>
        <p:spPr>
          <a:xfrm>
            <a:off x="3206750" y="4369832"/>
            <a:ext cx="1852386" cy="723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Filtered Group 2</a:t>
            </a:r>
            <a:endParaRPr lang="en-US" dirty="0"/>
          </a:p>
        </p:txBody>
      </p:sp>
      <p:sp>
        <p:nvSpPr>
          <p:cNvPr id="32" name="Rectangle 31"/>
          <p:cNvSpPr/>
          <p:nvPr/>
        </p:nvSpPr>
        <p:spPr>
          <a:xfrm>
            <a:off x="914400" y="4369832"/>
            <a:ext cx="1792514" cy="723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Filtered Group 1</a:t>
            </a:r>
            <a:endParaRPr lang="en-US" dirty="0"/>
          </a:p>
        </p:txBody>
      </p:sp>
      <p:sp>
        <p:nvSpPr>
          <p:cNvPr id="33" name="Rectangle 32"/>
          <p:cNvSpPr/>
          <p:nvPr/>
        </p:nvSpPr>
        <p:spPr>
          <a:xfrm>
            <a:off x="5562600" y="4346972"/>
            <a:ext cx="1905000" cy="723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Filtered Group 3</a:t>
            </a:r>
            <a:endParaRPr lang="en-US" dirty="0"/>
          </a:p>
        </p:txBody>
      </p:sp>
      <p:sp>
        <p:nvSpPr>
          <p:cNvPr id="34" name="Rectangle 33"/>
          <p:cNvSpPr/>
          <p:nvPr/>
        </p:nvSpPr>
        <p:spPr>
          <a:xfrm>
            <a:off x="3048000" y="5665232"/>
            <a:ext cx="2133600" cy="723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 of Strings </a:t>
            </a:r>
          </a:p>
          <a:p>
            <a:pPr algn="ctr"/>
            <a:r>
              <a:rPr lang="en-US" dirty="0" smtClean="0"/>
              <a:t>After Filtering</a:t>
            </a:r>
            <a:endParaRPr lang="en-US" dirty="0"/>
          </a:p>
        </p:txBody>
      </p:sp>
      <p:cxnSp>
        <p:nvCxnSpPr>
          <p:cNvPr id="36" name="Straight Arrow Connector 35"/>
          <p:cNvCxnSpPr/>
          <p:nvPr/>
        </p:nvCxnSpPr>
        <p:spPr>
          <a:xfrm flipH="1">
            <a:off x="2706914" y="2464832"/>
            <a:ext cx="499836" cy="5905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953000" y="2464832"/>
            <a:ext cx="609600" cy="5905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5" idx="0"/>
          </p:cNvCxnSpPr>
          <p:nvPr/>
        </p:nvCxnSpPr>
        <p:spPr>
          <a:xfrm>
            <a:off x="4132943" y="2464832"/>
            <a:ext cx="0" cy="5905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543800" y="2586276"/>
            <a:ext cx="1219200" cy="369332"/>
          </a:xfrm>
          <a:prstGeom prst="rect">
            <a:avLst/>
          </a:prstGeom>
          <a:solidFill>
            <a:schemeClr val="bg2">
              <a:lumMod val="75000"/>
              <a:alpha val="28000"/>
            </a:schemeClr>
          </a:solidFill>
          <a:ln>
            <a:solidFill>
              <a:schemeClr val="tx1"/>
            </a:solidFill>
          </a:ln>
        </p:spPr>
        <p:txBody>
          <a:bodyPr wrap="square" rtlCol="0">
            <a:spAutoFit/>
          </a:bodyPr>
          <a:lstStyle/>
          <a:p>
            <a:pPr algn="ctr"/>
            <a:r>
              <a:rPr lang="en-US" dirty="0" smtClean="0"/>
              <a:t>Divide</a:t>
            </a:r>
            <a:endParaRPr lang="en-US" dirty="0"/>
          </a:p>
        </p:txBody>
      </p:sp>
      <p:sp>
        <p:nvSpPr>
          <p:cNvPr id="45" name="TextBox 44"/>
          <p:cNvSpPr txBox="1"/>
          <p:nvPr/>
        </p:nvSpPr>
        <p:spPr>
          <a:xfrm>
            <a:off x="7543800" y="3912632"/>
            <a:ext cx="1219200" cy="369332"/>
          </a:xfrm>
          <a:prstGeom prst="rect">
            <a:avLst/>
          </a:prstGeom>
          <a:solidFill>
            <a:schemeClr val="bg2">
              <a:lumMod val="75000"/>
              <a:alpha val="28000"/>
            </a:schemeClr>
          </a:solidFill>
          <a:ln>
            <a:solidFill>
              <a:schemeClr val="tx1"/>
            </a:solidFill>
          </a:ln>
        </p:spPr>
        <p:txBody>
          <a:bodyPr wrap="square" rtlCol="0">
            <a:spAutoFit/>
          </a:bodyPr>
          <a:lstStyle/>
          <a:p>
            <a:pPr algn="ctr"/>
            <a:r>
              <a:rPr lang="en-US" dirty="0" smtClean="0"/>
              <a:t>Filter</a:t>
            </a:r>
            <a:endParaRPr lang="en-US" dirty="0"/>
          </a:p>
        </p:txBody>
      </p:sp>
      <p:sp>
        <p:nvSpPr>
          <p:cNvPr id="46" name="TextBox 45"/>
          <p:cNvSpPr txBox="1"/>
          <p:nvPr/>
        </p:nvSpPr>
        <p:spPr>
          <a:xfrm>
            <a:off x="7543800" y="5295901"/>
            <a:ext cx="1219200" cy="369332"/>
          </a:xfrm>
          <a:prstGeom prst="rect">
            <a:avLst/>
          </a:prstGeom>
          <a:solidFill>
            <a:schemeClr val="bg2">
              <a:lumMod val="75000"/>
              <a:alpha val="28000"/>
            </a:schemeClr>
          </a:solidFill>
          <a:ln>
            <a:solidFill>
              <a:schemeClr val="tx1"/>
            </a:solidFill>
          </a:ln>
        </p:spPr>
        <p:txBody>
          <a:bodyPr wrap="square" rtlCol="0">
            <a:spAutoFit/>
          </a:bodyPr>
          <a:lstStyle/>
          <a:p>
            <a:pPr algn="ctr"/>
            <a:r>
              <a:rPr lang="en-US" dirty="0" smtClean="0"/>
              <a:t>Combine</a:t>
            </a:r>
            <a:endParaRPr lang="en-US" dirty="0"/>
          </a:p>
        </p:txBody>
      </p:sp>
      <p:cxnSp>
        <p:nvCxnSpPr>
          <p:cNvPr id="47" name="Straight Arrow Connector 46"/>
          <p:cNvCxnSpPr>
            <a:stCxn id="29" idx="2"/>
            <a:endCxn id="32" idx="0"/>
          </p:cNvCxnSpPr>
          <p:nvPr/>
        </p:nvCxnSpPr>
        <p:spPr>
          <a:xfrm>
            <a:off x="1810657" y="3779282"/>
            <a:ext cx="0" cy="5905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2"/>
            <a:endCxn id="31" idx="0"/>
          </p:cNvCxnSpPr>
          <p:nvPr/>
        </p:nvCxnSpPr>
        <p:spPr>
          <a:xfrm>
            <a:off x="4132943" y="3779282"/>
            <a:ext cx="0" cy="5905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595836" y="3779282"/>
            <a:ext cx="0" cy="567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706914" y="5093732"/>
            <a:ext cx="341086" cy="6191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34" idx="0"/>
          </p:cNvCxnSpPr>
          <p:nvPr/>
        </p:nvCxnSpPr>
        <p:spPr>
          <a:xfrm>
            <a:off x="4113213" y="5070872"/>
            <a:ext cx="1587" cy="5943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5181600" y="5074682"/>
            <a:ext cx="377372" cy="5905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06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400" dirty="0"/>
              <a:t>Facts About </a:t>
            </a:r>
            <a:r>
              <a:rPr lang="en-US" sz="4400" dirty="0" smtClean="0"/>
              <a:t>Streams</a:t>
            </a:r>
            <a:endParaRPr lang="en-US" sz="4400" dirty="0"/>
          </a:p>
        </p:txBody>
      </p:sp>
      <p:sp>
        <p:nvSpPr>
          <p:cNvPr id="3" name="Content Placeholder 2"/>
          <p:cNvSpPr>
            <a:spLocks noGrp="1"/>
          </p:cNvSpPr>
          <p:nvPr>
            <p:ph idx="1"/>
          </p:nvPr>
        </p:nvSpPr>
        <p:spPr>
          <a:xfrm>
            <a:off x="457200" y="1524000"/>
            <a:ext cx="8229600" cy="4389437"/>
          </a:xfrm>
        </p:spPr>
        <p:txBody>
          <a:bodyPr/>
          <a:lstStyle/>
          <a:p>
            <a:pPr marL="342900" lvl="0" indent="-342900">
              <a:buFont typeface="+mj-lt"/>
              <a:buAutoNum type="arabicPeriod"/>
            </a:pPr>
            <a:r>
              <a:rPr lang="en-US" sz="1800" i="1" dirty="0"/>
              <a:t>Streams do not store</a:t>
            </a:r>
            <a:r>
              <a:rPr lang="en-US" sz="1800" dirty="0"/>
              <a:t> </a:t>
            </a:r>
            <a:r>
              <a:rPr lang="en-US" sz="1800" i="1" dirty="0"/>
              <a:t>the elements they operate on</a:t>
            </a:r>
            <a:r>
              <a:rPr lang="en-US" sz="1800" dirty="0"/>
              <a:t>. Typically they are stored in an underlying </a:t>
            </a:r>
            <a:r>
              <a:rPr lang="en-US" sz="1800" dirty="0" smtClean="0"/>
              <a:t>collection</a:t>
            </a:r>
            <a:r>
              <a:rPr lang="en-US" sz="1800" dirty="0"/>
              <a:t>, or they may be generated on demand.</a:t>
            </a:r>
            <a:br>
              <a:rPr lang="en-US" sz="1800" dirty="0"/>
            </a:br>
            <a:endParaRPr lang="en-US" sz="1800" dirty="0"/>
          </a:p>
          <a:p>
            <a:pPr marL="342900" lvl="0" indent="-342900">
              <a:buFont typeface="+mj-lt"/>
              <a:buAutoNum type="arabicPeriod"/>
            </a:pPr>
            <a:r>
              <a:rPr lang="en-US" sz="1800" i="1" dirty="0"/>
              <a:t>Stream operations do not mutate their source</a:t>
            </a:r>
            <a:r>
              <a:rPr lang="en-US" sz="1800" dirty="0"/>
              <a:t>. Instead, they return new streams that hold the result.</a:t>
            </a:r>
            <a:br>
              <a:rPr lang="en-US" sz="1800" dirty="0"/>
            </a:br>
            <a:endParaRPr lang="en-US" sz="1800" dirty="0"/>
          </a:p>
          <a:p>
            <a:pPr marL="342900" lvl="0" indent="-342900">
              <a:buFont typeface="+mj-lt"/>
              <a:buAutoNum type="arabicPeriod"/>
            </a:pPr>
            <a:r>
              <a:rPr lang="en-US" sz="1800" i="1" dirty="0"/>
              <a:t>Stream operations are lazy whenever possible. </a:t>
            </a:r>
            <a:r>
              <a:rPr lang="en-US" sz="1800" dirty="0"/>
              <a:t>So they are not executed until their result is needed. Example: In previous example, if you request only the first 5 words of length &gt; 12, the filter method will stop filtering after the fifth match. This makes it possible to have (potentially) </a:t>
            </a:r>
            <a:r>
              <a:rPr lang="en-US" sz="1800" i="1" dirty="0"/>
              <a:t>infinite streams.</a:t>
            </a:r>
            <a:br>
              <a:rPr lang="en-US" sz="1800" i="1" dirty="0"/>
            </a:br>
            <a:endParaRPr lang="en-US" sz="1800" dirty="0"/>
          </a:p>
          <a:p>
            <a:pPr marL="342900" lvl="0" indent="-342900">
              <a:buFont typeface="+mj-lt"/>
              <a:buAutoNum type="arabicPeriod"/>
            </a:pPr>
            <a:r>
              <a:rPr lang="en-US" sz="1800" i="1" dirty="0"/>
              <a:t>Java Implementation. </a:t>
            </a:r>
            <a:r>
              <a:rPr lang="en-US" sz="1800" dirty="0"/>
              <a:t>The methods on the Stream interface are implemented by the class </a:t>
            </a:r>
            <a:r>
              <a:rPr lang="en-US" sz="1800" dirty="0" err="1"/>
              <a:t>ReferencePipeline</a:t>
            </a:r>
            <a:r>
              <a:rPr lang="en-US" sz="1800" dirty="0"/>
              <a:t>. The method implementations involve a combination of technical operations internal to the stream package.</a:t>
            </a:r>
          </a:p>
          <a:p>
            <a:pPr marL="342900" indent="-342900">
              <a:buFont typeface="+mj-lt"/>
              <a:buAutoNum type="arabicPeriod"/>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Tree>
    <p:extLst>
      <p:ext uri="{BB962C8B-B14F-4D97-AF65-F5344CB8AC3E}">
        <p14:creationId xmlns:p14="http://schemas.microsoft.com/office/powerpoint/2010/main" val="1750384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sz="4400" dirty="0"/>
              <a:t>Template for Using </a:t>
            </a:r>
            <a:r>
              <a:rPr lang="en-US" sz="4400" dirty="0" smtClean="0"/>
              <a:t>Streams</a:t>
            </a:r>
            <a:endParaRPr lang="en-US" sz="4400" dirty="0"/>
          </a:p>
        </p:txBody>
      </p:sp>
      <p:sp>
        <p:nvSpPr>
          <p:cNvPr id="3" name="Content Placeholder 2"/>
          <p:cNvSpPr>
            <a:spLocks noGrp="1"/>
          </p:cNvSpPr>
          <p:nvPr>
            <p:ph idx="1"/>
          </p:nvPr>
        </p:nvSpPr>
        <p:spPr>
          <a:xfrm>
            <a:off x="457200" y="990600"/>
            <a:ext cx="8229600" cy="5562599"/>
          </a:xfrm>
        </p:spPr>
        <p:txBody>
          <a:bodyPr/>
          <a:lstStyle/>
          <a:p>
            <a:pPr marL="342900" lvl="0" indent="-342900">
              <a:buFont typeface="+mj-lt"/>
              <a:buAutoNum type="arabicPeriod"/>
            </a:pPr>
            <a:r>
              <a:rPr lang="en-US" sz="1800" i="1" dirty="0"/>
              <a:t>Create a stream</a:t>
            </a:r>
            <a:r>
              <a:rPr lang="en-US" sz="1800" dirty="0"/>
              <a:t>. Typically, the stream is obtained from some kind of Collection, but streams can also be generated from scratch.</a:t>
            </a:r>
            <a:br>
              <a:rPr lang="en-US" sz="1800" dirty="0"/>
            </a:br>
            <a:endParaRPr lang="en-US" sz="1800" dirty="0"/>
          </a:p>
          <a:p>
            <a:pPr marL="342900" lvl="0" indent="-342900">
              <a:buFont typeface="+mj-lt"/>
              <a:buAutoNum type="arabicPeriod"/>
            </a:pPr>
            <a:r>
              <a:rPr lang="en-US" sz="1800" i="1" dirty="0"/>
              <a:t>Create a</a:t>
            </a:r>
            <a:r>
              <a:rPr lang="en-US" sz="1800" dirty="0"/>
              <a:t> </a:t>
            </a:r>
            <a:r>
              <a:rPr lang="en-US" sz="1800" i="1" dirty="0"/>
              <a:t>pipeline of operations</a:t>
            </a:r>
            <a:r>
              <a:rPr lang="en-US" sz="1800" dirty="0"/>
              <a:t>. Each of the operations transforms the stream in some way, and returns a new stream.</a:t>
            </a:r>
            <a:br>
              <a:rPr lang="en-US" sz="1800" dirty="0"/>
            </a:br>
            <a:endParaRPr lang="en-US" sz="1800" dirty="0"/>
          </a:p>
          <a:p>
            <a:pPr marL="342900" lvl="0" indent="-342900">
              <a:buFont typeface="+mj-lt"/>
              <a:buAutoNum type="arabicPeriod"/>
            </a:pPr>
            <a:r>
              <a:rPr lang="en-US" sz="1800" i="1" dirty="0"/>
              <a:t>End with a</a:t>
            </a:r>
            <a:r>
              <a:rPr lang="en-US" sz="1800" dirty="0"/>
              <a:t> </a:t>
            </a:r>
            <a:r>
              <a:rPr lang="en-US" sz="1800" i="1" dirty="0"/>
              <a:t>terminal operation. </a:t>
            </a:r>
            <a:r>
              <a:rPr lang="en-US" sz="1800" dirty="0"/>
              <a:t>The terminal operation produces a result. It also forces lazy execution of the operations that precede it.</a:t>
            </a:r>
          </a:p>
          <a:p>
            <a:pPr marL="0" indent="0">
              <a:buNone/>
            </a:pPr>
            <a:endParaRPr lang="en-US" sz="1800" dirty="0" smtClean="0"/>
          </a:p>
          <a:p>
            <a:pPr marL="0" indent="0">
              <a:buNone/>
            </a:pPr>
            <a:r>
              <a:rPr lang="en-US" sz="1800" dirty="0" smtClean="0"/>
              <a:t>Example </a:t>
            </a:r>
            <a:r>
              <a:rPr lang="en-US" sz="1800" dirty="0"/>
              <a:t>from Lesson 8:</a:t>
            </a:r>
          </a:p>
          <a:p>
            <a:pPr marL="0" indent="0">
              <a:buNone/>
            </a:pPr>
            <a:r>
              <a:rPr lang="en-US" sz="1600" dirty="0">
                <a:latin typeface="Courier New" panose="02070309020205020404" pitchFamily="49" charset="0"/>
                <a:cs typeface="Courier New" panose="02070309020205020404" pitchFamily="49" charset="0"/>
              </a:rPr>
              <a:t>List&lt;String&gt; </a:t>
            </a:r>
            <a:r>
              <a:rPr lang="en-US" sz="1600" dirty="0" err="1">
                <a:latin typeface="Courier New" panose="02070309020205020404" pitchFamily="49" charset="0"/>
                <a:cs typeface="Courier New" panose="02070309020205020404" pitchFamily="49" charset="0"/>
              </a:rPr>
              <a:t>startsWithLetter</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list.stream</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create the stream</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filter(name -&gt; </a:t>
            </a:r>
            <a:r>
              <a:rPr lang="en-US" sz="1600" dirty="0" err="1">
                <a:latin typeface="Courier New" panose="02070309020205020404" pitchFamily="49" charset="0"/>
                <a:cs typeface="Courier New" panose="02070309020205020404" pitchFamily="49" charset="0"/>
              </a:rPr>
              <a:t>name.startsWith</a:t>
            </a:r>
            <a:r>
              <a:rPr lang="en-US" sz="1600" dirty="0">
                <a:latin typeface="Courier New" panose="02070309020205020404" pitchFamily="49" charset="0"/>
                <a:cs typeface="Courier New" panose="02070309020205020404" pitchFamily="49" charset="0"/>
              </a:rPr>
              <a:t>(letter))  </a:t>
            </a:r>
            <a:r>
              <a:rPr lang="en-US" sz="1600" b="1" dirty="0">
                <a:solidFill>
                  <a:srgbClr val="FF0000"/>
                </a:solidFill>
                <a:latin typeface="Courier New" panose="02070309020205020404" pitchFamily="49" charset="0"/>
                <a:cs typeface="Courier New" panose="02070309020205020404" pitchFamily="49" charset="0"/>
              </a:rPr>
              <a:t>//build pipeline</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collect(</a:t>
            </a:r>
            <a:r>
              <a:rPr lang="en-US" sz="1600" dirty="0" err="1">
                <a:latin typeface="Courier New" panose="02070309020205020404" pitchFamily="49" charset="0"/>
                <a:cs typeface="Courier New" panose="02070309020205020404" pitchFamily="49" charset="0"/>
              </a:rPr>
              <a:t>Collectors.</a:t>
            </a:r>
            <a:r>
              <a:rPr lang="en-US" sz="1600" i="1" dirty="0" err="1">
                <a:latin typeface="Courier New" panose="02070309020205020404" pitchFamily="49" charset="0"/>
                <a:cs typeface="Courier New" panose="02070309020205020404" pitchFamily="49" charset="0"/>
              </a:rPr>
              <a:t>toList</a:t>
            </a:r>
            <a:r>
              <a:rPr lang="en-US" sz="1600"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//invoke terminal operation</a:t>
            </a:r>
          </a:p>
          <a:p>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spTree>
    <p:extLst>
      <p:ext uri="{BB962C8B-B14F-4D97-AF65-F5344CB8AC3E}">
        <p14:creationId xmlns:p14="http://schemas.microsoft.com/office/powerpoint/2010/main" val="1257463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400" dirty="0"/>
              <a:t>Ways of Creating </a:t>
            </a:r>
            <a:r>
              <a:rPr lang="en-US" sz="4400" dirty="0" smtClean="0"/>
              <a:t>Streams</a:t>
            </a:r>
            <a:endParaRPr lang="en-US" sz="4400" dirty="0"/>
          </a:p>
        </p:txBody>
      </p:sp>
      <p:sp>
        <p:nvSpPr>
          <p:cNvPr id="3" name="Content Placeholder 2"/>
          <p:cNvSpPr>
            <a:spLocks noGrp="1"/>
          </p:cNvSpPr>
          <p:nvPr>
            <p:ph idx="1"/>
          </p:nvPr>
        </p:nvSpPr>
        <p:spPr>
          <a:xfrm>
            <a:off x="457200" y="1524000"/>
            <a:ext cx="8229600" cy="4389437"/>
          </a:xfrm>
        </p:spPr>
        <p:txBody>
          <a:bodyPr/>
          <a:lstStyle/>
          <a:p>
            <a:pPr marL="457200" lvl="0" indent="-457200">
              <a:buFont typeface="+mj-lt"/>
              <a:buAutoNum type="arabicPeriod"/>
            </a:pPr>
            <a:r>
              <a:rPr lang="en-US" sz="2000" dirty="0"/>
              <a:t>Obtain a Stream from any Collection object with a call to stream() (this default method was added to the Collection interface in Java 8)</a:t>
            </a:r>
            <a:br>
              <a:rPr lang="en-US" sz="2000" dirty="0"/>
            </a:br>
            <a:endParaRPr lang="en-US" sz="2000" dirty="0" smtClean="0"/>
          </a:p>
          <a:p>
            <a:pPr marL="457200" lvl="0" indent="-457200">
              <a:buFont typeface="+mj-lt"/>
              <a:buAutoNum type="arabicPeriod"/>
            </a:pPr>
            <a:r>
              <a:rPr lang="en-US" sz="2000" dirty="0" smtClean="0"/>
              <a:t>Get a Stream from an array like this:</a:t>
            </a:r>
          </a:p>
          <a:p>
            <a:pPr marL="366713" lvl="1" indent="0">
              <a:buNone/>
            </a:pPr>
            <a:r>
              <a:rPr lang="en-US" sz="1800" dirty="0" smtClean="0">
                <a:latin typeface="Courier New" panose="02070309020205020404" pitchFamily="49" charset="0"/>
                <a:cs typeface="Courier New" panose="02070309020205020404" pitchFamily="49" charset="0"/>
              </a:rPr>
              <a:t>	Integer[] </a:t>
            </a:r>
            <a:r>
              <a:rPr lang="en-US" sz="1800" dirty="0" err="1">
                <a:latin typeface="Courier New" panose="02070309020205020404" pitchFamily="49" charset="0"/>
                <a:cs typeface="Courier New" panose="02070309020205020404" pitchFamily="49" charset="0"/>
              </a:rPr>
              <a:t>arrOfInt</a:t>
            </a:r>
            <a:r>
              <a:rPr lang="en-US" sz="1800" dirty="0">
                <a:latin typeface="Courier New" panose="02070309020205020404" pitchFamily="49" charset="0"/>
                <a:cs typeface="Courier New" panose="02070309020205020404" pitchFamily="49" charset="0"/>
              </a:rPr>
              <a:t> = {1, 3, 5, 7};</a:t>
            </a:r>
          </a:p>
          <a:p>
            <a:pPr marL="366713" lvl="1" indent="0">
              <a:buNone/>
            </a:pPr>
            <a:r>
              <a:rPr lang="en-US" sz="1800" dirty="0">
                <a:latin typeface="Courier New" panose="02070309020205020404" pitchFamily="49" charset="0"/>
                <a:cs typeface="Courier New" panose="02070309020205020404" pitchFamily="49" charset="0"/>
              </a:rPr>
              <a:t>	Stream&lt;Integer&gt; </a:t>
            </a:r>
            <a:r>
              <a:rPr lang="en-US" sz="1800" dirty="0" err="1">
                <a:latin typeface="Courier New" panose="02070309020205020404" pitchFamily="49" charset="0"/>
                <a:cs typeface="Courier New" panose="02070309020205020404" pitchFamily="49" charset="0"/>
              </a:rPr>
              <a:t>strOfInt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Stream.of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arrOfInt</a:t>
            </a:r>
            <a:r>
              <a:rPr lang="en-US" sz="1800" dirty="0" smtClean="0">
                <a:latin typeface="Courier New" panose="02070309020205020404" pitchFamily="49" charset="0"/>
                <a:cs typeface="Courier New" panose="02070309020205020404" pitchFamily="49" charset="0"/>
              </a:rPr>
              <a:t>);</a:t>
            </a:r>
            <a:endParaRPr lang="en-US" dirty="0"/>
          </a:p>
          <a:p>
            <a:pPr marL="366713" lvl="1" indent="0">
              <a:buNone/>
            </a:pPr>
            <a:r>
              <a:rPr lang="en-US" sz="2000" dirty="0" smtClean="0"/>
              <a:t>Cannot </a:t>
            </a:r>
            <a:r>
              <a:rPr lang="en-US" sz="2000" dirty="0"/>
              <a:t>do same for </a:t>
            </a:r>
            <a:r>
              <a:rPr lang="en-US" sz="2000" dirty="0" err="1"/>
              <a:t>int</a:t>
            </a:r>
            <a:r>
              <a:rPr lang="en-US" sz="2000" dirty="0"/>
              <a:t>[]</a:t>
            </a:r>
          </a:p>
          <a:p>
            <a:pPr marL="366713" lvl="1"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arrOfInt</a:t>
            </a:r>
            <a:r>
              <a:rPr lang="en-US" sz="1800" dirty="0">
                <a:latin typeface="Courier New" panose="02070309020205020404" pitchFamily="49" charset="0"/>
                <a:cs typeface="Courier New" panose="02070309020205020404" pitchFamily="49" charset="0"/>
              </a:rPr>
              <a:t> = {1, 3, 5, 7</a:t>
            </a:r>
            <a:r>
              <a:rPr lang="en-US" sz="1800" dirty="0" smtClean="0">
                <a:latin typeface="Courier New" panose="02070309020205020404" pitchFamily="49" charset="0"/>
                <a:cs typeface="Courier New" panose="02070309020205020404" pitchFamily="49" charset="0"/>
              </a:rPr>
              <a:t>};</a:t>
            </a:r>
          </a:p>
          <a:p>
            <a:pPr marL="366713" lvl="1" indent="0">
              <a:buNone/>
            </a:pPr>
            <a:r>
              <a:rPr lang="en-US" sz="1800" dirty="0" smtClean="0">
                <a:latin typeface="Courier New" panose="02070309020205020404" pitchFamily="49" charset="0"/>
                <a:cs typeface="Courier New" panose="02070309020205020404" pitchFamily="49" charset="0"/>
              </a:rPr>
              <a:t>	Stream&lt;</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strOfInt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Stream.of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arrOfInt</a:t>
            </a:r>
            <a:r>
              <a:rPr lang="en-US" sz="1800" dirty="0">
                <a:latin typeface="Courier New" panose="02070309020205020404" pitchFamily="49" charset="0"/>
                <a:cs typeface="Courier New" panose="02070309020205020404" pitchFamily="49" charset="0"/>
              </a:rPr>
              <a:t>);</a:t>
            </a:r>
            <a:r>
              <a:rPr lang="en-US" sz="1800" dirty="0"/>
              <a:t/>
            </a:r>
            <a:br>
              <a:rPr lang="en-US" sz="1800" dirty="0"/>
            </a:br>
            <a:endParaRPr lang="en-US" sz="1800" dirty="0"/>
          </a:p>
          <a:p>
            <a:pPr marL="457200" lvl="0" indent="-457200">
              <a:buFont typeface="+mj-lt"/>
              <a:buAutoNum type="arabicPeriod"/>
            </a:pPr>
            <a:r>
              <a:rPr lang="en-US" sz="2000" dirty="0"/>
              <a:t>Get a Stream from any sequence of arguments:  (the of method accepts a </a:t>
            </a:r>
            <a:r>
              <a:rPr lang="en-US" sz="2000" dirty="0" err="1"/>
              <a:t>varargs</a:t>
            </a:r>
            <a:r>
              <a:rPr lang="en-US" sz="2000" dirty="0"/>
              <a:t> argument – for a review of </a:t>
            </a:r>
            <a:r>
              <a:rPr lang="en-US" sz="2000" dirty="0" err="1"/>
              <a:t>varargs</a:t>
            </a:r>
            <a:r>
              <a:rPr lang="en-US" sz="2000" dirty="0"/>
              <a:t> see </a:t>
            </a:r>
            <a:r>
              <a:rPr lang="en-US" sz="2000" u="sng" dirty="0">
                <a:solidFill>
                  <a:srgbClr val="0070C0"/>
                </a:solidFill>
              </a:rPr>
              <a:t>https://</a:t>
            </a:r>
            <a:r>
              <a:rPr lang="en-US" sz="2000" u="sng" dirty="0" smtClean="0">
                <a:solidFill>
                  <a:srgbClr val="0070C0"/>
                </a:solidFill>
              </a:rPr>
              <a:t>docs.oracle.com/javase/1.5.0/docs/guide/language/varargs.html</a:t>
            </a:r>
            <a:r>
              <a:rPr lang="en-US" sz="2000" dirty="0" smtClean="0"/>
              <a:t>)</a:t>
            </a:r>
          </a:p>
          <a:p>
            <a:pPr marL="366713" lvl="1" indent="0">
              <a:buNone/>
            </a:pPr>
            <a:r>
              <a:rPr lang="en-US" sz="1800" dirty="0" smtClean="0">
                <a:latin typeface="Courier New" panose="02070309020205020404" pitchFamily="49" charset="0"/>
                <a:cs typeface="Courier New" panose="02070309020205020404" pitchFamily="49" charset="0"/>
              </a:rPr>
              <a:t>	Stream&lt;String</a:t>
            </a:r>
            <a:r>
              <a:rPr lang="en-US" sz="1800" dirty="0">
                <a:latin typeface="Courier New" panose="02070309020205020404" pitchFamily="49" charset="0"/>
                <a:cs typeface="Courier New" panose="02070309020205020404" pitchFamily="49" charset="0"/>
              </a:rPr>
              <a:t>&gt; song = </a:t>
            </a:r>
            <a:r>
              <a:rPr lang="en-US" sz="1800" dirty="0" err="1">
                <a:latin typeface="Courier New" panose="02070309020205020404" pitchFamily="49" charset="0"/>
                <a:cs typeface="Courier New" panose="02070309020205020404" pitchFamily="49" charset="0"/>
              </a:rPr>
              <a:t>Stream.of</a:t>
            </a:r>
            <a:r>
              <a:rPr lang="en-US" sz="1800" dirty="0">
                <a:latin typeface="Courier New" panose="02070309020205020404" pitchFamily="49" charset="0"/>
                <a:cs typeface="Courier New" panose="02070309020205020404" pitchFamily="49" charset="0"/>
              </a:rPr>
              <a:t>(“gently”, “down”,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the”, “stream”);</a:t>
            </a:r>
          </a:p>
          <a:p>
            <a:endParaRPr lang="en-US" sz="20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spTree>
    <p:extLst>
      <p:ext uri="{BB962C8B-B14F-4D97-AF65-F5344CB8AC3E}">
        <p14:creationId xmlns:p14="http://schemas.microsoft.com/office/powerpoint/2010/main" val="361450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88276"/>
            <a:ext cx="9448800" cy="6096000"/>
          </a:xfrm>
        </p:spPr>
        <p:txBody>
          <a:bodyPr/>
          <a:lstStyle/>
          <a:p>
            <a:pPr marL="342900" lvl="0" indent="-342900">
              <a:buAutoNum type="arabicPeriod" startAt="4"/>
            </a:pPr>
            <a:r>
              <a:rPr lang="en-US" sz="1600" dirty="0" smtClean="0"/>
              <a:t>Two </a:t>
            </a:r>
            <a:r>
              <a:rPr lang="en-US" sz="1600" dirty="0"/>
              <a:t>ways to obtain </a:t>
            </a:r>
            <a:r>
              <a:rPr lang="en-US" sz="1600" i="1" dirty="0"/>
              <a:t>infinite</a:t>
            </a:r>
            <a:r>
              <a:rPr lang="en-US" sz="1600" dirty="0"/>
              <a:t> streams: </a:t>
            </a:r>
            <a:r>
              <a:rPr lang="en-US" sz="1600" i="1" dirty="0"/>
              <a:t>generate </a:t>
            </a:r>
            <a:r>
              <a:rPr lang="en-US" sz="1600" dirty="0"/>
              <a:t>and </a:t>
            </a:r>
            <a:r>
              <a:rPr lang="en-US" sz="1600" i="1" dirty="0"/>
              <a:t>iterate </a:t>
            </a:r>
            <a:r>
              <a:rPr lang="en-US" sz="1600" dirty="0"/>
              <a:t>(remember stream  operations are lazy) </a:t>
            </a:r>
          </a:p>
          <a:p>
            <a:pPr marL="617537" lvl="2" indent="-342900">
              <a:buClr>
                <a:srgbClr val="0BD0D9"/>
              </a:buClr>
              <a:buSzPct val="95000"/>
              <a:buAutoNum type="alphaLcPeriod"/>
            </a:pPr>
            <a:r>
              <a:rPr lang="en-US" sz="1600" dirty="0" smtClean="0"/>
              <a:t>The </a:t>
            </a:r>
            <a:r>
              <a:rPr lang="en-US" sz="1600" dirty="0"/>
              <a:t>generate function accepts a Supplier&lt;T&gt; argument; in practice, this means that it accepts functions (lambda expressions) with zero parameters. </a:t>
            </a:r>
            <a:endParaRPr lang="en-US" sz="1600" dirty="0" smtClean="0"/>
          </a:p>
          <a:p>
            <a:pPr marL="641350" lvl="2" indent="0">
              <a:buNone/>
            </a:pPr>
            <a:r>
              <a:rPr lang="en-US" sz="1600" dirty="0">
                <a:latin typeface="Courier New" panose="02070309020205020404" pitchFamily="49" charset="0"/>
                <a:cs typeface="Courier New" panose="02070309020205020404" pitchFamily="49" charset="0"/>
              </a:rPr>
              <a:t>interface Supplier&lt;T&gt; {</a:t>
            </a:r>
          </a:p>
          <a:p>
            <a:pPr marL="641350" lvl="2" indent="0">
              <a:buNone/>
            </a:pPr>
            <a:r>
              <a:rPr lang="en-US" sz="1600" dirty="0">
                <a:latin typeface="Courier New" panose="02070309020205020404" pitchFamily="49" charset="0"/>
                <a:cs typeface="Courier New" panose="02070309020205020404" pitchFamily="49" charset="0"/>
              </a:rPr>
              <a:t>	T get();</a:t>
            </a:r>
          </a:p>
          <a:p>
            <a:pPr marL="641350" lvl="2" indent="0">
              <a:buNone/>
            </a:pPr>
            <a:r>
              <a:rPr lang="en-US" sz="1600" dirty="0">
                <a:latin typeface="Courier New" panose="02070309020205020404" pitchFamily="49" charset="0"/>
                <a:cs typeface="Courier New" panose="02070309020205020404" pitchFamily="49" charset="0"/>
              </a:rPr>
              <a:t>}</a:t>
            </a:r>
          </a:p>
          <a:p>
            <a:pPr marL="366713" lvl="1" indent="0">
              <a:buNone/>
            </a:pPr>
            <a:r>
              <a:rPr lang="en-US" sz="1600" b="1" u="sng" dirty="0"/>
              <a:t>Example</a:t>
            </a:r>
            <a:r>
              <a:rPr lang="en-US" sz="1600" dirty="0"/>
              <a:t>: Stream of constant values (“Echo”):  </a:t>
            </a:r>
            <a:br>
              <a:rPr lang="en-US" sz="1600" dirty="0"/>
            </a:br>
            <a:r>
              <a:rPr lang="en-US" sz="1600" dirty="0" smtClean="0"/>
              <a:t>	</a:t>
            </a:r>
            <a:r>
              <a:rPr lang="en-US" sz="1600" dirty="0" smtClean="0">
                <a:latin typeface="Courier New" panose="02070309020205020404" pitchFamily="49" charset="0"/>
                <a:cs typeface="Courier New" panose="02070309020205020404" pitchFamily="49" charset="0"/>
              </a:rPr>
              <a:t>Stream&lt;String</a:t>
            </a:r>
            <a:r>
              <a:rPr lang="en-US" sz="1600" dirty="0">
                <a:latin typeface="Courier New" panose="02070309020205020404" pitchFamily="49" charset="0"/>
                <a:cs typeface="Courier New" panose="02070309020205020404" pitchFamily="49" charset="0"/>
              </a:rPr>
              <a:t>&gt; echoes = </a:t>
            </a:r>
            <a:r>
              <a:rPr lang="en-US" sz="1600" dirty="0" err="1">
                <a:latin typeface="Courier New" panose="02070309020205020404" pitchFamily="49" charset="0"/>
                <a:cs typeface="Courier New" panose="02070309020205020404" pitchFamily="49" charset="0"/>
              </a:rPr>
              <a:t>Stream.generate</a:t>
            </a:r>
            <a:r>
              <a:rPr lang="en-US" sz="1600" dirty="0">
                <a:latin typeface="Courier New" panose="02070309020205020404" pitchFamily="49" charset="0"/>
                <a:cs typeface="Courier New" panose="02070309020205020404" pitchFamily="49" charset="0"/>
              </a:rPr>
              <a:t>(() -&gt; “Echo”);</a:t>
            </a:r>
          </a:p>
          <a:p>
            <a:pPr marL="366713" lvl="1" indent="0">
              <a:buNone/>
            </a:pPr>
            <a:r>
              <a:rPr lang="en-US" sz="1600" b="1" u="sng" dirty="0" smtClean="0"/>
              <a:t>Example</a:t>
            </a:r>
            <a:r>
              <a:rPr lang="en-US" sz="1600" dirty="0"/>
              <a:t>: Stream of random numbers:  </a:t>
            </a:r>
            <a:br>
              <a:rPr lang="en-US" sz="1600" dirty="0"/>
            </a:br>
            <a:r>
              <a:rPr lang="en-US" sz="1600" dirty="0" smtClean="0"/>
              <a:t>	</a:t>
            </a:r>
            <a:r>
              <a:rPr lang="en-US" sz="1600" dirty="0" smtClean="0">
                <a:latin typeface="Courier New" panose="02070309020205020404" pitchFamily="49" charset="0"/>
                <a:cs typeface="Courier New" panose="02070309020205020404" pitchFamily="49" charset="0"/>
              </a:rPr>
              <a:t>Stream&lt;Double</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randoms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Stream.generate</a:t>
            </a:r>
            <a:r>
              <a:rPr lang="en-US" sz="1600" dirty="0">
                <a:latin typeface="Courier New" panose="02070309020205020404" pitchFamily="49" charset="0"/>
                <a:cs typeface="Courier New" panose="02070309020205020404" pitchFamily="49" charset="0"/>
              </a:rPr>
              <a:t>(Math::random</a:t>
            </a:r>
            <a:r>
              <a:rPr lang="en-US" sz="1600" dirty="0" smtClean="0">
                <a:latin typeface="Courier New" panose="02070309020205020404" pitchFamily="49" charset="0"/>
                <a:cs typeface="Courier New" panose="02070309020205020404" pitchFamily="49" charset="0"/>
              </a:rPr>
              <a:t>);</a:t>
            </a:r>
          </a:p>
          <a:p>
            <a:pPr marL="366713" lvl="1" indent="0">
              <a:buNone/>
            </a:pPr>
            <a:endParaRPr lang="en-US" sz="900" dirty="0" smtClean="0">
              <a:latin typeface="Courier New" panose="02070309020205020404" pitchFamily="49" charset="0"/>
              <a:cs typeface="Courier New" panose="02070309020205020404" pitchFamily="49" charset="0"/>
            </a:endParaRPr>
          </a:p>
          <a:p>
            <a:pPr marL="617537" lvl="2" indent="-342900">
              <a:buClr>
                <a:srgbClr val="0BD0D9"/>
              </a:buClr>
              <a:buSzPct val="95000"/>
              <a:buAutoNum type="alphaLcPeriod" startAt="2"/>
            </a:pPr>
            <a:r>
              <a:rPr lang="en-US" sz="1600" dirty="0" smtClean="0"/>
              <a:t>The </a:t>
            </a:r>
            <a:r>
              <a:rPr lang="en-US" sz="1600" dirty="0"/>
              <a:t>iterate function accepts a seed value (of type T) and a </a:t>
            </a:r>
            <a:r>
              <a:rPr lang="en-US" sz="1600" dirty="0" err="1"/>
              <a:t>UnaryOperator</a:t>
            </a:r>
            <a:r>
              <a:rPr lang="en-US" sz="1600" dirty="0"/>
              <a:t>&lt;T&gt; argument. </a:t>
            </a:r>
          </a:p>
          <a:p>
            <a:pPr marL="641350" lvl="2" indent="0">
              <a:buNone/>
            </a:pPr>
            <a:r>
              <a:rPr lang="en-US" sz="1600" dirty="0">
                <a:latin typeface="Courier New" panose="02070309020205020404" pitchFamily="49" charset="0"/>
                <a:cs typeface="Courier New" panose="02070309020205020404" pitchFamily="49" charset="0"/>
              </a:rPr>
              <a:t>interface </a:t>
            </a:r>
            <a:r>
              <a:rPr lang="en-US" sz="1600" dirty="0" err="1">
                <a:latin typeface="Courier New" panose="02070309020205020404" pitchFamily="49" charset="0"/>
                <a:cs typeface="Courier New" panose="02070309020205020404" pitchFamily="49" charset="0"/>
              </a:rPr>
              <a:t>UnaryOperator</a:t>
            </a:r>
            <a:r>
              <a:rPr lang="en-US" sz="1600" dirty="0">
                <a:latin typeface="Courier New" panose="02070309020205020404" pitchFamily="49" charset="0"/>
                <a:cs typeface="Courier New" panose="02070309020205020404" pitchFamily="49" charset="0"/>
              </a:rPr>
              <a:t>&lt;T&gt; {</a:t>
            </a:r>
          </a:p>
          <a:p>
            <a:pPr marL="641350" lvl="2" indent="0">
              <a:buNone/>
            </a:pPr>
            <a:r>
              <a:rPr lang="en-US" sz="1600" dirty="0">
                <a:latin typeface="Courier New" panose="02070309020205020404" pitchFamily="49" charset="0"/>
                <a:cs typeface="Courier New" panose="02070309020205020404" pitchFamily="49" charset="0"/>
              </a:rPr>
              <a:t>	T apply(T t);</a:t>
            </a:r>
          </a:p>
          <a:p>
            <a:pPr marL="641350" lvl="2" indent="0">
              <a:buNone/>
            </a:pPr>
            <a:r>
              <a:rPr lang="en-US" sz="1600" dirty="0">
                <a:latin typeface="Courier New" panose="02070309020205020404" pitchFamily="49" charset="0"/>
                <a:cs typeface="Courier New" panose="02070309020205020404" pitchFamily="49" charset="0"/>
              </a:rPr>
              <a:t>}</a:t>
            </a:r>
          </a:p>
          <a:p>
            <a:pPr marL="366713" lvl="1" indent="0">
              <a:buNone/>
            </a:pPr>
            <a:r>
              <a:rPr lang="en-US" sz="1600" b="1" u="sng" dirty="0"/>
              <a:t>Example:</a:t>
            </a:r>
            <a:r>
              <a:rPr lang="en-US" sz="1600" dirty="0"/>
              <a:t> Stream of natural numbers: (Here, T is </a:t>
            </a:r>
            <a:r>
              <a:rPr lang="en-US" sz="1600" dirty="0" err="1"/>
              <a:t>BigInteger</a:t>
            </a:r>
            <a:r>
              <a:rPr lang="en-US" sz="1600" dirty="0"/>
              <a:t>) </a:t>
            </a:r>
            <a:br>
              <a:rPr lang="en-US" sz="1600" dirty="0"/>
            </a:br>
            <a:r>
              <a:rPr lang="en-US" sz="1600" dirty="0" smtClean="0"/>
              <a:t>	</a:t>
            </a:r>
            <a:r>
              <a:rPr lang="en-US" sz="1600" dirty="0" smtClean="0">
                <a:latin typeface="Courier New" panose="02070309020205020404" pitchFamily="49" charset="0"/>
                <a:cs typeface="Courier New" panose="02070309020205020404" pitchFamily="49" charset="0"/>
              </a:rPr>
              <a:t>Stream&lt;</a:t>
            </a:r>
            <a:r>
              <a:rPr lang="en-US" sz="1600" dirty="0" err="1" smtClean="0">
                <a:latin typeface="Courier New" panose="02070309020205020404" pitchFamily="49" charset="0"/>
                <a:cs typeface="Courier New" panose="02070309020205020404" pitchFamily="49" charset="0"/>
              </a:rPr>
              <a:t>BigInteger</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naturalNums</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366713"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Stream.iterate</a:t>
            </a:r>
            <a:r>
              <a:rPr lang="en-US" sz="1600" dirty="0">
                <a:latin typeface="Courier New" panose="02070309020205020404" pitchFamily="49" charset="0"/>
                <a:cs typeface="Courier New" panose="02070309020205020404" pitchFamily="49" charset="0"/>
              </a:rPr>
              <a:t>(BigInteger.ONE, n -&gt; </a:t>
            </a:r>
            <a:r>
              <a:rPr lang="en-US" sz="1600" dirty="0" err="1">
                <a:latin typeface="Courier New" panose="02070309020205020404" pitchFamily="49" charset="0"/>
                <a:cs typeface="Courier New" panose="02070309020205020404" pitchFamily="49" charset="0"/>
              </a:rPr>
              <a:t>n.add</a:t>
            </a:r>
            <a:r>
              <a:rPr lang="en-US" sz="1600" dirty="0">
                <a:latin typeface="Courier New" panose="02070309020205020404" pitchFamily="49" charset="0"/>
                <a:cs typeface="Courier New" panose="02070309020205020404" pitchFamily="49" charset="0"/>
              </a:rPr>
              <a:t>(BigInteger.ONE))</a:t>
            </a:r>
          </a:p>
          <a:p>
            <a:pPr marL="366713" lvl="1" indent="0">
              <a:buNone/>
            </a:pPr>
            <a:r>
              <a:rPr lang="en-US" sz="1600" dirty="0"/>
              <a:t>Can do the same thing with </a:t>
            </a:r>
            <a:r>
              <a:rPr lang="en-US" sz="1600" dirty="0">
                <a:latin typeface="Courier New" panose="02070309020205020404" pitchFamily="49" charset="0"/>
                <a:cs typeface="Courier New" panose="02070309020205020404" pitchFamily="49" charset="0"/>
              </a:rPr>
              <a:t>Integers</a:t>
            </a:r>
            <a:r>
              <a:rPr lang="en-US" sz="1600" dirty="0"/>
              <a:t> instead of </a:t>
            </a:r>
            <a:r>
              <a:rPr lang="en-US" sz="1600" dirty="0" err="1">
                <a:latin typeface="Courier New" panose="02070309020205020404" pitchFamily="49" charset="0"/>
                <a:cs typeface="Courier New" panose="02070309020205020404" pitchFamily="49" charset="0"/>
              </a:rPr>
              <a:t>BigIntegers</a:t>
            </a:r>
            <a:r>
              <a:rPr lang="en-US" sz="1600" dirty="0"/>
              <a:t>, but not with </a:t>
            </a:r>
            <a:r>
              <a:rPr lang="en-US" sz="1600" dirty="0" err="1"/>
              <a:t>ints</a:t>
            </a:r>
            <a:r>
              <a:rPr lang="en-US" sz="1600" dirty="0"/>
              <a:t> (we discuss </a:t>
            </a:r>
            <a:r>
              <a:rPr lang="en-US" sz="1600" dirty="0" smtClean="0"/>
              <a:t>Streams </a:t>
            </a:r>
            <a:r>
              <a:rPr lang="en-US" sz="1600" dirty="0"/>
              <a:t>based on primitives later in the lesson)</a:t>
            </a:r>
          </a:p>
          <a:p>
            <a:pPr marL="366713" lvl="1" indent="0">
              <a:buNone/>
            </a:pPr>
            <a:r>
              <a:rPr lang="en-US" sz="1600" dirty="0" smtClean="0">
                <a:latin typeface="Courier New" panose="02070309020205020404" pitchFamily="49" charset="0"/>
                <a:cs typeface="Courier New" panose="02070309020205020404" pitchFamily="49" charset="0"/>
              </a:rPr>
              <a:t>	Stream&lt;Integer</a:t>
            </a:r>
            <a:r>
              <a:rPr lang="en-US" sz="1600" dirty="0">
                <a:latin typeface="Courier New" panose="02070309020205020404" pitchFamily="49" charset="0"/>
                <a:cs typeface="Courier New" panose="02070309020205020404" pitchFamily="49" charset="0"/>
              </a:rPr>
              <a:t>&gt; stream2 = </a:t>
            </a:r>
            <a:r>
              <a:rPr lang="en-US" sz="1600" dirty="0" err="1">
                <a:latin typeface="Courier New" panose="02070309020205020404" pitchFamily="49" charset="0"/>
                <a:cs typeface="Courier New" panose="02070309020205020404" pitchFamily="49" charset="0"/>
              </a:rPr>
              <a:t>Stream.iterate</a:t>
            </a:r>
            <a:r>
              <a:rPr lang="en-US" sz="1600" dirty="0">
                <a:latin typeface="Courier New" panose="02070309020205020404" pitchFamily="49" charset="0"/>
                <a:cs typeface="Courier New" panose="02070309020205020404" pitchFamily="49" charset="0"/>
              </a:rPr>
              <a:t>(1, n -&gt; n + 1</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503237" lvl="2" indent="-228600">
              <a:buClr>
                <a:srgbClr val="0BD0D9"/>
              </a:buClr>
              <a:buSzPct val="95000"/>
              <a:buFont typeface="+mj-lt"/>
              <a:buAutoNum type="alphaLcPeriod"/>
            </a:pPr>
            <a:endParaRPr lang="en-US" sz="1800" dirty="0" smtClean="0"/>
          </a:p>
          <a:p>
            <a:pPr marL="0" lvl="1" indent="0">
              <a:buClr>
                <a:srgbClr val="0BD0D9"/>
              </a:buClr>
              <a:buSzPct val="95000"/>
              <a:buNone/>
            </a:pPr>
            <a:endParaRPr lang="en-US" sz="1800" dirty="0"/>
          </a:p>
          <a:p>
            <a:pPr marL="228600" indent="-228600">
              <a:buFont typeface="+mj-lt"/>
              <a:buAutoNum type="alphaLcPeriod"/>
            </a:pP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Tree>
    <p:extLst>
      <p:ext uri="{BB962C8B-B14F-4D97-AF65-F5344CB8AC3E}">
        <p14:creationId xmlns:p14="http://schemas.microsoft.com/office/powerpoint/2010/main" val="39542680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39075</TotalTime>
  <Words>2903</Words>
  <Application>Microsoft Office PowerPoint</Application>
  <PresentationFormat>On-screen Show (4:3)</PresentationFormat>
  <Paragraphs>478</Paragraphs>
  <Slides>44</Slides>
  <Notes>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Lecture 9: The Stream API Solving Problems by Engaging Deeper Values of Intelligence</vt:lpstr>
      <vt:lpstr>Wholeness Statement</vt:lpstr>
      <vt:lpstr>What Are Streams and Why Are They Used?</vt:lpstr>
      <vt:lpstr>PowerPoint Presentation</vt:lpstr>
      <vt:lpstr>Example of parallelizing stream processing </vt:lpstr>
      <vt:lpstr>Facts About Streams</vt:lpstr>
      <vt:lpstr>Template for Using Streams</vt:lpstr>
      <vt:lpstr>Ways of Creating Streams</vt:lpstr>
      <vt:lpstr>PowerPoint Presentation</vt:lpstr>
      <vt:lpstr>Extracting Substreams and Combining Streams</vt:lpstr>
      <vt:lpstr>PowerPoint Presentation</vt:lpstr>
      <vt:lpstr>Stream Operations: Use filter to Extract a Substream that Satisfies Specified Criteria</vt:lpstr>
      <vt:lpstr>Stream Operations: Use map to Transform Each Element of a Substream</vt:lpstr>
      <vt:lpstr>Application: Using map with Constructor References</vt:lpstr>
      <vt:lpstr>PowerPoint Presentation</vt:lpstr>
      <vt:lpstr>PowerPoint Presentation</vt:lpstr>
      <vt:lpstr>Stream Operations: Use flatMap to Transform Each Element of a Substream and  Flatten the Result</vt:lpstr>
      <vt:lpstr>Stateful Transformations</vt:lpstr>
      <vt:lpstr>Implementing Comparators with More Functional Style</vt:lpstr>
      <vt:lpstr>PowerPoint Presentation</vt:lpstr>
      <vt:lpstr>PowerPoint Presentation</vt:lpstr>
      <vt:lpstr>Getting Outputs from Streams:  Reduction Methods</vt:lpstr>
      <vt:lpstr>Getting Outputs from Streams:  Reduction Methods(cont.)</vt:lpstr>
      <vt:lpstr>Getting Outputs from Streams:  Reduction Methods(cont.)</vt:lpstr>
      <vt:lpstr>Working with Optional  – A Better Way to Handle Nulls</vt:lpstr>
      <vt:lpstr>Working with Optional  – A Better Way to Handle Nulls (cont.)</vt:lpstr>
      <vt:lpstr>Working with Optional  – A Better Way to Handle Nulls (cont.)</vt:lpstr>
      <vt:lpstr>Creating Your Own Optionals</vt:lpstr>
      <vt:lpstr>The reduce Operation</vt:lpstr>
      <vt:lpstr>The reduce Operation (cont.)</vt:lpstr>
      <vt:lpstr>The reduce Operation (cont.)</vt:lpstr>
      <vt:lpstr>The reduce Operation (cont.)</vt:lpstr>
      <vt:lpstr>In-class Exercise</vt:lpstr>
      <vt:lpstr>Main Point 1</vt:lpstr>
      <vt:lpstr>Collecting Results</vt:lpstr>
      <vt:lpstr>Collecting Results (cont.)</vt:lpstr>
      <vt:lpstr>Collecting Results (cont.)</vt:lpstr>
      <vt:lpstr>Can Streams Be Re-Used?</vt:lpstr>
      <vt:lpstr>Primitive Type Streams</vt:lpstr>
      <vt:lpstr>Primitive Type Streams (cont.)</vt:lpstr>
      <vt:lpstr>Creating a Lambda Library</vt:lpstr>
      <vt:lpstr>Turning Your Stream Pipeline into a Library Element</vt:lpstr>
      <vt:lpstr>Turning Your Stream Pipeline into a Library Element (cont.)</vt:lpstr>
      <vt:lpstr>Connecting the Parts of Knowledge With the Wholeness of Knowledge Lambda Libraries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Mei Li</cp:lastModifiedBy>
  <cp:revision>2200</cp:revision>
  <dcterms:created xsi:type="dcterms:W3CDTF">2010-06-08T15:14:26Z</dcterms:created>
  <dcterms:modified xsi:type="dcterms:W3CDTF">2016-10-19T13:57:28Z</dcterms:modified>
</cp:coreProperties>
</file>