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365" r:id="rId2"/>
    <p:sldId id="506" r:id="rId3"/>
    <p:sldId id="584" r:id="rId4"/>
    <p:sldId id="585" r:id="rId5"/>
    <p:sldId id="513" r:id="rId6"/>
    <p:sldId id="586" r:id="rId7"/>
    <p:sldId id="587" r:id="rId8"/>
    <p:sldId id="557" r:id="rId9"/>
    <p:sldId id="558" r:id="rId10"/>
    <p:sldId id="559" r:id="rId11"/>
    <p:sldId id="560" r:id="rId12"/>
    <p:sldId id="561" r:id="rId13"/>
    <p:sldId id="562" r:id="rId14"/>
    <p:sldId id="563" r:id="rId15"/>
    <p:sldId id="564" r:id="rId16"/>
    <p:sldId id="480" r:id="rId17"/>
    <p:sldId id="522" r:id="rId18"/>
    <p:sldId id="565" r:id="rId19"/>
    <p:sldId id="567" r:id="rId20"/>
    <p:sldId id="569" r:id="rId21"/>
    <p:sldId id="483" r:id="rId22"/>
    <p:sldId id="535" r:id="rId23"/>
    <p:sldId id="523" r:id="rId24"/>
    <p:sldId id="524" r:id="rId25"/>
    <p:sldId id="528" r:id="rId26"/>
    <p:sldId id="570" r:id="rId27"/>
    <p:sldId id="571" r:id="rId28"/>
    <p:sldId id="582" r:id="rId29"/>
    <p:sldId id="583" r:id="rId30"/>
    <p:sldId id="507" r:id="rId31"/>
    <p:sldId id="531" r:id="rId32"/>
    <p:sldId id="534" r:id="rId33"/>
    <p:sldId id="572" r:id="rId34"/>
    <p:sldId id="573" r:id="rId35"/>
    <p:sldId id="574" r:id="rId36"/>
    <p:sldId id="575" r:id="rId37"/>
    <p:sldId id="576" r:id="rId38"/>
    <p:sldId id="577" r:id="rId39"/>
    <p:sldId id="578" r:id="rId40"/>
    <p:sldId id="579" r:id="rId41"/>
    <p:sldId id="580" r:id="rId42"/>
    <p:sldId id="581" r:id="rId43"/>
    <p:sldId id="543" r:id="rId44"/>
    <p:sldId id="541" r:id="rId45"/>
    <p:sldId id="545" r:id="rId46"/>
    <p:sldId id="544" r:id="rId47"/>
    <p:sldId id="546" r:id="rId48"/>
    <p:sldId id="547" r:id="rId49"/>
    <p:sldId id="356" r:id="rId50"/>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17" autoAdjust="0"/>
    <p:restoredTop sz="97691" autoAdjust="0"/>
  </p:normalViewPr>
  <p:slideViewPr>
    <p:cSldViewPr>
      <p:cViewPr>
        <p:scale>
          <a:sx n="70" d="100"/>
          <a:sy n="70" d="100"/>
        </p:scale>
        <p:origin x="-129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3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4CB96B8E-EB5C-428A-863B-9C6F515E3E45}" type="datetimeFigureOut">
              <a:rPr lang="en-US"/>
              <a:pPr>
                <a:defRPr/>
              </a:pPr>
              <a:t>10/18/2016</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F3FD01BB-3AEE-4510-A6AF-FC3CF3225678}" type="slidenum">
              <a:rPr lang="en-US"/>
              <a:pPr>
                <a:defRPr/>
              </a:pPr>
              <a:t>‹#›</a:t>
            </a:fld>
            <a:endParaRPr lang="en-US"/>
          </a:p>
        </p:txBody>
      </p:sp>
    </p:spTree>
    <p:extLst>
      <p:ext uri="{BB962C8B-B14F-4D97-AF65-F5344CB8AC3E}">
        <p14:creationId xmlns:p14="http://schemas.microsoft.com/office/powerpoint/2010/main" val="38678767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fontAlgn="base" hangingPunct="1">
              <a:spcBef>
                <a:spcPct val="0"/>
              </a:spcBef>
              <a:spcAft>
                <a:spcPct val="0"/>
              </a:spcAft>
            </a:pPr>
            <a:fld id="{D7A2B7B0-2BFA-4828-8C59-09A4940731D9}" type="slidenum">
              <a:rPr lang="en-US" altLang="en-US" sz="1300" smtClean="0">
                <a:latin typeface="Arial" charset="0"/>
                <a:cs typeface="Arial" charset="0"/>
              </a:rPr>
              <a:pPr eaLnBrk="1" fontAlgn="base" hangingPunct="1">
                <a:spcBef>
                  <a:spcPct val="0"/>
                </a:spcBef>
                <a:spcAft>
                  <a:spcPct val="0"/>
                </a:spcAft>
              </a:pPr>
              <a:t>2</a:t>
            </a:fld>
            <a:endParaRPr lang="en-US" altLang="en-US" sz="1300" smtClean="0">
              <a:latin typeface="Arial" charset="0"/>
              <a:cs typeface="Arial" charset="0"/>
            </a:endParaRPr>
          </a:p>
        </p:txBody>
      </p:sp>
      <p:sp>
        <p:nvSpPr>
          <p:cNvPr id="51203" name="Rectangle 2"/>
          <p:cNvSpPr>
            <a:spLocks noGrp="1" noChangeArrowheads="1"/>
          </p:cNvSpPr>
          <p:nvPr>
            <p:ph type="body" idx="1"/>
          </p:nvPr>
        </p:nvSpPr>
        <p:spPr bwMode="auto">
          <a:xfrm>
            <a:off x="976313" y="4559300"/>
            <a:ext cx="5362575" cy="4321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5631" tIns="46976" rIns="95631" bIns="46976" numCol="1" anchor="t" anchorCtr="0" compatLnSpc="1">
            <a:prstTxWarp prst="textNoShape">
              <a:avLst/>
            </a:prstTxWarp>
          </a:bodyPr>
          <a:lstStyle/>
          <a:p>
            <a:pPr eaLnBrk="1" hangingPunct="1">
              <a:spcBef>
                <a:spcPct val="0"/>
              </a:spcBef>
            </a:pPr>
            <a:endParaRPr lang="en-US" altLang="en-US" smtClean="0">
              <a:latin typeface="Arial" charset="0"/>
            </a:endParaRPr>
          </a:p>
        </p:txBody>
      </p:sp>
      <p:sp>
        <p:nvSpPr>
          <p:cNvPr id="51204" name="Rectangle 3"/>
          <p:cNvSpPr>
            <a:spLocks noGrp="1" noRot="1" noChangeAspect="1" noChangeArrowheads="1" noTextEdit="1"/>
          </p:cNvSpPr>
          <p:nvPr>
            <p:ph type="sldImg"/>
          </p:nvPr>
        </p:nvSpPr>
        <p:spPr bwMode="auto">
          <a:xfrm>
            <a:off x="1255713" y="720725"/>
            <a:ext cx="4800600" cy="360045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i="0" kern="1200" dirty="0" smtClean="0">
                <a:solidFill>
                  <a:schemeClr val="tx1"/>
                </a:solidFill>
                <a:effectLst/>
                <a:latin typeface="+mn-lt"/>
                <a:ea typeface="+mn-ea"/>
                <a:cs typeface="+mn-cs"/>
              </a:rPr>
              <a:t>1. </a:t>
            </a:r>
          </a:p>
          <a:p>
            <a:r>
              <a:rPr lang="en-US" sz="1200" b="1" i="0" kern="1200" dirty="0" smtClean="0">
                <a:solidFill>
                  <a:schemeClr val="tx1"/>
                </a:solidFill>
                <a:effectLst/>
                <a:latin typeface="+mn-lt"/>
                <a:ea typeface="+mn-ea"/>
                <a:cs typeface="+mn-cs"/>
              </a:rPr>
              <a:t>Imperative Programming</a:t>
            </a:r>
            <a:r>
              <a:rPr lang="en-US" sz="1200" b="0" i="0" kern="1200" dirty="0" smtClean="0">
                <a:solidFill>
                  <a:schemeClr val="tx1"/>
                </a:solidFill>
                <a:effectLst/>
                <a:latin typeface="+mn-lt"/>
                <a:ea typeface="+mn-ea"/>
                <a:cs typeface="+mn-cs"/>
              </a:rPr>
              <a:t> means any style of programming where your program is structured out of instructions </a:t>
            </a:r>
            <a:r>
              <a:rPr lang="en-US" sz="1200" b="1" i="0" kern="1200" dirty="0" smtClean="0">
                <a:solidFill>
                  <a:schemeClr val="tx1"/>
                </a:solidFill>
                <a:effectLst/>
                <a:latin typeface="+mn-lt"/>
                <a:ea typeface="+mn-ea"/>
                <a:cs typeface="+mn-cs"/>
              </a:rPr>
              <a:t>describing how the operations performed by a computer will happen</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Declarative Programming</a:t>
            </a:r>
            <a:r>
              <a:rPr lang="en-US" sz="1200" b="0" i="0" kern="1200" dirty="0" smtClean="0">
                <a:solidFill>
                  <a:schemeClr val="tx1"/>
                </a:solidFill>
                <a:effectLst/>
                <a:latin typeface="+mn-lt"/>
                <a:ea typeface="+mn-ea"/>
                <a:cs typeface="+mn-cs"/>
              </a:rPr>
              <a:t> means any style of programming where your program is a description either of the problem or the solution - but </a:t>
            </a:r>
            <a:r>
              <a:rPr lang="en-US" sz="1200" b="1" i="0" kern="1200" dirty="0" smtClean="0">
                <a:solidFill>
                  <a:schemeClr val="tx1"/>
                </a:solidFill>
                <a:effectLst/>
                <a:latin typeface="+mn-lt"/>
                <a:ea typeface="+mn-ea"/>
                <a:cs typeface="+mn-cs"/>
              </a:rPr>
              <a:t>doesn't explicitly state how the work will be done</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Functional Programming</a:t>
            </a:r>
            <a:r>
              <a:rPr lang="en-US" sz="1200" b="0" i="0" kern="1200" dirty="0" smtClean="0">
                <a:solidFill>
                  <a:schemeClr val="tx1"/>
                </a:solidFill>
                <a:effectLst/>
                <a:latin typeface="+mn-lt"/>
                <a:ea typeface="+mn-ea"/>
                <a:cs typeface="+mn-cs"/>
              </a:rPr>
              <a:t> is programming by evaluating functions and functions of functions... As (strictly defined) functional programming means programming by defining side-effect free mathematical functions so it </a:t>
            </a:r>
            <a:r>
              <a:rPr lang="en-US" sz="1200" b="1" i="0" kern="1200" dirty="0" smtClean="0">
                <a:solidFill>
                  <a:schemeClr val="tx1"/>
                </a:solidFill>
                <a:effectLst/>
                <a:latin typeface="+mn-lt"/>
                <a:ea typeface="+mn-ea"/>
                <a:cs typeface="+mn-cs"/>
              </a:rPr>
              <a:t>is a form of declarative programming but it isn't the only kind of declarative programming</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Logic Programming</a:t>
            </a:r>
            <a:r>
              <a:rPr lang="en-US" sz="1200" b="0" i="0" kern="1200" dirty="0" smtClean="0">
                <a:solidFill>
                  <a:schemeClr val="tx1"/>
                </a:solidFill>
                <a:effectLst/>
                <a:latin typeface="+mn-lt"/>
                <a:ea typeface="+mn-ea"/>
                <a:cs typeface="+mn-cs"/>
              </a:rPr>
              <a:t> (for example in Prolog) is another form of declarative programming. It involves computing by deciding whether a logical statement is true (or whether it can be satisfied). The program is typically a series of facts and rules - i.e. a description rather than a series of instructions.</a:t>
            </a:r>
          </a:p>
          <a:p>
            <a:r>
              <a:rPr lang="en-US" sz="1200" b="1" i="0" kern="1200" dirty="0" smtClean="0">
                <a:solidFill>
                  <a:schemeClr val="tx1"/>
                </a:solidFill>
                <a:effectLst/>
                <a:latin typeface="+mn-lt"/>
                <a:ea typeface="+mn-ea"/>
                <a:cs typeface="+mn-cs"/>
              </a:rPr>
              <a:t>Term Rewriting</a:t>
            </a:r>
            <a:r>
              <a:rPr lang="en-US" sz="1200" b="0" i="0" kern="1200" dirty="0" smtClean="0">
                <a:solidFill>
                  <a:schemeClr val="tx1"/>
                </a:solidFill>
                <a:effectLst/>
                <a:latin typeface="+mn-lt"/>
                <a:ea typeface="+mn-ea"/>
                <a:cs typeface="+mn-cs"/>
              </a:rPr>
              <a:t> (for example CASL) is another form of declarative programming. It involves symbolic transformation of algebraic terms. It's completely distinct from logic programming and functional programming.</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2.</a:t>
            </a:r>
          </a:p>
          <a:p>
            <a:r>
              <a:rPr lang="en-US" sz="1200" b="0" i="0" kern="1200" dirty="0" smtClean="0">
                <a:solidFill>
                  <a:schemeClr val="tx1"/>
                </a:solidFill>
                <a:effectLst/>
                <a:latin typeface="+mn-lt"/>
                <a:ea typeface="+mn-ea"/>
                <a:cs typeface="+mn-cs"/>
              </a:rPr>
              <a:t>http://poincare101.blogspot.com/2012/02/whats-referential-transparency.html</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3. </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F3FD01BB-3AEE-4510-A6AF-FC3CF3225678}" type="slidenum">
              <a:rPr lang="en-US" smtClean="0"/>
              <a:pPr>
                <a:defRPr/>
              </a:pPr>
              <a:t>3</a:t>
            </a:fld>
            <a:endParaRPr lang="en-US"/>
          </a:p>
        </p:txBody>
      </p:sp>
    </p:spTree>
    <p:extLst>
      <p:ext uri="{BB962C8B-B14F-4D97-AF65-F5344CB8AC3E}">
        <p14:creationId xmlns:p14="http://schemas.microsoft.com/office/powerpoint/2010/main" val="479650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
        <p:nvSpPr>
          <p:cNvPr id="4" name="Slide Number Placeholder 3"/>
          <p:cNvSpPr>
            <a:spLocks noGrp="1"/>
          </p:cNvSpPr>
          <p:nvPr>
            <p:ph type="sldNum" sz="quarter" idx="10"/>
          </p:nvPr>
        </p:nvSpPr>
        <p:spPr/>
        <p:txBody>
          <a:bodyPr/>
          <a:lstStyle/>
          <a:p>
            <a:pPr>
              <a:defRPr/>
            </a:pPr>
            <a:fld id="{F3FD01BB-3AEE-4510-A6AF-FC3CF3225678}" type="slidenum">
              <a:rPr lang="en-US" smtClean="0"/>
              <a:pPr>
                <a:defRPr/>
              </a:pPr>
              <a:t>5</a:t>
            </a:fld>
            <a:endParaRPr lang="en-US"/>
          </a:p>
        </p:txBody>
      </p:sp>
    </p:spTree>
    <p:extLst>
      <p:ext uri="{BB962C8B-B14F-4D97-AF65-F5344CB8AC3E}">
        <p14:creationId xmlns:p14="http://schemas.microsoft.com/office/powerpoint/2010/main" val="479650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
        <p:nvSpPr>
          <p:cNvPr id="4" name="Slide Number Placeholder 3"/>
          <p:cNvSpPr>
            <a:spLocks noGrp="1"/>
          </p:cNvSpPr>
          <p:nvPr>
            <p:ph type="sldNum" sz="quarter" idx="10"/>
          </p:nvPr>
        </p:nvSpPr>
        <p:spPr/>
        <p:txBody>
          <a:bodyPr/>
          <a:lstStyle/>
          <a:p>
            <a:pPr>
              <a:defRPr/>
            </a:pPr>
            <a:fld id="{F3FD01BB-3AEE-4510-A6AF-FC3CF3225678}" type="slidenum">
              <a:rPr lang="en-US" smtClean="0"/>
              <a:pPr>
                <a:defRPr/>
              </a:pPr>
              <a:t>11</a:t>
            </a:fld>
            <a:endParaRPr lang="en-US"/>
          </a:p>
        </p:txBody>
      </p:sp>
    </p:spTree>
    <p:extLst>
      <p:ext uri="{BB962C8B-B14F-4D97-AF65-F5344CB8AC3E}">
        <p14:creationId xmlns:p14="http://schemas.microsoft.com/office/powerpoint/2010/main" val="2445975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
        <p:nvSpPr>
          <p:cNvPr id="4" name="Slide Number Placeholder 3"/>
          <p:cNvSpPr>
            <a:spLocks noGrp="1"/>
          </p:cNvSpPr>
          <p:nvPr>
            <p:ph type="sldNum" sz="quarter" idx="10"/>
          </p:nvPr>
        </p:nvSpPr>
        <p:spPr/>
        <p:txBody>
          <a:bodyPr/>
          <a:lstStyle/>
          <a:p>
            <a:pPr>
              <a:defRPr/>
            </a:pPr>
            <a:fld id="{F3FD01BB-3AEE-4510-A6AF-FC3CF3225678}" type="slidenum">
              <a:rPr lang="en-US" smtClean="0"/>
              <a:pPr>
                <a:defRPr/>
              </a:pPr>
              <a:t>12</a:t>
            </a:fld>
            <a:endParaRPr lang="en-US"/>
          </a:p>
        </p:txBody>
      </p:sp>
    </p:spTree>
    <p:extLst>
      <p:ext uri="{BB962C8B-B14F-4D97-AF65-F5344CB8AC3E}">
        <p14:creationId xmlns:p14="http://schemas.microsoft.com/office/powerpoint/2010/main" val="2445975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
        <p:nvSpPr>
          <p:cNvPr id="4" name="Slide Number Placeholder 3"/>
          <p:cNvSpPr>
            <a:spLocks noGrp="1"/>
          </p:cNvSpPr>
          <p:nvPr>
            <p:ph type="sldNum" sz="quarter" idx="10"/>
          </p:nvPr>
        </p:nvSpPr>
        <p:spPr/>
        <p:txBody>
          <a:bodyPr/>
          <a:lstStyle/>
          <a:p>
            <a:pPr>
              <a:defRPr/>
            </a:pPr>
            <a:fld id="{F3FD01BB-3AEE-4510-A6AF-FC3CF3225678}" type="slidenum">
              <a:rPr lang="en-US" smtClean="0"/>
              <a:pPr>
                <a:defRPr/>
              </a:pPr>
              <a:t>13</a:t>
            </a:fld>
            <a:endParaRPr lang="en-US"/>
          </a:p>
        </p:txBody>
      </p:sp>
    </p:spTree>
    <p:extLst>
      <p:ext uri="{BB962C8B-B14F-4D97-AF65-F5344CB8AC3E}">
        <p14:creationId xmlns:p14="http://schemas.microsoft.com/office/powerpoint/2010/main" val="2445975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3FD01BB-3AEE-4510-A6AF-FC3CF3225678}" type="slidenum">
              <a:rPr lang="en-US" smtClean="0"/>
              <a:pPr>
                <a:defRPr/>
              </a:pPr>
              <a:t>16</a:t>
            </a:fld>
            <a:endParaRPr lang="en-US"/>
          </a:p>
        </p:txBody>
      </p:sp>
    </p:spTree>
    <p:extLst>
      <p:ext uri="{BB962C8B-B14F-4D97-AF65-F5344CB8AC3E}">
        <p14:creationId xmlns:p14="http://schemas.microsoft.com/office/powerpoint/2010/main" val="3142052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3FD01BB-3AEE-4510-A6AF-FC3CF3225678}" type="slidenum">
              <a:rPr lang="en-US" smtClean="0"/>
              <a:pPr>
                <a:defRPr/>
              </a:pPr>
              <a:t>17</a:t>
            </a:fld>
            <a:endParaRPr lang="en-US"/>
          </a:p>
        </p:txBody>
      </p:sp>
    </p:spTree>
    <p:extLst>
      <p:ext uri="{BB962C8B-B14F-4D97-AF65-F5344CB8AC3E}">
        <p14:creationId xmlns:p14="http://schemas.microsoft.com/office/powerpoint/2010/main" val="3142052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fontAlgn="base" hangingPunct="1">
              <a:spcBef>
                <a:spcPct val="0"/>
              </a:spcBef>
              <a:spcAft>
                <a:spcPct val="0"/>
              </a:spcAft>
            </a:pPr>
            <a:fld id="{A361D9EB-2EA6-46F6-A5DB-CE5A1D31740A}" type="slidenum">
              <a:rPr lang="en-US" altLang="en-US" sz="1300" smtClean="0">
                <a:latin typeface="Arial" charset="0"/>
                <a:cs typeface="Arial" charset="0"/>
              </a:rPr>
              <a:pPr eaLnBrk="1" fontAlgn="base" hangingPunct="1">
                <a:spcBef>
                  <a:spcPct val="0"/>
                </a:spcBef>
                <a:spcAft>
                  <a:spcPct val="0"/>
                </a:spcAft>
              </a:pPr>
              <a:t>49</a:t>
            </a:fld>
            <a:endParaRPr lang="en-US" altLang="en-US" sz="1300" smtClean="0">
              <a:latin typeface="Arial" charset="0"/>
              <a:cs typeface="Arial" charset="0"/>
            </a:endParaRPr>
          </a:p>
        </p:txBody>
      </p:sp>
      <p:sp>
        <p:nvSpPr>
          <p:cNvPr id="54275" name="Rectangle 2"/>
          <p:cNvSpPr>
            <a:spLocks noGrp="1" noChangeArrowheads="1"/>
          </p:cNvSpPr>
          <p:nvPr>
            <p:ph type="body" idx="1"/>
          </p:nvPr>
        </p:nvSpPr>
        <p:spPr bwMode="auto">
          <a:xfrm>
            <a:off x="976313" y="4559300"/>
            <a:ext cx="5362575" cy="4321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5631" tIns="46976" rIns="95631" bIns="46976" numCol="1" anchor="t" anchorCtr="0" compatLnSpc="1">
            <a:prstTxWarp prst="textNoShape">
              <a:avLst/>
            </a:prstTxWarp>
          </a:bodyPr>
          <a:lstStyle/>
          <a:p>
            <a:pPr eaLnBrk="1" hangingPunct="1">
              <a:spcBef>
                <a:spcPct val="0"/>
              </a:spcBef>
            </a:pPr>
            <a:endParaRPr lang="en-US" altLang="en-US" smtClean="0">
              <a:latin typeface="Arial" charset="0"/>
            </a:endParaRPr>
          </a:p>
        </p:txBody>
      </p:sp>
      <p:sp>
        <p:nvSpPr>
          <p:cNvPr id="54276" name="Rectangle 3"/>
          <p:cNvSpPr>
            <a:spLocks noGrp="1" noRot="1" noChangeAspect="1" noChangeArrowheads="1" noTextEdit="1"/>
          </p:cNvSpPr>
          <p:nvPr>
            <p:ph type="sldImg"/>
          </p:nvPr>
        </p:nvSpPr>
        <p:spPr bwMode="auto">
          <a:xfrm>
            <a:off x="1255713" y="720725"/>
            <a:ext cx="4800600" cy="360045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2E947AD4-1099-4D9D-A027-3548568446D6}" type="datetime1">
              <a:rPr lang="en-US"/>
              <a:pPr>
                <a:defRPr/>
              </a:pPr>
              <a:t>10/18/2016</a:t>
            </a:fld>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fld id="{A4E4089F-4B93-4C1A-8E31-149AF0D1C91A}" type="slidenum">
              <a:rPr lang="en-US"/>
              <a:pPr>
                <a:defRPr/>
              </a:pPr>
              <a:t>‹#›</a:t>
            </a:fld>
            <a:endParaRPr lang="en-US"/>
          </a:p>
        </p:txBody>
      </p:sp>
    </p:spTree>
    <p:extLst>
      <p:ext uri="{BB962C8B-B14F-4D97-AF65-F5344CB8AC3E}">
        <p14:creationId xmlns:p14="http://schemas.microsoft.com/office/powerpoint/2010/main" val="265881926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0998A1BD-3A49-47E2-8707-FDEC1ACA4FA3}" type="datetime1">
              <a:rPr lang="en-US"/>
              <a:pPr>
                <a:defRPr/>
              </a:pPr>
              <a:t>10/18/2016</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209D5022-172F-49AC-A9C4-64490A9F9BDA}" type="slidenum">
              <a:rPr lang="en-US"/>
              <a:pPr>
                <a:defRPr/>
              </a:pPr>
              <a:t>‹#›</a:t>
            </a:fld>
            <a:endParaRPr lang="en-US" dirty="0"/>
          </a:p>
        </p:txBody>
      </p:sp>
    </p:spTree>
    <p:extLst>
      <p:ext uri="{BB962C8B-B14F-4D97-AF65-F5344CB8AC3E}">
        <p14:creationId xmlns:p14="http://schemas.microsoft.com/office/powerpoint/2010/main" val="1186997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7BE53D9A-A6D8-441B-BBA3-61F7824581B2}" type="datetime1">
              <a:rPr lang="en-US"/>
              <a:pPr>
                <a:defRPr/>
              </a:pPr>
              <a:t>10/18/2016</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9C5F6DD7-31D1-4AD2-8C3D-1C8F7F8557C9}" type="slidenum">
              <a:rPr lang="en-US"/>
              <a:pPr>
                <a:defRPr/>
              </a:pPr>
              <a:t>‹#›</a:t>
            </a:fld>
            <a:endParaRPr lang="en-US" dirty="0"/>
          </a:p>
        </p:txBody>
      </p:sp>
    </p:spTree>
    <p:extLst>
      <p:ext uri="{BB962C8B-B14F-4D97-AF65-F5344CB8AC3E}">
        <p14:creationId xmlns:p14="http://schemas.microsoft.com/office/powerpoint/2010/main" val="1253753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F05C233C-8236-411A-A851-C4D960362B46}" type="datetime1">
              <a:rPr lang="en-US"/>
              <a:pPr>
                <a:defRPr/>
              </a:pPr>
              <a:t>10/18/2016</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2DDA4122-3224-4AE3-A363-4E60BD9DCA6A}" type="slidenum">
              <a:rPr lang="en-US"/>
              <a:pPr>
                <a:defRPr/>
              </a:pPr>
              <a:t>‹#›</a:t>
            </a:fld>
            <a:endParaRPr lang="en-US" dirty="0"/>
          </a:p>
        </p:txBody>
      </p:sp>
    </p:spTree>
    <p:extLst>
      <p:ext uri="{BB962C8B-B14F-4D97-AF65-F5344CB8AC3E}">
        <p14:creationId xmlns:p14="http://schemas.microsoft.com/office/powerpoint/2010/main" val="4029929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86998430-3BFF-4092-8A2D-FC27A07D24F0}" type="datetime1">
              <a:rPr lang="en-US"/>
              <a:pPr>
                <a:defRPr/>
              </a:pPr>
              <a:t>10/18/2016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84F36B1-8584-43AA-9DF7-9E687E91925F}" type="slidenum">
              <a:rPr lang="en-US"/>
              <a:pPr>
                <a:defRPr/>
              </a:pPr>
              <a:t>‹#›</a:t>
            </a:fld>
            <a:endParaRPr lang="en-US"/>
          </a:p>
        </p:txBody>
      </p:sp>
    </p:spTree>
    <p:extLst>
      <p:ext uri="{BB962C8B-B14F-4D97-AF65-F5344CB8AC3E}">
        <p14:creationId xmlns:p14="http://schemas.microsoft.com/office/powerpoint/2010/main" val="285451253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10B60CE8-80C4-4BD5-9FA1-C4C3A23F26F9}" type="datetime1">
              <a:rPr lang="en-US"/>
              <a:pPr>
                <a:defRPr/>
              </a:pPr>
              <a:t>10/18/2016</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11347F7A-D16D-4C86-A655-9965410F51D5}" type="slidenum">
              <a:rPr lang="en-US"/>
              <a:pPr>
                <a:defRPr/>
              </a:pPr>
              <a:t>‹#›</a:t>
            </a:fld>
            <a:endParaRPr lang="en-US" dirty="0"/>
          </a:p>
        </p:txBody>
      </p:sp>
    </p:spTree>
    <p:extLst>
      <p:ext uri="{BB962C8B-B14F-4D97-AF65-F5344CB8AC3E}">
        <p14:creationId xmlns:p14="http://schemas.microsoft.com/office/powerpoint/2010/main" val="4058487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36DFF53A-BDF4-4211-86C1-6365E905F2D5}" type="datetime1">
              <a:rPr lang="en-US"/>
              <a:pPr>
                <a:defRPr/>
              </a:pPr>
              <a:t>10/18/2016</a:t>
            </a:fld>
            <a:endParaRPr lang="en-US" dirty="0"/>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fld id="{29224623-DF8D-45E3-9A3C-A494D71FD2C4}" type="slidenum">
              <a:rPr lang="en-US"/>
              <a:pPr>
                <a:defRPr/>
              </a:pPr>
              <a:t>‹#›</a:t>
            </a:fld>
            <a:endParaRPr lang="en-US" dirty="0"/>
          </a:p>
        </p:txBody>
      </p:sp>
    </p:spTree>
    <p:extLst>
      <p:ext uri="{BB962C8B-B14F-4D97-AF65-F5344CB8AC3E}">
        <p14:creationId xmlns:p14="http://schemas.microsoft.com/office/powerpoint/2010/main" val="918753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4F3FF79B-8018-4ABA-8F6E-2B195D3F628A}" type="datetime1">
              <a:rPr lang="en-US"/>
              <a:pPr>
                <a:defRPr/>
              </a:pPr>
              <a:t>10/18/2016</a:t>
            </a:fld>
            <a:endParaRPr lang="en-US" dirty="0"/>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B4D744A3-BF0C-4EDB-AE8A-6A0B7D66D73C}" type="slidenum">
              <a:rPr lang="en-US"/>
              <a:pPr>
                <a:defRPr/>
              </a:pPr>
              <a:t>‹#›</a:t>
            </a:fld>
            <a:endParaRPr lang="en-US" dirty="0"/>
          </a:p>
        </p:txBody>
      </p:sp>
    </p:spTree>
    <p:extLst>
      <p:ext uri="{BB962C8B-B14F-4D97-AF65-F5344CB8AC3E}">
        <p14:creationId xmlns:p14="http://schemas.microsoft.com/office/powerpoint/2010/main" val="876750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3C25AF1E-9165-4096-BBF7-CC8BCC8E60C1}" type="datetime1">
              <a:rPr lang="en-US"/>
              <a:pPr>
                <a:defRPr/>
              </a:pPr>
              <a:t>10/18/2016</a:t>
            </a:fld>
            <a:endParaRPr lang="en-US" dirty="0"/>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D17CAF18-E8B1-4C46-8EC4-BC6133291E13}" type="slidenum">
              <a:rPr lang="en-US"/>
              <a:pPr>
                <a:defRPr/>
              </a:pPr>
              <a:t>‹#›</a:t>
            </a:fld>
            <a:endParaRPr lang="en-US" dirty="0"/>
          </a:p>
        </p:txBody>
      </p:sp>
    </p:spTree>
    <p:extLst>
      <p:ext uri="{BB962C8B-B14F-4D97-AF65-F5344CB8AC3E}">
        <p14:creationId xmlns:p14="http://schemas.microsoft.com/office/powerpoint/2010/main" val="293061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7B7C2670-0A3B-49FB-8BE3-18ACEF280906}" type="datetime1">
              <a:rPr lang="en-US"/>
              <a:pPr>
                <a:defRPr/>
              </a:pPr>
              <a:t>10/18/2016</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E012CDC5-472D-4E52-A823-148C8F1AE981}" type="slidenum">
              <a:rPr lang="en-US"/>
              <a:pPr>
                <a:defRPr/>
              </a:pPr>
              <a:t>‹#›</a:t>
            </a:fld>
            <a:endParaRPr lang="en-US" dirty="0"/>
          </a:p>
        </p:txBody>
      </p:sp>
    </p:spTree>
    <p:extLst>
      <p:ext uri="{BB962C8B-B14F-4D97-AF65-F5344CB8AC3E}">
        <p14:creationId xmlns:p14="http://schemas.microsoft.com/office/powerpoint/2010/main" val="2712140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11"/>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8F65B620-015C-4BF1-A099-104757887ACE}" type="datetime1">
              <a:rPr lang="en-US"/>
              <a:pPr>
                <a:defRPr/>
              </a:pPr>
              <a:t>10/18/2016</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E3E0A2B4-4BB4-412A-8F05-E9662F9637FB}" type="slidenum">
              <a:rPr lang="en-US"/>
              <a:pPr>
                <a:defRPr/>
              </a:pPr>
              <a:t>‹#›</a:t>
            </a:fld>
            <a:endParaRPr lang="en-US"/>
          </a:p>
        </p:txBody>
      </p:sp>
    </p:spTree>
    <p:extLst>
      <p:ext uri="{BB962C8B-B14F-4D97-AF65-F5344CB8AC3E}">
        <p14:creationId xmlns:p14="http://schemas.microsoft.com/office/powerpoint/2010/main" val="2693915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B8399F9E-1E3D-40C9-B12D-4778A940F084}" type="datetime1">
              <a:rPr lang="en-US"/>
              <a:pPr>
                <a:defRPr/>
              </a:pPr>
              <a:t>10/18/2016</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F8EEEC23-CD05-4C52-A894-945A143A0744}" type="slidenum">
              <a:rPr lang="en-US"/>
              <a:pPr>
                <a:defRPr/>
              </a:pPr>
              <a:t>‹#›</a:t>
            </a:fld>
            <a:endParaRPr lang="en-US" dirty="0"/>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spTree>
  </p:cSld>
  <p:clrMap bg1="lt1" tx1="dk1" bg2="lt2" tx2="dk2" accent1="accent1" accent2="accent2" accent3="accent3" accent4="accent4" accent5="accent5" accent6="accent6" hlink="hlink" folHlink="folHlink"/>
  <p:sldLayoutIdLst>
    <p:sldLayoutId id="2147483896" r:id="rId1"/>
    <p:sldLayoutId id="2147483888" r:id="rId2"/>
    <p:sldLayoutId id="2147483897" r:id="rId3"/>
    <p:sldLayoutId id="2147483889" r:id="rId4"/>
    <p:sldLayoutId id="2147483890" r:id="rId5"/>
    <p:sldLayoutId id="2147483891" r:id="rId6"/>
    <p:sldLayoutId id="2147483892" r:id="rId7"/>
    <p:sldLayoutId id="2147483893" r:id="rId8"/>
    <p:sldLayoutId id="2147483898" r:id="rId9"/>
    <p:sldLayoutId id="2147483894" r:id="rId10"/>
    <p:sldLayoutId id="2147483895" r:id="rId11"/>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docs.oracle.com/javase/8/docs/api/java/util/function/package-summary.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extLst/>
        </p:spPr>
        <p:txBody>
          <a:bodyPr>
            <a:normAutofit fontScale="90000"/>
          </a:bodyPr>
          <a:lstStyle/>
          <a:p>
            <a:pPr eaLnBrk="1" fontAlgn="auto" hangingPunct="1">
              <a:spcAft>
                <a:spcPts val="0"/>
              </a:spcAft>
              <a:defRPr/>
            </a:pPr>
            <a:r>
              <a:rPr lang="en-US" sz="4400" dirty="0" smtClean="0"/>
              <a:t>Lecture 8: Functional Programming in Java 8</a:t>
            </a:r>
            <a:br>
              <a:rPr lang="en-US" sz="4400" dirty="0" smtClean="0"/>
            </a:br>
            <a:r>
              <a:rPr lang="en-US" sz="3100" i="1" dirty="0">
                <a:effectLst/>
              </a:rPr>
              <a:t>Commanding All the Laws of Nature from the Source</a:t>
            </a:r>
            <a:endParaRPr lang="en-US" sz="4400" i="1" dirty="0"/>
          </a:p>
        </p:txBody>
      </p:sp>
      <p:sp>
        <p:nvSpPr>
          <p:cNvPr id="6" name="Slide Number Placeholder 5"/>
          <p:cNvSpPr>
            <a:spLocks noGrp="1"/>
          </p:cNvSpPr>
          <p:nvPr>
            <p:ph type="sldNum" sz="quarter" idx="12"/>
          </p:nvPr>
        </p:nvSpPr>
        <p:spPr/>
        <p:txBody>
          <a:bodyPr/>
          <a:lstStyle/>
          <a:p>
            <a:pPr>
              <a:defRPr/>
            </a:pPr>
            <a:fld id="{409CB627-CD54-4E45-AC67-33F865EC9DC9}" type="slidenum">
              <a:rPr lang="en-US"/>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sz="3200" dirty="0"/>
              <a:t>How Java SE 7 Approximates “Functions As First-Class Citizens”</a:t>
            </a:r>
          </a:p>
        </p:txBody>
      </p:sp>
      <p:sp>
        <p:nvSpPr>
          <p:cNvPr id="3" name="Content Placeholder 2"/>
          <p:cNvSpPr>
            <a:spLocks noGrp="1"/>
          </p:cNvSpPr>
          <p:nvPr>
            <p:ph idx="1"/>
          </p:nvPr>
        </p:nvSpPr>
        <p:spPr>
          <a:xfrm>
            <a:off x="457200" y="1524000"/>
            <a:ext cx="8229600" cy="4800600"/>
          </a:xfrm>
        </p:spPr>
        <p:txBody>
          <a:bodyPr/>
          <a:lstStyle/>
          <a:p>
            <a:r>
              <a:rPr lang="en-US" sz="1600" u="sng" smtClean="0"/>
              <a:t>Problem</a:t>
            </a:r>
            <a:r>
              <a:rPr lang="en-US" sz="1600" smtClean="0"/>
              <a:t>: Sort </a:t>
            </a:r>
            <a:r>
              <a:rPr lang="en-US" sz="1600"/>
              <a:t>a list of Employee objects.</a:t>
            </a:r>
          </a:p>
          <a:p>
            <a:pPr marL="366713" lvl="1" indent="0">
              <a:buNone/>
            </a:pPr>
            <a:r>
              <a:rPr lang="en-US" sz="1600">
                <a:solidFill>
                  <a:srgbClr val="7030A0"/>
                </a:solidFill>
                <a:latin typeface="Courier New" panose="02070309020205020404" pitchFamily="49" charset="0"/>
                <a:cs typeface="Courier New" panose="02070309020205020404" pitchFamily="49" charset="0"/>
              </a:rPr>
              <a:t>class</a:t>
            </a:r>
            <a:r>
              <a:rPr lang="en-US" sz="1600">
                <a:latin typeface="Courier New" panose="02070309020205020404" pitchFamily="49" charset="0"/>
                <a:cs typeface="Courier New" panose="02070309020205020404" pitchFamily="49" charset="0"/>
              </a:rPr>
              <a:t> Employee {</a:t>
            </a:r>
            <a:br>
              <a:rPr lang="en-US" sz="1600">
                <a:latin typeface="Courier New" panose="02070309020205020404" pitchFamily="49" charset="0"/>
                <a:cs typeface="Courier New" panose="02070309020205020404" pitchFamily="49" charset="0"/>
              </a:rPr>
            </a:br>
            <a:r>
              <a:rPr lang="en-US" sz="1600">
                <a:latin typeface="Courier New" panose="02070309020205020404" pitchFamily="49" charset="0"/>
                <a:cs typeface="Courier New" panose="02070309020205020404" pitchFamily="49" charset="0"/>
              </a:rPr>
              <a:t>	String </a:t>
            </a:r>
            <a:r>
              <a:rPr lang="en-US" sz="1600" b="1">
                <a:solidFill>
                  <a:schemeClr val="accent6">
                    <a:lumMod val="50000"/>
                  </a:schemeClr>
                </a:solidFill>
                <a:latin typeface="Courier New" panose="02070309020205020404" pitchFamily="49" charset="0"/>
                <a:cs typeface="Courier New" panose="02070309020205020404" pitchFamily="49" charset="0"/>
              </a:rPr>
              <a:t>name</a:t>
            </a:r>
            <a:r>
              <a:rPr lang="en-US" sz="1600">
                <a:latin typeface="Courier New" panose="02070309020205020404" pitchFamily="49" charset="0"/>
                <a:cs typeface="Courier New" panose="02070309020205020404" pitchFamily="49" charset="0"/>
              </a:rPr>
              <a:t>;</a:t>
            </a:r>
            <a:br>
              <a:rPr lang="en-US" sz="1600">
                <a:latin typeface="Courier New" panose="02070309020205020404" pitchFamily="49" charset="0"/>
                <a:cs typeface="Courier New" panose="02070309020205020404" pitchFamily="49" charset="0"/>
              </a:rPr>
            </a:br>
            <a:r>
              <a:rPr lang="en-US" sz="1600">
                <a:latin typeface="Courier New" panose="02070309020205020404" pitchFamily="49" charset="0"/>
                <a:cs typeface="Courier New" panose="02070309020205020404" pitchFamily="49" charset="0"/>
              </a:rPr>
              <a:t>	int </a:t>
            </a:r>
            <a:r>
              <a:rPr lang="en-US" sz="1600">
                <a:solidFill>
                  <a:schemeClr val="accent6">
                    <a:lumMod val="50000"/>
                  </a:schemeClr>
                </a:solidFill>
                <a:latin typeface="Courier New" panose="02070309020205020404" pitchFamily="49" charset="0"/>
                <a:cs typeface="Courier New" panose="02070309020205020404" pitchFamily="49" charset="0"/>
              </a:rPr>
              <a:t>salary</a:t>
            </a:r>
            <a:r>
              <a:rPr lang="en-US" sz="1600">
                <a:latin typeface="Courier New" panose="02070309020205020404" pitchFamily="49" charset="0"/>
                <a:cs typeface="Courier New" panose="02070309020205020404" pitchFamily="49" charset="0"/>
              </a:rPr>
              <a:t>;</a:t>
            </a:r>
            <a:br>
              <a:rPr lang="en-US" sz="1600">
                <a:latin typeface="Courier New" panose="02070309020205020404" pitchFamily="49" charset="0"/>
                <a:cs typeface="Courier New" panose="02070309020205020404" pitchFamily="49" charset="0"/>
              </a:rPr>
            </a:br>
            <a:r>
              <a:rPr lang="en-US" sz="1600">
                <a:latin typeface="Courier New" panose="02070309020205020404" pitchFamily="49" charset="0"/>
                <a:cs typeface="Courier New" panose="02070309020205020404" pitchFamily="49" charset="0"/>
              </a:rPr>
              <a:t>	public Employee(String n, int s) {</a:t>
            </a:r>
            <a:br>
              <a:rPr lang="en-US" sz="1600">
                <a:latin typeface="Courier New" panose="02070309020205020404" pitchFamily="49" charset="0"/>
                <a:cs typeface="Courier New" panose="02070309020205020404" pitchFamily="49" charset="0"/>
              </a:rPr>
            </a:br>
            <a:r>
              <a:rPr lang="en-US" sz="1600">
                <a:latin typeface="Courier New" panose="02070309020205020404" pitchFamily="49" charset="0"/>
                <a:cs typeface="Courier New" panose="02070309020205020404" pitchFamily="49" charset="0"/>
              </a:rPr>
              <a:t>		this.</a:t>
            </a:r>
            <a:r>
              <a:rPr lang="en-US" sz="1600" b="1">
                <a:solidFill>
                  <a:schemeClr val="accent6">
                    <a:lumMod val="50000"/>
                  </a:schemeClr>
                </a:solidFill>
                <a:latin typeface="Courier New" panose="02070309020205020404" pitchFamily="49" charset="0"/>
                <a:cs typeface="Courier New" panose="02070309020205020404" pitchFamily="49" charset="0"/>
              </a:rPr>
              <a:t>name</a:t>
            </a:r>
            <a:r>
              <a:rPr lang="en-US" sz="1600">
                <a:latin typeface="Courier New" panose="02070309020205020404" pitchFamily="49" charset="0"/>
                <a:cs typeface="Courier New" panose="02070309020205020404" pitchFamily="49" charset="0"/>
              </a:rPr>
              <a:t> = n;</a:t>
            </a:r>
            <a:br>
              <a:rPr lang="en-US" sz="1600">
                <a:latin typeface="Courier New" panose="02070309020205020404" pitchFamily="49" charset="0"/>
                <a:cs typeface="Courier New" panose="02070309020205020404" pitchFamily="49" charset="0"/>
              </a:rPr>
            </a:br>
            <a:r>
              <a:rPr lang="en-US" sz="1600">
                <a:latin typeface="Courier New" panose="02070309020205020404" pitchFamily="49" charset="0"/>
                <a:cs typeface="Courier New" panose="02070309020205020404" pitchFamily="49" charset="0"/>
              </a:rPr>
              <a:t>		this.</a:t>
            </a:r>
            <a:r>
              <a:rPr lang="en-US" sz="1600" b="1">
                <a:solidFill>
                  <a:schemeClr val="accent6">
                    <a:lumMod val="50000"/>
                  </a:schemeClr>
                </a:solidFill>
                <a:latin typeface="Courier New" panose="02070309020205020404" pitchFamily="49" charset="0"/>
                <a:cs typeface="Courier New" panose="02070309020205020404" pitchFamily="49" charset="0"/>
              </a:rPr>
              <a:t>salary</a:t>
            </a:r>
            <a:r>
              <a:rPr lang="en-US" sz="1600">
                <a:latin typeface="Courier New" panose="02070309020205020404" pitchFamily="49" charset="0"/>
                <a:cs typeface="Courier New" panose="02070309020205020404" pitchFamily="49" charset="0"/>
              </a:rPr>
              <a:t> = s;</a:t>
            </a:r>
            <a:br>
              <a:rPr lang="en-US" sz="1600">
                <a:latin typeface="Courier New" panose="02070309020205020404" pitchFamily="49" charset="0"/>
                <a:cs typeface="Courier New" panose="02070309020205020404" pitchFamily="49" charset="0"/>
              </a:rPr>
            </a:br>
            <a:r>
              <a:rPr lang="en-US" sz="1600">
                <a:latin typeface="Courier New" panose="02070309020205020404" pitchFamily="49" charset="0"/>
                <a:cs typeface="Courier New" panose="02070309020205020404" pitchFamily="49" charset="0"/>
              </a:rPr>
              <a:t>	}</a:t>
            </a:r>
            <a:br>
              <a:rPr lang="en-US" sz="1600">
                <a:latin typeface="Courier New" panose="02070309020205020404" pitchFamily="49" charset="0"/>
                <a:cs typeface="Courier New" panose="02070309020205020404" pitchFamily="49" charset="0"/>
              </a:rPr>
            </a:br>
            <a:r>
              <a:rPr lang="en-US" sz="1600" smtClean="0">
                <a:latin typeface="Courier New" panose="02070309020205020404" pitchFamily="49" charset="0"/>
                <a:cs typeface="Courier New" panose="02070309020205020404" pitchFamily="49" charset="0"/>
              </a:rPr>
              <a:t>}</a:t>
            </a:r>
            <a:endParaRPr lang="en-US" sz="1600"/>
          </a:p>
          <a:p>
            <a:r>
              <a:rPr lang="en-US" sz="1600" smtClean="0"/>
              <a:t>To sort, we need a criterion for comparing two Employee objects. We can define a function </a:t>
            </a:r>
            <a:r>
              <a:rPr lang="en-US" sz="1600" smtClean="0">
                <a:latin typeface="Courier New" panose="02070309020205020404" pitchFamily="49" charset="0"/>
                <a:cs typeface="Courier New" panose="02070309020205020404" pitchFamily="49" charset="0"/>
              </a:rPr>
              <a:t>compare</a:t>
            </a:r>
            <a:r>
              <a:rPr lang="en-US" sz="1600" smtClean="0"/>
              <a:t> </a:t>
            </a:r>
            <a:r>
              <a:rPr lang="en-US" sz="1600"/>
              <a:t>that tells us how to </a:t>
            </a:r>
            <a:r>
              <a:rPr lang="en-US" sz="1600" smtClean="0"/>
              <a:t>do this:</a:t>
            </a:r>
            <a:endParaRPr lang="en-US" sz="1600"/>
          </a:p>
          <a:p>
            <a:pPr marL="366713" lvl="1" indent="0">
              <a:buNone/>
            </a:pPr>
            <a:r>
              <a:rPr lang="en-US" sz="1600" smtClean="0">
                <a:latin typeface="Courier New" panose="02070309020205020404" pitchFamily="49" charset="0"/>
                <a:cs typeface="Courier New" panose="02070309020205020404" pitchFamily="49" charset="0"/>
              </a:rPr>
              <a:t>   int </a:t>
            </a:r>
            <a:r>
              <a:rPr lang="en-US" sz="1600">
                <a:latin typeface="Courier New" panose="02070309020205020404" pitchFamily="49" charset="0"/>
                <a:cs typeface="Courier New" panose="02070309020205020404" pitchFamily="49" charset="0"/>
              </a:rPr>
              <a:t>compare(Employee e1, Employee e2) {</a:t>
            </a:r>
            <a:br>
              <a:rPr lang="en-US" sz="1600">
                <a:latin typeface="Courier New" panose="02070309020205020404" pitchFamily="49" charset="0"/>
                <a:cs typeface="Courier New" panose="02070309020205020404" pitchFamily="49" charset="0"/>
              </a:rPr>
            </a:br>
            <a:r>
              <a:rPr lang="en-US" sz="1600">
                <a:latin typeface="Courier New" panose="02070309020205020404" pitchFamily="49" charset="0"/>
                <a:cs typeface="Courier New" panose="02070309020205020404" pitchFamily="49" charset="0"/>
              </a:rPr>
              <a:t>	</a:t>
            </a:r>
            <a:r>
              <a:rPr lang="en-US" sz="1600" smtClean="0">
                <a:latin typeface="Courier New" panose="02070309020205020404" pitchFamily="49" charset="0"/>
                <a:cs typeface="Courier New" panose="02070309020205020404" pitchFamily="49" charset="0"/>
              </a:rPr>
              <a:t>  return </a:t>
            </a:r>
            <a:r>
              <a:rPr lang="en-US" sz="1600">
                <a:latin typeface="Courier New" panose="02070309020205020404" pitchFamily="49" charset="0"/>
                <a:cs typeface="Courier New" panose="02070309020205020404" pitchFamily="49" charset="0"/>
              </a:rPr>
              <a:t>e1.name.compareTo(e2.name);</a:t>
            </a:r>
            <a:br>
              <a:rPr lang="en-US" sz="1600">
                <a:latin typeface="Courier New" panose="02070309020205020404" pitchFamily="49" charset="0"/>
                <a:cs typeface="Courier New" panose="02070309020205020404" pitchFamily="49" charset="0"/>
              </a:rPr>
            </a:br>
            <a:r>
              <a:rPr lang="en-US" sz="1600" smtClean="0">
                <a:latin typeface="Courier New" panose="02070309020205020404" pitchFamily="49" charset="0"/>
                <a:cs typeface="Courier New" panose="02070309020205020404" pitchFamily="49" charset="0"/>
              </a:rPr>
              <a:t>   }</a:t>
            </a:r>
            <a:endParaRPr lang="en-US" sz="1600"/>
          </a:p>
          <a:p>
            <a:r>
              <a:rPr lang="en-US" sz="1600" smtClean="0"/>
              <a:t>Natural thing to try to do:</a:t>
            </a:r>
          </a:p>
          <a:p>
            <a:pPr marL="0" indent="0">
              <a:buNone/>
            </a:pPr>
            <a:r>
              <a:rPr lang="en-US" sz="1600"/>
              <a:t>	</a:t>
            </a:r>
            <a:r>
              <a:rPr lang="en-US" sz="1600">
                <a:latin typeface="Courier New" panose="02070309020205020404" pitchFamily="49" charset="0"/>
                <a:cs typeface="Courier New" panose="02070309020205020404" pitchFamily="49" charset="0"/>
              </a:rPr>
              <a:t>Collections.sort(list, compare)</a:t>
            </a:r>
            <a:br>
              <a:rPr lang="en-US" sz="1600">
                <a:latin typeface="Courier New" panose="02070309020205020404" pitchFamily="49" charset="0"/>
                <a:cs typeface="Courier New" panose="02070309020205020404" pitchFamily="49" charset="0"/>
              </a:rPr>
            </a:br>
            <a:r>
              <a:rPr lang="en-US" sz="1600"/>
              <a:t/>
            </a:r>
            <a:br>
              <a:rPr lang="en-US" sz="1600"/>
            </a:br>
            <a:r>
              <a:rPr lang="en-US" sz="1600" smtClean="0"/>
              <a:t>     BUT,  </a:t>
            </a:r>
            <a:r>
              <a:rPr lang="en-US" sz="1600" i="1" smtClean="0"/>
              <a:t>functions </a:t>
            </a:r>
            <a:r>
              <a:rPr lang="en-US" sz="1600" i="1"/>
              <a:t>are not first-class </a:t>
            </a:r>
            <a:r>
              <a:rPr lang="en-US" sz="1600" i="1" smtClean="0"/>
              <a:t>citizens in Java</a:t>
            </a:r>
            <a:r>
              <a:rPr lang="en-US" sz="1600" smtClean="0"/>
              <a:t>, so this </a:t>
            </a:r>
            <a:r>
              <a:rPr lang="en-US" sz="1600"/>
              <a:t>cannot be done. </a:t>
            </a:r>
          </a:p>
          <a:p>
            <a:pPr marL="0" indent="0">
              <a:buNone/>
            </a:pPr>
            <a:endParaRPr lang="en-US"/>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10</a:t>
            </a:fld>
            <a:endParaRPr lang="en-US" dirty="0"/>
          </a:p>
        </p:txBody>
      </p:sp>
    </p:spTree>
    <p:extLst>
      <p:ext uri="{BB962C8B-B14F-4D97-AF65-F5344CB8AC3E}">
        <p14:creationId xmlns:p14="http://schemas.microsoft.com/office/powerpoint/2010/main" val="27026485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304800"/>
            <a:ext cx="8229600" cy="1143000"/>
          </a:xfrm>
        </p:spPr>
        <p:txBody>
          <a:bodyPr/>
          <a:lstStyle/>
          <a:p>
            <a:r>
              <a:rPr lang="en-US" sz="3200" dirty="0"/>
              <a:t>How Java SE 7 Approximates “Functions As First-Class Citizens”</a:t>
            </a:r>
            <a:endParaRPr lang="en-US" altLang="en-US" sz="3200" dirty="0" smtClean="0"/>
          </a:p>
        </p:txBody>
      </p:sp>
      <p:sp>
        <p:nvSpPr>
          <p:cNvPr id="13315" name="Content Placeholder 2"/>
          <p:cNvSpPr>
            <a:spLocks noGrp="1"/>
          </p:cNvSpPr>
          <p:nvPr>
            <p:ph idx="1"/>
          </p:nvPr>
        </p:nvSpPr>
        <p:spPr>
          <a:xfrm>
            <a:off x="457200" y="1600200"/>
            <a:ext cx="8229600" cy="2438400"/>
          </a:xfrm>
        </p:spPr>
        <p:txBody>
          <a:bodyPr/>
          <a:lstStyle/>
          <a:p>
            <a:r>
              <a:rPr lang="en-US" sz="2000" dirty="0"/>
              <a:t>The </a:t>
            </a:r>
            <a:r>
              <a:rPr lang="en-US" sz="2000" dirty="0">
                <a:latin typeface="Courier New" panose="02070309020205020404" pitchFamily="49" charset="0"/>
                <a:cs typeface="Courier New" panose="02070309020205020404" pitchFamily="49" charset="0"/>
              </a:rPr>
              <a:t>Comparator</a:t>
            </a:r>
            <a:r>
              <a:rPr lang="en-US" sz="2000" dirty="0"/>
              <a:t> interface is a </a:t>
            </a:r>
            <a:r>
              <a:rPr lang="en-US" sz="2000" i="1" dirty="0"/>
              <a:t>declarative wrapper</a:t>
            </a:r>
            <a:r>
              <a:rPr lang="en-US" sz="2000" dirty="0"/>
              <a:t> for the </a:t>
            </a:r>
            <a:r>
              <a:rPr lang="en-US" sz="2000"/>
              <a:t>function </a:t>
            </a:r>
            <a:r>
              <a:rPr lang="en-US" sz="2000" smtClean="0">
                <a:latin typeface="Courier New" panose="02070309020205020404" pitchFamily="49" charset="0"/>
                <a:cs typeface="Courier New" panose="02070309020205020404" pitchFamily="49" charset="0"/>
              </a:rPr>
              <a:t>compare</a:t>
            </a:r>
            <a:r>
              <a:rPr lang="en-US" sz="2000" smtClean="0"/>
              <a:t>.</a:t>
            </a:r>
            <a:endParaRPr lang="en-US" sz="2000" dirty="0" smtClean="0"/>
          </a:p>
          <a:p>
            <a:pPr marL="366713" lvl="1" indent="0">
              <a:buNone/>
            </a:pPr>
            <a:r>
              <a:rPr lang="en-US" sz="2000" dirty="0">
                <a:solidFill>
                  <a:srgbClr val="7030A0"/>
                </a:solidFill>
                <a:latin typeface="Courier New" panose="02070309020205020404" pitchFamily="49" charset="0"/>
                <a:cs typeface="Courier New" panose="02070309020205020404" pitchFamily="49" charset="0"/>
              </a:rPr>
              <a:t>interface</a:t>
            </a:r>
            <a:r>
              <a:rPr lang="en-US" sz="2000" dirty="0">
                <a:latin typeface="Courier New" panose="02070309020205020404" pitchFamily="49" charset="0"/>
                <a:cs typeface="Courier New" panose="02070309020205020404" pitchFamily="49" charset="0"/>
              </a:rPr>
              <a:t> Comparator&lt;T&gt;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compare(T </a:t>
            </a:r>
            <a:r>
              <a:rPr lang="en-US" sz="2000" b="1" dirty="0">
                <a:solidFill>
                  <a:schemeClr val="accent6">
                    <a:lumMod val="50000"/>
                  </a:schemeClr>
                </a:solidFill>
                <a:latin typeface="Courier New" panose="02070309020205020404" pitchFamily="49" charset="0"/>
                <a:cs typeface="Courier New" panose="02070309020205020404" pitchFamily="49" charset="0"/>
              </a:rPr>
              <a:t>o1</a:t>
            </a:r>
            <a:r>
              <a:rPr lang="en-US" sz="2000" dirty="0">
                <a:latin typeface="Courier New" panose="02070309020205020404" pitchFamily="49" charset="0"/>
                <a:cs typeface="Courier New" panose="02070309020205020404" pitchFamily="49" charset="0"/>
              </a:rPr>
              <a:t>, T </a:t>
            </a:r>
            <a:r>
              <a:rPr lang="en-US" sz="2000" b="1" dirty="0">
                <a:solidFill>
                  <a:schemeClr val="accent6">
                    <a:lumMod val="50000"/>
                  </a:schemeClr>
                </a:solidFill>
                <a:latin typeface="Courier New" panose="02070309020205020404" pitchFamily="49" charset="0"/>
                <a:cs typeface="Courier New" panose="02070309020205020404" pitchFamily="49" charset="0"/>
              </a:rPr>
              <a:t>o2</a:t>
            </a:r>
            <a:r>
              <a:rPr lang="en-US" sz="2000" dirty="0">
                <a:latin typeface="Courier New" panose="02070309020205020404" pitchFamily="49" charset="0"/>
                <a:cs typeface="Courier New" panose="02070309020205020404" pitchFamily="49" charset="0"/>
              </a:rPr>
              <a:t>);</a:t>
            </a:r>
          </a:p>
          <a:p>
            <a:pPr marL="366713" lvl="1" indent="0">
              <a:buNone/>
            </a:pPr>
            <a:r>
              <a:rPr lang="en-US" sz="2000" smtClean="0">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sz="quarter" idx="12"/>
          </p:nvPr>
        </p:nvSpPr>
        <p:spPr/>
        <p:txBody>
          <a:bodyPr/>
          <a:lstStyle/>
          <a:p>
            <a:pPr>
              <a:defRPr/>
            </a:pPr>
            <a:fld id="{06745943-B980-4D86-B89F-1618F411B74A}" type="slidenum">
              <a:rPr lang="en-US" smtClean="0"/>
              <a:pPr>
                <a:defRPr/>
              </a:pPr>
              <a:t>11</a:t>
            </a:fld>
            <a:endParaRPr lang="en-US" dirty="0"/>
          </a:p>
        </p:txBody>
      </p:sp>
      <p:sp>
        <p:nvSpPr>
          <p:cNvPr id="2" name="TextBox 1"/>
          <p:cNvSpPr txBox="1"/>
          <p:nvPr/>
        </p:nvSpPr>
        <p:spPr>
          <a:xfrm>
            <a:off x="533400" y="5693300"/>
            <a:ext cx="7924800" cy="646331"/>
          </a:xfrm>
          <a:prstGeom prst="rect">
            <a:avLst/>
          </a:prstGeom>
          <a:noFill/>
        </p:spPr>
        <p:txBody>
          <a:bodyPr wrap="square" rtlCol="0">
            <a:spAutoFit/>
          </a:bodyPr>
          <a:lstStyle/>
          <a:p>
            <a:r>
              <a:rPr lang="en-US" smtClean="0"/>
              <a:t> </a:t>
            </a:r>
          </a:p>
          <a:p>
            <a:r>
              <a:rPr lang="en-US"/>
              <a:t> </a:t>
            </a:r>
            <a:r>
              <a:rPr lang="en-US" smtClean="0"/>
              <a:t>      </a:t>
            </a:r>
            <a:endParaRPr lang="en-US"/>
          </a:p>
        </p:txBody>
      </p:sp>
    </p:spTree>
    <p:extLst>
      <p:ext uri="{BB962C8B-B14F-4D97-AF65-F5344CB8AC3E}">
        <p14:creationId xmlns:p14="http://schemas.microsoft.com/office/powerpoint/2010/main" val="7918303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304800"/>
            <a:ext cx="8229600" cy="1143000"/>
          </a:xfrm>
        </p:spPr>
        <p:txBody>
          <a:bodyPr/>
          <a:lstStyle/>
          <a:p>
            <a:r>
              <a:rPr lang="en-US" sz="3200" dirty="0"/>
              <a:t>How Java SE 7 Approximates “Functions As First-Class Citizens”</a:t>
            </a:r>
            <a:endParaRPr lang="en-US" altLang="en-US" sz="3200" dirty="0" smtClean="0"/>
          </a:p>
        </p:txBody>
      </p:sp>
      <p:sp>
        <p:nvSpPr>
          <p:cNvPr id="13315" name="Content Placeholder 2"/>
          <p:cNvSpPr>
            <a:spLocks noGrp="1"/>
          </p:cNvSpPr>
          <p:nvPr>
            <p:ph idx="1"/>
          </p:nvPr>
        </p:nvSpPr>
        <p:spPr>
          <a:xfrm>
            <a:off x="457200" y="1600200"/>
            <a:ext cx="8229600" cy="2438400"/>
          </a:xfrm>
        </p:spPr>
        <p:txBody>
          <a:bodyPr/>
          <a:lstStyle/>
          <a:p>
            <a:r>
              <a:rPr lang="en-US" sz="2000" dirty="0"/>
              <a:t>The </a:t>
            </a:r>
            <a:r>
              <a:rPr lang="en-US" sz="2000" dirty="0">
                <a:latin typeface="Courier New" panose="02070309020205020404" pitchFamily="49" charset="0"/>
                <a:cs typeface="Courier New" panose="02070309020205020404" pitchFamily="49" charset="0"/>
              </a:rPr>
              <a:t>Comparator</a:t>
            </a:r>
            <a:r>
              <a:rPr lang="en-US" sz="2000" dirty="0"/>
              <a:t> interface is a </a:t>
            </a:r>
            <a:r>
              <a:rPr lang="en-US" sz="2000" i="1" dirty="0"/>
              <a:t>declarative wrapper</a:t>
            </a:r>
            <a:r>
              <a:rPr lang="en-US" sz="2000" dirty="0"/>
              <a:t> for the </a:t>
            </a:r>
            <a:r>
              <a:rPr lang="en-US" sz="2000"/>
              <a:t>function </a:t>
            </a:r>
            <a:r>
              <a:rPr lang="en-US" sz="2000" smtClean="0">
                <a:latin typeface="Courier New" panose="02070309020205020404" pitchFamily="49" charset="0"/>
                <a:cs typeface="Courier New" panose="02070309020205020404" pitchFamily="49" charset="0"/>
              </a:rPr>
              <a:t>compare</a:t>
            </a:r>
            <a:r>
              <a:rPr lang="en-US" sz="2000" smtClean="0"/>
              <a:t>.</a:t>
            </a:r>
            <a:endParaRPr lang="en-US" sz="2000" dirty="0" smtClean="0"/>
          </a:p>
          <a:p>
            <a:pPr marL="366713" lvl="1" indent="0">
              <a:buNone/>
            </a:pPr>
            <a:r>
              <a:rPr lang="en-US" sz="2000" dirty="0">
                <a:solidFill>
                  <a:srgbClr val="7030A0"/>
                </a:solidFill>
                <a:latin typeface="Courier New" panose="02070309020205020404" pitchFamily="49" charset="0"/>
                <a:cs typeface="Courier New" panose="02070309020205020404" pitchFamily="49" charset="0"/>
              </a:rPr>
              <a:t>interface</a:t>
            </a:r>
            <a:r>
              <a:rPr lang="en-US" sz="2000" dirty="0">
                <a:latin typeface="Courier New" panose="02070309020205020404" pitchFamily="49" charset="0"/>
                <a:cs typeface="Courier New" panose="02070309020205020404" pitchFamily="49" charset="0"/>
              </a:rPr>
              <a:t> Comparator&lt;T&gt;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compare(T </a:t>
            </a:r>
            <a:r>
              <a:rPr lang="en-US" sz="2000" b="1" dirty="0">
                <a:solidFill>
                  <a:schemeClr val="accent6">
                    <a:lumMod val="50000"/>
                  </a:schemeClr>
                </a:solidFill>
                <a:latin typeface="Courier New" panose="02070309020205020404" pitchFamily="49" charset="0"/>
                <a:cs typeface="Courier New" panose="02070309020205020404" pitchFamily="49" charset="0"/>
              </a:rPr>
              <a:t>o1</a:t>
            </a:r>
            <a:r>
              <a:rPr lang="en-US" sz="2000" dirty="0">
                <a:latin typeface="Courier New" panose="02070309020205020404" pitchFamily="49" charset="0"/>
                <a:cs typeface="Courier New" panose="02070309020205020404" pitchFamily="49" charset="0"/>
              </a:rPr>
              <a:t>, T </a:t>
            </a:r>
            <a:r>
              <a:rPr lang="en-US" sz="2000" b="1" dirty="0">
                <a:solidFill>
                  <a:schemeClr val="accent6">
                    <a:lumMod val="50000"/>
                  </a:schemeClr>
                </a:solidFill>
                <a:latin typeface="Courier New" panose="02070309020205020404" pitchFamily="49" charset="0"/>
                <a:cs typeface="Courier New" panose="02070309020205020404" pitchFamily="49" charset="0"/>
              </a:rPr>
              <a:t>o2</a:t>
            </a:r>
            <a:r>
              <a:rPr lang="en-US" sz="2000" dirty="0">
                <a:latin typeface="Courier New" panose="02070309020205020404" pitchFamily="49" charset="0"/>
                <a:cs typeface="Courier New" panose="02070309020205020404" pitchFamily="49" charset="0"/>
              </a:rPr>
              <a:t>);</a:t>
            </a:r>
          </a:p>
          <a:p>
            <a:pPr marL="366713" lvl="1" indent="0">
              <a:buNone/>
            </a:pPr>
            <a:r>
              <a:rPr lang="en-US" sz="2000" smtClean="0">
                <a:latin typeface="Courier New" panose="02070309020205020404" pitchFamily="49" charset="0"/>
                <a:cs typeface="Courier New" panose="02070309020205020404" pitchFamily="49" charset="0"/>
              </a:rPr>
              <a:t>}</a:t>
            </a:r>
          </a:p>
          <a:p>
            <a:r>
              <a:rPr lang="en-US" sz="2000" smtClean="0"/>
              <a:t>Although we cannot pass the function </a:t>
            </a:r>
            <a:r>
              <a:rPr lang="en-US" sz="2000" smtClean="0">
                <a:latin typeface="Courier New" panose="02070309020205020404" pitchFamily="49" charset="0"/>
                <a:cs typeface="Courier New" panose="02070309020205020404" pitchFamily="49" charset="0"/>
              </a:rPr>
              <a:t>compare</a:t>
            </a:r>
            <a:r>
              <a:rPr lang="en-US" sz="2000" smtClean="0"/>
              <a:t> as an argument to the </a:t>
            </a:r>
            <a:r>
              <a:rPr lang="en-US" sz="2000" smtClean="0">
                <a:latin typeface="Courier New" panose="02070309020205020404" pitchFamily="49" charset="0"/>
                <a:cs typeface="Courier New" panose="02070309020205020404" pitchFamily="49" charset="0"/>
              </a:rPr>
              <a:t>sort</a:t>
            </a:r>
            <a:r>
              <a:rPr lang="en-US" sz="2000" smtClean="0"/>
              <a:t> method, we can pass an instance of </a:t>
            </a:r>
            <a:r>
              <a:rPr lang="en-US" sz="2000" smtClean="0">
                <a:latin typeface="Courier New" panose="02070309020205020404" pitchFamily="49" charset="0"/>
                <a:cs typeface="Courier New" panose="02070309020205020404" pitchFamily="49" charset="0"/>
              </a:rPr>
              <a:t>Comparator</a:t>
            </a:r>
            <a:r>
              <a:rPr lang="en-US" smtClean="0"/>
              <a:t>. </a:t>
            </a:r>
            <a:endParaRPr lang="en-US" dirty="0"/>
          </a:p>
          <a:p>
            <a:pPr marL="0" indent="0">
              <a:buFont typeface="Wingdings 2" pitchFamily="18" charset="2"/>
              <a:buNone/>
            </a:pPr>
            <a:endParaRPr lang="en-US" altLang="en-US" dirty="0" smtClean="0"/>
          </a:p>
        </p:txBody>
      </p:sp>
      <p:sp>
        <p:nvSpPr>
          <p:cNvPr id="4" name="Slide Number Placeholder 3"/>
          <p:cNvSpPr>
            <a:spLocks noGrp="1"/>
          </p:cNvSpPr>
          <p:nvPr>
            <p:ph type="sldNum" sz="quarter" idx="12"/>
          </p:nvPr>
        </p:nvSpPr>
        <p:spPr/>
        <p:txBody>
          <a:bodyPr/>
          <a:lstStyle/>
          <a:p>
            <a:pPr>
              <a:defRPr/>
            </a:pPr>
            <a:fld id="{06745943-B980-4D86-B89F-1618F411B74A}" type="slidenum">
              <a:rPr lang="en-US" smtClean="0"/>
              <a:pPr>
                <a:defRPr/>
              </a:pPr>
              <a:t>12</a:t>
            </a:fld>
            <a:endParaRPr 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132225"/>
            <a:ext cx="4800600" cy="156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33400" y="5693300"/>
            <a:ext cx="7924800" cy="369332"/>
          </a:xfrm>
          <a:prstGeom prst="rect">
            <a:avLst/>
          </a:prstGeom>
          <a:noFill/>
        </p:spPr>
        <p:txBody>
          <a:bodyPr wrap="square" rtlCol="0">
            <a:spAutoFit/>
          </a:bodyPr>
          <a:lstStyle/>
          <a:p>
            <a:r>
              <a:rPr lang="en-US" smtClean="0"/>
              <a:t>          </a:t>
            </a:r>
            <a:endParaRPr lang="en-US"/>
          </a:p>
        </p:txBody>
      </p:sp>
    </p:spTree>
    <p:extLst>
      <p:ext uri="{BB962C8B-B14F-4D97-AF65-F5344CB8AC3E}">
        <p14:creationId xmlns:p14="http://schemas.microsoft.com/office/powerpoint/2010/main" val="10331006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304800"/>
            <a:ext cx="8229600" cy="1143000"/>
          </a:xfrm>
        </p:spPr>
        <p:txBody>
          <a:bodyPr/>
          <a:lstStyle/>
          <a:p>
            <a:r>
              <a:rPr lang="en-US" sz="3200" dirty="0"/>
              <a:t>How Java SE 7 Approximates “Functions As First-Class Citizens”</a:t>
            </a:r>
            <a:endParaRPr lang="en-US" altLang="en-US" sz="3200" dirty="0" smtClean="0"/>
          </a:p>
        </p:txBody>
      </p:sp>
      <p:sp>
        <p:nvSpPr>
          <p:cNvPr id="13315" name="Content Placeholder 2"/>
          <p:cNvSpPr>
            <a:spLocks noGrp="1"/>
          </p:cNvSpPr>
          <p:nvPr>
            <p:ph idx="1"/>
          </p:nvPr>
        </p:nvSpPr>
        <p:spPr>
          <a:xfrm>
            <a:off x="457200" y="1600200"/>
            <a:ext cx="8229600" cy="2438400"/>
          </a:xfrm>
        </p:spPr>
        <p:txBody>
          <a:bodyPr/>
          <a:lstStyle/>
          <a:p>
            <a:r>
              <a:rPr lang="en-US" sz="2000" dirty="0"/>
              <a:t>The </a:t>
            </a:r>
            <a:r>
              <a:rPr lang="en-US" sz="2000" dirty="0">
                <a:latin typeface="Courier New" panose="02070309020205020404" pitchFamily="49" charset="0"/>
                <a:cs typeface="Courier New" panose="02070309020205020404" pitchFamily="49" charset="0"/>
              </a:rPr>
              <a:t>Comparator</a:t>
            </a:r>
            <a:r>
              <a:rPr lang="en-US" sz="2000" dirty="0"/>
              <a:t> interface is a </a:t>
            </a:r>
            <a:r>
              <a:rPr lang="en-US" sz="2000" i="1" dirty="0"/>
              <a:t>declarative wrapper</a:t>
            </a:r>
            <a:r>
              <a:rPr lang="en-US" sz="2000" dirty="0"/>
              <a:t> for the function </a:t>
            </a:r>
            <a:r>
              <a:rPr lang="en-US" sz="2000" dirty="0" smtClean="0">
                <a:latin typeface="Courier New" panose="02070309020205020404" pitchFamily="49" charset="0"/>
                <a:cs typeface="Courier New" panose="02070309020205020404" pitchFamily="49" charset="0"/>
              </a:rPr>
              <a:t>compare</a:t>
            </a:r>
            <a:r>
              <a:rPr lang="en-US" sz="2000" dirty="0" smtClean="0"/>
              <a:t>.</a:t>
            </a:r>
          </a:p>
          <a:p>
            <a:pPr marL="366713" lvl="1" indent="0">
              <a:buNone/>
            </a:pPr>
            <a:r>
              <a:rPr lang="en-US" sz="2000" dirty="0">
                <a:solidFill>
                  <a:srgbClr val="7030A0"/>
                </a:solidFill>
                <a:latin typeface="Courier New" panose="02070309020205020404" pitchFamily="49" charset="0"/>
                <a:cs typeface="Courier New" panose="02070309020205020404" pitchFamily="49" charset="0"/>
              </a:rPr>
              <a:t>interface</a:t>
            </a:r>
            <a:r>
              <a:rPr lang="en-US" sz="2000" dirty="0">
                <a:latin typeface="Courier New" panose="02070309020205020404" pitchFamily="49" charset="0"/>
                <a:cs typeface="Courier New" panose="02070309020205020404" pitchFamily="49" charset="0"/>
              </a:rPr>
              <a:t> Comparator&lt;T&gt;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compare(T </a:t>
            </a:r>
            <a:r>
              <a:rPr lang="en-US" sz="2000" b="1" dirty="0">
                <a:solidFill>
                  <a:schemeClr val="accent6">
                    <a:lumMod val="50000"/>
                  </a:schemeClr>
                </a:solidFill>
                <a:latin typeface="Courier New" panose="02070309020205020404" pitchFamily="49" charset="0"/>
                <a:cs typeface="Courier New" panose="02070309020205020404" pitchFamily="49" charset="0"/>
              </a:rPr>
              <a:t>o1</a:t>
            </a:r>
            <a:r>
              <a:rPr lang="en-US" sz="2000" dirty="0">
                <a:latin typeface="Courier New" panose="02070309020205020404" pitchFamily="49" charset="0"/>
                <a:cs typeface="Courier New" panose="02070309020205020404" pitchFamily="49" charset="0"/>
              </a:rPr>
              <a:t>, T </a:t>
            </a:r>
            <a:r>
              <a:rPr lang="en-US" sz="2000" b="1" dirty="0">
                <a:solidFill>
                  <a:schemeClr val="accent6">
                    <a:lumMod val="50000"/>
                  </a:schemeClr>
                </a:solidFill>
                <a:latin typeface="Courier New" panose="02070309020205020404" pitchFamily="49" charset="0"/>
                <a:cs typeface="Courier New" panose="02070309020205020404" pitchFamily="49" charset="0"/>
              </a:rPr>
              <a:t>o2</a:t>
            </a:r>
            <a:r>
              <a:rPr lang="en-US" sz="2000" dirty="0">
                <a:latin typeface="Courier New" panose="02070309020205020404" pitchFamily="49" charset="0"/>
                <a:cs typeface="Courier New" panose="02070309020205020404" pitchFamily="49" charset="0"/>
              </a:rPr>
              <a:t>);</a:t>
            </a:r>
          </a:p>
          <a:p>
            <a:pPr marL="366713" lvl="1" indent="0">
              <a:buNone/>
            </a:pPr>
            <a:r>
              <a:rPr lang="en-US" sz="2000" dirty="0" smtClean="0">
                <a:latin typeface="Courier New" panose="02070309020205020404" pitchFamily="49" charset="0"/>
                <a:cs typeface="Courier New" panose="02070309020205020404" pitchFamily="49" charset="0"/>
              </a:rPr>
              <a:t>}</a:t>
            </a:r>
          </a:p>
          <a:p>
            <a:r>
              <a:rPr lang="en-US" sz="2000" dirty="0" smtClean="0"/>
              <a:t>Although we cannot pass the function </a:t>
            </a:r>
            <a:r>
              <a:rPr lang="en-US" sz="2000" dirty="0" smtClean="0">
                <a:latin typeface="Courier New" panose="02070309020205020404" pitchFamily="49" charset="0"/>
                <a:cs typeface="Courier New" panose="02070309020205020404" pitchFamily="49" charset="0"/>
              </a:rPr>
              <a:t>compare</a:t>
            </a:r>
            <a:r>
              <a:rPr lang="en-US" sz="2000" dirty="0" smtClean="0"/>
              <a:t> as an argument to the </a:t>
            </a:r>
            <a:r>
              <a:rPr lang="en-US" sz="2000" dirty="0" smtClean="0">
                <a:latin typeface="Courier New" panose="02070309020205020404" pitchFamily="49" charset="0"/>
                <a:cs typeface="Courier New" panose="02070309020205020404" pitchFamily="49" charset="0"/>
              </a:rPr>
              <a:t>sort</a:t>
            </a:r>
            <a:r>
              <a:rPr lang="en-US" sz="2000" dirty="0" smtClean="0"/>
              <a:t> method, we can pass an instance of </a:t>
            </a:r>
            <a:r>
              <a:rPr lang="en-US" sz="2000" dirty="0" smtClean="0">
                <a:latin typeface="Courier New" panose="02070309020205020404" pitchFamily="49" charset="0"/>
                <a:cs typeface="Courier New" panose="02070309020205020404" pitchFamily="49" charset="0"/>
              </a:rPr>
              <a:t>Comparator</a:t>
            </a:r>
            <a:r>
              <a:rPr lang="en-US" dirty="0" smtClean="0"/>
              <a:t>. </a:t>
            </a:r>
            <a:endParaRPr lang="en-US" dirty="0"/>
          </a:p>
          <a:p>
            <a:pPr marL="0" indent="0">
              <a:buFont typeface="Wingdings 2" pitchFamily="18" charset="2"/>
              <a:buNone/>
            </a:pPr>
            <a:endParaRPr lang="en-US" altLang="en-US" dirty="0" smtClean="0"/>
          </a:p>
        </p:txBody>
      </p:sp>
      <p:sp>
        <p:nvSpPr>
          <p:cNvPr id="4" name="Slide Number Placeholder 3"/>
          <p:cNvSpPr>
            <a:spLocks noGrp="1"/>
          </p:cNvSpPr>
          <p:nvPr>
            <p:ph type="sldNum" sz="quarter" idx="12"/>
          </p:nvPr>
        </p:nvSpPr>
        <p:spPr/>
        <p:txBody>
          <a:bodyPr/>
          <a:lstStyle/>
          <a:p>
            <a:pPr>
              <a:defRPr/>
            </a:pPr>
            <a:fld id="{06745943-B980-4D86-B89F-1618F411B74A}" type="slidenum">
              <a:rPr lang="en-US" smtClean="0"/>
              <a:pPr>
                <a:defRPr/>
              </a:pPr>
              <a:t>13</a:t>
            </a:fld>
            <a:endParaRPr 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132225"/>
            <a:ext cx="4800600" cy="156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33400" y="5693300"/>
            <a:ext cx="7924800" cy="1477328"/>
          </a:xfrm>
          <a:prstGeom prst="rect">
            <a:avLst/>
          </a:prstGeom>
          <a:noFill/>
        </p:spPr>
        <p:txBody>
          <a:bodyPr wrap="square" rtlCol="0">
            <a:spAutoFit/>
          </a:bodyPr>
          <a:lstStyle/>
          <a:p>
            <a:r>
              <a:rPr lang="en-US" smtClean="0"/>
              <a:t>   Now we can pass in the </a:t>
            </a:r>
            <a:r>
              <a:rPr lang="en-US" smtClean="0">
                <a:latin typeface="Courier New" panose="02070309020205020404" pitchFamily="49" charset="0"/>
                <a:cs typeface="Courier New" panose="02070309020205020404" pitchFamily="49" charset="0"/>
              </a:rPr>
              <a:t>Comparator</a:t>
            </a:r>
            <a:r>
              <a:rPr lang="en-US" smtClean="0"/>
              <a:t> to sort a list of </a:t>
            </a:r>
            <a:r>
              <a:rPr lang="en-US" smtClean="0">
                <a:latin typeface="Courier New" panose="02070309020205020404" pitchFamily="49" charset="0"/>
                <a:cs typeface="Courier New" panose="02070309020205020404" pitchFamily="49" charset="0"/>
              </a:rPr>
              <a:t>Employee</a:t>
            </a:r>
            <a:r>
              <a:rPr lang="en-US" smtClean="0"/>
              <a:t>s:</a:t>
            </a:r>
          </a:p>
          <a:p>
            <a:r>
              <a:rPr lang="en-US"/>
              <a:t> </a:t>
            </a:r>
            <a:endParaRPr lang="en-US" smtClean="0"/>
          </a:p>
          <a:p>
            <a:r>
              <a:rPr lang="en-US"/>
              <a:t> </a:t>
            </a:r>
            <a:r>
              <a:rPr lang="en-US" smtClean="0"/>
              <a:t>          </a:t>
            </a:r>
            <a:r>
              <a:rPr lang="en-US" b="1" smtClean="0"/>
              <a:t>Collections.sort(list, new EmployeeNameComparator())</a:t>
            </a:r>
          </a:p>
          <a:p>
            <a:r>
              <a:rPr lang="en-US"/>
              <a:t> </a:t>
            </a:r>
            <a:endParaRPr lang="en-US" smtClean="0"/>
          </a:p>
          <a:p>
            <a:r>
              <a:rPr lang="en-US"/>
              <a:t> </a:t>
            </a:r>
            <a:r>
              <a:rPr lang="en-US" smtClean="0"/>
              <a:t>      </a:t>
            </a:r>
            <a:endParaRPr lang="en-US"/>
          </a:p>
        </p:txBody>
      </p:sp>
    </p:spTree>
    <p:extLst>
      <p:ext uri="{BB962C8B-B14F-4D97-AF65-F5344CB8AC3E}">
        <p14:creationId xmlns:p14="http://schemas.microsoft.com/office/powerpoint/2010/main" val="28221938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Functional Interfaces</a:t>
            </a:r>
            <a:endParaRPr lang="en-US"/>
          </a:p>
        </p:txBody>
      </p:sp>
      <p:sp>
        <p:nvSpPr>
          <p:cNvPr id="3" name="Content Placeholder 2"/>
          <p:cNvSpPr>
            <a:spLocks noGrp="1"/>
          </p:cNvSpPr>
          <p:nvPr>
            <p:ph idx="1"/>
          </p:nvPr>
        </p:nvSpPr>
        <p:spPr>
          <a:xfrm>
            <a:off x="454768" y="1981200"/>
            <a:ext cx="8229600" cy="4389437"/>
          </a:xfrm>
        </p:spPr>
        <p:txBody>
          <a:bodyPr/>
          <a:lstStyle/>
          <a:p>
            <a:r>
              <a:rPr lang="en-US" sz="2000" smtClean="0"/>
              <a:t>A </a:t>
            </a:r>
            <a:r>
              <a:rPr lang="en-US" sz="2000" smtClean="0">
                <a:latin typeface="Courier New" panose="02070309020205020404" pitchFamily="49" charset="0"/>
                <a:cs typeface="Courier New" panose="02070309020205020404" pitchFamily="49" charset="0"/>
              </a:rPr>
              <a:t>Comparator</a:t>
            </a:r>
            <a:r>
              <a:rPr lang="en-US" sz="2000" smtClean="0"/>
              <a:t> </a:t>
            </a:r>
            <a:r>
              <a:rPr lang="en-US" sz="2000"/>
              <a:t>is called a </a:t>
            </a:r>
            <a:r>
              <a:rPr lang="en-US" sz="2000" i="1"/>
              <a:t>functional interface </a:t>
            </a:r>
            <a:r>
              <a:rPr lang="en-US" sz="2000"/>
              <a:t>because it has just one (abstract) </a:t>
            </a:r>
            <a:r>
              <a:rPr lang="en-US" sz="2000" smtClean="0"/>
              <a:t>method. A </a:t>
            </a:r>
            <a:r>
              <a:rPr lang="en-US" sz="2000"/>
              <a:t>class that implements it will have </a:t>
            </a:r>
            <a:r>
              <a:rPr lang="en-US" sz="2000" smtClean="0"/>
              <a:t>just </a:t>
            </a:r>
            <a:r>
              <a:rPr lang="en-US" sz="2000"/>
              <a:t>one implemented function; it will be an object that acts like a function</a:t>
            </a:r>
            <a:r>
              <a:rPr lang="en-US" sz="2000" smtClean="0"/>
              <a:t>.</a:t>
            </a:r>
            <a:br>
              <a:rPr lang="en-US" sz="2000" smtClean="0"/>
            </a:br>
            <a:endParaRPr lang="en-US" sz="2000" smtClean="0"/>
          </a:p>
          <a:p>
            <a:r>
              <a:rPr lang="en-US" sz="2000" b="1"/>
              <a:t>NOTE</a:t>
            </a:r>
            <a:r>
              <a:rPr lang="en-US" sz="2000"/>
              <a:t>: Though </a:t>
            </a:r>
            <a:r>
              <a:rPr lang="en-US" sz="2000">
                <a:latin typeface="Courier New" panose="02070309020205020404" pitchFamily="49" charset="0"/>
                <a:cs typeface="Courier New" panose="02070309020205020404" pitchFamily="49" charset="0"/>
              </a:rPr>
              <a:t>EmployeeNameComparator</a:t>
            </a:r>
            <a:r>
              <a:rPr lang="en-US" sz="2000"/>
              <a:t> is a class, it is essentially just a function that associates to each pair (e1,e2) of Employees an integer  (indicating an ordering for  </a:t>
            </a:r>
            <a:r>
              <a:rPr lang="en-US" sz="2000" smtClean="0"/>
              <a:t>(e1</a:t>
            </a:r>
            <a:r>
              <a:rPr lang="en-US" sz="2000"/>
              <a:t>, e2</a:t>
            </a:r>
            <a:r>
              <a:rPr lang="en-US" sz="2000" smtClean="0"/>
              <a:t>)).</a:t>
            </a:r>
            <a:endParaRPr lang="en-US" sz="2000"/>
          </a:p>
          <a:p>
            <a:endParaRPr lang="en-US" sz="2800"/>
          </a:p>
          <a:p>
            <a:endParaRPr lang="en-US"/>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14</a:t>
            </a:fld>
            <a:endParaRPr lang="en-US" dirty="0"/>
          </a:p>
        </p:txBody>
      </p:sp>
    </p:spTree>
    <p:extLst>
      <p:ext uri="{BB962C8B-B14F-4D97-AF65-F5344CB8AC3E}">
        <p14:creationId xmlns:p14="http://schemas.microsoft.com/office/powerpoint/2010/main" val="10017637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Functional Interfaces</a:t>
            </a:r>
            <a:endParaRPr lang="en-US"/>
          </a:p>
        </p:txBody>
      </p:sp>
      <p:sp>
        <p:nvSpPr>
          <p:cNvPr id="3" name="Content Placeholder 2"/>
          <p:cNvSpPr>
            <a:spLocks noGrp="1"/>
          </p:cNvSpPr>
          <p:nvPr>
            <p:ph idx="1"/>
          </p:nvPr>
        </p:nvSpPr>
        <p:spPr>
          <a:xfrm>
            <a:off x="454768" y="1981200"/>
            <a:ext cx="8229600" cy="4389437"/>
          </a:xfrm>
        </p:spPr>
        <p:txBody>
          <a:bodyPr/>
          <a:lstStyle/>
          <a:p>
            <a:r>
              <a:rPr lang="en-US" sz="2000" smtClean="0"/>
              <a:t>A </a:t>
            </a:r>
            <a:r>
              <a:rPr lang="en-US" sz="2000" smtClean="0">
                <a:latin typeface="Courier New" panose="02070309020205020404" pitchFamily="49" charset="0"/>
                <a:cs typeface="Courier New" panose="02070309020205020404" pitchFamily="49" charset="0"/>
              </a:rPr>
              <a:t>Comparator</a:t>
            </a:r>
            <a:r>
              <a:rPr lang="en-US" sz="2000" smtClean="0"/>
              <a:t> </a:t>
            </a:r>
            <a:r>
              <a:rPr lang="en-US" sz="2000"/>
              <a:t>is called a </a:t>
            </a:r>
            <a:r>
              <a:rPr lang="en-US" sz="2000" i="1"/>
              <a:t>functional interface </a:t>
            </a:r>
            <a:r>
              <a:rPr lang="en-US" sz="2000"/>
              <a:t>because it has just one (abstract) </a:t>
            </a:r>
            <a:r>
              <a:rPr lang="en-US" sz="2000" smtClean="0"/>
              <a:t>method. A </a:t>
            </a:r>
            <a:r>
              <a:rPr lang="en-US" sz="2000"/>
              <a:t>class that implements it will have </a:t>
            </a:r>
            <a:r>
              <a:rPr lang="en-US" sz="2000" smtClean="0"/>
              <a:t>just </a:t>
            </a:r>
            <a:r>
              <a:rPr lang="en-US" sz="2000"/>
              <a:t>one implemented function; it will be an object that acts like a function</a:t>
            </a:r>
            <a:r>
              <a:rPr lang="en-US" sz="2000" smtClean="0"/>
              <a:t>.</a:t>
            </a:r>
            <a:br>
              <a:rPr lang="en-US" sz="2000" smtClean="0"/>
            </a:br>
            <a:endParaRPr lang="en-US" sz="2000" smtClean="0"/>
          </a:p>
          <a:p>
            <a:r>
              <a:rPr lang="en-US" sz="2000" b="1"/>
              <a:t>NOTE</a:t>
            </a:r>
            <a:r>
              <a:rPr lang="en-US" sz="2000"/>
              <a:t>: Though </a:t>
            </a:r>
            <a:r>
              <a:rPr lang="en-US" sz="2000">
                <a:latin typeface="Courier New" panose="02070309020205020404" pitchFamily="49" charset="0"/>
                <a:cs typeface="Courier New" panose="02070309020205020404" pitchFamily="49" charset="0"/>
              </a:rPr>
              <a:t>EmployeeNameComparator</a:t>
            </a:r>
            <a:r>
              <a:rPr lang="en-US" sz="2000"/>
              <a:t> is a class, it is essentially just a function that associates to each pair (e1,e2) of Employees an integer  (indicating an ordering for  </a:t>
            </a:r>
            <a:r>
              <a:rPr lang="en-US" sz="2000" smtClean="0"/>
              <a:t>(e1</a:t>
            </a:r>
            <a:r>
              <a:rPr lang="en-US" sz="2000"/>
              <a:t>, e2</a:t>
            </a:r>
            <a:r>
              <a:rPr lang="en-US" sz="2000" smtClean="0"/>
              <a:t>)).</a:t>
            </a:r>
            <a:endParaRPr lang="en-US" sz="2000"/>
          </a:p>
          <a:p>
            <a:endParaRPr lang="en-US" sz="2800"/>
          </a:p>
          <a:p>
            <a:endParaRPr lang="en-US"/>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15</a:t>
            </a:fld>
            <a:endParaRPr lang="en-US" dirty="0"/>
          </a:p>
        </p:txBody>
      </p:sp>
      <p:pic>
        <p:nvPicPr>
          <p:cNvPr id="1024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9" y="4495800"/>
            <a:ext cx="7972661"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7706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534400" cy="6172200"/>
          </a:xfrm>
        </p:spPr>
        <p:txBody>
          <a:bodyPr/>
          <a:lstStyle/>
          <a:p>
            <a:pPr marL="366713" lvl="1" indent="0">
              <a:buNone/>
              <a:defRPr/>
            </a:pPr>
            <a:r>
              <a:rPr lang="en-US" sz="2000" dirty="0">
                <a:latin typeface="Courier New" panose="02070309020205020404" pitchFamily="49" charset="0"/>
                <a:cs typeface="Courier New" panose="02070309020205020404" pitchFamily="49" charset="0"/>
              </a:rPr>
              <a:t>public interface Consumer&lt;T&gt;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public </a:t>
            </a:r>
            <a:r>
              <a:rPr lang="en-US" sz="2000" dirty="0">
                <a:latin typeface="Courier New" panose="02070309020205020404" pitchFamily="49" charset="0"/>
                <a:cs typeface="Courier New" panose="02070309020205020404" pitchFamily="49" charset="0"/>
              </a:rPr>
              <a:t>void accept(T t);</a:t>
            </a:r>
            <a:br>
              <a:rPr lang="en-US" sz="2000" dirty="0">
                <a:latin typeface="Courier New" panose="02070309020205020404" pitchFamily="49" charset="0"/>
                <a:cs typeface="Courier New" panose="02070309020205020404" pitchFamily="49" charset="0"/>
              </a:rPr>
            </a:br>
            <a:r>
              <a:rPr lang="en-US" sz="2000" dirty="0" smtClean="0">
                <a:latin typeface="Courier New" panose="02070309020205020404" pitchFamily="49" charset="0"/>
                <a:cs typeface="Courier New" panose="02070309020205020404" pitchFamily="49" charset="0"/>
              </a:rPr>
              <a:t>}</a:t>
            </a:r>
          </a:p>
          <a:p>
            <a:pPr marL="0" indent="0">
              <a:buNone/>
            </a:pPr>
            <a:r>
              <a:rPr lang="en-US" sz="2400" dirty="0"/>
              <a:t>The Consumer interface, like Comparator, has just one abstract method, so it is also a functional interface. </a:t>
            </a:r>
          </a:p>
          <a:p>
            <a:pPr marL="0" indent="0">
              <a:buNone/>
            </a:pPr>
            <a:endParaRPr lang="en-US" sz="2400" dirty="0" smtClean="0"/>
          </a:p>
          <a:p>
            <a:endParaRPr lang="en-US" sz="1100" dirty="0" smtClean="0"/>
          </a:p>
          <a:p>
            <a:endParaRPr lang="en-US" sz="1100" dirty="0"/>
          </a:p>
          <a:p>
            <a:endParaRPr lang="en-US" sz="1100" dirty="0" smtClean="0"/>
          </a:p>
          <a:p>
            <a:endParaRPr lang="en-US" sz="1100" dirty="0"/>
          </a:p>
          <a:p>
            <a:endParaRPr lang="en-US" sz="1100" dirty="0" smtClean="0"/>
          </a:p>
          <a:p>
            <a:endParaRPr lang="en-US" sz="1100" dirty="0"/>
          </a:p>
          <a:p>
            <a:pPr marL="0" indent="0">
              <a:buNone/>
              <a:defRPr/>
            </a:pPr>
            <a:endParaRPr lang="en-US" sz="2400" dirty="0" smtClean="0"/>
          </a:p>
        </p:txBody>
      </p:sp>
      <p:sp>
        <p:nvSpPr>
          <p:cNvPr id="4" name="Slide Number Placeholder 3"/>
          <p:cNvSpPr>
            <a:spLocks noGrp="1"/>
          </p:cNvSpPr>
          <p:nvPr>
            <p:ph type="sldNum" sz="quarter" idx="12"/>
          </p:nvPr>
        </p:nvSpPr>
        <p:spPr/>
        <p:txBody>
          <a:bodyPr/>
          <a:lstStyle/>
          <a:p>
            <a:pPr>
              <a:defRPr/>
            </a:pPr>
            <a:fld id="{D93B48F1-867D-4A0E-BA1A-A0E0397C1E06}" type="slidenum">
              <a:rPr lang="en-US" smtClean="0"/>
              <a:pPr>
                <a:defRPr/>
              </a:pPr>
              <a:t>16</a:t>
            </a:fld>
            <a:endParaRPr lang="en-US" dirty="0"/>
          </a:p>
        </p:txBody>
      </p:sp>
      <p:sp>
        <p:nvSpPr>
          <p:cNvPr id="16388" name="Title 1"/>
          <p:cNvSpPr>
            <a:spLocks noGrp="1"/>
          </p:cNvSpPr>
          <p:nvPr>
            <p:ph type="title"/>
          </p:nvPr>
        </p:nvSpPr>
        <p:spPr>
          <a:xfrm>
            <a:off x="533400" y="457200"/>
            <a:ext cx="8229600" cy="609600"/>
          </a:xfrm>
        </p:spPr>
        <p:txBody>
          <a:bodyPr/>
          <a:lstStyle/>
          <a:p>
            <a:r>
              <a:rPr lang="en-US" altLang="en-US" dirty="0" smtClean="0"/>
              <a:t/>
            </a:r>
            <a:br>
              <a:rPr lang="en-US" altLang="en-US" dirty="0" smtClean="0"/>
            </a:br>
            <a:r>
              <a:rPr lang="en-US" sz="3600" dirty="0"/>
              <a:t>Another Functional Interface: </a:t>
            </a:r>
            <a:r>
              <a:rPr lang="en-US" sz="3600" dirty="0" smtClean="0"/>
              <a:t>Consumer</a:t>
            </a:r>
            <a:endParaRPr lang="en-US" altLang="en-US" sz="3600" dirty="0" smtClean="0"/>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1600200" y="3124200"/>
            <a:ext cx="5257800" cy="1522730"/>
          </a:xfrm>
          <a:prstGeom prst="rect">
            <a:avLst/>
          </a:prstGeom>
          <a:noFill/>
          <a:ln w="9525">
            <a:solidFill>
              <a:schemeClr val="tx1"/>
            </a:solidFill>
            <a:miter lim="800000"/>
            <a:headEnd/>
            <a:tailEnd/>
          </a:ln>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7866" y="1524000"/>
            <a:ext cx="8686800" cy="5105400"/>
          </a:xfrm>
        </p:spPr>
        <p:txBody>
          <a:bodyPr/>
          <a:lstStyle/>
          <a:p>
            <a:pPr marL="366713" lvl="1" indent="0">
              <a:buNone/>
            </a:pPr>
            <a:r>
              <a:rPr lang="en-US" sz="1800" dirty="0">
                <a:latin typeface="Courier New" panose="02070309020205020404" pitchFamily="49" charset="0"/>
                <a:cs typeface="Courier New" panose="02070309020205020404" pitchFamily="49" charset="0"/>
              </a:rPr>
              <a:t>public interface </a:t>
            </a:r>
            <a:r>
              <a:rPr lang="en-US" sz="1800" dirty="0" err="1">
                <a:latin typeface="Courier New" panose="02070309020205020404" pitchFamily="49" charset="0"/>
                <a:cs typeface="Courier New" panose="02070309020205020404" pitchFamily="49" charset="0"/>
              </a:rPr>
              <a:t>EventHandler</a:t>
            </a:r>
            <a:r>
              <a:rPr lang="en-US" sz="1800" dirty="0">
                <a:latin typeface="Courier New" panose="02070309020205020404" pitchFamily="49" charset="0"/>
                <a:cs typeface="Courier New" panose="02070309020205020404" pitchFamily="49" charset="0"/>
              </a:rPr>
              <a:t>&lt;T extends Event&gt; {</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public </a:t>
            </a:r>
            <a:r>
              <a:rPr lang="en-US" sz="1800" dirty="0">
                <a:latin typeface="Courier New" panose="02070309020205020404" pitchFamily="49" charset="0"/>
                <a:cs typeface="Courier New" panose="02070309020205020404" pitchFamily="49" charset="0"/>
              </a:rPr>
              <a:t>void handle(T </a:t>
            </a:r>
            <a:r>
              <a:rPr lang="en-US" sz="1800" dirty="0" err="1">
                <a:latin typeface="Courier New" panose="02070309020205020404" pitchFamily="49" charset="0"/>
                <a:cs typeface="Courier New" panose="02070309020205020404" pitchFamily="49" charset="0"/>
              </a:rPr>
              <a:t>evt</a:t>
            </a:r>
            <a:r>
              <a:rPr lang="en-US" sz="1800" dirty="0" smtClean="0">
                <a:latin typeface="Courier New" panose="02070309020205020404" pitchFamily="49" charset="0"/>
                <a:cs typeface="Courier New" panose="02070309020205020404" pitchFamily="49" charset="0"/>
              </a:rPr>
              <a:t>);</a:t>
            </a:r>
            <a:r>
              <a:rPr lang="en-US" sz="1800" b="1" dirty="0" smtClean="0">
                <a:latin typeface="Courier New" panose="02070309020205020404" pitchFamily="49" charset="0"/>
                <a:cs typeface="Courier New" panose="02070309020205020404" pitchFamily="49" charset="0"/>
              </a:rPr>
              <a:t>//</a:t>
            </a:r>
            <a:r>
              <a:rPr lang="en-US" sz="1800" b="1" dirty="0">
                <a:latin typeface="Courier New" panose="02070309020205020404" pitchFamily="49" charset="0"/>
                <a:cs typeface="Courier New" panose="02070309020205020404" pitchFamily="49" charset="0"/>
              </a:rPr>
              <a:t>typically, T </a:t>
            </a:r>
            <a:r>
              <a:rPr lang="en-US" sz="1800" b="1" dirty="0" smtClean="0">
                <a:latin typeface="Courier New" panose="02070309020205020404" pitchFamily="49" charset="0"/>
                <a:cs typeface="Courier New" panose="02070309020205020404" pitchFamily="49" charset="0"/>
              </a:rPr>
              <a:t>is </a:t>
            </a:r>
            <a:r>
              <a:rPr lang="en-US" sz="1800" b="1" dirty="0" err="1" smtClean="0">
                <a:latin typeface="Courier New" panose="02070309020205020404" pitchFamily="49" charset="0"/>
                <a:cs typeface="Courier New" panose="02070309020205020404" pitchFamily="49" charset="0"/>
              </a:rPr>
              <a:t>ActionEvent</a:t>
            </a:r>
            <a:r>
              <a:rPr lang="en-US" sz="1800" b="1" dirty="0">
                <a:latin typeface="Courier New" panose="02070309020205020404" pitchFamily="49" charset="0"/>
                <a:cs typeface="Courier New" panose="02070309020205020404" pitchFamily="49" charset="0"/>
              </a:rPr>
              <a:t/>
            </a:r>
            <a:br>
              <a:rPr lang="en-US" sz="1800" b="1" dirty="0">
                <a:latin typeface="Courier New" panose="02070309020205020404" pitchFamily="49" charset="0"/>
                <a:cs typeface="Courier New" panose="02070309020205020404" pitchFamily="49" charset="0"/>
              </a:rPr>
            </a:br>
            <a:r>
              <a:rPr lang="en-US" sz="1800" dirty="0" smtClean="0">
                <a:latin typeface="Courier New" panose="02070309020205020404" pitchFamily="49" charset="0"/>
                <a:cs typeface="Courier New" panose="02070309020205020404" pitchFamily="49" charset="0"/>
              </a:rPr>
              <a:t>}</a:t>
            </a:r>
          </a:p>
          <a:p>
            <a:pPr marL="366713" lvl="1" indent="0">
              <a:buNone/>
            </a:pPr>
            <a:endParaRPr lang="en-US" sz="1800" dirty="0">
              <a:latin typeface="Courier New" panose="02070309020205020404" pitchFamily="49" charset="0"/>
              <a:cs typeface="Courier New" panose="02070309020205020404" pitchFamily="49" charset="0"/>
            </a:endParaRPr>
          </a:p>
          <a:p>
            <a:pPr marL="0" indent="0">
              <a:buNone/>
            </a:pPr>
            <a:r>
              <a:rPr lang="en-US" sz="2400" dirty="0"/>
              <a:t>One of the primary event handlers in JavaFX is </a:t>
            </a:r>
            <a:r>
              <a:rPr lang="en-US" sz="2400" dirty="0" err="1"/>
              <a:t>EventHandler</a:t>
            </a:r>
            <a:r>
              <a:rPr lang="en-US" sz="2400" dirty="0"/>
              <a:t>, another functional interface. From Lesson 6, we have</a:t>
            </a:r>
            <a:r>
              <a:rPr lang="en-US" sz="2400" dirty="0" smtClean="0"/>
              <a:t>:</a:t>
            </a:r>
          </a:p>
          <a:p>
            <a:pPr marL="0" indent="0">
              <a:buNone/>
            </a:pPr>
            <a:endParaRPr lang="en-US" dirty="0" smtClean="0"/>
          </a:p>
          <a:p>
            <a:pPr marL="0" indent="0">
              <a:buNone/>
            </a:pPr>
            <a:endParaRPr lang="en-US" dirty="0"/>
          </a:p>
          <a:p>
            <a:pPr marL="0" indent="0">
              <a:buNone/>
            </a:pPr>
            <a:endParaRPr lang="en-US" dirty="0"/>
          </a:p>
          <a:p>
            <a:pPr marL="0" indent="0">
              <a:buNone/>
            </a:pPr>
            <a:endParaRPr lang="en-US" sz="2400" dirty="0" smtClean="0"/>
          </a:p>
        </p:txBody>
      </p:sp>
      <p:sp>
        <p:nvSpPr>
          <p:cNvPr id="4" name="Slide Number Placeholder 3"/>
          <p:cNvSpPr>
            <a:spLocks noGrp="1"/>
          </p:cNvSpPr>
          <p:nvPr>
            <p:ph type="sldNum" sz="quarter" idx="12"/>
          </p:nvPr>
        </p:nvSpPr>
        <p:spPr/>
        <p:txBody>
          <a:bodyPr/>
          <a:lstStyle/>
          <a:p>
            <a:pPr>
              <a:defRPr/>
            </a:pPr>
            <a:fld id="{D93B48F1-867D-4A0E-BA1A-A0E0397C1E06}" type="slidenum">
              <a:rPr lang="en-US" smtClean="0"/>
              <a:pPr>
                <a:defRPr/>
              </a:pPr>
              <a:t>17</a:t>
            </a:fld>
            <a:endParaRPr lang="en-US" dirty="0"/>
          </a:p>
        </p:txBody>
      </p:sp>
      <p:sp>
        <p:nvSpPr>
          <p:cNvPr id="16388" name="Title 1"/>
          <p:cNvSpPr>
            <a:spLocks noGrp="1"/>
          </p:cNvSpPr>
          <p:nvPr>
            <p:ph type="title"/>
          </p:nvPr>
        </p:nvSpPr>
        <p:spPr>
          <a:xfrm>
            <a:off x="381000" y="228600"/>
            <a:ext cx="8229600" cy="1219200"/>
          </a:xfrm>
        </p:spPr>
        <p:txBody>
          <a:bodyPr/>
          <a:lstStyle/>
          <a:p>
            <a:r>
              <a:rPr lang="en-US" altLang="en-US" sz="4800" dirty="0" smtClean="0"/>
              <a:t/>
            </a:r>
            <a:br>
              <a:rPr lang="en-US" altLang="en-US" sz="4800" dirty="0" smtClean="0"/>
            </a:br>
            <a:r>
              <a:rPr lang="en-US" sz="3600" dirty="0"/>
              <a:t>Another Functional </a:t>
            </a:r>
            <a:r>
              <a:rPr lang="en-US" sz="3600" dirty="0" smtClean="0"/>
              <a:t>Interface: </a:t>
            </a:r>
            <a:r>
              <a:rPr lang="en-US" sz="3600" dirty="0" err="1" smtClean="0"/>
              <a:t>EventHandler</a:t>
            </a:r>
            <a:r>
              <a:rPr lang="en-US" sz="3600" dirty="0" smtClean="0"/>
              <a:t>&lt;T&gt;</a:t>
            </a:r>
            <a:endParaRPr lang="en-US" altLang="en-US" sz="3600" dirty="0" smtClean="0"/>
          </a:p>
        </p:txBody>
      </p:sp>
      <p:pic>
        <p:nvPicPr>
          <p:cNvPr id="6" name="Picture 5"/>
          <p:cNvPicPr/>
          <p:nvPr/>
        </p:nvPicPr>
        <p:blipFill>
          <a:blip r:embed="rId3"/>
          <a:stretch>
            <a:fillRect/>
          </a:stretch>
        </p:blipFill>
        <p:spPr>
          <a:xfrm>
            <a:off x="1295400" y="3657600"/>
            <a:ext cx="6096000" cy="1600200"/>
          </a:xfrm>
          <a:prstGeom prst="rect">
            <a:avLst/>
          </a:prstGeom>
          <a:ln>
            <a:solidFill>
              <a:schemeClr val="accent1"/>
            </a:solidFill>
          </a:ln>
        </p:spPr>
      </p:pic>
    </p:spTree>
    <p:extLst>
      <p:ext uri="{BB962C8B-B14F-4D97-AF65-F5344CB8AC3E}">
        <p14:creationId xmlns:p14="http://schemas.microsoft.com/office/powerpoint/2010/main" val="34631135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Functor</a:t>
            </a:r>
            <a:r>
              <a:rPr lang="en-US" dirty="0" smtClean="0"/>
              <a:t> and Closure</a:t>
            </a:r>
            <a:endParaRPr lang="en-US" dirty="0"/>
          </a:p>
        </p:txBody>
      </p:sp>
      <p:sp>
        <p:nvSpPr>
          <p:cNvPr id="3" name="Content Placeholder 2"/>
          <p:cNvSpPr>
            <a:spLocks noGrp="1"/>
          </p:cNvSpPr>
          <p:nvPr>
            <p:ph idx="1"/>
          </p:nvPr>
        </p:nvSpPr>
        <p:spPr/>
        <p:txBody>
          <a:bodyPr/>
          <a:lstStyle/>
          <a:p>
            <a:r>
              <a:rPr lang="en-US" sz="2000" dirty="0"/>
              <a:t>An implementation of a functional interface is called a </a:t>
            </a:r>
            <a:r>
              <a:rPr lang="en-US" sz="2000" i="1" dirty="0" err="1"/>
              <a:t>functor</a:t>
            </a:r>
            <a:r>
              <a:rPr lang="en-US" sz="2000" i="1" dirty="0"/>
              <a:t>.  </a:t>
            </a:r>
            <a:r>
              <a:rPr lang="en-US" sz="2000" dirty="0"/>
              <a:t>Example:</a:t>
            </a:r>
          </a:p>
          <a:p>
            <a:pPr marL="366713" lvl="1" indent="0">
              <a:buNone/>
            </a:pPr>
            <a:r>
              <a:rPr lang="en-US" sz="1600" b="1" dirty="0">
                <a:latin typeface="Courier New" panose="02070309020205020404" pitchFamily="49" charset="0"/>
                <a:cs typeface="Courier New" panose="02070309020205020404" pitchFamily="49" charset="0"/>
              </a:rPr>
              <a:t>public</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class</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EmployeeNameComparator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implements</a:t>
            </a:r>
            <a:r>
              <a:rPr lang="en-US" sz="1600" dirty="0">
                <a:latin typeface="Courier New" panose="02070309020205020404" pitchFamily="49" charset="0"/>
                <a:cs typeface="Courier New" panose="02070309020205020404" pitchFamily="49" charset="0"/>
              </a:rPr>
              <a:t> 			Comparator&lt;Employee&gt; </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366713" lvl="1" indent="0">
              <a:buNone/>
            </a:pPr>
            <a:r>
              <a:rPr lang="en-US" sz="1600" dirty="0">
                <a:latin typeface="Courier New" panose="02070309020205020404" pitchFamily="49" charset="0"/>
                <a:cs typeface="Courier New" panose="02070309020205020404" pitchFamily="49" charset="0"/>
              </a:rPr>
              <a:t>	@Override</a:t>
            </a:r>
          </a:p>
          <a:p>
            <a:pPr marL="366713" lvl="1" indent="0">
              <a:buNone/>
            </a:pP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public</a:t>
            </a:r>
            <a:r>
              <a:rPr lang="en-US" sz="1600"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compare(Employee e1, Employee e2) {</a:t>
            </a:r>
          </a:p>
          <a:p>
            <a:pPr marL="366713" lvl="1" indent="0">
              <a:buNone/>
            </a:pP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return</a:t>
            </a:r>
            <a:r>
              <a:rPr lang="en-US" sz="1600" dirty="0">
                <a:latin typeface="Courier New" panose="02070309020205020404" pitchFamily="49" charset="0"/>
                <a:cs typeface="Courier New" panose="02070309020205020404" pitchFamily="49" charset="0"/>
              </a:rPr>
              <a:t> e1.name.compareTo(e2.name);</a:t>
            </a:r>
          </a:p>
          <a:p>
            <a:pPr marL="366713" lvl="1" indent="0">
              <a:buNone/>
            </a:pPr>
            <a:r>
              <a:rPr lang="en-US" sz="1600" dirty="0">
                <a:latin typeface="Courier New" panose="02070309020205020404" pitchFamily="49" charset="0"/>
                <a:cs typeface="Courier New" panose="02070309020205020404" pitchFamily="49" charset="0"/>
              </a:rPr>
              <a:t>	}</a:t>
            </a:r>
          </a:p>
          <a:p>
            <a:pPr marL="366713" lvl="1" indent="0">
              <a:buNone/>
            </a:pPr>
            <a:r>
              <a:rPr lang="en-US" sz="1600" dirty="0" smtClean="0">
                <a:latin typeface="Courier New" panose="02070309020205020404" pitchFamily="49" charset="0"/>
                <a:cs typeface="Courier New" panose="02070309020205020404" pitchFamily="49" charset="0"/>
              </a:rPr>
              <a:t>}</a:t>
            </a:r>
          </a:p>
          <a:p>
            <a:pPr marL="285750" indent="-285750"/>
            <a:r>
              <a:rPr lang="en-US" sz="2000" dirty="0"/>
              <a:t>A </a:t>
            </a:r>
            <a:r>
              <a:rPr lang="en-US" sz="2000" i="1" dirty="0"/>
              <a:t>closure </a:t>
            </a:r>
            <a:r>
              <a:rPr lang="en-US" sz="2000" dirty="0"/>
              <a:t>is a </a:t>
            </a:r>
            <a:r>
              <a:rPr lang="en-US" sz="2000" dirty="0" err="1"/>
              <a:t>functor</a:t>
            </a:r>
            <a:r>
              <a:rPr lang="en-US" sz="2000" dirty="0"/>
              <a:t> embedded inside another class, that is capable of remembering the state of its enclosing object. In Java 7, instances of member, local, and anonymous inner classes are (essentially) closures, since they have full access to their enclosing object’s state.</a:t>
            </a:r>
          </a:p>
          <a:p>
            <a:pPr marL="285750" indent="-285750"/>
            <a:endParaRPr lang="en-US" sz="1800" dirty="0">
              <a:latin typeface="Courier New" panose="02070309020205020404" pitchFamily="49" charset="0"/>
              <a:cs typeface="Courier New" panose="02070309020205020404" pitchFamily="49" charset="0"/>
            </a:endParaRP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18</a:t>
            </a:fld>
            <a:endParaRPr lang="en-US" dirty="0"/>
          </a:p>
        </p:txBody>
      </p:sp>
    </p:spTree>
    <p:extLst>
      <p:ext uri="{BB962C8B-B14F-4D97-AF65-F5344CB8AC3E}">
        <p14:creationId xmlns:p14="http://schemas.microsoft.com/office/powerpoint/2010/main" val="35569179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6970" y="457200"/>
            <a:ext cx="8229600" cy="5334000"/>
          </a:xfrm>
        </p:spPr>
        <p:txBody>
          <a:bodyPr/>
          <a:lstStyle/>
          <a:p>
            <a:pPr marL="0" indent="0">
              <a:buNone/>
            </a:pPr>
            <a:r>
              <a:rPr lang="en-US" sz="4400" dirty="0">
                <a:solidFill>
                  <a:schemeClr val="tx2"/>
                </a:solidFill>
                <a:latin typeface="+mj-lt"/>
                <a:ea typeface="+mj-ea"/>
                <a:cs typeface="+mj-cs"/>
              </a:rPr>
              <a:t>An example of </a:t>
            </a:r>
            <a:r>
              <a:rPr lang="en-US" sz="4400" dirty="0" smtClean="0">
                <a:solidFill>
                  <a:schemeClr val="tx2"/>
                </a:solidFill>
                <a:latin typeface="+mj-lt"/>
                <a:ea typeface="+mj-ea"/>
                <a:cs typeface="+mj-cs"/>
              </a:rPr>
              <a:t>Closure</a:t>
            </a:r>
            <a:endParaRPr lang="en-US" sz="4400" dirty="0">
              <a:solidFill>
                <a:schemeClr val="tx2"/>
              </a:solidFill>
              <a:latin typeface="+mj-lt"/>
              <a:ea typeface="+mj-ea"/>
              <a:cs typeface="+mj-cs"/>
            </a:endParaRP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19</a:t>
            </a:fld>
            <a:endParaRPr lang="en-US" dirty="0"/>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09688"/>
            <a:ext cx="7687102" cy="5167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30363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736600" y="1860550"/>
            <a:ext cx="7772400" cy="4114800"/>
          </a:xfrm>
        </p:spPr>
        <p:txBody>
          <a:bodyPr lIns="90488" tIns="44450" rIns="90488" bIns="44450">
            <a:normAutofit fontScale="77500" lnSpcReduction="20000"/>
          </a:bodyPr>
          <a:lstStyle/>
          <a:p>
            <a:pPr marL="0" indent="0" eaLnBrk="1" fontAlgn="auto" hangingPunct="1">
              <a:lnSpc>
                <a:spcPct val="90000"/>
              </a:lnSpc>
              <a:spcAft>
                <a:spcPts val="0"/>
              </a:spcAft>
              <a:buClr>
                <a:schemeClr val="accent3"/>
              </a:buClr>
              <a:buNone/>
              <a:defRPr/>
            </a:pPr>
            <a:r>
              <a:rPr lang="en-US" dirty="0"/>
              <a:t>The declarative style of functional programming makes it possible to write methods (and programs) just by declaring </a:t>
            </a:r>
            <a:r>
              <a:rPr lang="en-US" i="1" dirty="0"/>
              <a:t>what</a:t>
            </a:r>
            <a:r>
              <a:rPr lang="en-US" dirty="0"/>
              <a:t> is needed, without specifying the details of </a:t>
            </a:r>
            <a:r>
              <a:rPr lang="en-US" i="1" dirty="0"/>
              <a:t>how</a:t>
            </a:r>
            <a:r>
              <a:rPr lang="en-US" dirty="0"/>
              <a:t> to achieve the goal. Including support for functional programming in Java makes it possible to write parts of Java programs more concisely, in a more readable way, in a more </a:t>
            </a:r>
            <a:r>
              <a:rPr lang="en-US" dirty="0" err="1"/>
              <a:t>threadsafe</a:t>
            </a:r>
            <a:r>
              <a:rPr lang="en-US" dirty="0"/>
              <a:t> way, in a more parallelizable way, and in a more maintainable way, than ever before. </a:t>
            </a:r>
            <a:endParaRPr lang="en-US" dirty="0" smtClean="0"/>
          </a:p>
          <a:p>
            <a:pPr marL="0" indent="0" eaLnBrk="1" fontAlgn="auto" hangingPunct="1">
              <a:lnSpc>
                <a:spcPct val="90000"/>
              </a:lnSpc>
              <a:spcAft>
                <a:spcPts val="0"/>
              </a:spcAft>
              <a:buClr>
                <a:schemeClr val="accent3"/>
              </a:buClr>
              <a:buNone/>
              <a:defRPr/>
            </a:pPr>
            <a:endParaRPr lang="en-US" u="sng" dirty="0" smtClean="0"/>
          </a:p>
          <a:p>
            <a:pPr marL="0" indent="0" eaLnBrk="1" fontAlgn="auto" hangingPunct="1">
              <a:lnSpc>
                <a:spcPct val="90000"/>
              </a:lnSpc>
              <a:spcAft>
                <a:spcPts val="0"/>
              </a:spcAft>
              <a:buClr>
                <a:schemeClr val="accent3"/>
              </a:buClr>
              <a:buNone/>
              <a:defRPr/>
            </a:pPr>
            <a:r>
              <a:rPr lang="en-US" u="sng" dirty="0" smtClean="0"/>
              <a:t>Maharishi’s </a:t>
            </a:r>
            <a:r>
              <a:rPr lang="en-US" u="sng" dirty="0"/>
              <a:t>Science of Consciousness</a:t>
            </a:r>
            <a:r>
              <a:rPr lang="en-US" dirty="0"/>
              <a:t>:  Just as a king can simply </a:t>
            </a:r>
            <a:r>
              <a:rPr lang="en-US" i="1" dirty="0"/>
              <a:t>declare</a:t>
            </a:r>
            <a:r>
              <a:rPr lang="en-US" dirty="0"/>
              <a:t> what he wants – a banquet, a conference, a meeting of all ministers – without having to specify the details about how to organize such events, so likewise can one who is awake to the home of all the laws of nature, the “king” among  laws of nature, command those laws and thereby fulfill any intention. The royal road to success in life is to bring awareness to the home of all the laws of nature, through the process of transcending, and live life established in this field.</a:t>
            </a:r>
            <a:endParaRPr lang="en-US" dirty="0" smtClean="0"/>
          </a:p>
          <a:p>
            <a:pPr marL="0" indent="0" eaLnBrk="1" fontAlgn="auto" hangingPunct="1">
              <a:lnSpc>
                <a:spcPct val="90000"/>
              </a:lnSpc>
              <a:spcAft>
                <a:spcPts val="0"/>
              </a:spcAft>
              <a:buClr>
                <a:schemeClr val="accent3"/>
              </a:buClr>
              <a:buFont typeface="Wingdings 2"/>
              <a:buNone/>
              <a:defRPr/>
            </a:pPr>
            <a:endParaRPr lang="en-US" dirty="0" smtClean="0"/>
          </a:p>
        </p:txBody>
      </p:sp>
      <p:sp>
        <p:nvSpPr>
          <p:cNvPr id="8195" name="Rectangle 3"/>
          <p:cNvSpPr>
            <a:spLocks noGrp="1" noChangeArrowheads="1"/>
          </p:cNvSpPr>
          <p:nvPr>
            <p:ph type="title"/>
          </p:nvPr>
        </p:nvSpPr>
        <p:spPr>
          <a:xfrm>
            <a:off x="609600" y="228600"/>
            <a:ext cx="7759700" cy="1130300"/>
          </a:xfrm>
          <a:solidFill>
            <a:srgbClr val="FFE7B7"/>
          </a:solidFill>
          <a:ln w="12700" cap="flat">
            <a:solidFill>
              <a:schemeClr val="tx1"/>
            </a:solidFill>
            <a:miter lim="800000"/>
            <a:headEnd/>
            <a:tailEnd/>
          </a:ln>
          <a:effectLst>
            <a:outerShdw dist="107763" dir="2700000" algn="ctr" rotWithShape="0">
              <a:schemeClr val="accent1"/>
            </a:outerShdw>
          </a:effectLst>
        </p:spPr>
        <p:txBody>
          <a:bodyPr lIns="90488" tIns="44450" rIns="90488" bIns="44450" anchor="ctr"/>
          <a:lstStyle/>
          <a:p>
            <a:pPr algn="ctr" eaLnBrk="1" hangingPunct="1"/>
            <a:r>
              <a:rPr lang="en-US" altLang="en-US" smtClean="0">
                <a:solidFill>
                  <a:srgbClr val="000099"/>
                </a:solidFill>
              </a:rPr>
              <a:t>Wholeness Statement</a:t>
            </a:r>
            <a:endParaRPr lang="en-US" altLang="en-US" smtClean="0"/>
          </a:p>
        </p:txBody>
      </p:sp>
      <p:sp>
        <p:nvSpPr>
          <p:cNvPr id="5" name="Slide Number Placeholder 4"/>
          <p:cNvSpPr>
            <a:spLocks noGrp="1"/>
          </p:cNvSpPr>
          <p:nvPr>
            <p:ph type="sldNum" sz="quarter" idx="12"/>
          </p:nvPr>
        </p:nvSpPr>
        <p:spPr/>
        <p:txBody>
          <a:bodyPr/>
          <a:lstStyle/>
          <a:p>
            <a:pPr>
              <a:defRPr/>
            </a:pPr>
            <a:fld id="{ECB5B19D-BA87-4751-9BB9-760B50A90A08}" type="slidenum">
              <a:rPr lang="en-US"/>
              <a:pPr>
                <a:defRPr/>
              </a:pPr>
              <a:t>2</a:t>
            </a:fld>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sz="4400" dirty="0" smtClean="0"/>
              <a:t>Closure and Lambda Expressions</a:t>
            </a:r>
            <a:endParaRPr lang="en-US" sz="4400" dirty="0"/>
          </a:p>
        </p:txBody>
      </p:sp>
      <p:sp>
        <p:nvSpPr>
          <p:cNvPr id="3" name="Content Placeholder 2"/>
          <p:cNvSpPr>
            <a:spLocks noGrp="1"/>
          </p:cNvSpPr>
          <p:nvPr>
            <p:ph idx="1"/>
          </p:nvPr>
        </p:nvSpPr>
        <p:spPr/>
        <p:txBody>
          <a:bodyPr/>
          <a:lstStyle/>
          <a:p>
            <a:r>
              <a:rPr lang="en-US" dirty="0" smtClean="0"/>
              <a:t>Lambda Expressions are syntax shortcuts for closures.</a:t>
            </a:r>
          </a:p>
          <a:p>
            <a:r>
              <a:rPr lang="en-US" dirty="0" smtClean="0"/>
              <a:t>Lambdas </a:t>
            </a:r>
            <a:r>
              <a:rPr lang="en-US" dirty="0"/>
              <a:t>upgrade the status of functions (at least in a certain context) to first-class citizens.</a:t>
            </a:r>
          </a:p>
          <a:p>
            <a:pPr marL="0" indent="0">
              <a:buNone/>
            </a:pPr>
            <a:endParaRPr lang="en-US" i="1"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20</a:t>
            </a:fld>
            <a:endParaRPr lang="en-US" dirty="0"/>
          </a:p>
        </p:txBody>
      </p:sp>
    </p:spTree>
    <p:extLst>
      <p:ext uri="{BB962C8B-B14F-4D97-AF65-F5344CB8AC3E}">
        <p14:creationId xmlns:p14="http://schemas.microsoft.com/office/powerpoint/2010/main" val="9882593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457200" y="1442113"/>
            <a:ext cx="8377238" cy="5410200"/>
          </a:xfrm>
        </p:spPr>
        <p:txBody>
          <a:bodyPr/>
          <a:lstStyle/>
          <a:p>
            <a:pPr marL="0" indent="0">
              <a:buNone/>
            </a:pPr>
            <a:r>
              <a:rPr lang="en-US" sz="2400" dirty="0" smtClean="0"/>
              <a:t>Lambda </a:t>
            </a:r>
            <a:r>
              <a:rPr lang="en-US" sz="2400" dirty="0"/>
              <a:t>notation was an invention of the mathematician A. Church in his analysis of the concept of “computable function,” long before computers had come into existence (in the 1930s). </a:t>
            </a:r>
            <a:br>
              <a:rPr lang="en-US" sz="2400" dirty="0"/>
            </a:br>
            <a:r>
              <a:rPr lang="en-US" sz="2400" dirty="0"/>
              <a:t/>
            </a:r>
            <a:br>
              <a:rPr lang="en-US" sz="2400" dirty="0"/>
            </a:br>
            <a:r>
              <a:rPr lang="en-US" sz="2000" dirty="0"/>
              <a:t>Several equivalent ways of specifying a (mathematical) function:</a:t>
            </a:r>
          </a:p>
          <a:p>
            <a:pPr marL="366713" lvl="1" indent="0">
              <a:buNone/>
            </a:pPr>
            <a:r>
              <a:rPr lang="en-US" sz="1800" i="1" dirty="0"/>
              <a:t>f</a:t>
            </a:r>
            <a:r>
              <a:rPr lang="en-US" sz="1800" dirty="0"/>
              <a:t>(</a:t>
            </a:r>
            <a:r>
              <a:rPr lang="en-US" sz="1800" i="1" dirty="0"/>
              <a:t>x</a:t>
            </a:r>
            <a:r>
              <a:rPr lang="en-US" sz="1800" dirty="0"/>
              <a:t>, </a:t>
            </a:r>
            <a:r>
              <a:rPr lang="en-US" sz="1800" i="1" dirty="0"/>
              <a:t>y</a:t>
            </a:r>
            <a:r>
              <a:rPr lang="en-US" sz="1800" dirty="0"/>
              <a:t>) = 2</a:t>
            </a:r>
            <a:r>
              <a:rPr lang="en-US" sz="1800" i="1" dirty="0"/>
              <a:t>x</a:t>
            </a:r>
            <a:r>
              <a:rPr lang="en-US" sz="1800" dirty="0"/>
              <a:t> –</a:t>
            </a:r>
            <a:r>
              <a:rPr lang="en-US" sz="1800" i="1" dirty="0"/>
              <a:t> y</a:t>
            </a:r>
            <a:r>
              <a:rPr lang="en-US" sz="1800" dirty="0"/>
              <a:t>     //this version gives the function a name – namely ‘f ’</a:t>
            </a:r>
          </a:p>
          <a:p>
            <a:pPr marL="366713" lvl="1" indent="0">
              <a:buNone/>
            </a:pPr>
            <a:r>
              <a:rPr lang="en-US" sz="1800" dirty="0"/>
              <a:t>(</a:t>
            </a:r>
            <a:r>
              <a:rPr lang="en-US" sz="1800" dirty="0" err="1"/>
              <a:t>x,y</a:t>
            </a:r>
            <a:r>
              <a:rPr lang="en-US" sz="1800" dirty="0"/>
              <a:t>) ↦ 2</a:t>
            </a:r>
            <a:r>
              <a:rPr lang="en-US" sz="1800" i="1" dirty="0"/>
              <a:t>x</a:t>
            </a:r>
            <a:r>
              <a:rPr lang="en-US" sz="1800" dirty="0"/>
              <a:t> – </a:t>
            </a:r>
            <a:r>
              <a:rPr lang="en-US" sz="1800" i="1" dirty="0"/>
              <a:t>y</a:t>
            </a:r>
            <a:r>
              <a:rPr lang="en-US" sz="1800" dirty="0"/>
              <a:t>     //in mathematics, this is called “maps to” </a:t>
            </a:r>
            <a:r>
              <a:rPr lang="en-US" sz="1800" dirty="0" smtClean="0"/>
              <a:t>notation</a:t>
            </a:r>
            <a:r>
              <a:rPr lang="en-US" sz="1800" dirty="0"/>
              <a:t/>
            </a:r>
            <a:br>
              <a:rPr lang="en-US" sz="1800" dirty="0"/>
            </a:br>
            <a:r>
              <a:rPr lang="en-US" sz="1800" i="1" dirty="0"/>
              <a:t>λxy.</a:t>
            </a:r>
            <a:r>
              <a:rPr lang="en-US" sz="1800" dirty="0"/>
              <a:t>2</a:t>
            </a:r>
            <a:r>
              <a:rPr lang="en-US" sz="1800" i="1" dirty="0"/>
              <a:t>x</a:t>
            </a:r>
            <a:r>
              <a:rPr lang="en-US" sz="1800" dirty="0"/>
              <a:t> – </a:t>
            </a:r>
            <a:r>
              <a:rPr lang="en-US" sz="1800" i="1" dirty="0"/>
              <a:t>y</a:t>
            </a:r>
            <a:r>
              <a:rPr lang="en-US" sz="1800" dirty="0"/>
              <a:t>	</a:t>
            </a:r>
            <a:r>
              <a:rPr lang="en-US" sz="1800" dirty="0" smtClean="0"/>
              <a:t>//</a:t>
            </a:r>
            <a:r>
              <a:rPr lang="en-US" sz="1800" dirty="0"/>
              <a:t>Church’s lambda notation</a:t>
            </a:r>
          </a:p>
          <a:p>
            <a:pPr marL="366713" lvl="1" indent="0">
              <a:buNone/>
            </a:pPr>
            <a:r>
              <a:rPr lang="en-US" sz="1800" dirty="0"/>
              <a:t>(</a:t>
            </a:r>
            <a:r>
              <a:rPr lang="en-US" sz="1800" dirty="0" err="1" smtClean="0"/>
              <a:t>x,y</a:t>
            </a:r>
            <a:r>
              <a:rPr lang="en-US" sz="1800" dirty="0" smtClean="0"/>
              <a:t>) -&gt; 2*x </a:t>
            </a:r>
            <a:r>
              <a:rPr lang="en-US" sz="1800" dirty="0"/>
              <a:t>– y   // Java SE 8 lambda </a:t>
            </a:r>
            <a:r>
              <a:rPr lang="en-US" sz="1800" dirty="0" smtClean="0"/>
              <a:t>notation</a:t>
            </a:r>
          </a:p>
          <a:p>
            <a:endParaRPr lang="en-US" sz="2400" dirty="0"/>
          </a:p>
          <a:p>
            <a:pPr marL="0" indent="0">
              <a:buNone/>
            </a:pPr>
            <a:r>
              <a:rPr lang="en-US" sz="2400" b="1" dirty="0"/>
              <a:t>NOTE</a:t>
            </a:r>
            <a:r>
              <a:rPr lang="en-US" sz="2400" dirty="0"/>
              <a:t>: In Church’s lambda notation, the function’s arguments are specified to the left of the dot, and output value to the right. </a:t>
            </a:r>
          </a:p>
          <a:p>
            <a:pPr marL="0" indent="0">
              <a:buNone/>
            </a:pPr>
            <a:endParaRPr lang="en-US" altLang="en-US" sz="2400" dirty="0" smtClean="0"/>
          </a:p>
        </p:txBody>
      </p:sp>
      <p:sp>
        <p:nvSpPr>
          <p:cNvPr id="4" name="Slide Number Placeholder 3"/>
          <p:cNvSpPr>
            <a:spLocks noGrp="1"/>
          </p:cNvSpPr>
          <p:nvPr>
            <p:ph type="sldNum" sz="quarter" idx="12"/>
          </p:nvPr>
        </p:nvSpPr>
        <p:spPr/>
        <p:txBody>
          <a:bodyPr/>
          <a:lstStyle/>
          <a:p>
            <a:pPr>
              <a:defRPr/>
            </a:pPr>
            <a:fld id="{BB6A70C7-6951-4C4B-BD0A-E0B4F66B1B45}" type="slidenum">
              <a:rPr lang="en-US" smtClean="0"/>
              <a:pPr>
                <a:defRPr/>
              </a:pPr>
              <a:t>21</a:t>
            </a:fld>
            <a:endParaRPr lang="en-US" dirty="0"/>
          </a:p>
        </p:txBody>
      </p:sp>
      <p:sp>
        <p:nvSpPr>
          <p:cNvPr id="19461" name="Title 1"/>
          <p:cNvSpPr>
            <a:spLocks noGrp="1"/>
          </p:cNvSpPr>
          <p:nvPr>
            <p:ph type="title"/>
          </p:nvPr>
        </p:nvSpPr>
        <p:spPr>
          <a:xfrm>
            <a:off x="457200" y="457200"/>
            <a:ext cx="8229600" cy="838200"/>
          </a:xfrm>
        </p:spPr>
        <p:txBody>
          <a:bodyPr/>
          <a:lstStyle/>
          <a:p>
            <a:r>
              <a:rPr lang="en-US" altLang="en-US" sz="4800" dirty="0" smtClean="0"/>
              <a:t/>
            </a:r>
            <a:br>
              <a:rPr lang="en-US" altLang="en-US" sz="4800" dirty="0" smtClean="0"/>
            </a:br>
            <a:r>
              <a:rPr lang="en-US" sz="4400" dirty="0" smtClean="0"/>
              <a:t>Introducing Lambda Expressions</a:t>
            </a:r>
            <a:endParaRPr lang="en-US" altLang="en-US" sz="44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lstStyle/>
          <a:p>
            <a:r>
              <a:rPr lang="en-US" sz="4400" dirty="0"/>
              <a:t>Anatomy of a Lambda </a:t>
            </a:r>
            <a:r>
              <a:rPr lang="en-US" sz="4400" dirty="0" smtClean="0"/>
              <a:t>Expression</a:t>
            </a:r>
            <a:endParaRPr lang="en-US" sz="4400" dirty="0"/>
          </a:p>
        </p:txBody>
      </p:sp>
      <p:sp>
        <p:nvSpPr>
          <p:cNvPr id="3" name="Content Placeholder 2"/>
          <p:cNvSpPr>
            <a:spLocks noGrp="1"/>
          </p:cNvSpPr>
          <p:nvPr>
            <p:ph idx="1"/>
          </p:nvPr>
        </p:nvSpPr>
        <p:spPr>
          <a:xfrm>
            <a:off x="457200" y="1371600"/>
            <a:ext cx="9372600" cy="4389437"/>
          </a:xfrm>
        </p:spPr>
        <p:txBody>
          <a:bodyPr/>
          <a:lstStyle/>
          <a:p>
            <a:pPr marL="0" indent="0">
              <a:buNone/>
            </a:pPr>
            <a:r>
              <a:rPr lang="en-US" sz="2000" dirty="0"/>
              <a:t>A lambda expression has three parts:</a:t>
            </a:r>
          </a:p>
          <a:p>
            <a:pPr marL="0" indent="0">
              <a:buNone/>
            </a:pPr>
            <a:endParaRPr lang="en-US" sz="2000" dirty="0"/>
          </a:p>
          <a:p>
            <a:pPr marL="0" indent="0">
              <a:buNone/>
            </a:pPr>
            <a:r>
              <a:rPr lang="en-US" sz="2000" i="1" dirty="0" smtClean="0"/>
              <a:t>parameters   </a:t>
            </a:r>
            <a:r>
              <a:rPr lang="en-US" sz="2000" dirty="0" smtClean="0"/>
              <a:t>    [zero or more]</a:t>
            </a:r>
            <a:r>
              <a:rPr lang="en-US" sz="2000" i="1" dirty="0" smtClean="0"/>
              <a:t/>
            </a:r>
            <a:br>
              <a:rPr lang="en-US" sz="2000" i="1" dirty="0" smtClean="0"/>
            </a:br>
            <a:r>
              <a:rPr lang="en-US" sz="2000" i="1" dirty="0" smtClean="0"/>
              <a:t>-&gt;</a:t>
            </a:r>
            <a:r>
              <a:rPr lang="en-US" sz="2000" dirty="0" smtClean="0"/>
              <a:t/>
            </a:r>
            <a:br>
              <a:rPr lang="en-US" sz="2000" dirty="0" smtClean="0"/>
            </a:br>
            <a:r>
              <a:rPr lang="en-US" sz="2000" i="1" dirty="0" smtClean="0"/>
              <a:t>code </a:t>
            </a:r>
            <a:r>
              <a:rPr lang="en-US" sz="2000" i="1" dirty="0"/>
              <a:t>block</a:t>
            </a:r>
            <a:r>
              <a:rPr lang="en-US" sz="2000" i="1" dirty="0" smtClean="0"/>
              <a:t>   </a:t>
            </a:r>
            <a:r>
              <a:rPr lang="en-US" sz="2000" dirty="0" smtClean="0"/>
              <a:t>      [</a:t>
            </a:r>
            <a:r>
              <a:rPr lang="en-US" sz="2000" dirty="0"/>
              <a:t>if more than one statement, enclosed in curly braces { . . . }  </a:t>
            </a:r>
            <a:r>
              <a:rPr lang="en-US" sz="2000" dirty="0" smtClean="0"/>
              <a:t>]</a:t>
            </a:r>
          </a:p>
          <a:p>
            <a:pPr marL="366713" lvl="1" indent="0">
              <a:buNone/>
            </a:pPr>
            <a:r>
              <a:rPr lang="en-US" sz="2000" dirty="0" smtClean="0"/>
              <a:t>	            [</a:t>
            </a:r>
            <a:r>
              <a:rPr lang="en-US" sz="2000" dirty="0"/>
              <a:t>may contain </a:t>
            </a:r>
            <a:r>
              <a:rPr lang="en-US" sz="2000" i="1" dirty="0"/>
              <a:t>free variables</a:t>
            </a:r>
            <a:r>
              <a:rPr lang="en-US" sz="2000" dirty="0"/>
              <a:t>; values for these </a:t>
            </a:r>
            <a:r>
              <a:rPr lang="en-US" sz="2000" dirty="0" smtClean="0"/>
              <a:t>supplied </a:t>
            </a:r>
          </a:p>
          <a:p>
            <a:pPr marL="366713" lvl="1" indent="0">
              <a:buNone/>
            </a:pPr>
            <a:r>
              <a:rPr lang="en-US" sz="2000" dirty="0"/>
              <a:t>	 </a:t>
            </a:r>
            <a:r>
              <a:rPr lang="en-US" sz="2000" dirty="0" smtClean="0"/>
              <a:t>             by </a:t>
            </a:r>
            <a:r>
              <a:rPr lang="en-US" sz="2000" dirty="0"/>
              <a:t>local or instance </a:t>
            </a:r>
            <a:r>
              <a:rPr lang="en-US" sz="2000" dirty="0" smtClean="0"/>
              <a:t>variables]</a:t>
            </a:r>
            <a:endParaRPr lang="en-US" sz="2000" dirty="0"/>
          </a:p>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22</a:t>
            </a:fld>
            <a:endParaRPr lang="en-US" dirty="0"/>
          </a:p>
        </p:txBody>
      </p:sp>
    </p:spTree>
    <p:extLst>
      <p:ext uri="{BB962C8B-B14F-4D97-AF65-F5344CB8AC3E}">
        <p14:creationId xmlns:p14="http://schemas.microsoft.com/office/powerpoint/2010/main" val="10096657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9144000" cy="704850"/>
          </a:xfrm>
        </p:spPr>
        <p:txBody>
          <a:bodyPr/>
          <a:lstStyle/>
          <a:p>
            <a:r>
              <a:rPr lang="en-US" sz="3600" dirty="0" smtClean="0"/>
              <a:t>Using </a:t>
            </a:r>
            <a:r>
              <a:rPr lang="en-US" sz="3600" dirty="0"/>
              <a:t>a Lambda Expression for </a:t>
            </a:r>
            <a:r>
              <a:rPr lang="en-US" sz="3600" dirty="0" smtClean="0"/>
              <a:t>a </a:t>
            </a:r>
            <a:r>
              <a:rPr lang="en-US" sz="3600" dirty="0"/>
              <a:t>Consumer</a:t>
            </a:r>
          </a:p>
        </p:txBody>
      </p:sp>
      <p:sp>
        <p:nvSpPr>
          <p:cNvPr id="3" name="Content Placeholder 2"/>
          <p:cNvSpPr>
            <a:spLocks noGrp="1"/>
          </p:cNvSpPr>
          <p:nvPr>
            <p:ph idx="1"/>
          </p:nvPr>
        </p:nvSpPr>
        <p:spPr>
          <a:xfrm>
            <a:off x="533400" y="1339755"/>
            <a:ext cx="8229600" cy="5638800"/>
          </a:xfrm>
        </p:spPr>
        <p:txBody>
          <a:bodyPr/>
          <a:lstStyle/>
          <a:p>
            <a:pPr marL="0" indent="0">
              <a:buNone/>
            </a:pPr>
            <a:r>
              <a:rPr lang="en-US" sz="2000" dirty="0"/>
              <a:t>Recall the Consumer interface and the </a:t>
            </a:r>
            <a:r>
              <a:rPr lang="en-US" sz="2000" dirty="0" smtClean="0"/>
              <a:t>application</a:t>
            </a:r>
            <a:endParaRPr lang="en-US" sz="2000" dirty="0"/>
          </a:p>
          <a:p>
            <a:pPr marL="0" indent="0">
              <a:buNone/>
            </a:pPr>
            <a:r>
              <a:rPr lang="en-US" sz="2000" dirty="0" smtClean="0"/>
              <a:t>	</a:t>
            </a:r>
            <a:r>
              <a:rPr lang="en-US" sz="2000" dirty="0" smtClean="0">
                <a:latin typeface="Courier New" panose="02070309020205020404" pitchFamily="49" charset="0"/>
                <a:cs typeface="Courier New" panose="02070309020205020404" pitchFamily="49" charset="0"/>
              </a:rPr>
              <a:t>public </a:t>
            </a:r>
            <a:r>
              <a:rPr lang="en-US" sz="2000" dirty="0">
                <a:latin typeface="Courier New" panose="02070309020205020404" pitchFamily="49" charset="0"/>
                <a:cs typeface="Courier New" panose="02070309020205020404" pitchFamily="49" charset="0"/>
              </a:rPr>
              <a:t>interface Consumer&lt;T&gt;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public void accept(T 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sz="1200" dirty="0" smtClean="0"/>
          </a:p>
          <a:p>
            <a:pPr>
              <a:buFont typeface="Arial" panose="020B0604020202020204" pitchFamily="34" charset="0"/>
              <a:buChar char="•"/>
            </a:pPr>
            <a:endParaRPr lang="en-US" sz="2000" dirty="0" smtClean="0"/>
          </a:p>
          <a:p>
            <a:pPr>
              <a:buFont typeface="Arial" panose="020B0604020202020204" pitchFamily="34" charset="0"/>
              <a:buChar char="•"/>
            </a:pPr>
            <a:r>
              <a:rPr lang="en-US" sz="2000" dirty="0" smtClean="0"/>
              <a:t>This </a:t>
            </a:r>
            <a:r>
              <a:rPr lang="en-US" sz="2000" dirty="0" err="1"/>
              <a:t>forEach</a:t>
            </a:r>
            <a:r>
              <a:rPr lang="en-US" sz="2000" dirty="0"/>
              <a:t> code can be rewritten using lambdas as follows (syntax rules will be provided later):</a:t>
            </a:r>
          </a:p>
          <a:p>
            <a:pPr marL="0" indent="0">
              <a:buNone/>
            </a:pPr>
            <a:r>
              <a:rPr lang="en-US" sz="2000" dirty="0"/>
              <a:t>	</a:t>
            </a:r>
            <a:r>
              <a:rPr lang="en-US" sz="2000" dirty="0" err="1" smtClean="0"/>
              <a:t>l.forEach</a:t>
            </a:r>
            <a:r>
              <a:rPr lang="en-US" sz="2000" dirty="0" smtClean="0"/>
              <a:t>(s </a:t>
            </a:r>
            <a:r>
              <a:rPr lang="en-US" sz="2000" dirty="0"/>
              <a:t>-&gt; </a:t>
            </a:r>
            <a:r>
              <a:rPr lang="en-US" sz="2000" dirty="0" err="1"/>
              <a:t>System.out.println</a:t>
            </a:r>
            <a:r>
              <a:rPr lang="en-US" sz="2000" dirty="0"/>
              <a:t>(s));</a:t>
            </a:r>
          </a:p>
          <a:p>
            <a:pPr>
              <a:buFont typeface="Arial" panose="020B0604020202020204" pitchFamily="34" charset="0"/>
              <a:buChar char="•"/>
            </a:pPr>
            <a:r>
              <a:rPr lang="en-US" sz="2000" dirty="0"/>
              <a:t>Note how we are, in effect, simply passing the accept method of an anonymously defined Consumer to the </a:t>
            </a:r>
            <a:r>
              <a:rPr lang="en-US" sz="2000" dirty="0" err="1"/>
              <a:t>forEach</a:t>
            </a:r>
            <a:r>
              <a:rPr lang="en-US" sz="2000" dirty="0"/>
              <a:t> method.</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23</a:t>
            </a:fld>
            <a:endParaRPr lang="en-US"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379561" y="2819400"/>
            <a:ext cx="5074920" cy="1828800"/>
          </a:xfrm>
          <a:prstGeom prst="rect">
            <a:avLst/>
          </a:prstGeom>
          <a:noFill/>
          <a:ln w="9525">
            <a:solidFill>
              <a:schemeClr val="tx1"/>
            </a:solidFill>
            <a:miter lim="800000"/>
            <a:headEnd/>
            <a:tailEnd/>
          </a:ln>
          <a:extLst/>
        </p:spPr>
      </p:pic>
    </p:spTree>
    <p:extLst>
      <p:ext uri="{BB962C8B-B14F-4D97-AF65-F5344CB8AC3E}">
        <p14:creationId xmlns:p14="http://schemas.microsoft.com/office/powerpoint/2010/main" val="13110565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8229600" cy="659130"/>
          </a:xfrm>
        </p:spPr>
        <p:txBody>
          <a:bodyPr/>
          <a:lstStyle/>
          <a:p>
            <a:r>
              <a:rPr lang="en-US" sz="4000" dirty="0"/>
              <a:t>Example: the Function (</a:t>
            </a:r>
            <a:r>
              <a:rPr lang="en-US" sz="4000" dirty="0" err="1"/>
              <a:t>x,y</a:t>
            </a:r>
            <a:r>
              <a:rPr lang="en-US" sz="4000" dirty="0"/>
              <a:t>) </a:t>
            </a:r>
            <a:r>
              <a:rPr lang="en-US" sz="4000" dirty="0" smtClean="0">
                <a:sym typeface="SymbolPS"/>
              </a:rPr>
              <a:t>-&gt; </a:t>
            </a:r>
            <a:r>
              <a:rPr lang="en-US" sz="4000" dirty="0" smtClean="0"/>
              <a:t>2 </a:t>
            </a:r>
            <a:r>
              <a:rPr lang="en-US" sz="4000" dirty="0"/>
              <a:t>* x – y </a:t>
            </a:r>
          </a:p>
        </p:txBody>
      </p:sp>
      <p:sp>
        <p:nvSpPr>
          <p:cNvPr id="3" name="Content Placeholder 2"/>
          <p:cNvSpPr>
            <a:spLocks noGrp="1"/>
          </p:cNvSpPr>
          <p:nvPr>
            <p:ph idx="1"/>
          </p:nvPr>
        </p:nvSpPr>
        <p:spPr>
          <a:xfrm>
            <a:off x="457200" y="1676400"/>
            <a:ext cx="8229600" cy="5638800"/>
          </a:xfrm>
        </p:spPr>
        <p:txBody>
          <a:bodyPr/>
          <a:lstStyle/>
          <a:p>
            <a:pPr marL="0" indent="0">
              <a:buNone/>
            </a:pPr>
            <a:r>
              <a:rPr lang="en-US" sz="2400" dirty="0"/>
              <a:t>Java SE 8 offers new functional interfaces to support the majority of lambda expressions that could arise (though not all</a:t>
            </a:r>
            <a:r>
              <a:rPr lang="en-US" sz="2400" dirty="0" smtClean="0"/>
              <a:t>).</a:t>
            </a:r>
          </a:p>
          <a:p>
            <a:endParaRPr lang="en-US" sz="1100" dirty="0"/>
          </a:p>
          <a:p>
            <a:pPr marL="0" indent="0">
              <a:buNone/>
            </a:pPr>
            <a:r>
              <a:rPr lang="en-US" sz="2400" dirty="0"/>
              <a:t>The </a:t>
            </a:r>
            <a:r>
              <a:rPr lang="en-US" sz="2400" dirty="0" err="1"/>
              <a:t>BiFunction</a:t>
            </a:r>
            <a:r>
              <a:rPr lang="en-US" sz="2400" dirty="0"/>
              <a:t>&lt;S,T,R&gt; interface has as its unique abstract method apply(), which returns the result of applying a function to it first two arguments (of type S, T) to produce a </a:t>
            </a:r>
            <a:r>
              <a:rPr lang="en-US" sz="2400" dirty="0" smtClean="0"/>
              <a:t>result (of </a:t>
            </a:r>
            <a:r>
              <a:rPr lang="en-US" sz="2400" dirty="0"/>
              <a:t>type R</a:t>
            </a:r>
            <a:r>
              <a:rPr lang="en-US" sz="2400" dirty="0" smtClean="0"/>
              <a:t>).</a:t>
            </a:r>
          </a:p>
          <a:p>
            <a:endParaRPr lang="en-US" sz="1100" dirty="0"/>
          </a:p>
          <a:p>
            <a:pPr marL="366713" lvl="1" indent="0">
              <a:buNone/>
            </a:pPr>
            <a:r>
              <a:rPr lang="en-US" dirty="0">
                <a:latin typeface="Courier New" panose="02070309020205020404" pitchFamily="49" charset="0"/>
                <a:cs typeface="Courier New" panose="02070309020205020404" pitchFamily="49" charset="0"/>
              </a:rPr>
              <a:t>public interface </a:t>
            </a:r>
            <a:r>
              <a:rPr lang="en-US" dirty="0" err="1">
                <a:latin typeface="Courier New" panose="02070309020205020404" pitchFamily="49" charset="0"/>
                <a:cs typeface="Courier New" panose="02070309020205020404" pitchFamily="49" charset="0"/>
              </a:rPr>
              <a:t>BiFunction</a:t>
            </a:r>
            <a:r>
              <a:rPr lang="en-US" dirty="0">
                <a:latin typeface="Courier New" panose="02070309020205020404" pitchFamily="49" charset="0"/>
                <a:cs typeface="Courier New" panose="02070309020205020404" pitchFamily="49" charset="0"/>
              </a:rPr>
              <a:t>&lt;S,T,R&gt;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R apply(S </a:t>
            </a:r>
            <a:r>
              <a:rPr lang="en-US" dirty="0" err="1">
                <a:latin typeface="Courier New" panose="02070309020205020404" pitchFamily="49" charset="0"/>
                <a:cs typeface="Courier New" panose="02070309020205020404" pitchFamily="49" charset="0"/>
              </a:rPr>
              <a:t>s</a:t>
            </a:r>
            <a:r>
              <a:rPr lang="en-US" dirty="0">
                <a:latin typeface="Courier New" panose="02070309020205020404" pitchFamily="49" charset="0"/>
                <a:cs typeface="Courier New" panose="02070309020205020404" pitchFamily="49" charset="0"/>
              </a:rPr>
              <a:t>, T 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p>
          <a:p>
            <a:pPr marL="0" indent="0">
              <a:buNone/>
            </a:pPr>
            <a:endParaRPr lang="en-US" sz="24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24</a:t>
            </a:fld>
            <a:endParaRPr lang="en-US" dirty="0"/>
          </a:p>
        </p:txBody>
      </p:sp>
    </p:spTree>
    <p:extLst>
      <p:ext uri="{BB962C8B-B14F-4D97-AF65-F5344CB8AC3E}">
        <p14:creationId xmlns:p14="http://schemas.microsoft.com/office/powerpoint/2010/main" val="2632130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458200" cy="5638800"/>
          </a:xfrm>
        </p:spPr>
        <p:txBody>
          <a:bodyPr/>
          <a:lstStyle/>
          <a:p>
            <a:pPr marL="0" indent="0">
              <a:buNone/>
            </a:pPr>
            <a:r>
              <a:rPr lang="en-US" sz="1800" dirty="0"/>
              <a:t>This code uses lambda notation to express functional behavior.</a:t>
            </a:r>
          </a:p>
          <a:p>
            <a:pPr marL="366713" lvl="1" indent="0">
              <a:buNone/>
            </a:pPr>
            <a:r>
              <a:rPr lang="en-US" sz="1600" b="1" dirty="0">
                <a:latin typeface="Courier New" panose="02070309020205020404" pitchFamily="49" charset="0"/>
                <a:cs typeface="Courier New" panose="02070309020205020404" pitchFamily="49" charset="0"/>
              </a:rPr>
              <a:t>public</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static</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void</a:t>
            </a:r>
            <a:r>
              <a:rPr lang="en-US" sz="1600" dirty="0">
                <a:latin typeface="Courier New" panose="02070309020205020404" pitchFamily="49" charset="0"/>
                <a:cs typeface="Courier New" panose="02070309020205020404" pitchFamily="49" charset="0"/>
              </a:rPr>
              <a:t> main(String[] </a:t>
            </a:r>
            <a:r>
              <a:rPr lang="en-US" sz="1600" dirty="0" err="1">
                <a:latin typeface="Courier New" panose="02070309020205020404" pitchFamily="49" charset="0"/>
                <a:cs typeface="Courier New" panose="02070309020205020404" pitchFamily="49" charset="0"/>
              </a:rPr>
              <a:t>args</a:t>
            </a:r>
            <a:r>
              <a:rPr lang="en-US" sz="1600" dirty="0">
                <a:latin typeface="Courier New" panose="02070309020205020404" pitchFamily="49" charset="0"/>
                <a:cs typeface="Courier New" panose="02070309020205020404" pitchFamily="49" charset="0"/>
              </a:rPr>
              <a:t>) {</a:t>
            </a:r>
          </a:p>
          <a:p>
            <a:pPr marL="366713" lvl="1" indent="0">
              <a:buNone/>
            </a:pP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BiFunction</a:t>
            </a:r>
            <a:r>
              <a:rPr lang="en-US" sz="1600" dirty="0" smtClean="0">
                <a:latin typeface="Courier New" panose="02070309020205020404" pitchFamily="49" charset="0"/>
                <a:cs typeface="Courier New" panose="02070309020205020404" pitchFamily="49" charset="0"/>
              </a:rPr>
              <a:t>&lt;Integer</a:t>
            </a:r>
            <a:r>
              <a:rPr lang="en-US" sz="1600" dirty="0">
                <a:latin typeface="Courier New" panose="02070309020205020404" pitchFamily="49" charset="0"/>
                <a:cs typeface="Courier New" panose="02070309020205020404" pitchFamily="49" charset="0"/>
              </a:rPr>
              <a:t>, Integer, Integer&gt; f =</a:t>
            </a:r>
          </a:p>
          <a:p>
            <a:pPr marL="366713" lvl="1"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x,y</a:t>
            </a:r>
            <a:r>
              <a:rPr lang="en-US" sz="1600" dirty="0">
                <a:latin typeface="Courier New" panose="02070309020205020404" pitchFamily="49" charset="0"/>
                <a:cs typeface="Courier New" panose="02070309020205020404" pitchFamily="49" charset="0"/>
              </a:rPr>
              <a:t>) -&gt; 2 * x - y;</a:t>
            </a:r>
          </a:p>
          <a:p>
            <a:pPr marL="366713" lvl="1" indent="0">
              <a:buNone/>
            </a:pP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System.</a:t>
            </a:r>
            <a:r>
              <a:rPr lang="en-US" sz="1600" b="1" i="1" dirty="0" err="1" smtClean="0">
                <a:latin typeface="Courier New" panose="02070309020205020404" pitchFamily="49" charset="0"/>
                <a:cs typeface="Courier New" panose="02070309020205020404" pitchFamily="49" charset="0"/>
              </a:rPr>
              <a:t>out</a:t>
            </a:r>
            <a:r>
              <a:rPr lang="en-US" sz="1600" dirty="0" err="1" smtClean="0">
                <a:latin typeface="Courier New" panose="02070309020205020404" pitchFamily="49" charset="0"/>
                <a:cs typeface="Courier New" panose="02070309020205020404" pitchFamily="49" charset="0"/>
              </a:rPr>
              <a:t>.println</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f.apply</a:t>
            </a:r>
            <a:r>
              <a:rPr lang="en-US" sz="1600" dirty="0" smtClean="0">
                <a:latin typeface="Courier New" panose="02070309020205020404" pitchFamily="49" charset="0"/>
                <a:cs typeface="Courier New" panose="02070309020205020404" pitchFamily="49" charset="0"/>
              </a:rPr>
              <a:t>(2</a:t>
            </a:r>
            <a:r>
              <a:rPr lang="en-US" sz="1600" dirty="0">
                <a:latin typeface="Courier New" panose="02070309020205020404" pitchFamily="49" charset="0"/>
                <a:cs typeface="Courier New" panose="02070309020205020404" pitchFamily="49" charset="0"/>
              </a:rPr>
              <a:t>, 3));  //output: 1</a:t>
            </a:r>
          </a:p>
          <a:p>
            <a:pPr marL="366713" lvl="1" indent="0">
              <a:buNone/>
            </a:pPr>
            <a:r>
              <a:rPr lang="en-US" sz="1600" dirty="0" smtClean="0">
                <a:latin typeface="Courier New" panose="02070309020205020404" pitchFamily="49" charset="0"/>
                <a:cs typeface="Courier New" panose="02070309020205020404" pitchFamily="49" charset="0"/>
              </a:rPr>
              <a:t>}</a:t>
            </a:r>
          </a:p>
          <a:p>
            <a:pPr marL="366713" lvl="1" indent="0">
              <a:buNone/>
            </a:pPr>
            <a:endParaRPr lang="en-US" sz="1600" dirty="0">
              <a:latin typeface="Courier New" panose="02070309020205020404" pitchFamily="49" charset="0"/>
              <a:cs typeface="Courier New" panose="02070309020205020404" pitchFamily="49" charset="0"/>
            </a:endParaRPr>
          </a:p>
          <a:p>
            <a:pPr marL="0" indent="0">
              <a:buNone/>
            </a:pPr>
            <a:r>
              <a:rPr lang="en-US" sz="1800" dirty="0"/>
              <a:t>One way to accomplish the same thing without lambdas would be like this:</a:t>
            </a:r>
          </a:p>
          <a:p>
            <a:pPr marL="366713" lvl="1" indent="0">
              <a:buNone/>
            </a:pPr>
            <a:r>
              <a:rPr lang="en-US" sz="1600" b="1" dirty="0">
                <a:latin typeface="Courier New" panose="02070309020205020404" pitchFamily="49" charset="0"/>
                <a:cs typeface="Courier New" panose="02070309020205020404" pitchFamily="49" charset="0"/>
              </a:rPr>
              <a:t>public static void </a:t>
            </a:r>
            <a:r>
              <a:rPr lang="en-US" sz="1600" dirty="0">
                <a:latin typeface="Courier New" panose="02070309020205020404" pitchFamily="49" charset="0"/>
                <a:cs typeface="Courier New" panose="02070309020205020404" pitchFamily="49" charset="0"/>
              </a:rPr>
              <a:t>main(String[] </a:t>
            </a:r>
            <a:r>
              <a:rPr lang="en-US" sz="1600" dirty="0" err="1">
                <a:latin typeface="Courier New" panose="02070309020205020404" pitchFamily="49" charset="0"/>
                <a:cs typeface="Courier New" panose="02070309020205020404" pitchFamily="49" charset="0"/>
              </a:rPr>
              <a:t>args</a:t>
            </a:r>
            <a:r>
              <a:rPr lang="en-US" sz="1600" dirty="0">
                <a:latin typeface="Courier New" panose="02070309020205020404" pitchFamily="49" charset="0"/>
                <a:cs typeface="Courier New" panose="02070309020205020404" pitchFamily="49" charset="0"/>
              </a:rPr>
              <a:t>) {</a:t>
            </a:r>
          </a:p>
          <a:p>
            <a:pPr marL="366713" lvl="1" indent="0">
              <a:buNone/>
            </a:pPr>
            <a:r>
              <a:rPr lang="en-US" sz="1600"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class</a:t>
            </a:r>
            <a:r>
              <a:rPr lang="en-US" sz="1600" dirty="0" smtClean="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MyBiFunction</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implements</a:t>
            </a:r>
            <a:r>
              <a:rPr lang="en-US" sz="1600" dirty="0">
                <a:latin typeface="Courier New" panose="02070309020205020404" pitchFamily="49" charset="0"/>
                <a:cs typeface="Courier New" panose="02070309020205020404" pitchFamily="49" charset="0"/>
              </a:rPr>
              <a:t> </a:t>
            </a:r>
            <a:endParaRPr lang="en-US" sz="1600" dirty="0" smtClean="0">
              <a:latin typeface="Courier New" panose="02070309020205020404" pitchFamily="49" charset="0"/>
              <a:cs typeface="Courier New" panose="02070309020205020404" pitchFamily="49" charset="0"/>
            </a:endParaRPr>
          </a:p>
          <a:p>
            <a:pPr marL="366713" lvl="1"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BiFunction</a:t>
            </a:r>
            <a:r>
              <a:rPr lang="en-US" sz="1600" dirty="0" smtClean="0">
                <a:latin typeface="Courier New" panose="02070309020205020404" pitchFamily="49" charset="0"/>
                <a:cs typeface="Courier New" panose="02070309020205020404" pitchFamily="49" charset="0"/>
              </a:rPr>
              <a:t>&lt;Integer</a:t>
            </a:r>
            <a:r>
              <a:rPr lang="en-US" sz="1600" dirty="0">
                <a:latin typeface="Courier New" panose="02070309020205020404" pitchFamily="49" charset="0"/>
                <a:cs typeface="Courier New" panose="02070309020205020404" pitchFamily="49" charset="0"/>
              </a:rPr>
              <a:t>, Integer, Integer&gt; {</a:t>
            </a:r>
          </a:p>
          <a:p>
            <a:pPr marL="366713" lvl="1" indent="0">
              <a:buNone/>
            </a:pPr>
            <a:r>
              <a:rPr lang="en-US" sz="1600"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public</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Integer apply(Integer x, Integer y) {</a:t>
            </a:r>
          </a:p>
          <a:p>
            <a:pPr marL="366713" lvl="1"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return </a:t>
            </a:r>
            <a:r>
              <a:rPr lang="en-US" sz="1600" dirty="0">
                <a:latin typeface="Courier New" panose="02070309020205020404" pitchFamily="49" charset="0"/>
                <a:cs typeface="Courier New" panose="02070309020205020404" pitchFamily="49" charset="0"/>
              </a:rPr>
              <a:t>2 * </a:t>
            </a:r>
            <a:r>
              <a:rPr lang="en-US" sz="1600" dirty="0" smtClean="0">
                <a:latin typeface="Courier New" panose="02070309020205020404" pitchFamily="49" charset="0"/>
                <a:cs typeface="Courier New" panose="02070309020205020404" pitchFamily="49" charset="0"/>
              </a:rPr>
              <a:t>x </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y;</a:t>
            </a:r>
            <a:endParaRPr lang="en-US" sz="1600" dirty="0">
              <a:latin typeface="Courier New" panose="02070309020205020404" pitchFamily="49" charset="0"/>
              <a:cs typeface="Courier New" panose="02070309020205020404" pitchFamily="49" charset="0"/>
            </a:endParaRPr>
          </a:p>
          <a:p>
            <a:pPr marL="366713" lvl="1"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366713" lvl="1"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366713" lvl="1" indent="0">
              <a:buNone/>
            </a:pP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MyBiFunction</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f = new </a:t>
            </a:r>
            <a:r>
              <a:rPr lang="en-US" sz="1600" dirty="0" err="1">
                <a:latin typeface="Courier New" panose="02070309020205020404" pitchFamily="49" charset="0"/>
                <a:cs typeface="Courier New" panose="02070309020205020404" pitchFamily="49" charset="0"/>
              </a:rPr>
              <a:t>MyBiFunction</a:t>
            </a:r>
            <a:r>
              <a:rPr lang="en-US" sz="1600" dirty="0">
                <a:latin typeface="Courier New" panose="02070309020205020404" pitchFamily="49" charset="0"/>
                <a:cs typeface="Courier New" panose="02070309020205020404" pitchFamily="49" charset="0"/>
              </a:rPr>
              <a:t>();</a:t>
            </a:r>
          </a:p>
          <a:p>
            <a:pPr marL="366713" lvl="1" indent="0">
              <a:buNone/>
            </a:pP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System.out.println</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f.apply</a:t>
            </a:r>
            <a:r>
              <a:rPr lang="en-US" sz="1600" dirty="0" smtClean="0">
                <a:latin typeface="Courier New" panose="02070309020205020404" pitchFamily="49" charset="0"/>
                <a:cs typeface="Courier New" panose="02070309020205020404" pitchFamily="49" charset="0"/>
              </a:rPr>
              <a:t>(2</a:t>
            </a:r>
            <a:r>
              <a:rPr lang="en-US" sz="1600" dirty="0">
                <a:latin typeface="Courier New" panose="02070309020205020404" pitchFamily="49" charset="0"/>
                <a:cs typeface="Courier New" panose="02070309020205020404" pitchFamily="49" charset="0"/>
              </a:rPr>
              <a:t>, 3)); // output 1</a:t>
            </a:r>
          </a:p>
          <a:p>
            <a:pPr marL="366713" lvl="1" indent="0">
              <a:buNone/>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0" indent="0">
              <a:buNone/>
            </a:pPr>
            <a:endParaRPr lang="en-US" sz="18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25</a:t>
            </a:fld>
            <a:endParaRPr lang="en-US" dirty="0"/>
          </a:p>
        </p:txBody>
      </p:sp>
    </p:spTree>
    <p:extLst>
      <p:ext uri="{BB962C8B-B14F-4D97-AF65-F5344CB8AC3E}">
        <p14:creationId xmlns:p14="http://schemas.microsoft.com/office/powerpoint/2010/main" val="42299811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9144000" cy="685800"/>
          </a:xfrm>
        </p:spPr>
        <p:txBody>
          <a:bodyPr/>
          <a:lstStyle/>
          <a:p>
            <a:r>
              <a:rPr lang="en-US" sz="2800" dirty="0" smtClean="0"/>
              <a:t>More Examples:</a:t>
            </a:r>
            <a:endParaRPr lang="en-US" sz="2800" dirty="0"/>
          </a:p>
        </p:txBody>
      </p:sp>
      <p:sp>
        <p:nvSpPr>
          <p:cNvPr id="3" name="Content Placeholder 2"/>
          <p:cNvSpPr>
            <a:spLocks noGrp="1"/>
          </p:cNvSpPr>
          <p:nvPr>
            <p:ph idx="1"/>
          </p:nvPr>
        </p:nvSpPr>
        <p:spPr>
          <a:xfrm>
            <a:off x="155812" y="1222612"/>
            <a:ext cx="8991600" cy="5638800"/>
          </a:xfrm>
        </p:spPr>
        <p:txBody>
          <a:bodyPr/>
          <a:lstStyle/>
          <a:p>
            <a:pPr marL="0" indent="0">
              <a:buNone/>
            </a:pPr>
            <a:endParaRPr lang="en-US" sz="1600" b="1" dirty="0" smtClean="0">
              <a:solidFill>
                <a:srgbClr val="00B050"/>
              </a:solidFill>
              <a:latin typeface="Courier New" panose="02070309020205020404" pitchFamily="49" charset="0"/>
              <a:cs typeface="Courier New" panose="02070309020205020404" pitchFamily="49" charset="0"/>
            </a:endParaRPr>
          </a:p>
          <a:p>
            <a:pPr marL="0" indent="0">
              <a:buNone/>
            </a:pPr>
            <a:endParaRPr lang="en-US" sz="1600" b="1" dirty="0" smtClean="0">
              <a:solidFill>
                <a:srgbClr val="00B050"/>
              </a:solidFill>
              <a:latin typeface="Courier New" panose="02070309020205020404" pitchFamily="49" charset="0"/>
              <a:cs typeface="Courier New" panose="02070309020205020404" pitchFamily="49" charset="0"/>
            </a:endParaRPr>
          </a:p>
          <a:p>
            <a:pPr marL="0" indent="0">
              <a:buNone/>
            </a:pPr>
            <a:endParaRPr lang="en-US" sz="1600" b="1" dirty="0">
              <a:solidFill>
                <a:srgbClr val="00B050"/>
              </a:solidFill>
              <a:latin typeface="Courier New" panose="02070309020205020404" pitchFamily="49" charset="0"/>
              <a:cs typeface="Courier New" panose="02070309020205020404" pitchFamily="49" charset="0"/>
            </a:endParaRPr>
          </a:p>
          <a:p>
            <a:pPr marL="0" indent="0">
              <a:buNone/>
            </a:pPr>
            <a:endParaRPr lang="en-US" sz="1600" b="1" dirty="0" smtClean="0">
              <a:solidFill>
                <a:srgbClr val="00B050"/>
              </a:solidFill>
              <a:latin typeface="Courier New" panose="02070309020205020404" pitchFamily="49" charset="0"/>
              <a:cs typeface="Courier New" panose="02070309020205020404" pitchFamily="49" charset="0"/>
            </a:endParaRPr>
          </a:p>
          <a:p>
            <a:pPr marL="0" indent="0">
              <a:buNone/>
            </a:pPr>
            <a:endParaRPr lang="en-US" sz="1600" b="1" dirty="0">
              <a:solidFill>
                <a:srgbClr val="00B050"/>
              </a:solidFill>
              <a:latin typeface="Courier New" panose="02070309020205020404" pitchFamily="49" charset="0"/>
              <a:cs typeface="Courier New" panose="02070309020205020404" pitchFamily="49" charset="0"/>
            </a:endParaRPr>
          </a:p>
          <a:p>
            <a:pPr marL="0" indent="0">
              <a:buNone/>
            </a:pPr>
            <a:endParaRPr lang="en-US" sz="1600" b="1" dirty="0">
              <a:solidFill>
                <a:srgbClr val="00B050"/>
              </a:solidFill>
              <a:latin typeface="Courier New" panose="02070309020205020404" pitchFamily="49" charset="0"/>
              <a:cs typeface="Courier New" panose="02070309020205020404" pitchFamily="49" charset="0"/>
            </a:endParaRPr>
          </a:p>
          <a:p>
            <a:pPr marL="0" indent="0">
              <a:buNone/>
            </a:pPr>
            <a:endParaRPr lang="en-US" sz="1600" b="1" dirty="0" smtClean="0">
              <a:solidFill>
                <a:srgbClr val="00B050"/>
              </a:solidFill>
              <a:latin typeface="Courier New" panose="02070309020205020404" pitchFamily="49" charset="0"/>
              <a:cs typeface="Courier New" panose="02070309020205020404" pitchFamily="49" charset="0"/>
            </a:endParaRPr>
          </a:p>
          <a:p>
            <a:pPr marL="0" indent="0">
              <a:buNone/>
            </a:pPr>
            <a:r>
              <a:rPr lang="en-US" sz="1200" b="1" dirty="0" smtClean="0">
                <a:solidFill>
                  <a:srgbClr val="00B050"/>
                </a:solidFill>
                <a:latin typeface="Courier New" panose="02070309020205020404" pitchFamily="49" charset="0"/>
                <a:cs typeface="Courier New" panose="02070309020205020404" pitchFamily="49" charset="0"/>
              </a:rPr>
              <a:t>//</a:t>
            </a:r>
            <a:r>
              <a:rPr lang="en-US" sz="1200" b="1" dirty="0">
                <a:solidFill>
                  <a:srgbClr val="00B050"/>
                </a:solidFill>
                <a:latin typeface="Courier New" panose="02070309020205020404" pitchFamily="49" charset="0"/>
                <a:cs typeface="Courier New" panose="02070309020205020404" pitchFamily="49" charset="0"/>
              </a:rPr>
              <a:t>compare in Comparator: two parameters e1, e2; </a:t>
            </a:r>
            <a:r>
              <a:rPr lang="en-US" sz="1200" b="1" dirty="0" smtClean="0">
                <a:solidFill>
                  <a:srgbClr val="00B050"/>
                </a:solidFill>
                <a:latin typeface="Courier New" panose="02070309020205020404" pitchFamily="49" charset="0"/>
                <a:cs typeface="Courier New" panose="02070309020205020404" pitchFamily="49" charset="0"/>
              </a:rPr>
              <a:t>two </a:t>
            </a:r>
            <a:r>
              <a:rPr lang="en-US" sz="1200" b="1" dirty="0">
                <a:solidFill>
                  <a:srgbClr val="00B050"/>
                </a:solidFill>
                <a:latin typeface="Courier New" panose="02070309020205020404" pitchFamily="49" charset="0"/>
                <a:cs typeface="Courier New" panose="02070309020205020404" pitchFamily="49" charset="0"/>
              </a:rPr>
              <a:t>free </a:t>
            </a:r>
            <a:r>
              <a:rPr lang="en-US" sz="1200" b="1" dirty="0" smtClean="0">
                <a:solidFill>
                  <a:srgbClr val="00B050"/>
                </a:solidFill>
                <a:latin typeface="Courier New" panose="02070309020205020404" pitchFamily="49" charset="0"/>
                <a:cs typeface="Courier New" panose="02070309020205020404" pitchFamily="49" charset="0"/>
              </a:rPr>
              <a:t>variables </a:t>
            </a:r>
            <a:r>
              <a:rPr lang="en-US" sz="1200" b="1" dirty="0" err="1" smtClean="0">
                <a:solidFill>
                  <a:srgbClr val="FF0000"/>
                </a:solidFill>
                <a:latin typeface="Courier New" panose="02070309020205020404" pitchFamily="49" charset="0"/>
                <a:cs typeface="Courier New" panose="02070309020205020404" pitchFamily="49" charset="0"/>
              </a:rPr>
              <a:t>sortMethod</a:t>
            </a:r>
            <a:r>
              <a:rPr lang="en-US" sz="1200" b="1" dirty="0" smtClean="0">
                <a:solidFill>
                  <a:srgbClr val="00B050"/>
                </a:solidFill>
                <a:latin typeface="Courier New" panose="02070309020205020404" pitchFamily="49" charset="0"/>
                <a:cs typeface="Courier New" panose="02070309020205020404" pitchFamily="49" charset="0"/>
              </a:rPr>
              <a:t> and </a:t>
            </a:r>
            <a:r>
              <a:rPr lang="en-US" sz="1200" b="1" dirty="0" smtClean="0">
                <a:solidFill>
                  <a:srgbClr val="FF0000"/>
                </a:solidFill>
                <a:latin typeface="Courier New" panose="02070309020205020404" pitchFamily="49" charset="0"/>
                <a:cs typeface="Courier New" panose="02070309020205020404" pitchFamily="49" charset="0"/>
              </a:rPr>
              <a:t>method</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(Employee e1, Employee e2) </a:t>
            </a:r>
            <a:r>
              <a:rPr lang="en-US" sz="1400" dirty="0">
                <a:latin typeface="Courier New" panose="02070309020205020404" pitchFamily="49" charset="0"/>
                <a:cs typeface="Courier New" panose="02070309020205020404" pitchFamily="49" charset="0"/>
                <a:sym typeface="SymbolPS"/>
              </a:rPr>
              <a:t>-&gt;</a:t>
            </a:r>
            <a:endParaRPr lang="en-US" sz="1400" dirty="0">
              <a:latin typeface="Courier New" panose="02070309020205020404" pitchFamily="49" charset="0"/>
              <a:cs typeface="Courier New" panose="02070309020205020404" pitchFamily="49" charset="0"/>
            </a:endParaRPr>
          </a:p>
          <a:p>
            <a:pPr marL="0" indent="0">
              <a:buNone/>
            </a:pPr>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	if (</a:t>
            </a:r>
            <a:r>
              <a:rPr lang="en-US" sz="1400" b="1" dirty="0" err="1">
                <a:solidFill>
                  <a:srgbClr val="FF0000"/>
                </a:solidFill>
                <a:latin typeface="Courier New" panose="02070309020205020404" pitchFamily="49" charset="0"/>
                <a:cs typeface="Courier New" panose="02070309020205020404" pitchFamily="49" charset="0"/>
              </a:rPr>
              <a:t>sortMethod</a:t>
            </a:r>
            <a:r>
              <a:rPr lang="en-US" sz="1400" dirty="0" err="1">
                <a:latin typeface="Courier New" panose="02070309020205020404" pitchFamily="49" charset="0"/>
                <a:cs typeface="Courier New" panose="02070309020205020404" pitchFamily="49" charset="0"/>
              </a:rPr>
              <a:t>.equals</a:t>
            </a:r>
            <a:r>
              <a:rPr lang="en-US" sz="1400" dirty="0">
                <a:latin typeface="Courier New" panose="02070309020205020404" pitchFamily="49" charset="0"/>
                <a:cs typeface="Courier New" panose="02070309020205020404" pitchFamily="49" charset="0"/>
              </a:rPr>
              <a:t>(</a:t>
            </a:r>
            <a:r>
              <a:rPr lang="en-US" sz="1400" b="1" dirty="0">
                <a:solidFill>
                  <a:srgbClr val="FF0000"/>
                </a:solidFill>
                <a:latin typeface="Courier New" panose="02070309020205020404" pitchFamily="49" charset="0"/>
                <a:cs typeface="Courier New" panose="02070309020205020404" pitchFamily="49" charset="0"/>
              </a:rPr>
              <a:t>method</a:t>
            </a:r>
            <a:r>
              <a:rPr lang="en-US" sz="1400" dirty="0">
                <a:latin typeface="Courier New" panose="02070309020205020404" pitchFamily="49" charset="0"/>
                <a:cs typeface="Courier New" panose="02070309020205020404" pitchFamily="49" charset="0"/>
              </a:rPr>
              <a:t>)) {</a:t>
            </a:r>
          </a:p>
          <a:p>
            <a:pPr marL="0" indent="0">
              <a:buNone/>
            </a:pPr>
            <a:r>
              <a:rPr lang="en-US" sz="1400" dirty="0" smtClean="0">
                <a:latin typeface="Courier New" panose="02070309020205020404" pitchFamily="49" charset="0"/>
                <a:cs typeface="Courier New" panose="02070309020205020404" pitchFamily="49" charset="0"/>
              </a:rPr>
              <a:t>	   return </a:t>
            </a:r>
            <a:r>
              <a:rPr lang="en-US" sz="1400" dirty="0">
                <a:latin typeface="Courier New" panose="02070309020205020404" pitchFamily="49" charset="0"/>
                <a:cs typeface="Courier New" panose="02070309020205020404" pitchFamily="49" charset="0"/>
              </a:rPr>
              <a:t>e1.name.compareTo(e2.name);</a:t>
            </a:r>
          </a:p>
          <a:p>
            <a:pPr marL="0" indent="0">
              <a:buNone/>
            </a:pPr>
            <a:r>
              <a:rPr lang="en-US" sz="1400" dirty="0" smtClean="0">
                <a:latin typeface="Courier New" panose="02070309020205020404" pitchFamily="49" charset="0"/>
                <a:cs typeface="Courier New" panose="02070309020205020404" pitchFamily="49" charset="0"/>
              </a:rPr>
              <a:t>	} </a:t>
            </a:r>
            <a:r>
              <a:rPr lang="en-US" sz="1400" dirty="0">
                <a:latin typeface="Courier New" panose="02070309020205020404" pitchFamily="49" charset="0"/>
                <a:cs typeface="Courier New" panose="02070309020205020404" pitchFamily="49" charset="0"/>
              </a:rPr>
              <a:t>else </a:t>
            </a:r>
          </a:p>
          <a:p>
            <a:pPr marL="0" indent="0">
              <a:buNone/>
            </a:pPr>
            <a:r>
              <a:rPr lang="en-US" sz="1400" dirty="0" smtClean="0">
                <a:latin typeface="Courier New" panose="02070309020205020404" pitchFamily="49" charset="0"/>
                <a:cs typeface="Courier New" panose="02070309020205020404" pitchFamily="49" charset="0"/>
              </a:rPr>
              <a:t>	   throw </a:t>
            </a:r>
            <a:r>
              <a:rPr lang="en-US" sz="1400" dirty="0">
                <a:latin typeface="Courier New" panose="02070309020205020404" pitchFamily="49" charset="0"/>
                <a:cs typeface="Courier New" panose="02070309020205020404" pitchFamily="49" charset="0"/>
              </a:rPr>
              <a:t>new </a:t>
            </a:r>
            <a:r>
              <a:rPr lang="en-US" sz="1400" dirty="0" err="1">
                <a:latin typeface="Courier New" panose="02070309020205020404" pitchFamily="49" charset="0"/>
                <a:cs typeface="Courier New" panose="02070309020205020404" pitchFamily="49" charset="0"/>
              </a:rPr>
              <a:t>IllegalArgumentException</a:t>
            </a:r>
            <a:r>
              <a:rPr lang="en-US" sz="1400" dirty="0">
                <a:latin typeface="Courier New" panose="02070309020205020404" pitchFamily="49" charset="0"/>
                <a:cs typeface="Courier New" panose="02070309020205020404" pitchFamily="49" charset="0"/>
              </a:rPr>
              <a:t>("don't know how to sort");</a:t>
            </a:r>
          </a:p>
          <a:p>
            <a:pPr marL="0" indent="0">
              <a:buNone/>
            </a:pPr>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pPr marL="0" indent="0">
              <a:buNone/>
            </a:pPr>
            <a:r>
              <a:rPr lang="en-US" sz="1200" b="1" dirty="0">
                <a:solidFill>
                  <a:srgbClr val="00B050"/>
                </a:solidFill>
                <a:latin typeface="Courier New" panose="02070309020205020404" pitchFamily="49" charset="0"/>
                <a:cs typeface="Courier New" panose="02070309020205020404" pitchFamily="49" charset="0"/>
              </a:rPr>
              <a:t>//handle in </a:t>
            </a:r>
            <a:r>
              <a:rPr lang="en-US" sz="1200" b="1" dirty="0" err="1">
                <a:solidFill>
                  <a:srgbClr val="00B050"/>
                </a:solidFill>
                <a:latin typeface="Courier New" panose="02070309020205020404" pitchFamily="49" charset="0"/>
                <a:cs typeface="Courier New" panose="02070309020205020404" pitchFamily="49" charset="0"/>
              </a:rPr>
              <a:t>EventHandler</a:t>
            </a:r>
            <a:r>
              <a:rPr lang="en-US" sz="1200" b="1" dirty="0">
                <a:solidFill>
                  <a:srgbClr val="00B050"/>
                </a:solidFill>
                <a:latin typeface="Courier New" panose="02070309020205020404" pitchFamily="49" charset="0"/>
                <a:cs typeface="Courier New" panose="02070309020205020404" pitchFamily="49" charset="0"/>
              </a:rPr>
              <a:t>: one parameter </a:t>
            </a:r>
            <a:r>
              <a:rPr lang="en-US" sz="1200" b="1" dirty="0" err="1">
                <a:solidFill>
                  <a:srgbClr val="00B050"/>
                </a:solidFill>
                <a:latin typeface="Courier New" panose="02070309020205020404" pitchFamily="49" charset="0"/>
                <a:cs typeface="Courier New" panose="02070309020205020404" pitchFamily="49" charset="0"/>
              </a:rPr>
              <a:t>evt</a:t>
            </a:r>
            <a:r>
              <a:rPr lang="en-US" sz="1200" b="1" dirty="0">
                <a:solidFill>
                  <a:srgbClr val="00B050"/>
                </a:solidFill>
                <a:latin typeface="Courier New" panose="02070309020205020404" pitchFamily="49" charset="0"/>
                <a:cs typeface="Courier New" panose="02070309020205020404" pitchFamily="49" charset="0"/>
              </a:rPr>
              <a:t>, one free </a:t>
            </a:r>
            <a:r>
              <a:rPr lang="en-US" sz="1200" b="1" dirty="0" err="1">
                <a:solidFill>
                  <a:srgbClr val="00B050"/>
                </a:solidFill>
                <a:latin typeface="Courier New" panose="02070309020205020404" pitchFamily="49" charset="0"/>
                <a:cs typeface="Courier New" panose="02070309020205020404" pitchFamily="49" charset="0"/>
              </a:rPr>
              <a:t>vble</a:t>
            </a:r>
            <a:r>
              <a:rPr lang="en-US" sz="1200" b="1" dirty="0">
                <a:solidFill>
                  <a:srgbClr val="00B050"/>
                </a:solidFill>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username </a:t>
            </a:r>
          </a:p>
          <a:p>
            <a:pPr marL="0"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ActionEvent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evt</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-&gt; </a:t>
            </a:r>
            <a:r>
              <a:rPr lang="en-US" sz="1400" dirty="0" err="1" smtClean="0">
                <a:latin typeface="Courier New" panose="02070309020205020404" pitchFamily="49" charset="0"/>
                <a:cs typeface="Courier New" panose="02070309020205020404" pitchFamily="49" charset="0"/>
              </a:rPr>
              <a:t>System.</a:t>
            </a:r>
            <a:r>
              <a:rPr lang="en-US" sz="1400" b="1" i="1" dirty="0" err="1" smtClean="0">
                <a:latin typeface="Courier New" panose="02070309020205020404" pitchFamily="49" charset="0"/>
                <a:cs typeface="Courier New" panose="02070309020205020404" pitchFamily="49" charset="0"/>
              </a:rPr>
              <a:t>out</a:t>
            </a:r>
            <a:r>
              <a:rPr lang="en-US" sz="1400" dirty="0" err="1" smtClean="0">
                <a:latin typeface="Courier New" panose="02070309020205020404" pitchFamily="49" charset="0"/>
                <a:cs typeface="Courier New" panose="02070309020205020404" pitchFamily="49" charset="0"/>
              </a:rPr>
              <a:t>.println</a:t>
            </a:r>
            <a:r>
              <a:rPr lang="en-US" sz="1400" dirty="0">
                <a:latin typeface="Courier New" panose="02070309020205020404" pitchFamily="49" charset="0"/>
                <a:cs typeface="Courier New" panose="02070309020205020404" pitchFamily="49" charset="0"/>
              </a:rPr>
              <a:t>("Hello " + (</a:t>
            </a:r>
            <a:r>
              <a:rPr lang="en-US" sz="1400" b="1" dirty="0">
                <a:solidFill>
                  <a:srgbClr val="FF0000"/>
                </a:solidFill>
                <a:latin typeface="Courier New" panose="02070309020205020404" pitchFamily="49" charset="0"/>
                <a:cs typeface="Courier New" panose="02070309020205020404" pitchFamily="49" charset="0"/>
              </a:rPr>
              <a:t>username</a:t>
            </a:r>
            <a:r>
              <a:rPr lang="en-US" sz="1400" dirty="0">
                <a:latin typeface="Courier New" panose="02070309020205020404" pitchFamily="49" charset="0"/>
                <a:cs typeface="Courier New" panose="02070309020205020404" pitchFamily="49" charset="0"/>
              </a:rPr>
              <a:t> != </a:t>
            </a:r>
            <a:r>
              <a:rPr lang="en-US" sz="1400" b="1" dirty="0">
                <a:latin typeface="Courier New" panose="02070309020205020404" pitchFamily="49" charset="0"/>
                <a:cs typeface="Courier New" panose="02070309020205020404" pitchFamily="49" charset="0"/>
              </a:rPr>
              <a:t>null</a:t>
            </a:r>
            <a:r>
              <a:rPr lang="en-US" sz="1400" dirty="0">
                <a:latin typeface="Courier New" panose="02070309020205020404" pitchFamily="49" charset="0"/>
                <a:cs typeface="Courier New" panose="02070309020205020404" pitchFamily="49" charset="0"/>
              </a:rPr>
              <a:t> ? </a:t>
            </a:r>
            <a:r>
              <a:rPr lang="en-US" sz="1400" b="1" dirty="0">
                <a:solidFill>
                  <a:srgbClr val="FF0000"/>
                </a:solidFill>
                <a:latin typeface="Courier New" panose="02070309020205020404" pitchFamily="49" charset="0"/>
                <a:cs typeface="Courier New" panose="02070309020205020404" pitchFamily="49" charset="0"/>
              </a:rPr>
              <a:t>username</a:t>
            </a:r>
            <a:r>
              <a:rPr lang="en-US" sz="1400" dirty="0">
                <a:latin typeface="Courier New" panose="02070309020205020404" pitchFamily="49" charset="0"/>
                <a:cs typeface="Courier New" panose="02070309020205020404" pitchFamily="49" charset="0"/>
              </a:rPr>
              <a:t> : "World") + "!");</a:t>
            </a:r>
          </a:p>
          <a:p>
            <a:pPr marL="0" indent="0">
              <a:buNone/>
            </a:pPr>
            <a:endParaRPr lang="en-US" sz="16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26</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799" y="838200"/>
            <a:ext cx="6010275"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17874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8912"/>
            <a:ext cx="8229600" cy="1374312"/>
          </a:xfrm>
        </p:spPr>
        <p:txBody>
          <a:bodyPr/>
          <a:lstStyle/>
          <a:p>
            <a:r>
              <a:rPr lang="en-US" sz="4400" dirty="0"/>
              <a:t>Free </a:t>
            </a:r>
            <a:r>
              <a:rPr lang="en-US" sz="4400" dirty="0" smtClean="0"/>
              <a:t>Variables</a:t>
            </a:r>
            <a:endParaRPr lang="en-US" sz="4400" dirty="0"/>
          </a:p>
        </p:txBody>
      </p:sp>
      <p:sp>
        <p:nvSpPr>
          <p:cNvPr id="3" name="Content Placeholder 2"/>
          <p:cNvSpPr>
            <a:spLocks noGrp="1"/>
          </p:cNvSpPr>
          <p:nvPr>
            <p:ph idx="1"/>
          </p:nvPr>
        </p:nvSpPr>
        <p:spPr>
          <a:xfrm>
            <a:off x="457200" y="1371599"/>
            <a:ext cx="8229600" cy="4953001"/>
          </a:xfrm>
        </p:spPr>
        <p:txBody>
          <a:bodyPr/>
          <a:lstStyle/>
          <a:p>
            <a:pPr lvl="0"/>
            <a:r>
              <a:rPr lang="en-US" sz="2000" dirty="0"/>
              <a:t>Free variables are variables that are </a:t>
            </a:r>
            <a:r>
              <a:rPr lang="en-US" sz="2000" i="1" dirty="0"/>
              <a:t>not </a:t>
            </a:r>
            <a:r>
              <a:rPr lang="en-US" sz="2000" dirty="0"/>
              <a:t>parameters and </a:t>
            </a:r>
            <a:r>
              <a:rPr lang="en-US" sz="2000" i="1" dirty="0"/>
              <a:t>not </a:t>
            </a:r>
            <a:r>
              <a:rPr lang="en-US" sz="2000" dirty="0"/>
              <a:t>defined inside the block of code (on the right hand side of the lambda expression</a:t>
            </a:r>
            <a:r>
              <a:rPr lang="en-US" sz="2000" dirty="0" smtClean="0"/>
              <a:t>)</a:t>
            </a:r>
          </a:p>
          <a:p>
            <a:pPr lvl="0"/>
            <a:endParaRPr lang="en-US" sz="2000" dirty="0"/>
          </a:p>
          <a:p>
            <a:pPr lvl="0"/>
            <a:r>
              <a:rPr lang="en-US" sz="2000" dirty="0"/>
              <a:t>In order for a lambda expression to be evaluated, values for the free variables need to be supplied (either by the method in which the lambda expression appears or in the enclosing class). These values are said to be </a:t>
            </a:r>
            <a:r>
              <a:rPr lang="en-US" sz="2000" i="1" dirty="0"/>
              <a:t>captured by the lambda expression</a:t>
            </a:r>
            <a:r>
              <a:rPr lang="en-US" sz="2000" i="1" dirty="0" smtClean="0"/>
              <a:t>.</a:t>
            </a:r>
          </a:p>
          <a:p>
            <a:pPr lvl="0"/>
            <a:endParaRPr lang="en-US" sz="20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27</a:t>
            </a:fld>
            <a:endParaRPr lang="en-US" dirty="0"/>
          </a:p>
        </p:txBody>
      </p:sp>
    </p:spTree>
    <p:extLst>
      <p:ext uri="{BB962C8B-B14F-4D97-AF65-F5344CB8AC3E}">
        <p14:creationId xmlns:p14="http://schemas.microsoft.com/office/powerpoint/2010/main" val="27694188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ctr">
              <a:tabLst>
                <a:tab pos="2401888" algn="l"/>
              </a:tabLst>
            </a:pPr>
            <a:r>
              <a:rPr lang="en-US" sz="3600" dirty="0" smtClean="0"/>
              <a:t>Creating </a:t>
            </a:r>
            <a:r>
              <a:rPr lang="en-US" sz="3600" dirty="0"/>
              <a:t>Your Own Functional </a:t>
            </a:r>
            <a:r>
              <a:rPr lang="en-US" sz="3600" dirty="0" smtClean="0"/>
              <a:t>Interface: </a:t>
            </a:r>
            <a:br>
              <a:rPr lang="en-US" sz="3600" dirty="0" smtClean="0"/>
            </a:br>
            <a:r>
              <a:rPr lang="en-US" sz="1800" dirty="0" smtClean="0"/>
              <a:t>Demo: lesson8.lecture.lambdaexamples.trifunction</a:t>
            </a:r>
            <a:endParaRPr lang="en-US" sz="1800" dirty="0"/>
          </a:p>
        </p:txBody>
      </p:sp>
      <p:sp>
        <p:nvSpPr>
          <p:cNvPr id="3" name="Content Placeholder 2"/>
          <p:cNvSpPr>
            <a:spLocks noGrp="1"/>
          </p:cNvSpPr>
          <p:nvPr>
            <p:ph idx="1"/>
          </p:nvPr>
        </p:nvSpPr>
        <p:spPr>
          <a:xfrm>
            <a:off x="381000" y="1371600"/>
            <a:ext cx="8229600" cy="5257800"/>
          </a:xfrm>
        </p:spPr>
        <p:txBody>
          <a:bodyPr/>
          <a:lstStyle/>
          <a:p>
            <a:pPr marL="0" indent="0">
              <a:buNone/>
            </a:pP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FunctionalInterface</a:t>
            </a:r>
            <a:endParaRPr lang="en-US" sz="1800" dirty="0">
              <a:latin typeface="Courier New" panose="02070309020205020404" pitchFamily="49" charset="0"/>
              <a:cs typeface="Courier New" panose="02070309020205020404" pitchFamily="49" charset="0"/>
            </a:endParaRPr>
          </a:p>
          <a:p>
            <a:pPr marL="0" indent="0">
              <a:buNone/>
            </a:pPr>
            <a:r>
              <a:rPr lang="en-US" sz="1800" b="1" dirty="0">
                <a:latin typeface="Courier New" panose="02070309020205020404" pitchFamily="49" charset="0"/>
                <a:cs typeface="Courier New" panose="02070309020205020404" pitchFamily="49" charset="0"/>
              </a:rPr>
              <a:t>public</a:t>
            </a: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interface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TriFunction</a:t>
            </a:r>
            <a:r>
              <a:rPr lang="en-US" sz="1800" dirty="0">
                <a:latin typeface="Courier New" panose="02070309020205020404" pitchFamily="49" charset="0"/>
                <a:cs typeface="Courier New" panose="02070309020205020404" pitchFamily="49" charset="0"/>
              </a:rPr>
              <a:t>&lt;S,T,U,R&gt; {</a:t>
            </a:r>
          </a:p>
          <a:p>
            <a:pPr marL="0"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R </a:t>
            </a:r>
            <a:r>
              <a:rPr lang="en-US" sz="1800" dirty="0">
                <a:latin typeface="Courier New" panose="02070309020205020404" pitchFamily="49" charset="0"/>
                <a:cs typeface="Courier New" panose="02070309020205020404" pitchFamily="49" charset="0"/>
              </a:rPr>
              <a:t>apply(S </a:t>
            </a:r>
            <a:r>
              <a:rPr lang="en-US" sz="1800" dirty="0" err="1">
                <a:latin typeface="Courier New" panose="02070309020205020404" pitchFamily="49" charset="0"/>
                <a:cs typeface="Courier New" panose="02070309020205020404" pitchFamily="49" charset="0"/>
              </a:rPr>
              <a:t>s</a:t>
            </a:r>
            <a:r>
              <a:rPr lang="en-US" sz="1800" dirty="0">
                <a:latin typeface="Courier New" panose="02070309020205020404" pitchFamily="49" charset="0"/>
                <a:cs typeface="Courier New" panose="02070309020205020404" pitchFamily="49" charset="0"/>
              </a:rPr>
              <a:t>, T </a:t>
            </a:r>
            <a:r>
              <a:rPr lang="en-US" sz="1800" dirty="0" err="1">
                <a:latin typeface="Courier New" panose="02070309020205020404" pitchFamily="49" charset="0"/>
                <a:cs typeface="Courier New" panose="02070309020205020404" pitchFamily="49" charset="0"/>
              </a:rPr>
              <a:t>t</a:t>
            </a:r>
            <a:r>
              <a:rPr lang="en-US" sz="1800" dirty="0">
                <a:latin typeface="Courier New" panose="02070309020205020404" pitchFamily="49" charset="0"/>
                <a:cs typeface="Courier New" panose="02070309020205020404" pitchFamily="49" charset="0"/>
              </a:rPr>
              <a:t>, U u);</a:t>
            </a:r>
          </a:p>
          <a:p>
            <a:pPr marL="0" indent="0">
              <a:buNone/>
            </a:pPr>
            <a:r>
              <a:rPr lang="en-US" sz="1800" dirty="0">
                <a:latin typeface="Courier New" panose="02070309020205020404" pitchFamily="49" charset="0"/>
                <a:cs typeface="Courier New" panose="02070309020205020404" pitchFamily="49" charset="0"/>
              </a:rPr>
              <a:t>} </a:t>
            </a:r>
          </a:p>
          <a:p>
            <a:pPr marL="0" indent="0">
              <a:buNone/>
            </a:pPr>
            <a:r>
              <a:rPr lang="en-US" sz="1800" b="1" dirty="0">
                <a:latin typeface="Courier New" panose="02070309020205020404" pitchFamily="49" charset="0"/>
                <a:cs typeface="Courier New" panose="02070309020205020404" pitchFamily="49" charset="0"/>
              </a:rPr>
              <a:t>public</a:t>
            </a: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static</a:t>
            </a: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void</a:t>
            </a:r>
            <a:r>
              <a:rPr lang="en-US" sz="1800" dirty="0">
                <a:latin typeface="Courier New" panose="02070309020205020404" pitchFamily="49" charset="0"/>
                <a:cs typeface="Courier New" panose="02070309020205020404" pitchFamily="49" charset="0"/>
              </a:rPr>
              <a:t> main(String[] </a:t>
            </a:r>
            <a:r>
              <a:rPr lang="en-US" sz="1800" dirty="0" err="1">
                <a:latin typeface="Courier New" panose="02070309020205020404" pitchFamily="49" charset="0"/>
                <a:cs typeface="Courier New" panose="02070309020205020404" pitchFamily="49" charset="0"/>
              </a:rPr>
              <a:t>args</a:t>
            </a: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TriFunction</a:t>
            </a:r>
            <a:r>
              <a:rPr lang="en-US" sz="1800" dirty="0" smtClean="0">
                <a:latin typeface="Courier New" panose="02070309020205020404" pitchFamily="49" charset="0"/>
                <a:cs typeface="Courier New" panose="02070309020205020404" pitchFamily="49" charset="0"/>
              </a:rPr>
              <a:t>&lt;Integer</a:t>
            </a:r>
            <a:r>
              <a:rPr lang="en-US" sz="1800" dirty="0">
                <a:latin typeface="Courier New" panose="02070309020205020404" pitchFamily="49" charset="0"/>
                <a:cs typeface="Courier New" panose="02070309020205020404" pitchFamily="49" charset="0"/>
              </a:rPr>
              <a:t>, Integer, Integer, Integer&gt; f =</a:t>
            </a:r>
          </a:p>
          <a:p>
            <a:pPr marL="0"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x, y, z) -&gt; x + y + z;</a:t>
            </a:r>
          </a:p>
          <a:p>
            <a:pPr marL="0" indent="0">
              <a:buNone/>
            </a:pPr>
            <a:r>
              <a:rPr lang="en-US" sz="1800" dirty="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System.</a:t>
            </a:r>
            <a:r>
              <a:rPr lang="en-US" sz="1800" b="1" i="1" dirty="0" err="1" smtClean="0">
                <a:latin typeface="Courier New" panose="02070309020205020404" pitchFamily="49" charset="0"/>
                <a:cs typeface="Courier New" panose="02070309020205020404" pitchFamily="49" charset="0"/>
              </a:rPr>
              <a:t>out</a:t>
            </a:r>
            <a:r>
              <a:rPr lang="en-US" sz="1800" dirty="0" err="1" smtClean="0">
                <a:latin typeface="Courier New" panose="02070309020205020404" pitchFamily="49" charset="0"/>
                <a:cs typeface="Courier New" panose="02070309020205020404" pitchFamily="49" charset="0"/>
              </a:rPr>
              <a:t>.println</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f.apply</a:t>
            </a:r>
            <a:r>
              <a:rPr lang="en-US" sz="1800" dirty="0" smtClean="0">
                <a:latin typeface="Courier New" panose="02070309020205020404" pitchFamily="49" charset="0"/>
                <a:cs typeface="Courier New" panose="02070309020205020404" pitchFamily="49" charset="0"/>
              </a:rPr>
              <a:t>(2</a:t>
            </a:r>
            <a:r>
              <a:rPr lang="en-US" sz="1800" dirty="0">
                <a:latin typeface="Courier New" panose="02070309020205020404" pitchFamily="49" charset="0"/>
                <a:cs typeface="Courier New" panose="02070309020205020404" pitchFamily="49" charset="0"/>
              </a:rPr>
              <a:t>, 3, 4));  //output: 9</a:t>
            </a:r>
          </a:p>
          <a:p>
            <a:pPr marL="0" indent="0">
              <a:buNone/>
            </a:pPr>
            <a:r>
              <a:rPr lang="en-US" sz="1800" dirty="0">
                <a:latin typeface="Courier New" panose="02070309020205020404" pitchFamily="49" charset="0"/>
                <a:cs typeface="Courier New" panose="02070309020205020404" pitchFamily="49" charset="0"/>
              </a:rPr>
              <a:t>} </a:t>
            </a:r>
            <a:endParaRPr lang="en-US" sz="1800" dirty="0" smtClean="0">
              <a:latin typeface="Courier New" panose="02070309020205020404" pitchFamily="49" charset="0"/>
              <a:cs typeface="Courier New" panose="02070309020205020404" pitchFamily="49" charset="0"/>
            </a:endParaRPr>
          </a:p>
          <a:p>
            <a:pPr marL="0" indent="0">
              <a:buNone/>
            </a:pPr>
            <a:r>
              <a:rPr lang="en-US" sz="1800" b="1" dirty="0"/>
              <a:t>Notes:</a:t>
            </a:r>
          </a:p>
          <a:p>
            <a:pPr>
              <a:buFont typeface="Arial" panose="020B0604020202020204" pitchFamily="34" charset="0"/>
              <a:buChar char="•"/>
            </a:pPr>
            <a:r>
              <a:rPr lang="en-US" sz="1800" dirty="0" smtClean="0"/>
              <a:t>The </a:t>
            </a:r>
            <a:r>
              <a:rPr lang="en-US" sz="1800" dirty="0"/>
              <a:t>@</a:t>
            </a:r>
            <a:r>
              <a:rPr lang="en-US" sz="1800" dirty="0" err="1"/>
              <a:t>FunctionalInterface</a:t>
            </a:r>
            <a:r>
              <a:rPr lang="en-US" sz="1800" dirty="0"/>
              <a:t> annotation is checked by the compiler – if the interface does not contain exactly one abstract method, there is a compiler error</a:t>
            </a:r>
            <a:r>
              <a:rPr lang="en-US" sz="1800" dirty="0" smtClean="0"/>
              <a:t>.</a:t>
            </a:r>
          </a:p>
          <a:p>
            <a:pPr>
              <a:buFont typeface="Arial" panose="020B0604020202020204" pitchFamily="34" charset="0"/>
              <a:buChar char="•"/>
            </a:pPr>
            <a:endParaRPr lang="en-US" sz="700" dirty="0"/>
          </a:p>
          <a:p>
            <a:pPr lvl="0">
              <a:buFont typeface="Arial" panose="020B0604020202020204" pitchFamily="34" charset="0"/>
              <a:buChar char="•"/>
            </a:pPr>
            <a:r>
              <a:rPr lang="en-US" sz="1800" dirty="0"/>
              <a:t>It is not necessary to use this annotation when providing a type for a lambda expression, but, like other annotations (@Override for example) it is a best practice because it allows a compiler check that would otherwise be overlooked until runtime.</a:t>
            </a:r>
          </a:p>
          <a:p>
            <a:pPr marL="0" indent="0">
              <a:buNone/>
            </a:pPr>
            <a:endParaRPr lang="en-US" sz="18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28</a:t>
            </a:fld>
            <a:endParaRPr lang="en-US" dirty="0"/>
          </a:p>
        </p:txBody>
      </p:sp>
    </p:spTree>
    <p:extLst>
      <p:ext uri="{BB962C8B-B14F-4D97-AF65-F5344CB8AC3E}">
        <p14:creationId xmlns:p14="http://schemas.microsoft.com/office/powerpoint/2010/main" val="12575027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1"/>
            <a:ext cx="8229600" cy="5257800"/>
          </a:xfrm>
        </p:spPr>
        <p:txBody>
          <a:bodyPr/>
          <a:lstStyle/>
          <a:p>
            <a:pPr marL="0" indent="0">
              <a:buNone/>
            </a:pPr>
            <a:r>
              <a:rPr lang="en-US" sz="2400" u="sng" dirty="0" err="1"/>
              <a:t>Exericses</a:t>
            </a:r>
            <a:r>
              <a:rPr lang="en-US" sz="2400" dirty="0"/>
              <a:t>: What happens when we attempt to create these interfaces? Does the code compile? Are these functional interfaces</a:t>
            </a:r>
            <a:r>
              <a:rPr lang="en-US" sz="2400" dirty="0" smtClean="0"/>
              <a:t>?</a:t>
            </a:r>
          </a:p>
          <a:p>
            <a:pPr marL="366713" lvl="1" indent="0">
              <a:buNone/>
            </a:pPr>
            <a:r>
              <a:rPr lang="en-US" sz="2000" b="1" dirty="0" smtClean="0">
                <a:latin typeface="Courier New" panose="02070309020205020404" pitchFamily="49" charset="0"/>
                <a:cs typeface="Courier New" panose="02070309020205020404" pitchFamily="49" charset="0"/>
              </a:rPr>
              <a:t>public </a:t>
            </a:r>
            <a:r>
              <a:rPr lang="en-US" sz="2000" b="1" dirty="0">
                <a:latin typeface="Courier New" panose="02070309020205020404" pitchFamily="49" charset="0"/>
                <a:cs typeface="Courier New" panose="02070309020205020404" pitchFamily="49" charset="0"/>
              </a:rPr>
              <a:t>interface Example1 </a:t>
            </a:r>
            <a:r>
              <a:rPr lang="en-US" sz="2000" b="1"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366713" lvl="1" indent="0">
              <a:buNone/>
            </a:pPr>
            <a:r>
              <a:rPr lang="en-US" sz="2000" dirty="0" smtClean="0">
                <a:latin typeface="Courier New" panose="02070309020205020404" pitchFamily="49" charset="0"/>
                <a:cs typeface="Courier New" panose="02070309020205020404" pitchFamily="49" charset="0"/>
              </a:rPr>
              <a:t>	String </a:t>
            </a:r>
            <a:r>
              <a:rPr lang="en-US" sz="2000" dirty="0" err="1">
                <a:latin typeface="Courier New" panose="02070309020205020404" pitchFamily="49" charset="0"/>
                <a:cs typeface="Courier New" panose="02070309020205020404" pitchFamily="49" charset="0"/>
              </a:rPr>
              <a:t>toString</a:t>
            </a:r>
            <a:r>
              <a:rPr lang="en-US"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366713" lvl="1" indent="0">
              <a:buNone/>
            </a:pPr>
            <a:r>
              <a:rPr lang="en-US" sz="2000" dirty="0" smtClean="0">
                <a:latin typeface="Courier New" panose="02070309020205020404" pitchFamily="49" charset="0"/>
                <a:cs typeface="Courier New" panose="02070309020205020404" pitchFamily="49" charset="0"/>
              </a:rPr>
              <a:t>}</a:t>
            </a:r>
          </a:p>
          <a:p>
            <a:pPr marL="366713" lvl="1" indent="0">
              <a:buNone/>
            </a:pPr>
            <a:r>
              <a:rPr lang="en-US" sz="2000" dirty="0"/>
              <a:t>@</a:t>
            </a:r>
            <a:r>
              <a:rPr lang="en-US" sz="2000" dirty="0" err="1"/>
              <a:t>FunctionalInterface</a:t>
            </a:r>
            <a:endParaRPr lang="en-US" sz="2000" dirty="0">
              <a:latin typeface="Courier New" panose="02070309020205020404" pitchFamily="49" charset="0"/>
              <a:cs typeface="Courier New" panose="02070309020205020404" pitchFamily="49" charset="0"/>
            </a:endParaRPr>
          </a:p>
          <a:p>
            <a:pPr marL="366713" lvl="1" indent="0">
              <a:buNone/>
            </a:pPr>
            <a:r>
              <a:rPr lang="en-US" sz="2000" b="1" dirty="0">
                <a:latin typeface="Courier New" panose="02070309020205020404" pitchFamily="49" charset="0"/>
                <a:cs typeface="Courier New" panose="02070309020205020404" pitchFamily="49" charset="0"/>
              </a:rPr>
              <a:t>public interface Example2 {</a:t>
            </a:r>
          </a:p>
          <a:p>
            <a:pPr marL="641350" lvl="2" indent="0">
              <a:buNone/>
            </a:pPr>
            <a:r>
              <a:rPr lang="en-US" sz="2000" dirty="0">
                <a:latin typeface="Courier New" panose="02070309020205020404" pitchFamily="49" charset="0"/>
                <a:cs typeface="Courier New" panose="02070309020205020404" pitchFamily="49" charset="0"/>
              </a:rPr>
              <a:t>String </a:t>
            </a:r>
            <a:r>
              <a:rPr lang="en-US" sz="2000" dirty="0" err="1">
                <a:latin typeface="Courier New" panose="02070309020205020404" pitchFamily="49" charset="0"/>
                <a:cs typeface="Courier New" panose="02070309020205020404" pitchFamily="49" charset="0"/>
              </a:rPr>
              <a:t>toString</a:t>
            </a:r>
            <a:r>
              <a:rPr lang="en-US" sz="2000" dirty="0">
                <a:latin typeface="Courier New" panose="02070309020205020404" pitchFamily="49" charset="0"/>
                <a:cs typeface="Courier New" panose="02070309020205020404" pitchFamily="49" charset="0"/>
              </a:rPr>
              <a:t>();</a:t>
            </a:r>
          </a:p>
          <a:p>
            <a:pPr marL="641350" lvl="2" indent="0">
              <a:buNone/>
            </a:pPr>
            <a:r>
              <a:rPr lang="en-US" sz="2000" dirty="0">
                <a:latin typeface="Courier New" panose="02070309020205020404" pitchFamily="49" charset="0"/>
                <a:cs typeface="Courier New" panose="02070309020205020404" pitchFamily="49" charset="0"/>
              </a:rPr>
              <a:t>void act();</a:t>
            </a:r>
          </a:p>
          <a:p>
            <a:pPr marL="366713" lvl="1" indent="0">
              <a:buNone/>
            </a:pPr>
            <a:r>
              <a:rPr lang="en-US" sz="2000" dirty="0">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29</a:t>
            </a:fld>
            <a:endParaRPr lang="en-US" dirty="0"/>
          </a:p>
        </p:txBody>
      </p:sp>
    </p:spTree>
    <p:extLst>
      <p:ext uri="{BB962C8B-B14F-4D97-AF65-F5344CB8AC3E}">
        <p14:creationId xmlns:p14="http://schemas.microsoft.com/office/powerpoint/2010/main" val="7165348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304800"/>
            <a:ext cx="8229600" cy="1143000"/>
          </a:xfrm>
        </p:spPr>
        <p:txBody>
          <a:bodyPr/>
          <a:lstStyle/>
          <a:p>
            <a:pPr eaLnBrk="1" hangingPunct="1"/>
            <a:r>
              <a:rPr lang="en-US" sz="4000" dirty="0" smtClean="0"/>
              <a:t>Features of Functional Programming</a:t>
            </a:r>
            <a:endParaRPr lang="en-US" altLang="en-US" sz="4000" dirty="0" smtClean="0"/>
          </a:p>
        </p:txBody>
      </p:sp>
      <p:sp>
        <p:nvSpPr>
          <p:cNvPr id="10243" name="Content Placeholder 2"/>
          <p:cNvSpPr>
            <a:spLocks noGrp="1"/>
          </p:cNvSpPr>
          <p:nvPr>
            <p:ph idx="1"/>
          </p:nvPr>
        </p:nvSpPr>
        <p:spPr>
          <a:xfrm>
            <a:off x="381000" y="1524000"/>
            <a:ext cx="8229600" cy="3581400"/>
          </a:xfrm>
        </p:spPr>
        <p:txBody>
          <a:bodyPr/>
          <a:lstStyle/>
          <a:p>
            <a:pPr marL="514350" indent="-514350">
              <a:buFont typeface="+mj-lt"/>
              <a:buAutoNum type="arabicPeriod"/>
            </a:pPr>
            <a:r>
              <a:rPr lang="en-US" sz="2800" dirty="0" smtClean="0"/>
              <a:t>Programs </a:t>
            </a:r>
            <a:r>
              <a:rPr lang="en-US" sz="2800" dirty="0"/>
              <a:t>are declarative (“what”) rather than imperative (“how”). Makes code more </a:t>
            </a:r>
            <a:r>
              <a:rPr lang="en-US" sz="2800" i="1" dirty="0"/>
              <a:t>self-documenting </a:t>
            </a:r>
            <a:r>
              <a:rPr lang="en-US" sz="2800" dirty="0"/>
              <a:t>– the sequence of function calls mirrors precisely </a:t>
            </a:r>
            <a:r>
              <a:rPr lang="en-US" sz="2800"/>
              <a:t>the </a:t>
            </a:r>
            <a:r>
              <a:rPr lang="en-US" sz="2800" smtClean="0"/>
              <a:t>requirements</a:t>
            </a:r>
            <a:br>
              <a:rPr lang="en-US" sz="2800" smtClean="0"/>
            </a:br>
            <a:endParaRPr lang="en-US" sz="2800" dirty="0" smtClean="0"/>
          </a:p>
          <a:p>
            <a:pPr marL="514350" indent="-514350">
              <a:buFont typeface="+mj-lt"/>
              <a:buAutoNum type="arabicPeriod"/>
            </a:pPr>
            <a:r>
              <a:rPr lang="en-US" sz="2800" dirty="0"/>
              <a:t>Functions have </a:t>
            </a:r>
            <a:r>
              <a:rPr lang="en-US" sz="2800" i="1" dirty="0"/>
              <a:t>referential transparency </a:t>
            </a:r>
            <a:r>
              <a:rPr lang="en-US" sz="2800" dirty="0"/>
              <a:t>­– two calls </a:t>
            </a:r>
            <a:r>
              <a:rPr lang="en-US" sz="2800" dirty="0" smtClean="0"/>
              <a:t>to </a:t>
            </a:r>
            <a:r>
              <a:rPr lang="en-US" sz="2800" dirty="0"/>
              <a:t>the same method are guaranteed to return the same </a:t>
            </a:r>
            <a:r>
              <a:rPr lang="en-US" sz="2800" dirty="0" smtClean="0"/>
              <a:t>result</a:t>
            </a:r>
          </a:p>
          <a:p>
            <a:endParaRPr lang="en-US" sz="2800" dirty="0"/>
          </a:p>
          <a:p>
            <a:pPr marL="0" lvl="0" indent="0">
              <a:buNone/>
            </a:pPr>
            <a:endParaRPr lang="en-US" sz="1800" dirty="0"/>
          </a:p>
          <a:p>
            <a:pPr marL="0" indent="0">
              <a:buNone/>
            </a:pPr>
            <a:endParaRPr lang="en-US" altLang="en-US" sz="1800" dirty="0" smtClean="0"/>
          </a:p>
        </p:txBody>
      </p:sp>
      <p:sp>
        <p:nvSpPr>
          <p:cNvPr id="4" name="Slide Number Placeholder 3"/>
          <p:cNvSpPr>
            <a:spLocks noGrp="1"/>
          </p:cNvSpPr>
          <p:nvPr>
            <p:ph type="sldNum" sz="quarter" idx="12"/>
          </p:nvPr>
        </p:nvSpPr>
        <p:spPr/>
        <p:txBody>
          <a:bodyPr/>
          <a:lstStyle/>
          <a:p>
            <a:pPr>
              <a:defRPr/>
            </a:pPr>
            <a:fld id="{3F6DB75C-1FF1-4B49-BC08-8B99E558AC0D}" type="slidenum">
              <a:rPr lang="en-US"/>
              <a:pPr>
                <a:defRPr/>
              </a:pPr>
              <a:t>3</a:t>
            </a:fld>
            <a:endParaRPr lang="en-US"/>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5158952"/>
            <a:ext cx="1828800" cy="12994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4294094" y="5264751"/>
            <a:ext cx="2895600" cy="923330"/>
          </a:xfrm>
          <a:prstGeom prst="rect">
            <a:avLst/>
          </a:prstGeom>
          <a:noFill/>
        </p:spPr>
        <p:txBody>
          <a:bodyPr wrap="square" rtlCol="0">
            <a:spAutoFit/>
          </a:bodyPr>
          <a:lstStyle/>
          <a:p>
            <a:r>
              <a:rPr lang="en-US" i="1" smtClean="0">
                <a:solidFill>
                  <a:srgbClr val="C00000"/>
                </a:solidFill>
              </a:rPr>
              <a:t>lacks </a:t>
            </a:r>
            <a:r>
              <a:rPr lang="en-US" smtClean="0">
                <a:solidFill>
                  <a:srgbClr val="C00000"/>
                </a:solidFill>
              </a:rPr>
              <a:t>referential transparency; </a:t>
            </a:r>
            <a:br>
              <a:rPr lang="en-US" smtClean="0">
                <a:solidFill>
                  <a:srgbClr val="C00000"/>
                </a:solidFill>
              </a:rPr>
            </a:br>
            <a:r>
              <a:rPr lang="en-US" smtClean="0">
                <a:solidFill>
                  <a:srgbClr val="C00000"/>
                </a:solidFill>
              </a:rPr>
              <a:t>produces a </a:t>
            </a:r>
            <a:r>
              <a:rPr lang="en-US" i="1" smtClean="0">
                <a:solidFill>
                  <a:srgbClr val="C00000"/>
                </a:solidFill>
              </a:rPr>
              <a:t>side effect</a:t>
            </a:r>
            <a:endParaRPr lang="en-US" i="1">
              <a:solidFill>
                <a:srgbClr val="C00000"/>
              </a:solidFill>
            </a:endParaRPr>
          </a:p>
        </p:txBody>
      </p:sp>
      <p:cxnSp>
        <p:nvCxnSpPr>
          <p:cNvPr id="5" name="Straight Arrow Connector 4"/>
          <p:cNvCxnSpPr>
            <a:stCxn id="2" idx="1"/>
          </p:cNvCxnSpPr>
          <p:nvPr/>
        </p:nvCxnSpPr>
        <p:spPr>
          <a:xfrm flipH="1" flipV="1">
            <a:off x="3303494" y="5587918"/>
            <a:ext cx="990600" cy="138498"/>
          </a:xfrm>
          <a:prstGeom prst="straightConnector1">
            <a:avLst/>
          </a:prstGeom>
          <a:ln w="22225">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73712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457200" y="1524000"/>
            <a:ext cx="8229600" cy="5029200"/>
          </a:xfrm>
        </p:spPr>
        <p:txBody>
          <a:bodyPr/>
          <a:lstStyle/>
          <a:p>
            <a:pPr marL="0" indent="0">
              <a:buNone/>
            </a:pPr>
            <a:r>
              <a:rPr lang="en-US" sz="2000" dirty="0"/>
              <a:t>In Java, before Java SE 8, functions were not first-class citizens, which made the functional style difficult to implement. Prior to Java SE 8, Java approximated a function with a functional interface; when implemented as an inner class, objects of this type were close approximations to functions. In Java SE 8, these inner class approximations can be replaced by lambda expressions, which capture their essential functional nature: </a:t>
            </a:r>
            <a:r>
              <a:rPr lang="en-US" sz="2000" i="1" dirty="0"/>
              <a:t>Arguments mapped to outputs</a:t>
            </a:r>
            <a:r>
              <a:rPr lang="en-US" sz="2000" dirty="0"/>
              <a:t>. With lambda expressions, it is now possible to reap many of the benefits of the functional style while maintaining the OO essence of the Java language as a whole.</a:t>
            </a:r>
            <a:br>
              <a:rPr lang="en-US" sz="2000" dirty="0"/>
            </a:br>
            <a:r>
              <a:rPr lang="en-US" sz="2000" dirty="0"/>
              <a:t/>
            </a:r>
            <a:br>
              <a:rPr lang="en-US" sz="2000" dirty="0"/>
            </a:br>
            <a:r>
              <a:rPr lang="en-US" sz="2000" dirty="0"/>
              <a:t>The “purification” process that made it possible to transform “noisy” one-method inner classes into simple functional expressions (lambdas) is like the purification process that permits a noisy nervous system to have a chance to operate smoothly and at a higher level. This is one of the powerful benefits of the transcending process.</a:t>
            </a:r>
            <a:endParaRPr lang="en-US" altLang="en-US" sz="2000" dirty="0" smtClean="0"/>
          </a:p>
        </p:txBody>
      </p:sp>
      <p:sp>
        <p:nvSpPr>
          <p:cNvPr id="4" name="Slide Number Placeholder 3"/>
          <p:cNvSpPr>
            <a:spLocks noGrp="1"/>
          </p:cNvSpPr>
          <p:nvPr>
            <p:ph type="sldNum" sz="quarter" idx="12"/>
          </p:nvPr>
        </p:nvSpPr>
        <p:spPr/>
        <p:txBody>
          <a:bodyPr/>
          <a:lstStyle/>
          <a:p>
            <a:pPr>
              <a:defRPr/>
            </a:pPr>
            <a:fld id="{5F433B21-F4FA-43D7-BB8F-0609731CF437}" type="slidenum">
              <a:rPr lang="en-US" smtClean="0"/>
              <a:pPr>
                <a:defRPr/>
              </a:pPr>
              <a:t>30</a:t>
            </a:fld>
            <a:endParaRPr lang="en-US" dirty="0"/>
          </a:p>
        </p:txBody>
      </p:sp>
      <p:sp>
        <p:nvSpPr>
          <p:cNvPr id="31748" name="Rectangle 3"/>
          <p:cNvSpPr>
            <a:spLocks noGrp="1" noChangeArrowheads="1"/>
          </p:cNvSpPr>
          <p:nvPr>
            <p:ph type="title"/>
          </p:nvPr>
        </p:nvSpPr>
        <p:spPr>
          <a:xfrm>
            <a:off x="609600" y="228600"/>
            <a:ext cx="7759700" cy="1130300"/>
          </a:xfrm>
          <a:solidFill>
            <a:srgbClr val="FFE7B7"/>
          </a:solidFill>
          <a:ln w="12700" cap="flat">
            <a:solidFill>
              <a:schemeClr val="tx1"/>
            </a:solidFill>
            <a:miter lim="800000"/>
            <a:headEnd/>
            <a:tailEnd/>
          </a:ln>
          <a:effectLst>
            <a:outerShdw dist="107763" dir="2700000" algn="ctr" rotWithShape="0">
              <a:schemeClr val="accent1"/>
            </a:outerShdw>
          </a:effectLst>
        </p:spPr>
        <p:txBody>
          <a:bodyPr lIns="90488" tIns="44450" rIns="90488" bIns="44450" anchor="ctr"/>
          <a:lstStyle/>
          <a:p>
            <a:pPr algn="ctr" eaLnBrk="1" hangingPunct="1"/>
            <a:r>
              <a:rPr lang="en-US" altLang="en-US" smtClean="0">
                <a:solidFill>
                  <a:srgbClr val="000099"/>
                </a:solidFill>
              </a:rPr>
              <a:t>Main Point 1</a:t>
            </a:r>
            <a:endParaRPr lang="en-US" alt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694736"/>
          </a:xfrm>
        </p:spPr>
        <p:txBody>
          <a:bodyPr/>
          <a:lstStyle/>
          <a:p>
            <a:r>
              <a:rPr lang="en-US" sz="4000" dirty="0"/>
              <a:t>A Sample Application of </a:t>
            </a:r>
            <a:r>
              <a:rPr lang="en-US" sz="4000" dirty="0" smtClean="0"/>
              <a:t>Lambdas</a:t>
            </a:r>
            <a:endParaRPr lang="en-US" sz="4000" dirty="0"/>
          </a:p>
        </p:txBody>
      </p:sp>
      <p:sp>
        <p:nvSpPr>
          <p:cNvPr id="3" name="Content Placeholder 2"/>
          <p:cNvSpPr>
            <a:spLocks noGrp="1"/>
          </p:cNvSpPr>
          <p:nvPr>
            <p:ph idx="1"/>
          </p:nvPr>
        </p:nvSpPr>
        <p:spPr>
          <a:xfrm>
            <a:off x="304800" y="1295400"/>
            <a:ext cx="8839200" cy="5410201"/>
          </a:xfrm>
        </p:spPr>
        <p:txBody>
          <a:bodyPr/>
          <a:lstStyle/>
          <a:p>
            <a:pPr marL="0" indent="0">
              <a:buNone/>
            </a:pPr>
            <a:r>
              <a:rPr lang="en-US" u="sng" dirty="0"/>
              <a:t>Task</a:t>
            </a:r>
            <a:r>
              <a:rPr lang="en-US" dirty="0"/>
              <a:t>: Extract from a list of names (Strings) a </a:t>
            </a:r>
            <a:r>
              <a:rPr lang="en-US" dirty="0" err="1"/>
              <a:t>sublist</a:t>
            </a:r>
            <a:r>
              <a:rPr lang="en-US" dirty="0"/>
              <a:t> containing those names that begin with a specified character, and transform all letters in such names to </a:t>
            </a:r>
            <a:r>
              <a:rPr lang="en-US" dirty="0" smtClean="0"/>
              <a:t>uppercase.</a:t>
            </a:r>
          </a:p>
          <a:p>
            <a:endParaRPr lang="en-US" sz="1200" dirty="0" smtClean="0"/>
          </a:p>
          <a:p>
            <a:pPr marL="0" indent="0">
              <a:buNone/>
            </a:pPr>
            <a:r>
              <a:rPr lang="en-US" sz="1800" b="1" u="sng" dirty="0" smtClean="0">
                <a:latin typeface="Courier New" panose="02070309020205020404" pitchFamily="49" charset="0"/>
                <a:cs typeface="Courier New" panose="02070309020205020404" pitchFamily="49" charset="0"/>
              </a:rPr>
              <a:t>Imperative </a:t>
            </a:r>
            <a:r>
              <a:rPr lang="en-US" sz="1800" b="1" u="sng" dirty="0">
                <a:latin typeface="Courier New" panose="02070309020205020404" pitchFamily="49" charset="0"/>
                <a:cs typeface="Courier New" panose="02070309020205020404" pitchFamily="49" charset="0"/>
              </a:rPr>
              <a:t>Style (Java 7)</a:t>
            </a:r>
            <a:endParaRPr lang="en-US" sz="1800" dirty="0">
              <a:latin typeface="Courier New" panose="02070309020205020404" pitchFamily="49" charset="0"/>
              <a:cs typeface="Courier New" panose="02070309020205020404" pitchFamily="49" charset="0"/>
            </a:endParaRPr>
          </a:p>
          <a:p>
            <a:pPr marL="366713" lvl="1" indent="0">
              <a:buNone/>
            </a:pPr>
            <a:r>
              <a:rPr lang="en-US" sz="1600" b="1" dirty="0">
                <a:latin typeface="Courier New" panose="02070309020205020404" pitchFamily="49" charset="0"/>
                <a:cs typeface="Courier New" panose="02070309020205020404" pitchFamily="49" charset="0"/>
              </a:rPr>
              <a:t>public</a:t>
            </a:r>
            <a:r>
              <a:rPr lang="en-US" sz="1600" dirty="0">
                <a:latin typeface="Courier New" panose="02070309020205020404" pitchFamily="49" charset="0"/>
                <a:cs typeface="Courier New" panose="02070309020205020404" pitchFamily="49" charset="0"/>
              </a:rPr>
              <a:t> List&lt;String&gt; </a:t>
            </a:r>
            <a:r>
              <a:rPr lang="en-US" sz="1600" dirty="0" err="1">
                <a:latin typeface="Courier New" panose="02070309020205020404" pitchFamily="49" charset="0"/>
                <a:cs typeface="Courier New" panose="02070309020205020404" pitchFamily="49" charset="0"/>
              </a:rPr>
              <a:t>findStartsWithLetterToUpper</a:t>
            </a:r>
            <a:r>
              <a:rPr lang="en-US" sz="1600" dirty="0" smtClean="0">
                <a:latin typeface="Courier New" panose="02070309020205020404" pitchFamily="49" charset="0"/>
                <a:cs typeface="Courier New" panose="02070309020205020404" pitchFamily="49" charset="0"/>
              </a:rPr>
              <a:t>(</a:t>
            </a:r>
          </a:p>
          <a:p>
            <a:pPr marL="366713" lvl="1"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List&lt;String</a:t>
            </a:r>
            <a:r>
              <a:rPr lang="en-US" sz="1600" dirty="0">
                <a:latin typeface="Courier New" panose="02070309020205020404" pitchFamily="49" charset="0"/>
                <a:cs typeface="Courier New" panose="02070309020205020404" pitchFamily="49" charset="0"/>
              </a:rPr>
              <a:t>&gt; list, </a:t>
            </a:r>
            <a:r>
              <a:rPr lang="en-US" sz="1600" b="1" dirty="0">
                <a:latin typeface="Courier New" panose="02070309020205020404" pitchFamily="49" charset="0"/>
                <a:cs typeface="Courier New" panose="02070309020205020404" pitchFamily="49" charset="0"/>
              </a:rPr>
              <a:t>char</a:t>
            </a:r>
            <a:r>
              <a:rPr lang="en-US" sz="1600" dirty="0">
                <a:latin typeface="Courier New" panose="02070309020205020404" pitchFamily="49" charset="0"/>
                <a:cs typeface="Courier New" panose="02070309020205020404" pitchFamily="49" charset="0"/>
              </a:rPr>
              <a:t> c) {</a:t>
            </a:r>
          </a:p>
          <a:p>
            <a:pPr marL="366713" lvl="1"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List&lt;String</a:t>
            </a:r>
            <a:r>
              <a:rPr lang="en-US" sz="1600" dirty="0">
                <a:latin typeface="Courier New" panose="02070309020205020404" pitchFamily="49" charset="0"/>
                <a:cs typeface="Courier New" panose="02070309020205020404" pitchFamily="49" charset="0"/>
              </a:rPr>
              <a:t>&gt; </a:t>
            </a:r>
            <a:r>
              <a:rPr lang="en-US" sz="1600" dirty="0" err="1">
                <a:latin typeface="Courier New" panose="02070309020205020404" pitchFamily="49" charset="0"/>
                <a:cs typeface="Courier New" panose="02070309020205020404" pitchFamily="49" charset="0"/>
              </a:rPr>
              <a:t>startsWithLetter</a:t>
            </a:r>
            <a:r>
              <a:rPr lang="en-US" sz="1600" dirty="0">
                <a:latin typeface="Courier New" panose="02070309020205020404" pitchFamily="49" charset="0"/>
                <a:cs typeface="Courier New" panose="02070309020205020404" pitchFamily="49" charset="0"/>
              </a:rPr>
              <a:t> = </a:t>
            </a:r>
            <a:r>
              <a:rPr lang="en-US" sz="1600" b="1" dirty="0" smtClean="0">
                <a:latin typeface="Courier New" panose="02070309020205020404" pitchFamily="49" charset="0"/>
                <a:cs typeface="Courier New" panose="02070309020205020404" pitchFamily="49" charset="0"/>
              </a:rPr>
              <a:t>new</a:t>
            </a: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ArrayList</a:t>
            </a:r>
            <a:r>
              <a:rPr lang="en-US" sz="1600" dirty="0" smtClean="0">
                <a:latin typeface="Courier New" panose="02070309020205020404" pitchFamily="49" charset="0"/>
                <a:cs typeface="Courier New" panose="02070309020205020404" pitchFamily="49" charset="0"/>
              </a:rPr>
              <a:t>&lt;String&gt;();</a:t>
            </a:r>
          </a:p>
          <a:p>
            <a:pPr marL="366713" lvl="1" indent="0">
              <a:buNone/>
            </a:pP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for</a:t>
            </a:r>
            <a:r>
              <a:rPr lang="en-US" sz="1600" dirty="0" smtClean="0">
                <a:latin typeface="Courier New" panose="02070309020205020404" pitchFamily="49" charset="0"/>
                <a:cs typeface="Courier New" panose="02070309020205020404" pitchFamily="49" charset="0"/>
              </a:rPr>
              <a:t>(String </a:t>
            </a:r>
            <a:r>
              <a:rPr lang="en-US" sz="1600" dirty="0">
                <a:latin typeface="Courier New" panose="02070309020205020404" pitchFamily="49" charset="0"/>
                <a:cs typeface="Courier New" panose="02070309020205020404" pitchFamily="49" charset="0"/>
              </a:rPr>
              <a:t>name : list) {</a:t>
            </a:r>
          </a:p>
          <a:p>
            <a:pPr marL="366713" lvl="1" indent="0">
              <a:buNone/>
            </a:pPr>
            <a:r>
              <a:rPr lang="en-US" sz="1600" b="1" dirty="0" smtClean="0">
                <a:latin typeface="Courier New" panose="02070309020205020404" pitchFamily="49" charset="0"/>
                <a:cs typeface="Courier New" panose="02070309020205020404" pitchFamily="49" charset="0"/>
              </a:rPr>
              <a:t>	   if</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name.startsWith</a:t>
            </a:r>
            <a:r>
              <a:rPr lang="en-US" sz="1600" dirty="0">
                <a:latin typeface="Courier New" panose="02070309020205020404" pitchFamily="49" charset="0"/>
                <a:cs typeface="Courier New" panose="02070309020205020404" pitchFamily="49" charset="0"/>
              </a:rPr>
              <a:t>("" + c)) {</a:t>
            </a:r>
          </a:p>
          <a:p>
            <a:pPr marL="366713" lvl="1" indent="0">
              <a:buNone/>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startsWithLetter.add</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name.toUpperCase</a:t>
            </a:r>
            <a:r>
              <a:rPr lang="en-US" sz="1600" dirty="0" smtClean="0">
                <a:latin typeface="Courier New" panose="02070309020205020404" pitchFamily="49" charset="0"/>
                <a:cs typeface="Courier New" panose="02070309020205020404" pitchFamily="49" charset="0"/>
              </a:rPr>
              <a:t>());</a:t>
            </a:r>
          </a:p>
          <a:p>
            <a:pPr marL="366713" lvl="1"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endParaRPr lang="en-US" sz="1600" dirty="0">
              <a:latin typeface="Courier New" panose="02070309020205020404" pitchFamily="49" charset="0"/>
              <a:cs typeface="Courier New" panose="02070309020205020404" pitchFamily="49" charset="0"/>
            </a:endParaRPr>
          </a:p>
          <a:p>
            <a:pPr marL="366713" lvl="1" indent="0">
              <a:buNone/>
            </a:pPr>
            <a:r>
              <a:rPr lang="en-US" sz="1600" dirty="0" smtClean="0">
                <a:latin typeface="Courier New" panose="02070309020205020404" pitchFamily="49" charset="0"/>
                <a:cs typeface="Courier New" panose="02070309020205020404" pitchFamily="49" charset="0"/>
              </a:rPr>
              <a:t>	}</a:t>
            </a:r>
            <a:endParaRPr lang="en-US" sz="1600" dirty="0">
              <a:latin typeface="Courier New" panose="02070309020205020404" pitchFamily="49" charset="0"/>
              <a:cs typeface="Courier New" panose="02070309020205020404" pitchFamily="49" charset="0"/>
            </a:endParaRPr>
          </a:p>
          <a:p>
            <a:pPr marL="366713" lvl="1" indent="0">
              <a:buNone/>
            </a:pPr>
            <a:r>
              <a:rPr lang="en-US" sz="1600" b="1" dirty="0" smtClean="0">
                <a:latin typeface="Courier New" panose="02070309020205020404" pitchFamily="49" charset="0"/>
                <a:cs typeface="Courier New" panose="02070309020205020404" pitchFamily="49" charset="0"/>
              </a:rPr>
              <a:t>	return</a:t>
            </a:r>
            <a:r>
              <a:rPr lang="en-US" sz="1600" dirty="0" smtClean="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startsWithLetter</a:t>
            </a:r>
            <a:r>
              <a:rPr lang="en-US" sz="1600" dirty="0">
                <a:latin typeface="Courier New" panose="02070309020205020404" pitchFamily="49" charset="0"/>
                <a:cs typeface="Courier New" panose="02070309020205020404" pitchFamily="49" charset="0"/>
              </a:rPr>
              <a:t>;	</a:t>
            </a:r>
          </a:p>
          <a:p>
            <a:pPr marL="366713" lvl="1" indent="0">
              <a:buNone/>
            </a:pPr>
            <a:r>
              <a:rPr lang="en-US" sz="1600" dirty="0">
                <a:latin typeface="Courier New" panose="02070309020205020404" pitchFamily="49" charset="0"/>
                <a:cs typeface="Courier New" panose="02070309020205020404" pitchFamily="49" charset="0"/>
              </a:rPr>
              <a:t>}</a:t>
            </a:r>
          </a:p>
          <a:p>
            <a:endParaRPr lang="en-US"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31</a:t>
            </a:fld>
            <a:endParaRPr lang="en-US" dirty="0"/>
          </a:p>
        </p:txBody>
      </p:sp>
    </p:spTree>
    <p:extLst>
      <p:ext uri="{BB962C8B-B14F-4D97-AF65-F5344CB8AC3E}">
        <p14:creationId xmlns:p14="http://schemas.microsoft.com/office/powerpoint/2010/main" val="36436301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686800" cy="542336"/>
          </a:xfrm>
        </p:spPr>
        <p:txBody>
          <a:bodyPr/>
          <a:lstStyle/>
          <a:p>
            <a:r>
              <a:rPr lang="en-US" sz="3600" dirty="0"/>
              <a:t>A Sample Application of </a:t>
            </a:r>
            <a:r>
              <a:rPr lang="en-US" sz="3600" dirty="0" smtClean="0"/>
              <a:t>Lambdas (cont.)</a:t>
            </a:r>
            <a:endParaRPr lang="en-US" sz="3600" dirty="0"/>
          </a:p>
        </p:txBody>
      </p:sp>
      <p:sp>
        <p:nvSpPr>
          <p:cNvPr id="3" name="Content Placeholder 2"/>
          <p:cNvSpPr>
            <a:spLocks noGrp="1"/>
          </p:cNvSpPr>
          <p:nvPr>
            <p:ph idx="1"/>
          </p:nvPr>
        </p:nvSpPr>
        <p:spPr>
          <a:xfrm>
            <a:off x="458820" y="1295399"/>
            <a:ext cx="8229600" cy="5562601"/>
          </a:xfrm>
        </p:spPr>
        <p:txBody>
          <a:bodyPr/>
          <a:lstStyle/>
          <a:p>
            <a:pPr marL="0" indent="0">
              <a:buNone/>
            </a:pPr>
            <a:r>
              <a:rPr lang="en-US" sz="2400" b="1" u="sng" dirty="0"/>
              <a:t>Using Lambdas and Streams (Java 8</a:t>
            </a:r>
            <a:r>
              <a:rPr lang="en-US" sz="2400" b="1" u="sng" dirty="0" smtClean="0"/>
              <a:t>)</a:t>
            </a:r>
            <a:endParaRPr lang="en-US" sz="18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32</a:t>
            </a:fld>
            <a:endParaRPr 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320" y="4114800"/>
            <a:ext cx="8080443" cy="2034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7" y="1905000"/>
            <a:ext cx="8080443" cy="18805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48982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Naming Lambda </a:t>
            </a:r>
            <a:r>
              <a:rPr lang="en-US" sz="4400" dirty="0" smtClean="0"/>
              <a:t>Expressions</a:t>
            </a:r>
            <a:endParaRPr lang="en-US" sz="4400" dirty="0"/>
          </a:p>
        </p:txBody>
      </p:sp>
      <p:sp>
        <p:nvSpPr>
          <p:cNvPr id="3" name="Content Placeholder 2"/>
          <p:cNvSpPr>
            <a:spLocks noGrp="1"/>
          </p:cNvSpPr>
          <p:nvPr>
            <p:ph idx="1"/>
          </p:nvPr>
        </p:nvSpPr>
        <p:spPr/>
        <p:txBody>
          <a:bodyPr/>
          <a:lstStyle/>
          <a:p>
            <a:pPr marL="514350" indent="-514350">
              <a:buFont typeface="+mj-lt"/>
              <a:buAutoNum type="arabicPeriod"/>
            </a:pPr>
            <a:r>
              <a:rPr lang="en-US" dirty="0"/>
              <a:t>We want to be able to reuse lambda expressions rather than rewriting the entire expression each time. To do so, we need to give it a name and a </a:t>
            </a:r>
            <a:r>
              <a:rPr lang="en-US" dirty="0" smtClean="0"/>
              <a:t>type.</a:t>
            </a:r>
          </a:p>
          <a:p>
            <a:pPr marL="514350" indent="-514350">
              <a:buFont typeface="+mj-lt"/>
              <a:buAutoNum type="arabicPeriod"/>
            </a:pPr>
            <a:r>
              <a:rPr lang="en-US" dirty="0" smtClean="0"/>
              <a:t>Every </a:t>
            </a:r>
            <a:r>
              <a:rPr lang="en-US" dirty="0"/>
              <a:t>object in Java has a type; the same is true of lambda expressions. </a:t>
            </a:r>
            <a:endParaRPr lang="en-US" dirty="0" smtClean="0"/>
          </a:p>
          <a:p>
            <a:pPr lvl="0"/>
            <a:endParaRPr lang="en-US" sz="1200" dirty="0"/>
          </a:p>
          <a:p>
            <a:pPr marL="366713" lvl="1" indent="0">
              <a:buNone/>
            </a:pPr>
            <a:r>
              <a:rPr lang="en-US" b="1" i="1" dirty="0"/>
              <a:t>The type of a lambda expression is any functional interface for which </a:t>
            </a:r>
            <a:r>
              <a:rPr lang="en-US" b="1" i="1" dirty="0" smtClean="0"/>
              <a:t>the </a:t>
            </a:r>
            <a:r>
              <a:rPr lang="en-US" b="1" i="1" dirty="0"/>
              <a:t>lambda expression is an </a:t>
            </a:r>
            <a:r>
              <a:rPr lang="en-US" b="1" i="1" dirty="0" smtClean="0"/>
              <a:t>implementation!</a:t>
            </a:r>
            <a:endParaRPr lang="en-US" b="1"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33</a:t>
            </a:fld>
            <a:endParaRPr lang="en-US" dirty="0"/>
          </a:p>
        </p:txBody>
      </p:sp>
    </p:spTree>
    <p:extLst>
      <p:ext uri="{BB962C8B-B14F-4D97-AF65-F5344CB8AC3E}">
        <p14:creationId xmlns:p14="http://schemas.microsoft.com/office/powerpoint/2010/main" val="31215411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686800" cy="838200"/>
          </a:xfrm>
        </p:spPr>
        <p:txBody>
          <a:bodyPr/>
          <a:lstStyle/>
          <a:p>
            <a:r>
              <a:rPr lang="en-US" sz="4000" dirty="0"/>
              <a:t>Naming Lambda </a:t>
            </a:r>
            <a:r>
              <a:rPr lang="en-US" sz="4000" dirty="0" smtClean="0"/>
              <a:t>Expressions (cont.)</a:t>
            </a:r>
            <a:endParaRPr lang="en-US" sz="4000" dirty="0"/>
          </a:p>
        </p:txBody>
      </p:sp>
      <p:sp>
        <p:nvSpPr>
          <p:cNvPr id="3" name="Content Placeholder 2"/>
          <p:cNvSpPr>
            <a:spLocks noGrp="1"/>
          </p:cNvSpPr>
          <p:nvPr>
            <p:ph idx="1"/>
          </p:nvPr>
        </p:nvSpPr>
        <p:spPr>
          <a:xfrm>
            <a:off x="457200" y="1905000"/>
            <a:ext cx="8534400" cy="5410201"/>
          </a:xfrm>
        </p:spPr>
        <p:txBody>
          <a:bodyPr/>
          <a:lstStyle/>
          <a:p>
            <a:pPr marL="0" indent="0">
              <a:buNone/>
            </a:pPr>
            <a:r>
              <a:rPr lang="en-US" sz="2000" b="1" smtClean="0"/>
              <a:t>Example</a:t>
            </a:r>
            <a:r>
              <a:rPr lang="en-US" sz="2000" smtClean="0"/>
              <a:t>: Consider this lambda expression:</a:t>
            </a:r>
          </a:p>
          <a:p>
            <a:pPr marL="0" indent="0">
              <a:buNone/>
            </a:pPr>
            <a:r>
              <a:rPr lang="en-US" sz="2000"/>
              <a:t> </a:t>
            </a:r>
            <a:r>
              <a:rPr lang="en-US" sz="2000" smtClean="0"/>
              <a:t>    (Employee e1</a:t>
            </a:r>
            <a:r>
              <a:rPr lang="en-US" sz="2000"/>
              <a:t>, </a:t>
            </a:r>
            <a:r>
              <a:rPr lang="en-US" sz="2000" smtClean="0"/>
              <a:t>Employee e2</a:t>
            </a:r>
            <a:r>
              <a:rPr lang="en-US" sz="2000"/>
              <a:t>) -&gt; e1.getName().compareTo(e2.getName</a:t>
            </a:r>
            <a:r>
              <a:rPr lang="en-US" sz="2000" smtClean="0"/>
              <a:t>());</a:t>
            </a:r>
          </a:p>
          <a:p>
            <a:pPr marL="0" indent="0">
              <a:buNone/>
            </a:pPr>
            <a:r>
              <a:rPr lang="en-US" sz="2000" smtClean="0"/>
              <a:t>What functional interface has been implemented here?</a:t>
            </a:r>
          </a:p>
          <a:p>
            <a:pPr marL="0" indent="0">
              <a:buNone/>
            </a:pPr>
            <a:endParaRPr lang="en-US" sz="2000"/>
          </a:p>
          <a:p>
            <a:pPr marL="0" indent="0">
              <a:buNone/>
            </a:pPr>
            <a:endParaRPr lang="en-US" sz="2000" b="1"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34</a:t>
            </a:fld>
            <a:endParaRPr lang="en-US" dirty="0"/>
          </a:p>
        </p:txBody>
      </p:sp>
    </p:spTree>
    <p:extLst>
      <p:ext uri="{BB962C8B-B14F-4D97-AF65-F5344CB8AC3E}">
        <p14:creationId xmlns:p14="http://schemas.microsoft.com/office/powerpoint/2010/main" val="4197789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686800" cy="838200"/>
          </a:xfrm>
        </p:spPr>
        <p:txBody>
          <a:bodyPr/>
          <a:lstStyle/>
          <a:p>
            <a:r>
              <a:rPr lang="en-US" sz="4000" dirty="0"/>
              <a:t>Naming Lambda </a:t>
            </a:r>
            <a:r>
              <a:rPr lang="en-US" sz="4000" dirty="0" smtClean="0"/>
              <a:t>Expressions (cont.)</a:t>
            </a:r>
            <a:endParaRPr lang="en-US" sz="4000" dirty="0"/>
          </a:p>
        </p:txBody>
      </p:sp>
      <p:sp>
        <p:nvSpPr>
          <p:cNvPr id="3" name="Content Placeholder 2"/>
          <p:cNvSpPr>
            <a:spLocks noGrp="1"/>
          </p:cNvSpPr>
          <p:nvPr>
            <p:ph idx="1"/>
          </p:nvPr>
        </p:nvSpPr>
        <p:spPr>
          <a:xfrm>
            <a:off x="457200" y="1905000"/>
            <a:ext cx="8534400" cy="5410201"/>
          </a:xfrm>
        </p:spPr>
        <p:txBody>
          <a:bodyPr/>
          <a:lstStyle/>
          <a:p>
            <a:pPr marL="0" indent="0">
              <a:buNone/>
            </a:pPr>
            <a:r>
              <a:rPr lang="en-US" sz="2000" b="1" dirty="0" smtClean="0"/>
              <a:t>Example</a:t>
            </a:r>
            <a:r>
              <a:rPr lang="en-US" sz="2000" dirty="0" smtClean="0"/>
              <a:t>: Consider this lambda expression:</a:t>
            </a:r>
          </a:p>
          <a:p>
            <a:pPr marL="0" indent="0">
              <a:buNone/>
            </a:pPr>
            <a:r>
              <a:rPr lang="en-US" sz="2000" dirty="0"/>
              <a:t> </a:t>
            </a:r>
            <a:r>
              <a:rPr lang="en-US" sz="2000" dirty="0" smtClean="0"/>
              <a:t>    (Employee e1</a:t>
            </a:r>
            <a:r>
              <a:rPr lang="en-US" sz="2000" dirty="0"/>
              <a:t>, </a:t>
            </a:r>
            <a:r>
              <a:rPr lang="en-US" sz="2000" dirty="0" smtClean="0"/>
              <a:t>Employee e2</a:t>
            </a:r>
            <a:r>
              <a:rPr lang="en-US" sz="2000" dirty="0"/>
              <a:t>) -&gt; e1.getName().</a:t>
            </a:r>
            <a:r>
              <a:rPr lang="en-US" sz="2000" dirty="0" err="1"/>
              <a:t>compareTo</a:t>
            </a:r>
            <a:r>
              <a:rPr lang="en-US" sz="2000" dirty="0"/>
              <a:t>(e2.getName</a:t>
            </a:r>
            <a:r>
              <a:rPr lang="en-US" sz="2000" dirty="0" smtClean="0"/>
              <a:t>());</a:t>
            </a:r>
          </a:p>
          <a:p>
            <a:pPr marL="0" indent="0">
              <a:buNone/>
            </a:pPr>
            <a:r>
              <a:rPr lang="en-US" sz="2000" dirty="0" smtClean="0"/>
              <a:t>What functional interface has been implemented here?</a:t>
            </a:r>
          </a:p>
          <a:p>
            <a:pPr marL="0" indent="0">
              <a:buNone/>
            </a:pPr>
            <a:endParaRPr lang="en-US" sz="2000" dirty="0"/>
          </a:p>
          <a:p>
            <a:pPr marL="0" indent="0">
              <a:buNone/>
            </a:pPr>
            <a:r>
              <a:rPr lang="en-US" sz="2000" b="1" dirty="0" smtClean="0"/>
              <a:t>Analysis. </a:t>
            </a:r>
            <a:r>
              <a:rPr lang="en-US" sz="2000" dirty="0" smtClean="0"/>
              <a:t> The lambda accepts two input arguments – e1 and e2 – and has a return value of type Integer. We must find (or create) a functional interface whose encapsulated function has these characteristics.</a:t>
            </a:r>
          </a:p>
          <a:p>
            <a:pPr marL="0" indent="0">
              <a:buNone/>
            </a:pPr>
            <a:endParaRPr lang="en-US" sz="2000" b="1"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35</a:t>
            </a:fld>
            <a:endParaRPr lang="en-US" dirty="0"/>
          </a:p>
        </p:txBody>
      </p:sp>
    </p:spTree>
    <p:extLst>
      <p:ext uri="{BB962C8B-B14F-4D97-AF65-F5344CB8AC3E}">
        <p14:creationId xmlns:p14="http://schemas.microsoft.com/office/powerpoint/2010/main" val="34649560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686800" cy="838200"/>
          </a:xfrm>
        </p:spPr>
        <p:txBody>
          <a:bodyPr/>
          <a:lstStyle/>
          <a:p>
            <a:r>
              <a:rPr lang="en-US" sz="4000" dirty="0"/>
              <a:t>Naming Lambda </a:t>
            </a:r>
            <a:r>
              <a:rPr lang="en-US" sz="4000" dirty="0" smtClean="0"/>
              <a:t>Expressions (cont.)</a:t>
            </a:r>
            <a:endParaRPr lang="en-US" sz="4000" dirty="0"/>
          </a:p>
        </p:txBody>
      </p:sp>
      <p:sp>
        <p:nvSpPr>
          <p:cNvPr id="3" name="Content Placeholder 2"/>
          <p:cNvSpPr>
            <a:spLocks noGrp="1"/>
          </p:cNvSpPr>
          <p:nvPr>
            <p:ph idx="1"/>
          </p:nvPr>
        </p:nvSpPr>
        <p:spPr>
          <a:xfrm>
            <a:off x="457200" y="1905000"/>
            <a:ext cx="8534400" cy="5410201"/>
          </a:xfrm>
        </p:spPr>
        <p:txBody>
          <a:bodyPr/>
          <a:lstStyle/>
          <a:p>
            <a:pPr marL="0" indent="0">
              <a:buNone/>
            </a:pPr>
            <a:r>
              <a:rPr lang="en-US" sz="2000" b="1" dirty="0" smtClean="0"/>
              <a:t>Example</a:t>
            </a:r>
            <a:r>
              <a:rPr lang="en-US" sz="2000" dirty="0" smtClean="0"/>
              <a:t>: Consider this lambda expression:</a:t>
            </a:r>
          </a:p>
          <a:p>
            <a:pPr marL="0" indent="0">
              <a:buNone/>
            </a:pPr>
            <a:r>
              <a:rPr lang="en-US" sz="2000" dirty="0"/>
              <a:t> </a:t>
            </a:r>
            <a:r>
              <a:rPr lang="en-US" sz="2000" dirty="0" smtClean="0"/>
              <a:t>    (Employee e1</a:t>
            </a:r>
            <a:r>
              <a:rPr lang="en-US" sz="2000" dirty="0"/>
              <a:t>, </a:t>
            </a:r>
            <a:r>
              <a:rPr lang="en-US" sz="2000" dirty="0" smtClean="0"/>
              <a:t>Employee e2</a:t>
            </a:r>
            <a:r>
              <a:rPr lang="en-US" sz="2000" dirty="0"/>
              <a:t>) -&gt; e1.getName().</a:t>
            </a:r>
            <a:r>
              <a:rPr lang="en-US" sz="2000" dirty="0" err="1"/>
              <a:t>compareTo</a:t>
            </a:r>
            <a:r>
              <a:rPr lang="en-US" sz="2000" dirty="0"/>
              <a:t>(e2.getName</a:t>
            </a:r>
            <a:r>
              <a:rPr lang="en-US" sz="2000" dirty="0" smtClean="0"/>
              <a:t>());</a:t>
            </a:r>
          </a:p>
          <a:p>
            <a:pPr marL="0" indent="0">
              <a:buNone/>
            </a:pPr>
            <a:r>
              <a:rPr lang="en-US" sz="2000" dirty="0" smtClean="0"/>
              <a:t>What functional interface has been implemented here?</a:t>
            </a:r>
          </a:p>
          <a:p>
            <a:pPr marL="0" indent="0">
              <a:buNone/>
            </a:pPr>
            <a:endParaRPr lang="en-US" sz="2000" dirty="0"/>
          </a:p>
          <a:p>
            <a:pPr marL="0" indent="0">
              <a:buNone/>
            </a:pPr>
            <a:r>
              <a:rPr lang="en-US" sz="2000" b="1" dirty="0" smtClean="0"/>
              <a:t>Analysis. </a:t>
            </a:r>
            <a:r>
              <a:rPr lang="en-US" sz="2000" dirty="0" smtClean="0"/>
              <a:t> The lambda accepts two input arguments – e1 and e2 – and has a return value of type Integer. We must find (or create) a functional interface whose encapsulated function has these characteristics.</a:t>
            </a:r>
          </a:p>
          <a:p>
            <a:pPr marL="0" indent="0">
              <a:buNone/>
            </a:pPr>
            <a:endParaRPr lang="en-US" sz="2000" b="1" dirty="0"/>
          </a:p>
          <a:p>
            <a:pPr marL="0" indent="0">
              <a:buNone/>
            </a:pPr>
            <a:r>
              <a:rPr lang="en-US" sz="2000" b="1" dirty="0" smtClean="0"/>
              <a:t>How to Search. </a:t>
            </a:r>
            <a:r>
              <a:rPr lang="en-US" sz="2000" dirty="0"/>
              <a:t>The </a:t>
            </a:r>
            <a:r>
              <a:rPr lang="en-US" sz="2000" u="sng" dirty="0"/>
              <a:t>new</a:t>
            </a:r>
            <a:r>
              <a:rPr lang="en-US" sz="2000" dirty="0"/>
              <a:t> functional interfaces in Java are contained in the package </a:t>
            </a:r>
            <a:r>
              <a:rPr lang="en-US" sz="2000" dirty="0" err="1">
                <a:latin typeface="Courier New" panose="02070309020205020404" pitchFamily="49" charset="0"/>
                <a:cs typeface="Courier New" panose="02070309020205020404" pitchFamily="49" charset="0"/>
              </a:rPr>
              <a:t>java.util.function</a:t>
            </a:r>
            <a:r>
              <a:rPr lang="en-US" sz="2000" dirty="0"/>
              <a:t>. We can look at the JDK API docs at </a:t>
            </a:r>
            <a:r>
              <a:rPr lang="en-US" sz="2000" dirty="0">
                <a:hlinkClick r:id="rId2"/>
              </a:rPr>
              <a:t>https://</a:t>
            </a:r>
            <a:r>
              <a:rPr lang="en-US" sz="2000" dirty="0" smtClean="0">
                <a:hlinkClick r:id="rId2"/>
              </a:rPr>
              <a:t>docs.oracle.com/javase/8/docs/api/java/util/function/package-summary.html</a:t>
            </a:r>
            <a:r>
              <a:rPr lang="en-US" sz="2000" dirty="0" smtClean="0"/>
              <a:t> to locate a matching interface.</a:t>
            </a:r>
          </a:p>
          <a:p>
            <a:pPr marL="0" indent="0">
              <a:buNone/>
            </a:pPr>
            <a:endParaRPr lang="en-US" sz="2000" b="1"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36</a:t>
            </a:fld>
            <a:endParaRPr lang="en-US" dirty="0"/>
          </a:p>
        </p:txBody>
      </p:sp>
    </p:spTree>
    <p:extLst>
      <p:ext uri="{BB962C8B-B14F-4D97-AF65-F5344CB8AC3E}">
        <p14:creationId xmlns:p14="http://schemas.microsoft.com/office/powerpoint/2010/main" val="13217413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Naming Lambdas (continued)</a:t>
            </a:r>
            <a:endParaRPr lang="en-US" sz="44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37</a:t>
            </a:fld>
            <a:endParaRPr lang="en-US" dirty="0"/>
          </a:p>
        </p:txBody>
      </p:sp>
      <p:pic>
        <p:nvPicPr>
          <p:cNvPr id="14338" name="Picture 2" descr="D:\courses\Java8 3-Day\function_pack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2" y="1981200"/>
            <a:ext cx="9834282" cy="2419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5869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09600" y="5248364"/>
            <a:ext cx="8153400" cy="695236"/>
          </a:xfrm>
          <a:prstGeom prst="rect">
            <a:avLst/>
          </a:prstGeom>
          <a:solidFill>
            <a:srgbClr val="FFF3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z="4400" dirty="0" smtClean="0"/>
              <a:t>Naming Lambdas (continued)</a:t>
            </a:r>
            <a:endParaRPr lang="en-US" sz="44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38</a:t>
            </a:fld>
            <a:endParaRPr lang="en-US" dirty="0"/>
          </a:p>
        </p:txBody>
      </p:sp>
      <p:pic>
        <p:nvPicPr>
          <p:cNvPr id="14338" name="Picture 2" descr="D:\courses\Java8 3-Day\function_pack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2" y="1981200"/>
            <a:ext cx="9834282" cy="24193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04800" y="4648200"/>
            <a:ext cx="8686800" cy="1169551"/>
          </a:xfrm>
          <a:prstGeom prst="rect">
            <a:avLst/>
          </a:prstGeom>
          <a:noFill/>
        </p:spPr>
        <p:txBody>
          <a:bodyPr wrap="square" rtlCol="0">
            <a:spAutoFit/>
          </a:bodyPr>
          <a:lstStyle/>
          <a:p>
            <a:r>
              <a:rPr lang="en-US" u="sng" smtClean="0"/>
              <a:t>First Candidate</a:t>
            </a:r>
            <a:r>
              <a:rPr lang="en-US"/>
              <a:t/>
            </a:r>
            <a:br>
              <a:rPr lang="en-US"/>
            </a:br>
            <a:endParaRPr lang="en-US" smtClean="0"/>
          </a:p>
          <a:p>
            <a:r>
              <a:rPr lang="en-US"/>
              <a:t> </a:t>
            </a:r>
            <a:r>
              <a:rPr lang="en-US" smtClean="0"/>
              <a:t>    </a:t>
            </a:r>
            <a:r>
              <a:rPr lang="en-US" sz="1550" smtClean="0">
                <a:solidFill>
                  <a:schemeClr val="accent1">
                    <a:lumMod val="50000"/>
                  </a:schemeClr>
                </a:solidFill>
                <a:latin typeface="Consolas" panose="020B0609020204030204" pitchFamily="49" charset="0"/>
                <a:cs typeface="Consolas" panose="020B0609020204030204" pitchFamily="49" charset="0"/>
              </a:rPr>
              <a:t>BiFunction&lt;Employee, Employee, Integer&gt; lambda </a:t>
            </a:r>
          </a:p>
          <a:p>
            <a:r>
              <a:rPr lang="en-US" sz="1550">
                <a:solidFill>
                  <a:schemeClr val="accent1">
                    <a:lumMod val="50000"/>
                  </a:schemeClr>
                </a:solidFill>
                <a:latin typeface="Consolas" panose="020B0609020204030204" pitchFamily="49" charset="0"/>
                <a:cs typeface="Consolas" panose="020B0609020204030204" pitchFamily="49" charset="0"/>
              </a:rPr>
              <a:t> </a:t>
            </a:r>
            <a:r>
              <a:rPr lang="en-US" sz="1550" smtClean="0">
                <a:solidFill>
                  <a:schemeClr val="accent1">
                    <a:lumMod val="50000"/>
                  </a:schemeClr>
                </a:solidFill>
                <a:latin typeface="Consolas" panose="020B0609020204030204" pitchFamily="49" charset="0"/>
                <a:cs typeface="Consolas" panose="020B0609020204030204" pitchFamily="49" charset="0"/>
              </a:rPr>
              <a:t>     = </a:t>
            </a:r>
            <a:r>
              <a:rPr lang="en-US" sz="1550">
                <a:solidFill>
                  <a:schemeClr val="accent1">
                    <a:lumMod val="50000"/>
                  </a:schemeClr>
                </a:solidFill>
                <a:latin typeface="Consolas" panose="020B0609020204030204" pitchFamily="49" charset="0"/>
                <a:cs typeface="Consolas" panose="020B0609020204030204" pitchFamily="49" charset="0"/>
              </a:rPr>
              <a:t> (Employee e1, Employee e2) </a:t>
            </a:r>
            <a:r>
              <a:rPr lang="en-US" sz="1550" smtClean="0">
                <a:solidFill>
                  <a:schemeClr val="accent1">
                    <a:lumMod val="50000"/>
                  </a:schemeClr>
                </a:solidFill>
                <a:latin typeface="Consolas" panose="020B0609020204030204" pitchFamily="49" charset="0"/>
                <a:cs typeface="Consolas" panose="020B0609020204030204" pitchFamily="49" charset="0"/>
              </a:rPr>
              <a:t>-&gt; e1.getName</a:t>
            </a:r>
            <a:r>
              <a:rPr lang="en-US" sz="1550">
                <a:solidFill>
                  <a:schemeClr val="accent1">
                    <a:lumMod val="50000"/>
                  </a:schemeClr>
                </a:solidFill>
                <a:latin typeface="Consolas" panose="020B0609020204030204" pitchFamily="49" charset="0"/>
                <a:cs typeface="Consolas" panose="020B0609020204030204" pitchFamily="49" charset="0"/>
              </a:rPr>
              <a:t>().compareTo(e2.getName());</a:t>
            </a:r>
          </a:p>
        </p:txBody>
      </p:sp>
    </p:spTree>
    <p:extLst>
      <p:ext uri="{BB962C8B-B14F-4D97-AF65-F5344CB8AC3E}">
        <p14:creationId xmlns:p14="http://schemas.microsoft.com/office/powerpoint/2010/main" val="40212182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3611671"/>
            <a:ext cx="8534400" cy="884129"/>
          </a:xfrm>
          <a:prstGeom prst="rect">
            <a:avLst/>
          </a:prstGeom>
          <a:solidFill>
            <a:srgbClr val="FFF3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z="4400" dirty="0" smtClean="0"/>
              <a:t>Naming Lambdas (continued)</a:t>
            </a:r>
            <a:endParaRPr lang="en-US" sz="44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39</a:t>
            </a:fld>
            <a:endParaRPr lang="en-US" dirty="0"/>
          </a:p>
        </p:txBody>
      </p:sp>
      <p:sp>
        <p:nvSpPr>
          <p:cNvPr id="5" name="TextBox 4"/>
          <p:cNvSpPr txBox="1"/>
          <p:nvPr/>
        </p:nvSpPr>
        <p:spPr>
          <a:xfrm>
            <a:off x="228600" y="2057400"/>
            <a:ext cx="8839200" cy="3662541"/>
          </a:xfrm>
          <a:prstGeom prst="rect">
            <a:avLst/>
          </a:prstGeom>
          <a:noFill/>
        </p:spPr>
        <p:txBody>
          <a:bodyPr wrap="square" rtlCol="0">
            <a:spAutoFit/>
          </a:bodyPr>
          <a:lstStyle/>
          <a:p>
            <a:pPr marL="285750" indent="-285750">
              <a:buFont typeface="Arial" panose="020B0604020202020204" pitchFamily="34" charset="0"/>
              <a:buChar char="•"/>
            </a:pPr>
            <a:r>
              <a:rPr lang="en-US" smtClean="0"/>
              <a:t>There is another possibility that we have already seen in the examples. Recall that a </a:t>
            </a:r>
            <a:r>
              <a:rPr lang="en-US" smtClean="0">
                <a:latin typeface="Courier New" panose="02070309020205020404" pitchFamily="49" charset="0"/>
                <a:cs typeface="Courier New" panose="02070309020205020404" pitchFamily="49" charset="0"/>
              </a:rPr>
              <a:t>Comparator</a:t>
            </a:r>
            <a:r>
              <a:rPr lang="en-US" smtClean="0"/>
              <a:t> accepts two arguments and returns an integer – positive integer means “greater than”, negative integer means “less than”. </a:t>
            </a:r>
          </a:p>
          <a:p>
            <a:endParaRPr lang="en-US" u="sng" smtClean="0"/>
          </a:p>
          <a:p>
            <a:r>
              <a:rPr lang="en-US" smtClean="0"/>
              <a:t>    </a:t>
            </a:r>
            <a:r>
              <a:rPr lang="en-US" u="sng" smtClean="0"/>
              <a:t>Second Candidate</a:t>
            </a:r>
            <a:r>
              <a:rPr lang="en-US"/>
              <a:t/>
            </a:r>
            <a:br>
              <a:rPr lang="en-US"/>
            </a:br>
            <a:endParaRPr lang="en-US" smtClean="0"/>
          </a:p>
          <a:p>
            <a:r>
              <a:rPr lang="en-US"/>
              <a:t> </a:t>
            </a:r>
            <a:r>
              <a:rPr lang="en-US" smtClean="0"/>
              <a:t>   </a:t>
            </a:r>
            <a:r>
              <a:rPr lang="en-US" sz="1600" b="1" smtClean="0">
                <a:solidFill>
                  <a:schemeClr val="accent1">
                    <a:lumMod val="50000"/>
                  </a:schemeClr>
                </a:solidFill>
                <a:latin typeface="Consolas" panose="020B0609020204030204" pitchFamily="49" charset="0"/>
                <a:cs typeface="Consolas" panose="020B0609020204030204" pitchFamily="49" charset="0"/>
              </a:rPr>
              <a:t>Comparator&lt;Employee&gt; lambda </a:t>
            </a:r>
          </a:p>
          <a:p>
            <a:r>
              <a:rPr lang="en-US" sz="1600" b="1">
                <a:solidFill>
                  <a:schemeClr val="accent1">
                    <a:lumMod val="50000"/>
                  </a:schemeClr>
                </a:solidFill>
                <a:latin typeface="Consolas" panose="020B0609020204030204" pitchFamily="49" charset="0"/>
                <a:cs typeface="Consolas" panose="020B0609020204030204" pitchFamily="49" charset="0"/>
              </a:rPr>
              <a:t> </a:t>
            </a:r>
            <a:r>
              <a:rPr lang="en-US" sz="1600" b="1" smtClean="0">
                <a:solidFill>
                  <a:schemeClr val="accent1">
                    <a:lumMod val="50000"/>
                  </a:schemeClr>
                </a:solidFill>
                <a:latin typeface="Consolas" panose="020B0609020204030204" pitchFamily="49" charset="0"/>
                <a:cs typeface="Consolas" panose="020B0609020204030204" pitchFamily="49" charset="0"/>
              </a:rPr>
              <a:t>      = </a:t>
            </a:r>
            <a:r>
              <a:rPr lang="en-US" sz="1600" b="1">
                <a:solidFill>
                  <a:schemeClr val="accent1">
                    <a:lumMod val="50000"/>
                  </a:schemeClr>
                </a:solidFill>
                <a:latin typeface="Consolas" panose="020B0609020204030204" pitchFamily="49" charset="0"/>
                <a:cs typeface="Consolas" panose="020B0609020204030204" pitchFamily="49" charset="0"/>
              </a:rPr>
              <a:t> (Employee e1, Employee e2) </a:t>
            </a:r>
            <a:r>
              <a:rPr lang="en-US" sz="1600" b="1" smtClean="0">
                <a:solidFill>
                  <a:schemeClr val="accent1">
                    <a:lumMod val="50000"/>
                  </a:schemeClr>
                </a:solidFill>
                <a:latin typeface="Consolas" panose="020B0609020204030204" pitchFamily="49" charset="0"/>
                <a:cs typeface="Consolas" panose="020B0609020204030204" pitchFamily="49" charset="0"/>
              </a:rPr>
              <a:t>-&gt; e1.getName</a:t>
            </a:r>
            <a:r>
              <a:rPr lang="en-US" sz="1600" b="1">
                <a:solidFill>
                  <a:schemeClr val="accent1">
                    <a:lumMod val="50000"/>
                  </a:schemeClr>
                </a:solidFill>
                <a:latin typeface="Consolas" panose="020B0609020204030204" pitchFamily="49" charset="0"/>
                <a:cs typeface="Consolas" panose="020B0609020204030204" pitchFamily="49" charset="0"/>
              </a:rPr>
              <a:t>().compareTo(e2.getName</a:t>
            </a:r>
            <a:r>
              <a:rPr lang="en-US" sz="1600" b="1" smtClean="0">
                <a:solidFill>
                  <a:schemeClr val="accent1">
                    <a:lumMod val="50000"/>
                  </a:schemeClr>
                </a:solidFill>
                <a:latin typeface="Consolas" panose="020B0609020204030204" pitchFamily="49" charset="0"/>
                <a:cs typeface="Consolas" panose="020B0609020204030204" pitchFamily="49" charset="0"/>
              </a:rPr>
              <a:t>());</a:t>
            </a:r>
          </a:p>
          <a:p>
            <a:endParaRPr lang="en-US"/>
          </a:p>
          <a:p>
            <a:pPr marL="285750" indent="-285750">
              <a:buFont typeface="Arial" panose="020B0604020202020204" pitchFamily="34" charset="0"/>
              <a:buChar char="•"/>
            </a:pPr>
            <a:endParaRPr lang="en-US" smtClean="0"/>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smtClean="0"/>
              <a:t>The Second Candidate is also correct. The lambda can be typed in either way. </a:t>
            </a:r>
          </a:p>
          <a:p>
            <a:endParaRPr lang="en-US"/>
          </a:p>
        </p:txBody>
      </p:sp>
    </p:spTree>
    <p:extLst>
      <p:ext uri="{BB962C8B-B14F-4D97-AF65-F5344CB8AC3E}">
        <p14:creationId xmlns:p14="http://schemas.microsoft.com/office/powerpoint/2010/main" val="25547508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458200" cy="1143000"/>
          </a:xfrm>
        </p:spPr>
        <p:txBody>
          <a:bodyPr/>
          <a:lstStyle/>
          <a:p>
            <a:r>
              <a:rPr lang="en-US" sz="4400" dirty="0"/>
              <a:t>Features of Functional Programming</a:t>
            </a:r>
          </a:p>
        </p:txBody>
      </p:sp>
      <p:sp>
        <p:nvSpPr>
          <p:cNvPr id="3" name="Content Placeholder 2"/>
          <p:cNvSpPr>
            <a:spLocks noGrp="1"/>
          </p:cNvSpPr>
          <p:nvPr>
            <p:ph idx="1"/>
          </p:nvPr>
        </p:nvSpPr>
        <p:spPr>
          <a:xfrm>
            <a:off x="228600" y="1935163"/>
            <a:ext cx="8839200" cy="4541837"/>
          </a:xfrm>
        </p:spPr>
        <p:txBody>
          <a:bodyPr/>
          <a:lstStyle/>
          <a:p>
            <a:pPr marL="457200" indent="-457200">
              <a:buFont typeface="+mj-lt"/>
              <a:buAutoNum type="arabicPeriod" startAt="3"/>
            </a:pPr>
            <a:r>
              <a:rPr lang="en-US" sz="2200"/>
              <a:t>Functions do not cause a change of state; in an OO language, this means that functions do not change the state of their enclosing object (by modifying instance variables). In general, functions do not have </a:t>
            </a:r>
            <a:r>
              <a:rPr lang="en-US" sz="2200" i="1"/>
              <a:t>side effects; </a:t>
            </a:r>
            <a:r>
              <a:rPr lang="en-US" sz="2200"/>
              <a:t>they compute what they are asked to compute and return a value, without modifying their environment (modifying the environment is a </a:t>
            </a:r>
            <a:r>
              <a:rPr lang="en-US" sz="2200" i="1"/>
              <a:t>side effect</a:t>
            </a:r>
            <a:r>
              <a:rPr lang="en-US" sz="2200" smtClean="0"/>
              <a:t>). [</a:t>
            </a:r>
            <a:r>
              <a:rPr lang="en-US" sz="2000" smtClean="0"/>
              <a:t>See example, previous slide</a:t>
            </a:r>
            <a:r>
              <a:rPr lang="en-US" sz="2200" smtClean="0"/>
              <a:t>]</a:t>
            </a:r>
            <a:br>
              <a:rPr lang="en-US" sz="2200" smtClean="0"/>
            </a:br>
            <a:endParaRPr lang="en-US" sz="2200"/>
          </a:p>
          <a:p>
            <a:pPr marL="457200" indent="-457200">
              <a:buFont typeface="+mj-lt"/>
              <a:buAutoNum type="arabicPeriod" startAt="3"/>
            </a:pPr>
            <a:r>
              <a:rPr lang="en-US" sz="2200"/>
              <a:t>Functions are </a:t>
            </a:r>
            <a:r>
              <a:rPr lang="en-US" sz="2200" i="1"/>
              <a:t>first-class citizens. </a:t>
            </a:r>
            <a:r>
              <a:rPr lang="en-US" sz="2200"/>
              <a:t>This means in particular that it is possible to use functions in the same way objects are used in an OO language: They can be passed as arguments to other functions and can be the return value of a function.</a:t>
            </a:r>
          </a:p>
          <a:p>
            <a:pPr marL="514350" indent="-514350">
              <a:buFont typeface="+mj-lt"/>
              <a:buAutoNum type="arabicPeriod" startAt="3"/>
            </a:pPr>
            <a:endParaRPr lang="en-US"/>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4</a:t>
            </a:fld>
            <a:endParaRPr lang="en-US" dirty="0"/>
          </a:p>
        </p:txBody>
      </p:sp>
    </p:spTree>
    <p:extLst>
      <p:ext uri="{BB962C8B-B14F-4D97-AF65-F5344CB8AC3E}">
        <p14:creationId xmlns:p14="http://schemas.microsoft.com/office/powerpoint/2010/main" val="8414920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1143000"/>
          </a:xfrm>
        </p:spPr>
        <p:txBody>
          <a:bodyPr/>
          <a:lstStyle/>
          <a:p>
            <a:r>
              <a:rPr lang="en-US" sz="4400" dirty="0" smtClean="0"/>
              <a:t>Naming Lambdas (continued)</a:t>
            </a:r>
            <a:endParaRPr lang="en-US" sz="4400" dirty="0"/>
          </a:p>
        </p:txBody>
      </p:sp>
      <p:sp>
        <p:nvSpPr>
          <p:cNvPr id="3" name="Content Placeholder 2"/>
          <p:cNvSpPr>
            <a:spLocks noGrp="1"/>
          </p:cNvSpPr>
          <p:nvPr>
            <p:ph idx="1"/>
          </p:nvPr>
        </p:nvSpPr>
        <p:spPr>
          <a:xfrm>
            <a:off x="381000" y="1752600"/>
            <a:ext cx="8229600" cy="4389437"/>
          </a:xfrm>
        </p:spPr>
        <p:txBody>
          <a:bodyPr/>
          <a:lstStyle/>
          <a:p>
            <a:pPr marL="0" indent="0">
              <a:buNone/>
            </a:pPr>
            <a:r>
              <a:rPr lang="en-US" sz="2000" b="1" smtClean="0"/>
              <a:t>Question</a:t>
            </a:r>
            <a:r>
              <a:rPr lang="en-US" sz="2000" smtClean="0"/>
              <a:t>: Which of the two candidates should be used?</a:t>
            </a:r>
          </a:p>
          <a:p>
            <a:pPr marL="0" indent="0">
              <a:buNone/>
            </a:pPr>
            <a:endParaRPr lang="en-US" sz="2000"/>
          </a:p>
          <a:p>
            <a:pPr marL="0" indent="0">
              <a:buNone/>
            </a:pPr>
            <a:endParaRPr lang="en-US" sz="200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40</a:t>
            </a:fld>
            <a:endParaRPr lang="en-US" dirty="0"/>
          </a:p>
        </p:txBody>
      </p:sp>
    </p:spTree>
    <p:extLst>
      <p:ext uri="{BB962C8B-B14F-4D97-AF65-F5344CB8AC3E}">
        <p14:creationId xmlns:p14="http://schemas.microsoft.com/office/powerpoint/2010/main" val="27314360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1143000"/>
          </a:xfrm>
        </p:spPr>
        <p:txBody>
          <a:bodyPr/>
          <a:lstStyle/>
          <a:p>
            <a:r>
              <a:rPr lang="en-US" sz="4400" dirty="0" smtClean="0"/>
              <a:t>Naming Lambdas (continued)</a:t>
            </a:r>
            <a:endParaRPr lang="en-US" sz="4400" dirty="0"/>
          </a:p>
        </p:txBody>
      </p:sp>
      <p:sp>
        <p:nvSpPr>
          <p:cNvPr id="3" name="Content Placeholder 2"/>
          <p:cNvSpPr>
            <a:spLocks noGrp="1"/>
          </p:cNvSpPr>
          <p:nvPr>
            <p:ph idx="1"/>
          </p:nvPr>
        </p:nvSpPr>
        <p:spPr>
          <a:xfrm>
            <a:off x="381000" y="1752601"/>
            <a:ext cx="8229600" cy="4084140"/>
          </a:xfrm>
        </p:spPr>
        <p:txBody>
          <a:bodyPr/>
          <a:lstStyle/>
          <a:p>
            <a:pPr marL="0" indent="0">
              <a:buNone/>
            </a:pPr>
            <a:r>
              <a:rPr lang="en-US" sz="2000" b="1" smtClean="0"/>
              <a:t>Question</a:t>
            </a:r>
            <a:r>
              <a:rPr lang="en-US" sz="2000" smtClean="0"/>
              <a:t>: Which of the two candidates should be used?</a:t>
            </a:r>
            <a:endParaRPr lang="en-US" sz="2000"/>
          </a:p>
          <a:p>
            <a:pPr marL="0" indent="0">
              <a:buNone/>
            </a:pPr>
            <a:r>
              <a:rPr lang="en-US" sz="2000" b="1" smtClean="0"/>
              <a:t>Answer</a:t>
            </a:r>
            <a:r>
              <a:rPr lang="en-US" sz="2000" smtClean="0"/>
              <a:t>: It depends on how you intend to use the lambda. In this case, it is likely that the lambda is designed as a </a:t>
            </a:r>
            <a:r>
              <a:rPr lang="en-US" sz="2000" smtClean="0">
                <a:latin typeface="Courier New" panose="02070309020205020404" pitchFamily="49" charset="0"/>
                <a:cs typeface="Courier New" panose="02070309020205020404" pitchFamily="49" charset="0"/>
              </a:rPr>
              <a:t>Comparator</a:t>
            </a:r>
            <a:r>
              <a:rPr lang="en-US" sz="2000" smtClean="0"/>
              <a:t> for sorting. Only the </a:t>
            </a:r>
            <a:r>
              <a:rPr lang="en-US" sz="2000" smtClean="0">
                <a:latin typeface="Courier New" panose="02070309020205020404" pitchFamily="49" charset="0"/>
                <a:cs typeface="Courier New" panose="02070309020205020404" pitchFamily="49" charset="0"/>
              </a:rPr>
              <a:t>Comparator</a:t>
            </a:r>
            <a:r>
              <a:rPr lang="en-US" sz="2000" smtClean="0"/>
              <a:t> type can be used for this purpose</a:t>
            </a:r>
          </a:p>
          <a:p>
            <a:pPr marL="0" indent="0">
              <a:buNone/>
            </a:pPr>
            <a:endParaRPr lang="en-US" sz="2000"/>
          </a:p>
          <a:p>
            <a:pPr marL="0" indent="0">
              <a:buNone/>
            </a:pPr>
            <a:endParaRPr lang="en-US" sz="200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41</a:t>
            </a:fld>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9871" y="3429000"/>
            <a:ext cx="6107458" cy="108332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0865065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1143000"/>
          </a:xfrm>
        </p:spPr>
        <p:txBody>
          <a:bodyPr/>
          <a:lstStyle/>
          <a:p>
            <a:r>
              <a:rPr lang="en-US" sz="4400" dirty="0" smtClean="0"/>
              <a:t>Naming Lambdas (continued)</a:t>
            </a:r>
            <a:endParaRPr lang="en-US" sz="4400" dirty="0"/>
          </a:p>
        </p:txBody>
      </p:sp>
      <p:sp>
        <p:nvSpPr>
          <p:cNvPr id="3" name="Content Placeholder 2"/>
          <p:cNvSpPr>
            <a:spLocks noGrp="1"/>
          </p:cNvSpPr>
          <p:nvPr>
            <p:ph idx="1"/>
          </p:nvPr>
        </p:nvSpPr>
        <p:spPr>
          <a:xfrm>
            <a:off x="381000" y="1752601"/>
            <a:ext cx="8229600" cy="4084140"/>
          </a:xfrm>
        </p:spPr>
        <p:txBody>
          <a:bodyPr/>
          <a:lstStyle/>
          <a:p>
            <a:pPr marL="0" indent="0">
              <a:buNone/>
            </a:pPr>
            <a:r>
              <a:rPr lang="en-US" sz="2000" b="1" smtClean="0"/>
              <a:t>Question</a:t>
            </a:r>
            <a:r>
              <a:rPr lang="en-US" sz="2000" smtClean="0"/>
              <a:t>: Which of the two candidates should be used?</a:t>
            </a:r>
            <a:endParaRPr lang="en-US" sz="2000"/>
          </a:p>
          <a:p>
            <a:pPr marL="0" indent="0">
              <a:buNone/>
            </a:pPr>
            <a:r>
              <a:rPr lang="en-US" sz="2000" b="1" smtClean="0"/>
              <a:t>Answer</a:t>
            </a:r>
            <a:r>
              <a:rPr lang="en-US" sz="2000" smtClean="0"/>
              <a:t>: It depends on how you intend to use the lambda. In this case, it is likely that the lambda is designed as a </a:t>
            </a:r>
            <a:r>
              <a:rPr lang="en-US" sz="2000" smtClean="0">
                <a:latin typeface="Courier New" panose="02070309020205020404" pitchFamily="49" charset="0"/>
                <a:cs typeface="Courier New" panose="02070309020205020404" pitchFamily="49" charset="0"/>
              </a:rPr>
              <a:t>Comparator</a:t>
            </a:r>
            <a:r>
              <a:rPr lang="en-US" sz="2000" smtClean="0"/>
              <a:t> for sorting. Only the </a:t>
            </a:r>
            <a:r>
              <a:rPr lang="en-US" sz="2000" smtClean="0">
                <a:latin typeface="Courier New" panose="02070309020205020404" pitchFamily="49" charset="0"/>
                <a:cs typeface="Courier New" panose="02070309020205020404" pitchFamily="49" charset="0"/>
              </a:rPr>
              <a:t>Comparator</a:t>
            </a:r>
            <a:r>
              <a:rPr lang="en-US" sz="2000" smtClean="0"/>
              <a:t> type can be used for this purpose</a:t>
            </a:r>
          </a:p>
          <a:p>
            <a:pPr marL="0" indent="0">
              <a:buNone/>
            </a:pPr>
            <a:endParaRPr lang="en-US" sz="2000"/>
          </a:p>
          <a:p>
            <a:pPr marL="0" indent="0">
              <a:buNone/>
            </a:pPr>
            <a:endParaRPr lang="en-US" sz="200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42</a:t>
            </a:fld>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9871" y="3429000"/>
            <a:ext cx="6107458" cy="108332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29" y="5055953"/>
            <a:ext cx="4900770" cy="9264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5055951"/>
            <a:ext cx="4191000" cy="7807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676400" y="6216134"/>
            <a:ext cx="2057400" cy="369332"/>
          </a:xfrm>
          <a:prstGeom prst="rect">
            <a:avLst/>
          </a:prstGeom>
          <a:noFill/>
        </p:spPr>
        <p:txBody>
          <a:bodyPr wrap="square" rtlCol="0">
            <a:spAutoFit/>
          </a:bodyPr>
          <a:lstStyle/>
          <a:p>
            <a:r>
              <a:rPr lang="en-US" smtClean="0"/>
              <a:t>This code works</a:t>
            </a:r>
            <a:endParaRPr lang="en-US"/>
          </a:p>
        </p:txBody>
      </p:sp>
      <p:sp>
        <p:nvSpPr>
          <p:cNvPr id="9" name="TextBox 8"/>
          <p:cNvSpPr txBox="1"/>
          <p:nvPr/>
        </p:nvSpPr>
        <p:spPr>
          <a:xfrm>
            <a:off x="4492564" y="6216134"/>
            <a:ext cx="2898835" cy="369332"/>
          </a:xfrm>
          <a:prstGeom prst="rect">
            <a:avLst/>
          </a:prstGeom>
          <a:noFill/>
        </p:spPr>
        <p:txBody>
          <a:bodyPr wrap="square" rtlCol="0">
            <a:spAutoFit/>
          </a:bodyPr>
          <a:lstStyle/>
          <a:p>
            <a:r>
              <a:rPr lang="en-US" smtClean="0"/>
              <a:t>This code does </a:t>
            </a:r>
            <a:r>
              <a:rPr lang="en-US" i="1" smtClean="0"/>
              <a:t>not </a:t>
            </a:r>
            <a:r>
              <a:rPr lang="en-US" smtClean="0"/>
              <a:t>work</a:t>
            </a:r>
            <a:endParaRPr lang="en-US"/>
          </a:p>
        </p:txBody>
      </p:sp>
      <p:cxnSp>
        <p:nvCxnSpPr>
          <p:cNvPr id="7" name="Straight Arrow Connector 6"/>
          <p:cNvCxnSpPr/>
          <p:nvPr/>
        </p:nvCxnSpPr>
        <p:spPr>
          <a:xfrm flipH="1" flipV="1">
            <a:off x="2209800" y="5836740"/>
            <a:ext cx="258514" cy="379394"/>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5363914" y="5836740"/>
            <a:ext cx="351086" cy="412925"/>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518048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239" y="914400"/>
            <a:ext cx="8686800" cy="609600"/>
          </a:xfrm>
        </p:spPr>
        <p:txBody>
          <a:bodyPr/>
          <a:lstStyle/>
          <a:p>
            <a:r>
              <a:rPr lang="en-US" sz="4400" dirty="0"/>
              <a:t>Naming </a:t>
            </a:r>
            <a:r>
              <a:rPr lang="en-US" sz="4400" dirty="0" smtClean="0"/>
              <a:t>Lambdas (Continued)</a:t>
            </a:r>
            <a:endParaRPr lang="en-US" sz="4400" dirty="0"/>
          </a:p>
        </p:txBody>
      </p:sp>
      <p:sp>
        <p:nvSpPr>
          <p:cNvPr id="3" name="Content Placeholder 2"/>
          <p:cNvSpPr>
            <a:spLocks noGrp="1"/>
          </p:cNvSpPr>
          <p:nvPr>
            <p:ph idx="1"/>
          </p:nvPr>
        </p:nvSpPr>
        <p:spPr>
          <a:xfrm>
            <a:off x="381000" y="1905000"/>
            <a:ext cx="8229600" cy="6248400"/>
          </a:xfrm>
        </p:spPr>
        <p:txBody>
          <a:bodyPr/>
          <a:lstStyle/>
          <a:p>
            <a:pPr>
              <a:buFont typeface="Arial" panose="020B0604020202020204" pitchFamily="34" charset="0"/>
              <a:buChar char="•"/>
            </a:pPr>
            <a:r>
              <a:rPr lang="en-US" sz="1800" dirty="0" smtClean="0"/>
              <a:t>[Optional] NOTE</a:t>
            </a:r>
            <a:r>
              <a:rPr lang="en-US" sz="1800" dirty="0"/>
              <a:t>: Although every lambda is a realization of a functional interface, the way in which the Java compiler translates a lambda into a realization of such an interface is </a:t>
            </a:r>
            <a:r>
              <a:rPr lang="en-US" sz="1800" i="1" dirty="0"/>
              <a:t>not </a:t>
            </a:r>
            <a:r>
              <a:rPr lang="en-US" sz="1800" dirty="0"/>
              <a:t>obvious. Historically, the possibility of simply translating the lambda into an anonymous inner class was considered by the Java engineers, but was rejected for a number of reasons. One reason is performance – inner classes have to be loaded separately by the class loader. Another is that tying lambdas to such an implementation would limit the possibility for evolution of new features of lambdas in future releases. You can verify that lambdas and anonymous inner classes are fundamentally different (even though very similar) by considering how the implicit object reference `this’ is interpreted by each type: In an anonymous inner class, `this’ refers to the inner class; in a lambda, `this’ refers to the surrounding class. See </a:t>
            </a:r>
            <a:r>
              <a:rPr lang="en-US" sz="1800" u="sng" dirty="0"/>
              <a:t>http://</a:t>
            </a:r>
            <a:r>
              <a:rPr lang="en-US" sz="1800" u="sng" dirty="0" smtClean="0"/>
              <a:t>www.infoq.com/articles/Java-8-Lambdas-A-Peek-Under-the-Hood</a:t>
            </a:r>
            <a:endParaRPr lang="en-US" sz="1800" dirty="0"/>
          </a:p>
          <a:p>
            <a:pPr marL="0" lvl="0" indent="0">
              <a:buNone/>
            </a:pPr>
            <a:endParaRPr lang="en-US" sz="12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43</a:t>
            </a:fld>
            <a:endParaRPr lang="en-US" dirty="0"/>
          </a:p>
        </p:txBody>
      </p:sp>
    </p:spTree>
    <p:extLst>
      <p:ext uri="{BB962C8B-B14F-4D97-AF65-F5344CB8AC3E}">
        <p14:creationId xmlns:p14="http://schemas.microsoft.com/office/powerpoint/2010/main" val="23365868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28650"/>
          </a:xfrm>
        </p:spPr>
        <p:txBody>
          <a:bodyPr/>
          <a:lstStyle/>
          <a:p>
            <a:r>
              <a:rPr lang="en-US" sz="3600" dirty="0"/>
              <a:t>Syntax Shortcuts via Target </a:t>
            </a:r>
            <a:r>
              <a:rPr lang="en-US" sz="3600" dirty="0" smtClean="0"/>
              <a:t>Typing</a:t>
            </a:r>
            <a:endParaRPr lang="en-US" sz="3600" dirty="0"/>
          </a:p>
        </p:txBody>
      </p:sp>
      <p:sp>
        <p:nvSpPr>
          <p:cNvPr id="3" name="Content Placeholder 2"/>
          <p:cNvSpPr>
            <a:spLocks noGrp="1"/>
          </p:cNvSpPr>
          <p:nvPr>
            <p:ph idx="1"/>
          </p:nvPr>
        </p:nvSpPr>
        <p:spPr>
          <a:xfrm>
            <a:off x="457200" y="838200"/>
            <a:ext cx="8229600" cy="6019800"/>
          </a:xfrm>
        </p:spPr>
        <p:txBody>
          <a:bodyPr/>
          <a:lstStyle/>
          <a:p>
            <a:pPr marL="228600" indent="-228600">
              <a:buFont typeface="+mj-lt"/>
              <a:buAutoNum type="arabicPeriod"/>
            </a:pPr>
            <a:r>
              <a:rPr lang="en-US" sz="2400" dirty="0" smtClean="0"/>
              <a:t>If </a:t>
            </a:r>
            <a:r>
              <a:rPr lang="en-US" sz="2400" dirty="0"/>
              <a:t>parameter types can be inferred, they can be </a:t>
            </a:r>
            <a:r>
              <a:rPr lang="en-US" sz="2400" dirty="0" smtClean="0"/>
              <a:t>omitted</a:t>
            </a:r>
            <a:endParaRPr lang="en-US" sz="1400" dirty="0"/>
          </a:p>
          <a:p>
            <a:pPr marL="366713" lvl="1" indent="0">
              <a:buNone/>
            </a:pPr>
            <a:r>
              <a:rPr lang="en-US" sz="1400" dirty="0" smtClean="0">
                <a:latin typeface="Courier New" panose="02070309020205020404" pitchFamily="49" charset="0"/>
                <a:cs typeface="Courier New" panose="02070309020205020404" pitchFamily="49" charset="0"/>
              </a:rPr>
              <a:t>Comparator&lt;Employee&gt; </a:t>
            </a:r>
            <a:r>
              <a:rPr lang="en-US" sz="1400" dirty="0" err="1" smtClean="0">
                <a:latin typeface="Courier New" panose="02070309020205020404" pitchFamily="49" charset="0"/>
                <a:cs typeface="Courier New" panose="02070309020205020404" pitchFamily="49" charset="0"/>
              </a:rPr>
              <a:t>empNameComp</a:t>
            </a:r>
            <a:r>
              <a:rPr lang="en-US" sz="1400" dirty="0" smtClean="0">
                <a:latin typeface="Courier New" panose="02070309020205020404" pitchFamily="49" charset="0"/>
                <a:cs typeface="Courier New" panose="02070309020205020404" pitchFamily="49" charset="0"/>
              </a:rPr>
              <a:t> = (</a:t>
            </a:r>
            <a:r>
              <a:rPr lang="en-US" sz="1400" b="1" dirty="0" smtClean="0">
                <a:latin typeface="Courier New" panose="02070309020205020404" pitchFamily="49" charset="0"/>
                <a:cs typeface="Courier New" panose="02070309020205020404" pitchFamily="49" charset="0"/>
              </a:rPr>
              <a:t>e1</a:t>
            </a:r>
            <a:r>
              <a:rPr lang="en-US" sz="1400" dirty="0" smtClean="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e2</a:t>
            </a:r>
            <a:r>
              <a:rPr lang="en-US" sz="140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sym typeface="SymbolPS"/>
              </a:rPr>
              <a:t>-&gt;</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p>
          <a:p>
            <a:pPr marL="366713" lvl="1" indent="0">
              <a:buNone/>
            </a:pPr>
            <a:r>
              <a:rPr lang="en-US" sz="1400"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if</a:t>
            </a:r>
            <a:r>
              <a:rPr lang="en-US" sz="1400" dirty="0" smtClean="0">
                <a:latin typeface="Courier New" panose="02070309020205020404" pitchFamily="49" charset="0"/>
                <a:cs typeface="Courier New" panose="02070309020205020404" pitchFamily="49" charset="0"/>
              </a:rPr>
              <a:t>(method </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SortMethod.</a:t>
            </a:r>
            <a:r>
              <a:rPr lang="en-US" sz="1400" b="1" i="1" dirty="0" err="1">
                <a:latin typeface="Courier New" panose="02070309020205020404" pitchFamily="49" charset="0"/>
                <a:cs typeface="Courier New" panose="02070309020205020404" pitchFamily="49" charset="0"/>
              </a:rPr>
              <a:t>BYNAME</a:t>
            </a:r>
            <a:r>
              <a:rPr lang="en-US" sz="1400" dirty="0">
                <a:latin typeface="Courier New" panose="02070309020205020404" pitchFamily="49" charset="0"/>
                <a:cs typeface="Courier New" panose="02070309020205020404" pitchFamily="49" charset="0"/>
              </a:rPr>
              <a:t>) {</a:t>
            </a:r>
          </a:p>
          <a:p>
            <a:pPr marL="366713" lvl="1" indent="0">
              <a:buNone/>
            </a:pPr>
            <a:r>
              <a:rPr lang="en-US" sz="1400"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return</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e1.name.compareTo(e2.name);</a:t>
            </a:r>
          </a:p>
          <a:p>
            <a:pPr marL="366713" lvl="1"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else</a:t>
            </a:r>
            <a:r>
              <a:rPr lang="en-US" sz="1400" dirty="0">
                <a:latin typeface="Courier New" panose="02070309020205020404" pitchFamily="49" charset="0"/>
                <a:cs typeface="Courier New" panose="02070309020205020404" pitchFamily="49" charset="0"/>
              </a:rPr>
              <a:t> {</a:t>
            </a:r>
          </a:p>
          <a:p>
            <a:pPr marL="366713" lvl="1" indent="0">
              <a:buNone/>
            </a:pPr>
            <a:r>
              <a:rPr lang="en-US" sz="1400"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if</a:t>
            </a:r>
            <a:r>
              <a:rPr lang="en-US" sz="1400" dirty="0" smtClean="0">
                <a:latin typeface="Courier New" panose="02070309020205020404" pitchFamily="49" charset="0"/>
                <a:cs typeface="Courier New" panose="02070309020205020404" pitchFamily="49" charset="0"/>
              </a:rPr>
              <a:t>(e1.salary </a:t>
            </a:r>
            <a:r>
              <a:rPr lang="en-US" sz="1400" dirty="0">
                <a:latin typeface="Courier New" panose="02070309020205020404" pitchFamily="49" charset="0"/>
                <a:cs typeface="Courier New" panose="02070309020205020404" pitchFamily="49" charset="0"/>
              </a:rPr>
              <a:t>== e2.salary) </a:t>
            </a:r>
            <a:r>
              <a:rPr lang="en-US" sz="1400" b="1" dirty="0">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0;</a:t>
            </a:r>
          </a:p>
          <a:p>
            <a:pPr marL="366713" lvl="1" indent="0">
              <a:buNone/>
            </a:pPr>
            <a:r>
              <a:rPr lang="en-US" sz="1400"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else</a:t>
            </a:r>
            <a:r>
              <a:rPr lang="en-US" sz="1400"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(e1.salary &lt; e2.salary) </a:t>
            </a:r>
            <a:r>
              <a:rPr lang="en-US" sz="1400" b="1" dirty="0">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-1;</a:t>
            </a:r>
          </a:p>
          <a:p>
            <a:pPr marL="366713" lvl="1" indent="0">
              <a:buNone/>
            </a:pPr>
            <a:r>
              <a:rPr lang="en-US" sz="1400"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else</a:t>
            </a:r>
            <a:r>
              <a:rPr lang="en-US" sz="1400"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1;</a:t>
            </a:r>
          </a:p>
          <a:p>
            <a:pPr marL="366713" lvl="1"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366713" lvl="1" indent="0">
              <a:buNone/>
            </a:pPr>
            <a:r>
              <a:rPr lang="en-US" sz="1400" dirty="0" smtClean="0">
                <a:latin typeface="Courier New" panose="02070309020205020404" pitchFamily="49" charset="0"/>
                <a:cs typeface="Courier New" panose="02070309020205020404" pitchFamily="49" charset="0"/>
              </a:rPr>
              <a:t>}</a:t>
            </a:r>
            <a:endParaRPr lang="en-US" sz="1200" dirty="0"/>
          </a:p>
          <a:p>
            <a:pPr marL="366713" lvl="1" indent="0">
              <a:buNone/>
            </a:pPr>
            <a:r>
              <a:rPr lang="en-US" sz="1200" dirty="0">
                <a:solidFill>
                  <a:srgbClr val="00B050"/>
                </a:solidFill>
              </a:rPr>
              <a:t>//</a:t>
            </a:r>
            <a:r>
              <a:rPr lang="en-US" sz="1200" dirty="0" smtClean="0">
                <a:solidFill>
                  <a:srgbClr val="00B050"/>
                </a:solidFill>
              </a:rPr>
              <a:t>sort expects </a:t>
            </a:r>
            <a:r>
              <a:rPr lang="en-US" sz="1200" dirty="0">
                <a:solidFill>
                  <a:srgbClr val="00B050"/>
                </a:solidFill>
              </a:rPr>
              <a:t>a Comparator; since types in </a:t>
            </a:r>
            <a:r>
              <a:rPr lang="en-US" sz="1200" dirty="0" err="1">
                <a:solidFill>
                  <a:srgbClr val="00B050"/>
                </a:solidFill>
              </a:rPr>
              <a:t>emps</a:t>
            </a:r>
            <a:r>
              <a:rPr lang="en-US" sz="1200" dirty="0">
                <a:solidFill>
                  <a:srgbClr val="00B050"/>
                </a:solidFill>
              </a:rPr>
              <a:t> list are Employee, infer </a:t>
            </a:r>
            <a:r>
              <a:rPr lang="en-US" sz="1200" dirty="0" smtClean="0">
                <a:solidFill>
                  <a:srgbClr val="00B050"/>
                </a:solidFill>
              </a:rPr>
              <a:t>type </a:t>
            </a:r>
            <a:r>
              <a:rPr lang="en-US" sz="1200" dirty="0">
                <a:solidFill>
                  <a:srgbClr val="00B050"/>
                </a:solidFill>
              </a:rPr>
              <a:t>Comparator&lt;Employee&gt;</a:t>
            </a:r>
          </a:p>
          <a:p>
            <a:pPr marL="366713" lvl="1" indent="0">
              <a:buNone/>
            </a:pPr>
            <a:r>
              <a:rPr lang="en-US" sz="1400" dirty="0" err="1">
                <a:latin typeface="Courier New" panose="02070309020205020404" pitchFamily="49" charset="0"/>
                <a:cs typeface="Courier New" panose="02070309020205020404" pitchFamily="49" charset="0"/>
              </a:rPr>
              <a:t>Collections.</a:t>
            </a:r>
            <a:r>
              <a:rPr lang="en-US" sz="1400" i="1" dirty="0" err="1">
                <a:latin typeface="Courier New" panose="02070309020205020404" pitchFamily="49" charset="0"/>
                <a:cs typeface="Courier New" panose="02070309020205020404" pitchFamily="49" charset="0"/>
              </a:rPr>
              <a:t>sort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emps</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e1</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e2</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sym typeface="SymbolPS"/>
              </a:rPr>
              <a:t>-&gt;</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p>
          <a:p>
            <a:pPr marL="366713" lvl="1" inden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(method == </a:t>
            </a:r>
            <a:r>
              <a:rPr lang="en-US" sz="1400" dirty="0" err="1">
                <a:latin typeface="Courier New" panose="02070309020205020404" pitchFamily="49" charset="0"/>
                <a:cs typeface="Courier New" panose="02070309020205020404" pitchFamily="49" charset="0"/>
              </a:rPr>
              <a:t>SortMethod.</a:t>
            </a:r>
            <a:r>
              <a:rPr lang="en-US" sz="1400" b="1" i="1" dirty="0" err="1">
                <a:latin typeface="Courier New" panose="02070309020205020404" pitchFamily="49" charset="0"/>
                <a:cs typeface="Courier New" panose="02070309020205020404" pitchFamily="49" charset="0"/>
              </a:rPr>
              <a:t>BYNAME</a:t>
            </a:r>
            <a:r>
              <a:rPr lang="en-US" sz="1400" dirty="0">
                <a:latin typeface="Courier New" panose="02070309020205020404" pitchFamily="49" charset="0"/>
                <a:cs typeface="Courier New" panose="02070309020205020404" pitchFamily="49" charset="0"/>
              </a:rPr>
              <a:t>) {</a:t>
            </a:r>
          </a:p>
          <a:p>
            <a:pPr marL="366713" lvl="1" inden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e1.name.compareTo(e2.name);</a:t>
            </a:r>
          </a:p>
          <a:p>
            <a:pPr marL="366713" lvl="1" indent="0">
              <a:buNone/>
            </a:pPr>
            <a:r>
              <a:rPr lang="en-US" sz="1400" dirty="0">
                <a:latin typeface="Courier New" panose="02070309020205020404" pitchFamily="49" charset="0"/>
                <a:cs typeface="Courier New" panose="02070309020205020404" pitchFamily="49" charset="0"/>
              </a:rPr>
              <a:t>	} </a:t>
            </a:r>
            <a:r>
              <a:rPr lang="en-US" sz="1400" b="1" dirty="0">
                <a:latin typeface="Courier New" panose="02070309020205020404" pitchFamily="49" charset="0"/>
                <a:cs typeface="Courier New" panose="02070309020205020404" pitchFamily="49" charset="0"/>
              </a:rPr>
              <a:t>else</a:t>
            </a:r>
            <a:r>
              <a:rPr lang="en-US" sz="1400" dirty="0">
                <a:latin typeface="Courier New" panose="02070309020205020404" pitchFamily="49" charset="0"/>
                <a:cs typeface="Courier New" panose="02070309020205020404" pitchFamily="49" charset="0"/>
              </a:rPr>
              <a:t> {</a:t>
            </a:r>
          </a:p>
          <a:p>
            <a:pPr marL="366713" lvl="1" inden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(e1.salary == e2.salary) </a:t>
            </a:r>
            <a:r>
              <a:rPr lang="en-US" sz="1400" b="1" dirty="0">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0;</a:t>
            </a:r>
          </a:p>
          <a:p>
            <a:pPr marL="366713" lvl="1" inden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else</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(e1.salary &lt; e2.salary) </a:t>
            </a:r>
            <a:r>
              <a:rPr lang="en-US" sz="1400" b="1" dirty="0">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-1;</a:t>
            </a:r>
          </a:p>
          <a:p>
            <a:pPr marL="366713" lvl="1" inden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else</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1;</a:t>
            </a:r>
          </a:p>
          <a:p>
            <a:pPr marL="366713" lvl="1" indent="0">
              <a:buNone/>
            </a:pPr>
            <a:r>
              <a:rPr lang="en-US" sz="1400" dirty="0">
                <a:latin typeface="Courier New" panose="02070309020205020404" pitchFamily="49" charset="0"/>
                <a:cs typeface="Courier New" panose="02070309020205020404" pitchFamily="49" charset="0"/>
              </a:rPr>
              <a:t>	}</a:t>
            </a:r>
          </a:p>
          <a:p>
            <a:pPr marL="366713" lvl="1" indent="0">
              <a:buNone/>
            </a:pPr>
            <a:r>
              <a:rPr lang="en-US" sz="1400" dirty="0">
                <a:latin typeface="Courier New" panose="02070309020205020404" pitchFamily="49" charset="0"/>
                <a:cs typeface="Courier New" panose="02070309020205020404" pitchFamily="49" charset="0"/>
              </a:rPr>
              <a:t>   }</a:t>
            </a:r>
          </a:p>
          <a:p>
            <a:pPr marL="366713" lvl="1" indent="0">
              <a:buNone/>
            </a:pPr>
            <a:r>
              <a:rPr lang="en-US" sz="1400" dirty="0" smtClean="0">
                <a:latin typeface="Courier New" panose="02070309020205020404" pitchFamily="49" charset="0"/>
                <a:cs typeface="Courier New" panose="02070309020205020404" pitchFamily="49" charset="0"/>
              </a:rPr>
              <a:t>));</a:t>
            </a:r>
          </a:p>
          <a:p>
            <a:pPr marL="0" indent="0">
              <a:buNone/>
            </a:pPr>
            <a:r>
              <a:rPr lang="en-US" sz="1400" dirty="0" smtClean="0"/>
              <a:t>        See </a:t>
            </a:r>
            <a:r>
              <a:rPr lang="en-US" sz="1400" dirty="0"/>
              <a:t>DEMO: </a:t>
            </a:r>
            <a:r>
              <a:rPr lang="en-US" sz="1400" b="1" i="1" dirty="0"/>
              <a:t>lesson8.lecture.lambdaexamples.comparator3</a:t>
            </a: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44</a:t>
            </a:fld>
            <a:endParaRPr lang="en-US" dirty="0"/>
          </a:p>
        </p:txBody>
      </p:sp>
    </p:spTree>
    <p:extLst>
      <p:ext uri="{BB962C8B-B14F-4D97-AF65-F5344CB8AC3E}">
        <p14:creationId xmlns:p14="http://schemas.microsoft.com/office/powerpoint/2010/main" val="4860280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sz="3600" dirty="0"/>
              <a:t>Syntax Shortcuts via Target Typing(cont.)</a:t>
            </a:r>
          </a:p>
        </p:txBody>
      </p:sp>
      <p:sp>
        <p:nvSpPr>
          <p:cNvPr id="3" name="Content Placeholder 2"/>
          <p:cNvSpPr>
            <a:spLocks noGrp="1"/>
          </p:cNvSpPr>
          <p:nvPr>
            <p:ph idx="1"/>
          </p:nvPr>
        </p:nvSpPr>
        <p:spPr>
          <a:xfrm>
            <a:off x="457200" y="1600200"/>
            <a:ext cx="8229600" cy="4389437"/>
          </a:xfrm>
        </p:spPr>
        <p:txBody>
          <a:bodyPr/>
          <a:lstStyle/>
          <a:p>
            <a:pPr marL="514350" indent="-514350">
              <a:buAutoNum type="arabicPeriod" startAt="2"/>
            </a:pPr>
            <a:r>
              <a:rPr lang="en-US" sz="2400" dirty="0" smtClean="0"/>
              <a:t>If </a:t>
            </a:r>
            <a:r>
              <a:rPr lang="en-US" sz="2400" dirty="0"/>
              <a:t>a lambda expression has a single parameter with an inferred type, the parentheses around the parameter can be omitted</a:t>
            </a:r>
            <a:r>
              <a:rPr lang="en-US" sz="2400" dirty="0" smtClean="0"/>
              <a:t>.</a:t>
            </a:r>
            <a:endParaRPr lang="en-US" sz="2400" dirty="0"/>
          </a:p>
          <a:p>
            <a:pPr marL="0" indent="0">
              <a:buNone/>
            </a:pPr>
            <a:r>
              <a:rPr lang="en-US" sz="1400" dirty="0"/>
              <a:t> </a:t>
            </a:r>
          </a:p>
          <a:p>
            <a:pPr marL="641350" lvl="2" indent="0">
              <a:buNone/>
            </a:pPr>
            <a:r>
              <a:rPr lang="en-US" sz="1800" dirty="0">
                <a:latin typeface="Courier New" panose="02070309020205020404" pitchFamily="49" charset="0"/>
                <a:cs typeface="Courier New" panose="02070309020205020404" pitchFamily="49" charset="0"/>
              </a:rPr>
              <a:t>Consumer </a:t>
            </a:r>
            <a:r>
              <a:rPr lang="en-US" sz="1800" dirty="0" err="1">
                <a:latin typeface="Courier New" panose="02070309020205020404" pitchFamily="49" charset="0"/>
                <a:cs typeface="Courier New" panose="02070309020205020404" pitchFamily="49" charset="0"/>
              </a:rPr>
              <a:t>consumer</a:t>
            </a:r>
            <a:r>
              <a:rPr lang="en-US" sz="1800" dirty="0">
                <a:latin typeface="Courier New" panose="02070309020205020404" pitchFamily="49" charset="0"/>
                <a:cs typeface="Courier New" panose="02070309020205020404" pitchFamily="49" charset="0"/>
              </a:rPr>
              <a:t> = </a:t>
            </a:r>
            <a:r>
              <a:rPr lang="en-US" sz="1800" b="1" dirty="0" err="1">
                <a:latin typeface="Courier New" panose="02070309020205020404" pitchFamily="49" charset="0"/>
                <a:cs typeface="Courier New" panose="02070309020205020404" pitchFamily="49" charset="0"/>
              </a:rPr>
              <a:t>str</a:t>
            </a:r>
            <a:r>
              <a:rPr lang="en-US"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sym typeface="SymbolPS"/>
              </a:rPr>
              <a:t>-&gt;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System.out.println</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str</a:t>
            </a:r>
            <a:r>
              <a:rPr lang="en-US" sz="1800" dirty="0">
                <a:latin typeface="Courier New" panose="02070309020205020404" pitchFamily="49" charset="0"/>
                <a:cs typeface="Courier New" panose="02070309020205020404" pitchFamily="49" charset="0"/>
              </a:rPr>
              <a:t>);};</a:t>
            </a:r>
          </a:p>
          <a:p>
            <a:pPr marL="641350" lvl="2" indent="0">
              <a:buNone/>
            </a:pPr>
            <a:r>
              <a:rPr lang="en-US" sz="1800" dirty="0">
                <a:latin typeface="Courier New" panose="02070309020205020404" pitchFamily="49" charset="0"/>
                <a:cs typeface="Courier New" panose="02070309020205020404" pitchFamily="49" charset="0"/>
              </a:rPr>
              <a:t> </a:t>
            </a:r>
          </a:p>
          <a:p>
            <a:pPr marL="641350" lvl="2" indent="0">
              <a:buNone/>
            </a:pPr>
            <a:r>
              <a:rPr lang="en-US" sz="1800" dirty="0" err="1">
                <a:latin typeface="Courier New" panose="02070309020205020404" pitchFamily="49" charset="0"/>
                <a:cs typeface="Courier New" panose="02070309020205020404" pitchFamily="49" charset="0"/>
              </a:rPr>
              <a:t>EventHandler</a:t>
            </a:r>
            <a:r>
              <a:rPr lang="en-US" sz="1800" dirty="0">
                <a:latin typeface="Courier New" panose="02070309020205020404" pitchFamily="49" charset="0"/>
                <a:cs typeface="Courier New" panose="02070309020205020404" pitchFamily="49" charset="0"/>
              </a:rPr>
              <a:t>&lt;</a:t>
            </a:r>
            <a:r>
              <a:rPr lang="en-US" sz="1800" dirty="0" err="1">
                <a:latin typeface="Courier New" panose="02070309020205020404" pitchFamily="49" charset="0"/>
                <a:cs typeface="Courier New" panose="02070309020205020404" pitchFamily="49" charset="0"/>
              </a:rPr>
              <a:t>ActionEvent</a:t>
            </a:r>
            <a:r>
              <a:rPr lang="en-US" sz="1800" dirty="0">
                <a:latin typeface="Courier New" panose="02070309020205020404" pitchFamily="49" charset="0"/>
                <a:cs typeface="Courier New" panose="02070309020205020404" pitchFamily="49" charset="0"/>
              </a:rPr>
              <a:t>&gt; handler  = </a:t>
            </a:r>
            <a:r>
              <a:rPr lang="en-US" sz="1800" b="1" dirty="0" err="1">
                <a:latin typeface="Courier New" panose="02070309020205020404" pitchFamily="49" charset="0"/>
                <a:cs typeface="Courier New" panose="02070309020205020404" pitchFamily="49" charset="0"/>
              </a:rPr>
              <a:t>evt</a:t>
            </a:r>
            <a:r>
              <a:rPr lang="en-US" sz="1800" dirty="0">
                <a:latin typeface="Courier New" panose="02070309020205020404" pitchFamily="49" charset="0"/>
                <a:cs typeface="Courier New" panose="02070309020205020404" pitchFamily="49" charset="0"/>
              </a:rPr>
              <a:t> -&gt; </a:t>
            </a:r>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System.out.println</a:t>
            </a:r>
            <a:r>
              <a:rPr lang="en-US" sz="1800" dirty="0">
                <a:latin typeface="Courier New" panose="02070309020205020404" pitchFamily="49" charset="0"/>
                <a:cs typeface="Courier New" panose="02070309020205020404" pitchFamily="49" charset="0"/>
              </a:rPr>
              <a:t>(“Hello World</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endParaRPr lang="en-US" sz="24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45</a:t>
            </a:fld>
            <a:endParaRPr lang="en-US" dirty="0"/>
          </a:p>
        </p:txBody>
      </p:sp>
    </p:spTree>
    <p:extLst>
      <p:ext uri="{BB962C8B-B14F-4D97-AF65-F5344CB8AC3E}">
        <p14:creationId xmlns:p14="http://schemas.microsoft.com/office/powerpoint/2010/main" val="31282204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610600" cy="628650"/>
          </a:xfrm>
        </p:spPr>
        <p:txBody>
          <a:bodyPr/>
          <a:lstStyle/>
          <a:p>
            <a:r>
              <a:rPr lang="en-US" sz="3600" dirty="0"/>
              <a:t>Syntax Shortcuts via Target </a:t>
            </a:r>
            <a:r>
              <a:rPr lang="en-US" sz="3600" dirty="0" smtClean="0"/>
              <a:t>Typing(cont.)</a:t>
            </a:r>
            <a:endParaRPr lang="en-US" sz="3600" dirty="0"/>
          </a:p>
        </p:txBody>
      </p:sp>
      <p:sp>
        <p:nvSpPr>
          <p:cNvPr id="3" name="Content Placeholder 2"/>
          <p:cNvSpPr>
            <a:spLocks noGrp="1"/>
          </p:cNvSpPr>
          <p:nvPr>
            <p:ph idx="1"/>
          </p:nvPr>
        </p:nvSpPr>
        <p:spPr>
          <a:xfrm>
            <a:off x="381000" y="1219200"/>
            <a:ext cx="8382000" cy="5867399"/>
          </a:xfrm>
        </p:spPr>
        <p:txBody>
          <a:bodyPr/>
          <a:lstStyle/>
          <a:p>
            <a:pPr marL="342900" indent="-342900">
              <a:buAutoNum type="arabicPeriod" startAt="3"/>
            </a:pPr>
            <a:r>
              <a:rPr lang="en-US" sz="1800" i="1" dirty="0" smtClean="0"/>
              <a:t>Method </a:t>
            </a:r>
            <a:r>
              <a:rPr lang="en-US" sz="1800" i="1" dirty="0"/>
              <a:t>References. </a:t>
            </a:r>
            <a:r>
              <a:rPr lang="en-US" sz="1800" dirty="0"/>
              <a:t> (See Lesson 9 for a fourth type of method reference – </a:t>
            </a:r>
            <a:r>
              <a:rPr lang="en-US" sz="1800" i="1" dirty="0"/>
              <a:t>constructor reference</a:t>
            </a:r>
            <a:r>
              <a:rPr lang="en-US" sz="1800" dirty="0" smtClean="0"/>
              <a:t>)</a:t>
            </a:r>
            <a:endParaRPr lang="en-US" sz="1600" dirty="0" smtClean="0"/>
          </a:p>
          <a:p>
            <a:pPr marL="342900" indent="-342900">
              <a:buAutoNum type="alphaUcPeriod"/>
            </a:pPr>
            <a:r>
              <a:rPr lang="en-US" sz="1800" dirty="0" smtClean="0"/>
              <a:t>Type</a:t>
            </a:r>
            <a:r>
              <a:rPr lang="en-US" sz="1800" dirty="0"/>
              <a:t>: </a:t>
            </a:r>
            <a:r>
              <a:rPr lang="en-US" sz="1800" i="1" dirty="0"/>
              <a:t>object::</a:t>
            </a:r>
            <a:r>
              <a:rPr lang="en-US" sz="1800" i="1" dirty="0" err="1"/>
              <a:t>instanceMethod</a:t>
            </a:r>
            <a:r>
              <a:rPr lang="en-US" sz="1800" i="1" dirty="0"/>
              <a:t>. </a:t>
            </a:r>
            <a:r>
              <a:rPr lang="en-US" sz="1800" dirty="0"/>
              <a:t>Given an object </a:t>
            </a:r>
            <a:r>
              <a:rPr lang="en-US" sz="1800" dirty="0" err="1"/>
              <a:t>ob</a:t>
            </a:r>
            <a:r>
              <a:rPr lang="en-US" sz="1800" dirty="0"/>
              <a:t> and an instance method meth() in </a:t>
            </a:r>
            <a:r>
              <a:rPr lang="en-US" sz="1800" dirty="0" err="1"/>
              <a:t>ob</a:t>
            </a:r>
            <a:r>
              <a:rPr lang="en-US" sz="1800" dirty="0"/>
              <a:t>, the </a:t>
            </a:r>
            <a:r>
              <a:rPr lang="en-US" sz="1800" dirty="0" smtClean="0"/>
              <a:t>lambda </a:t>
            </a:r>
            <a:r>
              <a:rPr lang="en-US" sz="1800" dirty="0"/>
              <a:t>expression</a:t>
            </a:r>
            <a:r>
              <a:rPr lang="en-US" sz="1600" dirty="0"/>
              <a:t/>
            </a:r>
            <a:br>
              <a:rPr lang="en-US" sz="1600" dirty="0"/>
            </a:br>
            <a:r>
              <a:rPr lang="en-US" sz="1600" dirty="0" smtClean="0"/>
              <a:t>	</a:t>
            </a:r>
            <a:r>
              <a:rPr lang="en-US" sz="1800" dirty="0" smtClean="0">
                <a:latin typeface="Courier New" panose="02070309020205020404" pitchFamily="49" charset="0"/>
                <a:cs typeface="Courier New" panose="02070309020205020404" pitchFamily="49" charset="0"/>
              </a:rPr>
              <a:t>x </a:t>
            </a:r>
            <a:r>
              <a:rPr lang="en-US" sz="1800" dirty="0">
                <a:latin typeface="Courier New" panose="02070309020205020404" pitchFamily="49" charset="0"/>
                <a:cs typeface="Courier New" panose="02070309020205020404" pitchFamily="49" charset="0"/>
              </a:rPr>
              <a:t>-&gt; </a:t>
            </a:r>
            <a:r>
              <a:rPr lang="en-US" sz="1800" dirty="0" err="1">
                <a:latin typeface="Courier New" panose="02070309020205020404" pitchFamily="49" charset="0"/>
                <a:cs typeface="Courier New" panose="02070309020205020404" pitchFamily="49" charset="0"/>
              </a:rPr>
              <a:t>ob.meth</a:t>
            </a:r>
            <a:r>
              <a:rPr lang="en-US" sz="1800" dirty="0">
                <a:latin typeface="Courier New" panose="02070309020205020404" pitchFamily="49" charset="0"/>
                <a:cs typeface="Courier New" panose="02070309020205020404" pitchFamily="49" charset="0"/>
              </a:rPr>
              <a:t>(x)</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800" dirty="0" smtClean="0"/>
              <a:t>can </a:t>
            </a:r>
            <a:r>
              <a:rPr lang="en-US" sz="1800" dirty="0"/>
              <a:t>be written as</a:t>
            </a:r>
            <a:r>
              <a:rPr lang="en-US" sz="1600" dirty="0"/>
              <a:t/>
            </a:r>
            <a:br>
              <a:rPr lang="en-US" sz="1600" dirty="0"/>
            </a:br>
            <a:r>
              <a:rPr lang="en-US" sz="1600" dirty="0" smtClean="0"/>
              <a:t>	</a:t>
            </a:r>
            <a:r>
              <a:rPr lang="en-US" sz="1800" dirty="0" err="1">
                <a:latin typeface="Courier New" panose="02070309020205020404" pitchFamily="49" charset="0"/>
                <a:cs typeface="Courier New" panose="02070309020205020404" pitchFamily="49" charset="0"/>
              </a:rPr>
              <a:t>ob</a:t>
            </a:r>
            <a:r>
              <a:rPr lang="en-US" sz="1800" dirty="0">
                <a:latin typeface="Courier New" panose="02070309020205020404" pitchFamily="49" charset="0"/>
                <a:cs typeface="Courier New" panose="02070309020205020404" pitchFamily="49" charset="0"/>
              </a:rPr>
              <a:t>::meth</a:t>
            </a:r>
          </a:p>
          <a:p>
            <a:pPr marL="342900" indent="-342900">
              <a:buAutoNum type="alphaUcPeriod"/>
            </a:pPr>
            <a:endParaRPr lang="en-US" sz="1600" dirty="0"/>
          </a:p>
          <a:p>
            <a:pPr marL="0" indent="0">
              <a:buNone/>
            </a:pPr>
            <a:r>
              <a:rPr lang="en-US" sz="1600" dirty="0"/>
              <a:t>      </a:t>
            </a:r>
            <a:r>
              <a:rPr lang="en-US" sz="1600" u="sng" dirty="0"/>
              <a:t>Example</a:t>
            </a:r>
            <a:r>
              <a:rPr lang="en-US" sz="1600" dirty="0"/>
              <a:t> </a:t>
            </a:r>
            <a:r>
              <a:rPr lang="en-US" sz="1600" dirty="0" smtClean="0"/>
              <a:t>(see </a:t>
            </a:r>
            <a:r>
              <a:rPr lang="en-US" sz="1600" dirty="0" err="1"/>
              <a:t>SimpleButton</a:t>
            </a:r>
            <a:r>
              <a:rPr lang="en-US" sz="1600" dirty="0"/>
              <a:t> demo </a:t>
            </a:r>
            <a:r>
              <a:rPr lang="en-US" sz="1600" dirty="0" smtClean="0"/>
              <a:t>in lesson8.lecture.methodreferences.objinstance.print</a:t>
            </a:r>
            <a:r>
              <a:rPr lang="en-US" sz="1600" dirty="0"/>
              <a:t>)</a:t>
            </a:r>
          </a:p>
          <a:p>
            <a:pPr marL="0" indent="0">
              <a:buNone/>
            </a:pPr>
            <a:r>
              <a:rPr lang="en-US" sz="1600" dirty="0"/>
              <a:t>      Rewrite</a:t>
            </a:r>
          </a:p>
          <a:p>
            <a:pPr marL="0" indent="0">
              <a:buNone/>
            </a:pPr>
            <a:r>
              <a:rPr lang="en-US" sz="1600" dirty="0"/>
              <a:t>	</a:t>
            </a:r>
            <a:r>
              <a:rPr lang="en-US" sz="1800" dirty="0" err="1">
                <a:latin typeface="Courier New" panose="02070309020205020404" pitchFamily="49" charset="0"/>
                <a:cs typeface="Courier New" panose="02070309020205020404" pitchFamily="49" charset="0"/>
              </a:rPr>
              <a:t>button.setOnAction</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evt</a:t>
            </a:r>
            <a:r>
              <a:rPr lang="en-US" sz="1800" dirty="0">
                <a:latin typeface="Courier New" panose="02070309020205020404" pitchFamily="49" charset="0"/>
                <a:cs typeface="Courier New" panose="02070309020205020404" pitchFamily="49" charset="0"/>
              </a:rPr>
              <a:t> -&gt; </a:t>
            </a:r>
            <a:r>
              <a:rPr lang="en-US" sz="1800" dirty="0" err="1">
                <a:latin typeface="Courier New" panose="02070309020205020404" pitchFamily="49" charset="0"/>
                <a:cs typeface="Courier New" panose="02070309020205020404" pitchFamily="49" charset="0"/>
              </a:rPr>
              <a:t>p.print</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evt</a:t>
            </a:r>
            <a:r>
              <a:rPr lang="en-US" sz="1800" dirty="0">
                <a:latin typeface="Courier New" panose="02070309020205020404" pitchFamily="49" charset="0"/>
                <a:cs typeface="Courier New" panose="02070309020205020404" pitchFamily="49" charset="0"/>
              </a:rPr>
              <a:t>));</a:t>
            </a:r>
          </a:p>
          <a:p>
            <a:pPr marL="0" indent="0">
              <a:buNone/>
            </a:pPr>
            <a:r>
              <a:rPr lang="en-US" sz="1600" dirty="0"/>
              <a:t>    </a:t>
            </a:r>
            <a:r>
              <a:rPr lang="en-US" sz="1600" dirty="0" smtClean="0"/>
              <a:t>   as</a:t>
            </a:r>
            <a:endParaRPr lang="en-US" sz="1600" dirty="0"/>
          </a:p>
          <a:p>
            <a:pPr marL="0" indent="0">
              <a:buNone/>
            </a:pPr>
            <a:r>
              <a:rPr lang="en-US" sz="1600" dirty="0"/>
              <a:t>	</a:t>
            </a:r>
            <a:r>
              <a:rPr lang="en-US" sz="1800" dirty="0" err="1">
                <a:latin typeface="Courier New" panose="02070309020205020404" pitchFamily="49" charset="0"/>
                <a:cs typeface="Courier New" panose="02070309020205020404" pitchFamily="49" charset="0"/>
              </a:rPr>
              <a:t>button.setOnAction</a:t>
            </a:r>
            <a:r>
              <a:rPr lang="en-US" sz="1800" dirty="0">
                <a:latin typeface="Courier New" panose="02070309020205020404" pitchFamily="49" charset="0"/>
                <a:cs typeface="Courier New" panose="02070309020205020404" pitchFamily="49" charset="0"/>
              </a:rPr>
              <a:t>(p::print);</a:t>
            </a:r>
          </a:p>
          <a:p>
            <a:pPr marL="0" indent="0">
              <a:buNone/>
            </a:pPr>
            <a:endParaRPr lang="en-US" sz="1600" dirty="0" smtClean="0"/>
          </a:p>
          <a:p>
            <a:pPr marL="366713" lvl="1" indent="0">
              <a:buNone/>
            </a:pPr>
            <a:r>
              <a:rPr lang="en-US" sz="1400" dirty="0"/>
              <a:t/>
            </a:r>
            <a:br>
              <a:rPr lang="en-US" sz="1400" dirty="0"/>
            </a:br>
            <a:r>
              <a:rPr lang="en-US" sz="1800" u="sng" dirty="0" smtClean="0"/>
              <a:t>Another Example</a:t>
            </a:r>
            <a:r>
              <a:rPr lang="en-US" sz="1800" dirty="0" smtClean="0"/>
              <a:t>: The ‘this’ implicit object can be captured in a method reference in the same way: For instance the method reference </a:t>
            </a:r>
            <a:r>
              <a:rPr lang="en-US" sz="1800" dirty="0" smtClean="0">
                <a:latin typeface="Courier New" pitchFamily="49" charset="0"/>
                <a:cs typeface="Courier New" pitchFamily="49" charset="0"/>
              </a:rPr>
              <a:t>this::equals </a:t>
            </a:r>
            <a:r>
              <a:rPr lang="en-US" sz="1800" dirty="0" smtClean="0"/>
              <a:t>is equivalent to the lambda expression </a:t>
            </a:r>
            <a:r>
              <a:rPr lang="en-US" sz="1800" dirty="0" smtClean="0">
                <a:latin typeface="Courier New" pitchFamily="49" charset="0"/>
                <a:cs typeface="Courier New" pitchFamily="49" charset="0"/>
              </a:rPr>
              <a:t>x -&gt; </a:t>
            </a:r>
            <a:r>
              <a:rPr lang="en-US" sz="1800" dirty="0" err="1" smtClean="0">
                <a:latin typeface="Courier New" pitchFamily="49" charset="0"/>
                <a:cs typeface="Courier New" pitchFamily="49" charset="0"/>
              </a:rPr>
              <a:t>this.equals</a:t>
            </a:r>
            <a:r>
              <a:rPr lang="en-US" sz="1800" dirty="0" smtClean="0">
                <a:latin typeface="Courier New" pitchFamily="49" charset="0"/>
                <a:cs typeface="Courier New" pitchFamily="49" charset="0"/>
              </a:rPr>
              <a:t>(x).</a:t>
            </a:r>
            <a:endParaRPr lang="en-US" sz="1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46</a:t>
            </a:fld>
            <a:endParaRPr lang="en-US" dirty="0"/>
          </a:p>
        </p:txBody>
      </p:sp>
    </p:spTree>
    <p:extLst>
      <p:ext uri="{BB962C8B-B14F-4D97-AF65-F5344CB8AC3E}">
        <p14:creationId xmlns:p14="http://schemas.microsoft.com/office/powerpoint/2010/main" val="31236503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864"/>
            <a:ext cx="8610600" cy="1183336"/>
          </a:xfrm>
        </p:spPr>
        <p:txBody>
          <a:bodyPr/>
          <a:lstStyle/>
          <a:p>
            <a:r>
              <a:rPr lang="en-US" sz="3600" dirty="0"/>
              <a:t>Syntax Shortcuts via Target </a:t>
            </a:r>
            <a:r>
              <a:rPr lang="en-US" sz="3600" dirty="0" smtClean="0"/>
              <a:t>Typing(cont.)</a:t>
            </a:r>
            <a:endParaRPr lang="en-US" sz="3600" dirty="0"/>
          </a:p>
        </p:txBody>
      </p:sp>
      <p:sp>
        <p:nvSpPr>
          <p:cNvPr id="3" name="Content Placeholder 2"/>
          <p:cNvSpPr>
            <a:spLocks noGrp="1"/>
          </p:cNvSpPr>
          <p:nvPr>
            <p:ph idx="1"/>
          </p:nvPr>
        </p:nvSpPr>
        <p:spPr>
          <a:xfrm>
            <a:off x="457200" y="1447800"/>
            <a:ext cx="8229600" cy="5029199"/>
          </a:xfrm>
        </p:spPr>
        <p:txBody>
          <a:bodyPr/>
          <a:lstStyle/>
          <a:p>
            <a:pPr marL="457200" indent="-457200">
              <a:buAutoNum type="alphaUcPeriod" startAt="2"/>
            </a:pPr>
            <a:r>
              <a:rPr lang="en-US" sz="2000" dirty="0" smtClean="0"/>
              <a:t>Type</a:t>
            </a:r>
            <a:r>
              <a:rPr lang="en-US" sz="2000" dirty="0"/>
              <a:t>: </a:t>
            </a:r>
            <a:r>
              <a:rPr lang="en-US" sz="2000" i="1" dirty="0"/>
              <a:t>Class::</a:t>
            </a:r>
            <a:r>
              <a:rPr lang="en-US" sz="2000" i="1" dirty="0" err="1"/>
              <a:t>staticMethod</a:t>
            </a:r>
            <a:r>
              <a:rPr lang="en-US" sz="2000" dirty="0"/>
              <a:t>. Given a class </a:t>
            </a:r>
            <a:r>
              <a:rPr lang="en-US" sz="2000" dirty="0" err="1"/>
              <a:t>ClassName</a:t>
            </a:r>
            <a:r>
              <a:rPr lang="en-US" sz="2000" dirty="0"/>
              <a:t> and one of its static methods meth(), the lambda </a:t>
            </a:r>
            <a:r>
              <a:rPr lang="en-US" sz="2000" dirty="0" smtClean="0"/>
              <a:t>expression</a:t>
            </a:r>
          </a:p>
          <a:p>
            <a:pPr marL="366713" lvl="1" indent="0">
              <a:buNone/>
            </a:pPr>
            <a:endParaRPr lang="en-US" sz="800" dirty="0" smtClean="0">
              <a:latin typeface="Courier New" panose="02070309020205020404" pitchFamily="49" charset="0"/>
              <a:cs typeface="Courier New" panose="02070309020205020404" pitchFamily="49" charset="0"/>
            </a:endParaRPr>
          </a:p>
          <a:p>
            <a:pPr marL="366713" lvl="1" indent="0">
              <a:buNone/>
            </a:pPr>
            <a:r>
              <a:rPr lang="en-US" sz="1800" dirty="0" smtClean="0">
                <a:latin typeface="Courier New" panose="02070309020205020404" pitchFamily="49" charset="0"/>
                <a:cs typeface="Courier New" panose="02070309020205020404" pitchFamily="49" charset="0"/>
              </a:rPr>
              <a:t>x -&gt; </a:t>
            </a:r>
            <a:r>
              <a:rPr lang="en-US" sz="1800" dirty="0" err="1" smtClean="0">
                <a:latin typeface="Courier New" panose="02070309020205020404" pitchFamily="49" charset="0"/>
                <a:cs typeface="Courier New" panose="02070309020205020404" pitchFamily="49" charset="0"/>
              </a:rPr>
              <a:t>ClassName.meth</a:t>
            </a:r>
            <a:r>
              <a:rPr lang="en-US" sz="1800" dirty="0" smtClean="0">
                <a:latin typeface="Courier New" panose="02070309020205020404" pitchFamily="49" charset="0"/>
                <a:cs typeface="Courier New" panose="02070309020205020404" pitchFamily="49" charset="0"/>
              </a:rPr>
              <a:t>(x)  </a:t>
            </a:r>
          </a:p>
          <a:p>
            <a:pPr marL="366713" lvl="1" indent="0">
              <a:buNone/>
            </a:pPr>
            <a:r>
              <a:rPr lang="en-US" sz="1800" dirty="0" smtClean="0"/>
              <a:t>//</a:t>
            </a:r>
            <a:r>
              <a:rPr lang="en-US" sz="1800" dirty="0"/>
              <a:t>or (</a:t>
            </a:r>
            <a:r>
              <a:rPr lang="en-US" sz="1800" dirty="0" err="1"/>
              <a:t>x,y</a:t>
            </a:r>
            <a:r>
              <a:rPr lang="en-US" sz="1800" dirty="0"/>
              <a:t>) -&gt; </a:t>
            </a:r>
            <a:r>
              <a:rPr lang="en-US" sz="1800" dirty="0" err="1"/>
              <a:t>ClassName.meth</a:t>
            </a:r>
            <a:r>
              <a:rPr lang="en-US" sz="1800" dirty="0"/>
              <a:t>(</a:t>
            </a:r>
            <a:r>
              <a:rPr lang="en-US" sz="1800" dirty="0" err="1"/>
              <a:t>x,y</a:t>
            </a:r>
            <a:r>
              <a:rPr lang="en-US" sz="1800" dirty="0"/>
              <a:t>) if meth accepts two </a:t>
            </a:r>
            <a:r>
              <a:rPr lang="en-US" sz="1800" dirty="0" err="1"/>
              <a:t>args</a:t>
            </a:r>
            <a:endParaRPr lang="en-US" sz="1800" dirty="0"/>
          </a:p>
          <a:p>
            <a:pPr marL="0" indent="0">
              <a:buNone/>
            </a:pPr>
            <a:r>
              <a:rPr lang="en-US" sz="1800" dirty="0"/>
              <a:t>       can be rewritten as</a:t>
            </a:r>
          </a:p>
          <a:p>
            <a:pPr marL="366713" lvl="1" indent="0">
              <a:buNone/>
            </a:pPr>
            <a:r>
              <a:rPr lang="en-US" sz="1800" dirty="0" err="1">
                <a:latin typeface="Courier New" panose="02070309020205020404" pitchFamily="49" charset="0"/>
                <a:cs typeface="Courier New" panose="02070309020205020404" pitchFamily="49" charset="0"/>
              </a:rPr>
              <a:t>ClassName</a:t>
            </a:r>
            <a:r>
              <a:rPr lang="en-US" sz="1800" dirty="0">
                <a:latin typeface="Courier New" panose="02070309020205020404" pitchFamily="49" charset="0"/>
                <a:cs typeface="Courier New" panose="02070309020205020404" pitchFamily="49" charset="0"/>
              </a:rPr>
              <a:t>::meth</a:t>
            </a:r>
          </a:p>
          <a:p>
            <a:pPr marL="0" indent="0">
              <a:buNone/>
            </a:pPr>
            <a:r>
              <a:rPr lang="en-US" sz="1800" dirty="0"/>
              <a:t>	</a:t>
            </a:r>
          </a:p>
          <a:p>
            <a:pPr marL="366713" lvl="1" indent="0">
              <a:buNone/>
            </a:pPr>
            <a:r>
              <a:rPr lang="en-US" sz="1800" u="sng" dirty="0" smtClean="0"/>
              <a:t>Example</a:t>
            </a:r>
            <a:endParaRPr lang="en-US" sz="1800" dirty="0" smtClean="0"/>
          </a:p>
          <a:p>
            <a:pPr marL="366713" lvl="1" indent="0">
              <a:buNone/>
            </a:pPr>
            <a:r>
              <a:rPr lang="en-US" sz="1600" dirty="0" smtClean="0"/>
              <a:t>(</a:t>
            </a:r>
            <a:r>
              <a:rPr lang="en-US" sz="1600" dirty="0"/>
              <a:t>see </a:t>
            </a:r>
            <a:r>
              <a:rPr lang="en-US" sz="1600" dirty="0" err="1"/>
              <a:t>MethodRefMath</a:t>
            </a:r>
            <a:r>
              <a:rPr lang="en-US" sz="1600" dirty="0"/>
              <a:t> demo </a:t>
            </a:r>
            <a:r>
              <a:rPr lang="en-US" sz="1600" dirty="0" smtClean="0"/>
              <a:t>in lesson8.lecture.methodreferences.classmethod.math)</a:t>
            </a:r>
          </a:p>
          <a:p>
            <a:pPr marL="366713" lvl="1" indent="0">
              <a:buNone/>
            </a:pPr>
            <a:r>
              <a:rPr lang="en-US" sz="1800" dirty="0" smtClean="0"/>
              <a:t>Rewrite</a:t>
            </a:r>
            <a:endParaRPr lang="en-US" sz="1800" dirty="0"/>
          </a:p>
          <a:p>
            <a:pPr marL="366713" lvl="1" indent="0">
              <a:buNone/>
            </a:pPr>
            <a:r>
              <a:rPr lang="en-US" sz="1800" dirty="0" err="1">
                <a:latin typeface="Courier New" panose="02070309020205020404" pitchFamily="49" charset="0"/>
                <a:cs typeface="Courier New" panose="02070309020205020404" pitchFamily="49" charset="0"/>
              </a:rPr>
              <a:t>BiFunction</a:t>
            </a:r>
            <a:r>
              <a:rPr lang="en-US" sz="1800" dirty="0">
                <a:latin typeface="Courier New" panose="02070309020205020404" pitchFamily="49" charset="0"/>
                <a:cs typeface="Courier New" panose="02070309020205020404" pitchFamily="49" charset="0"/>
              </a:rPr>
              <a:t>&lt;Integer, Integer, Double&gt; f </a:t>
            </a:r>
            <a:endParaRPr lang="en-US" sz="1800" dirty="0" smtClean="0">
              <a:latin typeface="Courier New" panose="02070309020205020404" pitchFamily="49" charset="0"/>
              <a:cs typeface="Courier New" panose="02070309020205020404" pitchFamily="49" charset="0"/>
            </a:endParaRPr>
          </a:p>
          <a:p>
            <a:pPr marL="366713" lvl="1"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x,y</a:t>
            </a:r>
            <a:r>
              <a:rPr lang="en-US" sz="1800" dirty="0">
                <a:latin typeface="Courier New" panose="02070309020205020404" pitchFamily="49" charset="0"/>
                <a:cs typeface="Courier New" panose="02070309020205020404" pitchFamily="49" charset="0"/>
              </a:rPr>
              <a:t>) -&gt; </a:t>
            </a:r>
            <a:r>
              <a:rPr lang="en-US" sz="1800" dirty="0" err="1" smtClean="0">
                <a:latin typeface="Courier New" panose="02070309020205020404" pitchFamily="49" charset="0"/>
                <a:cs typeface="Courier New" panose="02070309020205020404" pitchFamily="49" charset="0"/>
              </a:rPr>
              <a:t>Math.pow</a:t>
            </a:r>
            <a:r>
              <a:rPr lang="en-US" sz="1800" dirty="0" smtClean="0">
                <a:latin typeface="Courier New" panose="02070309020205020404" pitchFamily="49" charset="0"/>
                <a:cs typeface="Courier New" panose="02070309020205020404" pitchFamily="49" charset="0"/>
              </a:rPr>
              <a:t>(x</a:t>
            </a:r>
            <a:r>
              <a:rPr lang="en-US" sz="1800" dirty="0">
                <a:latin typeface="Courier New" panose="02070309020205020404" pitchFamily="49" charset="0"/>
                <a:cs typeface="Courier New" panose="02070309020205020404" pitchFamily="49" charset="0"/>
              </a:rPr>
              <a:t>, y);</a:t>
            </a:r>
          </a:p>
          <a:p>
            <a:pPr marL="366713" lvl="1" indent="0">
              <a:buNone/>
            </a:pPr>
            <a:r>
              <a:rPr lang="en-US" sz="1600" dirty="0" smtClean="0"/>
              <a:t>As</a:t>
            </a:r>
            <a:endParaRPr lang="en-US" sz="1600" dirty="0"/>
          </a:p>
          <a:p>
            <a:pPr marL="366713" lvl="1" indent="0">
              <a:buNone/>
            </a:pPr>
            <a:r>
              <a:rPr lang="en-US" sz="1800" dirty="0" err="1">
                <a:latin typeface="Courier New" panose="02070309020205020404" pitchFamily="49" charset="0"/>
                <a:cs typeface="Courier New" panose="02070309020205020404" pitchFamily="49" charset="0"/>
              </a:rPr>
              <a:t>BiFunction</a:t>
            </a:r>
            <a:r>
              <a:rPr lang="en-US" sz="1800" dirty="0">
                <a:latin typeface="Courier New" panose="02070309020205020404" pitchFamily="49" charset="0"/>
                <a:cs typeface="Courier New" panose="02070309020205020404" pitchFamily="49" charset="0"/>
              </a:rPr>
              <a:t>&lt;Integer, Integer, Double&gt; f = Math::pow;</a:t>
            </a:r>
          </a:p>
          <a:p>
            <a:pPr marL="0" indent="0">
              <a:buNone/>
            </a:pPr>
            <a:endParaRPr lang="en-US" sz="16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47</a:t>
            </a:fld>
            <a:endParaRPr lang="en-US" dirty="0"/>
          </a:p>
        </p:txBody>
      </p:sp>
    </p:spTree>
    <p:extLst>
      <p:ext uri="{BB962C8B-B14F-4D97-AF65-F5344CB8AC3E}">
        <p14:creationId xmlns:p14="http://schemas.microsoft.com/office/powerpoint/2010/main" val="39102407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4"/>
            <a:ext cx="8229600" cy="1183336"/>
          </a:xfrm>
        </p:spPr>
        <p:txBody>
          <a:bodyPr/>
          <a:lstStyle/>
          <a:p>
            <a:r>
              <a:rPr lang="en-US" sz="3600" dirty="0"/>
              <a:t>Syntax Shortcuts via Target </a:t>
            </a:r>
            <a:r>
              <a:rPr lang="en-US" sz="3600" dirty="0" smtClean="0"/>
              <a:t>Typing(cont.)</a:t>
            </a:r>
            <a:endParaRPr lang="en-US" sz="3600" dirty="0"/>
          </a:p>
        </p:txBody>
      </p:sp>
      <p:sp>
        <p:nvSpPr>
          <p:cNvPr id="3" name="Content Placeholder 2"/>
          <p:cNvSpPr>
            <a:spLocks noGrp="1"/>
          </p:cNvSpPr>
          <p:nvPr>
            <p:ph idx="1"/>
          </p:nvPr>
        </p:nvSpPr>
        <p:spPr>
          <a:xfrm>
            <a:off x="457200" y="1676400"/>
            <a:ext cx="8229600" cy="4648199"/>
          </a:xfrm>
        </p:spPr>
        <p:txBody>
          <a:bodyPr/>
          <a:lstStyle/>
          <a:p>
            <a:pPr marL="457200" indent="-457200">
              <a:buAutoNum type="alphaUcPeriod" startAt="3"/>
            </a:pPr>
            <a:r>
              <a:rPr lang="en-US" sz="2000" dirty="0" smtClean="0"/>
              <a:t>Type</a:t>
            </a:r>
            <a:r>
              <a:rPr lang="en-US" sz="2000" dirty="0"/>
              <a:t>: </a:t>
            </a:r>
            <a:r>
              <a:rPr lang="en-US" sz="2000" i="1" dirty="0"/>
              <a:t>Class</a:t>
            </a:r>
            <a:r>
              <a:rPr lang="en-US" sz="2000" dirty="0"/>
              <a:t>::</a:t>
            </a:r>
            <a:r>
              <a:rPr lang="en-US" sz="2000" i="1" dirty="0" err="1"/>
              <a:t>instanceMethod</a:t>
            </a:r>
            <a:r>
              <a:rPr lang="en-US" sz="2000" i="1" dirty="0"/>
              <a:t>. </a:t>
            </a:r>
            <a:r>
              <a:rPr lang="en-US" sz="2000" dirty="0"/>
              <a:t>Given a class </a:t>
            </a:r>
            <a:r>
              <a:rPr lang="en-US" sz="2000" dirty="0" err="1"/>
              <a:t>ClassName</a:t>
            </a:r>
            <a:r>
              <a:rPr lang="en-US" sz="2000" dirty="0"/>
              <a:t> and one of its instance methods  meth(), the lambda </a:t>
            </a:r>
            <a:r>
              <a:rPr lang="en-US" sz="2000" dirty="0" smtClean="0"/>
              <a:t>expression</a:t>
            </a:r>
          </a:p>
          <a:p>
            <a:pPr marL="366713" lvl="1" indent="0">
              <a:buNone/>
            </a:pPr>
            <a:endParaRPr lang="en-US" sz="800" dirty="0" smtClean="0">
              <a:latin typeface="Courier New" panose="02070309020205020404" pitchFamily="49" charset="0"/>
              <a:cs typeface="Courier New" panose="02070309020205020404" pitchFamily="49" charset="0"/>
            </a:endParaRPr>
          </a:p>
          <a:p>
            <a:pPr marL="366713" lvl="1" indent="0">
              <a:buNone/>
            </a:pP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x,y</a:t>
            </a:r>
            <a:r>
              <a:rPr lang="en-US" sz="2000" dirty="0">
                <a:latin typeface="Courier New" panose="02070309020205020404" pitchFamily="49" charset="0"/>
                <a:cs typeface="Courier New" panose="02070309020205020404" pitchFamily="49" charset="0"/>
              </a:rPr>
              <a:t>) -&gt; </a:t>
            </a:r>
            <a:r>
              <a:rPr lang="en-US" sz="2000" dirty="0" err="1" smtClean="0">
                <a:latin typeface="Courier New" panose="02070309020205020404" pitchFamily="49" charset="0"/>
                <a:cs typeface="Courier New" panose="02070309020205020404" pitchFamily="49" charset="0"/>
              </a:rPr>
              <a:t>x.meth</a:t>
            </a:r>
            <a:r>
              <a:rPr lang="en-US" sz="2000" dirty="0" smtClean="0">
                <a:latin typeface="Courier New" panose="02070309020205020404" pitchFamily="49" charset="0"/>
                <a:cs typeface="Courier New" panose="02070309020205020404" pitchFamily="49" charset="0"/>
              </a:rPr>
              <a:t>(y)</a:t>
            </a:r>
          </a:p>
          <a:p>
            <a:pPr marL="366713" lvl="1" indent="0">
              <a:buNone/>
            </a:pPr>
            <a:r>
              <a:rPr lang="en-US" sz="2000" dirty="0" smtClean="0"/>
              <a:t>can </a:t>
            </a:r>
            <a:r>
              <a:rPr lang="en-US" sz="2000" dirty="0"/>
              <a:t>be rewritten as</a:t>
            </a:r>
          </a:p>
          <a:p>
            <a:pPr marL="366713" lvl="1" indent="0">
              <a:buNone/>
            </a:pPr>
            <a:r>
              <a:rPr lang="en-US" sz="2000" dirty="0" err="1" smtClean="0">
                <a:latin typeface="Courier New" panose="02070309020205020404" pitchFamily="49" charset="0"/>
                <a:cs typeface="Courier New" panose="02070309020205020404" pitchFamily="49" charset="0"/>
              </a:rPr>
              <a:t>ClassName</a:t>
            </a:r>
            <a:r>
              <a:rPr lang="en-US" sz="2000" dirty="0">
                <a:latin typeface="Courier New" panose="02070309020205020404" pitchFamily="49" charset="0"/>
                <a:cs typeface="Courier New" panose="02070309020205020404" pitchFamily="49" charset="0"/>
              </a:rPr>
              <a:t>::meth</a:t>
            </a:r>
          </a:p>
          <a:p>
            <a:pPr marL="0" indent="0">
              <a:buNone/>
            </a:pPr>
            <a:endParaRPr lang="en-US" sz="1800" dirty="0"/>
          </a:p>
          <a:p>
            <a:pPr marL="366713" lvl="1" indent="0">
              <a:buNone/>
            </a:pPr>
            <a:r>
              <a:rPr lang="en-US" sz="2000" u="sng" dirty="0" smtClean="0"/>
              <a:t>Example</a:t>
            </a:r>
            <a:r>
              <a:rPr lang="en-US" sz="2000" dirty="0" smtClean="0"/>
              <a:t>:   </a:t>
            </a:r>
            <a:r>
              <a:rPr lang="en-US" sz="1600" dirty="0"/>
              <a:t/>
            </a:r>
            <a:br>
              <a:rPr lang="en-US" sz="1600" dirty="0"/>
            </a:br>
            <a:r>
              <a:rPr lang="en-US" sz="2000" dirty="0" smtClean="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str1, str2) -&gt; str1.compareToIgnoreCase(str2) </a:t>
            </a:r>
            <a:endParaRPr lang="en-US" sz="1600" dirty="0"/>
          </a:p>
          <a:p>
            <a:pPr marL="366713" lvl="1" indent="0">
              <a:buNone/>
            </a:pPr>
            <a:r>
              <a:rPr lang="en-US" sz="2000" dirty="0" smtClean="0"/>
              <a:t>can </a:t>
            </a:r>
            <a:r>
              <a:rPr lang="en-US" sz="2000" dirty="0"/>
              <a:t>be written </a:t>
            </a:r>
            <a:r>
              <a:rPr lang="en-US" sz="2000" dirty="0" smtClean="0"/>
              <a:t>as</a:t>
            </a:r>
          </a:p>
          <a:p>
            <a:pPr marL="366713" lvl="1" indent="0">
              <a:buNone/>
            </a:pPr>
            <a:r>
              <a:rPr lang="en-US" sz="2000" dirty="0" smtClean="0">
                <a:latin typeface="Courier New" panose="02070309020205020404" pitchFamily="49" charset="0"/>
                <a:cs typeface="Courier New" panose="02070309020205020404" pitchFamily="49" charset="0"/>
              </a:rPr>
              <a:t>String</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compareToIgnoreCase</a:t>
            </a:r>
            <a:endParaRPr lang="en-US" sz="2000" dirty="0">
              <a:latin typeface="Courier New" panose="02070309020205020404" pitchFamily="49" charset="0"/>
              <a:cs typeface="Courier New" panose="02070309020205020404" pitchFamily="49" charset="0"/>
            </a:endParaRPr>
          </a:p>
          <a:p>
            <a:pPr marL="0" indent="0">
              <a:buNone/>
            </a:pPr>
            <a:endParaRPr lang="en-US" sz="18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48</a:t>
            </a:fld>
            <a:endParaRPr lang="en-US" dirty="0"/>
          </a:p>
        </p:txBody>
      </p:sp>
    </p:spTree>
    <p:extLst>
      <p:ext uri="{BB962C8B-B14F-4D97-AF65-F5344CB8AC3E}">
        <p14:creationId xmlns:p14="http://schemas.microsoft.com/office/powerpoint/2010/main" val="16362601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body" idx="1"/>
          </p:nvPr>
        </p:nvSpPr>
        <p:spPr>
          <a:xfrm>
            <a:off x="736600" y="1676400"/>
            <a:ext cx="7772400" cy="4648200"/>
          </a:xfrm>
        </p:spPr>
        <p:txBody>
          <a:bodyPr lIns="90488" tIns="44450" rIns="90488" bIns="44450">
            <a:noAutofit/>
          </a:bodyPr>
          <a:lstStyle/>
          <a:p>
            <a:pPr marL="342900" lvl="0" indent="-342900">
              <a:buFont typeface="+mj-lt"/>
              <a:buAutoNum type="arabicPeriod"/>
            </a:pPr>
            <a:r>
              <a:rPr lang="en-US" sz="1600" dirty="0"/>
              <a:t>In Java SE 7, the only first-class citizens are objects, created from classes. The valuable techniques of functional programming and a declarative style can be approximated using functional interfaces</a:t>
            </a:r>
            <a:r>
              <a:rPr lang="en-US" sz="1600" dirty="0" smtClean="0"/>
              <a:t>.</a:t>
            </a:r>
          </a:p>
          <a:p>
            <a:pPr marL="342900" lvl="0" indent="-342900">
              <a:buFont typeface="+mj-lt"/>
              <a:buAutoNum type="arabicPeriod"/>
            </a:pPr>
            <a:r>
              <a:rPr lang="en-US" sz="1600" dirty="0" smtClean="0"/>
              <a:t> In </a:t>
            </a:r>
            <a:r>
              <a:rPr lang="en-US" sz="1600" dirty="0"/>
              <a:t>Java SE 8, functions – in the form of lambda expressions – have become first-class citizens, and can be passed as arguments and occur as return values. In this new version, the advantage of functional programming with its declarative style is now supported in the language</a:t>
            </a:r>
          </a:p>
          <a:p>
            <a:pPr marL="274320" indent="-274320" eaLnBrk="1" fontAlgn="auto" hangingPunct="1">
              <a:spcAft>
                <a:spcPts val="0"/>
              </a:spcAft>
              <a:buClr>
                <a:schemeClr val="accent3"/>
              </a:buClr>
              <a:buFont typeface="+mj-lt"/>
              <a:buAutoNum type="arabicPeriod"/>
              <a:defRPr/>
            </a:pPr>
            <a:endParaRPr lang="en-US" sz="1600" dirty="0" smtClean="0"/>
          </a:p>
          <a:p>
            <a:pPr marL="342900" indent="-342900" eaLnBrk="1" fontAlgn="auto" hangingPunct="1">
              <a:spcAft>
                <a:spcPts val="0"/>
              </a:spcAft>
              <a:buClr>
                <a:schemeClr val="accent3"/>
              </a:buClr>
              <a:buFont typeface="+mj-lt"/>
              <a:buAutoNum type="arabicPeriod"/>
              <a:defRPr/>
            </a:pPr>
            <a:r>
              <a:rPr lang="en-US" sz="1600" b="1" dirty="0"/>
              <a:t>Transcendental Consciousness</a:t>
            </a:r>
            <a:r>
              <a:rPr lang="en-US" sz="1600" dirty="0"/>
              <a:t>:  TC, which can be experienced in the stillness of one’s awareness through transcending, is where the laws of nature begin to operate – it is the </a:t>
            </a:r>
            <a:r>
              <a:rPr lang="en-US" sz="1600" i="1" dirty="0"/>
              <a:t>home of all the laws of </a:t>
            </a:r>
            <a:r>
              <a:rPr lang="en-US" sz="1600" i="1" dirty="0" smtClean="0"/>
              <a:t>nature</a:t>
            </a:r>
            <a:endParaRPr lang="en-US" sz="1600" dirty="0"/>
          </a:p>
          <a:p>
            <a:pPr marL="342900" indent="-342900" eaLnBrk="1" fontAlgn="auto" hangingPunct="1">
              <a:spcAft>
                <a:spcPts val="0"/>
              </a:spcAft>
              <a:buClr>
                <a:schemeClr val="accent3"/>
              </a:buClr>
              <a:buFont typeface="+mj-lt"/>
              <a:buAutoNum type="arabicPeriod"/>
              <a:defRPr/>
            </a:pPr>
            <a:r>
              <a:rPr lang="en-US" sz="1600" b="1" dirty="0" smtClean="0"/>
              <a:t>Impulses </a:t>
            </a:r>
            <a:r>
              <a:rPr lang="en-US" sz="1600" b="1" dirty="0"/>
              <a:t>Within the Transcendental Field: </a:t>
            </a:r>
            <a:r>
              <a:rPr lang="en-US" sz="1600" dirty="0"/>
              <a:t>As TC becomes more familiar, more and more, intentions and desires reach fulfillment effortlessly, because of the hidden support of the laws of nature</a:t>
            </a:r>
            <a:r>
              <a:rPr lang="en-US" sz="1600" dirty="0" smtClean="0"/>
              <a:t>.</a:t>
            </a:r>
          </a:p>
          <a:p>
            <a:pPr marL="342900" lvl="0" indent="-342900" eaLnBrk="1" fontAlgn="auto" hangingPunct="1">
              <a:spcAft>
                <a:spcPts val="0"/>
              </a:spcAft>
              <a:buClr>
                <a:schemeClr val="accent3"/>
              </a:buClr>
              <a:buFont typeface="+mj-lt"/>
              <a:buAutoNum type="arabicPeriod"/>
              <a:defRPr/>
            </a:pPr>
            <a:r>
              <a:rPr lang="en-US" sz="1600" b="1" dirty="0"/>
              <a:t>Wholeness moving within Itself</a:t>
            </a:r>
            <a:r>
              <a:rPr lang="en-US" sz="1600" dirty="0"/>
              <a:t>: In Unity Consciousness, one finally recognizes the universe in oneself – that all of life is simply the impulse of one’s own consciousness. In that state, one effortlessly commands the laws of nature for all good in the universe. </a:t>
            </a:r>
          </a:p>
          <a:p>
            <a:pPr marL="342900" indent="-342900" eaLnBrk="1" fontAlgn="auto" hangingPunct="1">
              <a:spcAft>
                <a:spcPts val="0"/>
              </a:spcAft>
              <a:buClr>
                <a:schemeClr val="accent3"/>
              </a:buClr>
              <a:buFont typeface="+mj-lt"/>
              <a:buAutoNum type="arabicPeriod"/>
              <a:defRPr/>
            </a:pPr>
            <a:endParaRPr lang="en-US" sz="1600" dirty="0"/>
          </a:p>
          <a:p>
            <a:pPr marL="0" indent="0" eaLnBrk="1" fontAlgn="auto" hangingPunct="1">
              <a:lnSpc>
                <a:spcPct val="90000"/>
              </a:lnSpc>
              <a:spcAft>
                <a:spcPts val="0"/>
              </a:spcAft>
              <a:buClr>
                <a:schemeClr val="accent3"/>
              </a:buClr>
              <a:buFontTx/>
              <a:buNone/>
              <a:defRPr/>
            </a:pPr>
            <a:endParaRPr lang="en-US" sz="1600" dirty="0" smtClean="0">
              <a:solidFill>
                <a:srgbClr val="000099"/>
              </a:solidFill>
            </a:endParaRPr>
          </a:p>
        </p:txBody>
      </p:sp>
      <p:sp>
        <p:nvSpPr>
          <p:cNvPr id="591875" name="Rectangle 3"/>
          <p:cNvSpPr>
            <a:spLocks noGrp="1" noChangeArrowheads="1"/>
          </p:cNvSpPr>
          <p:nvPr>
            <p:ph type="title"/>
          </p:nvPr>
        </p:nvSpPr>
        <p:spPr>
          <a:xfrm>
            <a:off x="609600" y="228600"/>
            <a:ext cx="7759700" cy="12954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ormAutofit fontScale="90000"/>
          </a:bodyPr>
          <a:lstStyle/>
          <a:p>
            <a:pPr algn="ctr" eaLnBrk="1" fontAlgn="auto" hangingPunct="1">
              <a:spcAft>
                <a:spcPts val="0"/>
              </a:spcAft>
              <a:defRPr/>
            </a:pPr>
            <a:r>
              <a:rPr lang="en-US" sz="3600" dirty="0" smtClean="0">
                <a:solidFill>
                  <a:srgbClr val="000099"/>
                </a:solidFill>
              </a:rPr>
              <a:t>Connecting the Parts of Knowledge With the Wholeness of Knowledge</a:t>
            </a:r>
            <a:br>
              <a:rPr lang="en-US" sz="3600" dirty="0" smtClean="0">
                <a:solidFill>
                  <a:srgbClr val="000099"/>
                </a:solidFill>
              </a:rPr>
            </a:br>
            <a:r>
              <a:rPr lang="en-US" sz="2200" b="1" i="1" dirty="0"/>
              <a:t>Declarative programming and command of all the laws of </a:t>
            </a:r>
            <a:r>
              <a:rPr lang="en-US" sz="2200" b="1" i="1" dirty="0" smtClean="0"/>
              <a:t>nature</a:t>
            </a:r>
            <a:endParaRPr lang="en-US" sz="4400" dirty="0" smtClean="0"/>
          </a:p>
        </p:txBody>
      </p:sp>
      <p:sp>
        <p:nvSpPr>
          <p:cNvPr id="48132" name="AutoShape 2"/>
          <p:cNvSpPr>
            <a:spLocks noChangeArrowheads="1"/>
          </p:cNvSpPr>
          <p:nvPr/>
        </p:nvSpPr>
        <p:spPr bwMode="auto">
          <a:xfrm rot="-5400000">
            <a:off x="7253288" y="3227388"/>
            <a:ext cx="2906712" cy="544512"/>
          </a:xfrm>
          <a:prstGeom prst="curvedUpArrow">
            <a:avLst>
              <a:gd name="adj1" fmla="val 46882"/>
              <a:gd name="adj2" fmla="val 100758"/>
              <a:gd name="adj3" fmla="val 33333"/>
            </a:avLst>
          </a:prstGeom>
          <a:solidFill>
            <a:srgbClr val="FFFF00"/>
          </a:solidFill>
          <a:ln w="9525">
            <a:solidFill>
              <a:srgbClr val="000000"/>
            </a:solidFill>
            <a:miter lim="800000"/>
            <a:headEnd/>
            <a:tailEnd/>
          </a:ln>
        </p:spPr>
        <p:txBody>
          <a:bodyPr/>
          <a:lstStyle>
            <a:lvl1pPr eaLnBrk="0" hangingPunct="0">
              <a:spcBef>
                <a:spcPct val="20000"/>
              </a:spcBef>
              <a:buClr>
                <a:srgbClr val="0BD0D9"/>
              </a:buClr>
              <a:buSzPct val="95000"/>
              <a:buFont typeface="Wingdings 2" pitchFamily="18" charset="2"/>
              <a:buChar char=""/>
              <a:defRPr sz="26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buChar char=""/>
              <a:defRPr sz="24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buChar char=""/>
              <a:defRPr sz="21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buChar char=""/>
              <a:defRPr sz="2000">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buChar char=""/>
              <a:defRPr sz="20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pPr eaLnBrk="1" hangingPunct="1">
              <a:spcBef>
                <a:spcPct val="0"/>
              </a:spcBef>
              <a:buClrTx/>
              <a:buSzTx/>
              <a:buFontTx/>
              <a:buNone/>
            </a:pPr>
            <a:endParaRPr lang="en-US" altLang="en-US" sz="1800"/>
          </a:p>
        </p:txBody>
      </p:sp>
      <p:sp>
        <p:nvSpPr>
          <p:cNvPr id="7" name="Slide Number Placeholder 6"/>
          <p:cNvSpPr>
            <a:spLocks noGrp="1"/>
          </p:cNvSpPr>
          <p:nvPr>
            <p:ph type="sldNum" sz="quarter" idx="12"/>
          </p:nvPr>
        </p:nvSpPr>
        <p:spPr/>
        <p:txBody>
          <a:bodyPr/>
          <a:lstStyle/>
          <a:p>
            <a:pPr>
              <a:defRPr/>
            </a:pPr>
            <a:fld id="{6A657052-E5CA-4AEE-ABF2-E32A59A8DC6B}" type="slidenum">
              <a:rPr lang="en-US"/>
              <a:pPr>
                <a:defRPr/>
              </a:pPr>
              <a:t>49</a:t>
            </a:fld>
            <a:endParaRPr lang="en-US"/>
          </a:p>
        </p:txBody>
      </p:sp>
      <p:cxnSp>
        <p:nvCxnSpPr>
          <p:cNvPr id="6" name="Straight Connector 4"/>
          <p:cNvCxnSpPr>
            <a:cxnSpLocks noChangeShapeType="1"/>
          </p:cNvCxnSpPr>
          <p:nvPr/>
        </p:nvCxnSpPr>
        <p:spPr bwMode="auto">
          <a:xfrm>
            <a:off x="990600" y="3657600"/>
            <a:ext cx="7086600" cy="0"/>
          </a:xfrm>
          <a:prstGeom prst="line">
            <a:avLst/>
          </a:prstGeom>
          <a:noFill/>
          <a:ln w="19050" algn="ctr">
            <a:solidFill>
              <a:schemeClr val="tx1"/>
            </a:solidFill>
            <a:round/>
            <a:headEnd/>
            <a:tailEnd/>
          </a:ln>
        </p:spPr>
      </p:cxn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sz="4400" dirty="0"/>
              <a:t>The Functional Style of </a:t>
            </a:r>
            <a:r>
              <a:rPr lang="en-US" sz="4400" dirty="0" smtClean="0"/>
              <a:t>Programming (cont.)</a:t>
            </a:r>
            <a:endParaRPr lang="en-US" altLang="en-US" sz="4400" dirty="0" smtClean="0"/>
          </a:p>
        </p:txBody>
      </p:sp>
      <p:sp>
        <p:nvSpPr>
          <p:cNvPr id="10243" name="Content Placeholder 2"/>
          <p:cNvSpPr>
            <a:spLocks noGrp="1"/>
          </p:cNvSpPr>
          <p:nvPr>
            <p:ph idx="1"/>
          </p:nvPr>
        </p:nvSpPr>
        <p:spPr>
          <a:xfrm>
            <a:off x="457200" y="1935163"/>
            <a:ext cx="8458200" cy="4389437"/>
          </a:xfrm>
        </p:spPr>
        <p:txBody>
          <a:bodyPr/>
          <a:lstStyle/>
          <a:p>
            <a:pPr marL="0" indent="0">
              <a:buNone/>
            </a:pPr>
            <a:r>
              <a:rPr lang="en-US" sz="1800" dirty="0"/>
              <a:t>Demos show examples of adopting a Functional Programming style within Java SE 7</a:t>
            </a:r>
            <a:r>
              <a:rPr lang="en-US" sz="1800" dirty="0" smtClean="0"/>
              <a:t>.  See </a:t>
            </a:r>
            <a:r>
              <a:rPr lang="en-US" sz="1800" b="1" i="1" dirty="0"/>
              <a:t>lesson8.lecture.functionalprogramming</a:t>
            </a:r>
            <a:r>
              <a:rPr lang="en-US" sz="1800" i="1" dirty="0" smtClean="0"/>
              <a:t>.</a:t>
            </a:r>
          </a:p>
          <a:p>
            <a:pPr marL="0" indent="0">
              <a:buNone/>
            </a:pPr>
            <a:endParaRPr lang="en-US" sz="2000" dirty="0" smtClean="0"/>
          </a:p>
          <a:p>
            <a:pPr marL="0" indent="0">
              <a:buNone/>
            </a:pPr>
            <a:r>
              <a:rPr lang="en-US" sz="2000" dirty="0" smtClean="0"/>
              <a:t>These </a:t>
            </a:r>
            <a:r>
              <a:rPr lang="en-US" sz="2000" dirty="0"/>
              <a:t>are not true functional programming examples because they rely on simpler methods that are not purely functional. But these examples illustrate the functional style at the top level. In Java SE 8, these techniques are supported in a truly functional (and much more efficient) way.</a:t>
            </a:r>
            <a:r>
              <a:rPr lang="en-US" sz="1800" dirty="0"/>
              <a:t/>
            </a:r>
            <a:br>
              <a:rPr lang="en-US" sz="1800" dirty="0"/>
            </a:br>
            <a:r>
              <a:rPr lang="en-US" sz="1800" dirty="0"/>
              <a:t/>
            </a:r>
            <a:br>
              <a:rPr lang="en-US" sz="1800" dirty="0"/>
            </a:br>
            <a:endParaRPr lang="en-US" sz="2800" dirty="0" smtClean="0"/>
          </a:p>
          <a:p>
            <a:pPr marL="0" indent="0">
              <a:buNone/>
            </a:pPr>
            <a:endParaRPr lang="en-US" sz="2800" dirty="0"/>
          </a:p>
          <a:p>
            <a:pPr marL="0" indent="0">
              <a:buNone/>
            </a:pPr>
            <a:endParaRPr lang="en-US" sz="2800" dirty="0" smtClean="0"/>
          </a:p>
          <a:p>
            <a:pPr marL="0" indent="0">
              <a:buNone/>
            </a:pPr>
            <a:r>
              <a:rPr lang="en-US" sz="2800" dirty="0"/>
              <a:t/>
            </a:r>
            <a:br>
              <a:rPr lang="en-US" sz="2800" dirty="0"/>
            </a:br>
            <a:endParaRPr lang="en-US" sz="2800" dirty="0"/>
          </a:p>
          <a:p>
            <a:pPr marL="0" indent="0">
              <a:buNone/>
            </a:pPr>
            <a:endParaRPr lang="en-US" altLang="en-US" sz="2800" dirty="0" smtClean="0"/>
          </a:p>
        </p:txBody>
      </p:sp>
      <p:sp>
        <p:nvSpPr>
          <p:cNvPr id="4" name="Slide Number Placeholder 3"/>
          <p:cNvSpPr>
            <a:spLocks noGrp="1"/>
          </p:cNvSpPr>
          <p:nvPr>
            <p:ph type="sldNum" sz="quarter" idx="12"/>
          </p:nvPr>
        </p:nvSpPr>
        <p:spPr/>
        <p:txBody>
          <a:bodyPr/>
          <a:lstStyle/>
          <a:p>
            <a:pPr>
              <a:defRPr/>
            </a:pPr>
            <a:fld id="{3F6DB75C-1FF1-4B49-BC08-8B99E558AC0D}" type="slidenum">
              <a:rPr lang="en-US"/>
              <a:pPr>
                <a:defRPr/>
              </a:pPr>
              <a:t>5</a:t>
            </a:fld>
            <a:endParaRPr lang="en-US"/>
          </a:p>
        </p:txBody>
      </p:sp>
    </p:spTree>
    <p:extLst>
      <p:ext uri="{BB962C8B-B14F-4D97-AF65-F5344CB8AC3E}">
        <p14:creationId xmlns:p14="http://schemas.microsoft.com/office/powerpoint/2010/main" val="29172355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Benefits of the Functional Style</a:t>
            </a:r>
            <a:endParaRPr lang="en-US" sz="4400" dirty="0"/>
          </a:p>
        </p:txBody>
      </p:sp>
      <p:sp>
        <p:nvSpPr>
          <p:cNvPr id="3" name="Content Placeholder 2"/>
          <p:cNvSpPr>
            <a:spLocks noGrp="1"/>
          </p:cNvSpPr>
          <p:nvPr>
            <p:ph idx="1"/>
          </p:nvPr>
        </p:nvSpPr>
        <p:spPr/>
        <p:txBody>
          <a:bodyPr/>
          <a:lstStyle/>
          <a:p>
            <a:r>
              <a:rPr lang="en-US" dirty="0" smtClean="0"/>
              <a:t>Programs are more compact, easier to write, and easier to read/understand</a:t>
            </a:r>
          </a:p>
          <a:p>
            <a:r>
              <a:rPr lang="en-US" dirty="0" smtClean="0"/>
              <a:t>Programs are thread-safe</a:t>
            </a:r>
          </a:p>
          <a:p>
            <a:r>
              <a:rPr lang="en-US" dirty="0" smtClean="0"/>
              <a:t>Easier to demonstrate correctness of functional programs</a:t>
            </a:r>
          </a:p>
          <a:p>
            <a:r>
              <a:rPr lang="en-US" dirty="0" smtClean="0"/>
              <a:t>Easier to test; less likely that a test of a subroutine will fail tomorrow if it passed today since there are no side effects</a:t>
            </a:r>
            <a:endParaRPr lang="en-US"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6</a:t>
            </a:fld>
            <a:endParaRPr lang="en-US" dirty="0"/>
          </a:p>
        </p:txBody>
      </p:sp>
    </p:spTree>
    <p:extLst>
      <p:ext uri="{BB962C8B-B14F-4D97-AF65-F5344CB8AC3E}">
        <p14:creationId xmlns:p14="http://schemas.microsoft.com/office/powerpoint/2010/main" val="28786941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sz="4000" dirty="0" smtClean="0"/>
              <a:t>Functional Programming in Java</a:t>
            </a:r>
            <a:endParaRPr lang="en-US" sz="4000" dirty="0"/>
          </a:p>
        </p:txBody>
      </p:sp>
      <p:sp>
        <p:nvSpPr>
          <p:cNvPr id="3" name="Content Placeholder 2"/>
          <p:cNvSpPr>
            <a:spLocks noGrp="1"/>
          </p:cNvSpPr>
          <p:nvPr>
            <p:ph idx="1"/>
          </p:nvPr>
        </p:nvSpPr>
        <p:spPr>
          <a:xfrm>
            <a:off x="457200" y="1676400"/>
            <a:ext cx="8229600" cy="4389437"/>
          </a:xfrm>
        </p:spPr>
        <p:txBody>
          <a:bodyPr/>
          <a:lstStyle/>
          <a:p>
            <a:r>
              <a:rPr lang="en-US" sz="2400" dirty="0" smtClean="0"/>
              <a:t>Java designers – in agreement with many experts – decided it was time to incorporate the many benefits of the functional style of programming into Java</a:t>
            </a:r>
          </a:p>
          <a:p>
            <a:r>
              <a:rPr lang="en-US" sz="2400" dirty="0" smtClean="0"/>
              <a:t>Java </a:t>
            </a:r>
            <a:r>
              <a:rPr lang="en-US" sz="2400" i="1" dirty="0" smtClean="0"/>
              <a:t>will remain an OO language</a:t>
            </a:r>
            <a:r>
              <a:rPr lang="en-US" sz="2400" dirty="0" smtClean="0"/>
              <a:t>, with all the benefits of OO for building and maintaining large-scale applications</a:t>
            </a:r>
          </a:p>
          <a:p>
            <a:r>
              <a:rPr lang="en-US" sz="2400" dirty="0" smtClean="0"/>
              <a:t>For specialized needs – for instance, to extract data from a large collection using SQL-like queries – a functional approach would be more efficient, easier to read, and less error-prone</a:t>
            </a:r>
          </a:p>
          <a:p>
            <a:r>
              <a:rPr lang="en-US" sz="2400" dirty="0" smtClean="0"/>
              <a:t>Another potential benefit: Significant increase in performance because of automatic support for parallelizing code. </a:t>
            </a:r>
            <a:endParaRPr lang="en-US" sz="24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7</a:t>
            </a:fld>
            <a:endParaRPr lang="en-US" dirty="0"/>
          </a:p>
        </p:txBody>
      </p:sp>
    </p:spTree>
    <p:extLst>
      <p:ext uri="{BB962C8B-B14F-4D97-AF65-F5344CB8AC3E}">
        <p14:creationId xmlns:p14="http://schemas.microsoft.com/office/powerpoint/2010/main" val="6335479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sz="3200" dirty="0"/>
              <a:t>How Java SE 7 Approximates “Functions As First-Class Citizens”</a:t>
            </a:r>
          </a:p>
        </p:txBody>
      </p:sp>
      <p:sp>
        <p:nvSpPr>
          <p:cNvPr id="3" name="Content Placeholder 2"/>
          <p:cNvSpPr>
            <a:spLocks noGrp="1"/>
          </p:cNvSpPr>
          <p:nvPr>
            <p:ph idx="1"/>
          </p:nvPr>
        </p:nvSpPr>
        <p:spPr>
          <a:xfrm>
            <a:off x="457200" y="1524000"/>
            <a:ext cx="8229600" cy="4800600"/>
          </a:xfrm>
        </p:spPr>
        <p:txBody>
          <a:bodyPr/>
          <a:lstStyle/>
          <a:p>
            <a:r>
              <a:rPr lang="en-US" sz="1600" u="sng" dirty="0" smtClean="0"/>
              <a:t>Problem</a:t>
            </a:r>
            <a:r>
              <a:rPr lang="en-US" sz="1600" dirty="0" smtClean="0"/>
              <a:t>: Sort </a:t>
            </a:r>
            <a:r>
              <a:rPr lang="en-US" sz="1600" dirty="0"/>
              <a:t>a list of Employee objects.</a:t>
            </a:r>
          </a:p>
          <a:p>
            <a:pPr marL="366713" lvl="1" indent="0">
              <a:buNone/>
            </a:pPr>
            <a:r>
              <a:rPr lang="en-US" sz="1600" dirty="0">
                <a:solidFill>
                  <a:srgbClr val="7030A0"/>
                </a:solidFill>
                <a:latin typeface="Courier New" panose="02070309020205020404" pitchFamily="49" charset="0"/>
                <a:cs typeface="Courier New" panose="02070309020205020404" pitchFamily="49" charset="0"/>
              </a:rPr>
              <a:t>class</a:t>
            </a:r>
            <a:r>
              <a:rPr lang="en-US" sz="1600" dirty="0">
                <a:latin typeface="Courier New" panose="02070309020205020404" pitchFamily="49" charset="0"/>
                <a:cs typeface="Courier New" panose="02070309020205020404" pitchFamily="49" charset="0"/>
              </a:rPr>
              <a:t> Employee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String </a:t>
            </a:r>
            <a:r>
              <a:rPr lang="en-US" sz="1600" b="1" dirty="0">
                <a:solidFill>
                  <a:schemeClr val="accent6">
                    <a:lumMod val="50000"/>
                  </a:schemeClr>
                </a:solidFill>
                <a:latin typeface="Courier New" panose="02070309020205020404" pitchFamily="49" charset="0"/>
                <a:cs typeface="Courier New" panose="02070309020205020404" pitchFamily="49" charset="0"/>
              </a:rPr>
              <a:t>name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a:solidFill>
                  <a:schemeClr val="accent6">
                    <a:lumMod val="50000"/>
                  </a:schemeClr>
                </a:solidFill>
                <a:latin typeface="Courier New" panose="02070309020205020404" pitchFamily="49" charset="0"/>
                <a:cs typeface="Courier New" panose="02070309020205020404" pitchFamily="49" charset="0"/>
              </a:rPr>
              <a:t>salary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public Employee(String n,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s)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this.</a:t>
            </a:r>
            <a:r>
              <a:rPr lang="en-US" sz="1600" b="1" dirty="0">
                <a:solidFill>
                  <a:schemeClr val="accent6">
                    <a:lumMod val="50000"/>
                  </a:schemeClr>
                </a:solidFill>
                <a:latin typeface="Courier New" panose="02070309020205020404" pitchFamily="49" charset="0"/>
                <a:cs typeface="Courier New" panose="02070309020205020404" pitchFamily="49" charset="0"/>
              </a:rPr>
              <a:t>name</a:t>
            </a:r>
            <a:r>
              <a:rPr lang="en-US" sz="1600" dirty="0">
                <a:latin typeface="Courier New" panose="02070309020205020404" pitchFamily="49" charset="0"/>
                <a:cs typeface="Courier New" panose="02070309020205020404" pitchFamily="49" charset="0"/>
              </a:rPr>
              <a:t> = n;</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this.</a:t>
            </a:r>
            <a:r>
              <a:rPr lang="en-US" sz="1600" b="1" dirty="0" err="1">
                <a:solidFill>
                  <a:schemeClr val="accent6">
                    <a:lumMod val="50000"/>
                  </a:schemeClr>
                </a:solidFill>
                <a:latin typeface="Courier New" panose="02070309020205020404" pitchFamily="49" charset="0"/>
                <a:cs typeface="Courier New" panose="02070309020205020404" pitchFamily="49" charset="0"/>
              </a:rPr>
              <a:t>salary</a:t>
            </a:r>
            <a:r>
              <a:rPr lang="en-US" sz="1600" dirty="0">
                <a:latin typeface="Courier New" panose="02070309020205020404" pitchFamily="49" charset="0"/>
                <a:cs typeface="Courier New" panose="02070309020205020404" pitchFamily="49" charset="0"/>
              </a:rPr>
              <a:t> =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a:t>
            </a:r>
            <a:endParaRPr lang="en-US" sz="1600" dirty="0"/>
          </a:p>
          <a:p>
            <a:r>
              <a:rPr lang="en-US" sz="1600" dirty="0" smtClean="0"/>
              <a:t>To sort, we need a criterion for comparing two Employee objects. We can define a function </a:t>
            </a:r>
            <a:r>
              <a:rPr lang="en-US" sz="1600" dirty="0" smtClean="0">
                <a:latin typeface="Courier New" panose="02070309020205020404" pitchFamily="49" charset="0"/>
                <a:cs typeface="Courier New" panose="02070309020205020404" pitchFamily="49" charset="0"/>
              </a:rPr>
              <a:t>compare</a:t>
            </a:r>
            <a:r>
              <a:rPr lang="en-US" sz="1600" dirty="0" smtClean="0"/>
              <a:t> </a:t>
            </a:r>
            <a:r>
              <a:rPr lang="en-US" sz="1600" dirty="0"/>
              <a:t>that tells us how to </a:t>
            </a:r>
            <a:r>
              <a:rPr lang="en-US" sz="1600" dirty="0" smtClean="0"/>
              <a:t>do this:</a:t>
            </a:r>
            <a:endParaRPr lang="en-US" sz="1600" dirty="0"/>
          </a:p>
          <a:p>
            <a:pPr marL="366713" lvl="1" indent="0">
              <a:buNone/>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compare(Employee e1, Employee e2)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return </a:t>
            </a:r>
            <a:r>
              <a:rPr lang="en-US" sz="1600" dirty="0">
                <a:latin typeface="Courier New" panose="02070309020205020404" pitchFamily="49" charset="0"/>
                <a:cs typeface="Courier New" panose="02070309020205020404" pitchFamily="49" charset="0"/>
              </a:rPr>
              <a:t>e1.name.compareTo(e2.name);</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endParaRPr lang="en-US" sz="1600"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8</a:t>
            </a:fld>
            <a:endParaRPr lang="en-US" dirty="0"/>
          </a:p>
        </p:txBody>
      </p:sp>
    </p:spTree>
    <p:extLst>
      <p:ext uri="{BB962C8B-B14F-4D97-AF65-F5344CB8AC3E}">
        <p14:creationId xmlns:p14="http://schemas.microsoft.com/office/powerpoint/2010/main" val="18850638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sz="3200" dirty="0"/>
              <a:t>How Java SE 7 Approximates “Functions As First-Class Citizens”</a:t>
            </a:r>
          </a:p>
        </p:txBody>
      </p:sp>
      <p:sp>
        <p:nvSpPr>
          <p:cNvPr id="3" name="Content Placeholder 2"/>
          <p:cNvSpPr>
            <a:spLocks noGrp="1"/>
          </p:cNvSpPr>
          <p:nvPr>
            <p:ph idx="1"/>
          </p:nvPr>
        </p:nvSpPr>
        <p:spPr>
          <a:xfrm>
            <a:off x="457200" y="1524000"/>
            <a:ext cx="8229600" cy="4800600"/>
          </a:xfrm>
        </p:spPr>
        <p:txBody>
          <a:bodyPr/>
          <a:lstStyle/>
          <a:p>
            <a:r>
              <a:rPr lang="en-US" sz="1600" u="sng" smtClean="0"/>
              <a:t>Problem</a:t>
            </a:r>
            <a:r>
              <a:rPr lang="en-US" sz="1600" smtClean="0"/>
              <a:t>: Sort </a:t>
            </a:r>
            <a:r>
              <a:rPr lang="en-US" sz="1600"/>
              <a:t>a list of Employee objects.</a:t>
            </a:r>
          </a:p>
          <a:p>
            <a:pPr marL="366713" lvl="1" indent="0">
              <a:buNone/>
            </a:pPr>
            <a:r>
              <a:rPr lang="en-US" sz="1600">
                <a:solidFill>
                  <a:srgbClr val="7030A0"/>
                </a:solidFill>
                <a:latin typeface="Courier New" panose="02070309020205020404" pitchFamily="49" charset="0"/>
                <a:cs typeface="Courier New" panose="02070309020205020404" pitchFamily="49" charset="0"/>
              </a:rPr>
              <a:t>class</a:t>
            </a:r>
            <a:r>
              <a:rPr lang="en-US" sz="1600">
                <a:latin typeface="Courier New" panose="02070309020205020404" pitchFamily="49" charset="0"/>
                <a:cs typeface="Courier New" panose="02070309020205020404" pitchFamily="49" charset="0"/>
              </a:rPr>
              <a:t> Employee {</a:t>
            </a:r>
            <a:br>
              <a:rPr lang="en-US" sz="1600">
                <a:latin typeface="Courier New" panose="02070309020205020404" pitchFamily="49" charset="0"/>
                <a:cs typeface="Courier New" panose="02070309020205020404" pitchFamily="49" charset="0"/>
              </a:rPr>
            </a:br>
            <a:r>
              <a:rPr lang="en-US" sz="1600">
                <a:latin typeface="Courier New" panose="02070309020205020404" pitchFamily="49" charset="0"/>
                <a:cs typeface="Courier New" panose="02070309020205020404" pitchFamily="49" charset="0"/>
              </a:rPr>
              <a:t>	String </a:t>
            </a:r>
            <a:r>
              <a:rPr lang="en-US" sz="1600" b="1">
                <a:solidFill>
                  <a:schemeClr val="accent6">
                    <a:lumMod val="50000"/>
                  </a:schemeClr>
                </a:solidFill>
                <a:latin typeface="Courier New" panose="02070309020205020404" pitchFamily="49" charset="0"/>
                <a:cs typeface="Courier New" panose="02070309020205020404" pitchFamily="49" charset="0"/>
              </a:rPr>
              <a:t>name</a:t>
            </a:r>
            <a:r>
              <a:rPr lang="en-US" sz="1600">
                <a:latin typeface="Courier New" panose="02070309020205020404" pitchFamily="49" charset="0"/>
                <a:cs typeface="Courier New" panose="02070309020205020404" pitchFamily="49" charset="0"/>
              </a:rPr>
              <a:t>;</a:t>
            </a:r>
            <a:br>
              <a:rPr lang="en-US" sz="1600">
                <a:latin typeface="Courier New" panose="02070309020205020404" pitchFamily="49" charset="0"/>
                <a:cs typeface="Courier New" panose="02070309020205020404" pitchFamily="49" charset="0"/>
              </a:rPr>
            </a:br>
            <a:r>
              <a:rPr lang="en-US" sz="1600">
                <a:latin typeface="Courier New" panose="02070309020205020404" pitchFamily="49" charset="0"/>
                <a:cs typeface="Courier New" panose="02070309020205020404" pitchFamily="49" charset="0"/>
              </a:rPr>
              <a:t>	int </a:t>
            </a:r>
            <a:r>
              <a:rPr lang="en-US" sz="1600">
                <a:solidFill>
                  <a:schemeClr val="accent6">
                    <a:lumMod val="50000"/>
                  </a:schemeClr>
                </a:solidFill>
                <a:latin typeface="Courier New" panose="02070309020205020404" pitchFamily="49" charset="0"/>
                <a:cs typeface="Courier New" panose="02070309020205020404" pitchFamily="49" charset="0"/>
              </a:rPr>
              <a:t>salary</a:t>
            </a:r>
            <a:r>
              <a:rPr lang="en-US" sz="1600">
                <a:latin typeface="Courier New" panose="02070309020205020404" pitchFamily="49" charset="0"/>
                <a:cs typeface="Courier New" panose="02070309020205020404" pitchFamily="49" charset="0"/>
              </a:rPr>
              <a:t>;</a:t>
            </a:r>
            <a:br>
              <a:rPr lang="en-US" sz="1600">
                <a:latin typeface="Courier New" panose="02070309020205020404" pitchFamily="49" charset="0"/>
                <a:cs typeface="Courier New" panose="02070309020205020404" pitchFamily="49" charset="0"/>
              </a:rPr>
            </a:br>
            <a:r>
              <a:rPr lang="en-US" sz="1600">
                <a:latin typeface="Courier New" panose="02070309020205020404" pitchFamily="49" charset="0"/>
                <a:cs typeface="Courier New" panose="02070309020205020404" pitchFamily="49" charset="0"/>
              </a:rPr>
              <a:t>	public Employee(String n, int s) {</a:t>
            </a:r>
            <a:br>
              <a:rPr lang="en-US" sz="1600">
                <a:latin typeface="Courier New" panose="02070309020205020404" pitchFamily="49" charset="0"/>
                <a:cs typeface="Courier New" panose="02070309020205020404" pitchFamily="49" charset="0"/>
              </a:rPr>
            </a:br>
            <a:r>
              <a:rPr lang="en-US" sz="1600">
                <a:latin typeface="Courier New" panose="02070309020205020404" pitchFamily="49" charset="0"/>
                <a:cs typeface="Courier New" panose="02070309020205020404" pitchFamily="49" charset="0"/>
              </a:rPr>
              <a:t>		this.</a:t>
            </a:r>
            <a:r>
              <a:rPr lang="en-US" sz="1600" b="1">
                <a:solidFill>
                  <a:schemeClr val="accent6">
                    <a:lumMod val="50000"/>
                  </a:schemeClr>
                </a:solidFill>
                <a:latin typeface="Courier New" panose="02070309020205020404" pitchFamily="49" charset="0"/>
                <a:cs typeface="Courier New" panose="02070309020205020404" pitchFamily="49" charset="0"/>
              </a:rPr>
              <a:t>name</a:t>
            </a:r>
            <a:r>
              <a:rPr lang="en-US" sz="1600">
                <a:latin typeface="Courier New" panose="02070309020205020404" pitchFamily="49" charset="0"/>
                <a:cs typeface="Courier New" panose="02070309020205020404" pitchFamily="49" charset="0"/>
              </a:rPr>
              <a:t> = n;</a:t>
            </a:r>
            <a:br>
              <a:rPr lang="en-US" sz="1600">
                <a:latin typeface="Courier New" panose="02070309020205020404" pitchFamily="49" charset="0"/>
                <a:cs typeface="Courier New" panose="02070309020205020404" pitchFamily="49" charset="0"/>
              </a:rPr>
            </a:br>
            <a:r>
              <a:rPr lang="en-US" sz="1600">
                <a:latin typeface="Courier New" panose="02070309020205020404" pitchFamily="49" charset="0"/>
                <a:cs typeface="Courier New" panose="02070309020205020404" pitchFamily="49" charset="0"/>
              </a:rPr>
              <a:t>		this.</a:t>
            </a:r>
            <a:r>
              <a:rPr lang="en-US" sz="1600" b="1">
                <a:solidFill>
                  <a:schemeClr val="accent6">
                    <a:lumMod val="50000"/>
                  </a:schemeClr>
                </a:solidFill>
                <a:latin typeface="Courier New" panose="02070309020205020404" pitchFamily="49" charset="0"/>
                <a:cs typeface="Courier New" panose="02070309020205020404" pitchFamily="49" charset="0"/>
              </a:rPr>
              <a:t>salary</a:t>
            </a:r>
            <a:r>
              <a:rPr lang="en-US" sz="1600">
                <a:latin typeface="Courier New" panose="02070309020205020404" pitchFamily="49" charset="0"/>
                <a:cs typeface="Courier New" panose="02070309020205020404" pitchFamily="49" charset="0"/>
              </a:rPr>
              <a:t> = s;</a:t>
            </a:r>
            <a:br>
              <a:rPr lang="en-US" sz="1600">
                <a:latin typeface="Courier New" panose="02070309020205020404" pitchFamily="49" charset="0"/>
                <a:cs typeface="Courier New" panose="02070309020205020404" pitchFamily="49" charset="0"/>
              </a:rPr>
            </a:br>
            <a:r>
              <a:rPr lang="en-US" sz="1600">
                <a:latin typeface="Courier New" panose="02070309020205020404" pitchFamily="49" charset="0"/>
                <a:cs typeface="Courier New" panose="02070309020205020404" pitchFamily="49" charset="0"/>
              </a:rPr>
              <a:t>	}</a:t>
            </a:r>
            <a:br>
              <a:rPr lang="en-US" sz="1600">
                <a:latin typeface="Courier New" panose="02070309020205020404" pitchFamily="49" charset="0"/>
                <a:cs typeface="Courier New" panose="02070309020205020404" pitchFamily="49" charset="0"/>
              </a:rPr>
            </a:br>
            <a:r>
              <a:rPr lang="en-US" sz="1600" smtClean="0">
                <a:latin typeface="Courier New" panose="02070309020205020404" pitchFamily="49" charset="0"/>
                <a:cs typeface="Courier New" panose="02070309020205020404" pitchFamily="49" charset="0"/>
              </a:rPr>
              <a:t>}</a:t>
            </a:r>
            <a:endParaRPr lang="en-US" sz="1600"/>
          </a:p>
          <a:p>
            <a:r>
              <a:rPr lang="en-US" sz="1600" smtClean="0"/>
              <a:t>To sort, we need a criterion for comparing two Employee objects. We can define a function </a:t>
            </a:r>
            <a:r>
              <a:rPr lang="en-US" sz="1600" smtClean="0">
                <a:latin typeface="Courier New" panose="02070309020205020404" pitchFamily="49" charset="0"/>
                <a:cs typeface="Courier New" panose="02070309020205020404" pitchFamily="49" charset="0"/>
              </a:rPr>
              <a:t>compare</a:t>
            </a:r>
            <a:r>
              <a:rPr lang="en-US" sz="1600" smtClean="0"/>
              <a:t> </a:t>
            </a:r>
            <a:r>
              <a:rPr lang="en-US" sz="1600"/>
              <a:t>that tells us how to </a:t>
            </a:r>
            <a:r>
              <a:rPr lang="en-US" sz="1600" smtClean="0"/>
              <a:t>do this:</a:t>
            </a:r>
            <a:endParaRPr lang="en-US" sz="1600"/>
          </a:p>
          <a:p>
            <a:pPr marL="366713" lvl="1" indent="0">
              <a:buNone/>
            </a:pPr>
            <a:r>
              <a:rPr lang="en-US" sz="1600" smtClean="0">
                <a:latin typeface="Courier New" panose="02070309020205020404" pitchFamily="49" charset="0"/>
                <a:cs typeface="Courier New" panose="02070309020205020404" pitchFamily="49" charset="0"/>
              </a:rPr>
              <a:t>   int </a:t>
            </a:r>
            <a:r>
              <a:rPr lang="en-US" sz="1600">
                <a:latin typeface="Courier New" panose="02070309020205020404" pitchFamily="49" charset="0"/>
                <a:cs typeface="Courier New" panose="02070309020205020404" pitchFamily="49" charset="0"/>
              </a:rPr>
              <a:t>compare(Employee e1, Employee e2) {</a:t>
            </a:r>
            <a:br>
              <a:rPr lang="en-US" sz="1600">
                <a:latin typeface="Courier New" panose="02070309020205020404" pitchFamily="49" charset="0"/>
                <a:cs typeface="Courier New" panose="02070309020205020404" pitchFamily="49" charset="0"/>
              </a:rPr>
            </a:br>
            <a:r>
              <a:rPr lang="en-US" sz="1600">
                <a:latin typeface="Courier New" panose="02070309020205020404" pitchFamily="49" charset="0"/>
                <a:cs typeface="Courier New" panose="02070309020205020404" pitchFamily="49" charset="0"/>
              </a:rPr>
              <a:t>	</a:t>
            </a:r>
            <a:r>
              <a:rPr lang="en-US" sz="1600" smtClean="0">
                <a:latin typeface="Courier New" panose="02070309020205020404" pitchFamily="49" charset="0"/>
                <a:cs typeface="Courier New" panose="02070309020205020404" pitchFamily="49" charset="0"/>
              </a:rPr>
              <a:t>  return </a:t>
            </a:r>
            <a:r>
              <a:rPr lang="en-US" sz="1600">
                <a:latin typeface="Courier New" panose="02070309020205020404" pitchFamily="49" charset="0"/>
                <a:cs typeface="Courier New" panose="02070309020205020404" pitchFamily="49" charset="0"/>
              </a:rPr>
              <a:t>e1.name.compareTo(e2.name);</a:t>
            </a:r>
            <a:br>
              <a:rPr lang="en-US" sz="1600">
                <a:latin typeface="Courier New" panose="02070309020205020404" pitchFamily="49" charset="0"/>
                <a:cs typeface="Courier New" panose="02070309020205020404" pitchFamily="49" charset="0"/>
              </a:rPr>
            </a:br>
            <a:r>
              <a:rPr lang="en-US" sz="1600" smtClean="0">
                <a:latin typeface="Courier New" panose="02070309020205020404" pitchFamily="49" charset="0"/>
                <a:cs typeface="Courier New" panose="02070309020205020404" pitchFamily="49" charset="0"/>
              </a:rPr>
              <a:t>   }</a:t>
            </a:r>
            <a:endParaRPr lang="en-US" sz="1600"/>
          </a:p>
          <a:p>
            <a:r>
              <a:rPr lang="en-US" sz="1600" smtClean="0"/>
              <a:t>Natural thing to try to do:</a:t>
            </a:r>
          </a:p>
          <a:p>
            <a:pPr marL="0" indent="0">
              <a:buNone/>
            </a:pPr>
            <a:r>
              <a:rPr lang="en-US" sz="1600"/>
              <a:t>	</a:t>
            </a:r>
            <a:r>
              <a:rPr lang="en-US" sz="1600">
                <a:latin typeface="Courier New" panose="02070309020205020404" pitchFamily="49" charset="0"/>
                <a:cs typeface="Courier New" panose="02070309020205020404" pitchFamily="49" charset="0"/>
              </a:rPr>
              <a:t>Collections.sort(list, compare)</a:t>
            </a:r>
            <a:br>
              <a:rPr lang="en-US" sz="1600">
                <a:latin typeface="Courier New" panose="02070309020205020404" pitchFamily="49" charset="0"/>
                <a:cs typeface="Courier New" panose="02070309020205020404" pitchFamily="49" charset="0"/>
              </a:rPr>
            </a:br>
            <a:r>
              <a:rPr lang="en-US" sz="1600"/>
              <a:t/>
            </a:r>
            <a:br>
              <a:rPr lang="en-US" sz="1600"/>
            </a:br>
            <a:r>
              <a:rPr lang="en-US" sz="1600" smtClean="0"/>
              <a:t>     </a:t>
            </a:r>
            <a:endParaRPr lang="en-US"/>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9</a:t>
            </a:fld>
            <a:endParaRPr lang="en-US" dirty="0"/>
          </a:p>
        </p:txBody>
      </p:sp>
    </p:spTree>
    <p:extLst>
      <p:ext uri="{BB962C8B-B14F-4D97-AF65-F5344CB8AC3E}">
        <p14:creationId xmlns:p14="http://schemas.microsoft.com/office/powerpoint/2010/main" val="7644953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ustom 5">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04617B"/>
      </a:hlink>
      <a:folHlink>
        <a:srgbClr val="04617B"/>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38589</TotalTime>
  <Words>2489</Words>
  <Application>Microsoft Office PowerPoint</Application>
  <PresentationFormat>On-screen Show (4:3)</PresentationFormat>
  <Paragraphs>408</Paragraphs>
  <Slides>49</Slides>
  <Notes>9</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Flow</vt:lpstr>
      <vt:lpstr>Lecture 8: Functional Programming in Java 8 Commanding All the Laws of Nature from the Source</vt:lpstr>
      <vt:lpstr>Wholeness Statement</vt:lpstr>
      <vt:lpstr>Features of Functional Programming</vt:lpstr>
      <vt:lpstr>Features of Functional Programming</vt:lpstr>
      <vt:lpstr>The Functional Style of Programming (cont.)</vt:lpstr>
      <vt:lpstr>Benefits of the Functional Style</vt:lpstr>
      <vt:lpstr>Functional Programming in Java</vt:lpstr>
      <vt:lpstr>How Java SE 7 Approximates “Functions As First-Class Citizens”</vt:lpstr>
      <vt:lpstr>How Java SE 7 Approximates “Functions As First-Class Citizens”</vt:lpstr>
      <vt:lpstr>How Java SE 7 Approximates “Functions As First-Class Citizens”</vt:lpstr>
      <vt:lpstr>How Java SE 7 Approximates “Functions As First-Class Citizens”</vt:lpstr>
      <vt:lpstr>How Java SE 7 Approximates “Functions As First-Class Citizens”</vt:lpstr>
      <vt:lpstr>How Java SE 7 Approximates “Functions As First-Class Citizens”</vt:lpstr>
      <vt:lpstr>Functional Interfaces</vt:lpstr>
      <vt:lpstr>Functional Interfaces</vt:lpstr>
      <vt:lpstr> Another Functional Interface: Consumer</vt:lpstr>
      <vt:lpstr> Another Functional Interface: EventHandler&lt;T&gt;</vt:lpstr>
      <vt:lpstr>Functor and Closure</vt:lpstr>
      <vt:lpstr>PowerPoint Presentation</vt:lpstr>
      <vt:lpstr>Closure and Lambda Expressions</vt:lpstr>
      <vt:lpstr> Introducing Lambda Expressions</vt:lpstr>
      <vt:lpstr>Anatomy of a Lambda Expression</vt:lpstr>
      <vt:lpstr>Using a Lambda Expression for a Consumer</vt:lpstr>
      <vt:lpstr>Example: the Function (x,y) -&gt; 2 * x – y </vt:lpstr>
      <vt:lpstr>PowerPoint Presentation</vt:lpstr>
      <vt:lpstr>More Examples:</vt:lpstr>
      <vt:lpstr>Free Variables</vt:lpstr>
      <vt:lpstr>Creating Your Own Functional Interface:  Demo: lesson8.lecture.lambdaexamples.trifunction</vt:lpstr>
      <vt:lpstr>PowerPoint Presentation</vt:lpstr>
      <vt:lpstr>Main Point 1</vt:lpstr>
      <vt:lpstr>A Sample Application of Lambdas</vt:lpstr>
      <vt:lpstr>A Sample Application of Lambdas (cont.)</vt:lpstr>
      <vt:lpstr>Naming Lambda Expressions</vt:lpstr>
      <vt:lpstr>Naming Lambda Expressions (cont.)</vt:lpstr>
      <vt:lpstr>Naming Lambda Expressions (cont.)</vt:lpstr>
      <vt:lpstr>Naming Lambda Expressions (cont.)</vt:lpstr>
      <vt:lpstr>Naming Lambdas (continued)</vt:lpstr>
      <vt:lpstr>Naming Lambdas (continued)</vt:lpstr>
      <vt:lpstr>Naming Lambdas (continued)</vt:lpstr>
      <vt:lpstr>Naming Lambdas (continued)</vt:lpstr>
      <vt:lpstr>Naming Lambdas (continued)</vt:lpstr>
      <vt:lpstr>Naming Lambdas (continued)</vt:lpstr>
      <vt:lpstr>Naming Lambdas (Continued)</vt:lpstr>
      <vt:lpstr>Syntax Shortcuts via Target Typing</vt:lpstr>
      <vt:lpstr>Syntax Shortcuts via Target Typing(cont.)</vt:lpstr>
      <vt:lpstr>Syntax Shortcuts via Target Typing(cont.)</vt:lpstr>
      <vt:lpstr>Syntax Shortcuts via Target Typing(cont.)</vt:lpstr>
      <vt:lpstr>Syntax Shortcuts via Target Typing(cont.)</vt:lpstr>
      <vt:lpstr>Connecting the Parts of Knowledge With the Wholeness of Knowledge Declarative programming and command of all the laws of nature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Najeeb</dc:creator>
  <cp:lastModifiedBy>Mei Li</cp:lastModifiedBy>
  <cp:revision>1515</cp:revision>
  <dcterms:created xsi:type="dcterms:W3CDTF">2010-06-08T15:14:26Z</dcterms:created>
  <dcterms:modified xsi:type="dcterms:W3CDTF">2016-10-18T13:58:59Z</dcterms:modified>
</cp:coreProperties>
</file>