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65" r:id="rId2"/>
    <p:sldId id="506" r:id="rId3"/>
    <p:sldId id="556" r:id="rId4"/>
    <p:sldId id="601" r:id="rId5"/>
    <p:sldId id="555" r:id="rId6"/>
    <p:sldId id="557" r:id="rId7"/>
    <p:sldId id="561" r:id="rId8"/>
    <p:sldId id="562" r:id="rId9"/>
    <p:sldId id="558" r:id="rId10"/>
    <p:sldId id="564" r:id="rId11"/>
    <p:sldId id="563" r:id="rId12"/>
    <p:sldId id="559" r:id="rId13"/>
    <p:sldId id="569" r:id="rId14"/>
    <p:sldId id="600" r:id="rId15"/>
    <p:sldId id="560" r:id="rId16"/>
    <p:sldId id="570" r:id="rId17"/>
    <p:sldId id="568" r:id="rId18"/>
    <p:sldId id="571" r:id="rId19"/>
    <p:sldId id="572" r:id="rId20"/>
    <p:sldId id="573" r:id="rId21"/>
    <p:sldId id="602" r:id="rId22"/>
    <p:sldId id="567" r:id="rId23"/>
    <p:sldId id="566" r:id="rId24"/>
    <p:sldId id="565" r:id="rId25"/>
    <p:sldId id="507" r:id="rId26"/>
    <p:sldId id="574" r:id="rId27"/>
    <p:sldId id="580" r:id="rId28"/>
    <p:sldId id="603" r:id="rId29"/>
    <p:sldId id="579" r:id="rId30"/>
    <p:sldId id="581" r:id="rId31"/>
    <p:sldId id="578" r:id="rId32"/>
    <p:sldId id="577" r:id="rId33"/>
    <p:sldId id="576" r:id="rId34"/>
    <p:sldId id="584" r:id="rId35"/>
    <p:sldId id="575" r:id="rId36"/>
    <p:sldId id="593" r:id="rId37"/>
    <p:sldId id="585" r:id="rId38"/>
    <p:sldId id="586" r:id="rId39"/>
    <p:sldId id="590" r:id="rId40"/>
    <p:sldId id="594" r:id="rId41"/>
    <p:sldId id="595" r:id="rId42"/>
    <p:sldId id="589" r:id="rId43"/>
    <p:sldId id="604" r:id="rId44"/>
    <p:sldId id="587" r:id="rId45"/>
    <p:sldId id="599" r:id="rId46"/>
    <p:sldId id="605" r:id="rId47"/>
    <p:sldId id="598" r:id="rId48"/>
    <p:sldId id="356" r:id="rId4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120DE69-66BB-4149-AD4F-68324505B64F}">
          <p14:sldIdLst>
            <p14:sldId id="365"/>
            <p14:sldId id="506"/>
            <p14:sldId id="556"/>
            <p14:sldId id="601"/>
            <p14:sldId id="555"/>
            <p14:sldId id="557"/>
            <p14:sldId id="561"/>
            <p14:sldId id="562"/>
            <p14:sldId id="558"/>
            <p14:sldId id="564"/>
            <p14:sldId id="563"/>
            <p14:sldId id="559"/>
            <p14:sldId id="569"/>
          </p14:sldIdLst>
        </p14:section>
        <p14:section name="Untitled Section" id="{D01EDB67-E6AC-4F71-92A1-C19F19EB8228}">
          <p14:sldIdLst>
            <p14:sldId id="600"/>
            <p14:sldId id="560"/>
            <p14:sldId id="570"/>
            <p14:sldId id="568"/>
            <p14:sldId id="571"/>
          </p14:sldIdLst>
        </p14:section>
        <p14:section name="Untitled Section" id="{6B26EAB2-DCD5-4523-A2F9-EB7C5CAFD0B4}">
          <p14:sldIdLst>
            <p14:sldId id="572"/>
            <p14:sldId id="573"/>
            <p14:sldId id="602"/>
            <p14:sldId id="567"/>
            <p14:sldId id="566"/>
            <p14:sldId id="565"/>
            <p14:sldId id="507"/>
            <p14:sldId id="574"/>
            <p14:sldId id="580"/>
            <p14:sldId id="603"/>
            <p14:sldId id="579"/>
            <p14:sldId id="581"/>
            <p14:sldId id="578"/>
            <p14:sldId id="577"/>
            <p14:sldId id="576"/>
            <p14:sldId id="584"/>
            <p14:sldId id="575"/>
            <p14:sldId id="593"/>
            <p14:sldId id="585"/>
            <p14:sldId id="586"/>
            <p14:sldId id="590"/>
            <p14:sldId id="594"/>
          </p14:sldIdLst>
        </p14:section>
        <p14:section name="Untitled Section" id="{344A3601-6ED8-4ECD-92B0-EB2C8D3AA659}">
          <p14:sldIdLst>
            <p14:sldId id="595"/>
            <p14:sldId id="589"/>
            <p14:sldId id="604"/>
            <p14:sldId id="587"/>
            <p14:sldId id="599"/>
            <p14:sldId id="605"/>
            <p14:sldId id="598"/>
            <p14:sldId id="3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2540" autoAdjust="0"/>
  </p:normalViewPr>
  <p:slideViewPr>
    <p:cSldViewPr>
      <p:cViewPr>
        <p:scale>
          <a:sx n="70" d="100"/>
          <a:sy n="70" d="100"/>
        </p:scale>
        <p:origin x="-10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10/21/2016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2</a:t>
            </a:fld>
            <a:endParaRPr lang="en-US" altLang="en-US" sz="1300" smtClean="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same points apply for extending a generic class: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MyList</a:t>
            </a:r>
            <a:r>
              <a:rPr lang="en-US" sz="1200" kern="1200" dirty="0" smtClean="0">
                <a:solidFill>
                  <a:schemeClr val="tx1"/>
                </a:solidFill>
                <a:effectLst/>
                <a:latin typeface="+mn-lt"/>
                <a:ea typeface="+mn-ea"/>
                <a:cs typeface="+mn-cs"/>
              </a:rPr>
              <a:t>&lt;T&gt;</a:t>
            </a:r>
            <a:r>
              <a:rPr lang="en-US" sz="1200" kern="1200" baseline="0" dirty="0" smtClean="0">
                <a:solidFill>
                  <a:schemeClr val="tx1"/>
                </a:solidFill>
                <a:effectLst/>
                <a:latin typeface="+mn-lt"/>
                <a:ea typeface="+mn-ea"/>
                <a:cs typeface="+mn-cs"/>
              </a:rPr>
              <a:t> extends List&lt;T&gt;{}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mn-lt"/>
                <a:ea typeface="+mn-ea"/>
                <a:cs typeface="+mn-cs"/>
              </a:rPr>
              <a: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MyList</a:t>
            </a:r>
            <a:r>
              <a:rPr lang="en-US" sz="1200" kern="1200" baseline="0" dirty="0" smtClean="0">
                <a:solidFill>
                  <a:schemeClr val="tx1"/>
                </a:solidFill>
                <a:effectLst/>
                <a:latin typeface="+mn-lt"/>
                <a:ea typeface="+mn-ea"/>
                <a:cs typeface="+mn-cs"/>
              </a:rPr>
              <a:t> extends </a:t>
            </a:r>
            <a:r>
              <a:rPr lang="en-US" sz="1200" kern="1200" baseline="0" dirty="0" err="1" smtClean="0">
                <a:solidFill>
                  <a:schemeClr val="tx1"/>
                </a:solidFill>
                <a:effectLst/>
                <a:latin typeface="+mn-lt"/>
                <a:ea typeface="+mn-ea"/>
                <a:cs typeface="+mn-cs"/>
              </a:rPr>
              <a:t>ArrayList</a:t>
            </a:r>
            <a:r>
              <a:rPr lang="en-US" sz="1200" kern="1200" baseline="0" dirty="0" smtClean="0">
                <a:solidFill>
                  <a:schemeClr val="tx1"/>
                </a:solidFill>
                <a:effectLst/>
                <a:latin typeface="+mn-lt"/>
                <a:ea typeface="+mn-ea"/>
                <a:cs typeface="+mn-cs"/>
              </a:rPr>
              <a:t>&lt;String&gt;{}</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13</a:t>
            </a:fld>
            <a:endParaRPr lang="en-US"/>
          </a:p>
        </p:txBody>
      </p:sp>
    </p:spTree>
    <p:extLst>
      <p:ext uri="{BB962C8B-B14F-4D97-AF65-F5344CB8AC3E}">
        <p14:creationId xmlns:p14="http://schemas.microsoft.com/office/powerpoint/2010/main" val="31125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mn-lt"/>
                <a:ea typeface="+mn-ea"/>
                <a:cs typeface="+mn-cs"/>
              </a:rPr>
              <a:t>Optional: </a:t>
            </a:r>
            <a:r>
              <a:rPr lang="en-US" sz="1200" kern="1200" dirty="0" smtClean="0">
                <a:solidFill>
                  <a:schemeClr val="tx1"/>
                </a:solidFill>
                <a:effectLst/>
                <a:latin typeface="+mn-lt"/>
                <a:ea typeface="+mn-ea"/>
                <a:cs typeface="+mn-cs"/>
              </a:rPr>
              <a:t>(Requires strong mathematical background) The real meaning of “covariant”.  A mathematical </a:t>
            </a:r>
            <a:r>
              <a:rPr lang="en-US" sz="1200" i="1" kern="1200" dirty="0" smtClean="0">
                <a:solidFill>
                  <a:schemeClr val="tx1"/>
                </a:solidFill>
                <a:effectLst/>
                <a:latin typeface="+mn-lt"/>
                <a:ea typeface="+mn-ea"/>
                <a:cs typeface="+mn-cs"/>
              </a:rPr>
              <a:t>category </a:t>
            </a:r>
            <a:r>
              <a:rPr lang="en-US" sz="1200" kern="1200" dirty="0" smtClean="0">
                <a:solidFill>
                  <a:schemeClr val="tx1"/>
                </a:solidFill>
                <a:effectLst/>
                <a:latin typeface="+mn-lt"/>
                <a:ea typeface="+mn-ea"/>
                <a:cs typeface="+mn-cs"/>
              </a:rPr>
              <a:t>is a collection of objects of the same type together with structure-preserving maps that map one object in the category to another. The </a:t>
            </a:r>
            <a:r>
              <a:rPr lang="en-US" sz="1200" i="1" kern="1200" dirty="0" smtClean="0">
                <a:solidFill>
                  <a:schemeClr val="tx1"/>
                </a:solidFill>
                <a:effectLst/>
                <a:latin typeface="+mn-lt"/>
                <a:ea typeface="+mn-ea"/>
                <a:cs typeface="+mn-cs"/>
              </a:rPr>
              <a:t>category of set</a:t>
            </a:r>
            <a:r>
              <a:rPr lang="en-US" sz="1200" kern="1200" dirty="0" smtClean="0">
                <a:solidFill>
                  <a:schemeClr val="tx1"/>
                </a:solidFill>
                <a:effectLst/>
                <a:latin typeface="+mn-lt"/>
                <a:ea typeface="+mn-ea"/>
                <a:cs typeface="+mn-cs"/>
              </a:rPr>
              <a:t>s has as its objects sets together with functions from one set to another. The collection Class of all classes (say Java classes) also forms a category; in this case, the “maps” between objects of this category are the arrows given by the subclass relation. Another category </a:t>
            </a:r>
            <a:r>
              <a:rPr lang="en-US" sz="1200" kern="1200" dirty="0" err="1" smtClean="0">
                <a:solidFill>
                  <a:schemeClr val="tx1"/>
                </a:solidFill>
                <a:effectLst/>
                <a:latin typeface="+mn-lt"/>
                <a:ea typeface="+mn-ea"/>
                <a:cs typeface="+mn-cs"/>
              </a:rPr>
              <a:t>ClassArray</a:t>
            </a:r>
            <a:r>
              <a:rPr lang="en-US" sz="1200" kern="1200" dirty="0" smtClean="0">
                <a:solidFill>
                  <a:schemeClr val="tx1"/>
                </a:solidFill>
                <a:effectLst/>
                <a:latin typeface="+mn-lt"/>
                <a:ea typeface="+mn-ea"/>
                <a:cs typeface="+mn-cs"/>
              </a:rPr>
              <a:t> is the collection of arrays having component type a Java class, like Employee[], Manager[], etc. Again the “maps” between these objects can be taken to be the subclass relation. The statement “array subtyping is covariant” means, technically speaking, that the transformation F: Class -&gt; </a:t>
            </a:r>
            <a:r>
              <a:rPr lang="en-US" sz="1200" kern="1200" dirty="0" err="1" smtClean="0">
                <a:solidFill>
                  <a:schemeClr val="tx1"/>
                </a:solidFill>
                <a:effectLst/>
                <a:latin typeface="+mn-lt"/>
                <a:ea typeface="+mn-ea"/>
                <a:cs typeface="+mn-cs"/>
              </a:rPr>
              <a:t>ClassArr</a:t>
            </a:r>
            <a:r>
              <a:rPr lang="en-US" sz="1200" kern="1200" dirty="0" smtClean="0">
                <a:solidFill>
                  <a:schemeClr val="tx1"/>
                </a:solidFill>
                <a:effectLst/>
                <a:latin typeface="+mn-lt"/>
                <a:ea typeface="+mn-ea"/>
                <a:cs typeface="+mn-cs"/>
              </a:rPr>
              <a:t> defined by F(C) = C[ ] is </a:t>
            </a:r>
            <a:r>
              <a:rPr lang="en-US" sz="1200" i="1" kern="1200" dirty="0" err="1" smtClean="0">
                <a:solidFill>
                  <a:schemeClr val="tx1"/>
                </a:solidFill>
                <a:effectLst/>
                <a:latin typeface="+mn-lt"/>
                <a:ea typeface="+mn-ea"/>
                <a:cs typeface="+mn-cs"/>
              </a:rPr>
              <a:t>functorial</a:t>
            </a:r>
            <a:r>
              <a:rPr lang="en-US" sz="1200" kern="1200" dirty="0" smtClean="0">
                <a:solidFill>
                  <a:schemeClr val="tx1"/>
                </a:solidFill>
                <a:effectLst/>
                <a:latin typeface="+mn-lt"/>
                <a:ea typeface="+mn-ea"/>
                <a:cs typeface="+mn-cs"/>
              </a:rPr>
              <a:t>: If C is a subclass of D, then F(C) is a subclass of F(D). The transformation G: Class -&gt; </a:t>
            </a:r>
            <a:r>
              <a:rPr lang="en-US" sz="1200" kern="1200" dirty="0" err="1" smtClean="0">
                <a:solidFill>
                  <a:schemeClr val="tx1"/>
                </a:solidFill>
                <a:effectLst/>
                <a:latin typeface="+mn-lt"/>
                <a:ea typeface="+mn-ea"/>
                <a:cs typeface="+mn-cs"/>
              </a:rPr>
              <a:t>ParamList</a:t>
            </a:r>
            <a:r>
              <a:rPr lang="en-US" sz="1200" kern="1200" dirty="0" smtClean="0">
                <a:solidFill>
                  <a:schemeClr val="tx1"/>
                </a:solidFill>
                <a:effectLst/>
                <a:latin typeface="+mn-lt"/>
                <a:ea typeface="+mn-ea"/>
                <a:cs typeface="+mn-cs"/>
              </a:rPr>
              <a:t>, given by G(C) = List&lt;C&gt; is </a:t>
            </a:r>
            <a:r>
              <a:rPr lang="en-US" sz="1200" i="1" kern="1200" dirty="0" smtClean="0">
                <a:solidFill>
                  <a:schemeClr val="tx1"/>
                </a:solidFill>
                <a:effectLst/>
                <a:latin typeface="+mn-lt"/>
                <a:ea typeface="+mn-ea"/>
                <a:cs typeface="+mn-cs"/>
              </a:rPr>
              <a:t>not </a:t>
            </a:r>
            <a:r>
              <a:rPr lang="en-US" sz="1200" kern="1200" dirty="0" err="1" smtClean="0">
                <a:solidFill>
                  <a:schemeClr val="tx1"/>
                </a:solidFill>
                <a:effectLst/>
                <a:latin typeface="+mn-lt"/>
                <a:ea typeface="+mn-ea"/>
                <a:cs typeface="+mn-cs"/>
              </a:rPr>
              <a:t>functorial</a:t>
            </a:r>
            <a:r>
              <a:rPr lang="en-US" sz="1200" kern="1200" dirty="0" smtClean="0">
                <a:solidFill>
                  <a:schemeClr val="tx1"/>
                </a:solidFill>
                <a:effectLst/>
                <a:latin typeface="+mn-lt"/>
                <a:ea typeface="+mn-ea"/>
                <a:cs typeface="+mn-cs"/>
              </a:rPr>
              <a:t> according to the rules of Java generics.</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17</a:t>
            </a:fld>
            <a:endParaRPr lang="en-US"/>
          </a:p>
        </p:txBody>
      </p:sp>
    </p:spTree>
    <p:extLst>
      <p:ext uri="{BB962C8B-B14F-4D97-AF65-F5344CB8AC3E}">
        <p14:creationId xmlns:p14="http://schemas.microsoft.com/office/powerpoint/2010/main" val="376702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19</a:t>
            </a:fld>
            <a:endParaRPr lang="en-US"/>
          </a:p>
        </p:txBody>
      </p:sp>
    </p:spTree>
    <p:extLst>
      <p:ext uri="{BB962C8B-B14F-4D97-AF65-F5344CB8AC3E}">
        <p14:creationId xmlns:p14="http://schemas.microsoft.com/office/powerpoint/2010/main" val="36300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[Optional]</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Reifiable</a:t>
            </a:r>
            <a:r>
              <a:rPr lang="en-US" sz="1200" b="1" kern="1200" dirty="0" smtClean="0">
                <a:solidFill>
                  <a:schemeClr val="tx1"/>
                </a:solidFill>
                <a:effectLst/>
                <a:latin typeface="+mn-lt"/>
                <a:ea typeface="+mn-ea"/>
                <a:cs typeface="+mn-cs"/>
              </a:rPr>
              <a:t> Types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for rules (2) and (3) is that the component type of an array must be a </a:t>
            </a:r>
            <a:r>
              <a:rPr lang="en-US" sz="1200" kern="1200" dirty="0" err="1" smtClean="0">
                <a:solidFill>
                  <a:schemeClr val="tx1"/>
                </a:solidFill>
                <a:effectLst/>
                <a:latin typeface="+mn-lt"/>
                <a:ea typeface="+mn-ea"/>
                <a:cs typeface="+mn-cs"/>
              </a:rPr>
              <a:t>reifiable</a:t>
            </a:r>
            <a:r>
              <a:rPr lang="en-US" sz="1200" kern="1200" dirty="0" smtClean="0">
                <a:solidFill>
                  <a:schemeClr val="tx1"/>
                </a:solidFill>
                <a:effectLst/>
                <a:latin typeface="+mn-lt"/>
                <a:ea typeface="+mn-ea"/>
                <a:cs typeface="+mn-cs"/>
              </a:rPr>
              <a:t> type.</a:t>
            </a:r>
          </a:p>
          <a:p>
            <a:r>
              <a:rPr lang="en-US" sz="1200" kern="1200" dirty="0" smtClean="0">
                <a:solidFill>
                  <a:schemeClr val="tx1"/>
                </a:solidFill>
                <a:effectLst/>
                <a:latin typeface="+mn-lt"/>
                <a:ea typeface="+mn-ea"/>
                <a:cs typeface="+mn-cs"/>
              </a:rPr>
              <a:t>Precise definition: A type is </a:t>
            </a:r>
            <a:r>
              <a:rPr lang="en-US" sz="1200" kern="1200" dirty="0" err="1" smtClean="0">
                <a:solidFill>
                  <a:schemeClr val="tx1"/>
                </a:solidFill>
                <a:effectLst/>
                <a:latin typeface="+mn-lt"/>
                <a:ea typeface="+mn-ea"/>
                <a:cs typeface="+mn-cs"/>
              </a:rPr>
              <a:t>reifiable</a:t>
            </a:r>
            <a:r>
              <a:rPr lang="en-US" sz="1200" kern="1200" dirty="0" smtClean="0">
                <a:solidFill>
                  <a:schemeClr val="tx1"/>
                </a:solidFill>
                <a:effectLst/>
                <a:latin typeface="+mn-lt"/>
                <a:ea typeface="+mn-ea"/>
                <a:cs typeface="+mn-cs"/>
              </a:rPr>
              <a:t> if the type is completely represented at run time</a:t>
            </a:r>
          </a:p>
          <a:p>
            <a:r>
              <a:rPr lang="en-US" sz="1200" kern="1200" dirty="0" smtClean="0">
                <a:solidFill>
                  <a:schemeClr val="tx1"/>
                </a:solidFill>
                <a:effectLst/>
                <a:latin typeface="+mn-lt"/>
                <a:ea typeface="+mn-ea"/>
                <a:cs typeface="+mn-cs"/>
              </a:rPr>
              <a:t>— that is, if erasure does not remove any useful information.</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20</a:t>
            </a:fld>
            <a:endParaRPr lang="en-US"/>
          </a:p>
        </p:txBody>
      </p:sp>
    </p:spTree>
    <p:extLst>
      <p:ext uri="{BB962C8B-B14F-4D97-AF65-F5344CB8AC3E}">
        <p14:creationId xmlns:p14="http://schemas.microsoft.com/office/powerpoint/2010/main" val="187213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A361D9EB-2EA6-46F6-A5DB-CE5A1D31740A}" type="slidenum">
              <a:rPr lang="en-US" altLang="en-US" sz="1300" smtClean="0">
                <a:latin typeface="Arial" charset="0"/>
                <a:cs typeface="Arial" charset="0"/>
              </a:rPr>
              <a:pPr eaLnBrk="1" fontAlgn="base" hangingPunct="1">
                <a:spcBef>
                  <a:spcPct val="0"/>
                </a:spcBef>
                <a:spcAft>
                  <a:spcPct val="0"/>
                </a:spcAft>
              </a:pPr>
              <a:t>48</a:t>
            </a:fld>
            <a:endParaRPr lang="en-US" altLang="en-US" sz="1300" smtClean="0">
              <a:latin typeface="Arial" charset="0"/>
              <a:cs typeface="Arial" charset="0"/>
            </a:endParaRPr>
          </a:p>
        </p:txBody>
      </p:sp>
      <p:sp>
        <p:nvSpPr>
          <p:cNvPr id="54275"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4276"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10/21/2016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10/21/2016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10/21/2016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10/21/2016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10/21/2016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10/21/2016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10/21/2016</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10/21/2016</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10/21/2016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10/21/2016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10/21/2016</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10/21/2016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a:bodyPr>
          <a:lstStyle/>
          <a:p>
            <a:pPr eaLnBrk="1" fontAlgn="auto" hangingPunct="1">
              <a:spcAft>
                <a:spcPts val="0"/>
              </a:spcAft>
              <a:defRPr/>
            </a:pPr>
            <a:r>
              <a:rPr lang="en-US" sz="4400" dirty="0" smtClean="0"/>
              <a:t>Lecture 10: </a:t>
            </a:r>
            <a:r>
              <a:rPr lang="en-US" sz="4400" dirty="0">
                <a:effectLst/>
              </a:rPr>
              <a:t>Java Generics</a:t>
            </a:r>
            <a:r>
              <a:rPr lang="en-US" sz="4400" dirty="0" smtClean="0">
                <a:effectLst/>
              </a:rPr>
              <a:t>:</a:t>
            </a:r>
            <a:br>
              <a:rPr lang="en-US" sz="4400" dirty="0" smtClean="0">
                <a:effectLst/>
              </a:rPr>
            </a:br>
            <a:r>
              <a:rPr lang="en-US" sz="3200" i="1" dirty="0">
                <a:effectLst/>
              </a:rPr>
              <a:t>Weaving the Universal into the Fabric of the </a:t>
            </a:r>
            <a:r>
              <a:rPr lang="en-US" sz="3200" i="1" dirty="0" smtClean="0">
                <a:effectLst/>
              </a:rPr>
              <a:t>Particular</a:t>
            </a:r>
            <a:endParaRPr lang="en-US" sz="44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612" y="914400"/>
            <a:ext cx="8229600" cy="5380037"/>
          </a:xfrm>
        </p:spPr>
        <p:txBody>
          <a:bodyPr/>
          <a:lstStyle/>
          <a:p>
            <a:pPr marL="514350" lvl="0" indent="-514350">
              <a:buAutoNum type="arabicPeriod" startAt="2"/>
            </a:pPr>
            <a:r>
              <a:rPr lang="en-US" dirty="0" smtClean="0"/>
              <a:t>The </a:t>
            </a:r>
            <a:r>
              <a:rPr lang="en-US" dirty="0" err="1" smtClean="0"/>
              <a:t>delcaration</a:t>
            </a:r>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List&lt;String&gt; words;</a:t>
            </a:r>
          </a:p>
          <a:p>
            <a:pPr marL="366713" lvl="1" indent="0">
              <a:buNone/>
            </a:pPr>
            <a:r>
              <a:rPr lang="en-US" dirty="0"/>
              <a:t>is called a </a:t>
            </a:r>
            <a:r>
              <a:rPr lang="en-US" i="1" dirty="0"/>
              <a:t>generic type invocation, </a:t>
            </a:r>
            <a:r>
              <a:rPr lang="en-US" dirty="0">
                <a:latin typeface="Courier New" panose="02070309020205020404" pitchFamily="49" charset="0"/>
                <a:cs typeface="Courier New" panose="02070309020205020404" pitchFamily="49" charset="0"/>
              </a:rPr>
              <a:t>String</a:t>
            </a:r>
            <a:r>
              <a:rPr lang="en-US" dirty="0"/>
              <a:t> is (in this context) a </a:t>
            </a:r>
            <a:r>
              <a:rPr lang="en-US" i="1" dirty="0"/>
              <a:t>type argument</a:t>
            </a:r>
            <a:r>
              <a:rPr lang="en-US" dirty="0"/>
              <a:t>, and </a:t>
            </a:r>
            <a:r>
              <a:rPr lang="en-US" dirty="0">
                <a:latin typeface="Courier New" panose="02070309020205020404" pitchFamily="49" charset="0"/>
                <a:cs typeface="Courier New" panose="02070309020205020404" pitchFamily="49" charset="0"/>
              </a:rPr>
              <a:t>List&lt;String&gt;</a:t>
            </a:r>
            <a:r>
              <a:rPr lang="en-US" dirty="0"/>
              <a:t> is called a </a:t>
            </a:r>
            <a:r>
              <a:rPr lang="en-US" i="1" dirty="0"/>
              <a:t>parametrized type. </a:t>
            </a:r>
            <a:r>
              <a:rPr lang="en-US" dirty="0"/>
              <a:t>Also, the class </a:t>
            </a:r>
            <a:r>
              <a:rPr lang="en-US" dirty="0">
                <a:latin typeface="Courier New" panose="02070309020205020404" pitchFamily="49" charset="0"/>
                <a:cs typeface="Courier New" panose="02070309020205020404" pitchFamily="49" charset="0"/>
              </a:rPr>
              <a:t>List</a:t>
            </a:r>
            <a:r>
              <a:rPr lang="en-US" dirty="0"/>
              <a:t>, with the type argument removed, is called a </a:t>
            </a:r>
            <a:r>
              <a:rPr lang="en-US" i="1" dirty="0"/>
              <a:t>raw type.</a:t>
            </a:r>
            <a:br>
              <a:rPr lang="en-US" i="1" dirty="0"/>
            </a:br>
            <a:r>
              <a:rPr lang="en-US" i="1" dirty="0"/>
              <a:t/>
            </a:r>
            <a:br>
              <a:rPr lang="en-US" i="1" dirty="0"/>
            </a:br>
            <a:r>
              <a:rPr lang="en-US" u="sng" dirty="0"/>
              <a:t>Note</a:t>
            </a:r>
            <a:r>
              <a:rPr lang="en-US" dirty="0"/>
              <a:t>: When raw types are used where a parametrized type is expected, the compiler issues a warning because the compile-time checks that can usually be done with parametrized types cannot be done with a raw type</a:t>
            </a:r>
            <a:r>
              <a:rPr lang="en-US" dirty="0" smtClean="0"/>
              <a:t>.</a:t>
            </a:r>
          </a:p>
          <a:p>
            <a:pPr marL="366713" lvl="1" indent="0">
              <a:buNone/>
            </a:pPr>
            <a:endParaRPr lang="en-US" dirty="0"/>
          </a:p>
          <a:p>
            <a:pPr marL="366713" lvl="1"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476" y="5334000"/>
            <a:ext cx="4895491" cy="125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644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437"/>
          </a:xfrm>
        </p:spPr>
        <p:txBody>
          <a:bodyPr/>
          <a:lstStyle/>
          <a:p>
            <a:pPr marL="514350" lvl="0" indent="-514350">
              <a:buAutoNum type="arabicPeriod" startAt="3"/>
            </a:pPr>
            <a:r>
              <a:rPr lang="en-US" dirty="0" smtClean="0"/>
              <a:t>Commonly </a:t>
            </a:r>
            <a:r>
              <a:rPr lang="en-US" dirty="0"/>
              <a:t>used type variables</a:t>
            </a:r>
            <a:r>
              <a:rPr lang="en-US" dirty="0" smtClean="0"/>
              <a:t>:</a:t>
            </a:r>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pic>
        <p:nvPicPr>
          <p:cNvPr id="5" name="Picture 4"/>
          <p:cNvPicPr/>
          <p:nvPr/>
        </p:nvPicPr>
        <p:blipFill>
          <a:blip r:embed="rId2"/>
          <a:stretch>
            <a:fillRect/>
          </a:stretch>
        </p:blipFill>
        <p:spPr>
          <a:xfrm>
            <a:off x="685800" y="1828800"/>
            <a:ext cx="6553200" cy="2123291"/>
          </a:xfrm>
          <a:prstGeom prst="rect">
            <a:avLst/>
          </a:prstGeom>
        </p:spPr>
      </p:pic>
    </p:spTree>
    <p:extLst>
      <p:ext uri="{BB962C8B-B14F-4D97-AF65-F5344CB8AC3E}">
        <p14:creationId xmlns:p14="http://schemas.microsoft.com/office/powerpoint/2010/main" val="1892692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dirty="0"/>
              <a:t>Creating Your Own Generic </a:t>
            </a:r>
            <a:r>
              <a:rPr lang="en-US" sz="4000" dirty="0" smtClean="0"/>
              <a:t>Class</a:t>
            </a:r>
            <a:endParaRPr lang="en-US" sz="4000" dirty="0"/>
          </a:p>
        </p:txBody>
      </p:sp>
      <p:sp>
        <p:nvSpPr>
          <p:cNvPr id="3" name="Content Placeholder 2"/>
          <p:cNvSpPr>
            <a:spLocks noGrp="1"/>
          </p:cNvSpPr>
          <p:nvPr>
            <p:ph idx="1"/>
          </p:nvPr>
        </p:nvSpPr>
        <p:spPr>
          <a:xfrm>
            <a:off x="457200" y="1935163"/>
            <a:ext cx="8458200" cy="4694237"/>
          </a:xfrm>
        </p:spPr>
        <p:txBody>
          <a:bodyPr/>
          <a:lstStyle/>
          <a:p>
            <a:pPr marL="0" indent="0">
              <a:buNone/>
            </a:pPr>
            <a:endParaRPr lang="en-US" sz="1800" u="sng" dirty="0" smtClean="0"/>
          </a:p>
          <a:p>
            <a:pPr marL="0" indent="0">
              <a:buNone/>
            </a:pPr>
            <a:endParaRPr lang="en-US" sz="1800" u="sng" dirty="0"/>
          </a:p>
          <a:p>
            <a:pPr marL="0" indent="0">
              <a:buNone/>
            </a:pPr>
            <a:endParaRPr lang="en-US" sz="1800" u="sng" dirty="0" smtClean="0"/>
          </a:p>
          <a:p>
            <a:pPr marL="0" indent="0">
              <a:buNone/>
            </a:pPr>
            <a:endParaRPr lang="en-US" sz="1800" u="sng" dirty="0"/>
          </a:p>
          <a:p>
            <a:pPr marL="0" indent="0">
              <a:buNone/>
            </a:pPr>
            <a:endParaRPr lang="en-US" sz="1800" u="sng" dirty="0" smtClean="0"/>
          </a:p>
          <a:p>
            <a:pPr marL="0" indent="0">
              <a:buNone/>
            </a:pPr>
            <a:r>
              <a:rPr lang="en-US" sz="1800" u="sng" dirty="0" smtClean="0"/>
              <a:t>Notes</a:t>
            </a:r>
            <a:r>
              <a:rPr lang="en-US" sz="1800" dirty="0"/>
              <a:t>:</a:t>
            </a:r>
          </a:p>
          <a:p>
            <a:pPr marL="342900" lvl="0" indent="-342900">
              <a:buFont typeface="+mj-lt"/>
              <a:buAutoNum type="arabicPeriod"/>
            </a:pPr>
            <a:r>
              <a:rPr lang="en-US" sz="1800" dirty="0" smtClean="0"/>
              <a:t>The </a:t>
            </a:r>
            <a:r>
              <a:rPr lang="en-US" sz="1800" dirty="0"/>
              <a:t>class declaration introduces type variables K, V. These can then be used in the body of the class as types of variables and method arguments and return types. </a:t>
            </a:r>
            <a:endParaRPr lang="en-US" sz="1800" dirty="0" smtClean="0"/>
          </a:p>
          <a:p>
            <a:pPr marL="342900" lvl="0" indent="-342900">
              <a:buFont typeface="+mj-lt"/>
              <a:buAutoNum type="arabicPeriod"/>
            </a:pPr>
            <a:r>
              <a:rPr lang="en-US" sz="1800" dirty="0" smtClean="0"/>
              <a:t>The </a:t>
            </a:r>
            <a:r>
              <a:rPr lang="en-US" sz="1800" dirty="0"/>
              <a:t>type variables may be realized as any Java object type (even user-defined), but not as a primitive type.</a:t>
            </a:r>
          </a:p>
          <a:p>
            <a:pPr marL="0" indent="0">
              <a:buNone/>
            </a:pPr>
            <a:r>
              <a:rPr lang="en-US" sz="1800" u="sng" dirty="0"/>
              <a:t>Usage Example</a:t>
            </a:r>
            <a:r>
              <a:rPr lang="en-US" sz="1800" dirty="0"/>
              <a:t>:</a:t>
            </a:r>
          </a:p>
          <a:p>
            <a:pPr marL="366713" lvl="1" indent="0">
              <a:buNone/>
            </a:pPr>
            <a:r>
              <a:rPr lang="en-US" sz="1600" dirty="0" err="1" smtClean="0">
                <a:latin typeface="Courier New" panose="02070309020205020404" pitchFamily="49" charset="0"/>
                <a:cs typeface="Courier New" panose="02070309020205020404" pitchFamily="49" charset="0"/>
              </a:rPr>
              <a:t>SimplePair</a:t>
            </a:r>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String,String</a:t>
            </a:r>
            <a:r>
              <a:rPr lang="en-US" sz="1600" dirty="0">
                <a:latin typeface="Courier New" panose="02070309020205020404" pitchFamily="49" charset="0"/>
                <a:cs typeface="Courier New" panose="02070309020205020404" pitchFamily="49" charset="0"/>
              </a:rPr>
              <a:t>&gt; pair = </a:t>
            </a:r>
            <a:r>
              <a:rPr lang="en-US" sz="1600" dirty="0" smtClean="0">
                <a:latin typeface="Courier New" panose="02070309020205020404" pitchFamily="49" charset="0"/>
                <a:cs typeface="Courier New" panose="02070309020205020404" pitchFamily="49" charset="0"/>
              </a:rPr>
              <a:t>new</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SimplePair</a:t>
            </a:r>
            <a:r>
              <a:rPr lang="en-US" sz="1600" dirty="0">
                <a:latin typeface="Courier New" panose="02070309020205020404" pitchFamily="49" charset="0"/>
                <a:cs typeface="Courier New" panose="02070309020205020404" pitchFamily="49" charset="0"/>
              </a:rPr>
              <a:t>&lt;&gt;(“Hello”, “World”);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String hello = </a:t>
            </a:r>
            <a:r>
              <a:rPr lang="en-US" sz="1600" dirty="0" err="1">
                <a:latin typeface="Courier New" panose="02070309020205020404" pitchFamily="49" charset="0"/>
                <a:cs typeface="Courier New" panose="02070309020205020404" pitchFamily="49" charset="0"/>
              </a:rPr>
              <a:t>pair.getKey</a:t>
            </a:r>
            <a:r>
              <a:rPr lang="en-US" sz="1600" dirty="0">
                <a:latin typeface="Courier New" panose="02070309020205020404" pitchFamily="49" charset="0"/>
                <a:cs typeface="Courier New" panose="02070309020205020404" pitchFamily="49" charset="0"/>
              </a:rPr>
              <a:t>(); </a:t>
            </a:r>
            <a:r>
              <a:rPr lang="en-US" sz="1600" b="1" dirty="0">
                <a:solidFill>
                  <a:srgbClr val="00B050"/>
                </a:solidFill>
              </a:rPr>
              <a:t>//hello contains the String “Hello”</a:t>
            </a:r>
            <a:endParaRPr lang="en-US" sz="1600" dirty="0">
              <a:solidFill>
                <a:srgbClr val="00B050"/>
              </a:solidFill>
            </a:endParaRP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pic>
        <p:nvPicPr>
          <p:cNvPr id="5" name="Picture 4"/>
          <p:cNvPicPr/>
          <p:nvPr/>
        </p:nvPicPr>
        <p:blipFill>
          <a:blip r:embed="rId2"/>
          <a:stretch>
            <a:fillRect/>
          </a:stretch>
        </p:blipFill>
        <p:spPr>
          <a:xfrm>
            <a:off x="2362200" y="1371600"/>
            <a:ext cx="4419600" cy="2514600"/>
          </a:xfrm>
          <a:prstGeom prst="rect">
            <a:avLst/>
          </a:prstGeom>
        </p:spPr>
      </p:pic>
    </p:spTree>
    <p:extLst>
      <p:ext uri="{BB962C8B-B14F-4D97-AF65-F5344CB8AC3E}">
        <p14:creationId xmlns:p14="http://schemas.microsoft.com/office/powerpoint/2010/main" val="4071494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5384"/>
            <a:ext cx="8229600" cy="1295400"/>
          </a:xfrm>
        </p:spPr>
        <p:txBody>
          <a:bodyPr/>
          <a:lstStyle/>
          <a:p>
            <a:r>
              <a:rPr lang="en-US" sz="3600" dirty="0"/>
              <a:t>Implementing a Generic </a:t>
            </a:r>
            <a:r>
              <a:rPr lang="en-US" sz="3600" dirty="0" smtClean="0"/>
              <a:t>Interface</a:t>
            </a:r>
            <a:endParaRPr lang="en-US" sz="3600" dirty="0"/>
          </a:p>
        </p:txBody>
      </p:sp>
      <p:sp>
        <p:nvSpPr>
          <p:cNvPr id="3" name="Content Placeholder 2"/>
          <p:cNvSpPr>
            <a:spLocks noGrp="1"/>
          </p:cNvSpPr>
          <p:nvPr>
            <p:ph idx="1"/>
          </p:nvPr>
        </p:nvSpPr>
        <p:spPr>
          <a:xfrm>
            <a:off x="447675" y="5943600"/>
            <a:ext cx="8229600" cy="533400"/>
          </a:xfrm>
        </p:spPr>
        <p:txBody>
          <a:bodyPr/>
          <a:lstStyle/>
          <a:p>
            <a:pPr marL="0" indent="0">
              <a:buNone/>
            </a:pPr>
            <a:r>
              <a:rPr lang="en-US" sz="2000" dirty="0"/>
              <a:t>See Demo: </a:t>
            </a:r>
            <a:r>
              <a:rPr lang="en-US" sz="2000" dirty="0" smtClean="0"/>
              <a:t>lesson10.lecture.generics.pairexamples</a:t>
            </a: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13</a:t>
            </a:fld>
            <a:endParaRPr lang="en-US" dirty="0"/>
          </a:p>
        </p:txBody>
      </p:sp>
      <p:pic>
        <p:nvPicPr>
          <p:cNvPr id="6" name="Picture 5"/>
          <p:cNvPicPr/>
          <p:nvPr/>
        </p:nvPicPr>
        <p:blipFill>
          <a:blip r:embed="rId3"/>
          <a:stretch>
            <a:fillRect/>
          </a:stretch>
        </p:blipFill>
        <p:spPr>
          <a:xfrm>
            <a:off x="2743200" y="1250016"/>
            <a:ext cx="2590800" cy="882694"/>
          </a:xfrm>
          <a:prstGeom prst="rect">
            <a:avLst/>
          </a:prstGeom>
        </p:spPr>
      </p:pic>
      <p:pic>
        <p:nvPicPr>
          <p:cNvPr id="7" name="Picture 6"/>
          <p:cNvPicPr/>
          <p:nvPr/>
        </p:nvPicPr>
        <p:blipFill>
          <a:blip r:embed="rId4"/>
          <a:stretch>
            <a:fillRect/>
          </a:stretch>
        </p:blipFill>
        <p:spPr>
          <a:xfrm>
            <a:off x="412376" y="3048000"/>
            <a:ext cx="3931024" cy="2895600"/>
          </a:xfrm>
          <a:prstGeom prst="rect">
            <a:avLst/>
          </a:prstGeom>
        </p:spPr>
      </p:pic>
      <p:pic>
        <p:nvPicPr>
          <p:cNvPr id="8" name="Picture 7"/>
          <p:cNvPicPr/>
          <p:nvPr/>
        </p:nvPicPr>
        <p:blipFill>
          <a:blip r:embed="rId5"/>
          <a:stretch>
            <a:fillRect/>
          </a:stretch>
        </p:blipFill>
        <p:spPr>
          <a:xfrm>
            <a:off x="4343400" y="3048000"/>
            <a:ext cx="4648200" cy="2209800"/>
          </a:xfrm>
          <a:prstGeom prst="rect">
            <a:avLst/>
          </a:prstGeom>
        </p:spPr>
      </p:pic>
      <p:sp>
        <p:nvSpPr>
          <p:cNvPr id="9" name="TextBox 8"/>
          <p:cNvSpPr txBox="1"/>
          <p:nvPr/>
        </p:nvSpPr>
        <p:spPr>
          <a:xfrm>
            <a:off x="540598" y="2132710"/>
            <a:ext cx="3879002" cy="646331"/>
          </a:xfrm>
          <a:prstGeom prst="rect">
            <a:avLst/>
          </a:prstGeom>
          <a:noFill/>
        </p:spPr>
        <p:txBody>
          <a:bodyPr wrap="square" rtlCol="0">
            <a:spAutoFit/>
          </a:bodyPr>
          <a:lstStyle/>
          <a:p>
            <a:pPr marL="285750" indent="-285750" eaLnBrk="0" hangingPunct="0">
              <a:spcBef>
                <a:spcPct val="20000"/>
              </a:spcBef>
              <a:buClr>
                <a:srgbClr val="0BD0D9"/>
              </a:buClr>
              <a:buSzPct val="95000"/>
              <a:buFont typeface="Arial" panose="020B0604020202020204" pitchFamily="34" charset="0"/>
              <a:buChar char="•"/>
            </a:pPr>
            <a:r>
              <a:rPr lang="en-US" dirty="0">
                <a:latin typeface="+mn-lt"/>
                <a:cs typeface="+mn-cs"/>
              </a:rPr>
              <a:t>One way: Create a parametrized type implementation </a:t>
            </a:r>
          </a:p>
        </p:txBody>
      </p:sp>
      <p:sp>
        <p:nvSpPr>
          <p:cNvPr id="10" name="TextBox 9"/>
          <p:cNvSpPr txBox="1"/>
          <p:nvPr/>
        </p:nvSpPr>
        <p:spPr>
          <a:xfrm>
            <a:off x="4562475" y="2132710"/>
            <a:ext cx="3962400" cy="923330"/>
          </a:xfrm>
          <a:prstGeom prst="rect">
            <a:avLst/>
          </a:prstGeom>
          <a:noFill/>
        </p:spPr>
        <p:txBody>
          <a:bodyPr wrap="square" rtlCol="0">
            <a:spAutoFit/>
          </a:bodyPr>
          <a:lstStyle/>
          <a:p>
            <a:pPr marL="285750" indent="-285750" eaLnBrk="0" hangingPunct="0">
              <a:spcBef>
                <a:spcPct val="20000"/>
              </a:spcBef>
              <a:buClr>
                <a:srgbClr val="0BD0D9"/>
              </a:buClr>
              <a:buSzPct val="95000"/>
              <a:buFont typeface="Arial" panose="020B0604020202020204" pitchFamily="34" charset="0"/>
              <a:buChar char="•"/>
            </a:pPr>
            <a:r>
              <a:rPr lang="en-US" dirty="0">
                <a:latin typeface="+mn-lt"/>
                <a:cs typeface="+mn-cs"/>
              </a:rPr>
              <a:t>Another way: Create a generic class implementation</a:t>
            </a:r>
          </a:p>
          <a:p>
            <a:endParaRPr lang="en-US" dirty="0"/>
          </a:p>
        </p:txBody>
      </p:sp>
    </p:spTree>
    <p:extLst>
      <p:ext uri="{BB962C8B-B14F-4D97-AF65-F5344CB8AC3E}">
        <p14:creationId xmlns:p14="http://schemas.microsoft.com/office/powerpoint/2010/main" val="551280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000" dirty="0"/>
              <a:t>Extending a Generic Class</a:t>
            </a:r>
          </a:p>
        </p:txBody>
      </p:sp>
      <p:sp>
        <p:nvSpPr>
          <p:cNvPr id="3" name="Content Placeholder 2"/>
          <p:cNvSpPr>
            <a:spLocks noGrp="1"/>
          </p:cNvSpPr>
          <p:nvPr>
            <p:ph idx="1"/>
          </p:nvPr>
        </p:nvSpPr>
        <p:spPr>
          <a:xfrm>
            <a:off x="457200" y="1524000"/>
            <a:ext cx="8229600" cy="4389437"/>
          </a:xfrm>
        </p:spPr>
        <p:txBody>
          <a:bodyPr/>
          <a:lstStyle/>
          <a:p>
            <a:pPr marL="0" indent="0">
              <a:buNone/>
            </a:pPr>
            <a:r>
              <a:rPr lang="en-US" dirty="0"/>
              <a:t>The same points apply for extending a generic </a:t>
            </a:r>
            <a:r>
              <a:rPr lang="en-US" dirty="0" smtClean="0"/>
              <a:t>class.</a:t>
            </a:r>
            <a:endParaRPr lang="en-US" dirty="0"/>
          </a:p>
          <a:p>
            <a:pPr marL="0" indent="0">
              <a:buNone/>
            </a:pPr>
            <a:r>
              <a:rPr lang="en-US" dirty="0"/>
              <a:t>Either</a:t>
            </a:r>
            <a:r>
              <a:rPr lang="en-US" b="1" dirty="0"/>
              <a:t>:</a:t>
            </a:r>
            <a:r>
              <a:rPr lang="en-US" dirty="0"/>
              <a:t> Create a generic class </a:t>
            </a:r>
            <a:r>
              <a:rPr lang="en-US" dirty="0" smtClean="0"/>
              <a:t>implementation</a:t>
            </a:r>
          </a:p>
          <a:p>
            <a:pPr marL="641350" lvl="2" indent="0">
              <a:buNone/>
            </a:pPr>
            <a:r>
              <a:rPr lang="en-US" sz="1800" dirty="0">
                <a:latin typeface="Courier New" pitchFamily="49" charset="0"/>
                <a:cs typeface="Courier New" pitchFamily="49" charset="0"/>
              </a:rPr>
              <a:t>p</a:t>
            </a:r>
            <a:r>
              <a:rPr lang="en-US" sz="1800" dirty="0" smtClean="0">
                <a:latin typeface="Courier New" pitchFamily="49" charset="0"/>
                <a:cs typeface="Courier New" pitchFamily="49" charset="0"/>
              </a:rPr>
              <a:t>ublic class </a:t>
            </a:r>
            <a:r>
              <a:rPr lang="en-US" sz="1800" dirty="0" err="1" smtClean="0">
                <a:latin typeface="Courier New" pitchFamily="49" charset="0"/>
                <a:cs typeface="Courier New" pitchFamily="49" charset="0"/>
              </a:rPr>
              <a:t>MyList</a:t>
            </a:r>
            <a:r>
              <a:rPr lang="en-US" sz="1800" dirty="0" smtClean="0">
                <a:latin typeface="Courier New" pitchFamily="49" charset="0"/>
                <a:cs typeface="Courier New" pitchFamily="49" charset="0"/>
              </a:rPr>
              <a:t>&lt;T&gt; extends </a:t>
            </a:r>
            <a:r>
              <a:rPr lang="en-US" sz="1800" dirty="0" err="1" smtClean="0">
                <a:latin typeface="Courier New" pitchFamily="49" charset="0"/>
                <a:cs typeface="Courier New" pitchFamily="49" charset="0"/>
              </a:rPr>
              <a:t>ArrayList</a:t>
            </a:r>
            <a:r>
              <a:rPr lang="en-US" sz="1800" dirty="0" smtClean="0">
                <a:latin typeface="Courier New" pitchFamily="49" charset="0"/>
                <a:cs typeface="Courier New" pitchFamily="49" charset="0"/>
              </a:rPr>
              <a:t>&lt;T&gt;{</a:t>
            </a:r>
          </a:p>
          <a:p>
            <a:pPr marL="641350" lvl="2" indent="0">
              <a:buNone/>
            </a:pPr>
            <a:r>
              <a:rPr lang="en-US" sz="1800" dirty="0" smtClean="0">
                <a:latin typeface="Courier New" pitchFamily="49" charset="0"/>
                <a:cs typeface="Courier New" pitchFamily="49" charset="0"/>
              </a:rPr>
              <a:t>…</a:t>
            </a:r>
          </a:p>
          <a:p>
            <a:pPr marL="641350" lvl="2" indent="0">
              <a:buNone/>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0" indent="0">
              <a:buNone/>
            </a:pPr>
            <a:endParaRPr lang="en-US" dirty="0"/>
          </a:p>
          <a:p>
            <a:pPr marL="0" indent="0">
              <a:buNone/>
            </a:pPr>
            <a:r>
              <a:rPr lang="en-US" dirty="0"/>
              <a:t>Or</a:t>
            </a:r>
            <a:r>
              <a:rPr lang="en-US" b="1" dirty="0"/>
              <a:t>: </a:t>
            </a:r>
            <a:r>
              <a:rPr lang="en-US" dirty="0"/>
              <a:t>Create a </a:t>
            </a:r>
            <a:r>
              <a:rPr lang="en-US" dirty="0" err="1"/>
              <a:t>parametrized</a:t>
            </a:r>
            <a:r>
              <a:rPr lang="en-US" dirty="0"/>
              <a:t> type </a:t>
            </a:r>
            <a:r>
              <a:rPr lang="en-US" dirty="0" smtClean="0"/>
              <a:t>implementation</a:t>
            </a:r>
          </a:p>
          <a:p>
            <a:pPr marL="641350" lvl="2" indent="0">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MyList</a:t>
            </a:r>
            <a:r>
              <a:rPr lang="en-US" sz="1800" dirty="0" smtClean="0">
                <a:latin typeface="Courier New" pitchFamily="49" charset="0"/>
                <a:cs typeface="Courier New" pitchFamily="49" charset="0"/>
              </a:rPr>
              <a:t> extends </a:t>
            </a:r>
            <a:r>
              <a:rPr lang="en-US" sz="1800" dirty="0" err="1" smtClean="0">
                <a:latin typeface="Courier New" pitchFamily="49" charset="0"/>
                <a:cs typeface="Courier New" pitchFamily="49" charset="0"/>
              </a:rPr>
              <a:t>ArrayList</a:t>
            </a:r>
            <a:r>
              <a:rPr lang="en-US" sz="1800" dirty="0" smtClean="0">
                <a:latin typeface="Courier New" pitchFamily="49" charset="0"/>
                <a:cs typeface="Courier New" pitchFamily="49" charset="0"/>
              </a:rPr>
              <a:t>&lt;String&gt;{</a:t>
            </a:r>
          </a:p>
          <a:p>
            <a:pPr marL="641350" lvl="2" indent="0">
              <a:buNone/>
            </a:pPr>
            <a:r>
              <a:rPr lang="en-US" sz="1800" dirty="0" smtClean="0">
                <a:latin typeface="Courier New" pitchFamily="49" charset="0"/>
                <a:cs typeface="Courier New" pitchFamily="49" charset="0"/>
              </a:rPr>
              <a:t>…</a:t>
            </a:r>
          </a:p>
          <a:p>
            <a:pPr marL="641350" lvl="2" indent="0">
              <a:buNone/>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0" indent="0">
              <a:buNone/>
            </a:pPr>
            <a:endParaRPr lang="en-US" dirty="0"/>
          </a:p>
          <a:p>
            <a:pPr marL="0" indent="0">
              <a:buNone/>
            </a:pPr>
            <a:r>
              <a:rPr lang="en-US" b="1" dirty="0"/>
              <a:t>	</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spTree>
    <p:extLst>
      <p:ext uri="{BB962C8B-B14F-4D97-AF65-F5344CB8AC3E}">
        <p14:creationId xmlns:p14="http://schemas.microsoft.com/office/powerpoint/2010/main" val="1553520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lstStyle/>
          <a:p>
            <a:r>
              <a:rPr lang="en-US" sz="3600" dirty="0"/>
              <a:t>How Java Implements Generics: </a:t>
            </a:r>
            <a:r>
              <a:rPr lang="en-US" sz="3600" i="1" dirty="0"/>
              <a:t>Type </a:t>
            </a:r>
            <a:r>
              <a:rPr lang="en-US" sz="3600" i="1" dirty="0" smtClean="0"/>
              <a:t>Erasure</a:t>
            </a:r>
            <a:endParaRPr lang="en-US" sz="3600" dirty="0"/>
          </a:p>
        </p:txBody>
      </p:sp>
      <p:sp>
        <p:nvSpPr>
          <p:cNvPr id="3" name="Content Placeholder 2"/>
          <p:cNvSpPr>
            <a:spLocks noGrp="1"/>
          </p:cNvSpPr>
          <p:nvPr>
            <p:ph idx="1"/>
          </p:nvPr>
        </p:nvSpPr>
        <p:spPr>
          <a:xfrm>
            <a:off x="457200" y="1752599"/>
            <a:ext cx="8229600" cy="4572001"/>
          </a:xfrm>
        </p:spPr>
        <p:txBody>
          <a:bodyPr/>
          <a:lstStyle/>
          <a:p>
            <a:pPr marL="0" indent="0">
              <a:buNone/>
            </a:pPr>
            <a:r>
              <a:rPr lang="en-US" sz="2000" dirty="0"/>
              <a:t>The compiler transforms the following generic </a:t>
            </a:r>
            <a:r>
              <a:rPr lang="en-US" sz="2000" dirty="0" smtClean="0"/>
              <a:t>code</a:t>
            </a:r>
          </a:p>
          <a:p>
            <a:pPr marL="366713" lvl="1" indent="0">
              <a:buNone/>
            </a:pPr>
            <a:r>
              <a:rPr lang="en-US" sz="2000" dirty="0">
                <a:latin typeface="Courier New" panose="02070309020205020404" pitchFamily="49" charset="0"/>
                <a:cs typeface="Courier New" panose="02070309020205020404" pitchFamily="49" charset="0"/>
              </a:rPr>
              <a:t>List&lt;String&gt; words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words.add</a:t>
            </a:r>
            <a:r>
              <a:rPr lang="en-US" sz="2000" dirty="0">
                <a:latin typeface="Courier New" panose="02070309020205020404" pitchFamily="49" charset="0"/>
                <a:cs typeface="Courier New" panose="02070309020205020404" pitchFamily="49" charset="0"/>
              </a:rPr>
              <a:t>(“Hello”);</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words.add</a:t>
            </a:r>
            <a:r>
              <a:rPr lang="en-US" sz="2000" dirty="0">
                <a:latin typeface="Courier New" panose="02070309020205020404" pitchFamily="49" charset="0"/>
                <a:cs typeface="Courier New" panose="02070309020205020404" pitchFamily="49" charset="0"/>
              </a:rPr>
              <a:t>(“ world!”);</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String s = </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(0) + </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System.out.print</a:t>
            </a:r>
            <a:r>
              <a:rPr lang="en-US" sz="2000" dirty="0">
                <a:latin typeface="Courier New" panose="02070309020205020404" pitchFamily="49" charset="0"/>
                <a:cs typeface="Courier New" panose="02070309020205020404" pitchFamily="49" charset="0"/>
              </a:rPr>
              <a:t>(s);  //output: Hello world!</a:t>
            </a:r>
          </a:p>
          <a:p>
            <a:pPr marL="0" indent="0">
              <a:buNone/>
            </a:pPr>
            <a:endParaRPr lang="en-US" sz="2000" dirty="0" smtClean="0"/>
          </a:p>
          <a:p>
            <a:pPr marL="0" indent="0">
              <a:buNone/>
            </a:pPr>
            <a:r>
              <a:rPr lang="en-US" sz="2000" dirty="0" smtClean="0"/>
              <a:t>into </a:t>
            </a:r>
            <a:r>
              <a:rPr lang="en-US" sz="2000" dirty="0"/>
              <a:t>the following non-generic code</a:t>
            </a:r>
            <a:r>
              <a:rPr lang="en-US" sz="2000" dirty="0" smtClean="0"/>
              <a:t>:</a:t>
            </a:r>
          </a:p>
          <a:p>
            <a:pPr marL="366713" lvl="1" indent="0">
              <a:buNone/>
            </a:pPr>
            <a:r>
              <a:rPr lang="en-US" sz="2000" dirty="0">
                <a:latin typeface="Courier New" panose="02070309020205020404" pitchFamily="49" charset="0"/>
                <a:cs typeface="Courier New" panose="02070309020205020404" pitchFamily="49" charset="0"/>
              </a:rPr>
              <a:t>List words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words.add</a:t>
            </a:r>
            <a:r>
              <a:rPr lang="en-US" sz="2000" dirty="0">
                <a:latin typeface="Courier New" panose="02070309020205020404" pitchFamily="49" charset="0"/>
                <a:cs typeface="Courier New" panose="02070309020205020404" pitchFamily="49" charset="0"/>
              </a:rPr>
              <a:t>(“Hello”);</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words.add</a:t>
            </a:r>
            <a:r>
              <a:rPr lang="en-US" sz="2000" dirty="0">
                <a:latin typeface="Courier New" panose="02070309020205020404" pitchFamily="49" charset="0"/>
                <a:cs typeface="Courier New" panose="02070309020205020404" pitchFamily="49" charset="0"/>
              </a:rPr>
              <a:t>(“ world!”);</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String s = ((String)</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(0)) + ((String)</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System.out.print</a:t>
            </a:r>
            <a:r>
              <a:rPr lang="en-US" sz="2000" dirty="0">
                <a:latin typeface="Courier New" panose="02070309020205020404" pitchFamily="49" charset="0"/>
                <a:cs typeface="Courier New" panose="02070309020205020404" pitchFamily="49" charset="0"/>
              </a:rPr>
              <a:t>(s);  //output: Hello world</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spTree>
    <p:extLst>
      <p:ext uri="{BB962C8B-B14F-4D97-AF65-F5344CB8AC3E}">
        <p14:creationId xmlns:p14="http://schemas.microsoft.com/office/powerpoint/2010/main" val="1713426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sz="3600" dirty="0"/>
              <a:t>How Java Implements Generics: </a:t>
            </a:r>
            <a:r>
              <a:rPr lang="en-US" sz="3600" i="1" dirty="0"/>
              <a:t>Type </a:t>
            </a:r>
            <a:r>
              <a:rPr lang="en-US" sz="3600" i="1" dirty="0" smtClean="0"/>
              <a:t>Erasure (cont.)</a:t>
            </a:r>
            <a:endParaRPr lang="en-US" sz="3600" dirty="0"/>
          </a:p>
        </p:txBody>
      </p:sp>
      <p:sp>
        <p:nvSpPr>
          <p:cNvPr id="3" name="Content Placeholder 2"/>
          <p:cNvSpPr>
            <a:spLocks noGrp="1"/>
          </p:cNvSpPr>
          <p:nvPr>
            <p:ph idx="1"/>
          </p:nvPr>
        </p:nvSpPr>
        <p:spPr>
          <a:xfrm>
            <a:off x="457200" y="1752600"/>
            <a:ext cx="8229600" cy="4953000"/>
          </a:xfrm>
        </p:spPr>
        <p:txBody>
          <a:bodyPr/>
          <a:lstStyle/>
          <a:p>
            <a:pPr marL="457200" lvl="0" indent="-457200">
              <a:buFont typeface="+mj-lt"/>
              <a:buAutoNum type="arabicPeriod"/>
            </a:pPr>
            <a:r>
              <a:rPr lang="en-US" sz="2000" dirty="0" smtClean="0"/>
              <a:t>Java </a:t>
            </a:r>
            <a:r>
              <a:rPr lang="en-US" sz="2000" dirty="0"/>
              <a:t>is said to implement  generics </a:t>
            </a:r>
            <a:r>
              <a:rPr lang="en-US" sz="2000" i="1" dirty="0"/>
              <a:t>by erasure </a:t>
            </a:r>
            <a:r>
              <a:rPr lang="en-US" sz="2000" dirty="0"/>
              <a:t>because the parametrized types like </a:t>
            </a:r>
            <a:r>
              <a:rPr lang="en-US" sz="2000" dirty="0">
                <a:latin typeface="Courier New" panose="02070309020205020404" pitchFamily="49" charset="0"/>
                <a:cs typeface="Courier New" panose="02070309020205020404" pitchFamily="49" charset="0"/>
              </a:rPr>
              <a:t>List&lt;String&gt;</a:t>
            </a:r>
            <a:r>
              <a:rPr lang="en-US" sz="2000" dirty="0"/>
              <a:t>,  </a:t>
            </a:r>
            <a:r>
              <a:rPr lang="en-US" sz="2000" dirty="0">
                <a:latin typeface="Courier New" panose="02070309020205020404" pitchFamily="49" charset="0"/>
                <a:cs typeface="Courier New" panose="02070309020205020404" pitchFamily="49" charset="0"/>
              </a:rPr>
              <a:t>List&lt;Integer&gt;</a:t>
            </a:r>
            <a:r>
              <a:rPr lang="en-US" sz="2000" dirty="0"/>
              <a:t> </a:t>
            </a:r>
            <a:r>
              <a:rPr lang="en-US" sz="2000" dirty="0" smtClean="0"/>
              <a:t>and  </a:t>
            </a:r>
            <a:r>
              <a:rPr lang="en-US" sz="2000" dirty="0">
                <a:latin typeface="Courier New" panose="02070309020205020404" pitchFamily="49" charset="0"/>
                <a:cs typeface="Courier New" panose="02070309020205020404" pitchFamily="49" charset="0"/>
              </a:rPr>
              <a:t>List&lt;List&lt;Integer&gt;&gt;</a:t>
            </a:r>
            <a:r>
              <a:rPr lang="en-US" sz="2000" dirty="0"/>
              <a:t> are all represented at runtime by the single type </a:t>
            </a:r>
            <a:r>
              <a:rPr lang="en-US" sz="2000" dirty="0" smtClean="0"/>
              <a:t>List.</a:t>
            </a:r>
          </a:p>
          <a:p>
            <a:pPr marL="457200" lvl="0" indent="-457200">
              <a:buFont typeface="+mj-lt"/>
              <a:buAutoNum type="arabicPeriod"/>
            </a:pPr>
            <a:r>
              <a:rPr lang="en-US" sz="2000" dirty="0" smtClean="0"/>
              <a:t>Also </a:t>
            </a:r>
            <a:r>
              <a:rPr lang="en-US" sz="2000" i="1" dirty="0"/>
              <a:t>erasure </a:t>
            </a:r>
            <a:r>
              <a:rPr lang="en-US" sz="2000" dirty="0"/>
              <a:t>is the process of converting the first piece of code to the </a:t>
            </a:r>
            <a:r>
              <a:rPr lang="en-US" sz="2000" dirty="0" smtClean="0"/>
              <a:t>second</a:t>
            </a:r>
          </a:p>
          <a:p>
            <a:pPr marL="457200" lvl="0" indent="-457200">
              <a:buFont typeface="+mj-lt"/>
              <a:buAutoNum type="arabicPeriod"/>
            </a:pPr>
            <a:r>
              <a:rPr lang="en-US" sz="2000" dirty="0" smtClean="0"/>
              <a:t>The </a:t>
            </a:r>
            <a:r>
              <a:rPr lang="en-US" sz="2000" dirty="0"/>
              <a:t>compiled code for generics will carry out the same </a:t>
            </a:r>
            <a:r>
              <a:rPr lang="en-US" sz="2000" dirty="0" err="1"/>
              <a:t>downcasting</a:t>
            </a:r>
            <a:r>
              <a:rPr lang="en-US" sz="2000" dirty="0"/>
              <a:t> as was required in pre-generics Java</a:t>
            </a:r>
            <a:r>
              <a:rPr lang="en-US" sz="2000" dirty="0" smtClean="0"/>
              <a:t>.</a:t>
            </a:r>
          </a:p>
          <a:p>
            <a:pPr marL="457200" lvl="0" indent="-457200">
              <a:buFont typeface="+mj-lt"/>
              <a:buAutoNum type="arabicPeriod"/>
            </a:pPr>
            <a:endParaRPr lang="en-US" sz="8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16</a:t>
            </a:fld>
            <a:endParaRPr lang="en-US" dirty="0"/>
          </a:p>
        </p:txBody>
      </p:sp>
    </p:spTree>
    <p:extLst>
      <p:ext uri="{BB962C8B-B14F-4D97-AF65-F5344CB8AC3E}">
        <p14:creationId xmlns:p14="http://schemas.microsoft.com/office/powerpoint/2010/main" val="4246328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lstStyle/>
          <a:p>
            <a:r>
              <a:rPr lang="en-US" sz="3600" dirty="0"/>
              <a:t>The Downside of Java’s Implementation of </a:t>
            </a:r>
            <a:r>
              <a:rPr lang="en-US" sz="3600" dirty="0" smtClean="0"/>
              <a:t>Generics</a:t>
            </a:r>
            <a:endParaRPr lang="en-US" sz="3600" dirty="0"/>
          </a:p>
        </p:txBody>
      </p:sp>
      <p:sp>
        <p:nvSpPr>
          <p:cNvPr id="3" name="Content Placeholder 2"/>
          <p:cNvSpPr>
            <a:spLocks noGrp="1"/>
          </p:cNvSpPr>
          <p:nvPr>
            <p:ph idx="1"/>
          </p:nvPr>
        </p:nvSpPr>
        <p:spPr>
          <a:xfrm>
            <a:off x="457200" y="1371599"/>
            <a:ext cx="8229600" cy="4953001"/>
          </a:xfrm>
        </p:spPr>
        <p:txBody>
          <a:bodyPr/>
          <a:lstStyle/>
          <a:p>
            <a:pPr marL="457200" lvl="0" indent="-457200">
              <a:buFont typeface="+mj-lt"/>
              <a:buAutoNum type="arabicPeriod"/>
            </a:pPr>
            <a:r>
              <a:rPr lang="en-US" sz="2000" i="1" dirty="0"/>
              <a:t>Generic Subtyping Is Not Covariant. </a:t>
            </a:r>
            <a:r>
              <a:rPr lang="en-US" sz="2000" dirty="0"/>
              <a:t>For example: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&lt;Manager&gt;</a:t>
            </a:r>
            <a:r>
              <a:rPr lang="en-US" sz="2000" dirty="0"/>
              <a:t> is not a subclass of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&lt;Employee&gt;</a:t>
            </a:r>
            <a:r>
              <a:rPr lang="en-US" sz="2000" dirty="0"/>
              <a:t>  (this is different from arrays: </a:t>
            </a:r>
            <a:r>
              <a:rPr lang="en-US" sz="2000" dirty="0">
                <a:latin typeface="Courier New" panose="02070309020205020404" pitchFamily="49" charset="0"/>
                <a:cs typeface="Courier New" panose="02070309020205020404" pitchFamily="49" charset="0"/>
              </a:rPr>
              <a:t>Manager[</a:t>
            </a:r>
            <a:r>
              <a:rPr lang="en-US" sz="2000" dirty="0"/>
              <a:t>] is a subclass of </a:t>
            </a:r>
            <a:r>
              <a:rPr lang="en-US" sz="2000" dirty="0">
                <a:latin typeface="Courier New" panose="02070309020205020404" pitchFamily="49" charset="0"/>
                <a:cs typeface="Courier New" panose="02070309020205020404" pitchFamily="49" charset="0"/>
              </a:rPr>
              <a:t>Employee[]</a:t>
            </a:r>
            <a:r>
              <a:rPr lang="en-US" sz="2000" dirty="0"/>
              <a:t>: </a:t>
            </a:r>
            <a:r>
              <a:rPr lang="en-US" sz="2000" i="1" dirty="0"/>
              <a:t>Array subtyping </a:t>
            </a:r>
            <a:r>
              <a:rPr lang="en-US" sz="2000" i="1" u="sng" dirty="0"/>
              <a:t>is</a:t>
            </a:r>
            <a:r>
              <a:rPr lang="en-US" sz="2000" i="1" dirty="0"/>
              <a:t> covariant</a:t>
            </a:r>
            <a:r>
              <a:rPr lang="en-US" sz="2000" i="1" dirty="0" smtClean="0"/>
              <a:t>.</a:t>
            </a:r>
            <a:r>
              <a:rPr lang="en-US" sz="2000" dirty="0" smtClean="0"/>
              <a:t>)</a:t>
            </a:r>
          </a:p>
          <a:p>
            <a:pPr marL="366713" lvl="1" indent="0">
              <a:buNone/>
            </a:pPr>
            <a:r>
              <a:rPr lang="en-US" sz="2000" i="1" dirty="0" smtClean="0"/>
              <a:t>Covariant</a:t>
            </a:r>
            <a:r>
              <a:rPr lang="en-US" sz="2000" i="1" dirty="0"/>
              <a:t>: if they have the same subtype-</a:t>
            </a:r>
            <a:r>
              <a:rPr lang="en-US" sz="2000" i="1" dirty="0" err="1"/>
              <a:t>supertype</a:t>
            </a:r>
            <a:r>
              <a:rPr lang="en-US" sz="2000" i="1" dirty="0"/>
              <a:t> relationship as their type parameters</a:t>
            </a:r>
            <a:r>
              <a:rPr lang="en-US" sz="2000" i="1" dirty="0" smtClean="0"/>
              <a:t>.</a:t>
            </a:r>
          </a:p>
          <a:p>
            <a:pPr marL="366713" lvl="1" indent="0">
              <a:buNone/>
            </a:pPr>
            <a:endParaRPr lang="en-US" sz="1800" dirty="0" smtClean="0"/>
          </a:p>
          <a:p>
            <a:pPr marL="366713" lvl="1" indent="0">
              <a:buNone/>
            </a:pPr>
            <a:r>
              <a:rPr lang="en-US" sz="1800" dirty="0" smtClean="0"/>
              <a:t>Example</a:t>
            </a:r>
            <a:r>
              <a:rPr lang="en-US" sz="1800" dirty="0"/>
              <a:t>: If generic subtyping </a:t>
            </a:r>
            <a:r>
              <a:rPr lang="en-US" sz="1800" i="1" dirty="0"/>
              <a:t>were </a:t>
            </a:r>
            <a:r>
              <a:rPr lang="en-US" sz="1800" dirty="0"/>
              <a:t>covariant, there would be unfortunate </a:t>
            </a:r>
            <a:r>
              <a:rPr lang="en-US" sz="1800" dirty="0" smtClean="0"/>
              <a:t>consequences:</a:t>
            </a:r>
            <a:endParaRPr lang="en-US" sz="1800" dirty="0"/>
          </a:p>
          <a:p>
            <a:pPr marL="366713" lvl="1" indent="0">
              <a:buNone/>
            </a:pPr>
            <a:r>
              <a:rPr lang="en-US" sz="1800" dirty="0">
                <a:latin typeface="Courier New" panose="02070309020205020404" pitchFamily="49" charset="0"/>
                <a:cs typeface="Courier New" panose="02070309020205020404" pitchFamily="49" charset="0"/>
              </a:rPr>
              <a:t>List&lt;Integer&gt;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&lt;Integer</a:t>
            </a:r>
            <a:r>
              <a:rPr lang="en-US" sz="1800" dirty="0" smtClean="0">
                <a:latin typeface="Courier New" panose="02070309020205020404" pitchFamily="49" charset="0"/>
                <a:cs typeface="Courier New" panose="02070309020205020404" pitchFamily="49" charset="0"/>
              </a:rPr>
              <a:t>&gt;();</a:t>
            </a:r>
          </a:p>
          <a:p>
            <a:pPr marL="366713" lvl="1" indent="0">
              <a:buNone/>
            </a:pPr>
            <a:r>
              <a:rPr lang="en-US" sz="1800" dirty="0" err="1" smtClean="0">
                <a:latin typeface="Courier New" panose="02070309020205020404" pitchFamily="49" charset="0"/>
                <a:cs typeface="Courier New" panose="02070309020205020404" pitchFamily="49" charset="0"/>
              </a:rPr>
              <a:t>ints.add</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err="1" smtClean="0">
                <a:latin typeface="Courier New" panose="02070309020205020404" pitchFamily="49" charset="0"/>
                <a:cs typeface="Courier New" panose="02070309020205020404" pitchFamily="49" charset="0"/>
              </a:rPr>
              <a:t>ints.add</a:t>
            </a:r>
            <a:r>
              <a:rPr lang="en-US" sz="1800" dirty="0" smtClean="0">
                <a:latin typeface="Courier New" panose="02070309020205020404" pitchFamily="49" charset="0"/>
                <a:cs typeface="Courier New" panose="02070309020205020404" pitchFamily="49" charset="0"/>
              </a:rPr>
              <a:t>(2);</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smtClean="0">
                <a:latin typeface="Courier New" panose="02070309020205020404" pitchFamily="49" charset="0"/>
                <a:cs typeface="Courier New" panose="02070309020205020404" pitchFamily="49" charset="0"/>
              </a:rPr>
              <a:t>List&lt;Number</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nums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a:t>
            </a:r>
            <a:r>
              <a:rPr lang="en-US" sz="1800" dirty="0"/>
              <a:t>//</a:t>
            </a:r>
            <a:r>
              <a:rPr lang="en-US" sz="1800" b="1" dirty="0"/>
              <a:t>compiler </a:t>
            </a:r>
            <a:r>
              <a:rPr lang="en-US" sz="1800" b="1" dirty="0" smtClean="0"/>
              <a:t>error</a:t>
            </a:r>
            <a:endParaRPr lang="en-US" sz="1800" dirty="0"/>
          </a:p>
          <a:p>
            <a:pPr marL="366713" lvl="1" indent="0">
              <a:buNone/>
            </a:pPr>
            <a:r>
              <a:rPr lang="en-US" sz="1800" dirty="0" err="1">
                <a:latin typeface="Courier New" panose="02070309020205020404" pitchFamily="49" charset="0"/>
                <a:cs typeface="Courier New" panose="02070309020205020404" pitchFamily="49" charset="0"/>
              </a:rPr>
              <a:t>nums.add</a:t>
            </a:r>
            <a:r>
              <a:rPr lang="en-US" sz="1800" dirty="0">
                <a:latin typeface="Courier New" panose="02070309020205020404" pitchFamily="49" charset="0"/>
                <a:cs typeface="Courier New" panose="02070309020205020404" pitchFamily="49" charset="0"/>
              </a:rPr>
              <a:t>(3.14);</a:t>
            </a:r>
          </a:p>
          <a:p>
            <a:pPr marL="366713" lvl="1" indent="0">
              <a:buNone/>
            </a:pPr>
            <a:r>
              <a:rPr lang="en-US" sz="1800" dirty="0" err="1">
                <a:latin typeface="Courier New" panose="02070309020205020404" pitchFamily="49" charset="0"/>
                <a:cs typeface="Courier New" panose="02070309020205020404" pitchFamily="49" charset="0"/>
              </a:rPr>
              <a:t>System.out.print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a:t>
            </a:r>
            <a:r>
              <a:rPr lang="en-US" sz="1800" dirty="0"/>
              <a:t>//output:  </a:t>
            </a:r>
            <a:r>
              <a:rPr lang="en-US" sz="1800" b="1" dirty="0"/>
              <a:t>[1, 2, 3.14]</a:t>
            </a:r>
            <a:endParaRPr lang="en-US" sz="18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17</a:t>
            </a:fld>
            <a:endParaRPr lang="en-US" dirty="0"/>
          </a:p>
        </p:txBody>
      </p:sp>
    </p:spTree>
    <p:extLst>
      <p:ext uri="{BB962C8B-B14F-4D97-AF65-F5344CB8AC3E}">
        <p14:creationId xmlns:p14="http://schemas.microsoft.com/office/powerpoint/2010/main" val="4088233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95400"/>
          </a:xfrm>
        </p:spPr>
        <p:txBody>
          <a:bodyPr/>
          <a:lstStyle/>
          <a:p>
            <a:r>
              <a:rPr lang="en-US" sz="3600" dirty="0"/>
              <a:t>The Downside of Java’s Implementation of </a:t>
            </a:r>
            <a:r>
              <a:rPr lang="en-US" sz="3600" dirty="0" smtClean="0"/>
              <a:t>Generics (cont.)</a:t>
            </a:r>
            <a:endParaRPr lang="en-US" sz="3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pic>
        <p:nvPicPr>
          <p:cNvPr id="5" name="Content Placeholder 4"/>
          <p:cNvPicPr>
            <a:picLocks noGrp="1"/>
          </p:cNvPicPr>
          <p:nvPr>
            <p:ph idx="1"/>
          </p:nvPr>
        </p:nvPicPr>
        <p:blipFill>
          <a:blip r:embed="rId2"/>
          <a:stretch>
            <a:fillRect/>
          </a:stretch>
        </p:blipFill>
        <p:spPr>
          <a:xfrm>
            <a:off x="974912" y="3005137"/>
            <a:ext cx="952500" cy="1847850"/>
          </a:xfrm>
          <a:prstGeom prst="rect">
            <a:avLst/>
          </a:prstGeom>
        </p:spPr>
      </p:pic>
      <p:pic>
        <p:nvPicPr>
          <p:cNvPr id="6" name="Picture 5"/>
          <p:cNvPicPr/>
          <p:nvPr/>
        </p:nvPicPr>
        <p:blipFill>
          <a:blip r:embed="rId3"/>
          <a:stretch>
            <a:fillRect/>
          </a:stretch>
        </p:blipFill>
        <p:spPr>
          <a:xfrm>
            <a:off x="2656354" y="2981325"/>
            <a:ext cx="1009650" cy="1885950"/>
          </a:xfrm>
          <a:prstGeom prst="rect">
            <a:avLst/>
          </a:prstGeom>
        </p:spPr>
      </p:pic>
      <p:pic>
        <p:nvPicPr>
          <p:cNvPr id="7" name="Picture 6"/>
          <p:cNvPicPr/>
          <p:nvPr/>
        </p:nvPicPr>
        <p:blipFill>
          <a:blip r:embed="rId4"/>
          <a:stretch>
            <a:fillRect/>
          </a:stretch>
        </p:blipFill>
        <p:spPr>
          <a:xfrm>
            <a:off x="4800600" y="2990850"/>
            <a:ext cx="866775" cy="1876425"/>
          </a:xfrm>
          <a:prstGeom prst="rect">
            <a:avLst/>
          </a:prstGeom>
        </p:spPr>
      </p:pic>
      <p:pic>
        <p:nvPicPr>
          <p:cNvPr id="8" name="Picture 7" descr="C:\Users\pcorazza\Desktop\listEmp.JPG"/>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990850"/>
            <a:ext cx="1333500" cy="1838325"/>
          </a:xfrm>
          <a:prstGeom prst="rect">
            <a:avLst/>
          </a:prstGeom>
          <a:noFill/>
          <a:ln>
            <a:noFill/>
          </a:ln>
        </p:spPr>
      </p:pic>
      <p:cxnSp>
        <p:nvCxnSpPr>
          <p:cNvPr id="9" name="Straight Arrow Connector 8"/>
          <p:cNvCxnSpPr/>
          <p:nvPr/>
        </p:nvCxnSpPr>
        <p:spPr>
          <a:xfrm>
            <a:off x="1905000" y="3910012"/>
            <a:ext cx="6477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19800" y="3933825"/>
            <a:ext cx="6477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68440" y="3451412"/>
            <a:ext cx="1120820" cy="369332"/>
          </a:xfrm>
          <a:prstGeom prst="rect">
            <a:avLst/>
          </a:prstGeom>
          <a:noFill/>
        </p:spPr>
        <p:txBody>
          <a:bodyPr wrap="none" rtlCol="0">
            <a:spAutoFit/>
          </a:bodyPr>
          <a:lstStyle/>
          <a:p>
            <a:r>
              <a:rPr lang="en-US" dirty="0" smtClean="0"/>
              <a:t>covariant</a:t>
            </a:r>
            <a:endParaRPr lang="en-US" dirty="0"/>
          </a:p>
        </p:txBody>
      </p:sp>
      <p:sp>
        <p:nvSpPr>
          <p:cNvPr id="12" name="TextBox 11"/>
          <p:cNvSpPr txBox="1"/>
          <p:nvPr/>
        </p:nvSpPr>
        <p:spPr>
          <a:xfrm>
            <a:off x="5760828" y="3312912"/>
            <a:ext cx="1120820" cy="646331"/>
          </a:xfrm>
          <a:prstGeom prst="rect">
            <a:avLst/>
          </a:prstGeom>
          <a:noFill/>
        </p:spPr>
        <p:txBody>
          <a:bodyPr wrap="none" rtlCol="0">
            <a:spAutoFit/>
          </a:bodyPr>
          <a:lstStyle/>
          <a:p>
            <a:pPr algn="ctr"/>
            <a:r>
              <a:rPr lang="en-US" dirty="0" smtClean="0"/>
              <a:t>not</a:t>
            </a:r>
          </a:p>
          <a:p>
            <a:pPr algn="ctr"/>
            <a:r>
              <a:rPr lang="en-US" dirty="0" smtClean="0"/>
              <a:t>covariant</a:t>
            </a:r>
            <a:endParaRPr lang="en-US" dirty="0"/>
          </a:p>
        </p:txBody>
      </p:sp>
    </p:spTree>
    <p:extLst>
      <p:ext uri="{BB962C8B-B14F-4D97-AF65-F5344CB8AC3E}">
        <p14:creationId xmlns:p14="http://schemas.microsoft.com/office/powerpoint/2010/main" val="2942610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lstStyle/>
          <a:p>
            <a:r>
              <a:rPr lang="en-US" sz="3600" dirty="0"/>
              <a:t>The Downside of Java’s Implementation of </a:t>
            </a:r>
            <a:r>
              <a:rPr lang="en-US" sz="3600" dirty="0" smtClean="0"/>
              <a:t>Generics (cont.)</a:t>
            </a:r>
            <a:endParaRPr lang="en-US" sz="3600" dirty="0"/>
          </a:p>
        </p:txBody>
      </p:sp>
      <p:sp>
        <p:nvSpPr>
          <p:cNvPr id="3" name="Content Placeholder 2"/>
          <p:cNvSpPr>
            <a:spLocks noGrp="1"/>
          </p:cNvSpPr>
          <p:nvPr>
            <p:ph idx="1"/>
          </p:nvPr>
        </p:nvSpPr>
        <p:spPr>
          <a:xfrm>
            <a:off x="457200" y="1371599"/>
            <a:ext cx="8382000" cy="4953001"/>
          </a:xfrm>
        </p:spPr>
        <p:txBody>
          <a:bodyPr/>
          <a:lstStyle/>
          <a:p>
            <a:pPr marL="457200" lvl="0" indent="-457200">
              <a:buAutoNum type="arabicPeriod" startAt="2"/>
            </a:pPr>
            <a:r>
              <a:rPr lang="en-US" sz="2000" i="1" dirty="0" smtClean="0"/>
              <a:t>Component </a:t>
            </a:r>
            <a:r>
              <a:rPr lang="en-US" sz="2000" i="1" dirty="0"/>
              <a:t>type of an array is not allowed to be a type variable</a:t>
            </a:r>
            <a:r>
              <a:rPr lang="en-US" sz="2000" dirty="0"/>
              <a:t>. For example, we cannot create an array like this (the compiler has no information about what type of object to create) </a:t>
            </a:r>
            <a:br>
              <a:rPr lang="en-US" sz="2000" dirty="0"/>
            </a:br>
            <a:r>
              <a:rPr lang="en-US" sz="2000" dirty="0"/>
              <a:t>   </a:t>
            </a:r>
            <a:r>
              <a:rPr lang="en-US" sz="2000" dirty="0">
                <a:latin typeface="Courier New" panose="02070309020205020404" pitchFamily="49" charset="0"/>
                <a:cs typeface="Courier New" panose="02070309020205020404" pitchFamily="49" charset="0"/>
              </a:rPr>
              <a:t>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arr</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new T[5</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endParaRPr lang="en-US" sz="1800" dirty="0"/>
          </a:p>
          <a:p>
            <a:pPr marL="366713" lvl="1" indent="0">
              <a:buNone/>
            </a:pPr>
            <a:r>
              <a:rPr lang="en-US" sz="1800" dirty="0" smtClean="0"/>
              <a:t>Example:</a:t>
            </a:r>
            <a:endParaRPr lang="en-US" sz="1800" dirty="0"/>
          </a:p>
          <a:p>
            <a:pPr marL="366713" lvl="1" indent="0">
              <a:buNone/>
            </a:pPr>
            <a:r>
              <a:rPr lang="en-US" sz="1800" dirty="0" smtClean="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NoGenericType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static &lt;T&gt; 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toArray</a:t>
            </a:r>
            <a:r>
              <a:rPr lang="en-US" sz="1800" dirty="0" smtClean="0">
                <a:latin typeface="Courier New" panose="02070309020205020404" pitchFamily="49" charset="0"/>
                <a:cs typeface="Courier New" panose="02070309020205020404" pitchFamily="49" charset="0"/>
              </a:rPr>
              <a:t>(Collection&lt;T</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coll</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T[] </a:t>
            </a:r>
            <a:r>
              <a:rPr lang="en-US" sz="1800" dirty="0" err="1" smtClean="0">
                <a:latin typeface="Courier New" panose="02070309020205020404" pitchFamily="49" charset="0"/>
                <a:cs typeface="Courier New" panose="02070309020205020404" pitchFamily="49" charset="0"/>
              </a:rPr>
              <a:t>arr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new T[</a:t>
            </a:r>
            <a:r>
              <a:rPr lang="en-US" sz="1800" dirty="0" err="1">
                <a:latin typeface="Courier New" panose="02070309020205020404" pitchFamily="49" charset="0"/>
                <a:cs typeface="Courier New" panose="02070309020205020404" pitchFamily="49" charset="0"/>
              </a:rPr>
              <a:t>coll.size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compiler </a:t>
            </a:r>
            <a:r>
              <a:rPr lang="en-US" sz="1800" dirty="0" smtClean="0">
                <a:latin typeface="Courier New" panose="02070309020205020404" pitchFamily="49" charset="0"/>
                <a:cs typeface="Courier New" panose="02070309020205020404" pitchFamily="49" charset="0"/>
              </a:rPr>
              <a:t>error</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k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for(T element : </a:t>
            </a:r>
            <a:r>
              <a:rPr lang="en-US" sz="1800" dirty="0" err="1">
                <a:latin typeface="Courier New" panose="02070309020205020404" pitchFamily="49" charset="0"/>
                <a:cs typeface="Courier New" panose="02070309020205020404" pitchFamily="49" charset="0"/>
              </a:rPr>
              <a:t>coll</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arr</a:t>
            </a:r>
            <a:r>
              <a:rPr lang="en-US" sz="1800" dirty="0" smtClean="0">
                <a:latin typeface="Courier New" panose="02070309020205020404" pitchFamily="49" charset="0"/>
                <a:cs typeface="Courier New" panose="02070309020205020404" pitchFamily="49" charset="0"/>
              </a:rPr>
              <a:t>[k++] = </a:t>
            </a:r>
            <a:r>
              <a:rPr lang="en-US" sz="1800" dirty="0">
                <a:latin typeface="Courier New" panose="02070309020205020404" pitchFamily="49" charset="0"/>
                <a:cs typeface="Courier New" panose="02070309020205020404" pitchFamily="49" charset="0"/>
              </a:rPr>
              <a:t>element;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spTree>
    <p:extLst>
      <p:ext uri="{BB962C8B-B14F-4D97-AF65-F5344CB8AC3E}">
        <p14:creationId xmlns:p14="http://schemas.microsoft.com/office/powerpoint/2010/main" val="1402629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p:spPr>
        <p:txBody>
          <a:bodyPr lIns="90488" tIns="44450" rIns="90488" bIns="44450">
            <a:normAutofit fontScale="92500"/>
          </a:bodyPr>
          <a:lstStyle/>
          <a:p>
            <a:pPr marL="0" indent="0" eaLnBrk="1" fontAlgn="auto" hangingPunct="1">
              <a:lnSpc>
                <a:spcPct val="90000"/>
              </a:lnSpc>
              <a:spcAft>
                <a:spcPts val="0"/>
              </a:spcAft>
              <a:buClr>
                <a:schemeClr val="accent3"/>
              </a:buClr>
              <a:buNone/>
              <a:defRPr/>
            </a:pPr>
            <a:r>
              <a:rPr lang="en-US" sz="2100" dirty="0">
                <a:solidFill>
                  <a:srgbClr val="000000"/>
                </a:solidFill>
                <a:latin typeface="Constantia" pitchFamily="18" charset="0"/>
                <a:cs typeface="Arial" charset="0"/>
              </a:rPr>
              <a:t>Java generics facilitate stronger type-checking, making it possible to catch potential casting errors at compile time (rather than at runtime), and in many cases eliminate the need for </a:t>
            </a:r>
            <a:r>
              <a:rPr lang="en-US" sz="2100" dirty="0" err="1">
                <a:solidFill>
                  <a:srgbClr val="000000"/>
                </a:solidFill>
                <a:latin typeface="Constantia" pitchFamily="18" charset="0"/>
                <a:cs typeface="Arial" charset="0"/>
              </a:rPr>
              <a:t>downcasting</a:t>
            </a:r>
            <a:r>
              <a:rPr lang="en-US" sz="2100" dirty="0">
                <a:solidFill>
                  <a:srgbClr val="000000"/>
                </a:solidFill>
                <a:latin typeface="Constantia" pitchFamily="18" charset="0"/>
                <a:cs typeface="Arial" charset="0"/>
              </a:rPr>
              <a:t>. Generics also make it possible to support the most general possible API for methods that can be generalized. We see this in simple methods like max and sort, and also in the new Stream methods like filter and map. Generics involve type variables that can stand for any possible type; in this sense they embody a universal quality. Yet, it is by virtue of this universal quality that we are able to specify particular types (instead of using a raw List, we can use List&lt;T&gt;, which allows us to specify a list of Strings – List&lt;String&gt; -- rather than a list of Objects, as we have to do with the raw List). This shows how the lively presence of the universal sharpens and enhances the particulars of individual expressions. Likewise, contact with the universal level of intelligence sharpens and enhances individual traits.</a:t>
            </a:r>
          </a:p>
          <a:p>
            <a:pPr marL="0" indent="0" eaLnBrk="1" fontAlgn="auto" hangingPunct="1">
              <a:lnSpc>
                <a:spcPct val="90000"/>
              </a:lnSpc>
              <a:spcAft>
                <a:spcPts val="0"/>
              </a:spcAft>
              <a:buClr>
                <a:schemeClr val="accent3"/>
              </a:buClr>
              <a:buFont typeface="Wingdings 2"/>
              <a:buNone/>
              <a:defRPr/>
            </a:pPr>
            <a:endParaRPr lang="en-US"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Wholeness Statement</a:t>
            </a:r>
            <a:endParaRPr lang="en-US" altLang="en-US" smtClean="0"/>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lstStyle/>
          <a:p>
            <a:r>
              <a:rPr lang="en-US" sz="3600" dirty="0"/>
              <a:t>The Downside of Java’s Implementation of </a:t>
            </a:r>
            <a:r>
              <a:rPr lang="en-US" sz="3600" dirty="0" smtClean="0"/>
              <a:t>Generics (cont.)</a:t>
            </a:r>
            <a:endParaRPr lang="en-US" sz="3600" dirty="0"/>
          </a:p>
        </p:txBody>
      </p:sp>
      <p:sp>
        <p:nvSpPr>
          <p:cNvPr id="3" name="Content Placeholder 2"/>
          <p:cNvSpPr>
            <a:spLocks noGrp="1"/>
          </p:cNvSpPr>
          <p:nvPr>
            <p:ph idx="1"/>
          </p:nvPr>
        </p:nvSpPr>
        <p:spPr>
          <a:xfrm>
            <a:off x="457200" y="1371599"/>
            <a:ext cx="8382000" cy="4953001"/>
          </a:xfrm>
        </p:spPr>
        <p:txBody>
          <a:bodyPr/>
          <a:lstStyle/>
          <a:p>
            <a:pPr marL="457200" lvl="0" indent="-457200">
              <a:buAutoNum type="arabicPeriod" startAt="3"/>
            </a:pPr>
            <a:r>
              <a:rPr lang="en-US" sz="2000" i="1" dirty="0" smtClean="0"/>
              <a:t>Component </a:t>
            </a:r>
            <a:r>
              <a:rPr lang="en-US" sz="2000" i="1" dirty="0"/>
              <a:t>type of an array is not allowed to be a parametrized type</a:t>
            </a:r>
            <a:r>
              <a:rPr lang="en-US" sz="2000" dirty="0"/>
              <a:t>. For example: you cannot create an array like </a:t>
            </a:r>
            <a:r>
              <a:rPr lang="en-US" sz="2000" dirty="0" smtClean="0"/>
              <a:t>this:</a:t>
            </a:r>
            <a:endParaRPr lang="en-US" sz="2000" dirty="0"/>
          </a:p>
          <a:p>
            <a:pPr marL="366713" lvl="1" indent="0">
              <a:buNone/>
            </a:pPr>
            <a:r>
              <a:rPr lang="en-US" sz="2000" dirty="0" smtClean="0">
                <a:latin typeface="Courier New" panose="02070309020205020404" pitchFamily="49" charset="0"/>
                <a:cs typeface="Courier New" panose="02070309020205020404" pitchFamily="49" charset="0"/>
              </a:rPr>
              <a:t>List&lt;String</a:t>
            </a:r>
            <a:r>
              <a:rPr lang="en-US" sz="2000" dirty="0">
                <a:latin typeface="Courier New" panose="02070309020205020404" pitchFamily="49" charset="0"/>
                <a:cs typeface="Courier New" panose="02070309020205020404" pitchFamily="49" charset="0"/>
              </a:rPr>
              <a:t>&gt;[] = new List&lt;String&gt;[5];   </a:t>
            </a:r>
          </a:p>
          <a:p>
            <a:pPr marL="366713" lvl="1" indent="0">
              <a:buNone/>
            </a:pPr>
            <a:endParaRPr lang="en-US" sz="1800" dirty="0" smtClean="0"/>
          </a:p>
          <a:p>
            <a:pPr marL="366713" lvl="1" indent="0">
              <a:buNone/>
            </a:pPr>
            <a:r>
              <a:rPr lang="en-US" sz="2000" dirty="0" smtClean="0"/>
              <a:t>Example: </a:t>
            </a:r>
            <a:r>
              <a:rPr lang="en-US" sz="2000" dirty="0" smtClean="0">
                <a:solidFill>
                  <a:srgbClr val="FF0000"/>
                </a:solidFill>
              </a:rPr>
              <a:t>Anything wrong with this code?</a:t>
            </a:r>
          </a:p>
          <a:p>
            <a:pPr marL="366713" lvl="1" indent="0">
              <a:buNone/>
            </a:pPr>
            <a:r>
              <a:rPr lang="en-US" sz="1800" dirty="0" smtClean="0">
                <a:latin typeface="Courier New" panose="02070309020205020404" pitchFamily="49" charset="0"/>
                <a:cs typeface="Courier New" panose="02070309020205020404" pitchFamily="49" charset="0"/>
              </a:rPr>
              <a:t>class </a:t>
            </a:r>
            <a:r>
              <a:rPr lang="en-US" sz="1800" dirty="0">
                <a:latin typeface="Courier New" panose="02070309020205020404" pitchFamily="49" charset="0"/>
                <a:cs typeface="Courier New" panose="02070309020205020404" pitchFamily="49" charset="0"/>
              </a:rPr>
              <a:t>Another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smtClean="0">
                <a:latin typeface="Courier New" panose="02070309020205020404" pitchFamily="49" charset="0"/>
                <a:cs typeface="Courier New" panose="02070309020205020404" pitchFamily="49" charset="0"/>
              </a:rPr>
              <a:t>	public </a:t>
            </a:r>
            <a:r>
              <a:rPr lang="en-US" sz="1800" dirty="0">
                <a:latin typeface="Courier New" panose="02070309020205020404" pitchFamily="49" charset="0"/>
                <a:cs typeface="Courier New" panose="02070309020205020404" pitchFamily="49" charset="0"/>
              </a:rPr>
              <a:t>static List&lt;Integer&gt;[] </a:t>
            </a:r>
            <a:r>
              <a:rPr lang="en-US" sz="1800" dirty="0" err="1">
                <a:latin typeface="Courier New" panose="02070309020205020404" pitchFamily="49" charset="0"/>
                <a:cs typeface="Courier New" panose="02070309020205020404" pitchFamily="49" charset="0"/>
              </a:rPr>
              <a:t>twoLists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List&lt;Integer</a:t>
            </a:r>
            <a:r>
              <a:rPr lang="en-US" sz="1800" dirty="0">
                <a:latin typeface="Courier New" panose="02070309020205020404" pitchFamily="49" charset="0"/>
                <a:cs typeface="Courier New" panose="02070309020205020404" pitchFamily="49" charset="0"/>
              </a:rPr>
              <a:t>&gt; list1 = </a:t>
            </a:r>
            <a:r>
              <a:rPr lang="en-US" sz="1800" dirty="0" err="1">
                <a:latin typeface="Courier New" panose="02070309020205020404" pitchFamily="49" charset="0"/>
                <a:cs typeface="Courier New" panose="02070309020205020404" pitchFamily="49" charset="0"/>
              </a:rPr>
              <a:t>Arrays.asList</a:t>
            </a:r>
            <a:r>
              <a:rPr lang="en-US" sz="1800" dirty="0">
                <a:latin typeface="Courier New" panose="02070309020205020404" pitchFamily="49" charset="0"/>
                <a:cs typeface="Courier New" panose="02070309020205020404" pitchFamily="49" charset="0"/>
              </a:rPr>
              <a:t>(1, 2, 3</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List&lt;Integer</a:t>
            </a:r>
            <a:r>
              <a:rPr lang="en-US" sz="1800" dirty="0">
                <a:latin typeface="Courier New" panose="02070309020205020404" pitchFamily="49" charset="0"/>
                <a:cs typeface="Courier New" panose="02070309020205020404" pitchFamily="49" charset="0"/>
              </a:rPr>
              <a:t>&gt; list2 = </a:t>
            </a:r>
            <a:r>
              <a:rPr lang="en-US" sz="1800" dirty="0" err="1">
                <a:latin typeface="Courier New" panose="02070309020205020404" pitchFamily="49" charset="0"/>
                <a:cs typeface="Courier New" panose="02070309020205020404" pitchFamily="49" charset="0"/>
              </a:rPr>
              <a:t>Arrays.asList</a:t>
            </a:r>
            <a:r>
              <a:rPr lang="en-US" sz="1800" dirty="0">
                <a:latin typeface="Courier New" panose="02070309020205020404" pitchFamily="49" charset="0"/>
                <a:cs typeface="Courier New" panose="02070309020205020404" pitchFamily="49" charset="0"/>
              </a:rPr>
              <a:t>(4, 5, 6</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t>	</a:t>
            </a:r>
            <a:r>
              <a:rPr lang="en-US" sz="1800" dirty="0" smtClean="0"/>
              <a:t>	</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a:t>
            </a:r>
            <a:r>
              <a:rPr lang="en-US" sz="1800" dirty="0">
                <a:latin typeface="Courier New" panose="02070309020205020404" pitchFamily="49" charset="0"/>
                <a:cs typeface="Courier New" panose="02070309020205020404" pitchFamily="49" charset="0"/>
              </a:rPr>
              <a:t>new List&lt;Integer&gt;[] {list1, list2</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spTree>
    <p:extLst>
      <p:ext uri="{BB962C8B-B14F-4D97-AF65-F5344CB8AC3E}">
        <p14:creationId xmlns:p14="http://schemas.microsoft.com/office/powerpoint/2010/main" val="1474961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solidFill>
                  <a:srgbClr val="FF0000"/>
                </a:solidFill>
              </a:rPr>
              <a:t>Generic </a:t>
            </a:r>
            <a:r>
              <a:rPr lang="en-US" dirty="0" smtClean="0">
                <a:solidFill>
                  <a:srgbClr val="FF0000"/>
                </a:solidFill>
              </a:rPr>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21</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106" y="304800"/>
            <a:ext cx="8229600" cy="914400"/>
          </a:xfrm>
        </p:spPr>
        <p:txBody>
          <a:bodyPr/>
          <a:lstStyle/>
          <a:p>
            <a:r>
              <a:rPr lang="en-US" sz="4400" dirty="0" smtClean="0"/>
              <a:t>Generic Methods</a:t>
            </a:r>
            <a:endParaRPr lang="en-US" sz="4400" dirty="0"/>
          </a:p>
        </p:txBody>
      </p:sp>
      <p:sp>
        <p:nvSpPr>
          <p:cNvPr id="3" name="Content Placeholder 2"/>
          <p:cNvSpPr>
            <a:spLocks noGrp="1"/>
          </p:cNvSpPr>
          <p:nvPr>
            <p:ph idx="1"/>
          </p:nvPr>
        </p:nvSpPr>
        <p:spPr>
          <a:xfrm>
            <a:off x="526106" y="1143000"/>
            <a:ext cx="8229600" cy="5257801"/>
          </a:xfrm>
        </p:spPr>
        <p:txBody>
          <a:bodyPr/>
          <a:lstStyle/>
          <a:p>
            <a:r>
              <a:rPr lang="en-US" sz="1900" i="1" dirty="0" smtClean="0"/>
              <a:t>Generic </a:t>
            </a:r>
            <a:r>
              <a:rPr lang="en-US" sz="1900" i="1" dirty="0"/>
              <a:t>methods</a:t>
            </a:r>
            <a:r>
              <a:rPr lang="en-US" sz="1900" dirty="0"/>
              <a:t>  are methods that introduce their own type parameters. This is similar to declaring a generic type, but the type parameter's scope is limited to the method where it is declared. Static and non-static generic methods are allowed, as well as generic class </a:t>
            </a:r>
            <a:r>
              <a:rPr lang="en-US" sz="1900" dirty="0" smtClean="0"/>
              <a:t>constructors.</a:t>
            </a:r>
          </a:p>
          <a:p>
            <a:r>
              <a:rPr lang="en-US" sz="1900" dirty="0" smtClean="0"/>
              <a:t>The </a:t>
            </a:r>
            <a:r>
              <a:rPr lang="en-US" sz="1900" dirty="0"/>
              <a:t>syntax for a generic method includes a type parameter, inside angle brackets, and appears </a:t>
            </a:r>
            <a:r>
              <a:rPr lang="en-US" sz="1900" dirty="0" smtClean="0"/>
              <a:t>right before </a:t>
            </a:r>
            <a:r>
              <a:rPr lang="en-US" sz="1900" dirty="0"/>
              <a:t>the method's return type. </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22</a:t>
            </a:fld>
            <a:endParaRPr lang="en-US" dirty="0"/>
          </a:p>
        </p:txBody>
      </p:sp>
      <p:pic>
        <p:nvPicPr>
          <p:cNvPr id="5" name="Content Placeholder 4"/>
          <p:cNvPicPr>
            <a:picLocks/>
          </p:cNvPicPr>
          <p:nvPr/>
        </p:nvPicPr>
        <p:blipFill>
          <a:blip r:embed="rId2"/>
          <a:stretch>
            <a:fillRect/>
          </a:stretch>
        </p:blipFill>
        <p:spPr bwMode="auto">
          <a:xfrm>
            <a:off x="871655" y="3048000"/>
            <a:ext cx="6210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3"/>
          <a:stretch>
            <a:fillRect/>
          </a:stretch>
        </p:blipFill>
        <p:spPr>
          <a:xfrm>
            <a:off x="871655" y="4356647"/>
            <a:ext cx="4829175" cy="794236"/>
          </a:xfrm>
          <a:prstGeom prst="rect">
            <a:avLst/>
          </a:prstGeom>
        </p:spPr>
      </p:pic>
      <p:pic>
        <p:nvPicPr>
          <p:cNvPr id="7" name="Picture 6"/>
          <p:cNvPicPr/>
          <p:nvPr/>
        </p:nvPicPr>
        <p:blipFill>
          <a:blip r:embed="rId4"/>
          <a:stretch>
            <a:fillRect/>
          </a:stretch>
        </p:blipFill>
        <p:spPr>
          <a:xfrm>
            <a:off x="876910" y="5578478"/>
            <a:ext cx="4876800" cy="822322"/>
          </a:xfrm>
          <a:prstGeom prst="rect">
            <a:avLst/>
          </a:prstGeom>
        </p:spPr>
      </p:pic>
      <p:sp>
        <p:nvSpPr>
          <p:cNvPr id="8" name="TextBox 7"/>
          <p:cNvSpPr txBox="1"/>
          <p:nvPr/>
        </p:nvSpPr>
        <p:spPr>
          <a:xfrm>
            <a:off x="840124" y="3971925"/>
            <a:ext cx="6136745" cy="384721"/>
          </a:xfrm>
          <a:prstGeom prst="rect">
            <a:avLst/>
          </a:prstGeom>
          <a:noFill/>
        </p:spPr>
        <p:txBody>
          <a:bodyPr wrap="none" rtlCol="0">
            <a:spAutoFit/>
          </a:bodyPr>
          <a:lstStyle/>
          <a:p>
            <a:r>
              <a:rPr lang="en-US" sz="1900" dirty="0">
                <a:latin typeface="+mn-lt"/>
                <a:cs typeface="+mn-cs"/>
              </a:rPr>
              <a:t>The complete syntax for invoking this method would be: </a:t>
            </a:r>
          </a:p>
        </p:txBody>
      </p:sp>
      <p:sp>
        <p:nvSpPr>
          <p:cNvPr id="9" name="TextBox 8"/>
          <p:cNvSpPr txBox="1"/>
          <p:nvPr/>
        </p:nvSpPr>
        <p:spPr>
          <a:xfrm>
            <a:off x="815788" y="5209146"/>
            <a:ext cx="8069838" cy="384721"/>
          </a:xfrm>
          <a:prstGeom prst="rect">
            <a:avLst/>
          </a:prstGeom>
          <a:noFill/>
        </p:spPr>
        <p:txBody>
          <a:bodyPr wrap="none" rtlCol="0">
            <a:spAutoFit/>
          </a:bodyPr>
          <a:lstStyle/>
          <a:p>
            <a:r>
              <a:rPr lang="en-US" sz="1900" dirty="0">
                <a:latin typeface="+mn-lt"/>
                <a:cs typeface="+mn-cs"/>
              </a:rPr>
              <a:t>The generic type can always be inferred by the compiler, and can be left out.</a:t>
            </a:r>
          </a:p>
        </p:txBody>
      </p:sp>
    </p:spTree>
    <p:extLst>
      <p:ext uri="{BB962C8B-B14F-4D97-AF65-F5344CB8AC3E}">
        <p14:creationId xmlns:p14="http://schemas.microsoft.com/office/powerpoint/2010/main" val="1892335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lstStyle/>
          <a:p>
            <a:r>
              <a:rPr lang="en-US" sz="4000" dirty="0" smtClean="0"/>
              <a:t>Exercise</a:t>
            </a:r>
            <a:endParaRPr lang="en-US" sz="4000" dirty="0"/>
          </a:p>
        </p:txBody>
      </p:sp>
      <p:sp>
        <p:nvSpPr>
          <p:cNvPr id="3" name="Content Placeholder 2"/>
          <p:cNvSpPr>
            <a:spLocks noGrp="1"/>
          </p:cNvSpPr>
          <p:nvPr>
            <p:ph idx="1"/>
          </p:nvPr>
        </p:nvSpPr>
        <p:spPr>
          <a:xfrm>
            <a:off x="457200" y="1219200"/>
            <a:ext cx="8229600" cy="5486400"/>
          </a:xfrm>
        </p:spPr>
        <p:txBody>
          <a:bodyPr/>
          <a:lstStyle/>
          <a:p>
            <a:pPr marL="0" indent="0">
              <a:buNone/>
            </a:pPr>
            <a:r>
              <a:rPr lang="en-US" sz="2000" dirty="0"/>
              <a:t>Write a generic method </a:t>
            </a:r>
            <a:r>
              <a:rPr lang="en-US" sz="2000" dirty="0" err="1">
                <a:latin typeface="Courier New" panose="02070309020205020404" pitchFamily="49" charset="0"/>
                <a:cs typeface="Courier New" panose="02070309020205020404" pitchFamily="49" charset="0"/>
              </a:rPr>
              <a:t>countOccurrences</a:t>
            </a:r>
            <a:r>
              <a:rPr lang="en-US" sz="2000" dirty="0"/>
              <a:t> that counts the number of occurrences of a target object of type </a:t>
            </a:r>
            <a:r>
              <a:rPr lang="en-US" sz="2000" dirty="0">
                <a:latin typeface="Courier New" panose="02070309020205020404" pitchFamily="49" charset="0"/>
                <a:cs typeface="Courier New" panose="02070309020205020404" pitchFamily="49" charset="0"/>
              </a:rPr>
              <a:t>T</a:t>
            </a:r>
            <a:r>
              <a:rPr lang="en-US" sz="2000" dirty="0"/>
              <a:t> in an array of type </a:t>
            </a:r>
            <a:r>
              <a:rPr lang="en-US" sz="2000" dirty="0">
                <a:latin typeface="Courier New" panose="02070309020205020404" pitchFamily="49" charset="0"/>
                <a:cs typeface="Courier New" panose="02070309020205020404" pitchFamily="49" charset="0"/>
              </a:rPr>
              <a:t>T[]</a:t>
            </a:r>
            <a:r>
              <a:rPr lang="en-US" sz="2000" dirty="0"/>
              <a:t>. (You may assume that “equals” comparisons provide an accurate count of occurrences. You may also assume that if the target object is </a:t>
            </a:r>
            <a:r>
              <a:rPr lang="en-US" sz="2000" dirty="0">
                <a:latin typeface="Courier New" panose="02070309020205020404" pitchFamily="49" charset="0"/>
                <a:cs typeface="Courier New" panose="02070309020205020404" pitchFamily="49" charset="0"/>
              </a:rPr>
              <a:t>null</a:t>
            </a:r>
            <a:r>
              <a:rPr lang="en-US" sz="2000" dirty="0"/>
              <a:t>, we will count the number of nulls that occur in the array.)</a:t>
            </a:r>
          </a:p>
          <a:p>
            <a:pPr marL="0" indent="0">
              <a:buNone/>
            </a:pPr>
            <a:endParaRPr lang="en-US" sz="2000" dirty="0" smtClean="0"/>
          </a:p>
          <a:p>
            <a:pPr marL="0" indent="0">
              <a:buNone/>
            </a:pPr>
            <a:r>
              <a:rPr lang="en-US" sz="2000" dirty="0" smtClean="0"/>
              <a:t>We </a:t>
            </a:r>
            <a:r>
              <a:rPr lang="en-US" sz="2000" dirty="0"/>
              <a:t>start with the simple case of an array of </a:t>
            </a:r>
            <a:r>
              <a:rPr lang="en-US" sz="2000" dirty="0" smtClean="0"/>
              <a:t>Strings. </a:t>
            </a:r>
            <a:r>
              <a:rPr lang="en-US" sz="2000" dirty="0"/>
              <a:t> </a:t>
            </a:r>
            <a:r>
              <a:rPr lang="en-US" sz="2000" dirty="0" smtClean="0"/>
              <a:t>Method signature provided below:</a:t>
            </a:r>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public </a:t>
            </a:r>
            <a:r>
              <a:rPr lang="en-US" sz="1600" dirty="0">
                <a:latin typeface="Courier New" pitchFamily="49" charset="0"/>
                <a:cs typeface="Courier New" pitchFamily="49" charset="0"/>
              </a:rPr>
              <a:t>static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countOccurrences</a:t>
            </a: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arr</a:t>
            </a:r>
            <a:r>
              <a:rPr lang="en-US" sz="1600" dirty="0">
                <a:latin typeface="Courier New" pitchFamily="49" charset="0"/>
                <a:cs typeface="Courier New" pitchFamily="49" charset="0"/>
              </a:rPr>
              <a:t>, String target</a:t>
            </a:r>
            <a:r>
              <a:rPr lang="en-US" sz="1600" dirty="0" smtClean="0">
                <a:latin typeface="Courier New" pitchFamily="49" charset="0"/>
                <a:cs typeface="Courier New" pitchFamily="49" charset="0"/>
              </a:rPr>
              <a:t>)</a:t>
            </a:r>
          </a:p>
          <a:p>
            <a:pPr marL="0" indent="0">
              <a:buNone/>
            </a:pPr>
            <a:r>
              <a:rPr lang="en-US" sz="2000" dirty="0" smtClean="0"/>
              <a:t> </a:t>
            </a:r>
          </a:p>
          <a:p>
            <a:pPr marL="0" indent="0">
              <a:buNone/>
            </a:pPr>
            <a:r>
              <a:rPr lang="en-US" sz="2000" dirty="0" smtClean="0"/>
              <a:t>Now </a:t>
            </a:r>
            <a:r>
              <a:rPr lang="en-US" sz="2000" dirty="0"/>
              <a:t>how can this method be generalized to arbitrary types?</a:t>
            </a:r>
          </a:p>
          <a:p>
            <a:pPr marL="0" indent="0">
              <a:buNone/>
            </a:pPr>
            <a:r>
              <a:rPr lang="en-US" sz="2000" dirty="0"/>
              <a:t>See demo </a:t>
            </a:r>
            <a:r>
              <a:rPr lang="en-US" sz="2000" dirty="0" smtClean="0"/>
              <a:t>lesson10.lecture.generics.countoccurrences</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23</a:t>
            </a:fld>
            <a:endParaRPr lang="en-US" dirty="0"/>
          </a:p>
        </p:txBody>
      </p:sp>
    </p:spTree>
    <p:extLst>
      <p:ext uri="{BB962C8B-B14F-4D97-AF65-F5344CB8AC3E}">
        <p14:creationId xmlns:p14="http://schemas.microsoft.com/office/powerpoint/2010/main" val="2169676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4000" dirty="0"/>
              <a:t>Example: Finding the </a:t>
            </a:r>
            <a:r>
              <a:rPr lang="en-US" sz="4000" dirty="0" smtClean="0"/>
              <a:t>max</a:t>
            </a:r>
            <a:endParaRPr lang="en-US" sz="4000" dirty="0"/>
          </a:p>
        </p:txBody>
      </p:sp>
      <p:sp>
        <p:nvSpPr>
          <p:cNvPr id="3" name="Content Placeholder 2"/>
          <p:cNvSpPr>
            <a:spLocks noGrp="1"/>
          </p:cNvSpPr>
          <p:nvPr>
            <p:ph idx="1"/>
          </p:nvPr>
        </p:nvSpPr>
        <p:spPr>
          <a:xfrm>
            <a:off x="457200" y="838200"/>
            <a:ext cx="8229600" cy="5486401"/>
          </a:xfrm>
        </p:spPr>
        <p:txBody>
          <a:bodyPr/>
          <a:lstStyle/>
          <a:p>
            <a:r>
              <a:rPr lang="en-US" sz="2000" b="1" dirty="0"/>
              <a:t>Problem: </a:t>
            </a:r>
            <a:r>
              <a:rPr lang="en-US" sz="2000" dirty="0"/>
              <a:t>Find the max value in a List</a:t>
            </a:r>
            <a:r>
              <a:rPr lang="en-US" sz="2000" dirty="0" smtClean="0"/>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24</a:t>
            </a:fld>
            <a:endParaRPr lang="en-US" dirty="0"/>
          </a:p>
        </p:txBody>
      </p:sp>
      <p:pic>
        <p:nvPicPr>
          <p:cNvPr id="5" name="Picture 4"/>
          <p:cNvPicPr/>
          <p:nvPr/>
        </p:nvPicPr>
        <p:blipFill>
          <a:blip r:embed="rId2"/>
          <a:stretch>
            <a:fillRect/>
          </a:stretch>
        </p:blipFill>
        <p:spPr>
          <a:xfrm>
            <a:off x="618565" y="2071968"/>
            <a:ext cx="3752850" cy="1685925"/>
          </a:xfrm>
          <a:prstGeom prst="rect">
            <a:avLst/>
          </a:prstGeom>
        </p:spPr>
      </p:pic>
      <p:pic>
        <p:nvPicPr>
          <p:cNvPr id="7" name="Picture 6"/>
          <p:cNvPicPr/>
          <p:nvPr/>
        </p:nvPicPr>
        <p:blipFill>
          <a:blip r:embed="rId3"/>
          <a:stretch>
            <a:fillRect/>
          </a:stretch>
        </p:blipFill>
        <p:spPr>
          <a:xfrm>
            <a:off x="2071127" y="4807596"/>
            <a:ext cx="4600575" cy="1600200"/>
          </a:xfrm>
          <a:prstGeom prst="rect">
            <a:avLst/>
          </a:prstGeom>
        </p:spPr>
      </p:pic>
      <p:sp>
        <p:nvSpPr>
          <p:cNvPr id="10" name="TextBox 9"/>
          <p:cNvSpPr txBox="1"/>
          <p:nvPr/>
        </p:nvSpPr>
        <p:spPr>
          <a:xfrm>
            <a:off x="504825" y="1179160"/>
            <a:ext cx="3980329" cy="707886"/>
          </a:xfrm>
          <a:prstGeom prst="rect">
            <a:avLst/>
          </a:prstGeom>
          <a:noFill/>
        </p:spPr>
        <p:txBody>
          <a:bodyPr wrap="square" rtlCol="0">
            <a:spAutoFit/>
          </a:bodyPr>
          <a:lstStyle/>
          <a:p>
            <a:pPr marL="457200" indent="-457200">
              <a:buFont typeface="+mj-lt"/>
              <a:buAutoNum type="arabicPeriod"/>
            </a:pPr>
            <a:r>
              <a:rPr lang="en-US" sz="2000" b="1" dirty="0">
                <a:latin typeface="+mn-lt"/>
                <a:cs typeface="+mn-cs"/>
              </a:rPr>
              <a:t>Easy Case</a:t>
            </a:r>
            <a:r>
              <a:rPr lang="en-US" sz="2000" dirty="0">
                <a:latin typeface="+mn-lt"/>
                <a:cs typeface="+mn-cs"/>
              </a:rPr>
              <a:t>:  First try finding the max of a list of Integers:</a:t>
            </a:r>
          </a:p>
        </p:txBody>
      </p:sp>
      <p:sp>
        <p:nvSpPr>
          <p:cNvPr id="11" name="TextBox 10"/>
          <p:cNvSpPr txBox="1"/>
          <p:nvPr/>
        </p:nvSpPr>
        <p:spPr>
          <a:xfrm>
            <a:off x="5020233" y="1068817"/>
            <a:ext cx="4123765" cy="1015663"/>
          </a:xfrm>
          <a:prstGeom prst="rect">
            <a:avLst/>
          </a:prstGeom>
          <a:noFill/>
        </p:spPr>
        <p:txBody>
          <a:bodyPr wrap="square" rtlCol="0">
            <a:spAutoFit/>
          </a:bodyPr>
          <a:lstStyle/>
          <a:p>
            <a:pPr marL="457200" indent="-457200">
              <a:buAutoNum type="arabicPeriod" startAt="2"/>
            </a:pPr>
            <a:r>
              <a:rPr lang="en-US" sz="2000" b="1" dirty="0" smtClean="0">
                <a:latin typeface="+mn-lt"/>
                <a:cs typeface="+mn-cs"/>
              </a:rPr>
              <a:t>Try </a:t>
            </a:r>
            <a:r>
              <a:rPr lang="en-US" sz="2000" b="1" dirty="0">
                <a:latin typeface="+mn-lt"/>
                <a:cs typeface="+mn-cs"/>
              </a:rPr>
              <a:t>to generalize </a:t>
            </a:r>
            <a:r>
              <a:rPr lang="en-US" sz="2000" dirty="0">
                <a:latin typeface="+mn-lt"/>
                <a:cs typeface="+mn-cs"/>
              </a:rPr>
              <a:t>to an arbitrary type T   (this first try doesn’t quite work</a:t>
            </a:r>
            <a:r>
              <a:rPr lang="en-US" sz="2000" dirty="0" smtClean="0">
                <a:latin typeface="+mn-lt"/>
                <a:cs typeface="+mn-cs"/>
              </a:rPr>
              <a:t>…)</a:t>
            </a:r>
          </a:p>
        </p:txBody>
      </p:sp>
      <p:sp>
        <p:nvSpPr>
          <p:cNvPr id="12" name="TextBox 11"/>
          <p:cNvSpPr txBox="1"/>
          <p:nvPr/>
        </p:nvSpPr>
        <p:spPr>
          <a:xfrm>
            <a:off x="591671" y="3823464"/>
            <a:ext cx="8247529" cy="1015663"/>
          </a:xfrm>
          <a:prstGeom prst="rect">
            <a:avLst/>
          </a:prstGeom>
          <a:noFill/>
        </p:spPr>
        <p:txBody>
          <a:bodyPr wrap="square" rtlCol="0">
            <a:spAutoFit/>
          </a:bodyPr>
          <a:lstStyle/>
          <a:p>
            <a:r>
              <a:rPr lang="en-US" sz="2000" b="1" dirty="0">
                <a:latin typeface="+mn-lt"/>
                <a:cs typeface="+mn-cs"/>
              </a:rPr>
              <a:t>Problem</a:t>
            </a:r>
            <a:r>
              <a:rPr lang="en-US" sz="2000" dirty="0">
                <a:latin typeface="+mn-lt"/>
                <a:cs typeface="+mn-cs"/>
              </a:rPr>
              <a:t>: </a:t>
            </a:r>
            <a:r>
              <a:rPr lang="en-US" sz="2000" dirty="0">
                <a:latin typeface="Courier New" panose="02070309020205020404" pitchFamily="49" charset="0"/>
                <a:cs typeface="Courier New" panose="02070309020205020404" pitchFamily="49" charset="0"/>
              </a:rPr>
              <a:t>T</a:t>
            </a:r>
            <a:r>
              <a:rPr lang="en-US" sz="2000" dirty="0">
                <a:latin typeface="+mn-lt"/>
                <a:cs typeface="+mn-cs"/>
              </a:rPr>
              <a:t> may not be a type that has a </a:t>
            </a:r>
            <a:r>
              <a:rPr lang="en-US" sz="2000" dirty="0" err="1">
                <a:latin typeface="Courier New" panose="02070309020205020404" pitchFamily="49" charset="0"/>
                <a:cs typeface="Courier New" panose="02070309020205020404" pitchFamily="49" charset="0"/>
              </a:rPr>
              <a:t>compareTo</a:t>
            </a:r>
            <a:r>
              <a:rPr lang="en-US" sz="2000" dirty="0">
                <a:latin typeface="+mn-lt"/>
                <a:cs typeface="+mn-cs"/>
              </a:rPr>
              <a:t> operation – we get a compiler </a:t>
            </a:r>
            <a:r>
              <a:rPr lang="en-US" sz="2000" dirty="0" smtClean="0">
                <a:latin typeface="+mn-lt"/>
                <a:cs typeface="+mn-cs"/>
              </a:rPr>
              <a:t>error</a:t>
            </a:r>
            <a:r>
              <a:rPr lang="en-US" sz="2000" dirty="0">
                <a:latin typeface="+mn-lt"/>
                <a:cs typeface="+mn-cs"/>
              </a:rPr>
              <a:t/>
            </a:r>
            <a:br>
              <a:rPr lang="en-US" sz="2000" dirty="0">
                <a:latin typeface="+mn-lt"/>
                <a:cs typeface="+mn-cs"/>
              </a:rPr>
            </a:br>
            <a:r>
              <a:rPr lang="en-US" sz="2000" b="1" dirty="0">
                <a:latin typeface="+mn-lt"/>
                <a:cs typeface="+mn-cs"/>
              </a:rPr>
              <a:t>Solution</a:t>
            </a:r>
            <a:r>
              <a:rPr lang="en-US" sz="2000" dirty="0">
                <a:latin typeface="+mn-lt"/>
                <a:cs typeface="+mn-cs"/>
              </a:rPr>
              <a:t>: Use the extends keyword, creating a bounded type variable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345" y="2047694"/>
            <a:ext cx="3847539" cy="17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715436" y="5761465"/>
            <a:ext cx="4123764" cy="369332"/>
          </a:xfrm>
          <a:prstGeom prst="rect">
            <a:avLst/>
          </a:prstGeom>
          <a:noFill/>
          <a:ln w="19050">
            <a:solidFill>
              <a:schemeClr val="accent1"/>
            </a:solidFill>
          </a:ln>
        </p:spPr>
        <p:txBody>
          <a:bodyPr wrap="square" rtlCol="0">
            <a:spAutoFit/>
          </a:bodyPr>
          <a:lstStyle/>
          <a:p>
            <a:r>
              <a:rPr lang="en-US" dirty="0"/>
              <a:t>Demo: lesson10.lecture.generics.max</a:t>
            </a:r>
          </a:p>
        </p:txBody>
      </p:sp>
    </p:spTree>
    <p:extLst>
      <p:ext uri="{BB962C8B-B14F-4D97-AF65-F5344CB8AC3E}">
        <p14:creationId xmlns:p14="http://schemas.microsoft.com/office/powerpoint/2010/main" val="876694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400" dirty="0"/>
              <a:t>Generic methods make it possible to create general-purpose methods in Java by declaring and using one or more type variables in the method. This allows a user to make use of the method using any data type that is convenient, with full compiler support for type-checking. Likewise, when individual awareness has integrated into its daily functioning the universal value of transcendental consciousness, the awareness is maximally flexible, able to flow in whatever direction is required at the moment, free of rigidity and dominance of boundaries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25</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1</a:t>
            </a: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4000" dirty="0"/>
              <a:t>Finding the max (</a:t>
            </a:r>
            <a:r>
              <a:rPr lang="en-US" sz="4000" dirty="0" smtClean="0"/>
              <a:t>cont.)</a:t>
            </a:r>
            <a:endParaRPr lang="en-US" sz="4000" dirty="0"/>
          </a:p>
        </p:txBody>
      </p:sp>
      <p:sp>
        <p:nvSpPr>
          <p:cNvPr id="3" name="Content Placeholder 2"/>
          <p:cNvSpPr>
            <a:spLocks noGrp="1"/>
          </p:cNvSpPr>
          <p:nvPr>
            <p:ph idx="1"/>
          </p:nvPr>
        </p:nvSpPr>
        <p:spPr>
          <a:xfrm>
            <a:off x="457200" y="914399"/>
            <a:ext cx="8229600" cy="5410201"/>
          </a:xfrm>
        </p:spPr>
        <p:txBody>
          <a:bodyPr/>
          <a:lstStyle/>
          <a:p>
            <a:r>
              <a:rPr lang="en-US" sz="1800" dirty="0"/>
              <a:t>The Comparable interface is also generic. For a given class C, implementing the Comparable interface implies that comparisons will be done between a current instance of C and another instance; the other instance type is the type argument to use with Comparable. For example, </a:t>
            </a:r>
            <a:br>
              <a:rPr lang="en-US" sz="1800" dirty="0"/>
            </a:br>
            <a:r>
              <a:rPr lang="en-US" sz="1800" dirty="0"/>
              <a:t>String implements Comparable&lt;String&gt;. This leads to</a:t>
            </a:r>
            <a:r>
              <a:rPr lang="en-US" sz="1800" dirty="0" smtClean="0"/>
              <a:t>:</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r>
              <a:rPr lang="en-US" sz="1800" dirty="0" smtClean="0"/>
              <a:t>This </a:t>
            </a:r>
            <a:r>
              <a:rPr lang="en-US" sz="1800" dirty="0"/>
              <a:t>version of max can be used for most kinds of Lists, but there are exceptions. Example:</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26</a:t>
            </a:fld>
            <a:endParaRPr lang="en-US" dirty="0"/>
          </a:p>
        </p:txBody>
      </p:sp>
      <p:pic>
        <p:nvPicPr>
          <p:cNvPr id="5" name="Picture 4"/>
          <p:cNvPicPr/>
          <p:nvPr/>
        </p:nvPicPr>
        <p:blipFill>
          <a:blip r:embed="rId2"/>
          <a:stretch>
            <a:fillRect/>
          </a:stretch>
        </p:blipFill>
        <p:spPr>
          <a:xfrm>
            <a:off x="1218118" y="2485696"/>
            <a:ext cx="5038165" cy="1905000"/>
          </a:xfrm>
          <a:prstGeom prst="rect">
            <a:avLst/>
          </a:prstGeom>
        </p:spPr>
      </p:pic>
      <p:pic>
        <p:nvPicPr>
          <p:cNvPr id="6" name="Picture 5"/>
          <p:cNvPicPr/>
          <p:nvPr/>
        </p:nvPicPr>
        <p:blipFill>
          <a:blip r:embed="rId3"/>
          <a:stretch>
            <a:fillRect/>
          </a:stretch>
        </p:blipFill>
        <p:spPr>
          <a:xfrm>
            <a:off x="1218118" y="5181600"/>
            <a:ext cx="4580965" cy="1447800"/>
          </a:xfrm>
          <a:prstGeom prst="rect">
            <a:avLst/>
          </a:prstGeom>
        </p:spPr>
      </p:pic>
    </p:spTree>
    <p:extLst>
      <p:ext uri="{BB962C8B-B14F-4D97-AF65-F5344CB8AC3E}">
        <p14:creationId xmlns:p14="http://schemas.microsoft.com/office/powerpoint/2010/main" val="22862601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4000" dirty="0"/>
              <a:t>Finding the max (</a:t>
            </a:r>
            <a:r>
              <a:rPr lang="en-US" sz="4000" dirty="0" smtClean="0"/>
              <a:t>cont.)</a:t>
            </a:r>
            <a:endParaRPr lang="en-US" sz="4000" dirty="0"/>
          </a:p>
        </p:txBody>
      </p:sp>
      <p:sp>
        <p:nvSpPr>
          <p:cNvPr id="3" name="Content Placeholder 2"/>
          <p:cNvSpPr>
            <a:spLocks noGrp="1"/>
          </p:cNvSpPr>
          <p:nvPr>
            <p:ph idx="1"/>
          </p:nvPr>
        </p:nvSpPr>
        <p:spPr>
          <a:xfrm>
            <a:off x="457200" y="914399"/>
            <a:ext cx="8229600" cy="1295401"/>
          </a:xfrm>
        </p:spPr>
        <p:txBody>
          <a:bodyPr/>
          <a:lstStyle/>
          <a:p>
            <a:r>
              <a:rPr lang="en-US" sz="2000" dirty="0"/>
              <a:t>The Problem: </a:t>
            </a:r>
            <a:r>
              <a:rPr lang="en-US" sz="2000" dirty="0" err="1">
                <a:latin typeface="Courier New" panose="02070309020205020404" pitchFamily="49" charset="0"/>
                <a:cs typeface="Courier New" panose="02070309020205020404" pitchFamily="49" charset="0"/>
              </a:rPr>
              <a:t>LocalDate</a:t>
            </a:r>
            <a:r>
              <a:rPr lang="en-US" sz="2000" dirty="0"/>
              <a:t> does not implement </a:t>
            </a:r>
            <a:r>
              <a:rPr lang="en-US" sz="2000" dirty="0">
                <a:latin typeface="Courier New" panose="02070309020205020404" pitchFamily="49" charset="0"/>
                <a:cs typeface="Courier New" panose="02070309020205020404" pitchFamily="49" charset="0"/>
              </a:rPr>
              <a:t>Comparable&lt;</a:t>
            </a:r>
            <a:r>
              <a:rPr lang="en-US" sz="2000" dirty="0" err="1">
                <a:latin typeface="Courier New" panose="02070309020205020404" pitchFamily="49" charset="0"/>
                <a:cs typeface="Courier New" panose="02070309020205020404" pitchFamily="49" charset="0"/>
              </a:rPr>
              <a:t>LocalDate</a:t>
            </a:r>
            <a:r>
              <a:rPr lang="en-US" sz="2000" dirty="0">
                <a:latin typeface="Courier New" panose="02070309020205020404" pitchFamily="49" charset="0"/>
                <a:cs typeface="Courier New" panose="02070309020205020404" pitchFamily="49" charset="0"/>
              </a:rPr>
              <a:t>&gt;</a:t>
            </a:r>
            <a:r>
              <a:rPr lang="en-US" sz="2000" dirty="0"/>
              <a:t>. Instead, the relationship to </a:t>
            </a:r>
            <a:r>
              <a:rPr lang="en-US" sz="2000" dirty="0">
                <a:latin typeface="Courier New" panose="02070309020205020404" pitchFamily="49" charset="0"/>
                <a:cs typeface="Courier New" panose="02070309020205020404" pitchFamily="49" charset="0"/>
              </a:rPr>
              <a:t>Comparable</a:t>
            </a:r>
            <a:r>
              <a:rPr lang="en-US" sz="2000" dirty="0"/>
              <a:t> is the following</a:t>
            </a:r>
            <a:r>
              <a:rPr lang="en-US" sz="2000" dirty="0" smtClean="0"/>
              <a:t>:</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27</a:t>
            </a:fld>
            <a:endParaRPr lang="en-US" dirty="0"/>
          </a:p>
        </p:txBody>
      </p:sp>
      <p:pic>
        <p:nvPicPr>
          <p:cNvPr id="7" name="Picture 6"/>
          <p:cNvPicPr/>
          <p:nvPr/>
        </p:nvPicPr>
        <p:blipFill>
          <a:blip r:embed="rId2"/>
          <a:stretch>
            <a:fillRect/>
          </a:stretch>
        </p:blipFill>
        <p:spPr>
          <a:xfrm>
            <a:off x="685800" y="2133600"/>
            <a:ext cx="2667000" cy="3352800"/>
          </a:xfrm>
          <a:prstGeom prst="rect">
            <a:avLst/>
          </a:prstGeom>
        </p:spPr>
      </p:pic>
      <p:sp>
        <p:nvSpPr>
          <p:cNvPr id="5" name="TextBox 4"/>
          <p:cNvSpPr txBox="1"/>
          <p:nvPr/>
        </p:nvSpPr>
        <p:spPr>
          <a:xfrm>
            <a:off x="3581400" y="2133600"/>
            <a:ext cx="5334000" cy="4062651"/>
          </a:xfrm>
          <a:prstGeom prst="rect">
            <a:avLst/>
          </a:prstGeom>
          <a:noFill/>
        </p:spPr>
        <p:txBody>
          <a:bodyPr wrap="square" rtlCol="0">
            <a:spAutoFit/>
          </a:bodyPr>
          <a:lstStyle/>
          <a:p>
            <a:pPr marL="366713" lvl="1" indent="0">
              <a:buNone/>
            </a:pPr>
            <a:r>
              <a:rPr lang="en-US" sz="2000" dirty="0"/>
              <a:t>What is needed is a max function that accepts types </a:t>
            </a:r>
            <a:r>
              <a:rPr lang="en-US" sz="2000" dirty="0">
                <a:latin typeface="Courier New" panose="02070309020205020404" pitchFamily="49" charset="0"/>
                <a:cs typeface="Courier New" panose="02070309020205020404" pitchFamily="49" charset="0"/>
              </a:rPr>
              <a:t>T</a:t>
            </a:r>
            <a:r>
              <a:rPr lang="en-US" sz="2000" dirty="0"/>
              <a:t> that implement  not just </a:t>
            </a:r>
            <a:r>
              <a:rPr lang="en-US" sz="2000" dirty="0">
                <a:latin typeface="Courier New" panose="02070309020205020404" pitchFamily="49" charset="0"/>
                <a:cs typeface="Courier New" panose="02070309020205020404" pitchFamily="49" charset="0"/>
              </a:rPr>
              <a:t>Comparable&lt;T&gt;</a:t>
            </a:r>
            <a:r>
              <a:rPr lang="en-US" sz="2000" dirty="0"/>
              <a:t>, but even </a:t>
            </a:r>
            <a:r>
              <a:rPr lang="en-US" sz="2000" dirty="0">
                <a:latin typeface="Courier New" panose="02070309020205020404" pitchFamily="49" charset="0"/>
                <a:cs typeface="Courier New" panose="02070309020205020404" pitchFamily="49" charset="0"/>
              </a:rPr>
              <a:t>Comparable&lt;S&gt;</a:t>
            </a:r>
            <a:r>
              <a:rPr lang="en-US" sz="2000" dirty="0"/>
              <a:t> for any </a:t>
            </a:r>
            <a:r>
              <a:rPr lang="en-US" sz="2000" dirty="0" err="1"/>
              <a:t>supertype</a:t>
            </a:r>
            <a:r>
              <a:rPr lang="en-US" sz="2000" dirty="0"/>
              <a:t> of </a:t>
            </a:r>
            <a:r>
              <a:rPr lang="en-US" sz="2000" dirty="0">
                <a:latin typeface="Courier New" panose="02070309020205020404" pitchFamily="49" charset="0"/>
                <a:cs typeface="Courier New" panose="02070309020205020404" pitchFamily="49" charset="0"/>
              </a:rPr>
              <a:t>T</a:t>
            </a:r>
            <a:r>
              <a:rPr lang="en-US" sz="2000" dirty="0"/>
              <a:t>.</a:t>
            </a:r>
          </a:p>
          <a:p>
            <a:pPr marL="366713" lvl="1" indent="0">
              <a:buNone/>
            </a:pPr>
            <a:r>
              <a:rPr lang="en-US" sz="2000" dirty="0"/>
              <a:t/>
            </a:r>
            <a:br>
              <a:rPr lang="en-US" sz="2000" dirty="0"/>
            </a:br>
            <a:r>
              <a:rPr lang="en-US" sz="2000" dirty="0"/>
              <a:t>Here, </a:t>
            </a:r>
            <a:r>
              <a:rPr lang="en-US" sz="2000" dirty="0">
                <a:latin typeface="Courier New" panose="02070309020205020404" pitchFamily="49" charset="0"/>
                <a:cs typeface="Courier New" panose="02070309020205020404" pitchFamily="49" charset="0"/>
              </a:rPr>
              <a:t>T</a:t>
            </a:r>
            <a:r>
              <a:rPr lang="en-US" sz="2000" dirty="0"/>
              <a:t> is </a:t>
            </a:r>
            <a:r>
              <a:rPr lang="en-US" sz="2000" dirty="0" err="1">
                <a:latin typeface="Courier New" panose="02070309020205020404" pitchFamily="49" charset="0"/>
                <a:cs typeface="Courier New" panose="02070309020205020404" pitchFamily="49" charset="0"/>
              </a:rPr>
              <a:t>LocalDate</a:t>
            </a:r>
            <a:r>
              <a:rPr lang="en-US" sz="2000" dirty="0"/>
              <a:t>. We want max to accept a list of </a:t>
            </a:r>
            <a:r>
              <a:rPr lang="en-US" sz="2000" dirty="0" err="1"/>
              <a:t>LocalDates</a:t>
            </a:r>
            <a:r>
              <a:rPr lang="en-US" sz="2000" dirty="0"/>
              <a:t> using a </a:t>
            </a:r>
            <a:r>
              <a:rPr lang="en-US" sz="2000" dirty="0">
                <a:latin typeface="Courier New" panose="02070309020205020404" pitchFamily="49" charset="0"/>
                <a:cs typeface="Courier New" panose="02070309020205020404" pitchFamily="49" charset="0"/>
              </a:rPr>
              <a:t>Comparable&lt;S&gt;</a:t>
            </a:r>
            <a:r>
              <a:rPr lang="en-US" sz="2000" dirty="0"/>
              <a:t> for any </a:t>
            </a:r>
            <a:r>
              <a:rPr lang="en-US" sz="2000" dirty="0" err="1"/>
              <a:t>supertype</a:t>
            </a:r>
            <a:r>
              <a:rPr lang="en-US" sz="2000" dirty="0"/>
              <a:t> of </a:t>
            </a:r>
            <a:r>
              <a:rPr lang="en-US" sz="2000" dirty="0" err="1">
                <a:latin typeface="Courier New" panose="02070309020205020404" pitchFamily="49" charset="0"/>
                <a:cs typeface="Courier New" panose="02070309020205020404" pitchFamily="49" charset="0"/>
              </a:rPr>
              <a:t>LocalDate</a:t>
            </a:r>
            <a:r>
              <a:rPr lang="en-US" sz="2000" dirty="0"/>
              <a:t>.</a:t>
            </a:r>
          </a:p>
          <a:p>
            <a:pPr marL="366713" lvl="1" indent="0">
              <a:buNone/>
            </a:pPr>
            <a:r>
              <a:rPr lang="en-US" sz="2000" dirty="0"/>
              <a:t/>
            </a:r>
            <a:br>
              <a:rPr lang="en-US" sz="2000" dirty="0"/>
            </a:br>
            <a:r>
              <a:rPr lang="en-US" sz="2000" dirty="0"/>
              <a:t>The answer lies in the use of </a:t>
            </a:r>
            <a:r>
              <a:rPr lang="en-US" sz="2000" i="1" dirty="0"/>
              <a:t>bounded wildcards.</a:t>
            </a:r>
            <a:endParaRPr lang="en-US" sz="2000" dirty="0"/>
          </a:p>
          <a:p>
            <a:endParaRPr lang="en-US" dirty="0"/>
          </a:p>
        </p:txBody>
      </p:sp>
    </p:spTree>
    <p:extLst>
      <p:ext uri="{BB962C8B-B14F-4D97-AF65-F5344CB8AC3E}">
        <p14:creationId xmlns:p14="http://schemas.microsoft.com/office/powerpoint/2010/main" val="991766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solidFill>
                  <a:srgbClr val="FF0000"/>
                </a:solidFill>
              </a:rPr>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28</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914400"/>
          </a:xfrm>
        </p:spPr>
        <p:txBody>
          <a:bodyPr/>
          <a:lstStyle/>
          <a:p>
            <a:r>
              <a:rPr lang="en-US" sz="3600" dirty="0" smtClean="0"/>
              <a:t>The ? extends Bounded Wildcard</a:t>
            </a:r>
            <a:endParaRPr lang="en-US" sz="3600" dirty="0"/>
          </a:p>
        </p:txBody>
      </p:sp>
      <p:sp>
        <p:nvSpPr>
          <p:cNvPr id="3" name="Content Placeholder 2"/>
          <p:cNvSpPr>
            <a:spLocks noGrp="1"/>
          </p:cNvSpPr>
          <p:nvPr>
            <p:ph idx="1"/>
          </p:nvPr>
        </p:nvSpPr>
        <p:spPr>
          <a:xfrm>
            <a:off x="457200" y="990601"/>
            <a:ext cx="8229600" cy="5334000"/>
          </a:xfrm>
        </p:spPr>
        <p:txBody>
          <a:bodyPr/>
          <a:lstStyle/>
          <a:p>
            <a:r>
              <a:rPr lang="en-US" dirty="0"/>
              <a:t>The fact that generic subtyping is not covariant – as in the example that List&lt;Manager&gt; is not a subtype of List&lt;Employee&gt; – is inconvenient and unintuitive. This is remedied to a large extent with the extends </a:t>
            </a:r>
            <a:r>
              <a:rPr lang="en-US" i="1" dirty="0"/>
              <a:t>bounded wildcard</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29</a:t>
            </a:fld>
            <a:endParaRPr lang="en-US" dirty="0"/>
          </a:p>
        </p:txBody>
      </p:sp>
      <p:pic>
        <p:nvPicPr>
          <p:cNvPr id="5" name="Picture 4"/>
          <p:cNvPicPr/>
          <p:nvPr/>
        </p:nvPicPr>
        <p:blipFill>
          <a:blip r:embed="rId2"/>
          <a:stretch>
            <a:fillRect/>
          </a:stretch>
        </p:blipFill>
        <p:spPr>
          <a:xfrm>
            <a:off x="2438400" y="3428999"/>
            <a:ext cx="4343400" cy="2057401"/>
          </a:xfrm>
          <a:prstGeom prst="rect">
            <a:avLst/>
          </a:prstGeom>
        </p:spPr>
      </p:pic>
    </p:spTree>
    <p:extLst>
      <p:ext uri="{BB962C8B-B14F-4D97-AF65-F5344CB8AC3E}">
        <p14:creationId xmlns:p14="http://schemas.microsoft.com/office/powerpoint/2010/main" val="2064949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a:t>
            </a:fld>
            <a:endParaRPr lang="en-US" dirty="0"/>
          </a:p>
        </p:txBody>
      </p:sp>
    </p:spTree>
    <p:extLst>
      <p:ext uri="{BB962C8B-B14F-4D97-AF65-F5344CB8AC3E}">
        <p14:creationId xmlns:p14="http://schemas.microsoft.com/office/powerpoint/2010/main" val="3472942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828"/>
            <a:ext cx="8229600" cy="914400"/>
          </a:xfrm>
        </p:spPr>
        <p:txBody>
          <a:bodyPr/>
          <a:lstStyle/>
          <a:p>
            <a:r>
              <a:rPr lang="en-US" sz="3600" dirty="0"/>
              <a:t>The ? extends Bounded </a:t>
            </a:r>
            <a:r>
              <a:rPr lang="en-US" sz="3600" dirty="0" smtClean="0"/>
              <a:t>Wildcard (cont.)</a:t>
            </a:r>
            <a:endParaRPr lang="en-US" sz="3600" dirty="0"/>
          </a:p>
        </p:txBody>
      </p:sp>
      <p:sp>
        <p:nvSpPr>
          <p:cNvPr id="3" name="Content Placeholder 2"/>
          <p:cNvSpPr>
            <a:spLocks noGrp="1"/>
          </p:cNvSpPr>
          <p:nvPr>
            <p:ph idx="1"/>
          </p:nvPr>
        </p:nvSpPr>
        <p:spPr>
          <a:xfrm>
            <a:off x="457200" y="990600"/>
            <a:ext cx="8229600" cy="5562599"/>
          </a:xfrm>
        </p:spPr>
        <p:txBody>
          <a:bodyPr/>
          <a:lstStyle/>
          <a:p>
            <a:r>
              <a:rPr lang="en-US" sz="2400" dirty="0"/>
              <a:t>The ? is a </a:t>
            </a:r>
            <a:r>
              <a:rPr lang="en-US" sz="2400" i="1" dirty="0"/>
              <a:t>wildcard </a:t>
            </a:r>
            <a:r>
              <a:rPr lang="en-US" sz="2400" dirty="0"/>
              <a:t>and the “bound” in </a:t>
            </a:r>
            <a:r>
              <a:rPr lang="en-US" sz="2400" dirty="0">
                <a:latin typeface="Courier New" panose="02070309020205020404" pitchFamily="49" charset="0"/>
                <a:cs typeface="Courier New" panose="02070309020205020404" pitchFamily="49" charset="0"/>
              </a:rPr>
              <a:t>List&lt;? extends Employee&gt;</a:t>
            </a:r>
            <a:r>
              <a:rPr lang="en-US" sz="2400" dirty="0"/>
              <a:t> is the class Employee. </a:t>
            </a:r>
            <a:r>
              <a:rPr lang="en-US" sz="2400" dirty="0">
                <a:latin typeface="Courier New" panose="02070309020205020404" pitchFamily="49" charset="0"/>
                <a:cs typeface="Courier New" panose="02070309020205020404" pitchFamily="49" charset="0"/>
              </a:rPr>
              <a:t>List&lt;? extends Employee&gt;</a:t>
            </a:r>
            <a:r>
              <a:rPr lang="en-US" sz="2400" dirty="0"/>
              <a:t> is a </a:t>
            </a:r>
            <a:r>
              <a:rPr lang="en-US" sz="2400" i="1" dirty="0"/>
              <a:t>parametrized type with a bound.</a:t>
            </a:r>
            <a:r>
              <a:rPr lang="en-US" sz="2400" dirty="0"/>
              <a:t> </a:t>
            </a:r>
            <a:endParaRPr lang="en-US" sz="2400" dirty="0" smtClean="0"/>
          </a:p>
          <a:p>
            <a:endParaRPr lang="en-US" sz="800" dirty="0"/>
          </a:p>
          <a:p>
            <a:r>
              <a:rPr lang="en-US" sz="2400" dirty="0" smtClean="0"/>
              <a:t>For </a:t>
            </a:r>
            <a:r>
              <a:rPr lang="en-US" sz="2400" dirty="0"/>
              <a:t>any subclass C of Employee, </a:t>
            </a:r>
            <a:r>
              <a:rPr lang="en-US" sz="2400" dirty="0">
                <a:latin typeface="Courier New" panose="02070309020205020404" pitchFamily="49" charset="0"/>
                <a:cs typeface="Courier New" panose="02070309020205020404" pitchFamily="49" charset="0"/>
              </a:rPr>
              <a:t>List&lt;C&gt;</a:t>
            </a:r>
            <a:r>
              <a:rPr lang="en-US" sz="2400" dirty="0"/>
              <a:t> is a subclass of  </a:t>
            </a:r>
            <a:r>
              <a:rPr lang="en-US" sz="2400" dirty="0">
                <a:latin typeface="Courier New" panose="02070309020205020404" pitchFamily="49" charset="0"/>
                <a:cs typeface="Courier New" panose="02070309020205020404" pitchFamily="49" charset="0"/>
              </a:rPr>
              <a:t>List&lt;? extends Employee</a:t>
            </a:r>
            <a:r>
              <a:rPr lang="en-US" sz="2400" dirty="0" smtClean="0">
                <a:latin typeface="Courier New" panose="02070309020205020404" pitchFamily="49" charset="0"/>
                <a:cs typeface="Courier New" panose="02070309020205020404" pitchFamily="49" charset="0"/>
              </a:rPr>
              <a:t>&gt;.</a:t>
            </a:r>
            <a:endParaRPr lang="en-US" sz="2400" dirty="0" smtClean="0"/>
          </a:p>
          <a:p>
            <a:endParaRPr lang="en-US" sz="800" dirty="0"/>
          </a:p>
          <a:p>
            <a:r>
              <a:rPr lang="en-US" sz="2400" dirty="0" smtClean="0"/>
              <a:t>So</a:t>
            </a:r>
            <a:r>
              <a:rPr lang="en-US" sz="2400" dirty="0"/>
              <a:t>, even though the following gives a compiler error:</a:t>
            </a:r>
          </a:p>
          <a:p>
            <a:pPr marL="366713" lvl="1" indent="0">
              <a:buNone/>
            </a:pPr>
            <a:r>
              <a:rPr lang="en-US" sz="2000" dirty="0">
                <a:latin typeface="Courier New" panose="02070309020205020404" pitchFamily="49" charset="0"/>
                <a:cs typeface="Courier New" panose="02070309020205020404" pitchFamily="49" charset="0"/>
              </a:rPr>
              <a:t>List&lt;Manager&gt;  list1 = </a:t>
            </a:r>
            <a:r>
              <a:rPr lang="en-US" dirty="0"/>
              <a:t>//… populate with managers</a:t>
            </a:r>
            <a:br>
              <a:rPr lang="en-US" dirty="0"/>
            </a:br>
            <a:r>
              <a:rPr lang="en-US" sz="2000" dirty="0">
                <a:latin typeface="Courier New" panose="02070309020205020404" pitchFamily="49" charset="0"/>
                <a:cs typeface="Courier New" panose="02070309020205020404" pitchFamily="49" charset="0"/>
              </a:rPr>
              <a:t>List&lt;Employee&gt; list2 = list1;  </a:t>
            </a:r>
            <a:r>
              <a:rPr lang="en-US" dirty="0"/>
              <a:t>//compiler error</a:t>
            </a:r>
          </a:p>
          <a:p>
            <a:pPr marL="366713" lvl="1" indent="0">
              <a:buNone/>
            </a:pPr>
            <a:endParaRPr lang="en-US" sz="800" dirty="0" smtClean="0"/>
          </a:p>
          <a:p>
            <a:pPr marL="366713" lvl="1" indent="0">
              <a:buNone/>
            </a:pPr>
            <a:r>
              <a:rPr lang="en-US" dirty="0" smtClean="0"/>
              <a:t>the </a:t>
            </a:r>
            <a:r>
              <a:rPr lang="en-US" dirty="0"/>
              <a:t>following </a:t>
            </a:r>
            <a:r>
              <a:rPr lang="en-US" u="sng" dirty="0"/>
              <a:t>does</a:t>
            </a:r>
            <a:r>
              <a:rPr lang="en-US" dirty="0"/>
              <a:t> work</a:t>
            </a:r>
            <a:r>
              <a:rPr lang="en-US" dirty="0" smtClean="0"/>
              <a:t>:</a:t>
            </a:r>
            <a:endParaRPr lang="en-US" dirty="0"/>
          </a:p>
          <a:p>
            <a:pPr marL="366713" lvl="1" indent="0">
              <a:buNone/>
            </a:pPr>
            <a:r>
              <a:rPr lang="en-US" sz="2000" dirty="0">
                <a:latin typeface="Courier New" panose="02070309020205020404" pitchFamily="49" charset="0"/>
                <a:cs typeface="Courier New" panose="02070309020205020404" pitchFamily="49" charset="0"/>
              </a:rPr>
              <a:t>List&lt;Manager&gt; list1 =</a:t>
            </a:r>
            <a:r>
              <a:rPr lang="en-US" sz="2000" dirty="0"/>
              <a:t> </a:t>
            </a:r>
            <a:r>
              <a:rPr lang="en-US" dirty="0"/>
              <a:t>//… populate with managers</a:t>
            </a:r>
            <a:br>
              <a:rPr lang="en-US" dirty="0"/>
            </a:br>
            <a:r>
              <a:rPr lang="en-US" sz="2000" dirty="0">
                <a:latin typeface="Courier New" panose="02070309020205020404" pitchFamily="49" charset="0"/>
                <a:cs typeface="Courier New" panose="02070309020205020404" pitchFamily="49" charset="0"/>
              </a:rPr>
              <a:t>List&lt;? extends Employee&gt; list2 = list1;  </a:t>
            </a:r>
            <a:r>
              <a:rPr lang="en-US" dirty="0"/>
              <a:t>//compiles  </a:t>
            </a:r>
          </a:p>
          <a:p>
            <a:pPr marL="366713" lvl="1" indent="0">
              <a:buNone/>
            </a:pPr>
            <a:endParaRPr lang="en-US" sz="800" dirty="0" smtClean="0"/>
          </a:p>
          <a:p>
            <a:pPr marL="366713" lvl="1" indent="0">
              <a:buNone/>
            </a:pPr>
            <a:r>
              <a:rPr lang="en-US" dirty="0" smtClean="0"/>
              <a:t>(</a:t>
            </a:r>
            <a:r>
              <a:rPr lang="en-US" dirty="0"/>
              <a:t>See demo </a:t>
            </a:r>
            <a:r>
              <a:rPr lang="en-US" dirty="0" smtClean="0"/>
              <a:t>lesson10.lecture.generics.extend</a:t>
            </a:r>
            <a:r>
              <a:rPr lang="en-US" dirty="0"/>
              <a:t>)</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30</a:t>
            </a:fld>
            <a:endParaRPr lang="en-US" dirty="0"/>
          </a:p>
        </p:txBody>
      </p:sp>
    </p:spTree>
    <p:extLst>
      <p:ext uri="{BB962C8B-B14F-4D97-AF65-F5344CB8AC3E}">
        <p14:creationId xmlns:p14="http://schemas.microsoft.com/office/powerpoint/2010/main" val="3988488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lstStyle/>
          <a:p>
            <a:r>
              <a:rPr lang="en-US" sz="4000" dirty="0" smtClean="0"/>
              <a:t>Applications of the ? extends Wildcard</a:t>
            </a:r>
            <a:endParaRPr lang="en-US" sz="4000" dirty="0"/>
          </a:p>
        </p:txBody>
      </p:sp>
      <p:sp>
        <p:nvSpPr>
          <p:cNvPr id="3" name="Content Placeholder 2"/>
          <p:cNvSpPr>
            <a:spLocks noGrp="1"/>
          </p:cNvSpPr>
          <p:nvPr>
            <p:ph idx="1"/>
          </p:nvPr>
        </p:nvSpPr>
        <p:spPr>
          <a:xfrm>
            <a:off x="457200" y="1371601"/>
            <a:ext cx="8229600" cy="4953000"/>
          </a:xfrm>
        </p:spPr>
        <p:txBody>
          <a:bodyPr/>
          <a:lstStyle/>
          <a:p>
            <a:pPr marL="0" indent="0">
              <a:buNone/>
            </a:pPr>
            <a:r>
              <a:rPr lang="en-US" sz="1800" dirty="0"/>
              <a:t>The Java Collection interface has an </a:t>
            </a:r>
            <a:r>
              <a:rPr lang="en-US" sz="1800" dirty="0" err="1"/>
              <a:t>addAll</a:t>
            </a:r>
            <a:r>
              <a:rPr lang="en-US" sz="1800" dirty="0"/>
              <a:t> method</a:t>
            </a:r>
            <a:r>
              <a:rPr lang="en-US" sz="1800" dirty="0" smtClean="0"/>
              <a:t>:</a:t>
            </a:r>
          </a:p>
          <a:p>
            <a:pPr marL="0" indent="0">
              <a:buNone/>
            </a:pPr>
            <a:endParaRPr lang="en-US" sz="1800" dirty="0"/>
          </a:p>
          <a:p>
            <a:pPr marL="366713" lvl="1" indent="0">
              <a:buNone/>
            </a:pPr>
            <a:r>
              <a:rPr lang="en-US" sz="1800" dirty="0" smtClean="0">
                <a:latin typeface="Courier New" panose="02070309020205020404" pitchFamily="49" charset="0"/>
                <a:cs typeface="Courier New" panose="02070309020205020404" pitchFamily="49" charset="0"/>
              </a:rPr>
              <a:t>interface </a:t>
            </a:r>
            <a:r>
              <a:rPr lang="en-US" sz="1800" dirty="0">
                <a:latin typeface="Courier New" panose="02070309020205020404" pitchFamily="49" charset="0"/>
                <a:cs typeface="Courier New" panose="02070309020205020404" pitchFamily="49" charset="0"/>
              </a:rPr>
              <a:t>Collection&lt;E&gt;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addAll</a:t>
            </a:r>
            <a:r>
              <a:rPr lang="en-US" sz="1800" dirty="0">
                <a:latin typeface="Courier New" panose="02070309020205020404" pitchFamily="49" charset="0"/>
                <a:cs typeface="Courier New" panose="02070309020205020404" pitchFamily="49" charset="0"/>
              </a:rPr>
              <a:t>(Collection&lt;? extends </a:t>
            </a:r>
            <a:r>
              <a:rPr lang="en-US" sz="1800" dirty="0" smtClean="0">
                <a:latin typeface="Courier New" panose="02070309020205020404" pitchFamily="49" charset="0"/>
                <a:cs typeface="Courier New" panose="02070309020205020404" pitchFamily="49" charset="0"/>
              </a:rPr>
              <a:t>		E</a:t>
            </a:r>
            <a:r>
              <a:rPr lang="en-US" sz="1800" dirty="0">
                <a:latin typeface="Courier New" panose="02070309020205020404" pitchFamily="49" charset="0"/>
                <a:cs typeface="Courier New" panose="02070309020205020404" pitchFamily="49" charset="0"/>
              </a:rPr>
              <a:t>&gt;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p>
          <a:p>
            <a:pPr marL="0" indent="0">
              <a:buNone/>
            </a:pPr>
            <a:r>
              <a:rPr lang="en-US" sz="1800" dirty="0"/>
              <a:t>The extends wildcard in the definition makes the following possible:</a:t>
            </a:r>
          </a:p>
          <a:p>
            <a:pPr marL="366713" lvl="1" indent="0">
              <a:buNone/>
            </a:pPr>
            <a:r>
              <a:rPr lang="en-US" sz="1800" dirty="0">
                <a:latin typeface="Courier New" panose="02070309020205020404" pitchFamily="49" charset="0"/>
                <a:cs typeface="Courier New" panose="02070309020205020404" pitchFamily="49" charset="0"/>
              </a:rPr>
              <a:t>List&lt;Employee&gt; list1 = </a:t>
            </a:r>
            <a:r>
              <a:rPr lang="en-US" sz="1800" dirty="0"/>
              <a:t>//….populate </a:t>
            </a:r>
            <a:br>
              <a:rPr lang="en-US" sz="1800" dirty="0"/>
            </a:br>
            <a:r>
              <a:rPr lang="en-US" sz="1800" dirty="0">
                <a:latin typeface="Courier New" panose="02070309020205020404" pitchFamily="49" charset="0"/>
                <a:cs typeface="Courier New" panose="02070309020205020404" pitchFamily="49" charset="0"/>
              </a:rPr>
              <a:t>List&lt;Manager&gt; list2 = </a:t>
            </a:r>
            <a:r>
              <a:rPr lang="en-US" sz="1800" dirty="0"/>
              <a:t>//… populate</a:t>
            </a:r>
            <a:br>
              <a:rPr lang="en-US" sz="1800" dirty="0"/>
            </a:br>
            <a:r>
              <a:rPr lang="en-US" sz="1800" dirty="0">
                <a:latin typeface="Courier New" panose="02070309020205020404" pitchFamily="49" charset="0"/>
                <a:cs typeface="Courier New" panose="02070309020205020404" pitchFamily="49" charset="0"/>
              </a:rPr>
              <a:t>list1.addAll(list2);   </a:t>
            </a:r>
            <a:r>
              <a:rPr lang="en-US" sz="1800" dirty="0"/>
              <a:t>//OK</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31</a:t>
            </a:fld>
            <a:endParaRPr lang="en-US" dirty="0"/>
          </a:p>
        </p:txBody>
      </p:sp>
    </p:spTree>
    <p:extLst>
      <p:ext uri="{BB962C8B-B14F-4D97-AF65-F5344CB8AC3E}">
        <p14:creationId xmlns:p14="http://schemas.microsoft.com/office/powerpoint/2010/main" val="2169653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9150"/>
          </a:xfrm>
        </p:spPr>
        <p:txBody>
          <a:bodyPr/>
          <a:lstStyle/>
          <a:p>
            <a:r>
              <a:rPr lang="en-US" sz="4000" dirty="0"/>
              <a:t>Another Example Using </a:t>
            </a:r>
            <a:r>
              <a:rPr lang="en-US" sz="4000" dirty="0" err="1" smtClean="0"/>
              <a:t>addAll</a:t>
            </a:r>
            <a:endParaRPr lang="en-US" sz="4000" dirty="0"/>
          </a:p>
        </p:txBody>
      </p:sp>
      <p:sp>
        <p:nvSpPr>
          <p:cNvPr id="3" name="Content Placeholder 2"/>
          <p:cNvSpPr>
            <a:spLocks noGrp="1"/>
          </p:cNvSpPr>
          <p:nvPr>
            <p:ph idx="1"/>
          </p:nvPr>
        </p:nvSpPr>
        <p:spPr>
          <a:xfrm>
            <a:off x="457200" y="1600201"/>
            <a:ext cx="8229600" cy="4724400"/>
          </a:xfrm>
        </p:spPr>
        <p:txBody>
          <a:bodyPr/>
          <a:lstStyle/>
          <a:p>
            <a:pPr marL="366713" lvl="1" indent="0">
              <a:buNone/>
            </a:pPr>
            <a:r>
              <a:rPr lang="en-US" sz="2000" dirty="0" smtClean="0">
                <a:latin typeface="Courier New" panose="02070309020205020404" pitchFamily="49" charset="0"/>
                <a:cs typeface="Courier New" panose="02070309020205020404" pitchFamily="49" charset="0"/>
              </a:rPr>
              <a:t>List&lt;Number</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&lt;Number</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smtClean="0">
                <a:latin typeface="Courier New" panose="02070309020205020404" pitchFamily="49" charset="0"/>
                <a:cs typeface="Courier New" panose="02070309020205020404" pitchFamily="49" charset="0"/>
              </a:rPr>
              <a:t>List&lt;Integer</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ints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Arrays.asList</a:t>
            </a:r>
            <a:r>
              <a:rPr lang="en-US" sz="2000" dirty="0">
                <a:latin typeface="Courier New" panose="02070309020205020404" pitchFamily="49" charset="0"/>
                <a:cs typeface="Courier New" panose="02070309020205020404" pitchFamily="49" charset="0"/>
              </a:rPr>
              <a:t>(1, 2</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smtClean="0">
                <a:latin typeface="Courier New" panose="02070309020205020404" pitchFamily="49" charset="0"/>
                <a:cs typeface="Courier New" panose="02070309020205020404" pitchFamily="49" charset="0"/>
              </a:rPr>
              <a:t>List&lt;Double</a:t>
            </a:r>
            <a:r>
              <a:rPr lang="en-US" sz="2000" dirty="0">
                <a:latin typeface="Courier New" panose="02070309020205020404" pitchFamily="49" charset="0"/>
                <a:cs typeface="Courier New" panose="02070309020205020404" pitchFamily="49" charset="0"/>
              </a:rPr>
              <a:t>&gt; doubles = </a:t>
            </a:r>
            <a:r>
              <a:rPr lang="en-US" sz="2000" dirty="0" err="1">
                <a:latin typeface="Courier New" panose="02070309020205020404" pitchFamily="49" charset="0"/>
                <a:cs typeface="Courier New" panose="02070309020205020404" pitchFamily="49" charset="0"/>
              </a:rPr>
              <a:t>Arrays.asList</a:t>
            </a:r>
            <a:r>
              <a:rPr lang="en-US" sz="2000" dirty="0">
                <a:latin typeface="Courier New" panose="02070309020205020404" pitchFamily="49" charset="0"/>
                <a:cs typeface="Courier New" panose="02070309020205020404" pitchFamily="49" charset="0"/>
              </a:rPr>
              <a:t>(2.78, 3.14</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err="1" smtClean="0">
                <a:latin typeface="Courier New" panose="02070309020205020404" pitchFamily="49" charset="0"/>
                <a:cs typeface="Courier New" panose="02070309020205020404" pitchFamily="49" charset="0"/>
              </a:rPr>
              <a:t>nums.addAll</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ints</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err="1" smtClean="0">
                <a:latin typeface="Courier New" panose="02070309020205020404" pitchFamily="49" charset="0"/>
                <a:cs typeface="Courier New" panose="02070309020205020404" pitchFamily="49" charset="0"/>
              </a:rPr>
              <a:t>nums.addAll</a:t>
            </a:r>
            <a:r>
              <a:rPr lang="en-US" sz="2000" dirty="0" smtClean="0">
                <a:latin typeface="Courier New" panose="02070309020205020404" pitchFamily="49" charset="0"/>
                <a:cs typeface="Courier New" panose="02070309020205020404" pitchFamily="49" charset="0"/>
              </a:rPr>
              <a:t>(doubles);</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err="1" smtClean="0">
                <a:latin typeface="Courier New" panose="02070309020205020404" pitchFamily="49" charset="0"/>
                <a:cs typeface="Courier New" panose="02070309020205020404" pitchFamily="49" charset="0"/>
              </a:rPr>
              <a:t>System.out.println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a:t>
            </a:r>
            <a:r>
              <a:rPr lang="en-US" sz="2000" dirty="0"/>
              <a:t>//output:  [1, 2, 2.78, 3.14</a:t>
            </a:r>
            <a:r>
              <a:rPr lang="en-US" sz="2000" dirty="0" smtClean="0"/>
              <a:t>]</a:t>
            </a:r>
          </a:p>
          <a:p>
            <a:pPr marL="366713" lvl="1" indent="0">
              <a:buNone/>
            </a:pPr>
            <a:endParaRPr lang="en-US" sz="2000" dirty="0"/>
          </a:p>
          <a:p>
            <a:pPr marL="0" indent="0">
              <a:buNone/>
            </a:pPr>
            <a:r>
              <a:rPr lang="en-US" sz="2000" dirty="0"/>
              <a:t>Here, since </a:t>
            </a:r>
            <a:r>
              <a:rPr lang="en-US" sz="2000" dirty="0">
                <a:latin typeface="Courier New" panose="02070309020205020404" pitchFamily="49" charset="0"/>
                <a:cs typeface="Courier New" panose="02070309020205020404" pitchFamily="49" charset="0"/>
              </a:rPr>
              <a:t>Integer</a:t>
            </a:r>
            <a:r>
              <a:rPr lang="en-US" sz="2000" dirty="0"/>
              <a:t> and </a:t>
            </a:r>
            <a:r>
              <a:rPr lang="en-US" sz="2000" dirty="0">
                <a:latin typeface="Courier New" panose="02070309020205020404" pitchFamily="49" charset="0"/>
                <a:cs typeface="Courier New" panose="02070309020205020404" pitchFamily="49" charset="0"/>
              </a:rPr>
              <a:t>Double</a:t>
            </a:r>
            <a:r>
              <a:rPr lang="en-US" sz="2000" dirty="0"/>
              <a:t> are both subtypes of Number, it follows that </a:t>
            </a:r>
            <a:r>
              <a:rPr lang="en-US" sz="2000" dirty="0">
                <a:latin typeface="Courier New" panose="02070309020205020404" pitchFamily="49" charset="0"/>
                <a:cs typeface="Courier New" panose="02070309020205020404" pitchFamily="49" charset="0"/>
              </a:rPr>
              <a:t>List&lt;Integer&gt;</a:t>
            </a:r>
            <a:r>
              <a:rPr lang="en-US" sz="2000" dirty="0"/>
              <a:t> and </a:t>
            </a:r>
            <a:r>
              <a:rPr lang="en-US" sz="2000" dirty="0">
                <a:latin typeface="Courier New" panose="02070309020205020404" pitchFamily="49" charset="0"/>
                <a:cs typeface="Courier New" panose="02070309020205020404" pitchFamily="49" charset="0"/>
              </a:rPr>
              <a:t>List&lt;Double&gt;</a:t>
            </a:r>
            <a:r>
              <a:rPr lang="en-US" sz="2000" dirty="0"/>
              <a:t> are subtypes of </a:t>
            </a:r>
            <a:r>
              <a:rPr lang="en-US" sz="2000" dirty="0">
                <a:latin typeface="Courier New" panose="02070309020205020404" pitchFamily="49" charset="0"/>
                <a:cs typeface="Courier New" panose="02070309020205020404" pitchFamily="49" charset="0"/>
              </a:rPr>
              <a:t>List&lt;? extends Number&gt;, </a:t>
            </a:r>
            <a:r>
              <a:rPr lang="en-US" sz="2000" dirty="0"/>
              <a:t>and </a:t>
            </a:r>
            <a:r>
              <a:rPr lang="en-US" sz="2000" dirty="0" err="1">
                <a:latin typeface="Courier New" panose="02070309020205020404" pitchFamily="49" charset="0"/>
                <a:cs typeface="Courier New" panose="02070309020205020404" pitchFamily="49" charset="0"/>
              </a:rPr>
              <a:t>addAll</a:t>
            </a:r>
            <a:r>
              <a:rPr lang="en-US" sz="2000" dirty="0"/>
              <a:t> maybe used on </a:t>
            </a:r>
            <a:r>
              <a:rPr lang="en-US" sz="2000" dirty="0" err="1"/>
              <a:t>nums</a:t>
            </a:r>
            <a:r>
              <a:rPr lang="en-US" sz="2000" dirty="0"/>
              <a:t> to add elements from both </a:t>
            </a:r>
            <a:r>
              <a:rPr lang="en-US" sz="2000" dirty="0" err="1"/>
              <a:t>ints</a:t>
            </a:r>
            <a:r>
              <a:rPr lang="en-US" sz="2000" dirty="0"/>
              <a:t> and </a:t>
            </a:r>
            <a:r>
              <a:rPr lang="en-US" sz="2000" dirty="0" err="1"/>
              <a:t>dbls</a:t>
            </a:r>
            <a:r>
              <a:rPr lang="en-US" sz="2000" dirty="0"/>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32</a:t>
            </a:fld>
            <a:endParaRPr lang="en-US" dirty="0"/>
          </a:p>
        </p:txBody>
      </p:sp>
    </p:spTree>
    <p:extLst>
      <p:ext uri="{BB962C8B-B14F-4D97-AF65-F5344CB8AC3E}">
        <p14:creationId xmlns:p14="http://schemas.microsoft.com/office/powerpoint/2010/main" val="98086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sz="4000" dirty="0"/>
              <a:t>Limitations of the extends </a:t>
            </a:r>
            <a:r>
              <a:rPr lang="en-US" sz="4000" dirty="0" smtClean="0"/>
              <a:t>Wildcard</a:t>
            </a:r>
            <a:endParaRPr lang="en-US" sz="4000" dirty="0"/>
          </a:p>
        </p:txBody>
      </p:sp>
      <p:sp>
        <p:nvSpPr>
          <p:cNvPr id="3" name="Content Placeholder 2"/>
          <p:cNvSpPr>
            <a:spLocks noGrp="1"/>
          </p:cNvSpPr>
          <p:nvPr>
            <p:ph idx="1"/>
          </p:nvPr>
        </p:nvSpPr>
        <p:spPr>
          <a:xfrm>
            <a:off x="457200" y="1219200"/>
            <a:ext cx="8915400" cy="5334000"/>
          </a:xfrm>
        </p:spPr>
        <p:txBody>
          <a:bodyPr/>
          <a:lstStyle/>
          <a:p>
            <a:pPr marL="0" indent="0">
              <a:buNone/>
            </a:pPr>
            <a:r>
              <a:rPr lang="en-US" sz="2000" dirty="0"/>
              <a:t>When the extends wildcard is used to define a parametrized type, the type </a:t>
            </a:r>
            <a:r>
              <a:rPr lang="en-US" sz="2000" i="1" dirty="0"/>
              <a:t>cannot be used for adding new elements</a:t>
            </a:r>
            <a:r>
              <a:rPr lang="en-US" sz="2000" dirty="0"/>
              <a:t>.</a:t>
            </a:r>
          </a:p>
          <a:p>
            <a:pPr marL="366713" lvl="1" indent="0">
              <a:buNone/>
            </a:pPr>
            <a:r>
              <a:rPr lang="en-US" sz="1800" u="sng" dirty="0" smtClean="0"/>
              <a:t>Example</a:t>
            </a:r>
            <a:r>
              <a:rPr lang="en-US" sz="1800" dirty="0" smtClean="0"/>
              <a:t>:</a:t>
            </a:r>
          </a:p>
          <a:p>
            <a:pPr marL="366713" lvl="1" indent="0">
              <a:buNone/>
            </a:pPr>
            <a:r>
              <a:rPr lang="en-US" sz="1800" dirty="0" smtClean="0"/>
              <a:t>Recall </a:t>
            </a:r>
            <a:r>
              <a:rPr lang="en-US" sz="1800" dirty="0"/>
              <a:t>the </a:t>
            </a:r>
            <a:r>
              <a:rPr lang="en-US" sz="1800" dirty="0" err="1"/>
              <a:t>addAll</a:t>
            </a:r>
            <a:r>
              <a:rPr lang="en-US" sz="1800" dirty="0"/>
              <a:t> method from Collection:</a:t>
            </a:r>
            <a:br>
              <a:rPr lang="en-US" sz="1800" dirty="0"/>
            </a:br>
            <a:r>
              <a:rPr lang="en-US" sz="1800" dirty="0">
                <a:latin typeface="Courier New" panose="02070309020205020404" pitchFamily="49" charset="0"/>
                <a:cs typeface="Courier New" panose="02070309020205020404" pitchFamily="49" charset="0"/>
              </a:rPr>
              <a:t>interface Collection&lt;E&gt;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addAll</a:t>
            </a:r>
            <a:r>
              <a:rPr lang="en-US" sz="1800" dirty="0">
                <a:latin typeface="Courier New" panose="02070309020205020404" pitchFamily="49" charset="0"/>
                <a:cs typeface="Courier New" panose="02070309020205020404" pitchFamily="49" charset="0"/>
              </a:rPr>
              <a:t>(Collection&lt;? extends </a:t>
            </a:r>
            <a:r>
              <a:rPr lang="en-US" sz="1800" dirty="0" smtClean="0">
                <a:latin typeface="Courier New" panose="02070309020205020404" pitchFamily="49" charset="0"/>
                <a:cs typeface="Courier New" panose="02070309020205020404" pitchFamily="49" charset="0"/>
              </a:rPr>
              <a:t>E</a:t>
            </a:r>
            <a:r>
              <a:rPr lang="en-US" sz="1800" dirty="0">
                <a:latin typeface="Courier New" panose="02070309020205020404" pitchFamily="49" charset="0"/>
                <a:cs typeface="Courier New" panose="02070309020205020404" pitchFamily="49" charset="0"/>
              </a:rPr>
              <a:t>&gt;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p>
          <a:p>
            <a:pPr marL="366713" lvl="1" indent="0">
              <a:buNone/>
            </a:pPr>
            <a:r>
              <a:rPr lang="en-US" sz="1800" dirty="0"/>
              <a:t>The following produces a compiler error:</a:t>
            </a:r>
          </a:p>
          <a:p>
            <a:pPr marL="366713" lvl="1" indent="0">
              <a:buNone/>
            </a:pPr>
            <a:r>
              <a:rPr lang="en-US" sz="1800" dirty="0">
                <a:latin typeface="Courier New" panose="02070309020205020404" pitchFamily="49" charset="0"/>
                <a:cs typeface="Courier New" panose="02070309020205020404" pitchFamily="49" charset="0"/>
              </a:rPr>
              <a:t>List&lt;Integer&gt;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new </a:t>
            </a:r>
            <a:r>
              <a:rPr lang="en-US" sz="1800" dirty="0" err="1" smtClean="0">
                <a:latin typeface="Courier New" panose="02070309020205020404" pitchFamily="49" charset="0"/>
                <a:cs typeface="Courier New" panose="02070309020205020404" pitchFamily="49" charset="0"/>
              </a:rPr>
              <a:t>ArrayList</a:t>
            </a:r>
            <a:r>
              <a:rPr lang="en-US" sz="1800" dirty="0" smtClean="0">
                <a:latin typeface="Courier New" panose="02070309020205020404" pitchFamily="49" charset="0"/>
                <a:cs typeface="Courier New" panose="02070309020205020404" pitchFamily="49" charset="0"/>
              </a:rPr>
              <a:t>&lt;Integer&gt;();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(1);</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List&lt;? extends Number&gt; </a:t>
            </a:r>
            <a:r>
              <a:rPr lang="en-US" sz="1800" dirty="0" err="1">
                <a:latin typeface="Courier New" panose="02070309020205020404" pitchFamily="49" charset="0"/>
                <a:cs typeface="Courier New" panose="02070309020205020404" pitchFamily="49" charset="0"/>
              </a:rPr>
              <a:t>nums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nums.add</a:t>
            </a:r>
            <a:r>
              <a:rPr lang="en-US" sz="1800" dirty="0">
                <a:latin typeface="Courier New" panose="02070309020205020404" pitchFamily="49" charset="0"/>
                <a:cs typeface="Courier New" panose="02070309020205020404" pitchFamily="49" charset="0"/>
              </a:rPr>
              <a:t>(3.14);      </a:t>
            </a:r>
            <a:r>
              <a:rPr lang="en-US" sz="2000" dirty="0">
                <a:solidFill>
                  <a:srgbClr val="FF0000"/>
                </a:solidFill>
              </a:rPr>
              <a:t>//compiler error</a:t>
            </a: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ints.toString</a:t>
            </a:r>
            <a:r>
              <a:rPr lang="en-US" sz="18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if add is allowed, output?</a:t>
            </a:r>
            <a:r>
              <a:rPr lang="en-US" sz="2000" dirty="0"/>
              <a:t/>
            </a:r>
            <a:br>
              <a:rPr lang="en-US" sz="2000" dirty="0"/>
            </a:br>
            <a:r>
              <a:rPr lang="en-US" sz="1800" b="1" dirty="0" err="1">
                <a:latin typeface="Courier New" panose="02070309020205020404" pitchFamily="49" charset="0"/>
                <a:cs typeface="Courier New" panose="02070309020205020404" pitchFamily="49" charset="0"/>
              </a:rPr>
              <a:t>nums.add</a:t>
            </a:r>
            <a:r>
              <a:rPr lang="en-US" sz="1800" b="1" dirty="0">
                <a:latin typeface="Courier New" panose="02070309020205020404" pitchFamily="49" charset="0"/>
                <a:cs typeface="Courier New" panose="02070309020205020404" pitchFamily="49" charset="0"/>
              </a:rPr>
              <a:t>(null);   </a:t>
            </a:r>
            <a:r>
              <a:rPr lang="en-US" sz="2000" dirty="0">
                <a:solidFill>
                  <a:srgbClr val="00B050"/>
                </a:solidFill>
              </a:rPr>
              <a:t>//</a:t>
            </a:r>
            <a:r>
              <a:rPr lang="en-US" sz="2000" dirty="0" smtClean="0">
                <a:solidFill>
                  <a:srgbClr val="00B050"/>
                </a:solidFill>
              </a:rPr>
              <a:t>OK</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33</a:t>
            </a:fld>
            <a:endParaRPr lang="en-US" dirty="0"/>
          </a:p>
        </p:txBody>
      </p:sp>
    </p:spTree>
    <p:extLst>
      <p:ext uri="{BB962C8B-B14F-4D97-AF65-F5344CB8AC3E}">
        <p14:creationId xmlns:p14="http://schemas.microsoft.com/office/powerpoint/2010/main" val="1806728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sz="3600" dirty="0"/>
              <a:t>Limitations of the extends </a:t>
            </a:r>
            <a:r>
              <a:rPr lang="en-US" sz="3600" dirty="0" smtClean="0"/>
              <a:t>Wildcard (cont.)</a:t>
            </a:r>
            <a:endParaRPr lang="en-US" sz="3600" dirty="0"/>
          </a:p>
        </p:txBody>
      </p:sp>
      <p:sp>
        <p:nvSpPr>
          <p:cNvPr id="3" name="Content Placeholder 2"/>
          <p:cNvSpPr>
            <a:spLocks noGrp="1"/>
          </p:cNvSpPr>
          <p:nvPr>
            <p:ph idx="1"/>
          </p:nvPr>
        </p:nvSpPr>
        <p:spPr>
          <a:xfrm>
            <a:off x="457200" y="1219200"/>
            <a:ext cx="8229600" cy="2743200"/>
          </a:xfrm>
        </p:spPr>
        <p:txBody>
          <a:bodyPr/>
          <a:lstStyle/>
          <a:p>
            <a:r>
              <a:rPr lang="en-US" sz="2000" dirty="0"/>
              <a:t>The error arises because an attempt was made to insert a value in a parametrized type with extends wildcard parameter.  With the extends wildcard, values can be </a:t>
            </a:r>
            <a:r>
              <a:rPr lang="en-US" sz="2000" i="1" dirty="0"/>
              <a:t>gotten</a:t>
            </a:r>
            <a:r>
              <a:rPr lang="en-US" sz="2000" dirty="0"/>
              <a:t> but not </a:t>
            </a:r>
            <a:r>
              <a:rPr lang="en-US" sz="2000" i="1" dirty="0"/>
              <a:t>inserted</a:t>
            </a:r>
            <a:r>
              <a:rPr lang="en-US" sz="2000" dirty="0" smtClean="0"/>
              <a:t>.</a:t>
            </a:r>
            <a:endParaRPr lang="en-US" sz="2000" dirty="0"/>
          </a:p>
          <a:p>
            <a:r>
              <a:rPr lang="en-US" sz="2000" dirty="0" smtClean="0"/>
              <a:t>The </a:t>
            </a:r>
            <a:r>
              <a:rPr lang="en-US" sz="2000" dirty="0"/>
              <a:t>difficulty is that adding a value to </a:t>
            </a:r>
            <a:r>
              <a:rPr lang="en-US" sz="2000" dirty="0" err="1"/>
              <a:t>nums</a:t>
            </a:r>
            <a:r>
              <a:rPr lang="en-US" sz="2000" dirty="0"/>
              <a:t> makes a commitment to a certain type (Double in this case), whereas </a:t>
            </a:r>
            <a:r>
              <a:rPr lang="en-US" sz="2000" dirty="0" err="1"/>
              <a:t>nums</a:t>
            </a:r>
            <a:r>
              <a:rPr lang="en-US" sz="2000" dirty="0"/>
              <a:t> is defined to be a List that accepts subtypes of Number, but </a:t>
            </a:r>
            <a:r>
              <a:rPr lang="en-US" sz="2000" i="1" dirty="0" smtClean="0"/>
              <a:t>which </a:t>
            </a:r>
            <a:r>
              <a:rPr lang="en-US" sz="2000" dirty="0"/>
              <a:t>subtype is not determined. The value 3.14 cannot be added because it might not be the right subtype of Number.</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34</a:t>
            </a:fld>
            <a:endParaRPr lang="en-US" dirty="0"/>
          </a:p>
        </p:txBody>
      </p:sp>
      <p:sp>
        <p:nvSpPr>
          <p:cNvPr id="5" name="TextBox 4"/>
          <p:cNvSpPr txBox="1"/>
          <p:nvPr/>
        </p:nvSpPr>
        <p:spPr>
          <a:xfrm>
            <a:off x="762000" y="3962400"/>
            <a:ext cx="7848600" cy="2523768"/>
          </a:xfrm>
          <a:prstGeom prst="rect">
            <a:avLst/>
          </a:prstGeom>
          <a:noFill/>
          <a:ln w="25400">
            <a:solidFill>
              <a:schemeClr val="accent1"/>
            </a:solidFill>
          </a:ln>
        </p:spPr>
        <p:txBody>
          <a:bodyPr wrap="square" rtlCol="0">
            <a:spAutoFit/>
          </a:bodyPr>
          <a:lstStyle/>
          <a:p>
            <a:r>
              <a:rPr lang="en-US" sz="2000" dirty="0">
                <a:latin typeface="+mn-lt"/>
                <a:cs typeface="+mn-cs"/>
              </a:rPr>
              <a:t>NOTE: Although it is not possible to add to a list whose type is specified with the extends wildcard, this does not mean that such a list is read-only. It is still possible to do the following operations, available to any List: </a:t>
            </a:r>
            <a:br>
              <a:rPr lang="en-US" sz="2000" dirty="0">
                <a:latin typeface="+mn-lt"/>
                <a:cs typeface="+mn-cs"/>
              </a:rPr>
            </a:br>
            <a:r>
              <a:rPr lang="en-US" sz="2000" dirty="0">
                <a:latin typeface="+mn-lt"/>
                <a:cs typeface="+mn-cs"/>
              </a:rPr>
              <a:t>        remove, </a:t>
            </a:r>
            <a:r>
              <a:rPr lang="en-US" sz="2000" dirty="0" err="1">
                <a:latin typeface="+mn-lt"/>
                <a:cs typeface="+mn-cs"/>
              </a:rPr>
              <a:t>removeAll</a:t>
            </a:r>
            <a:r>
              <a:rPr lang="en-US" sz="2000" dirty="0">
                <a:latin typeface="+mn-lt"/>
                <a:cs typeface="+mn-cs"/>
              </a:rPr>
              <a:t>, </a:t>
            </a:r>
            <a:r>
              <a:rPr lang="en-US" sz="2000" dirty="0" err="1">
                <a:latin typeface="+mn-lt"/>
                <a:cs typeface="+mn-cs"/>
              </a:rPr>
              <a:t>retainAll</a:t>
            </a:r>
            <a:r>
              <a:rPr lang="en-US" sz="2000" dirty="0">
                <a:latin typeface="+mn-lt"/>
                <a:cs typeface="+mn-cs"/>
              </a:rPr>
              <a:t/>
            </a:r>
            <a:br>
              <a:rPr lang="en-US" sz="2000" dirty="0">
                <a:latin typeface="+mn-lt"/>
                <a:cs typeface="+mn-cs"/>
              </a:rPr>
            </a:br>
            <a:r>
              <a:rPr lang="en-US" sz="2000" dirty="0">
                <a:latin typeface="+mn-lt"/>
                <a:cs typeface="+mn-cs"/>
              </a:rPr>
              <a:t>and also execute the static methods from Collections:</a:t>
            </a:r>
            <a:br>
              <a:rPr lang="en-US" sz="2000" dirty="0">
                <a:latin typeface="+mn-lt"/>
                <a:cs typeface="+mn-cs"/>
              </a:rPr>
            </a:br>
            <a:r>
              <a:rPr lang="en-US" sz="2000" dirty="0">
                <a:latin typeface="+mn-lt"/>
                <a:cs typeface="+mn-cs"/>
              </a:rPr>
              <a:t>        sort, </a:t>
            </a:r>
            <a:r>
              <a:rPr lang="en-US" sz="2000" dirty="0" err="1">
                <a:latin typeface="+mn-lt"/>
                <a:cs typeface="+mn-cs"/>
              </a:rPr>
              <a:t>binarySearch</a:t>
            </a:r>
            <a:r>
              <a:rPr lang="en-US" sz="2000" dirty="0">
                <a:latin typeface="+mn-lt"/>
                <a:cs typeface="+mn-cs"/>
              </a:rPr>
              <a:t>, swap, shuffle</a:t>
            </a:r>
          </a:p>
          <a:p>
            <a:endParaRPr lang="en-US" dirty="0"/>
          </a:p>
        </p:txBody>
      </p:sp>
    </p:spTree>
    <p:extLst>
      <p:ext uri="{BB962C8B-B14F-4D97-AF65-F5344CB8AC3E}">
        <p14:creationId xmlns:p14="http://schemas.microsoft.com/office/powerpoint/2010/main" val="778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sz="4000" dirty="0"/>
              <a:t>The ? super Bounded </a:t>
            </a:r>
            <a:r>
              <a:rPr lang="en-US" sz="4000" dirty="0" smtClean="0"/>
              <a:t>Wildcard</a:t>
            </a:r>
            <a:endParaRPr lang="en-US" sz="4000" dirty="0"/>
          </a:p>
        </p:txBody>
      </p:sp>
      <p:sp>
        <p:nvSpPr>
          <p:cNvPr id="3" name="Content Placeholder 2"/>
          <p:cNvSpPr>
            <a:spLocks noGrp="1"/>
          </p:cNvSpPr>
          <p:nvPr>
            <p:ph idx="1"/>
          </p:nvPr>
        </p:nvSpPr>
        <p:spPr>
          <a:xfrm>
            <a:off x="457200" y="1371600"/>
            <a:ext cx="8229600" cy="4953000"/>
          </a:xfrm>
        </p:spPr>
        <p:txBody>
          <a:bodyPr/>
          <a:lstStyle/>
          <a:p>
            <a:r>
              <a:rPr lang="en-US" sz="2000" dirty="0"/>
              <a:t>The type </a:t>
            </a:r>
            <a:r>
              <a:rPr lang="en-US" sz="2000" dirty="0">
                <a:latin typeface="Courier New" panose="02070309020205020404" pitchFamily="49" charset="0"/>
                <a:cs typeface="Courier New" panose="02070309020205020404" pitchFamily="49" charset="0"/>
              </a:rPr>
              <a:t>List&lt;? super Manager&gt; </a:t>
            </a:r>
            <a:r>
              <a:rPr lang="en-US" sz="2000" dirty="0"/>
              <a:t>consists of objects of any </a:t>
            </a:r>
            <a:r>
              <a:rPr lang="en-US" sz="2000" dirty="0" err="1"/>
              <a:t>supertype</a:t>
            </a:r>
            <a:r>
              <a:rPr lang="en-US" sz="2000" dirty="0"/>
              <a:t> of the </a:t>
            </a:r>
            <a:r>
              <a:rPr lang="en-US" sz="2000" dirty="0">
                <a:latin typeface="Courier New" panose="02070309020205020404" pitchFamily="49" charset="0"/>
                <a:cs typeface="Courier New" panose="02070309020205020404" pitchFamily="49" charset="0"/>
              </a:rPr>
              <a:t>Manager</a:t>
            </a:r>
            <a:r>
              <a:rPr lang="en-US" sz="2000" dirty="0"/>
              <a:t> class, so objects of type </a:t>
            </a:r>
            <a:r>
              <a:rPr lang="en-US" sz="2000" dirty="0">
                <a:latin typeface="Courier New" panose="02070309020205020404" pitchFamily="49" charset="0"/>
                <a:cs typeface="Courier New" panose="02070309020205020404" pitchFamily="49" charset="0"/>
              </a:rPr>
              <a:t>Employee</a:t>
            </a:r>
            <a:r>
              <a:rPr lang="en-US" sz="2000" dirty="0"/>
              <a:t> and </a:t>
            </a:r>
            <a:r>
              <a:rPr lang="en-US" sz="2000" dirty="0">
                <a:latin typeface="Courier New" panose="02070309020205020404" pitchFamily="49" charset="0"/>
                <a:cs typeface="Courier New" panose="02070309020205020404" pitchFamily="49" charset="0"/>
              </a:rPr>
              <a:t>Object</a:t>
            </a:r>
            <a:r>
              <a:rPr lang="en-US" sz="2000" dirty="0"/>
              <a:t> are allowed.</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en-US" sz="2000" dirty="0" smtClean="0"/>
              <a:t>This </a:t>
            </a:r>
            <a:r>
              <a:rPr lang="en-US" sz="2000" dirty="0"/>
              <a:t>diagram can be read as follows:  A </a:t>
            </a:r>
            <a:r>
              <a:rPr lang="en-US" sz="2000" dirty="0">
                <a:latin typeface="Courier New" panose="02070309020205020404" pitchFamily="49" charset="0"/>
                <a:cs typeface="Courier New" panose="02070309020205020404" pitchFamily="49" charset="0"/>
              </a:rPr>
              <a:t>List&lt;Employee&gt;</a:t>
            </a:r>
            <a:r>
              <a:rPr lang="en-US" sz="2000" dirty="0"/>
              <a:t> is a </a:t>
            </a:r>
            <a:r>
              <a:rPr lang="en-US" sz="2000" dirty="0">
                <a:latin typeface="Courier New" panose="02070309020205020404" pitchFamily="49" charset="0"/>
                <a:cs typeface="Courier New" panose="02070309020205020404" pitchFamily="49" charset="0"/>
              </a:rPr>
              <a:t>List</a:t>
            </a:r>
            <a:r>
              <a:rPr lang="en-US" sz="2000" dirty="0"/>
              <a:t> whose type argument </a:t>
            </a:r>
            <a:r>
              <a:rPr lang="en-US" sz="2000" dirty="0">
                <a:latin typeface="Courier New" panose="02070309020205020404" pitchFamily="49" charset="0"/>
                <a:cs typeface="Courier New" panose="02070309020205020404" pitchFamily="49" charset="0"/>
              </a:rPr>
              <a:t>Employee</a:t>
            </a:r>
            <a:r>
              <a:rPr lang="en-US" sz="2000" dirty="0"/>
              <a:t> is a </a:t>
            </a:r>
            <a:r>
              <a:rPr lang="en-US" sz="2000" dirty="0" err="1"/>
              <a:t>supertype</a:t>
            </a:r>
            <a:r>
              <a:rPr lang="en-US" sz="2000" dirty="0"/>
              <a:t> of </a:t>
            </a:r>
            <a:r>
              <a:rPr lang="en-US" sz="2000" dirty="0">
                <a:latin typeface="Courier New" panose="02070309020205020404" pitchFamily="49" charset="0"/>
                <a:cs typeface="Courier New" panose="02070309020205020404" pitchFamily="49" charset="0"/>
              </a:rPr>
              <a:t>Manager</a:t>
            </a:r>
            <a:r>
              <a:rPr lang="en-US" sz="2000" dirty="0"/>
              <a:t>. Therefore, a </a:t>
            </a:r>
            <a:r>
              <a:rPr lang="en-US" sz="2000" dirty="0">
                <a:latin typeface="Courier New" panose="02070309020205020404" pitchFamily="49" charset="0"/>
                <a:cs typeface="Courier New" panose="02070309020205020404" pitchFamily="49" charset="0"/>
              </a:rPr>
              <a:t>List&lt;Employee&gt;</a:t>
            </a:r>
            <a:r>
              <a:rPr lang="en-US" sz="2000" dirty="0"/>
              <a:t> IS-A </a:t>
            </a:r>
            <a:br>
              <a:rPr lang="en-US" sz="2000" dirty="0"/>
            </a:br>
            <a:r>
              <a:rPr lang="en-US" sz="2000" dirty="0">
                <a:latin typeface="Courier New" panose="02070309020205020404" pitchFamily="49" charset="0"/>
                <a:cs typeface="Courier New" panose="02070309020205020404" pitchFamily="49" charset="0"/>
              </a:rPr>
              <a:t>List&lt;? super Manager&gt;.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35</a:t>
            </a:fld>
            <a:endParaRPr lang="en-US" dirty="0"/>
          </a:p>
        </p:txBody>
      </p:sp>
      <p:pic>
        <p:nvPicPr>
          <p:cNvPr id="5" name="Picture 4"/>
          <p:cNvPicPr/>
          <p:nvPr/>
        </p:nvPicPr>
        <p:blipFill>
          <a:blip r:embed="rId2"/>
          <a:stretch>
            <a:fillRect/>
          </a:stretch>
        </p:blipFill>
        <p:spPr>
          <a:xfrm>
            <a:off x="3417176" y="2362200"/>
            <a:ext cx="1905000" cy="2133600"/>
          </a:xfrm>
          <a:prstGeom prst="rect">
            <a:avLst/>
          </a:prstGeom>
        </p:spPr>
      </p:pic>
    </p:spTree>
    <p:extLst>
      <p:ext uri="{BB962C8B-B14F-4D97-AF65-F5344CB8AC3E}">
        <p14:creationId xmlns:p14="http://schemas.microsoft.com/office/powerpoint/2010/main" val="4228645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dirty="0"/>
              <a:t>Applications of the ? super Wildcard</a:t>
            </a:r>
          </a:p>
        </p:txBody>
      </p:sp>
      <p:sp>
        <p:nvSpPr>
          <p:cNvPr id="3" name="Content Placeholder 2"/>
          <p:cNvSpPr>
            <a:spLocks noGrp="1"/>
          </p:cNvSpPr>
          <p:nvPr>
            <p:ph idx="1"/>
          </p:nvPr>
        </p:nvSpPr>
        <p:spPr>
          <a:xfrm>
            <a:off x="228600" y="1143000"/>
            <a:ext cx="8686800" cy="5486399"/>
          </a:xfrm>
        </p:spPr>
        <p:txBody>
          <a:bodyPr/>
          <a:lstStyle/>
          <a:p>
            <a:pPr marL="0" indent="0">
              <a:buNone/>
            </a:pPr>
            <a:r>
              <a:rPr lang="en-US" sz="1800" dirty="0" smtClean="0"/>
              <a:t>Example:</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Since </a:t>
            </a:r>
            <a:r>
              <a:rPr lang="en-US" sz="1800" dirty="0"/>
              <a:t>super was used, the following are legal</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a:t>The last two calls would not be legal without the use of the ? super wildcard.</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36</a:t>
            </a:fld>
            <a:endParaRPr lang="en-US" dirty="0"/>
          </a:p>
        </p:txBody>
      </p:sp>
      <p:pic>
        <p:nvPicPr>
          <p:cNvPr id="5" name="Picture 4"/>
          <p:cNvPicPr/>
          <p:nvPr/>
        </p:nvPicPr>
        <p:blipFill>
          <a:blip r:embed="rId2"/>
          <a:stretch>
            <a:fillRect/>
          </a:stretch>
        </p:blipFill>
        <p:spPr>
          <a:xfrm>
            <a:off x="662151" y="1524000"/>
            <a:ext cx="5381297" cy="1211974"/>
          </a:xfrm>
          <a:prstGeom prst="rect">
            <a:avLst/>
          </a:prstGeom>
        </p:spPr>
      </p:pic>
      <p:pic>
        <p:nvPicPr>
          <p:cNvPr id="8" name="Picture 7"/>
          <p:cNvPicPr/>
          <p:nvPr/>
        </p:nvPicPr>
        <p:blipFill>
          <a:blip r:embed="rId3"/>
          <a:stretch>
            <a:fillRect/>
          </a:stretch>
        </p:blipFill>
        <p:spPr>
          <a:xfrm>
            <a:off x="914400" y="3124200"/>
            <a:ext cx="4267200" cy="2590800"/>
          </a:xfrm>
          <a:prstGeom prst="rect">
            <a:avLst/>
          </a:prstGeom>
        </p:spPr>
      </p:pic>
    </p:spTree>
    <p:extLst>
      <p:ext uri="{BB962C8B-B14F-4D97-AF65-F5344CB8AC3E}">
        <p14:creationId xmlns:p14="http://schemas.microsoft.com/office/powerpoint/2010/main" val="3551202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593"/>
            <a:ext cx="8229600" cy="990600"/>
          </a:xfrm>
        </p:spPr>
        <p:txBody>
          <a:bodyPr/>
          <a:lstStyle/>
          <a:p>
            <a:r>
              <a:rPr lang="en-US" sz="3600" dirty="0"/>
              <a:t>Limitations of the super </a:t>
            </a:r>
            <a:r>
              <a:rPr lang="en-US" sz="3600" dirty="0" smtClean="0"/>
              <a:t>Wildcard</a:t>
            </a:r>
            <a:endParaRPr lang="en-US" sz="3600" dirty="0"/>
          </a:p>
        </p:txBody>
      </p:sp>
      <p:sp>
        <p:nvSpPr>
          <p:cNvPr id="3" name="Content Placeholder 2"/>
          <p:cNvSpPr>
            <a:spLocks noGrp="1"/>
          </p:cNvSpPr>
          <p:nvPr>
            <p:ph idx="1"/>
          </p:nvPr>
        </p:nvSpPr>
        <p:spPr>
          <a:xfrm>
            <a:off x="457200" y="1143001"/>
            <a:ext cx="8229600" cy="5181600"/>
          </a:xfrm>
        </p:spPr>
        <p:txBody>
          <a:bodyPr/>
          <a:lstStyle/>
          <a:p>
            <a:pPr marL="0" indent="0">
              <a:buNone/>
            </a:pPr>
            <a:r>
              <a:rPr lang="en-US" sz="2000" dirty="0"/>
              <a:t>When the super wildcard is used to define a Collection of parametrized type, it is inconvenient to </a:t>
            </a:r>
            <a:r>
              <a:rPr lang="en-US" sz="2000" i="1" dirty="0"/>
              <a:t>get </a:t>
            </a:r>
            <a:r>
              <a:rPr lang="en-US" sz="2000" dirty="0"/>
              <a:t>elements from the Collection; elements can be gotten, but not typed.</a:t>
            </a:r>
          </a:p>
          <a:p>
            <a:pPr marL="0" indent="0">
              <a:buNone/>
            </a:pPr>
            <a:r>
              <a:rPr lang="en-US" sz="2000" dirty="0"/>
              <a:t>Example:</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However</a:t>
            </a:r>
            <a:r>
              <a:rPr lang="en-US" sz="2000" dirty="0"/>
              <a:t>, if we try to assign a type to the return of the get method, we get a compiler error – the compiler has no way of knowing which </a:t>
            </a:r>
            <a:r>
              <a:rPr lang="en-US" sz="2000" dirty="0" err="1"/>
              <a:t>supertype</a:t>
            </a:r>
            <a:r>
              <a:rPr lang="en-US" sz="2000" dirty="0"/>
              <a:t> of Integer is being gotten. </a:t>
            </a:r>
          </a:p>
          <a:p>
            <a:pPr marL="366713" lvl="1" indent="0">
              <a:buNone/>
            </a:pPr>
            <a:r>
              <a:rPr lang="en-US" sz="1800" dirty="0"/>
              <a:t/>
            </a:r>
            <a:br>
              <a:rPr lang="en-US" sz="1800" dirty="0"/>
            </a:br>
            <a:r>
              <a:rPr lang="en-US" sz="2000" dirty="0">
                <a:latin typeface="Courier New" panose="02070309020205020404" pitchFamily="49" charset="0"/>
                <a:cs typeface="Courier New" panose="02070309020205020404" pitchFamily="49" charset="0"/>
              </a:rPr>
              <a:t>Integer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//compiler </a:t>
            </a:r>
            <a:r>
              <a:rPr lang="en-US" sz="2000" dirty="0" err="1">
                <a:latin typeface="Courier New" panose="02070309020205020404" pitchFamily="49" charset="0"/>
                <a:cs typeface="Courier New" panose="02070309020205020404" pitchFamily="49" charset="0"/>
              </a:rPr>
              <a:t>erro</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Number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//compiler error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Comparable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//compiler error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Object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a:t>
            </a:r>
            <a:r>
              <a:rPr lang="en-US" sz="2000" dirty="0" smtClean="0">
                <a:latin typeface="Courier New" panose="02070309020205020404" pitchFamily="49" charset="0"/>
                <a:cs typeface="Courier New" panose="02070309020205020404" pitchFamily="49" charset="0"/>
              </a:rPr>
              <a:t>OK</a:t>
            </a:r>
            <a:endParaRPr lang="en-US" sz="2000" dirty="0">
              <a:latin typeface="Courier New" panose="02070309020205020404" pitchFamily="49" charset="0"/>
              <a:cs typeface="Courier New" panose="02070309020205020404" pitchFamily="49" charset="0"/>
            </a:endParaRP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37</a:t>
            </a:fld>
            <a:endParaRPr lang="en-US" dirty="0"/>
          </a:p>
        </p:txBody>
      </p:sp>
      <p:pic>
        <p:nvPicPr>
          <p:cNvPr id="5" name="Picture 4"/>
          <p:cNvPicPr/>
          <p:nvPr/>
        </p:nvPicPr>
        <p:blipFill>
          <a:blip r:embed="rId2"/>
          <a:stretch>
            <a:fillRect/>
          </a:stretch>
        </p:blipFill>
        <p:spPr>
          <a:xfrm>
            <a:off x="1138237" y="2576512"/>
            <a:ext cx="4267200" cy="914400"/>
          </a:xfrm>
          <a:prstGeom prst="rect">
            <a:avLst/>
          </a:prstGeom>
        </p:spPr>
      </p:pic>
    </p:spTree>
    <p:extLst>
      <p:ext uri="{BB962C8B-B14F-4D97-AF65-F5344CB8AC3E}">
        <p14:creationId xmlns:p14="http://schemas.microsoft.com/office/powerpoint/2010/main" val="1025106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sz="3600" dirty="0"/>
              <a:t>The Get and Put Principle for Bounded </a:t>
            </a:r>
            <a:r>
              <a:rPr lang="en-US" sz="3600" dirty="0" smtClean="0"/>
              <a:t>Wildcards</a:t>
            </a:r>
            <a:endParaRPr lang="en-US" sz="3600" dirty="0"/>
          </a:p>
        </p:txBody>
      </p:sp>
      <p:sp>
        <p:nvSpPr>
          <p:cNvPr id="3" name="Content Placeholder 2"/>
          <p:cNvSpPr>
            <a:spLocks noGrp="1"/>
          </p:cNvSpPr>
          <p:nvPr>
            <p:ph idx="1"/>
          </p:nvPr>
        </p:nvSpPr>
        <p:spPr>
          <a:xfrm>
            <a:off x="457200" y="1752600"/>
            <a:ext cx="8229600" cy="5486399"/>
          </a:xfrm>
        </p:spPr>
        <p:txBody>
          <a:bodyPr/>
          <a:lstStyle/>
          <a:p>
            <a:pPr marL="0" indent="0" algn="ctr">
              <a:buNone/>
            </a:pPr>
            <a:r>
              <a:rPr lang="en-US" sz="2000" b="1" dirty="0"/>
              <a:t>The Get and Put </a:t>
            </a:r>
            <a:r>
              <a:rPr lang="en-US" sz="2000" b="1" dirty="0" smtClean="0"/>
              <a:t>Principle:</a:t>
            </a:r>
            <a:endParaRPr lang="en-US" sz="2000" dirty="0"/>
          </a:p>
          <a:p>
            <a:pPr marL="0" indent="0" algn="ctr">
              <a:buNone/>
            </a:pPr>
            <a:r>
              <a:rPr lang="en-US" sz="2000" dirty="0"/>
              <a:t>Use an extends wildcard when you only </a:t>
            </a:r>
            <a:r>
              <a:rPr lang="en-US" sz="2000" i="1" dirty="0"/>
              <a:t>get </a:t>
            </a:r>
            <a:r>
              <a:rPr lang="en-US" sz="2000" dirty="0"/>
              <a:t>values out of a structure. Use a super wildcard when you only </a:t>
            </a:r>
            <a:r>
              <a:rPr lang="en-US" sz="2000" i="1" dirty="0"/>
              <a:t>put </a:t>
            </a:r>
            <a:r>
              <a:rPr lang="en-US" sz="2000" dirty="0"/>
              <a:t>values into a structure. And don’t us a wildcard at all when you </a:t>
            </a:r>
            <a:r>
              <a:rPr lang="en-US" sz="2000" i="1" dirty="0"/>
              <a:t>both </a:t>
            </a:r>
            <a:r>
              <a:rPr lang="en-US" sz="2000" i="1" dirty="0" smtClean="0"/>
              <a:t>get and put </a:t>
            </a:r>
            <a:r>
              <a:rPr lang="en-US" sz="2000" dirty="0" smtClean="0"/>
              <a:t>values</a:t>
            </a:r>
            <a:r>
              <a:rPr lang="en-US" sz="2000" i="1" dirty="0" smtClean="0"/>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38</a:t>
            </a:fld>
            <a:endParaRPr lang="en-US" dirty="0"/>
          </a:p>
        </p:txBody>
      </p:sp>
    </p:spTree>
    <p:extLst>
      <p:ext uri="{BB962C8B-B14F-4D97-AF65-F5344CB8AC3E}">
        <p14:creationId xmlns:p14="http://schemas.microsoft.com/office/powerpoint/2010/main" val="2167851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4000" dirty="0" smtClean="0"/>
              <a:t>Two </a:t>
            </a:r>
            <a:r>
              <a:rPr lang="en-US" sz="4000" dirty="0"/>
              <a:t>Exceptions to the Get and Put </a:t>
            </a:r>
            <a:r>
              <a:rPr lang="en-US" sz="4000" dirty="0" smtClean="0"/>
              <a:t>Rule</a:t>
            </a:r>
            <a:endParaRPr lang="en-US" sz="4000" dirty="0"/>
          </a:p>
        </p:txBody>
      </p:sp>
      <p:sp>
        <p:nvSpPr>
          <p:cNvPr id="3" name="Content Placeholder 2"/>
          <p:cNvSpPr>
            <a:spLocks noGrp="1"/>
          </p:cNvSpPr>
          <p:nvPr>
            <p:ph idx="1"/>
          </p:nvPr>
        </p:nvSpPr>
        <p:spPr>
          <a:xfrm>
            <a:off x="457200" y="1295401"/>
            <a:ext cx="8229600" cy="5029200"/>
          </a:xfrm>
        </p:spPr>
        <p:txBody>
          <a:bodyPr/>
          <a:lstStyle/>
          <a:p>
            <a:pPr marL="342900" lvl="0" indent="-342900">
              <a:buFont typeface="+mj-lt"/>
              <a:buAutoNum type="arabicPeriod"/>
            </a:pPr>
            <a:r>
              <a:rPr lang="en-US" sz="2000" dirty="0"/>
              <a:t>In a Collection that uses the extends wildcard, null can always be added legally (null is the “ultimate” subtype)</a:t>
            </a:r>
          </a:p>
          <a:p>
            <a:pPr marL="366713" lvl="1" indent="0">
              <a:buNone/>
            </a:pPr>
            <a:r>
              <a:rPr lang="en-US" sz="1800" dirty="0">
                <a:latin typeface="Courier New" panose="02070309020205020404" pitchFamily="49" charset="0"/>
                <a:cs typeface="Courier New" panose="02070309020205020404" pitchFamily="49" charset="0"/>
              </a:rPr>
              <a:t>List&lt;Integer&gt;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&lt;&gt;();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(1);</a:t>
            </a:r>
          </a:p>
          <a:p>
            <a:pPr marL="366713" lvl="1" indent="0">
              <a:buNone/>
            </a:pP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List&lt;? extends Number&gt; </a:t>
            </a:r>
            <a:r>
              <a:rPr lang="en-US" sz="1800" dirty="0" err="1">
                <a:latin typeface="Courier New" panose="02070309020205020404" pitchFamily="49" charset="0"/>
                <a:cs typeface="Courier New" panose="02070309020205020404" pitchFamily="49" charset="0"/>
              </a:rPr>
              <a:t>nums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nums.add</a:t>
            </a:r>
            <a:r>
              <a:rPr lang="en-US" sz="1800" dirty="0">
                <a:latin typeface="Courier New" panose="02070309020205020404" pitchFamily="49" charset="0"/>
                <a:cs typeface="Courier New" panose="02070309020205020404" pitchFamily="49" charset="0"/>
              </a:rPr>
              <a:t>(null);  //OK</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nums.toString</a:t>
            </a:r>
            <a:r>
              <a:rPr lang="en-US" sz="1800" dirty="0">
                <a:latin typeface="Courier New" panose="02070309020205020404" pitchFamily="49" charset="0"/>
                <a:cs typeface="Courier New" panose="02070309020205020404" pitchFamily="49" charset="0"/>
              </a:rPr>
              <a:t>());</a:t>
            </a:r>
            <a:r>
              <a:rPr lang="en-US" sz="1600" dirty="0"/>
              <a:t>  </a:t>
            </a:r>
            <a:r>
              <a:rPr lang="en-US" sz="1800" dirty="0"/>
              <a:t>//output:  [1, 2, null]</a:t>
            </a:r>
            <a:r>
              <a:rPr lang="en-US" sz="1600" dirty="0"/>
              <a:t/>
            </a:r>
            <a:br>
              <a:rPr lang="en-US" sz="1600" dirty="0"/>
            </a:br>
            <a:endParaRPr lang="en-US" sz="1600" dirty="0"/>
          </a:p>
          <a:p>
            <a:pPr marL="342900" lvl="0" indent="-342900">
              <a:buAutoNum type="arabicPeriod" startAt="2"/>
            </a:pPr>
            <a:r>
              <a:rPr lang="en-US" sz="2000" dirty="0" smtClean="0"/>
              <a:t>In </a:t>
            </a:r>
            <a:r>
              <a:rPr lang="en-US" sz="2000" dirty="0"/>
              <a:t>a Collection that uses the super wildcard, any object of type Object can be read legally (Object is the “ultimate” </a:t>
            </a:r>
            <a:r>
              <a:rPr lang="en-US" sz="2000" dirty="0" err="1"/>
              <a:t>supertype</a:t>
            </a:r>
            <a:r>
              <a:rPr lang="en-US" sz="2000" dirty="0" smtClean="0"/>
              <a:t>).</a:t>
            </a:r>
            <a:endParaRPr lang="en-US" sz="2000" dirty="0"/>
          </a:p>
          <a:p>
            <a:pPr marL="342900" lvl="0" indent="-342900">
              <a:buAutoNum type="arabicPeriod" startAt="2"/>
            </a:pPr>
            <a:endParaRPr lang="en-US" sz="800" dirty="0"/>
          </a:p>
          <a:p>
            <a:pPr marL="366713" lvl="1" indent="0">
              <a:buNone/>
            </a:pPr>
            <a:r>
              <a:rPr lang="en-US" sz="1800" dirty="0">
                <a:latin typeface="Courier New" panose="02070309020205020404" pitchFamily="49" charset="0"/>
                <a:cs typeface="Courier New" panose="02070309020205020404" pitchFamily="49" charset="0"/>
              </a:rPr>
              <a:t>List&lt;? super Integer&gt; list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&lt;&gt;();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list.add</a:t>
            </a:r>
            <a:r>
              <a:rPr lang="en-US" sz="1800" dirty="0">
                <a:latin typeface="Courier New" panose="02070309020205020404" pitchFamily="49" charset="0"/>
                <a:cs typeface="Courier New" panose="02070309020205020404" pitchFamily="49" charset="0"/>
              </a:rPr>
              <a:t>(1);</a:t>
            </a:r>
          </a:p>
          <a:p>
            <a:pPr marL="366713" lvl="1" indent="0">
              <a:buNone/>
            </a:pPr>
            <a:r>
              <a:rPr lang="en-US" sz="1800" dirty="0" err="1">
                <a:latin typeface="Courier New" panose="02070309020205020404" pitchFamily="49" charset="0"/>
                <a:cs typeface="Courier New" panose="02070309020205020404" pitchFamily="49" charset="0"/>
              </a:rPr>
              <a:t>list.add</a:t>
            </a:r>
            <a:r>
              <a:rPr lang="en-US" sz="1800" dirty="0">
                <a:latin typeface="Courier New" panose="02070309020205020404" pitchFamily="49" charset="0"/>
                <a:cs typeface="Courier New" panose="02070309020205020404" pitchFamily="49" charset="0"/>
              </a:rPr>
              <a:t>(2);</a:t>
            </a:r>
          </a:p>
          <a:p>
            <a:pPr marL="366713" lvl="1" indent="0">
              <a:buNone/>
            </a:pPr>
            <a:r>
              <a:rPr lang="en-US" sz="1800" dirty="0">
                <a:latin typeface="Courier New" panose="02070309020205020404" pitchFamily="49" charset="0"/>
                <a:cs typeface="Courier New" panose="02070309020205020404" pitchFamily="49" charset="0"/>
              </a:rPr>
              <a:t>Object </a:t>
            </a:r>
            <a:r>
              <a:rPr lang="en-US" sz="1800" dirty="0" err="1">
                <a:latin typeface="Courier New" panose="02070309020205020404" pitchFamily="49" charset="0"/>
                <a:cs typeface="Courier New" panose="02070309020205020404" pitchFamily="49" charset="0"/>
              </a:rPr>
              <a:t>ob</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list.get</a:t>
            </a:r>
            <a:r>
              <a:rPr lang="en-US" sz="1800" dirty="0">
                <a:latin typeface="Courier New" panose="02070309020205020404" pitchFamily="49" charset="0"/>
                <a:cs typeface="Courier New" panose="02070309020205020404" pitchFamily="49" charset="0"/>
              </a:rPr>
              <a:t>(0);</a:t>
            </a:r>
          </a:p>
          <a:p>
            <a:pPr marL="366713" lvl="1" indent="0">
              <a:buNone/>
            </a:pP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ob.toString</a:t>
            </a:r>
            <a:r>
              <a:rPr lang="en-US" sz="1800" dirty="0">
                <a:latin typeface="Courier New" panose="02070309020205020404" pitchFamily="49" charset="0"/>
                <a:cs typeface="Courier New" panose="02070309020205020404" pitchFamily="49" charset="0"/>
              </a:rPr>
              <a:t>());  </a:t>
            </a:r>
            <a:r>
              <a:rPr lang="en-US" sz="1800" dirty="0"/>
              <a:t>//output:  1</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39</a:t>
            </a:fld>
            <a:endParaRPr lang="en-US" dirty="0"/>
          </a:p>
        </p:txBody>
      </p:sp>
    </p:spTree>
    <p:extLst>
      <p:ext uri="{BB962C8B-B14F-4D97-AF65-F5344CB8AC3E}">
        <p14:creationId xmlns:p14="http://schemas.microsoft.com/office/powerpoint/2010/main" val="3540414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solidFill>
                  <a:srgbClr val="FF0000"/>
                </a:solidFill>
              </a:rPr>
              <a:t>Introduction to </a:t>
            </a:r>
            <a:r>
              <a:rPr lang="en-US" dirty="0" smtClean="0">
                <a:solidFill>
                  <a:srgbClr val="FF0000"/>
                </a:solidFill>
              </a:rPr>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dirty="0" smtClean="0"/>
              <a:t>Improving </a:t>
            </a:r>
            <a:r>
              <a:rPr lang="en-US" sz="3600" dirty="0"/>
              <a:t>m</a:t>
            </a:r>
            <a:r>
              <a:rPr lang="en-US" sz="3600" dirty="0" smtClean="0"/>
              <a:t>ax() using bounded wildcards</a:t>
            </a:r>
            <a:endParaRPr lang="en-US" sz="3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40</a:t>
            </a:fld>
            <a:endParaRPr lang="en-US" dirty="0"/>
          </a:p>
        </p:txBody>
      </p:sp>
      <p:pic>
        <p:nvPicPr>
          <p:cNvPr id="7" name="Picture 6"/>
          <p:cNvPicPr/>
          <p:nvPr/>
        </p:nvPicPr>
        <p:blipFill>
          <a:blip r:embed="rId2"/>
          <a:stretch>
            <a:fillRect/>
          </a:stretch>
        </p:blipFill>
        <p:spPr>
          <a:xfrm>
            <a:off x="36786" y="2109787"/>
            <a:ext cx="4810125" cy="1666875"/>
          </a:xfrm>
          <a:prstGeom prst="rect">
            <a:avLst/>
          </a:prstGeom>
        </p:spPr>
      </p:pic>
      <p:pic>
        <p:nvPicPr>
          <p:cNvPr id="9" name="Picture 8"/>
          <p:cNvPicPr/>
          <p:nvPr/>
        </p:nvPicPr>
        <p:blipFill>
          <a:blip r:embed="rId3"/>
          <a:stretch>
            <a:fillRect/>
          </a:stretch>
        </p:blipFill>
        <p:spPr>
          <a:xfrm>
            <a:off x="4862677" y="2152156"/>
            <a:ext cx="4305300" cy="1171575"/>
          </a:xfrm>
          <a:prstGeom prst="rect">
            <a:avLst/>
          </a:prstGeom>
        </p:spPr>
      </p:pic>
      <p:sp>
        <p:nvSpPr>
          <p:cNvPr id="6" name="TextBox 5"/>
          <p:cNvSpPr txBox="1"/>
          <p:nvPr/>
        </p:nvSpPr>
        <p:spPr>
          <a:xfrm>
            <a:off x="400707" y="1134070"/>
            <a:ext cx="3657600" cy="923330"/>
          </a:xfrm>
          <a:prstGeom prst="rect">
            <a:avLst/>
          </a:prstGeom>
          <a:noFill/>
        </p:spPr>
        <p:txBody>
          <a:bodyPr wrap="square" rtlCol="0">
            <a:spAutoFit/>
          </a:bodyPr>
          <a:lstStyle/>
          <a:p>
            <a:r>
              <a:rPr lang="en-US" dirty="0">
                <a:latin typeface="+mn-lt"/>
                <a:cs typeface="+mn-cs"/>
              </a:rPr>
              <a:t>We saw before that the following implementation of max was not general enough</a:t>
            </a:r>
          </a:p>
        </p:txBody>
      </p:sp>
      <p:sp>
        <p:nvSpPr>
          <p:cNvPr id="10" name="TextBox 9"/>
          <p:cNvSpPr txBox="1"/>
          <p:nvPr/>
        </p:nvSpPr>
        <p:spPr>
          <a:xfrm>
            <a:off x="5005552" y="1272569"/>
            <a:ext cx="3771900" cy="646331"/>
          </a:xfrm>
          <a:prstGeom prst="rect">
            <a:avLst/>
          </a:prstGeom>
          <a:noFill/>
        </p:spPr>
        <p:txBody>
          <a:bodyPr wrap="square" rtlCol="0">
            <a:spAutoFit/>
          </a:bodyPr>
          <a:lstStyle/>
          <a:p>
            <a:r>
              <a:rPr lang="en-US" dirty="0">
                <a:latin typeface="+mn-lt"/>
                <a:cs typeface="+mn-cs"/>
              </a:rPr>
              <a:t>We encountered a compiler error here:</a:t>
            </a:r>
          </a:p>
        </p:txBody>
      </p:sp>
      <p:sp>
        <p:nvSpPr>
          <p:cNvPr id="11" name="TextBox 10"/>
          <p:cNvSpPr txBox="1"/>
          <p:nvPr/>
        </p:nvSpPr>
        <p:spPr>
          <a:xfrm>
            <a:off x="381000" y="4172629"/>
            <a:ext cx="8229600" cy="646331"/>
          </a:xfrm>
          <a:prstGeom prst="rect">
            <a:avLst/>
          </a:prstGeom>
          <a:noFill/>
        </p:spPr>
        <p:txBody>
          <a:bodyPr wrap="square" rtlCol="0">
            <a:spAutoFit/>
          </a:bodyPr>
          <a:lstStyle/>
          <a:p>
            <a:r>
              <a:rPr lang="en-US" dirty="0">
                <a:latin typeface="+mn-lt"/>
                <a:cs typeface="+mn-cs"/>
              </a:rPr>
              <a:t>We can ensure that the type T extends </a:t>
            </a:r>
            <a:r>
              <a:rPr lang="en-US" dirty="0">
                <a:latin typeface="Courier New" panose="02070309020205020404" pitchFamily="49" charset="0"/>
                <a:cs typeface="Courier New" panose="02070309020205020404" pitchFamily="49" charset="0"/>
              </a:rPr>
              <a:t>Comparable&lt;S&gt; </a:t>
            </a:r>
            <a:r>
              <a:rPr lang="en-US" dirty="0">
                <a:latin typeface="+mn-lt"/>
                <a:cs typeface="+mn-cs"/>
              </a:rPr>
              <a:t>for any </a:t>
            </a:r>
            <a:r>
              <a:rPr lang="en-US" dirty="0" err="1">
                <a:latin typeface="+mn-lt"/>
                <a:cs typeface="+mn-cs"/>
              </a:rPr>
              <a:t>supertype</a:t>
            </a:r>
            <a:r>
              <a:rPr lang="en-US" dirty="0">
                <a:latin typeface="+mn-lt"/>
                <a:cs typeface="+mn-cs"/>
              </a:rPr>
              <a:t> </a:t>
            </a:r>
            <a:r>
              <a:rPr lang="en-US" dirty="0" smtClean="0">
                <a:latin typeface="+mn-lt"/>
                <a:cs typeface="+mn-cs"/>
              </a:rPr>
              <a:t>of T </a:t>
            </a:r>
            <a:r>
              <a:rPr lang="en-US" dirty="0">
                <a:latin typeface="+mn-lt"/>
                <a:cs typeface="+mn-cs"/>
              </a:rPr>
              <a:t>(which, as we saw before, is what is needed here) we can use ? super</a:t>
            </a:r>
          </a:p>
        </p:txBody>
      </p:sp>
      <p:pic>
        <p:nvPicPr>
          <p:cNvPr id="12" name="Picture 11"/>
          <p:cNvPicPr/>
          <p:nvPr/>
        </p:nvPicPr>
        <p:blipFill>
          <a:blip r:embed="rId4"/>
          <a:stretch>
            <a:fillRect/>
          </a:stretch>
        </p:blipFill>
        <p:spPr>
          <a:xfrm>
            <a:off x="419100" y="4818960"/>
            <a:ext cx="5438775" cy="1647825"/>
          </a:xfrm>
          <a:prstGeom prst="rect">
            <a:avLst/>
          </a:prstGeom>
        </p:spPr>
      </p:pic>
      <p:sp>
        <p:nvSpPr>
          <p:cNvPr id="13" name="TextBox 12"/>
          <p:cNvSpPr txBox="1"/>
          <p:nvPr/>
        </p:nvSpPr>
        <p:spPr>
          <a:xfrm>
            <a:off x="4310062" y="5604764"/>
            <a:ext cx="4267200" cy="646331"/>
          </a:xfrm>
          <a:prstGeom prst="rect">
            <a:avLst/>
          </a:prstGeom>
          <a:noFill/>
        </p:spPr>
        <p:txBody>
          <a:bodyPr wrap="square" rtlCol="0">
            <a:spAutoFit/>
          </a:bodyPr>
          <a:lstStyle/>
          <a:p>
            <a:r>
              <a:rPr lang="en-US" dirty="0">
                <a:latin typeface="+mn-lt"/>
                <a:cs typeface="+mn-cs"/>
              </a:rPr>
              <a:t>Using this version eliminates the earlier compiler error.</a:t>
            </a:r>
          </a:p>
        </p:txBody>
      </p:sp>
    </p:spTree>
    <p:extLst>
      <p:ext uri="{BB962C8B-B14F-4D97-AF65-F5344CB8AC3E}">
        <p14:creationId xmlns:p14="http://schemas.microsoft.com/office/powerpoint/2010/main" val="2973426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400" dirty="0"/>
              <a:t>The Get and Put Rule describes conditions under which a parametrized type should be used only for reading elements (when using a list is of type ? extends T), other conditions under which the parametrized type should be used only for inserting elements (when using a list of </a:t>
            </a:r>
            <a:r>
              <a:rPr lang="en-US" sz="2400" dirty="0" smtClean="0"/>
              <a:t>type ? </a:t>
            </a:r>
            <a:r>
              <a:rPr lang="en-US" sz="2400" dirty="0"/>
              <a:t>super T), and still other conditions under which the parametrized type can do both (when no wildcard is used). The Get and Put principle brings to light the fundamental dynamics </a:t>
            </a:r>
            <a:r>
              <a:rPr lang="en-US" sz="2400" dirty="0" smtClean="0"/>
              <a:t>of existence</a:t>
            </a:r>
            <a:r>
              <a:rPr lang="en-US" sz="2400" dirty="0"/>
              <a:t>: there is dynamism (corresponding to Put); there is silence (corresponding to Get) and there is wholeness, which unifies these two opposing natures (corresponding to Both).</a:t>
            </a:r>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41</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dirty="0" smtClean="0">
                <a:solidFill>
                  <a:srgbClr val="000099"/>
                </a:solidFill>
              </a:rPr>
              <a:t>Main Point 2</a:t>
            </a:r>
            <a:endParaRPr lang="en-US" altLang="en-US" dirty="0" smtClean="0"/>
          </a:p>
        </p:txBody>
      </p:sp>
    </p:spTree>
    <p:extLst>
      <p:ext uri="{BB962C8B-B14F-4D97-AF65-F5344CB8AC3E}">
        <p14:creationId xmlns:p14="http://schemas.microsoft.com/office/powerpoint/2010/main" val="169684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371600"/>
          </a:xfrm>
        </p:spPr>
        <p:txBody>
          <a:bodyPr/>
          <a:lstStyle/>
          <a:p>
            <a:r>
              <a:rPr lang="en-US" sz="3600" dirty="0"/>
              <a:t>Unbounded </a:t>
            </a:r>
            <a:r>
              <a:rPr lang="en-US" sz="3600" dirty="0" smtClean="0"/>
              <a:t>Wildcard</a:t>
            </a:r>
            <a:endParaRPr lang="en-US" sz="3600" dirty="0"/>
          </a:p>
        </p:txBody>
      </p:sp>
      <p:sp>
        <p:nvSpPr>
          <p:cNvPr id="3" name="Content Placeholder 2"/>
          <p:cNvSpPr>
            <a:spLocks noGrp="1"/>
          </p:cNvSpPr>
          <p:nvPr>
            <p:ph idx="1"/>
          </p:nvPr>
        </p:nvSpPr>
        <p:spPr>
          <a:xfrm>
            <a:off x="457200" y="1600200"/>
            <a:ext cx="8229600" cy="4953001"/>
          </a:xfrm>
        </p:spPr>
        <p:txBody>
          <a:bodyPr/>
          <a:lstStyle/>
          <a:p>
            <a:pPr marL="514350" lvl="0" indent="-514350">
              <a:buFont typeface="+mj-lt"/>
              <a:buAutoNum type="arabicPeriod"/>
            </a:pPr>
            <a:r>
              <a:rPr lang="en-US" sz="2400" dirty="0"/>
              <a:t>The wildcard ?, without the super or extends qualifier, is called the </a:t>
            </a:r>
            <a:r>
              <a:rPr lang="en-US" sz="2400" i="1" dirty="0"/>
              <a:t>unbounded </a:t>
            </a:r>
            <a:r>
              <a:rPr lang="en-US" sz="2400" i="1" dirty="0" smtClean="0"/>
              <a:t>wildcard.</a:t>
            </a:r>
            <a:endParaRPr lang="en-US" sz="2400" dirty="0"/>
          </a:p>
          <a:p>
            <a:pPr marL="514350" lvl="0" indent="-514350">
              <a:buFont typeface="+mj-lt"/>
              <a:buAutoNum type="arabicPeriod"/>
            </a:pPr>
            <a:r>
              <a:rPr lang="en-US" sz="2400" dirty="0" smtClean="0"/>
              <a:t>Collection</a:t>
            </a:r>
            <a:r>
              <a:rPr lang="en-US" sz="2400" dirty="0"/>
              <a:t>&lt;?&gt; is an abbreviation for Collection&lt;? extends </a:t>
            </a:r>
            <a:r>
              <a:rPr lang="en-US" sz="2400" dirty="0" smtClean="0"/>
              <a:t>Object&gt;</a:t>
            </a:r>
          </a:p>
          <a:p>
            <a:pPr marL="514350" lvl="0" indent="-514350">
              <a:buFont typeface="+mj-lt"/>
              <a:buAutoNum type="arabicPeriod"/>
            </a:pPr>
            <a:r>
              <a:rPr lang="en-US" sz="2400" dirty="0" smtClean="0"/>
              <a:t>Collection</a:t>
            </a:r>
            <a:r>
              <a:rPr lang="en-US" sz="2400" dirty="0"/>
              <a:t>&lt;?&gt; is the </a:t>
            </a:r>
            <a:r>
              <a:rPr lang="en-US" sz="2400" dirty="0" err="1"/>
              <a:t>supertype</a:t>
            </a:r>
            <a:r>
              <a:rPr lang="en-US" sz="2400" dirty="0"/>
              <a:t> of all parametrized type </a:t>
            </a:r>
            <a:r>
              <a:rPr lang="en-US" sz="2400" dirty="0" smtClean="0"/>
              <a:t>Collections.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42</a:t>
            </a:fld>
            <a:endParaRPr lang="en-US" dirty="0"/>
          </a:p>
        </p:txBody>
      </p:sp>
    </p:spTree>
    <p:extLst>
      <p:ext uri="{BB962C8B-B14F-4D97-AF65-F5344CB8AC3E}">
        <p14:creationId xmlns:p14="http://schemas.microsoft.com/office/powerpoint/2010/main" val="6035795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solidFill>
                  <a:srgbClr val="FF0000"/>
                </a:solidFill>
              </a:rPr>
              <a:t>Understanding Common Generic </a:t>
            </a:r>
            <a:r>
              <a:rPr lang="en-US" dirty="0" smtClean="0">
                <a:solidFill>
                  <a:srgbClr val="FF0000"/>
                </a:solidFill>
              </a:rPr>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43</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077200" cy="609600"/>
          </a:xfrm>
        </p:spPr>
        <p:txBody>
          <a:bodyPr/>
          <a:lstStyle/>
          <a:p>
            <a:r>
              <a:rPr lang="en-US" sz="2800" dirty="0"/>
              <a:t>Understanding Common Generic Signatures: </a:t>
            </a:r>
            <a:r>
              <a:rPr lang="en-US" sz="2800" dirty="0" smtClean="0"/>
              <a:t>filter</a:t>
            </a:r>
            <a:endParaRPr lang="en-US" sz="2800" dirty="0"/>
          </a:p>
        </p:txBody>
      </p:sp>
      <p:sp>
        <p:nvSpPr>
          <p:cNvPr id="3" name="Content Placeholder 2"/>
          <p:cNvSpPr>
            <a:spLocks noGrp="1"/>
          </p:cNvSpPr>
          <p:nvPr>
            <p:ph idx="1"/>
          </p:nvPr>
        </p:nvSpPr>
        <p:spPr>
          <a:xfrm>
            <a:off x="457200" y="1143000"/>
            <a:ext cx="8382000" cy="5867399"/>
          </a:xfrm>
        </p:spPr>
        <p:txBody>
          <a:bodyPr/>
          <a:lstStyle/>
          <a:p>
            <a:pPr marL="0" indent="0">
              <a:buNone/>
            </a:pPr>
            <a:r>
              <a:rPr lang="en-US" sz="1800" dirty="0"/>
              <a:t>The filter method on a </a:t>
            </a:r>
            <a:r>
              <a:rPr lang="en-US" sz="1800" dirty="0">
                <a:latin typeface="Courier New" panose="02070309020205020404" pitchFamily="49" charset="0"/>
                <a:cs typeface="Courier New" panose="02070309020205020404" pitchFamily="49" charset="0"/>
              </a:rPr>
              <a:t>Stream&lt;T&gt;</a:t>
            </a:r>
            <a:r>
              <a:rPr lang="en-US" sz="1800" dirty="0"/>
              <a:t> has this signature:</a:t>
            </a:r>
          </a:p>
          <a:p>
            <a:pPr marL="0" indent="0" algn="ctr">
              <a:buNone/>
            </a:pPr>
            <a:r>
              <a:rPr lang="en-US" sz="1800" b="1" dirty="0">
                <a:latin typeface="Courier New" panose="02070309020205020404" pitchFamily="49" charset="0"/>
                <a:cs typeface="Courier New" panose="02070309020205020404" pitchFamily="49" charset="0"/>
              </a:rPr>
              <a:t>Stream&lt;T&gt; filter(Predicate&lt;? super T&gt; predicate)</a:t>
            </a:r>
          </a:p>
          <a:p>
            <a:pPr marL="0" indent="0">
              <a:buNone/>
            </a:pPr>
            <a:r>
              <a:rPr lang="en-US" sz="1800" dirty="0"/>
              <a:t>This means that tests that are made on the elements of the </a:t>
            </a:r>
            <a:r>
              <a:rPr lang="en-US" sz="1800" dirty="0">
                <a:latin typeface="Courier New" panose="02070309020205020404" pitchFamily="49" charset="0"/>
                <a:cs typeface="Courier New" panose="02070309020205020404" pitchFamily="49" charset="0"/>
              </a:rPr>
              <a:t>Stream</a:t>
            </a:r>
            <a:r>
              <a:rPr lang="en-US" sz="1800" dirty="0"/>
              <a:t> can be based on relationships in a </a:t>
            </a:r>
            <a:r>
              <a:rPr lang="en-US" sz="1800" dirty="0" err="1"/>
              <a:t>supertype</a:t>
            </a:r>
            <a:r>
              <a:rPr lang="en-US" sz="1800" dirty="0"/>
              <a:t> of T. Here is an example: </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r>
              <a:rPr lang="en-US" sz="1800" dirty="0" smtClean="0"/>
              <a:t>It </a:t>
            </a:r>
            <a:r>
              <a:rPr lang="en-US" sz="1800" dirty="0"/>
              <a:t>may be helpful in this case to write the Predicate as an inner class, to see what is going on. In this example, T is </a:t>
            </a:r>
            <a:r>
              <a:rPr lang="en-US" sz="1800" dirty="0">
                <a:latin typeface="Courier New" panose="02070309020205020404" pitchFamily="49" charset="0"/>
                <a:cs typeface="Courier New" panose="02070309020205020404" pitchFamily="49" charset="0"/>
              </a:rPr>
              <a:t>Manager</a:t>
            </a:r>
            <a:r>
              <a:rPr lang="en-US" sz="1800" dirty="0"/>
              <a:t> (since that’s the type of the List we are starting with) and </a:t>
            </a:r>
            <a:r>
              <a:rPr lang="en-US" sz="1800" dirty="0">
                <a:latin typeface="Courier New" panose="02070309020205020404" pitchFamily="49" charset="0"/>
                <a:cs typeface="Courier New" panose="02070309020205020404" pitchFamily="49" charset="0"/>
              </a:rPr>
              <a:t>Employee</a:t>
            </a:r>
            <a:r>
              <a:rPr lang="en-US" sz="1800" dirty="0"/>
              <a:t> is a </a:t>
            </a:r>
            <a:r>
              <a:rPr lang="en-US" sz="1800" dirty="0" err="1"/>
              <a:t>supertype</a:t>
            </a:r>
            <a:r>
              <a:rPr lang="en-US" sz="1800" dirty="0"/>
              <a:t> of T. (So, </a:t>
            </a:r>
            <a:r>
              <a:rPr lang="en-US" sz="1600" dirty="0">
                <a:latin typeface="Courier New" panose="02070309020205020404" pitchFamily="49" charset="0"/>
                <a:cs typeface="Courier New" panose="02070309020205020404" pitchFamily="49" charset="0"/>
              </a:rPr>
              <a:t>Predicate&lt;Employee&gt;</a:t>
            </a:r>
            <a:r>
              <a:rPr lang="en-US" sz="1600" dirty="0"/>
              <a:t>  </a:t>
            </a:r>
            <a:r>
              <a:rPr lang="en-US" sz="1600" dirty="0" smtClean="0"/>
              <a:t>IS-A </a:t>
            </a:r>
            <a:r>
              <a:rPr lang="en-US" sz="1600" dirty="0">
                <a:latin typeface="Courier New" panose="02070309020205020404" pitchFamily="49" charset="0"/>
                <a:cs typeface="Courier New" panose="02070309020205020404" pitchFamily="49" charset="0"/>
              </a:rPr>
              <a:t>Predicate&lt;? super Manager&gt;</a:t>
            </a:r>
            <a:r>
              <a:rPr lang="en-US" sz="1600" dirty="0"/>
              <a:t>.)</a:t>
            </a:r>
          </a:p>
          <a:p>
            <a:pPr marL="366713" lvl="1" indent="0">
              <a:buNone/>
            </a:pPr>
            <a:r>
              <a:rPr lang="en-US" sz="1500" dirty="0">
                <a:latin typeface="Courier New" panose="02070309020205020404" pitchFamily="49" charset="0"/>
                <a:cs typeface="Courier New" panose="02070309020205020404" pitchFamily="49" charset="0"/>
              </a:rPr>
              <a:t>class </a:t>
            </a:r>
            <a:r>
              <a:rPr lang="en-US" sz="1500" dirty="0" err="1">
                <a:latin typeface="Courier New" panose="02070309020205020404" pitchFamily="49" charset="0"/>
                <a:cs typeface="Courier New" panose="02070309020205020404" pitchFamily="49" charset="0"/>
              </a:rPr>
              <a:t>MyPredicate</a:t>
            </a:r>
            <a:r>
              <a:rPr lang="en-US" sz="1500" dirty="0">
                <a:latin typeface="Courier New" panose="02070309020205020404" pitchFamily="49" charset="0"/>
                <a:cs typeface="Courier New" panose="02070309020205020404" pitchFamily="49" charset="0"/>
              </a:rPr>
              <a:t> implements Predicate&lt;Employee&gt;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public </a:t>
            </a:r>
            <a:r>
              <a:rPr lang="en-US" sz="1500" dirty="0" err="1">
                <a:latin typeface="Courier New" panose="02070309020205020404" pitchFamily="49" charset="0"/>
                <a:cs typeface="Courier New" panose="02070309020205020404" pitchFamily="49" charset="0"/>
              </a:rPr>
              <a:t>boolean</a:t>
            </a:r>
            <a:r>
              <a:rPr lang="en-US" sz="1500" dirty="0">
                <a:latin typeface="Courier New" panose="02070309020205020404" pitchFamily="49" charset="0"/>
                <a:cs typeface="Courier New" panose="02070309020205020404" pitchFamily="49" charset="0"/>
              </a:rPr>
              <a:t> test(Employee e)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return </a:t>
            </a:r>
            <a:r>
              <a:rPr lang="en-US" sz="1500" dirty="0" err="1">
                <a:latin typeface="Courier New" panose="02070309020205020404" pitchFamily="49" charset="0"/>
                <a:cs typeface="Courier New" panose="02070309020205020404" pitchFamily="49" charset="0"/>
              </a:rPr>
              <a:t>e.isSimilarTo</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employeeOfTheYear</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44</a:t>
            </a:fld>
            <a:endParaRPr lang="en-US" dirty="0"/>
          </a:p>
        </p:txBody>
      </p:sp>
      <p:pic>
        <p:nvPicPr>
          <p:cNvPr id="5" name="Picture 4"/>
          <p:cNvPicPr/>
          <p:nvPr/>
        </p:nvPicPr>
        <p:blipFill>
          <a:blip r:embed="rId2"/>
          <a:stretch>
            <a:fillRect/>
          </a:stretch>
        </p:blipFill>
        <p:spPr>
          <a:xfrm>
            <a:off x="866633" y="2438400"/>
            <a:ext cx="6781800" cy="2286000"/>
          </a:xfrm>
          <a:prstGeom prst="rect">
            <a:avLst/>
          </a:prstGeom>
        </p:spPr>
      </p:pic>
    </p:spTree>
    <p:extLst>
      <p:ext uri="{BB962C8B-B14F-4D97-AF65-F5344CB8AC3E}">
        <p14:creationId xmlns:p14="http://schemas.microsoft.com/office/powerpoint/2010/main" val="865343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077200" cy="1219200"/>
          </a:xfrm>
        </p:spPr>
        <p:txBody>
          <a:bodyPr/>
          <a:lstStyle/>
          <a:p>
            <a:r>
              <a:rPr lang="en-US" sz="2800" dirty="0"/>
              <a:t>Understanding Common Generic Signatures</a:t>
            </a:r>
            <a:r>
              <a:rPr lang="en-US" sz="2800" dirty="0" smtClean="0"/>
              <a:t>: from Stream API  </a:t>
            </a:r>
            <a:endParaRPr lang="en-US" sz="2800" dirty="0"/>
          </a:p>
        </p:txBody>
      </p:sp>
      <p:sp>
        <p:nvSpPr>
          <p:cNvPr id="3" name="Content Placeholder 2"/>
          <p:cNvSpPr>
            <a:spLocks noGrp="1"/>
          </p:cNvSpPr>
          <p:nvPr>
            <p:ph idx="1"/>
          </p:nvPr>
        </p:nvSpPr>
        <p:spPr>
          <a:xfrm>
            <a:off x="381000" y="2133600"/>
            <a:ext cx="8534400" cy="4953000"/>
          </a:xfrm>
        </p:spPr>
        <p:txBody>
          <a:bodyPr/>
          <a:lstStyle/>
          <a:p>
            <a:pPr marL="0" indent="0">
              <a:buNone/>
            </a:pPr>
            <a:r>
              <a:rPr lang="en-US" sz="2000" dirty="0" smtClean="0">
                <a:latin typeface="Courier New" panose="02070309020205020404" pitchFamily="49" charset="0"/>
                <a:cs typeface="Courier New" panose="02070309020205020404" pitchFamily="49" charset="0"/>
              </a:rPr>
              <a:t>Stream&lt;R</a:t>
            </a:r>
            <a:r>
              <a:rPr lang="en-US" sz="2000" dirty="0">
                <a:latin typeface="Courier New" panose="02070309020205020404" pitchFamily="49" charset="0"/>
                <a:cs typeface="Courier New" panose="02070309020205020404" pitchFamily="49" charset="0"/>
              </a:rPr>
              <a:t>&gt; map(Function&lt;? super T,? extends R&gt; mapper</a:t>
            </a:r>
            <a:r>
              <a:rPr lang="en-US" sz="2000" dirty="0" smtClean="0">
                <a:latin typeface="Courier New" panose="02070309020205020404" pitchFamily="49" charset="0"/>
                <a:cs typeface="Courier New" panose="02070309020205020404" pitchFamily="49" charset="0"/>
              </a:rPr>
              <a: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Stream&lt;T</a:t>
            </a:r>
            <a:r>
              <a:rPr lang="en-US" sz="2000" dirty="0">
                <a:latin typeface="Courier New" panose="02070309020205020404" pitchFamily="49" charset="0"/>
                <a:cs typeface="Courier New" panose="02070309020205020404" pitchFamily="49" charset="0"/>
              </a:rPr>
              <a:t>&gt; sorted(Comparator&lt;? </a:t>
            </a:r>
            <a:r>
              <a:rPr lang="en-US" sz="2000" dirty="0">
                <a:latin typeface="Courier New" panose="02070309020205020404" pitchFamily="49" charset="0"/>
                <a:cs typeface="Courier New" panose="02070309020205020404" pitchFamily="49" charset="0"/>
              </a:rPr>
              <a:t>super T&gt; comparator</a:t>
            </a:r>
            <a:r>
              <a:rPr lang="en-US" sz="2000" dirty="0">
                <a:latin typeface="Courier New" panose="02070309020205020404" pitchFamily="49" charset="0"/>
                <a:cs typeface="Courier New" panose="02070309020205020404" pitchFamily="49" charset="0"/>
              </a:rPr>
              <a: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void </a:t>
            </a:r>
            <a:r>
              <a:rPr lang="en-US" sz="2000" dirty="0" err="1">
                <a:latin typeface="Courier New" panose="02070309020205020404" pitchFamily="49" charset="0"/>
                <a:cs typeface="Courier New" panose="02070309020205020404" pitchFamily="49" charset="0"/>
              </a:rPr>
              <a:t>forEach</a:t>
            </a:r>
            <a:r>
              <a:rPr lang="en-US" sz="2000" dirty="0">
                <a:latin typeface="Courier New" panose="02070309020205020404" pitchFamily="49" charset="0"/>
                <a:cs typeface="Courier New" panose="02070309020205020404" pitchFamily="49" charset="0"/>
              </a:rPr>
              <a:t>(Consumer&lt;? </a:t>
            </a:r>
            <a:r>
              <a:rPr lang="en-US" sz="2000" dirty="0">
                <a:latin typeface="Courier New" panose="02070309020205020404" pitchFamily="49" charset="0"/>
                <a:cs typeface="Courier New" panose="02070309020205020404" pitchFamily="49" charset="0"/>
              </a:rPr>
              <a:t>super T&gt; action</a:t>
            </a:r>
            <a:r>
              <a:rPr lang="en-US" sz="2000" dirty="0" smtClean="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public </a:t>
            </a:r>
            <a:r>
              <a:rPr lang="en-US" sz="2000" dirty="0">
                <a:latin typeface="Courier New" panose="02070309020205020404" pitchFamily="49" charset="0"/>
                <a:cs typeface="Courier New" panose="02070309020205020404" pitchFamily="49" charset="0"/>
              </a:rPr>
              <a:t>static &lt;T&gt; Stream&lt;T&gt; </a:t>
            </a:r>
            <a:r>
              <a:rPr lang="en-US" sz="2000" dirty="0" err="1">
                <a:latin typeface="Courier New" panose="02070309020205020404" pitchFamily="49" charset="0"/>
                <a:cs typeface="Courier New" panose="02070309020205020404" pitchFamily="49" charset="0"/>
              </a:rPr>
              <a:t>concat</a:t>
            </a:r>
            <a:r>
              <a:rPr lang="en-US" sz="2000" dirty="0">
                <a:latin typeface="Courier New" panose="02070309020205020404" pitchFamily="49" charset="0"/>
                <a:cs typeface="Courier New" panose="02070309020205020404" pitchFamily="49" charset="0"/>
              </a:rPr>
              <a:t>(Stream&lt;? extends T&gt; a, Stream&lt;? extends T&gt; b)</a:t>
            </a:r>
          </a:p>
          <a:p>
            <a:pPr marL="0" indent="0">
              <a:buNone/>
            </a:pPr>
            <a:endParaRPr lang="en-US" sz="8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45</a:t>
            </a:fld>
            <a:endParaRPr lang="en-US" dirty="0"/>
          </a:p>
        </p:txBody>
      </p:sp>
    </p:spTree>
    <p:extLst>
      <p:ext uri="{BB962C8B-B14F-4D97-AF65-F5344CB8AC3E}">
        <p14:creationId xmlns:p14="http://schemas.microsoft.com/office/powerpoint/2010/main" val="34522917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solidFill>
                  <a:srgbClr val="FF0000"/>
                </a:solidFill>
              </a:rPr>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46</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000" dirty="0"/>
              <a:t>Generic Programming Using </a:t>
            </a:r>
            <a:r>
              <a:rPr lang="en-US" sz="4000" dirty="0" smtClean="0"/>
              <a:t>Generics</a:t>
            </a:r>
            <a:endParaRPr lang="en-US" sz="4000" dirty="0"/>
          </a:p>
        </p:txBody>
      </p:sp>
      <p:sp>
        <p:nvSpPr>
          <p:cNvPr id="3" name="Content Placeholder 2"/>
          <p:cNvSpPr>
            <a:spLocks noGrp="1"/>
          </p:cNvSpPr>
          <p:nvPr>
            <p:ph idx="1"/>
          </p:nvPr>
        </p:nvSpPr>
        <p:spPr>
          <a:xfrm>
            <a:off x="457200" y="1524000"/>
            <a:ext cx="8229600" cy="4389437"/>
          </a:xfrm>
        </p:spPr>
        <p:txBody>
          <a:bodyPr/>
          <a:lstStyle/>
          <a:p>
            <a:pPr marL="457200" lvl="0" indent="-457200">
              <a:buFont typeface="+mj-lt"/>
              <a:buAutoNum type="arabicPeriod"/>
            </a:pPr>
            <a:r>
              <a:rPr lang="en-US" sz="2400" dirty="0"/>
              <a:t>Generic programming is the technique of implementing a procedure so that it can accommodate the broadest possible range of </a:t>
            </a:r>
            <a:r>
              <a:rPr lang="en-US" sz="2400" dirty="0" smtClean="0"/>
              <a:t>inputs.</a:t>
            </a:r>
            <a:endParaRPr lang="en-US" sz="2400" dirty="0"/>
          </a:p>
          <a:p>
            <a:pPr marL="457200" lvl="0" indent="-457200">
              <a:buFont typeface="+mj-lt"/>
              <a:buAutoNum type="arabicPeriod"/>
            </a:pPr>
            <a:endParaRPr lang="en-US" sz="800" dirty="0"/>
          </a:p>
          <a:p>
            <a:pPr marL="457200" lvl="0" indent="-457200">
              <a:buFont typeface="+mj-lt"/>
              <a:buAutoNum type="arabicPeriod"/>
            </a:pPr>
            <a:r>
              <a:rPr lang="en-US" sz="2400" dirty="0" smtClean="0"/>
              <a:t>For </a:t>
            </a:r>
            <a:r>
              <a:rPr lang="en-US" sz="2400" dirty="0"/>
              <a:t>instance, we have considered several implementations of a max function. The goal of generic programming in this case is to provide the most general possible max </a:t>
            </a:r>
            <a:r>
              <a:rPr lang="en-US" sz="2400" dirty="0" smtClean="0"/>
              <a:t>implementation.</a:t>
            </a:r>
            <a:endParaRPr lang="en-US" sz="2400" dirty="0"/>
          </a:p>
          <a:p>
            <a:pPr marL="457200" lvl="0" indent="-457200">
              <a:buFont typeface="+mj-lt"/>
              <a:buAutoNum type="arabicPeriod"/>
            </a:pPr>
            <a:endParaRPr lang="en-US" sz="800" dirty="0"/>
          </a:p>
          <a:p>
            <a:pPr marL="457200" lvl="0" indent="-457200">
              <a:buFont typeface="+mj-lt"/>
              <a:buAutoNum type="arabicPeriod"/>
            </a:pPr>
            <a:r>
              <a:rPr lang="en-US" sz="2400" dirty="0" smtClean="0"/>
              <a:t>See </a:t>
            </a:r>
            <a:r>
              <a:rPr lang="en-US" sz="2400" dirty="0"/>
              <a:t>demo </a:t>
            </a:r>
            <a:r>
              <a:rPr lang="en-US" sz="2400" dirty="0" err="1" smtClean="0"/>
              <a:t>lecture.generics.max.BoundedTypeVariable</a:t>
            </a:r>
            <a:r>
              <a:rPr lang="en-US" sz="2400" dirty="0" smtClean="0"/>
              <a:t> </a:t>
            </a:r>
            <a:r>
              <a:rPr lang="en-US" sz="2400" dirty="0"/>
              <a:t>for a development of examples leading to the most general possible version.</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47</a:t>
            </a:fld>
            <a:endParaRPr lang="en-US" dirty="0"/>
          </a:p>
        </p:txBody>
      </p:sp>
    </p:spTree>
    <p:extLst>
      <p:ext uri="{BB962C8B-B14F-4D97-AF65-F5344CB8AC3E}">
        <p14:creationId xmlns:p14="http://schemas.microsoft.com/office/powerpoint/2010/main" val="78316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676400"/>
            <a:ext cx="7772400" cy="4648200"/>
          </a:xfrm>
        </p:spPr>
        <p:txBody>
          <a:bodyPr lIns="90488" tIns="44450" rIns="90488" bIns="44450">
            <a:noAutofit/>
          </a:bodyPr>
          <a:lstStyle/>
          <a:p>
            <a:pPr marL="342900" lvl="0" indent="-342900">
              <a:buFont typeface="+mj-lt"/>
              <a:buAutoNum type="arabicPeriod"/>
            </a:pPr>
            <a:r>
              <a:rPr lang="en-US" sz="1600" dirty="0"/>
              <a:t>Using the raw Lists of pre-Java 1.5, one can accomplish the generic programming task of swapping two elements in an arbitrary list using the signature  void swap(List, </a:t>
            </a:r>
            <a:r>
              <a:rPr lang="en-US" sz="1600" dirty="0" err="1"/>
              <a:t>int</a:t>
            </a:r>
            <a:r>
              <a:rPr lang="en-US" sz="1600" dirty="0"/>
              <a:t> pos1, </a:t>
            </a:r>
            <a:r>
              <a:rPr lang="en-US" sz="1600" dirty="0" err="1"/>
              <a:t>int</a:t>
            </a:r>
            <a:r>
              <a:rPr lang="en-US" sz="1600" dirty="0"/>
              <a:t> pos2). Using this swap method requires the programmer to recall the component types of the List, and there are no type checks by the </a:t>
            </a:r>
            <a:r>
              <a:rPr lang="en-US" sz="1600" dirty="0" smtClean="0"/>
              <a:t>compiler.</a:t>
            </a:r>
            <a:endParaRPr lang="en-US" sz="1600" dirty="0"/>
          </a:p>
          <a:p>
            <a:pPr marL="342900" lvl="0" indent="-342900">
              <a:buFont typeface="+mj-lt"/>
              <a:buAutoNum type="arabicPeriod"/>
            </a:pPr>
            <a:r>
              <a:rPr lang="en-US" sz="1600" dirty="0" smtClean="0"/>
              <a:t>Using </a:t>
            </a:r>
            <a:r>
              <a:rPr lang="en-US" sz="1600" dirty="0"/>
              <a:t>generic Lists of Java 1.5 and the technique of wildcard capture, it is possible to swap elements of an arbitrary List with compiler support for type-checking, using the following signature: </a:t>
            </a:r>
            <a:r>
              <a:rPr lang="en-US" sz="1600" dirty="0" smtClean="0"/>
              <a:t/>
            </a:r>
            <a:br>
              <a:rPr lang="en-US" sz="1600" dirty="0" smtClean="0"/>
            </a:br>
            <a:r>
              <a:rPr lang="en-US" sz="1600" dirty="0" smtClean="0">
                <a:latin typeface="Courier New" panose="02070309020205020404" pitchFamily="49" charset="0"/>
                <a:cs typeface="Courier New" panose="02070309020205020404" pitchFamily="49" charset="0"/>
              </a:rPr>
              <a:t>   &lt;</a:t>
            </a:r>
            <a:r>
              <a:rPr lang="en-US" sz="1600" dirty="0">
                <a:latin typeface="Courier New" panose="02070309020205020404" pitchFamily="49" charset="0"/>
                <a:cs typeface="Courier New" panose="02070309020205020404" pitchFamily="49" charset="0"/>
              </a:rPr>
              <a:t>T&gt;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swap(List&lt;?&gt; list,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pos1,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pos2)</a:t>
            </a:r>
          </a:p>
          <a:p>
            <a:pPr marL="342900" lvl="0" indent="-342900">
              <a:buFont typeface="+mj-lt"/>
              <a:buAutoNum type="arabicPeriod"/>
            </a:pPr>
            <a:endParaRPr lang="en-US" sz="800" dirty="0" smtClean="0"/>
          </a:p>
          <a:p>
            <a:pPr marL="342900" lvl="0" indent="-342900">
              <a:buFont typeface="+mj-lt"/>
              <a:buAutoNum type="arabicPeriod"/>
            </a:pPr>
            <a:r>
              <a:rPr lang="en-US" sz="1600" i="1" dirty="0" smtClean="0"/>
              <a:t>Transcendental </a:t>
            </a:r>
            <a:r>
              <a:rPr lang="en-US" sz="1600" i="1" dirty="0"/>
              <a:t>Consciousness </a:t>
            </a:r>
            <a:r>
              <a:rPr lang="en-US" sz="1600" dirty="0"/>
              <a:t>is the universal value of the field of consciousness present at every point in creation. </a:t>
            </a:r>
            <a:endParaRPr lang="en-US" sz="1600" dirty="0" smtClean="0"/>
          </a:p>
          <a:p>
            <a:pPr marL="342900" lvl="0" indent="-342900">
              <a:buFont typeface="+mj-lt"/>
              <a:buAutoNum type="arabicPeriod"/>
            </a:pPr>
            <a:r>
              <a:rPr lang="en-US" sz="1600" i="1" dirty="0" smtClean="0"/>
              <a:t>Impulses </a:t>
            </a:r>
            <a:r>
              <a:rPr lang="en-US" sz="1600" i="1" dirty="0"/>
              <a:t>Within the Transcendental Field</a:t>
            </a:r>
            <a:r>
              <a:rPr lang="en-US" sz="1600" dirty="0"/>
              <a:t>. The presence of the transcendental level of consciousness within every point of existence makes individual expressions in the manifest field as rich, unique, and diversified as </a:t>
            </a:r>
            <a:r>
              <a:rPr lang="en-US" sz="1600" dirty="0" smtClean="0"/>
              <a:t>possible.</a:t>
            </a:r>
          </a:p>
          <a:p>
            <a:pPr marL="342900" lvl="0" indent="-342900">
              <a:buFont typeface="+mj-lt"/>
              <a:buAutoNum type="arabicPeriod"/>
            </a:pPr>
            <a:r>
              <a:rPr lang="en-US" sz="1600" i="1" dirty="0" smtClean="0"/>
              <a:t>Wholeness </a:t>
            </a:r>
            <a:r>
              <a:rPr lang="en-US" sz="1600" i="1" dirty="0"/>
              <a:t>Moving Within Itself. </a:t>
            </a:r>
            <a:r>
              <a:rPr lang="en-US" sz="1600" dirty="0"/>
              <a:t>In Unity Consciousness, life is appreciated in the fullest possible way because the source of both unity and diversity have become a living reality.</a:t>
            </a:r>
          </a:p>
          <a:p>
            <a:pPr marL="0" indent="0">
              <a:buNone/>
            </a:pPr>
            <a:endParaRPr lang="en-US" sz="1600" dirty="0" smtClean="0">
              <a:solidFill>
                <a:srgbClr val="000099"/>
              </a:solidFill>
            </a:endParaRPr>
          </a:p>
        </p:txBody>
      </p:sp>
      <p:sp>
        <p:nvSpPr>
          <p:cNvPr id="591875" name="Rectangle 3"/>
          <p:cNvSpPr>
            <a:spLocks noGrp="1" noChangeArrowheads="1"/>
          </p:cNvSpPr>
          <p:nvPr>
            <p:ph type="title"/>
          </p:nvPr>
        </p:nvSpPr>
        <p:spPr>
          <a:xfrm>
            <a:off x="609600" y="228600"/>
            <a:ext cx="7759700" cy="12954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fontAlgn="auto" hangingPunct="1">
              <a:spcAft>
                <a:spcPts val="0"/>
              </a:spcAft>
              <a:defRPr/>
            </a:pPr>
            <a:r>
              <a:rPr lang="en-US" sz="3600" dirty="0" smtClean="0">
                <a:solidFill>
                  <a:srgbClr val="000099"/>
                </a:solidFill>
              </a:rPr>
              <a:t>Connecting the Parts of Knowledge With the Wholeness of Knowledge</a:t>
            </a:r>
            <a:br>
              <a:rPr lang="en-US" sz="3600" dirty="0" smtClean="0">
                <a:solidFill>
                  <a:srgbClr val="000099"/>
                </a:solidFill>
              </a:rPr>
            </a:br>
            <a:r>
              <a:rPr lang="en-US" sz="2200" b="1" i="1" dirty="0" smtClean="0"/>
              <a:t>Generic </a:t>
            </a:r>
            <a:r>
              <a:rPr lang="en-US" sz="2200" b="1" i="1" dirty="0"/>
              <a:t>Programming Using Java’s Generic Methods</a:t>
            </a:r>
          </a:p>
        </p:txBody>
      </p:sp>
      <p:sp>
        <p:nvSpPr>
          <p:cNvPr id="48132" name="AutoShape 2"/>
          <p:cNvSpPr>
            <a:spLocks noChangeArrowheads="1"/>
          </p:cNvSpPr>
          <p:nvPr/>
        </p:nvSpPr>
        <p:spPr bwMode="auto">
          <a:xfrm rot="-5400000">
            <a:off x="7253288" y="3227388"/>
            <a:ext cx="2906712" cy="544512"/>
          </a:xfrm>
          <a:prstGeom prst="curvedUpArrow">
            <a:avLst>
              <a:gd name="adj1" fmla="val 46882"/>
              <a:gd name="adj2" fmla="val 100758"/>
              <a:gd name="adj3" fmla="val 33333"/>
            </a:avLst>
          </a:prstGeom>
          <a:solidFill>
            <a:srgbClr val="FFFF00"/>
          </a:solidFill>
          <a:ln w="9525">
            <a:solidFill>
              <a:srgbClr val="000000"/>
            </a:solidFill>
            <a:miter lim="800000"/>
            <a:headEnd/>
            <a:tailEnd/>
          </a:ln>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1800"/>
          </a:p>
        </p:txBody>
      </p:sp>
      <p:sp>
        <p:nvSpPr>
          <p:cNvPr id="7" name="Slide Number Placeholder 6"/>
          <p:cNvSpPr>
            <a:spLocks noGrp="1"/>
          </p:cNvSpPr>
          <p:nvPr>
            <p:ph type="sldNum" sz="quarter" idx="12"/>
          </p:nvPr>
        </p:nvSpPr>
        <p:spPr/>
        <p:txBody>
          <a:bodyPr/>
          <a:lstStyle/>
          <a:p>
            <a:pPr>
              <a:defRPr/>
            </a:pPr>
            <a:fld id="{6A657052-E5CA-4AEE-ABF2-E32A59A8DC6B}" type="slidenum">
              <a:rPr lang="en-US"/>
              <a:pPr>
                <a:defRPr/>
              </a:pPr>
              <a:t>48</a:t>
            </a:fld>
            <a:endParaRPr lang="en-US"/>
          </a:p>
        </p:txBody>
      </p:sp>
      <p:cxnSp>
        <p:nvCxnSpPr>
          <p:cNvPr id="6" name="Straight Connector 4"/>
          <p:cNvCxnSpPr>
            <a:cxnSpLocks noChangeShapeType="1"/>
          </p:cNvCxnSpPr>
          <p:nvPr/>
        </p:nvCxnSpPr>
        <p:spPr bwMode="auto">
          <a:xfrm>
            <a:off x="990600" y="4038600"/>
            <a:ext cx="7086600" cy="0"/>
          </a:xfrm>
          <a:prstGeom prst="line">
            <a:avLst/>
          </a:prstGeom>
          <a:noFill/>
          <a:ln w="19050"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z="4000" dirty="0"/>
              <a:t>Introducing Generic </a:t>
            </a:r>
            <a:r>
              <a:rPr lang="en-US" sz="4000" dirty="0" smtClean="0"/>
              <a:t>Parameters</a:t>
            </a:r>
            <a:endParaRPr lang="en-US" sz="4000" dirty="0"/>
          </a:p>
        </p:txBody>
      </p:sp>
      <p:sp>
        <p:nvSpPr>
          <p:cNvPr id="3" name="Content Placeholder 2"/>
          <p:cNvSpPr>
            <a:spLocks noGrp="1"/>
          </p:cNvSpPr>
          <p:nvPr>
            <p:ph idx="1"/>
          </p:nvPr>
        </p:nvSpPr>
        <p:spPr>
          <a:xfrm>
            <a:off x="457200" y="838200"/>
            <a:ext cx="8229600" cy="5486401"/>
          </a:xfrm>
        </p:spPr>
        <p:txBody>
          <a:bodyPr/>
          <a:lstStyle/>
          <a:p>
            <a:r>
              <a:rPr lang="en-US" sz="1800" dirty="0"/>
              <a:t>Prior to </a:t>
            </a:r>
            <a:r>
              <a:rPr lang="en-US" sz="1800" dirty="0" err="1"/>
              <a:t>jdk</a:t>
            </a:r>
            <a:r>
              <a:rPr lang="en-US" sz="1800" dirty="0"/>
              <a:t> 1.5, a collection of any type consisted of a collection of Objects, and </a:t>
            </a:r>
            <a:r>
              <a:rPr lang="en-US" sz="1800" dirty="0" err="1"/>
              <a:t>downcasting</a:t>
            </a:r>
            <a:r>
              <a:rPr lang="en-US" sz="1800" dirty="0"/>
              <a:t> was required to retrieve elements of the correct type</a:t>
            </a:r>
            <a:r>
              <a:rPr lang="en-US" sz="1800" dirty="0" smtClean="0"/>
              <a:t>.</a:t>
            </a:r>
          </a:p>
          <a:p>
            <a:pPr marL="0" indent="0">
              <a:buNone/>
            </a:pPr>
            <a:endParaRPr lang="en-US" sz="800" dirty="0"/>
          </a:p>
          <a:p>
            <a:pPr marL="366713" lvl="1" indent="0">
              <a:buNone/>
            </a:pPr>
            <a:r>
              <a:rPr lang="en-US" sz="1800" b="1" dirty="0"/>
              <a:t>Example</a:t>
            </a:r>
            <a:r>
              <a:rPr lang="en-US" sz="1800" dirty="0"/>
              <a:t>:</a:t>
            </a:r>
            <a:endParaRPr lang="en-US" sz="1800" dirty="0" smtClean="0"/>
          </a:p>
          <a:p>
            <a:pPr marL="366713" lvl="1" indent="0">
              <a:buNone/>
            </a:pPr>
            <a:r>
              <a:rPr lang="en-US" sz="1800" dirty="0">
                <a:latin typeface="Courier New" panose="02070309020205020404" pitchFamily="49" charset="0"/>
                <a:cs typeface="Courier New" panose="02070309020205020404" pitchFamily="49" charset="0"/>
              </a:rPr>
              <a:t>List 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words.add</a:t>
            </a:r>
            <a:r>
              <a:rPr lang="en-US" sz="1800" dirty="0">
                <a:latin typeface="Courier New" panose="02070309020205020404" pitchFamily="49" charset="0"/>
                <a:cs typeface="Courier New" panose="02070309020205020404" pitchFamily="49" charset="0"/>
              </a:rPr>
              <a:t>(“Hello”);</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words.add</a:t>
            </a:r>
            <a:r>
              <a:rPr lang="en-US" sz="1800" dirty="0">
                <a:latin typeface="Courier New" panose="02070309020205020404" pitchFamily="49" charset="0"/>
                <a:cs typeface="Courier New" panose="02070309020205020404" pitchFamily="49" charset="0"/>
              </a:rPr>
              <a:t>(“ world!”);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String s = ((String)</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 ((String)</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(1));</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a:t>
            </a:r>
            <a:r>
              <a:rPr lang="en-US" sz="1800" dirty="0">
                <a:latin typeface="Courier New" panose="02070309020205020404" pitchFamily="49" charset="0"/>
                <a:cs typeface="Courier New" panose="02070309020205020404" pitchFamily="49" charset="0"/>
              </a:rPr>
              <a:t>(s);  //output: Hello world!</a:t>
            </a:r>
          </a:p>
          <a:p>
            <a:pPr marL="0" indent="0">
              <a:buNone/>
            </a:pPr>
            <a:endParaRPr lang="en-US" sz="1800" dirty="0" smtClean="0"/>
          </a:p>
          <a:p>
            <a:r>
              <a:rPr lang="en-US" sz="1800" dirty="0" smtClean="0"/>
              <a:t>In </a:t>
            </a:r>
            <a:r>
              <a:rPr lang="en-US" sz="1800" dirty="0" err="1"/>
              <a:t>jdk</a:t>
            </a:r>
            <a:r>
              <a:rPr lang="en-US" sz="1800" dirty="0"/>
              <a:t> 1.5, generic parameters were added to the declaration of collection classes, so that the above code could be rewritten as </a:t>
            </a:r>
            <a:r>
              <a:rPr lang="en-US" sz="1800" dirty="0" smtClean="0"/>
              <a:t>follows:</a:t>
            </a:r>
          </a:p>
          <a:p>
            <a:endParaRPr lang="en-US" sz="800" dirty="0"/>
          </a:p>
          <a:p>
            <a:pPr marL="366713" lvl="1" indent="0">
              <a:buNone/>
            </a:pPr>
            <a:r>
              <a:rPr lang="en-US" sz="1800" dirty="0">
                <a:latin typeface="Courier New" panose="02070309020205020404" pitchFamily="49" charset="0"/>
                <a:cs typeface="Courier New" panose="02070309020205020404" pitchFamily="49" charset="0"/>
              </a:rPr>
              <a:t>List&lt;String&gt; 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words.add</a:t>
            </a:r>
            <a:r>
              <a:rPr lang="en-US" sz="1800" dirty="0">
                <a:latin typeface="Courier New" panose="02070309020205020404" pitchFamily="49" charset="0"/>
                <a:cs typeface="Courier New" panose="02070309020205020404" pitchFamily="49" charset="0"/>
              </a:rPr>
              <a:t>(“Hello”);</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words.add</a:t>
            </a:r>
            <a:r>
              <a:rPr lang="en-US" sz="1800" dirty="0">
                <a:latin typeface="Courier New" panose="02070309020205020404" pitchFamily="49" charset="0"/>
                <a:cs typeface="Courier New" panose="02070309020205020404" pitchFamily="49" charset="0"/>
              </a:rPr>
              <a:t>(“ world!”);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String s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(1);</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a:t>
            </a:r>
            <a:r>
              <a:rPr lang="en-US" sz="1800" dirty="0">
                <a:latin typeface="Courier New" panose="02070309020205020404" pitchFamily="49" charset="0"/>
                <a:cs typeface="Courier New" panose="02070309020205020404" pitchFamily="49" charset="0"/>
              </a:rPr>
              <a:t>(s);  //output: Hello world!</a:t>
            </a:r>
          </a:p>
          <a:p>
            <a:pPr marL="0" indent="0">
              <a:buNone/>
            </a:pPr>
            <a:endParaRPr lang="en-US" sz="1800" dirty="0"/>
          </a:p>
          <a:p>
            <a:pPr marL="0" indent="0">
              <a:buNone/>
            </a:pPr>
            <a:r>
              <a:rPr lang="en-US" sz="1800" dirty="0"/>
              <a:t/>
            </a:r>
            <a:br>
              <a:rPr lang="en-US" sz="1800" dirty="0"/>
            </a:b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Tree>
    <p:extLst>
      <p:ext uri="{BB962C8B-B14F-4D97-AF65-F5344CB8AC3E}">
        <p14:creationId xmlns:p14="http://schemas.microsoft.com/office/powerpoint/2010/main" val="22396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smtClean="0"/>
              <a:t>Benefits of Generics</a:t>
            </a:r>
            <a:endParaRPr lang="en-US" sz="4000" dirty="0"/>
          </a:p>
        </p:txBody>
      </p:sp>
      <p:sp>
        <p:nvSpPr>
          <p:cNvPr id="3" name="Content Placeholder 2"/>
          <p:cNvSpPr>
            <a:spLocks noGrp="1"/>
          </p:cNvSpPr>
          <p:nvPr>
            <p:ph idx="1"/>
          </p:nvPr>
        </p:nvSpPr>
        <p:spPr>
          <a:xfrm>
            <a:off x="457200" y="1219200"/>
            <a:ext cx="8229600" cy="4800599"/>
          </a:xfrm>
        </p:spPr>
        <p:txBody>
          <a:bodyPr/>
          <a:lstStyle/>
          <a:p>
            <a:pPr marL="514350" indent="-514350">
              <a:buFont typeface="+mj-lt"/>
              <a:buAutoNum type="arabicPeriod"/>
            </a:pPr>
            <a:r>
              <a:rPr lang="en-US" sz="2400" i="1" dirty="0"/>
              <a:t>Stronger type checks at compile time</a:t>
            </a:r>
            <a:r>
              <a:rPr lang="en-US" sz="2400" dirty="0"/>
              <a:t>.  A Java compiler applies strong type checking to generic code and issues errors if the code violates type safety. Detecting errors at compile time is always preferable to discovering them at runtime (especially since, otherwise, the problem might not show up until the </a:t>
            </a:r>
            <a:r>
              <a:rPr lang="en-US" sz="2400" dirty="0" smtClean="0"/>
              <a:t>software </a:t>
            </a:r>
            <a:r>
              <a:rPr lang="en-US" sz="2400" dirty="0"/>
              <a:t>has been released</a:t>
            </a:r>
            <a:r>
              <a:rPr lang="en-US" sz="2400" dirty="0" smtClean="0"/>
              <a:t>).</a:t>
            </a:r>
            <a:endParaRPr lang="en-US" sz="800" u="sng" dirty="0" smtClean="0"/>
          </a:p>
          <a:p>
            <a:pPr marL="914400" lvl="3" indent="0">
              <a:buNone/>
            </a:pPr>
            <a:r>
              <a:rPr lang="en-US" sz="1800" u="sng" dirty="0" smtClean="0"/>
              <a:t>Example </a:t>
            </a:r>
            <a:r>
              <a:rPr lang="en-US" sz="1800" u="sng" dirty="0"/>
              <a:t>of poor type-checking</a:t>
            </a:r>
            <a:endParaRPr lang="en-US" sz="1800" dirty="0"/>
          </a:p>
          <a:p>
            <a:pPr marL="914400" lvl="3" indent="0">
              <a:buNone/>
            </a:pPr>
            <a:r>
              <a:rPr lang="en-US" sz="1800" dirty="0">
                <a:latin typeface="Courier New" panose="02070309020205020404" pitchFamily="49" charset="0"/>
                <a:cs typeface="Courier New" panose="02070309020205020404" pitchFamily="49" charset="0"/>
              </a:rPr>
              <a:t>List </a:t>
            </a:r>
            <a:r>
              <a:rPr lang="en-US" sz="1800" dirty="0" err="1">
                <a:latin typeface="Courier New" panose="02070309020205020404" pitchFamily="49" charset="0"/>
                <a:cs typeface="Courier New" panose="02070309020205020404" pitchFamily="49" charset="0"/>
              </a:rPr>
              <a:t>myList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M</a:t>
            </a:r>
            <a:r>
              <a:rPr lang="en-US" sz="1800" dirty="0" err="1" smtClean="0">
                <a:latin typeface="Courier New" panose="02070309020205020404" pitchFamily="49" charset="0"/>
                <a:cs typeface="Courier New" panose="02070309020205020404" pitchFamily="49" charset="0"/>
              </a:rPr>
              <a:t>yList</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myList.add</a:t>
            </a:r>
            <a:r>
              <a:rPr lang="en-US" sz="1800" dirty="0">
                <a:latin typeface="Courier New" panose="02070309020205020404" pitchFamily="49" charset="0"/>
                <a:cs typeface="Courier New" panose="02070309020205020404" pitchFamily="49" charset="0"/>
              </a:rPr>
              <a:t>(“Tom”);</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myList.add</a:t>
            </a:r>
            <a:r>
              <a:rPr lang="en-US" sz="1800" dirty="0">
                <a:latin typeface="Courier New" panose="02070309020205020404" pitchFamily="49" charset="0"/>
                <a:cs typeface="Courier New" panose="02070309020205020404" pitchFamily="49" charset="0"/>
              </a:rPr>
              <a:t>(“Bob</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t>// no compiler check to prevent this</a:t>
            </a:r>
          </a:p>
          <a:p>
            <a:pPr marL="914400" lvl="3" indent="0">
              <a:buNone/>
            </a:pPr>
            <a:r>
              <a:rPr lang="en-US" sz="1800" dirty="0" smtClean="0">
                <a:latin typeface="Courier New" panose="02070309020205020404" pitchFamily="49" charset="0"/>
                <a:cs typeface="Courier New" panose="02070309020205020404" pitchFamily="49" charset="0"/>
              </a:rPr>
              <a:t>Employee </a:t>
            </a:r>
            <a:r>
              <a:rPr lang="en-US" sz="1800" dirty="0">
                <a:latin typeface="Courier New" panose="02070309020205020404" pitchFamily="49" charset="0"/>
                <a:cs typeface="Courier New" panose="02070309020205020404" pitchFamily="49" charset="0"/>
              </a:rPr>
              <a:t>tom = (Employee)</a:t>
            </a:r>
            <a:r>
              <a:rPr lang="en-US" sz="1800" dirty="0" err="1">
                <a:latin typeface="Courier New" panose="02070309020205020404" pitchFamily="49" charset="0"/>
                <a:cs typeface="Courier New" panose="02070309020205020404" pitchFamily="49" charset="0"/>
              </a:rPr>
              <a:t>myList.get</a:t>
            </a:r>
            <a:r>
              <a:rPr lang="en-US" sz="1800" dirty="0">
                <a:latin typeface="Courier New" panose="02070309020205020404" pitchFamily="49" charset="0"/>
                <a:cs typeface="Courier New" panose="02070309020205020404" pitchFamily="49" charset="0"/>
              </a:rPr>
              <a:t>(0</a:t>
            </a:r>
            <a:r>
              <a:rPr lang="en-US" sz="1800" dirty="0" smtClean="0">
                <a:latin typeface="Courier New" panose="02070309020205020404" pitchFamily="49" charset="0"/>
                <a:cs typeface="Courier New" panose="02070309020205020404" pitchFamily="49" charset="0"/>
              </a:rPr>
              <a:t>);</a:t>
            </a:r>
            <a:r>
              <a:rPr lang="en-US" sz="1800" dirty="0" smtClean="0"/>
              <a:t>	</a:t>
            </a:r>
          </a:p>
          <a:p>
            <a:pPr marL="914400" lvl="3" indent="0">
              <a:buNone/>
            </a:pPr>
            <a:r>
              <a:rPr lang="en-US" sz="1800" u="sng" dirty="0" smtClean="0"/>
              <a:t>With Generics:</a:t>
            </a:r>
            <a:endParaRPr lang="en-US" sz="1800" u="sng" dirty="0"/>
          </a:p>
          <a:p>
            <a:pPr marL="366713" lvl="1" indent="0">
              <a:buNone/>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076" y="5618763"/>
            <a:ext cx="46101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237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399"/>
          </a:xfrm>
        </p:spPr>
        <p:txBody>
          <a:bodyPr/>
          <a:lstStyle/>
          <a:p>
            <a:pPr marL="457200" lvl="0" indent="-457200">
              <a:buAutoNum type="arabicPeriod" startAt="2"/>
            </a:pPr>
            <a:r>
              <a:rPr lang="en-US" sz="2000" i="1" dirty="0" smtClean="0"/>
              <a:t>Elimination </a:t>
            </a:r>
            <a:r>
              <a:rPr lang="en-US" sz="2000" i="1" dirty="0"/>
              <a:t>of casts</a:t>
            </a:r>
            <a:r>
              <a:rPr lang="en-US" sz="2000" dirty="0"/>
              <a:t>. </a:t>
            </a:r>
            <a:r>
              <a:rPr lang="en-US" sz="2000" dirty="0" err="1"/>
              <a:t>Downcasting</a:t>
            </a:r>
            <a:r>
              <a:rPr lang="en-US" sz="2000" dirty="0"/>
              <a:t> is considered an “anti-pattern” in OO programming. Typically, </a:t>
            </a:r>
            <a:r>
              <a:rPr lang="en-US" sz="2000" dirty="0" err="1"/>
              <a:t>downcasting</a:t>
            </a:r>
            <a:r>
              <a:rPr lang="en-US" sz="2000" dirty="0"/>
              <a:t> should not be necessary (though there are </a:t>
            </a:r>
            <a:r>
              <a:rPr lang="en-US" sz="2000" dirty="0" smtClean="0"/>
              <a:t>some exceptions </a:t>
            </a:r>
            <a:r>
              <a:rPr lang="en-US" sz="2000" dirty="0"/>
              <a:t>to this rule); finding the right subtype should be accomplished with late </a:t>
            </a:r>
            <a:r>
              <a:rPr lang="en-US" sz="2000" dirty="0" smtClean="0"/>
              <a:t>binding.</a:t>
            </a:r>
          </a:p>
          <a:p>
            <a:pPr marL="366713" lvl="1" indent="0">
              <a:buNone/>
            </a:pPr>
            <a:r>
              <a:rPr lang="en-US" sz="1800" dirty="0" smtClean="0"/>
              <a:t/>
            </a:r>
            <a:br>
              <a:rPr lang="en-US" sz="1800" dirty="0" smtClean="0"/>
            </a:br>
            <a:r>
              <a:rPr lang="en-US" sz="1800" u="sng" dirty="0" smtClean="0"/>
              <a:t>Example </a:t>
            </a:r>
            <a:r>
              <a:rPr lang="en-US" sz="1800" u="sng" dirty="0"/>
              <a:t>of bad </a:t>
            </a:r>
            <a:r>
              <a:rPr lang="en-US" sz="1800" u="sng" dirty="0" err="1" smtClean="0"/>
              <a:t>downcasting</a:t>
            </a:r>
            <a:r>
              <a:rPr lang="en-US" sz="1800" dirty="0" smtClean="0"/>
              <a:t>.</a:t>
            </a:r>
            <a:endParaRPr lang="en-US" sz="1800" dirty="0"/>
          </a:p>
          <a:p>
            <a:pPr marL="641350" lvl="2" indent="0">
              <a:buNone/>
            </a:pPr>
            <a:r>
              <a:rPr lang="en-US" sz="1600" dirty="0" err="1" smtClean="0">
                <a:latin typeface="Courier New" panose="02070309020205020404" pitchFamily="49" charset="0"/>
                <a:cs typeface="Courier New" panose="02070309020205020404" pitchFamily="49" charset="0"/>
              </a:rPr>
              <a:t>ClosedCurve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closedCurves</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//…populate with Triangles 				    //and Rectangles</a:t>
            </a:r>
            <a:endParaRPr lang="en-US" sz="1600" dirty="0">
              <a:latin typeface="Courier New" panose="02070309020205020404" pitchFamily="49" charset="0"/>
              <a:cs typeface="Courier New" panose="02070309020205020404" pitchFamily="49" charset="0"/>
            </a:endParaRPr>
          </a:p>
          <a:p>
            <a:pPr marL="641350" lvl="2" indent="0">
              <a:buNone/>
            </a:pPr>
            <a:r>
              <a:rPr lang="en-US" sz="1600" dirty="0" smtClean="0">
                <a:latin typeface="Courier New" panose="02070309020205020404" pitchFamily="49" charset="0"/>
                <a:cs typeface="Courier New" panose="02070309020205020404" pitchFamily="49" charset="0"/>
              </a:rPr>
              <a:t>if(</a:t>
            </a:r>
            <a:r>
              <a:rPr lang="en-US" sz="1600" dirty="0" err="1" smtClean="0">
                <a:latin typeface="Courier New" panose="02070309020205020404" pitchFamily="49" charset="0"/>
                <a:cs typeface="Courier New" panose="02070309020205020404" pitchFamily="49" charset="0"/>
              </a:rPr>
              <a:t>closedCurves</a:t>
            </a:r>
            <a:r>
              <a:rPr lang="en-US" sz="1600" dirty="0" smtClean="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instanceOf</a:t>
            </a:r>
            <a:r>
              <a:rPr lang="en-US" sz="1600" dirty="0">
                <a:latin typeface="Courier New" panose="02070309020205020404" pitchFamily="49" charset="0"/>
                <a:cs typeface="Courier New" panose="02070309020205020404" pitchFamily="49" charset="0"/>
              </a:rPr>
              <a:t> Triangle)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a:t>
            </a:r>
            <a:r>
              <a:rPr lang="en-US" sz="1600" dirty="0">
                <a:latin typeface="Courier New" panose="02070309020205020404" pitchFamily="49" charset="0"/>
                <a:cs typeface="Courier New" panose="02070309020205020404" pitchFamily="49" charset="0"/>
              </a:rPr>
              <a:t>( (Triangle)</a:t>
            </a:r>
            <a:r>
              <a:rPr lang="en-US" sz="1600" dirty="0" err="1">
                <a:latin typeface="Courier New" panose="02070309020205020404" pitchFamily="49" charset="0"/>
                <a:cs typeface="Courier New" panose="02070309020205020404" pitchFamily="49" charset="0"/>
              </a:rPr>
              <a:t>closedCurve</a:t>
            </a:r>
            <a:r>
              <a:rPr lang="en-US" sz="1600" dirty="0">
                <a:latin typeface="Courier New" panose="02070309020205020404" pitchFamily="49" charset="0"/>
                <a:cs typeface="Courier New" panose="02070309020205020404" pitchFamily="49" charset="0"/>
              </a:rPr>
              <a:t>[0].area</a:t>
            </a:r>
            <a:r>
              <a:rPr lang="en-US" sz="1600" dirty="0" smtClean="0">
                <a:latin typeface="Courier New" panose="02070309020205020404" pitchFamily="49" charset="0"/>
                <a:cs typeface="Courier New" panose="02070309020205020404" pitchFamily="49" charset="0"/>
              </a:rPr>
              <a:t>());</a:t>
            </a:r>
          </a:p>
          <a:p>
            <a:pPr marL="641350" lvl="2" indent="0">
              <a:buNone/>
            </a:pPr>
            <a:r>
              <a:rPr lang="en-US" sz="1600" dirty="0" smtClean="0">
                <a:latin typeface="Courier New" panose="02070309020205020404" pitchFamily="49" charset="0"/>
                <a:cs typeface="Courier New" panose="02070309020205020404" pitchFamily="49" charset="0"/>
              </a:rPr>
              <a:t>else </a:t>
            </a:r>
            <a:endParaRPr lang="en-US" sz="1600" dirty="0">
              <a:latin typeface="Courier New" panose="02070309020205020404" pitchFamily="49" charset="0"/>
              <a:cs typeface="Courier New" panose="02070309020205020404" pitchFamily="49" charset="0"/>
            </a:endParaRPr>
          </a:p>
          <a:p>
            <a:pPr marL="64135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print</a:t>
            </a:r>
            <a:r>
              <a:rPr lang="en-US" sz="1600" dirty="0">
                <a:latin typeface="Courier New" panose="02070309020205020404" pitchFamily="49" charset="0"/>
                <a:cs typeface="Courier New" panose="02070309020205020404" pitchFamily="49" charset="0"/>
              </a:rPr>
              <a:t>((Rectangle)</a:t>
            </a:r>
            <a:r>
              <a:rPr lang="en-US" sz="1600" dirty="0" err="1">
                <a:latin typeface="Courier New" panose="02070309020205020404" pitchFamily="49" charset="0"/>
                <a:cs typeface="Courier New" panose="02070309020205020404" pitchFamily="49" charset="0"/>
              </a:rPr>
              <a:t>closedCurve</a:t>
            </a:r>
            <a:r>
              <a:rPr lang="en-US" sz="1600" dirty="0">
                <a:latin typeface="Courier New" panose="02070309020205020404" pitchFamily="49" charset="0"/>
                <a:cs typeface="Courier New" panose="02070309020205020404" pitchFamily="49" charset="0"/>
              </a:rPr>
              <a:t>[0].area())</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spTree>
    <p:extLst>
      <p:ext uri="{BB962C8B-B14F-4D97-AF65-F5344CB8AC3E}">
        <p14:creationId xmlns:p14="http://schemas.microsoft.com/office/powerpoint/2010/main" val="3892353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18" y="677864"/>
            <a:ext cx="8229600" cy="5638799"/>
          </a:xfrm>
        </p:spPr>
        <p:txBody>
          <a:bodyPr/>
          <a:lstStyle/>
          <a:p>
            <a:pPr marL="457200" lvl="0" indent="-457200">
              <a:buFont typeface="Wingdings 2" pitchFamily="18" charset="2"/>
              <a:buAutoNum type="arabicPeriod" startAt="3"/>
            </a:pPr>
            <a:r>
              <a:rPr lang="en-US" sz="2000" dirty="0" smtClean="0"/>
              <a:t>Su</a:t>
            </a:r>
            <a:r>
              <a:rPr lang="en-US" sz="2000" i="1" dirty="0"/>
              <a:t>pports the most general possible API for methods that can be generalized .</a:t>
            </a:r>
            <a:r>
              <a:rPr lang="en-US" sz="2000" dirty="0"/>
              <a:t/>
            </a:r>
            <a:br>
              <a:rPr lang="en-US" sz="2000" dirty="0"/>
            </a:br>
            <a:r>
              <a:rPr lang="en-US" sz="2000" dirty="0"/>
              <a:t/>
            </a:r>
            <a:br>
              <a:rPr lang="en-US" sz="2000" dirty="0"/>
            </a:br>
            <a:r>
              <a:rPr lang="en-US" sz="2000" u="sng" dirty="0"/>
              <a:t>Example</a:t>
            </a:r>
            <a:r>
              <a:rPr lang="en-US" sz="2000" dirty="0"/>
              <a:t> </a:t>
            </a:r>
            <a:r>
              <a:rPr lang="en-US" sz="2000" i="1" dirty="0"/>
              <a:t>Task</a:t>
            </a:r>
            <a:r>
              <a:rPr lang="en-US" sz="2000" dirty="0"/>
              <a:t>:  get the max element in a list  (</a:t>
            </a:r>
            <a:r>
              <a:rPr lang="en-US" sz="2000" i="1" dirty="0"/>
              <a:t>generic methods</a:t>
            </a:r>
            <a:r>
              <a:rPr lang="en-US" sz="2000" dirty="0"/>
              <a:t> discussed in upcoming slide</a:t>
            </a:r>
            <a:r>
              <a:rPr lang="en-US" sz="2000" dirty="0" smtClean="0"/>
              <a:t>)</a:t>
            </a:r>
          </a:p>
          <a:p>
            <a:pPr marL="457200" lvl="0" indent="-457200">
              <a:buFont typeface="Wingdings 2" pitchFamily="18" charset="2"/>
              <a:buAutoNum type="arabicPeriod" startAt="3"/>
            </a:pPr>
            <a:endParaRPr lang="en-US" sz="1800" dirty="0" smtClean="0"/>
          </a:p>
          <a:p>
            <a:pPr marL="457200" indent="-457200">
              <a:buAutoNum type="arabicPeriod" startAt="3"/>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47339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699" y="4462462"/>
            <a:ext cx="58769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71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Generics Terminology and Naming </a:t>
            </a:r>
            <a:r>
              <a:rPr lang="en-US" sz="4000" dirty="0" smtClean="0"/>
              <a:t>Conventions</a:t>
            </a:r>
            <a:endParaRPr lang="en-US" sz="4000" dirty="0"/>
          </a:p>
        </p:txBody>
      </p:sp>
      <p:sp>
        <p:nvSpPr>
          <p:cNvPr id="3" name="Content Placeholder 2"/>
          <p:cNvSpPr>
            <a:spLocks noGrp="1"/>
          </p:cNvSpPr>
          <p:nvPr>
            <p:ph idx="1"/>
          </p:nvPr>
        </p:nvSpPr>
        <p:spPr>
          <a:xfrm>
            <a:off x="479612" y="1905000"/>
            <a:ext cx="8229600" cy="4389437"/>
          </a:xfrm>
        </p:spPr>
        <p:txBody>
          <a:bodyPr/>
          <a:lstStyle/>
          <a:p>
            <a:pPr marL="514350" lvl="0" indent="-514350">
              <a:buFont typeface="+mj-lt"/>
              <a:buAutoNum type="arabicPeriod"/>
            </a:pPr>
            <a:r>
              <a:rPr lang="en-US" dirty="0"/>
              <a:t>In the List&lt;String&gt; example mentioned earlier:</a:t>
            </a:r>
          </a:p>
          <a:p>
            <a:pPr marL="274637" lvl="2" indent="0">
              <a:buClr>
                <a:srgbClr val="0BD0D9"/>
              </a:buClr>
              <a:buSzPct val="95000"/>
              <a:buNone/>
            </a:pPr>
            <a:r>
              <a:rPr lang="en-US" sz="2000" dirty="0" smtClean="0">
                <a:latin typeface="Courier New" panose="02070309020205020404" pitchFamily="49" charset="0"/>
                <a:cs typeface="Courier New" panose="02070309020205020404" pitchFamily="49" charset="0"/>
              </a:rPr>
              <a:t>List&lt;String</a:t>
            </a:r>
            <a:r>
              <a:rPr lang="en-US" sz="2000" dirty="0">
                <a:latin typeface="Courier New" panose="02070309020205020404" pitchFamily="49" charset="0"/>
                <a:cs typeface="Courier New" panose="02070309020205020404" pitchFamily="49" charset="0"/>
              </a:rPr>
              <a:t>&gt; words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words.add</a:t>
            </a:r>
            <a:r>
              <a:rPr lang="en-US" sz="2000" dirty="0">
                <a:latin typeface="Courier New" panose="02070309020205020404" pitchFamily="49" charset="0"/>
                <a:cs typeface="Courier New" panose="02070309020205020404" pitchFamily="49" charset="0"/>
              </a:rPr>
              <a:t>(“Hello”);</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words.add</a:t>
            </a:r>
            <a:r>
              <a:rPr lang="en-US" sz="2000" dirty="0">
                <a:latin typeface="Courier New" panose="02070309020205020404" pitchFamily="49" charset="0"/>
                <a:cs typeface="Courier New" panose="02070309020205020404" pitchFamily="49" charset="0"/>
              </a:rPr>
              <a:t>(“ world!”);</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String s = </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(0) + </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System.out.print</a:t>
            </a:r>
            <a:r>
              <a:rPr lang="en-US" sz="2000" dirty="0">
                <a:latin typeface="Courier New" panose="02070309020205020404" pitchFamily="49" charset="0"/>
                <a:cs typeface="Courier New" panose="02070309020205020404" pitchFamily="49" charset="0"/>
              </a:rPr>
              <a:t>(s);  //output: Hello </a:t>
            </a:r>
            <a:r>
              <a:rPr lang="en-US" sz="2000" dirty="0" smtClean="0">
                <a:latin typeface="Courier New" panose="02070309020205020404" pitchFamily="49" charset="0"/>
                <a:cs typeface="Courier New" panose="02070309020205020404" pitchFamily="49" charset="0"/>
              </a:rPr>
              <a:t>world!</a:t>
            </a:r>
          </a:p>
          <a:p>
            <a:pPr marL="274637" lvl="2" indent="0">
              <a:buClr>
                <a:srgbClr val="0BD0D9"/>
              </a:buClr>
              <a:buSzPct val="95000"/>
              <a:buNone/>
            </a:pPr>
            <a:endParaRPr lang="en-US" sz="2000" dirty="0">
              <a:latin typeface="Courier New" panose="02070309020205020404" pitchFamily="49" charset="0"/>
              <a:cs typeface="Courier New" panose="02070309020205020404" pitchFamily="49" charset="0"/>
            </a:endParaRPr>
          </a:p>
          <a:p>
            <a:pPr marL="274637" lvl="2" indent="0">
              <a:buClr>
                <a:srgbClr val="0BD0D9"/>
              </a:buClr>
              <a:buSzPct val="95000"/>
              <a:buNone/>
            </a:pPr>
            <a:r>
              <a:rPr lang="en-US" sz="2000" dirty="0" smtClean="0"/>
              <a:t>the </a:t>
            </a:r>
            <a:r>
              <a:rPr lang="en-US" sz="2000" dirty="0"/>
              <a:t>class (found in the Java libraries) with </a:t>
            </a:r>
            <a:r>
              <a:rPr lang="en-US" sz="2000" dirty="0" smtClean="0"/>
              <a:t>declaration</a:t>
            </a:r>
          </a:p>
          <a:p>
            <a:pPr marL="274637" lvl="2" indent="0">
              <a:buClr>
                <a:srgbClr val="0BD0D9"/>
              </a:buClr>
              <a:buSzPct val="95000"/>
              <a:buNone/>
            </a:pPr>
            <a:r>
              <a:rPr lang="en-US" sz="2000" dirty="0" smtClean="0">
                <a:latin typeface="Courier New" panose="02070309020205020404" pitchFamily="49" charset="0"/>
                <a:cs typeface="Courier New" panose="02070309020205020404" pitchFamily="49" charset="0"/>
              </a:rPr>
              <a:t>	class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&lt;T&gt; { . . . </a:t>
            </a:r>
            <a:r>
              <a:rPr lang="en-US" sz="2000" dirty="0" smtClean="0">
                <a:latin typeface="Courier New" panose="02070309020205020404" pitchFamily="49" charset="0"/>
                <a:cs typeface="Courier New" panose="02070309020205020404" pitchFamily="49" charset="0"/>
              </a:rPr>
              <a:t>}</a:t>
            </a:r>
          </a:p>
          <a:p>
            <a:pPr marL="274637" lvl="2" indent="0">
              <a:buClr>
                <a:srgbClr val="0BD0D9"/>
              </a:buClr>
              <a:buSzPct val="95000"/>
              <a:buNone/>
            </a:pPr>
            <a:r>
              <a:rPr lang="en-US" sz="2000" dirty="0" smtClean="0"/>
              <a:t>is </a:t>
            </a:r>
            <a:r>
              <a:rPr lang="en-US" sz="2000" dirty="0"/>
              <a:t>called a </a:t>
            </a:r>
            <a:r>
              <a:rPr lang="en-US" sz="2000" i="1" dirty="0"/>
              <a:t>generic class</a:t>
            </a:r>
            <a:r>
              <a:rPr lang="en-US" sz="2000" dirty="0"/>
              <a:t>, and T is called a </a:t>
            </a:r>
            <a:r>
              <a:rPr lang="en-US" sz="2000" i="1" dirty="0"/>
              <a:t>type variable</a:t>
            </a:r>
            <a:r>
              <a:rPr lang="en-US" sz="2000" dirty="0"/>
              <a:t> or </a:t>
            </a:r>
            <a:r>
              <a:rPr lang="en-US" sz="2000" i="1" dirty="0" smtClean="0"/>
              <a:t>type parameter</a:t>
            </a:r>
            <a:r>
              <a:rPr lang="en-US" sz="2000" dirty="0" smtClean="0"/>
              <a:t>.</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val="183429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38856</TotalTime>
  <Words>2981</Words>
  <Application>Microsoft Office PowerPoint</Application>
  <PresentationFormat>On-screen Show (4:3)</PresentationFormat>
  <Paragraphs>403</Paragraphs>
  <Slides>48</Slides>
  <Notes>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Lecture 10: Java Generics: Weaving the Universal into the Fabric of the Particular</vt:lpstr>
      <vt:lpstr>Wholeness Statement</vt:lpstr>
      <vt:lpstr>Lesson Outline</vt:lpstr>
      <vt:lpstr>Lesson Outline</vt:lpstr>
      <vt:lpstr>Introducing Generic Parameters</vt:lpstr>
      <vt:lpstr>Benefits of Generics</vt:lpstr>
      <vt:lpstr>PowerPoint Presentation</vt:lpstr>
      <vt:lpstr>PowerPoint Presentation</vt:lpstr>
      <vt:lpstr>Generics Terminology and Naming Conventions</vt:lpstr>
      <vt:lpstr>PowerPoint Presentation</vt:lpstr>
      <vt:lpstr>PowerPoint Presentation</vt:lpstr>
      <vt:lpstr>Creating Your Own Generic Class</vt:lpstr>
      <vt:lpstr>Implementing a Generic Interface</vt:lpstr>
      <vt:lpstr>Extending a Generic Class</vt:lpstr>
      <vt:lpstr>How Java Implements Generics: Type Erasure</vt:lpstr>
      <vt:lpstr>How Java Implements Generics: Type Erasure (cont.)</vt:lpstr>
      <vt:lpstr>The Downside of Java’s Implementation of Generics</vt:lpstr>
      <vt:lpstr>The Downside of Java’s Implementation of Generics (cont.)</vt:lpstr>
      <vt:lpstr>The Downside of Java’s Implementation of Generics (cont.)</vt:lpstr>
      <vt:lpstr>The Downside of Java’s Implementation of Generics (cont.)</vt:lpstr>
      <vt:lpstr>Lesson Outline</vt:lpstr>
      <vt:lpstr>Generic Methods</vt:lpstr>
      <vt:lpstr>Exercise</vt:lpstr>
      <vt:lpstr>Example: Finding the max</vt:lpstr>
      <vt:lpstr>Main Point 1</vt:lpstr>
      <vt:lpstr>Finding the max (cont.)</vt:lpstr>
      <vt:lpstr>Finding the max (cont.)</vt:lpstr>
      <vt:lpstr>Lesson Outline</vt:lpstr>
      <vt:lpstr>The ? extends Bounded Wildcard</vt:lpstr>
      <vt:lpstr>The ? extends Bounded Wildcard (cont.)</vt:lpstr>
      <vt:lpstr>Applications of the ? extends Wildcard</vt:lpstr>
      <vt:lpstr>Another Example Using addAll</vt:lpstr>
      <vt:lpstr>Limitations of the extends Wildcard</vt:lpstr>
      <vt:lpstr>Limitations of the extends Wildcard (cont.)</vt:lpstr>
      <vt:lpstr>The ? super Bounded Wildcard</vt:lpstr>
      <vt:lpstr>Applications of the ? super Wildcard</vt:lpstr>
      <vt:lpstr>Limitations of the super Wildcard</vt:lpstr>
      <vt:lpstr>The Get and Put Principle for Bounded Wildcards</vt:lpstr>
      <vt:lpstr>Two Exceptions to the Get and Put Rule</vt:lpstr>
      <vt:lpstr>Improving max() using bounded wildcards</vt:lpstr>
      <vt:lpstr>Main Point 2</vt:lpstr>
      <vt:lpstr>Unbounded Wildcard</vt:lpstr>
      <vt:lpstr>Lesson Outline</vt:lpstr>
      <vt:lpstr>Understanding Common Generic Signatures: filter</vt:lpstr>
      <vt:lpstr>Understanding Common Generic Signatures: from Stream API  </vt:lpstr>
      <vt:lpstr>Lesson Outline</vt:lpstr>
      <vt:lpstr>Generic Programming Using Generics</vt:lpstr>
      <vt:lpstr>Connecting the Parts of Knowledge With the Wholeness of Knowledge Generic Programming Using Java’s Generic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Mei Li</cp:lastModifiedBy>
  <cp:revision>2076</cp:revision>
  <dcterms:created xsi:type="dcterms:W3CDTF">2010-06-08T15:14:26Z</dcterms:created>
  <dcterms:modified xsi:type="dcterms:W3CDTF">2016-10-21T14:52:37Z</dcterms:modified>
</cp:coreProperties>
</file>