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0" r:id="rId2"/>
    <p:sldId id="444" r:id="rId3"/>
    <p:sldId id="365" r:id="rId4"/>
    <p:sldId id="506" r:id="rId5"/>
    <p:sldId id="505" r:id="rId6"/>
    <p:sldId id="446" r:id="rId7"/>
    <p:sldId id="448" r:id="rId8"/>
    <p:sldId id="447" r:id="rId9"/>
    <p:sldId id="478" r:id="rId10"/>
    <p:sldId id="449" r:id="rId11"/>
    <p:sldId id="479" r:id="rId12"/>
    <p:sldId id="480" r:id="rId13"/>
    <p:sldId id="481" r:id="rId14"/>
    <p:sldId id="482" r:id="rId15"/>
    <p:sldId id="511" r:id="rId16"/>
    <p:sldId id="483" r:id="rId17"/>
    <p:sldId id="484" r:id="rId18"/>
    <p:sldId id="485" r:id="rId19"/>
    <p:sldId id="486" r:id="rId20"/>
    <p:sldId id="487" r:id="rId21"/>
    <p:sldId id="491" r:id="rId22"/>
    <p:sldId id="489" r:id="rId23"/>
    <p:sldId id="490" r:id="rId24"/>
    <p:sldId id="463" r:id="rId25"/>
    <p:sldId id="464" r:id="rId26"/>
    <p:sldId id="465" r:id="rId27"/>
    <p:sldId id="508" r:id="rId28"/>
    <p:sldId id="507" r:id="rId29"/>
    <p:sldId id="450" r:id="rId30"/>
    <p:sldId id="492" r:id="rId31"/>
    <p:sldId id="493" r:id="rId32"/>
    <p:sldId id="494" r:id="rId33"/>
    <p:sldId id="495" r:id="rId34"/>
    <p:sldId id="496" r:id="rId35"/>
    <p:sldId id="497" r:id="rId36"/>
    <p:sldId id="498" r:id="rId37"/>
    <p:sldId id="499" r:id="rId38"/>
    <p:sldId id="509" r:id="rId39"/>
    <p:sldId id="510" r:id="rId40"/>
    <p:sldId id="500" r:id="rId41"/>
    <p:sldId id="501" r:id="rId42"/>
    <p:sldId id="502" r:id="rId43"/>
    <p:sldId id="503" r:id="rId44"/>
    <p:sldId id="504" r:id="rId45"/>
    <p:sldId id="413" r:id="rId46"/>
    <p:sldId id="356" r:id="rId4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9424" autoAdjust="0"/>
  </p:normalViewPr>
  <p:slideViewPr>
    <p:cSldViewPr>
      <p:cViewPr>
        <p:scale>
          <a:sx n="73" d="100"/>
          <a:sy n="73" d="100"/>
        </p:scale>
        <p:origin x="-12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4/11/2016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smtClean="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4</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8F91BF3-45C2-4F9A-A28A-D008BBEF0D61}"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23FFDF71-0C8D-4CED-8422-2678181A3A93}" type="slidenum">
              <a:rPr lang="en-US" altLang="en-US" sz="1300" smtClean="0">
                <a:latin typeface="Arial" charset="0"/>
                <a:cs typeface="Arial" charset="0"/>
              </a:rPr>
              <a:pPr eaLnBrk="1" fontAlgn="base" hangingPunct="1">
                <a:spcBef>
                  <a:spcPct val="0"/>
                </a:spcBef>
                <a:spcAft>
                  <a:spcPct val="0"/>
                </a:spcAft>
              </a:pPr>
              <a:t>45</a:t>
            </a:fld>
            <a:endParaRPr lang="en-US" altLang="en-US" sz="1300" smtClean="0">
              <a:latin typeface="Arial" charset="0"/>
              <a:cs typeface="Arial" charset="0"/>
            </a:endParaRPr>
          </a:p>
        </p:txBody>
      </p:sp>
      <p:sp>
        <p:nvSpPr>
          <p:cNvPr id="53251"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3252"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46</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4/11/2016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4/11/2016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4/11/2016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4/11/2016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4/11/2016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4/11/2016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4/11/2016</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4/11/2016</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4/11/2016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4/11/2016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4/11/2016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4/11/2016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r>
              <a:rPr lang="en-US" sz="3600" dirty="0" smtClean="0">
                <a:solidFill>
                  <a:schemeClr val="tx1"/>
                </a:solidFill>
                <a:effectLst/>
                <a:latin typeface="Arial" pitchFamily="34" charset="0"/>
                <a:cs typeface="Arial" pitchFamily="34" charset="0"/>
              </a:rPr>
              <a:t>)</a:t>
            </a:r>
            <a:br>
              <a:rPr lang="en-US" sz="3600"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Dr. </a:t>
            </a:r>
            <a:r>
              <a:rPr lang="en-US" sz="3600" dirty="0" err="1" smtClean="0">
                <a:solidFill>
                  <a:schemeClr val="tx1"/>
                </a:solidFill>
                <a:effectLst/>
                <a:latin typeface="Arial" pitchFamily="34" charset="0"/>
                <a:cs typeface="Arial" pitchFamily="34" charset="0"/>
              </a:rPr>
              <a:t>Shafqat</a:t>
            </a:r>
            <a:r>
              <a:rPr lang="en-US" sz="3600" dirty="0" smtClean="0">
                <a:solidFill>
                  <a:schemeClr val="tx1"/>
                </a:solidFill>
                <a:effectLst/>
                <a:latin typeface="Arial" pitchFamily="34" charset="0"/>
                <a:cs typeface="Arial" pitchFamily="34" charset="0"/>
              </a:rPr>
              <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Other Uses</a:t>
            </a:r>
          </a:p>
        </p:txBody>
      </p:sp>
      <p:sp>
        <p:nvSpPr>
          <p:cNvPr id="3" name="Content Placeholder 2"/>
          <p:cNvSpPr>
            <a:spLocks noGrp="1"/>
          </p:cNvSpPr>
          <p:nvPr>
            <p:ph idx="1"/>
          </p:nvPr>
        </p:nvSpPr>
        <p:spPr/>
        <p:txBody>
          <a:bodyPr>
            <a:normAutofit/>
          </a:bodyPr>
          <a:lstStyle/>
          <a:p>
            <a:pPr marL="0" indent="0" eaLnBrk="1" fontAlgn="auto" hangingPunct="1">
              <a:spcAft>
                <a:spcPts val="0"/>
              </a:spcAft>
              <a:buClr>
                <a:schemeClr val="accent3"/>
              </a:buClr>
              <a:buFont typeface="Wingdings 2" pitchFamily="18" charset="2"/>
              <a:buNone/>
              <a:defRPr/>
            </a:pPr>
            <a:r>
              <a:rPr lang="en-US" u="sng" smtClean="0"/>
              <a:t>First Set of Examples</a:t>
            </a:r>
            <a:r>
              <a:rPr lang="en-US" smtClean="0"/>
              <a:t>:</a:t>
            </a:r>
          </a:p>
          <a:p>
            <a:pPr marL="0" indent="0" eaLnBrk="1" fontAlgn="auto" hangingPunct="1">
              <a:spcAft>
                <a:spcPts val="0"/>
              </a:spcAft>
              <a:buClr>
                <a:schemeClr val="accent3"/>
              </a:buClr>
              <a:buFont typeface="Wingdings 2" pitchFamily="18" charset="2"/>
              <a:buNone/>
              <a:defRPr/>
            </a:pPr>
            <a:r>
              <a:rPr lang="en-US"/>
              <a:t> </a:t>
            </a:r>
            <a:r>
              <a:rPr lang="en-US" smtClean="0"/>
              <a:t>     </a:t>
            </a:r>
            <a:r>
              <a:rPr lang="en-US" smtClean="0">
                <a:latin typeface="Courier New" panose="02070309020205020404" pitchFamily="49" charset="0"/>
                <a:cs typeface="Courier New" panose="02070309020205020404" pitchFamily="49" charset="0"/>
              </a:rPr>
              <a:t>enum</a:t>
            </a:r>
            <a:r>
              <a:rPr lang="en-US" smtClean="0"/>
              <a:t>s </a:t>
            </a:r>
            <a:r>
              <a:rPr lang="en-US"/>
              <a:t>can now “inherit” from another </a:t>
            </a:r>
            <a:r>
              <a:rPr lang="en-US" smtClean="0"/>
              <a:t>type</a:t>
            </a:r>
            <a:br>
              <a:rPr lang="en-US" smtClean="0"/>
            </a:br>
            <a:endParaRPr lang="en-US"/>
          </a:p>
          <a:p>
            <a:pPr marL="0" indent="0" eaLnBrk="1" fontAlgn="auto" hangingPunct="1">
              <a:spcAft>
                <a:spcPts val="0"/>
              </a:spcAft>
              <a:buClr>
                <a:schemeClr val="accent3"/>
              </a:buClr>
              <a:buFont typeface="Wingdings 2" pitchFamily="18" charset="2"/>
              <a:buNone/>
              <a:defRPr/>
            </a:pPr>
            <a:r>
              <a:rPr lang="en-US" u="sng" smtClean="0"/>
              <a:t>Second Set of Examples</a:t>
            </a:r>
            <a:r>
              <a:rPr lang="en-US" smtClean="0"/>
              <a:t>:</a:t>
            </a:r>
          </a:p>
          <a:p>
            <a:pPr marL="0" indent="0" eaLnBrk="1" fontAlgn="auto" hangingPunct="1">
              <a:spcAft>
                <a:spcPts val="0"/>
              </a:spcAft>
              <a:buClr>
                <a:schemeClr val="accent3"/>
              </a:buClr>
              <a:buFont typeface="Wingdings 2" pitchFamily="18" charset="2"/>
              <a:buNone/>
              <a:defRPr/>
            </a:pPr>
            <a:r>
              <a:rPr lang="en-US"/>
              <a:t> </a:t>
            </a:r>
            <a:r>
              <a:rPr lang="en-US" smtClean="0"/>
              <a:t>     </a:t>
            </a:r>
            <a:r>
              <a:rPr lang="en-US" smtClean="0">
                <a:latin typeface="Courier New" panose="02070309020205020404" pitchFamily="49" charset="0"/>
                <a:cs typeface="Courier New" panose="02070309020205020404" pitchFamily="49" charset="0"/>
              </a:rPr>
              <a:t>forEach</a:t>
            </a:r>
            <a:r>
              <a:rPr lang="en-US" smtClean="0"/>
              <a:t> – default method in </a:t>
            </a:r>
            <a:r>
              <a:rPr lang="en-US" smtClean="0">
                <a:latin typeface="Courier New" panose="02070309020205020404" pitchFamily="49" charset="0"/>
                <a:cs typeface="Courier New" panose="02070309020205020404" pitchFamily="49" charset="0"/>
              </a:rPr>
              <a:t>Iterable</a:t>
            </a:r>
          </a:p>
        </p:txBody>
      </p:sp>
      <p:sp>
        <p:nvSpPr>
          <p:cNvPr id="4" name="Slide Number Placeholder 3"/>
          <p:cNvSpPr>
            <a:spLocks noGrp="1"/>
          </p:cNvSpPr>
          <p:nvPr>
            <p:ph type="sldNum" sz="quarter" idx="12"/>
          </p:nvPr>
        </p:nvSpPr>
        <p:spPr/>
        <p:txBody>
          <a:bodyPr/>
          <a:lstStyle/>
          <a:p>
            <a:pPr>
              <a:defRPr/>
            </a:pPr>
            <a:fld id="{F8A7F60F-1B58-4275-A237-CB1E6D0E50D4}"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33400"/>
            <a:ext cx="8229600" cy="1143000"/>
          </a:xfrm>
        </p:spPr>
        <p:txBody>
          <a:bodyPr/>
          <a:lstStyle/>
          <a:p>
            <a:r>
              <a:rPr lang="en-US" altLang="en-US" smtClean="0"/>
              <a:t>First Set of Examples: </a:t>
            </a:r>
            <a:br>
              <a:rPr lang="en-US" altLang="en-US" smtClean="0"/>
            </a:br>
            <a:r>
              <a:rPr lang="en-US" altLang="en-US" smtClean="0"/>
              <a:t>Review of Enums</a:t>
            </a:r>
          </a:p>
        </p:txBody>
      </p:sp>
      <p:sp>
        <p:nvSpPr>
          <p:cNvPr id="3" name="Content Placeholder 2"/>
          <p:cNvSpPr>
            <a:spLocks noGrp="1"/>
          </p:cNvSpPr>
          <p:nvPr>
            <p:ph idx="1"/>
          </p:nvPr>
        </p:nvSpPr>
        <p:spPr/>
        <p:txBody>
          <a:bodyPr/>
          <a:lstStyle/>
          <a:p>
            <a:pPr>
              <a:defRPr/>
            </a:pPr>
            <a:r>
              <a:rPr lang="en-US" smtClean="0"/>
              <a:t>An </a:t>
            </a:r>
            <a:r>
              <a:rPr lang="en-US" i="1" u="sng"/>
              <a:t>enumerated type</a:t>
            </a:r>
            <a:r>
              <a:rPr lang="en-US"/>
              <a:t> is a </a:t>
            </a:r>
            <a:r>
              <a:rPr lang="en-US" smtClean="0"/>
              <a:t>Java class </a:t>
            </a:r>
            <a:r>
              <a:rPr lang="en-US"/>
              <a:t>all of whose possible instances are explicitly enumerated during initialization. </a:t>
            </a:r>
          </a:p>
          <a:p>
            <a:pPr>
              <a:defRPr/>
            </a:pPr>
            <a:r>
              <a:rPr lang="en-US"/>
              <a:t>Example: </a:t>
            </a:r>
          </a:p>
          <a:p>
            <a:pPr marL="0" indent="0">
              <a:buFont typeface="Wingdings 2" pitchFamily="18" charset="2"/>
              <a:buNone/>
              <a:defRPr/>
            </a:pPr>
            <a:r>
              <a:rPr lang="en-US" smtClean="0"/>
              <a:t>	</a:t>
            </a:r>
            <a:r>
              <a:rPr lang="en-US" sz="2000" smtClean="0">
                <a:latin typeface="Courier New" panose="02070309020205020404" pitchFamily="49" charset="0"/>
                <a:cs typeface="Courier New" panose="02070309020205020404" pitchFamily="49" charset="0"/>
              </a:rPr>
              <a:t>public </a:t>
            </a:r>
            <a:r>
              <a:rPr lang="en-US" sz="2000">
                <a:latin typeface="Courier New" panose="02070309020205020404" pitchFamily="49" charset="0"/>
                <a:cs typeface="Courier New" panose="02070309020205020404" pitchFamily="49" charset="0"/>
              </a:rPr>
              <a:t>enum Size { SMALL, MEDIUM, LARGE}; </a:t>
            </a:r>
          </a:p>
          <a:p>
            <a:pPr marL="0" indent="0">
              <a:buFont typeface="Wingdings 2" pitchFamily="18" charset="2"/>
              <a:buNone/>
              <a:defRPr/>
            </a:pPr>
            <a:r>
              <a:rPr lang="en-US" smtClean="0"/>
              <a:t>	</a:t>
            </a:r>
            <a:r>
              <a:rPr lang="en-US" b="1" smtClean="0">
                <a:solidFill>
                  <a:schemeClr val="accent5">
                    <a:lumMod val="50000"/>
                  </a:schemeClr>
                </a:solidFill>
              </a:rPr>
              <a:t>//</a:t>
            </a:r>
            <a:r>
              <a:rPr lang="en-US" b="1">
                <a:solidFill>
                  <a:schemeClr val="accent5">
                    <a:lumMod val="50000"/>
                  </a:schemeClr>
                </a:solidFill>
              </a:rPr>
              <a:t>usage: </a:t>
            </a:r>
            <a:r>
              <a:rPr lang="en-US" smtClean="0"/>
              <a:t/>
            </a:r>
            <a:br>
              <a:rPr lang="en-US" smtClean="0"/>
            </a:br>
            <a:r>
              <a:rPr lang="en-US" smtClean="0"/>
              <a:t>	</a:t>
            </a:r>
            <a:r>
              <a:rPr lang="en-US" sz="2000" smtClean="0">
                <a:latin typeface="Courier New" panose="02070309020205020404" pitchFamily="49" charset="0"/>
                <a:cs typeface="Courier New" panose="02070309020205020404" pitchFamily="49" charset="0"/>
              </a:rPr>
              <a:t>if(requestedSize</a:t>
            </a:r>
            <a:r>
              <a:rPr lang="en-US" sz="2000">
                <a:latin typeface="Courier New" panose="02070309020205020404" pitchFamily="49" charset="0"/>
                <a:cs typeface="Courier New" panose="02070309020205020404" pitchFamily="49" charset="0"/>
              </a:rPr>
              <a:t>==Size.SMALL) </a:t>
            </a:r>
            <a:endParaRPr lang="en-US" sz="2000" smtClean="0">
              <a:latin typeface="Courier New" panose="02070309020205020404" pitchFamily="49" charset="0"/>
              <a:cs typeface="Courier New" panose="02070309020205020404" pitchFamily="49" charset="0"/>
            </a:endParaRP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	       applyDiscount</a:t>
            </a:r>
            <a:r>
              <a:rPr lang="en-US" sz="2000">
                <a:latin typeface="Courier New" panose="02070309020205020404" pitchFamily="49" charset="0"/>
                <a:cs typeface="Courier New" panose="02070309020205020404" pitchFamily="49" charset="0"/>
              </a:rPr>
              <a:t>(); </a:t>
            </a:r>
          </a:p>
          <a:p>
            <a:pPr>
              <a:defRPr/>
            </a:pPr>
            <a:r>
              <a:rPr lang="en-US" smtClean="0"/>
              <a:t>The </a:t>
            </a:r>
            <a:r>
              <a:rPr lang="en-US" sz="2800" smtClean="0">
                <a:latin typeface="Courier New" panose="02070309020205020404" pitchFamily="49" charset="0"/>
                <a:cs typeface="Courier New" panose="02070309020205020404" pitchFamily="49" charset="0"/>
              </a:rPr>
              <a:t>enum Size </a:t>
            </a:r>
            <a:r>
              <a:rPr lang="en-US" smtClean="0"/>
              <a:t>(which </a:t>
            </a:r>
            <a:r>
              <a:rPr lang="en-US"/>
              <a:t>is </a:t>
            </a:r>
            <a:r>
              <a:rPr lang="en-US" smtClean="0"/>
              <a:t>a </a:t>
            </a:r>
            <a:r>
              <a:rPr lang="en-US"/>
              <a:t>special kind of Java class) has been declared to have </a:t>
            </a:r>
            <a:r>
              <a:rPr lang="en-US" smtClean="0"/>
              <a:t>just three </a:t>
            </a:r>
            <a:r>
              <a:rPr lang="en-US"/>
              <a:t>instances, named </a:t>
            </a:r>
            <a:r>
              <a:rPr lang="en-US" sz="2800" smtClean="0">
                <a:latin typeface="Courier New" panose="02070309020205020404" pitchFamily="49" charset="0"/>
                <a:cs typeface="Courier New" panose="02070309020205020404" pitchFamily="49" charset="0"/>
              </a:rPr>
              <a:t>SMALL, MEDIUM, LARGE</a:t>
            </a:r>
            <a:r>
              <a:rPr lang="en-US" smtClean="0"/>
              <a:t>. </a:t>
            </a:r>
            <a:endParaRPr lang="en-US"/>
          </a:p>
        </p:txBody>
      </p:sp>
      <p:sp>
        <p:nvSpPr>
          <p:cNvPr id="4" name="Slide Number Placeholder 3"/>
          <p:cNvSpPr>
            <a:spLocks noGrp="1"/>
          </p:cNvSpPr>
          <p:nvPr>
            <p:ph type="sldNum" sz="quarter" idx="12"/>
          </p:nvPr>
        </p:nvSpPr>
        <p:spPr/>
        <p:txBody>
          <a:bodyPr/>
          <a:lstStyle/>
          <a:p>
            <a:pPr>
              <a:defRPr/>
            </a:pPr>
            <a:fld id="{22219908-22E9-4D6D-8DEF-0E60654B4DCA}"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534400" cy="5715000"/>
          </a:xfrm>
        </p:spPr>
        <p:txBody>
          <a:bodyPr/>
          <a:lstStyle/>
          <a:p>
            <a:pPr marL="0" indent="0">
              <a:buFont typeface="Wingdings 2" pitchFamily="18" charset="2"/>
              <a:buNone/>
              <a:defRPr/>
            </a:pPr>
            <a:r>
              <a:rPr lang="en-US" smtClean="0"/>
              <a:t>Two important applications for enums:</a:t>
            </a:r>
          </a:p>
          <a:p>
            <a:pPr marL="514350" indent="-514350">
              <a:buFont typeface="Wingdings 2" pitchFamily="18" charset="2"/>
              <a:buAutoNum type="arabicPeriod"/>
              <a:defRPr/>
            </a:pPr>
            <a:r>
              <a:rPr lang="en-US" smtClean="0"/>
              <a:t>Provide a list of related “constants” for an application</a:t>
            </a:r>
          </a:p>
          <a:p>
            <a:pPr marL="881063" lvl="1" indent="-514350">
              <a:defRPr/>
            </a:pPr>
            <a:r>
              <a:rPr lang="en-US" smtClean="0"/>
              <a:t>Weak programming practice: Create a class (or interface) containing constants, stored as public static final values</a:t>
            </a:r>
            <a:br>
              <a:rPr lang="en-US" smtClean="0"/>
            </a:br>
            <a:r>
              <a:rPr lang="en-US" smtClean="0"/>
              <a:t/>
            </a:r>
            <a:br>
              <a:rPr lang="en-US" smtClean="0"/>
            </a:br>
            <a:r>
              <a:rPr lang="en-US" i="1" smtClean="0"/>
              <a:t>Problem. </a:t>
            </a:r>
            <a:r>
              <a:rPr lang="en-US" smtClean="0"/>
              <a:t>No compiler control over usage of constants</a:t>
            </a:r>
            <a:br>
              <a:rPr lang="en-US" smtClean="0"/>
            </a:br>
            <a:endParaRPr lang="en-US" smtClean="0"/>
          </a:p>
          <a:p>
            <a:pPr marL="881063" lvl="1" indent="-514350">
              <a:defRPr/>
            </a:pPr>
            <a:r>
              <a:rPr lang="en-US" smtClean="0"/>
              <a:t>Better approach when constants are related to each other: Represent constants as instances of an enumerated type.</a:t>
            </a:r>
            <a:br>
              <a:rPr lang="en-US" smtClean="0"/>
            </a:br>
            <a:endParaRPr lang="en-US" smtClean="0"/>
          </a:p>
          <a:p>
            <a:pPr marL="514350" indent="-514350">
              <a:buFont typeface="+mj-lt"/>
              <a:buAutoNum type="arabicPeriod"/>
              <a:defRPr/>
            </a:pPr>
            <a:r>
              <a:rPr lang="en-US" smtClean="0"/>
              <a:t>Optimal, threadsafe implementation of the Singleton Pattern</a:t>
            </a:r>
          </a:p>
        </p:txBody>
      </p:sp>
      <p:sp>
        <p:nvSpPr>
          <p:cNvPr id="4" name="Slide Number Placeholder 3"/>
          <p:cNvSpPr>
            <a:spLocks noGrp="1"/>
          </p:cNvSpPr>
          <p:nvPr>
            <p:ph type="sldNum" sz="quarter" idx="12"/>
          </p:nvPr>
        </p:nvSpPr>
        <p:spPr/>
        <p:txBody>
          <a:bodyPr/>
          <a:lstStyle/>
          <a:p>
            <a:pPr>
              <a:defRPr/>
            </a:pPr>
            <a:fld id="{D93B48F1-867D-4A0E-BA1A-A0E0397C1E06}" type="slidenum">
              <a:rPr lang="en-US" smtClean="0"/>
              <a:pPr>
                <a:defRPr/>
              </a:pPr>
              <a:t>12</a:t>
            </a:fld>
            <a:endParaRPr lang="en-US" dirty="0"/>
          </a:p>
        </p:txBody>
      </p:sp>
      <p:sp>
        <p:nvSpPr>
          <p:cNvPr id="16388" name="Title 1"/>
          <p:cNvSpPr>
            <a:spLocks noGrp="1"/>
          </p:cNvSpPr>
          <p:nvPr>
            <p:ph type="title"/>
          </p:nvPr>
        </p:nvSpPr>
        <p:spPr>
          <a:xfrm>
            <a:off x="457200" y="0"/>
            <a:ext cx="8229600" cy="1143000"/>
          </a:xfrm>
        </p:spPr>
        <p:txBody>
          <a:bodyPr/>
          <a:lstStyle/>
          <a:p>
            <a:r>
              <a:rPr lang="en-US" altLang="en-US" smtClean="0"/>
              <a:t/>
            </a:r>
            <a:br>
              <a:rPr lang="en-US" altLang="en-US" smtClean="0"/>
            </a:br>
            <a:r>
              <a:rPr lang="en-US" altLang="en-US" smtClean="0"/>
              <a:t>Review of Enums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753BC8-9C87-4E5B-88C6-DFAAC6441DCF}" type="slidenum">
              <a:rPr lang="en-US" smtClean="0"/>
              <a:pPr>
                <a:defRPr/>
              </a:pPr>
              <a:t>13</a:t>
            </a:fld>
            <a:endParaRPr lang="en-US" dirty="0"/>
          </a:p>
        </p:txBody>
      </p:sp>
      <p:sp>
        <p:nvSpPr>
          <p:cNvPr id="3" name="TextBox 2"/>
          <p:cNvSpPr txBox="1"/>
          <p:nvPr/>
        </p:nvSpPr>
        <p:spPr>
          <a:xfrm>
            <a:off x="1371600" y="849868"/>
            <a:ext cx="6434967" cy="400110"/>
          </a:xfrm>
          <a:prstGeom prst="rect">
            <a:avLst/>
          </a:prstGeom>
          <a:noFill/>
        </p:spPr>
        <p:txBody>
          <a:bodyPr wrap="none" rtlCol="0">
            <a:spAutoFit/>
          </a:bodyPr>
          <a:lstStyle/>
          <a:p>
            <a:pPr algn="ctr"/>
            <a:r>
              <a:rPr lang="en-US" sz="2000" b="1" smtClean="0">
                <a:latin typeface="+mj-lt"/>
              </a:rPr>
              <a:t>Example: Improve style of managing constants with enums</a:t>
            </a:r>
            <a:endParaRPr lang="en-US" sz="2000" b="1">
              <a:latin typeface="+mj-lt"/>
            </a:endParaRPr>
          </a:p>
        </p:txBody>
      </p:sp>
      <p:sp>
        <p:nvSpPr>
          <p:cNvPr id="5" name="TextBox 4"/>
          <p:cNvSpPr txBox="1"/>
          <p:nvPr/>
        </p:nvSpPr>
        <p:spPr>
          <a:xfrm>
            <a:off x="304800" y="1524000"/>
            <a:ext cx="8610600" cy="738664"/>
          </a:xfrm>
          <a:prstGeom prst="rect">
            <a:avLst/>
          </a:prstGeom>
          <a:noFill/>
        </p:spPr>
        <p:txBody>
          <a:bodyPr wrap="square" rtlCol="0">
            <a:spAutoFit/>
          </a:bodyPr>
          <a:lstStyle/>
          <a:p>
            <a:r>
              <a:rPr lang="en-US" sz="1400" smtClean="0">
                <a:latin typeface="+mj-lt"/>
              </a:rPr>
              <a:t>In the java.awt package there is a class Label, used to represent a label  in  a UI (built from the old AWT). It makes use of constants to designate alignment properties: left, center, right. This use of constants is flawed, but it is a commonly used style</a:t>
            </a:r>
            <a:endParaRPr lang="en-US" sz="140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842" y="2262664"/>
            <a:ext cx="3907980" cy="2690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97" y="2262664"/>
            <a:ext cx="446722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33400" y="984250"/>
            <a:ext cx="8229600" cy="4876800"/>
          </a:xfrm>
        </p:spPr>
        <p:txBody>
          <a:bodyPr/>
          <a:lstStyle/>
          <a:p>
            <a:pPr marL="0" indent="0">
              <a:buFont typeface="Wingdings 2" pitchFamily="18" charset="2"/>
              <a:buNone/>
            </a:pPr>
            <a:r>
              <a:rPr lang="en-US" altLang="en-US" sz="2400" b="1" u="sng" smtClean="0"/>
              <a:t>Problem</a:t>
            </a:r>
            <a:r>
              <a:rPr lang="en-US" altLang="en-US" sz="2400" smtClean="0"/>
              <a:t>: No compiler control over use of these constants. Could make the following call:</a:t>
            </a:r>
            <a:br>
              <a:rPr lang="en-US" altLang="en-US" sz="2400" smtClean="0"/>
            </a:br>
            <a:r>
              <a:rPr lang="en-US" altLang="en-US" sz="2400" smtClean="0"/>
              <a:t>      </a:t>
            </a:r>
            <a:r>
              <a:rPr lang="en-US" altLang="en-US" sz="2400" smtClean="0">
                <a:latin typeface="Courier New" panose="02070309020205020404" pitchFamily="49" charset="0"/>
                <a:cs typeface="Courier New" panose="02070309020205020404" pitchFamily="49" charset="0"/>
              </a:rPr>
              <a:t>Label label = new Label(“Hello”, 23);</a:t>
            </a:r>
          </a:p>
          <a:p>
            <a:pPr marL="0" indent="0">
              <a:buFont typeface="Wingdings 2" pitchFamily="18" charset="2"/>
              <a:buNone/>
            </a:pPr>
            <a:r>
              <a:rPr lang="en-US" altLang="en-US" sz="2400" smtClean="0"/>
              <a:t>You won’t know till you run the code that “23”  is  meaningless. The compiler sees that a value of the correct type has been used, but 23 should not be used here.</a:t>
            </a:r>
            <a:br>
              <a:rPr lang="en-US" altLang="en-US" sz="2400" smtClean="0"/>
            </a:br>
            <a:r>
              <a:rPr lang="en-US" altLang="en-US" sz="2400" smtClean="0"/>
              <a:t/>
            </a:r>
            <a:br>
              <a:rPr lang="en-US" altLang="en-US" sz="2400" smtClean="0"/>
            </a:br>
            <a:r>
              <a:rPr lang="en-US" altLang="en-US" sz="2400" smtClean="0"/>
              <a:t>It is better to control the values passed in with the help of the compiler. This is accomplished using an enum to store constants, rather than collecting together a bunch of public static final integers.</a:t>
            </a:r>
          </a:p>
          <a:p>
            <a:pPr marL="0" indent="0">
              <a:buFont typeface="Wingdings 2" pitchFamily="18" charset="2"/>
              <a:buNone/>
            </a:pPr>
            <a:endParaRPr lang="en-US" altLang="en-US" sz="2400" smtClean="0"/>
          </a:p>
          <a:p>
            <a:pPr marL="0" indent="0">
              <a:buFont typeface="Wingdings 2" pitchFamily="18" charset="2"/>
              <a:buNone/>
            </a:pPr>
            <a:endParaRPr lang="en-US" altLang="en-US" sz="2400" smtClean="0"/>
          </a:p>
          <a:p>
            <a:pPr marL="0" indent="0">
              <a:buFont typeface="Wingdings 2" pitchFamily="18" charset="2"/>
              <a:buNone/>
            </a:pPr>
            <a:endParaRPr lang="en-US" altLang="en-US" sz="2400" smtClean="0"/>
          </a:p>
        </p:txBody>
      </p:sp>
      <p:sp>
        <p:nvSpPr>
          <p:cNvPr id="4" name="Slide Number Placeholder 3"/>
          <p:cNvSpPr>
            <a:spLocks noGrp="1"/>
          </p:cNvSpPr>
          <p:nvPr>
            <p:ph type="sldNum" sz="quarter" idx="12"/>
          </p:nvPr>
        </p:nvSpPr>
        <p:spPr/>
        <p:txBody>
          <a:bodyPr/>
          <a:lstStyle/>
          <a:p>
            <a:pPr>
              <a:defRPr/>
            </a:pPr>
            <a:fld id="{BDECE288-A0C7-4E4A-9B97-776C37FCF958}"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Improved Label Using enums</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905000"/>
            <a:ext cx="517313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66913"/>
            <a:ext cx="4038600" cy="2583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938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61963" y="1295400"/>
            <a:ext cx="8229600" cy="2362200"/>
          </a:xfrm>
        </p:spPr>
        <p:txBody>
          <a:bodyPr/>
          <a:lstStyle/>
          <a:p>
            <a:r>
              <a:rPr lang="en-US" altLang="en-US" sz="2200" smtClean="0"/>
              <a:t>In the example, each of the instances declared within the Alignment enum has type Alignment, which is a subclass of  Enum. Therefore</a:t>
            </a:r>
          </a:p>
          <a:p>
            <a:pPr lvl="1"/>
            <a:r>
              <a:rPr lang="en-US" altLang="en-US" sz="2200" smtClean="0"/>
              <a:t>Alignment is itself a </a:t>
            </a:r>
            <a:r>
              <a:rPr lang="en-US" altLang="en-US" sz="2200" i="1" smtClean="0"/>
              <a:t>class</a:t>
            </a:r>
          </a:p>
          <a:p>
            <a:pPr lvl="1"/>
            <a:r>
              <a:rPr lang="en-US" altLang="en-US" sz="2200" smtClean="0"/>
              <a:t>Alignment may not inherit from any other class ( since there is no multiple inheritance).</a:t>
            </a:r>
          </a:p>
        </p:txBody>
      </p:sp>
      <p:sp>
        <p:nvSpPr>
          <p:cNvPr id="4" name="Slide Number Placeholder 3"/>
          <p:cNvSpPr>
            <a:spLocks noGrp="1"/>
          </p:cNvSpPr>
          <p:nvPr>
            <p:ph type="sldNum" sz="quarter" idx="12"/>
          </p:nvPr>
        </p:nvSpPr>
        <p:spPr/>
        <p:txBody>
          <a:bodyPr/>
          <a:lstStyle/>
          <a:p>
            <a:pPr>
              <a:defRPr/>
            </a:pPr>
            <a:fld id="{BB6A70C7-6951-4C4B-BD0A-E0B4F66B1B45}" type="slidenum">
              <a:rPr lang="en-US" smtClean="0"/>
              <a:pPr>
                <a:defRPr/>
              </a:pPr>
              <a:t>16</a:t>
            </a:fld>
            <a:endParaRPr lang="en-US" dirty="0"/>
          </a:p>
        </p:txBody>
      </p:sp>
      <p:sp>
        <p:nvSpPr>
          <p:cNvPr id="19461" name="Title 1"/>
          <p:cNvSpPr>
            <a:spLocks noGrp="1"/>
          </p:cNvSpPr>
          <p:nvPr>
            <p:ph type="title"/>
          </p:nvPr>
        </p:nvSpPr>
        <p:spPr>
          <a:xfrm>
            <a:off x="461963" y="152400"/>
            <a:ext cx="8229600" cy="1143000"/>
          </a:xfrm>
        </p:spPr>
        <p:txBody>
          <a:bodyPr/>
          <a:lstStyle/>
          <a:p>
            <a:r>
              <a:rPr lang="en-US" altLang="en-US" smtClean="0"/>
              <a:t/>
            </a:r>
            <a:br>
              <a:rPr lang="en-US" altLang="en-US" smtClean="0"/>
            </a:br>
            <a:r>
              <a:rPr lang="en-US" altLang="en-US" smtClean="0"/>
              <a:t>Review of Enums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733800"/>
            <a:ext cx="1447800" cy="26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4400" smtClean="0"/>
              <a:t>First Set of Examples:</a:t>
            </a:r>
            <a:br>
              <a:rPr lang="en-US" altLang="en-US" sz="4400" smtClean="0"/>
            </a:br>
            <a:r>
              <a:rPr lang="en-US" altLang="en-US" sz="4400" smtClean="0"/>
              <a:t>Using enums to Create Singletons</a:t>
            </a:r>
          </a:p>
        </p:txBody>
      </p:sp>
      <p:sp>
        <p:nvSpPr>
          <p:cNvPr id="3" name="Content Placeholder 2"/>
          <p:cNvSpPr>
            <a:spLocks noGrp="1"/>
          </p:cNvSpPr>
          <p:nvPr>
            <p:ph idx="1"/>
          </p:nvPr>
        </p:nvSpPr>
        <p:spPr/>
        <p:txBody>
          <a:bodyPr/>
          <a:lstStyle/>
          <a:p>
            <a:pPr>
              <a:defRPr/>
            </a:pPr>
            <a:r>
              <a:rPr lang="en-US" smtClean="0"/>
              <a:t>A </a:t>
            </a:r>
            <a:r>
              <a:rPr lang="en-US" i="1" smtClean="0"/>
              <a:t>singleton</a:t>
            </a:r>
            <a:r>
              <a:rPr lang="en-US" smtClean="0"/>
              <a:t> class is a class that can have at most one instance</a:t>
            </a:r>
          </a:p>
          <a:p>
            <a:pPr>
              <a:defRPr/>
            </a:pPr>
            <a:r>
              <a:rPr lang="en-US" smtClean="0"/>
              <a:t>Easy implementation using an </a:t>
            </a:r>
            <a:r>
              <a:rPr lang="en-US" sz="2800" smtClean="0">
                <a:latin typeface="Courier New" panose="02070309020205020404" pitchFamily="49" charset="0"/>
                <a:cs typeface="Courier New" panose="02070309020205020404" pitchFamily="49" charset="0"/>
              </a:rPr>
              <a:t>enum</a:t>
            </a:r>
            <a:r>
              <a:rPr lang="en-US" smtClean="0"/>
              <a:t>:</a:t>
            </a:r>
          </a:p>
          <a:p>
            <a:pPr marL="0" indent="0">
              <a:buFont typeface="Wingdings 2" pitchFamily="18" charset="2"/>
              <a:buNone/>
              <a:defRPr/>
            </a:pPr>
            <a:r>
              <a:rPr lang="en-US"/>
              <a:t>	</a:t>
            </a:r>
            <a:r>
              <a:rPr lang="en-US" sz="2000" smtClean="0">
                <a:latin typeface="Courier New" panose="02070309020205020404" pitchFamily="49" charset="0"/>
                <a:cs typeface="Courier New" panose="02070309020205020404" pitchFamily="49" charset="0"/>
              </a:rPr>
              <a:t>enum MySingleton {</a:t>
            </a: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	INSTANCE;</a:t>
            </a: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	public void behavior() {}</a:t>
            </a: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a:t>
            </a: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     </a:t>
            </a:r>
            <a:r>
              <a:rPr lang="en-US" sz="2000" b="1" smtClean="0">
                <a:solidFill>
                  <a:schemeClr val="accent5">
                    <a:lumMod val="50000"/>
                  </a:schemeClr>
                </a:solidFill>
                <a:latin typeface="Courier New" panose="02070309020205020404" pitchFamily="49" charset="0"/>
                <a:cs typeface="Courier New" panose="02070309020205020404" pitchFamily="49" charset="0"/>
              </a:rPr>
              <a:t>//access it like this:</a:t>
            </a:r>
          </a:p>
          <a:p>
            <a:pPr marL="0" indent="0">
              <a:buFont typeface="Wingdings 2" pitchFamily="18" charset="2"/>
              <a:buNone/>
              <a:defRPr/>
            </a:pP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MySingleton.INSTANCE.behavior();</a:t>
            </a:r>
            <a:br>
              <a:rPr lang="en-US" sz="2000" smtClean="0">
                <a:latin typeface="Courier New" panose="02070309020205020404" pitchFamily="49" charset="0"/>
                <a:cs typeface="Courier New" panose="02070309020205020404" pitchFamily="49" charset="0"/>
              </a:rPr>
            </a:br>
            <a:endParaRPr lang="en-US" sz="2000" smtClean="0">
              <a:latin typeface="Courier New" panose="02070309020205020404" pitchFamily="49" charset="0"/>
              <a:cs typeface="Courier New" panose="02070309020205020404" pitchFamily="49" charset="0"/>
            </a:endParaRPr>
          </a:p>
          <a:p>
            <a:pPr marL="0" indent="0">
              <a:buNone/>
              <a:defRPr/>
            </a:pPr>
            <a:r>
              <a:rPr lang="en-US" sz="2000">
                <a:latin typeface="Courier New" panose="02070309020205020404" pitchFamily="49" charset="0"/>
                <a:cs typeface="Courier New" panose="02070309020205020404" pitchFamily="49" charset="0"/>
              </a:rPr>
              <a:t>Demo: lesson7.lecture.singletons</a:t>
            </a:r>
            <a:endParaRPr lang="en-US" sz="2000" smtClean="0">
              <a:latin typeface="Courier New" panose="02070309020205020404" pitchFamily="49" charset="0"/>
              <a:cs typeface="Courier New" panose="02070309020205020404" pitchFamily="49" charset="0"/>
            </a:endParaRPr>
          </a:p>
          <a:p>
            <a:pPr marL="0" indent="0">
              <a:buFont typeface="Wingdings 2" pitchFamily="18" charset="2"/>
              <a:buNone/>
              <a:defRPr/>
            </a:pPr>
            <a:endParaRPr lang="en-US" sz="20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0AA7DAE0-17CF-4072-8CD4-526DDDB0DCE3}"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First Set of Examples:</a:t>
            </a:r>
            <a:br>
              <a:rPr lang="en-US" altLang="en-US" smtClean="0"/>
            </a:br>
            <a:r>
              <a:rPr lang="en-US" altLang="en-US" smtClean="0"/>
              <a:t>In Java 8, Enums Can “inherit”</a:t>
            </a:r>
          </a:p>
        </p:txBody>
      </p:sp>
      <p:sp>
        <p:nvSpPr>
          <p:cNvPr id="21507" name="Content Placeholder 2"/>
          <p:cNvSpPr>
            <a:spLocks noGrp="1"/>
          </p:cNvSpPr>
          <p:nvPr>
            <p:ph idx="1"/>
          </p:nvPr>
        </p:nvSpPr>
        <p:spPr>
          <a:xfrm>
            <a:off x="457200" y="1935163"/>
            <a:ext cx="8229600" cy="4618037"/>
          </a:xfrm>
        </p:spPr>
        <p:txBody>
          <a:bodyPr/>
          <a:lstStyle/>
          <a:p>
            <a:pPr marL="0" indent="0">
              <a:buFont typeface="Wingdings 2" pitchFamily="18" charset="2"/>
              <a:buNone/>
            </a:pPr>
            <a:r>
              <a:rPr lang="en-US" altLang="en-US" smtClean="0"/>
              <a:t>   </a:t>
            </a:r>
            <a:r>
              <a:rPr lang="en-US" altLang="en-US" sz="2000" smtClean="0">
                <a:latin typeface="Courier New" pitchFamily="49" charset="0"/>
                <a:cs typeface="Courier New" pitchFamily="49" charset="0"/>
              </a:rPr>
              <a:t>interface MyInterface {</a:t>
            </a:r>
          </a:p>
          <a:p>
            <a:pPr marL="0" indent="0">
              <a:buFont typeface="Wingdings 2" pitchFamily="18" charset="2"/>
              <a:buNone/>
            </a:pPr>
            <a:r>
              <a:rPr lang="en-US" altLang="en-US" sz="2000" smtClean="0">
                <a:latin typeface="Courier New" pitchFamily="49" charset="0"/>
                <a:cs typeface="Courier New" pitchFamily="49" charset="0"/>
              </a:rPr>
              <a:t>	default usefulThings() {</a:t>
            </a:r>
          </a:p>
          <a:p>
            <a:pPr marL="0" indent="0">
              <a:buFont typeface="Wingdings 2" pitchFamily="18" charset="2"/>
              <a:buNone/>
            </a:pPr>
            <a:r>
              <a:rPr lang="en-US" altLang="en-US" sz="2000" smtClean="0">
                <a:latin typeface="Courier New" pitchFamily="49" charset="0"/>
                <a:cs typeface="Courier New" pitchFamily="49" charset="0"/>
              </a:rPr>
              <a:t>		. . .</a:t>
            </a:r>
          </a:p>
          <a:p>
            <a:pPr marL="0" indent="0">
              <a:buFont typeface="Wingdings 2" pitchFamily="18" charset="2"/>
              <a:buNone/>
            </a:pPr>
            <a:r>
              <a:rPr lang="en-US" altLang="en-US" sz="2000" smtClean="0">
                <a:latin typeface="Courier New" pitchFamily="49" charset="0"/>
                <a:cs typeface="Courier New" pitchFamily="49" charset="0"/>
              </a:rPr>
              <a:t>	}</a:t>
            </a:r>
          </a:p>
          <a:p>
            <a:pPr marL="0" indent="0">
              <a:buFont typeface="Wingdings 2" pitchFamily="18" charset="2"/>
              <a:buNone/>
            </a:pPr>
            <a:r>
              <a:rPr lang="en-US" altLang="en-US" sz="2000" smtClean="0">
                <a:latin typeface="Courier New" pitchFamily="49" charset="0"/>
                <a:cs typeface="Courier New" pitchFamily="49" charset="0"/>
              </a:rPr>
              <a:t>  }</a:t>
            </a:r>
          </a:p>
          <a:p>
            <a:pPr marL="0" indent="0">
              <a:buFont typeface="Wingdings 2" pitchFamily="18" charset="2"/>
              <a:buNone/>
            </a:pPr>
            <a:r>
              <a:rPr lang="en-US" altLang="en-US" sz="2000" smtClean="0">
                <a:latin typeface="Courier New" pitchFamily="49" charset="0"/>
                <a:cs typeface="Courier New" pitchFamily="49" charset="0"/>
              </a:rPr>
              <a:t>  enum MySingleton implements MyInterface {</a:t>
            </a:r>
          </a:p>
          <a:p>
            <a:pPr marL="0" indent="0">
              <a:buFont typeface="Wingdings 2" pitchFamily="18" charset="2"/>
              <a:buNone/>
            </a:pPr>
            <a:r>
              <a:rPr lang="en-US" altLang="en-US" sz="2000" smtClean="0">
                <a:latin typeface="Courier New" pitchFamily="49" charset="0"/>
                <a:cs typeface="Courier New" pitchFamily="49" charset="0"/>
              </a:rPr>
              <a:t>	INSTANCE;</a:t>
            </a:r>
          </a:p>
          <a:p>
            <a:pPr marL="0" indent="0">
              <a:buFont typeface="Wingdings 2" pitchFamily="18" charset="2"/>
              <a:buNone/>
            </a:pPr>
            <a:r>
              <a:rPr lang="en-US" altLang="en-US" sz="2000" smtClean="0">
                <a:latin typeface="Courier New" pitchFamily="49" charset="0"/>
                <a:cs typeface="Courier New" pitchFamily="49" charset="0"/>
              </a:rPr>
              <a:t>	@Override</a:t>
            </a:r>
          </a:p>
          <a:p>
            <a:pPr marL="0" indent="0">
              <a:buFont typeface="Wingdings 2" pitchFamily="18" charset="2"/>
              <a:buNone/>
            </a:pPr>
            <a:r>
              <a:rPr lang="en-US" altLang="en-US" sz="2000" smtClean="0">
                <a:latin typeface="Courier New" pitchFamily="49" charset="0"/>
                <a:cs typeface="Courier New" pitchFamily="49" charset="0"/>
              </a:rPr>
              <a:t>	public void behavior() {</a:t>
            </a:r>
          </a:p>
          <a:p>
            <a:pPr marL="0" indent="0">
              <a:buFont typeface="Wingdings 2" pitchFamily="18" charset="2"/>
              <a:buNone/>
            </a:pPr>
            <a:r>
              <a:rPr lang="en-US" altLang="en-US" sz="2000" smtClean="0">
                <a:latin typeface="Courier New" pitchFamily="49" charset="0"/>
                <a:cs typeface="Courier New" pitchFamily="49" charset="0"/>
              </a:rPr>
              <a:t>		. . .</a:t>
            </a:r>
          </a:p>
          <a:p>
            <a:pPr marL="0" indent="0">
              <a:buFont typeface="Wingdings 2" pitchFamily="18" charset="2"/>
              <a:buNone/>
            </a:pPr>
            <a:r>
              <a:rPr lang="en-US" altLang="en-US" sz="2000" smtClean="0">
                <a:latin typeface="Courier New" pitchFamily="49" charset="0"/>
                <a:cs typeface="Courier New" pitchFamily="49" charset="0"/>
              </a:rPr>
              <a:t>		usefulThings();</a:t>
            </a:r>
          </a:p>
          <a:p>
            <a:pPr marL="0" indent="0">
              <a:buFont typeface="Wingdings 2" pitchFamily="18" charset="2"/>
              <a:buNone/>
            </a:pPr>
            <a:r>
              <a:rPr lang="en-US" altLang="en-US" sz="2000" smtClean="0">
                <a:latin typeface="Courier New" pitchFamily="49" charset="0"/>
                <a:cs typeface="Courier New" pitchFamily="49" charset="0"/>
              </a:rPr>
              <a:t>	}</a:t>
            </a:r>
          </a:p>
          <a:p>
            <a:pPr marL="0" indent="0">
              <a:buFont typeface="Wingdings 2" pitchFamily="18" charset="2"/>
              <a:buNone/>
            </a:pPr>
            <a:r>
              <a:rPr lang="en-US" altLang="en-US" sz="2000" smtClean="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pPr>
              <a:defRPr/>
            </a:pPr>
            <a:fld id="{D711D685-E209-45FC-B2C9-51BA0C0E73D7}"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57200"/>
            <a:ext cx="8229600" cy="1143000"/>
          </a:xfrm>
        </p:spPr>
        <p:txBody>
          <a:bodyPr/>
          <a:lstStyle/>
          <a:p>
            <a:r>
              <a:rPr lang="en-US" altLang="en-US" sz="4400" smtClean="0"/>
              <a:t>Second Set of Examples: forEach</a:t>
            </a:r>
          </a:p>
        </p:txBody>
      </p:sp>
      <p:sp>
        <p:nvSpPr>
          <p:cNvPr id="3" name="Content Placeholder 2"/>
          <p:cNvSpPr>
            <a:spLocks noGrp="1"/>
          </p:cNvSpPr>
          <p:nvPr>
            <p:ph idx="1"/>
          </p:nvPr>
        </p:nvSpPr>
        <p:spPr>
          <a:xfrm>
            <a:off x="457200" y="1676400"/>
            <a:ext cx="8229600" cy="4648200"/>
          </a:xfrm>
        </p:spPr>
        <p:txBody>
          <a:bodyPr/>
          <a:lstStyle/>
          <a:p>
            <a:pPr>
              <a:defRPr/>
            </a:pPr>
            <a:r>
              <a:rPr lang="en-US" sz="2000" smtClean="0"/>
              <a:t>The </a:t>
            </a:r>
            <a:r>
              <a:rPr lang="en-US" sz="1800" smtClean="0">
                <a:latin typeface="Courier New" panose="02070309020205020404" pitchFamily="49" charset="0"/>
                <a:cs typeface="Courier New" panose="02070309020205020404" pitchFamily="49" charset="0"/>
              </a:rPr>
              <a:t>Iterable</a:t>
            </a:r>
            <a:r>
              <a:rPr lang="en-US" sz="2000" smtClean="0"/>
              <a:t> interface is part of the Collections API that is implemented by all collection classes, and supports iteration through a collection</a:t>
            </a:r>
          </a:p>
          <a:p>
            <a:pPr>
              <a:defRPr/>
            </a:pPr>
            <a:r>
              <a:rPr lang="en-US" sz="2000" smtClean="0"/>
              <a:t>The only method in </a:t>
            </a:r>
            <a:r>
              <a:rPr lang="en-US" sz="1800" smtClean="0">
                <a:latin typeface="Courier New" panose="02070309020205020404" pitchFamily="49" charset="0"/>
                <a:cs typeface="Courier New" panose="02070309020205020404" pitchFamily="49" charset="0"/>
              </a:rPr>
              <a:t>Iterable</a:t>
            </a:r>
            <a:r>
              <a:rPr lang="en-US" sz="2000" smtClean="0"/>
              <a:t> is </a:t>
            </a:r>
            <a:r>
              <a:rPr lang="en-US" sz="1800" smtClean="0">
                <a:latin typeface="Courier New" panose="02070309020205020404" pitchFamily="49" charset="0"/>
                <a:cs typeface="Courier New" panose="02070309020205020404" pitchFamily="49" charset="0"/>
              </a:rPr>
              <a:t>iterator()</a:t>
            </a:r>
            <a:r>
              <a:rPr lang="en-US" sz="2000" smtClean="0"/>
              <a:t>, which returns an </a:t>
            </a:r>
            <a:r>
              <a:rPr lang="en-US" sz="1800" smtClean="0">
                <a:latin typeface="Courier New" panose="02070309020205020404" pitchFamily="49" charset="0"/>
                <a:cs typeface="Courier New" panose="02070309020205020404" pitchFamily="49" charset="0"/>
              </a:rPr>
              <a:t>Iterator</a:t>
            </a:r>
          </a:p>
          <a:p>
            <a:pPr>
              <a:defRPr/>
            </a:pPr>
            <a:r>
              <a:rPr lang="en-US" sz="1800" smtClean="0">
                <a:latin typeface="Courier New" panose="02070309020205020404" pitchFamily="49" charset="0"/>
                <a:cs typeface="Courier New" panose="02070309020205020404" pitchFamily="49" charset="0"/>
              </a:rPr>
              <a:t>Iterator</a:t>
            </a:r>
            <a:r>
              <a:rPr lang="en-US" sz="2000" smtClean="0"/>
              <a:t> has two methods:</a:t>
            </a:r>
          </a:p>
          <a:p>
            <a:pPr lvl="1">
              <a:defRPr/>
            </a:pPr>
            <a:r>
              <a:rPr lang="en-US" sz="1800" smtClean="0">
                <a:latin typeface="Courier New" panose="02070309020205020404" pitchFamily="49" charset="0"/>
                <a:cs typeface="Courier New" panose="02070309020205020404" pitchFamily="49" charset="0"/>
              </a:rPr>
              <a:t>hasNext()</a:t>
            </a:r>
          </a:p>
          <a:p>
            <a:pPr lvl="1">
              <a:defRPr/>
            </a:pPr>
            <a:r>
              <a:rPr lang="en-US" sz="1800" smtClean="0">
                <a:latin typeface="Courier New" panose="02070309020205020404" pitchFamily="49" charset="0"/>
                <a:cs typeface="Courier New" panose="02070309020205020404" pitchFamily="49" charset="0"/>
              </a:rPr>
              <a:t>next() </a:t>
            </a:r>
          </a:p>
          <a:p>
            <a:pPr>
              <a:defRPr/>
            </a:pPr>
            <a:r>
              <a:rPr lang="en-US" sz="2000" smtClean="0"/>
              <a:t>When a class (even user-defined) implements the </a:t>
            </a:r>
            <a:r>
              <a:rPr lang="en-US" sz="2000">
                <a:latin typeface="Courier New" panose="02070309020205020404" pitchFamily="49" charset="0"/>
                <a:cs typeface="Courier New" panose="02070309020205020404" pitchFamily="49" charset="0"/>
              </a:rPr>
              <a:t>Iterable</a:t>
            </a:r>
            <a:r>
              <a:rPr lang="en-US" sz="2400"/>
              <a:t> </a:t>
            </a:r>
            <a:r>
              <a:rPr lang="en-US" sz="2000" smtClean="0"/>
              <a:t>interface, the “for each” construct can be used (and of course, an instance of </a:t>
            </a:r>
            <a:r>
              <a:rPr lang="en-US" sz="2000">
                <a:latin typeface="Courier New" panose="02070309020205020404" pitchFamily="49" charset="0"/>
                <a:cs typeface="Courier New" panose="02070309020205020404" pitchFamily="49" charset="0"/>
              </a:rPr>
              <a:t>Iterator </a:t>
            </a:r>
            <a:r>
              <a:rPr lang="en-US" sz="2000" smtClean="0"/>
              <a:t>is available).</a:t>
            </a:r>
          </a:p>
          <a:p>
            <a:pPr marL="0" indent="0">
              <a:buFont typeface="Wingdings 2" pitchFamily="18" charset="2"/>
              <a:buNone/>
              <a:defRPr/>
            </a:pPr>
            <a:endParaRPr lang="en-US" sz="2000"/>
          </a:p>
          <a:p>
            <a:pPr marL="0" indent="0">
              <a:buFont typeface="Wingdings 2" pitchFamily="18" charset="2"/>
              <a:buNone/>
              <a:defRPr/>
            </a:pPr>
            <a:r>
              <a:rPr lang="en-US" sz="2000" smtClean="0"/>
              <a:t>     See Demo: </a:t>
            </a:r>
            <a:r>
              <a:rPr lang="en-US" sz="1800" smtClean="0">
                <a:latin typeface="Courier New" panose="02070309020205020404" pitchFamily="49" charset="0"/>
                <a:cs typeface="Courier New" panose="02070309020205020404" pitchFamily="49" charset="0"/>
              </a:rPr>
              <a:t>lesson7.lecture.iterator</a:t>
            </a:r>
          </a:p>
        </p:txBody>
      </p:sp>
      <p:sp>
        <p:nvSpPr>
          <p:cNvPr id="4" name="Slide Number Placeholder 3"/>
          <p:cNvSpPr>
            <a:spLocks noGrp="1"/>
          </p:cNvSpPr>
          <p:nvPr>
            <p:ph type="sldNum" sz="quarter" idx="12"/>
          </p:nvPr>
        </p:nvSpPr>
        <p:spPr/>
        <p:txBody>
          <a:bodyPr/>
          <a:lstStyle/>
          <a:p>
            <a:pPr>
              <a:defRPr/>
            </a:pPr>
            <a:fld id="{775ACFB7-7713-4AC7-A1C6-A49067E30A13}"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solidFill>
                  <a:srgbClr val="000000"/>
                </a:solidFill>
              </a:rPr>
              <a:t>© 2015 Maharishi University of Management, Fairfield, Iowa</a:t>
            </a:r>
          </a:p>
          <a:p>
            <a:pPr eaLnBrk="1" hangingPunct="1">
              <a:spcBef>
                <a:spcPct val="0"/>
              </a:spcBef>
              <a:buClrTx/>
              <a:buSzTx/>
              <a:buFontTx/>
              <a:buNone/>
            </a:pPr>
            <a:endParaRPr lang="en-US" altLang="en-US" sz="1800">
              <a:solidFill>
                <a:srgbClr val="000000"/>
              </a:solidFill>
            </a:endParaRPr>
          </a:p>
          <a:p>
            <a:pPr eaLnBrk="1" hangingPunct="1">
              <a:spcBef>
                <a:spcPct val="0"/>
              </a:spcBef>
              <a:buClrTx/>
              <a:buSzTx/>
              <a:buFontTx/>
              <a:buNone/>
            </a:pPr>
            <a:r>
              <a:rPr lang="en-US" altLang="en-US" sz="180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304800" y="838200"/>
            <a:ext cx="8534400" cy="4389438"/>
          </a:xfrm>
        </p:spPr>
        <p:txBody>
          <a:bodyPr/>
          <a:lstStyle/>
          <a:p>
            <a:pPr marL="0" indent="0">
              <a:buFont typeface="Wingdings 2" pitchFamily="18" charset="2"/>
              <a:buNone/>
            </a:pPr>
            <a:r>
              <a:rPr lang="en-US" altLang="en-US" smtClean="0"/>
              <a:t>New (Java 8) in the Iterable interface is a default method:</a:t>
            </a:r>
          </a:p>
          <a:p>
            <a:pPr marL="0" indent="0">
              <a:buFont typeface="Wingdings 2" pitchFamily="18" charset="2"/>
              <a:buNone/>
            </a:pPr>
            <a:r>
              <a:rPr lang="en-US" altLang="en-US" smtClean="0"/>
              <a:t>     </a:t>
            </a:r>
            <a:r>
              <a:rPr lang="en-US" altLang="en-US" b="1" smtClean="0">
                <a:latin typeface="Courier New" pitchFamily="49" charset="0"/>
                <a:cs typeface="Courier New" pitchFamily="49" charset="0"/>
              </a:rPr>
              <a:t>forEach</a:t>
            </a:r>
          </a:p>
          <a:p>
            <a:pPr marL="0" indent="0">
              <a:buFont typeface="Wingdings 2" pitchFamily="18" charset="2"/>
              <a:buNone/>
            </a:pPr>
            <a:r>
              <a:rPr lang="en-US" altLang="en-US" smtClean="0"/>
              <a:t>Sample usage:</a:t>
            </a:r>
          </a:p>
          <a:p>
            <a:pPr marL="0" indent="0">
              <a:buFont typeface="Wingdings 2" pitchFamily="18" charset="2"/>
              <a:buNone/>
            </a:pPr>
            <a:r>
              <a:rPr lang="en-US" altLang="en-US" smtClean="0"/>
              <a:t>    </a:t>
            </a:r>
          </a:p>
          <a:p>
            <a:pPr marL="0" indent="0">
              <a:buFont typeface="Wingdings 2" pitchFamily="18" charset="2"/>
              <a:buNone/>
            </a:pPr>
            <a:r>
              <a:rPr lang="en-US" altLang="en-US" smtClean="0"/>
              <a:t>     </a:t>
            </a:r>
          </a:p>
        </p:txBody>
      </p:sp>
      <p:sp>
        <p:nvSpPr>
          <p:cNvPr id="4" name="Slide Number Placeholder 3"/>
          <p:cNvSpPr>
            <a:spLocks noGrp="1"/>
          </p:cNvSpPr>
          <p:nvPr>
            <p:ph type="sldNum" sz="quarter" idx="12"/>
          </p:nvPr>
        </p:nvSpPr>
        <p:spPr/>
        <p:txBody>
          <a:bodyPr/>
          <a:lstStyle/>
          <a:p>
            <a:pPr>
              <a:defRPr/>
            </a:pPr>
            <a:fld id="{09259CAF-00EF-4D29-A43C-6E7127E81345}" type="slidenum">
              <a:rPr lang="en-US" smtClean="0"/>
              <a:pPr>
                <a:defRPr/>
              </a:pPr>
              <a:t>20</a:t>
            </a:fld>
            <a:endParaRPr lang="en-US" dirty="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7459663" cy="2362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85775" y="4729163"/>
            <a:ext cx="7924800" cy="400050"/>
          </a:xfrm>
          <a:prstGeom prst="rect">
            <a:avLst/>
          </a:prstGeom>
          <a:noFill/>
        </p:spPr>
        <p:txBody>
          <a:bodyPr>
            <a:spAutoFit/>
          </a:bodyPr>
          <a:lstStyle/>
          <a:p>
            <a:pPr>
              <a:defRPr/>
            </a:pPr>
            <a:r>
              <a:rPr lang="en-US" sz="2000">
                <a:latin typeface="+mn-lt"/>
                <a:cs typeface="Arial" pitchFamily="34" charset="0"/>
              </a:rPr>
              <a:t>Output:</a:t>
            </a:r>
          </a:p>
        </p:txBody>
      </p:sp>
      <p:pic>
        <p:nvPicPr>
          <p:cNvPr id="235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233988"/>
            <a:ext cx="4005263" cy="1447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559" name="TextBox 5"/>
          <p:cNvSpPr txBox="1">
            <a:spLocks noChangeArrowheads="1"/>
          </p:cNvSpPr>
          <p:nvPr/>
        </p:nvSpPr>
        <p:spPr bwMode="auto">
          <a:xfrm>
            <a:off x="5097463" y="4932363"/>
            <a:ext cx="3124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latin typeface="Arial" charset="0"/>
              </a:rPr>
              <a:t>See Demos:</a:t>
            </a:r>
          </a:p>
          <a:p>
            <a:pPr eaLnBrk="1" hangingPunct="1">
              <a:spcBef>
                <a:spcPct val="0"/>
              </a:spcBef>
              <a:buClrTx/>
              <a:buSzTx/>
              <a:buFontTx/>
              <a:buNone/>
            </a:pPr>
            <a:r>
              <a:rPr lang="en-US" altLang="en-US" sz="1800">
                <a:latin typeface="Arial" charset="0"/>
              </a:rPr>
              <a:t>lesson7.lecture.iterator</a:t>
            </a:r>
          </a:p>
          <a:p>
            <a:pPr eaLnBrk="1" hangingPunct="1">
              <a:spcBef>
                <a:spcPct val="0"/>
              </a:spcBef>
              <a:buClrTx/>
              <a:buSzTx/>
              <a:buFontTx/>
              <a:buNone/>
            </a:pPr>
            <a:endParaRPr lang="en-US" altLang="en-US" sz="1800">
              <a:latin typeface="Arial" charset="0"/>
            </a:endParaRPr>
          </a:p>
          <a:p>
            <a:pPr eaLnBrk="1" hangingPunct="1">
              <a:spcBef>
                <a:spcPct val="0"/>
              </a:spcBef>
              <a:buClrTx/>
              <a:buSzTx/>
              <a:buFontTx/>
              <a:buNone/>
            </a:pPr>
            <a:r>
              <a:rPr lang="en-US" altLang="en-US" sz="1800">
                <a:latin typeface="Arial" charset="0"/>
              </a:rPr>
              <a:t>Review inner classes:</a:t>
            </a:r>
          </a:p>
          <a:p>
            <a:pPr eaLnBrk="1" hangingPunct="1">
              <a:spcBef>
                <a:spcPct val="0"/>
              </a:spcBef>
              <a:buClrTx/>
              <a:buSzTx/>
              <a:buFontTx/>
              <a:buNone/>
            </a:pPr>
            <a:r>
              <a:rPr lang="en-US" altLang="en-US" sz="1800">
                <a:latin typeface="Arial" charset="0"/>
              </a:rPr>
              <a:t>Lesson7.lecture.reviewinner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838200"/>
            <a:ext cx="8229600" cy="5867400"/>
          </a:xfrm>
        </p:spPr>
        <p:txBody>
          <a:bodyPr/>
          <a:lstStyle/>
          <a:p>
            <a:pPr marL="514350" indent="-514350">
              <a:buFont typeface="Calibri" pitchFamily="34" charset="0"/>
              <a:buAutoNum type="arabicPeriod"/>
            </a:pPr>
            <a:r>
              <a:rPr lang="en-US" altLang="en-US" smtClean="0"/>
              <a:t>The </a:t>
            </a:r>
            <a:r>
              <a:rPr lang="en-US" altLang="en-US" smtClean="0">
                <a:latin typeface="Courier New" pitchFamily="49" charset="0"/>
                <a:cs typeface="Courier New" pitchFamily="49" charset="0"/>
              </a:rPr>
              <a:t>forEach</a:t>
            </a:r>
            <a:r>
              <a:rPr lang="en-US" altLang="en-US" smtClean="0"/>
              <a:t> method applies the </a:t>
            </a:r>
            <a:r>
              <a:rPr lang="en-US" altLang="en-US" smtClean="0">
                <a:latin typeface="Courier New" pitchFamily="49" charset="0"/>
                <a:cs typeface="Courier New" pitchFamily="49" charset="0"/>
              </a:rPr>
              <a:t>Consumer</a:t>
            </a:r>
            <a:r>
              <a:rPr lang="en-US" altLang="en-US" smtClean="0"/>
              <a:t> method </a:t>
            </a:r>
            <a:r>
              <a:rPr lang="en-US" altLang="en-US" smtClean="0">
                <a:latin typeface="Courier New" pitchFamily="49" charset="0"/>
                <a:cs typeface="Courier New" pitchFamily="49" charset="0"/>
              </a:rPr>
              <a:t>accept</a:t>
            </a:r>
            <a:r>
              <a:rPr lang="en-US" altLang="en-US" smtClean="0"/>
              <a:t> to each element of the list. </a:t>
            </a:r>
          </a:p>
          <a:p>
            <a:pPr marL="514350" indent="-514350">
              <a:buFont typeface="Calibri" pitchFamily="34" charset="0"/>
              <a:buAutoNum type="arabicPeriod"/>
            </a:pPr>
            <a:endParaRPr lang="en-US" altLang="en-US" smtClean="0"/>
          </a:p>
          <a:p>
            <a:pPr marL="514350" indent="-514350">
              <a:buFont typeface="Calibri" pitchFamily="34" charset="0"/>
              <a:buAutoNum type="arabicPeriod"/>
            </a:pPr>
            <a:r>
              <a:rPr lang="en-US" altLang="en-US" smtClean="0"/>
              <a:t>In this example, the </a:t>
            </a:r>
            <a:r>
              <a:rPr lang="en-US" altLang="en-US" smtClean="0">
                <a:latin typeface="Courier New" pitchFamily="49" charset="0"/>
                <a:cs typeface="Courier New" pitchFamily="49" charset="0"/>
              </a:rPr>
              <a:t>accept</a:t>
            </a:r>
            <a:r>
              <a:rPr lang="en-US" altLang="en-US" smtClean="0"/>
              <a:t> method just prints the value to the console.</a:t>
            </a:r>
          </a:p>
          <a:p>
            <a:pPr marL="514350" indent="-514350">
              <a:buFont typeface="Calibri" pitchFamily="34" charset="0"/>
              <a:buAutoNum type="arabicPeriod"/>
            </a:pPr>
            <a:endParaRPr lang="en-US" altLang="en-US" smtClean="0"/>
          </a:p>
          <a:p>
            <a:pPr marL="514350" indent="-514350">
              <a:buFont typeface="Calibri" pitchFamily="34" charset="0"/>
              <a:buAutoNum type="arabicPeriod"/>
            </a:pPr>
            <a:r>
              <a:rPr lang="en-US" altLang="en-US" smtClean="0">
                <a:latin typeface="Courier New" pitchFamily="49" charset="0"/>
                <a:cs typeface="Courier New" pitchFamily="49" charset="0"/>
              </a:rPr>
              <a:t>Consumer</a:t>
            </a:r>
            <a:r>
              <a:rPr lang="en-US" altLang="en-US" smtClean="0"/>
              <a:t> is a new interface in Java 8, with just one abstract method </a:t>
            </a:r>
            <a:r>
              <a:rPr lang="en-US" altLang="en-US" smtClean="0">
                <a:latin typeface="Courier New" pitchFamily="49" charset="0"/>
                <a:cs typeface="Courier New" pitchFamily="49" charset="0"/>
              </a:rPr>
              <a:t>accept</a:t>
            </a:r>
            <a:r>
              <a:rPr lang="en-US" altLang="en-US" smtClean="0"/>
              <a:t>, which accepts a single argument and produces no return value.</a:t>
            </a:r>
          </a:p>
        </p:txBody>
      </p:sp>
      <p:sp>
        <p:nvSpPr>
          <p:cNvPr id="4" name="Slide Number Placeholder 3"/>
          <p:cNvSpPr>
            <a:spLocks noGrp="1"/>
          </p:cNvSpPr>
          <p:nvPr>
            <p:ph type="sldNum" sz="quarter" idx="12"/>
          </p:nvPr>
        </p:nvSpPr>
        <p:spPr/>
        <p:txBody>
          <a:bodyPr/>
          <a:lstStyle/>
          <a:p>
            <a:pPr>
              <a:defRPr/>
            </a:pPr>
            <a:fld id="{3AD607E1-4080-4998-96FB-8B1C755B37D1}"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81000"/>
            <a:ext cx="8229600" cy="1143000"/>
          </a:xfrm>
        </p:spPr>
        <p:txBody>
          <a:bodyPr/>
          <a:lstStyle/>
          <a:p>
            <a:r>
              <a:rPr lang="en-US" altLang="en-US" sz="4500" smtClean="0"/>
              <a:t>Quick Review of Nested Classes I</a:t>
            </a:r>
          </a:p>
        </p:txBody>
      </p:sp>
      <p:pic>
        <p:nvPicPr>
          <p:cNvPr id="2560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2600" y="1524000"/>
            <a:ext cx="7670800" cy="5334000"/>
          </a:xfrm>
        </p:spPr>
      </p:pic>
      <p:sp>
        <p:nvSpPr>
          <p:cNvPr id="4" name="Slide Number Placeholder 3"/>
          <p:cNvSpPr>
            <a:spLocks noGrp="1"/>
          </p:cNvSpPr>
          <p:nvPr>
            <p:ph type="sldNum" sz="quarter" idx="12"/>
          </p:nvPr>
        </p:nvSpPr>
        <p:spPr/>
        <p:txBody>
          <a:bodyPr/>
          <a:lstStyle/>
          <a:p>
            <a:pPr>
              <a:defRPr/>
            </a:pPr>
            <a:fld id="{D586A8D3-FA30-4833-A210-9BE43C2CF5F3}"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81000"/>
            <a:ext cx="8229600" cy="1143000"/>
          </a:xfrm>
        </p:spPr>
        <p:txBody>
          <a:bodyPr/>
          <a:lstStyle/>
          <a:p>
            <a:r>
              <a:rPr lang="en-US" altLang="en-US" sz="4500" smtClean="0"/>
              <a:t>Quick Review of Nested Classes II</a:t>
            </a:r>
          </a:p>
        </p:txBody>
      </p:sp>
      <p:pic>
        <p:nvPicPr>
          <p:cNvPr id="2662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00200"/>
            <a:ext cx="7391400" cy="5094288"/>
          </a:xfrm>
        </p:spPr>
      </p:pic>
      <p:sp>
        <p:nvSpPr>
          <p:cNvPr id="4" name="Slide Number Placeholder 3"/>
          <p:cNvSpPr>
            <a:spLocks noGrp="1"/>
          </p:cNvSpPr>
          <p:nvPr>
            <p:ph type="sldNum" sz="quarter" idx="12"/>
          </p:nvPr>
        </p:nvSpPr>
        <p:spPr/>
        <p:txBody>
          <a:bodyPr/>
          <a:lstStyle/>
          <a:p>
            <a:pPr>
              <a:defRPr/>
            </a:pPr>
            <a:fld id="{026E2761-4D99-4064-A1F0-084460C82880}"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z="4000" smtClean="0"/>
              <a:t>Rules for Default Methods in an Interface</a:t>
            </a:r>
          </a:p>
        </p:txBody>
      </p:sp>
      <p:sp>
        <p:nvSpPr>
          <p:cNvPr id="27651" name="Content Placeholder 2"/>
          <p:cNvSpPr>
            <a:spLocks noGrp="1"/>
          </p:cNvSpPr>
          <p:nvPr>
            <p:ph idx="1"/>
          </p:nvPr>
        </p:nvSpPr>
        <p:spPr/>
        <p:txBody>
          <a:bodyPr/>
          <a:lstStyle/>
          <a:p>
            <a:r>
              <a:rPr lang="en-US" altLang="en-US" smtClean="0"/>
              <a:t>If a class implements an interface with a default method, that class inherits the default method (or can override it). </a:t>
            </a:r>
            <a:br>
              <a:rPr lang="en-US" altLang="en-US" smtClean="0"/>
            </a:br>
            <a:r>
              <a:rPr lang="en-US" altLang="en-US" smtClean="0"/>
              <a:t>  </a:t>
            </a:r>
            <a:br>
              <a:rPr lang="en-US" altLang="en-US" smtClean="0"/>
            </a:br>
            <a:r>
              <a:rPr lang="en-US" altLang="en-US" smtClean="0"/>
              <a:t/>
            </a:r>
            <a:br>
              <a:rPr lang="en-US" altLang="en-US" smtClean="0"/>
            </a:br>
            <a:r>
              <a:rPr lang="en-US" altLang="en-US" smtClean="0"/>
              <a:t/>
            </a:r>
            <a:br>
              <a:rPr lang="en-US" altLang="en-US" smtClean="0"/>
            </a:br>
            <a:r>
              <a:rPr lang="en-US" altLang="en-US" smtClean="0"/>
              <a:t>  </a:t>
            </a:r>
          </a:p>
          <a:p>
            <a:r>
              <a:rPr lang="en-US" altLang="en-US" smtClean="0"/>
              <a:t>Potential clash if </a:t>
            </a:r>
          </a:p>
          <a:p>
            <a:pPr lvl="1"/>
            <a:r>
              <a:rPr lang="en-US" altLang="en-US" smtClean="0"/>
              <a:t>two interfaces have the same method, or </a:t>
            </a:r>
          </a:p>
          <a:p>
            <a:pPr lvl="1"/>
            <a:r>
              <a:rPr lang="en-US" altLang="en-US" smtClean="0"/>
              <a:t>one interface and a superclass have the same method</a:t>
            </a:r>
            <a:br>
              <a:rPr lang="en-US" altLang="en-US" smtClean="0"/>
            </a:br>
            <a:endParaRPr lang="en-US" altLang="en-US" smtClean="0"/>
          </a:p>
        </p:txBody>
      </p:sp>
      <p:sp>
        <p:nvSpPr>
          <p:cNvPr id="4" name="Slide Number Placeholder 3"/>
          <p:cNvSpPr>
            <a:spLocks noGrp="1"/>
          </p:cNvSpPr>
          <p:nvPr>
            <p:ph type="sldNum" sz="quarter" idx="12"/>
          </p:nvPr>
        </p:nvSpPr>
        <p:spPr/>
        <p:txBody>
          <a:bodyPr/>
          <a:lstStyle/>
          <a:p>
            <a:pPr>
              <a:defRPr/>
            </a:pPr>
            <a:fld id="{B3D10EDA-E08B-4D64-BE37-C155EF3CA79E}" type="slidenum">
              <a:rPr lang="en-US" smtClean="0"/>
              <a:pPr>
                <a:defRPr/>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19400"/>
            <a:ext cx="28194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990600"/>
            <a:ext cx="8229600" cy="5867400"/>
          </a:xfrm>
        </p:spPr>
        <p:txBody>
          <a:bodyPr/>
          <a:lstStyle/>
          <a:p>
            <a:r>
              <a:rPr lang="en-US" altLang="en-US" sz="2800" i="1" smtClean="0"/>
              <a:t>Interface  vs Interface</a:t>
            </a:r>
            <a:r>
              <a:rPr lang="en-US" altLang="en-US" sz="2800" smtClean="0"/>
              <a:t> – clash! When two interfaces each have a method with the same signature:</a:t>
            </a:r>
          </a:p>
          <a:p>
            <a:pPr lvl="1"/>
            <a:r>
              <a:rPr lang="en-US" altLang="en-US" smtClean="0"/>
              <a:t>If one of these is a default method, any implementer of both interfaces </a:t>
            </a:r>
            <a:r>
              <a:rPr lang="en-US" altLang="en-US" i="1" smtClean="0"/>
              <a:t>must</a:t>
            </a:r>
            <a:r>
              <a:rPr lang="en-US" altLang="en-US" smtClean="0"/>
              <a:t> override the method (or declare it as an abstract method) – can’t simply do nothing.</a:t>
            </a:r>
          </a:p>
          <a:p>
            <a:pPr lvl="1"/>
            <a:r>
              <a:rPr lang="en-US" altLang="en-US" smtClean="0"/>
              <a:t>If one of these is a default method, any </a:t>
            </a:r>
            <a:r>
              <a:rPr lang="en-US" altLang="en-US" i="1" smtClean="0"/>
              <a:t>subinterface</a:t>
            </a:r>
            <a:r>
              <a:rPr lang="en-US" altLang="en-US" smtClean="0"/>
              <a:t> of both interfaces must provide a default method (i.e. an implementation) of this method, or declare the method (even if unimplemented). (This rule requires no special effort.)</a:t>
            </a:r>
          </a:p>
          <a:p>
            <a:pPr lvl="1"/>
            <a:r>
              <a:rPr lang="en-US" altLang="en-US" smtClean="0"/>
              <a:t>Note: Even in Java 7, it is not possible to implement two interfaces each of which has a method with the same signature but different return types.</a:t>
            </a:r>
            <a:br>
              <a:rPr lang="en-US" altLang="en-US" smtClean="0"/>
            </a:br>
            <a:endParaRPr lang="en-US" altLang="en-US" smtClean="0"/>
          </a:p>
          <a:p>
            <a:endParaRPr lang="en-US" altLang="en-US" smtClean="0"/>
          </a:p>
        </p:txBody>
      </p:sp>
      <p:sp>
        <p:nvSpPr>
          <p:cNvPr id="4" name="Slide Number Placeholder 3"/>
          <p:cNvSpPr>
            <a:spLocks noGrp="1"/>
          </p:cNvSpPr>
          <p:nvPr>
            <p:ph type="sldNum" sz="quarter" idx="12"/>
          </p:nvPr>
        </p:nvSpPr>
        <p:spPr/>
        <p:txBody>
          <a:bodyPr/>
          <a:lstStyle/>
          <a:p>
            <a:pPr>
              <a:defRPr/>
            </a:pPr>
            <a:fld id="{4D19BA23-101E-4593-A117-82FEEAC1D753}"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457200" y="1066800"/>
            <a:ext cx="8229600" cy="4191000"/>
          </a:xfrm>
        </p:spPr>
        <p:txBody>
          <a:bodyPr/>
          <a:lstStyle/>
          <a:p>
            <a:r>
              <a:rPr lang="en-US" altLang="en-US" sz="2400" i="1" smtClean="0"/>
              <a:t>Superclass vs Interface – </a:t>
            </a:r>
            <a:r>
              <a:rPr lang="en-US" altLang="en-US" sz="2400" smtClean="0"/>
              <a:t>superclass wins!  When a class extends a superclass and also implements an interface, and both super class and interface have a method with the same name, the superclass implementation wins – this is the version that is inherited by the class. The subclass/implementer  is not required to override the shared method.</a:t>
            </a:r>
          </a:p>
          <a:p>
            <a:endParaRPr lang="en-US" altLang="en-US" smtClean="0"/>
          </a:p>
          <a:p>
            <a:r>
              <a:rPr lang="en-US" altLang="en-US" smtClean="0"/>
              <a:t>See Demos in lesson7.lecture.defaultmethodrules</a:t>
            </a:r>
          </a:p>
        </p:txBody>
      </p:sp>
      <p:sp>
        <p:nvSpPr>
          <p:cNvPr id="4" name="Slide Number Placeholder 3"/>
          <p:cNvSpPr>
            <a:spLocks noGrp="1"/>
          </p:cNvSpPr>
          <p:nvPr>
            <p:ph type="sldNum" sz="quarter" idx="12"/>
          </p:nvPr>
        </p:nvSpPr>
        <p:spPr/>
        <p:txBody>
          <a:bodyPr/>
          <a:lstStyle/>
          <a:p>
            <a:pPr>
              <a:defRPr/>
            </a:pPr>
            <a:fld id="{43947D31-405C-402C-8F10-201F5A9C1D0F}"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Static Methods Do Not Clash</a:t>
            </a:r>
          </a:p>
        </p:txBody>
      </p:sp>
      <p:sp>
        <p:nvSpPr>
          <p:cNvPr id="30723" name="Content Placeholder 2"/>
          <p:cNvSpPr>
            <a:spLocks noGrp="1"/>
          </p:cNvSpPr>
          <p:nvPr>
            <p:ph idx="1"/>
          </p:nvPr>
        </p:nvSpPr>
        <p:spPr/>
        <p:txBody>
          <a:bodyPr/>
          <a:lstStyle/>
          <a:p>
            <a:r>
              <a:rPr lang="en-US" altLang="en-US" smtClean="0"/>
              <a:t>Static methods defined in an interface are </a:t>
            </a:r>
            <a:r>
              <a:rPr lang="en-US" altLang="en-US" i="1" smtClean="0"/>
              <a:t>not </a:t>
            </a:r>
            <a:r>
              <a:rPr lang="en-US" altLang="en-US" smtClean="0"/>
              <a:t>inherited by implementers (this differs from the behavior for subclasses of a class)</a:t>
            </a:r>
          </a:p>
          <a:p>
            <a:r>
              <a:rPr lang="en-US" altLang="en-US" smtClean="0"/>
              <a:t>Therefore, if two interfaces implement static methods with the same signature, there is no clash to address when a class implements these interfaces. </a:t>
            </a:r>
          </a:p>
          <a:p>
            <a:r>
              <a:rPr lang="en-US" altLang="en-US" smtClean="0"/>
              <a:t>Static methods can always be accessed in a static way in such cases, but it is not related to inheritance.</a:t>
            </a:r>
            <a:br>
              <a:rPr lang="en-US" altLang="en-US" smtClean="0"/>
            </a:br>
            <a:r>
              <a:rPr lang="en-US" altLang="en-US" smtClean="0"/>
              <a:t/>
            </a:r>
            <a:br>
              <a:rPr lang="en-US" altLang="en-US" smtClean="0"/>
            </a:br>
            <a:r>
              <a:rPr lang="en-US" altLang="en-US" smtClean="0"/>
              <a:t>See demo lesson7.lecture.interfacestatic_clash</a:t>
            </a:r>
          </a:p>
        </p:txBody>
      </p:sp>
      <p:sp>
        <p:nvSpPr>
          <p:cNvPr id="4" name="Slide Number Placeholder 3"/>
          <p:cNvSpPr>
            <a:spLocks noGrp="1"/>
          </p:cNvSpPr>
          <p:nvPr>
            <p:ph type="sldNum" sz="quarter" idx="12"/>
          </p:nvPr>
        </p:nvSpPr>
        <p:spPr/>
        <p:txBody>
          <a:bodyPr/>
          <a:lstStyle/>
          <a:p>
            <a:pPr>
              <a:defRPr/>
            </a:pPr>
            <a:fld id="{EA4D5920-F5F9-411B-A4EC-B89BB35DA5F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Font typeface="Wingdings 2" pitchFamily="18" charset="2"/>
              <a:buNone/>
            </a:pPr>
            <a:r>
              <a:rPr lang="en-US" altLang="en-US" sz="2000" smtClean="0"/>
              <a:t>Interfaces are used in Java to specify publicly available services in the form of method declarations. A class that implements such an interface must make each of the methods operational. Interfaces may be used polymorphically, in the same way as a superclass in an inheritance hierarchy. Because many interfaces can be implemented by the same class, interfaces provide a safe alternative to multiple inheritance. Java8 now supports static and default methods in an interface, which make interfaces even more flexible: For instance, enums can now “inherit” from other types and new public operations can be added to legacy interfaces without breaking code (as was done with the </a:t>
            </a:r>
            <a:r>
              <a:rPr lang="en-US" altLang="en-US" sz="2000" smtClean="0">
                <a:latin typeface="Courier New" panose="02070309020205020404" pitchFamily="49" charset="0"/>
                <a:cs typeface="Courier New" panose="02070309020205020404" pitchFamily="49" charset="0"/>
              </a:rPr>
              <a:t>forEach</a:t>
            </a:r>
            <a:r>
              <a:rPr lang="en-US" altLang="en-US" sz="2000" smtClean="0"/>
              <a:t> method in the </a:t>
            </a:r>
            <a:r>
              <a:rPr lang="en-US" altLang="en-US" sz="2000" smtClean="0">
                <a:latin typeface="Courier New" panose="02070309020205020404" pitchFamily="49" charset="0"/>
                <a:cs typeface="Courier New" panose="02070309020205020404" pitchFamily="49" charset="0"/>
              </a:rPr>
              <a:t>Iterable</a:t>
            </a:r>
            <a:r>
              <a:rPr lang="en-US" altLang="en-US" sz="2000" smtClean="0"/>
              <a:t> interface). </a:t>
            </a:r>
            <a:br>
              <a:rPr lang="en-US" altLang="en-US" sz="2000" smtClean="0"/>
            </a:br>
            <a:r>
              <a:rPr lang="en-US" altLang="en-US" sz="2000" smtClean="0"/>
              <a:t/>
            </a:r>
            <a:br>
              <a:rPr lang="en-US" altLang="en-US" sz="2000" smtClean="0"/>
            </a:br>
            <a:r>
              <a:rPr lang="en-US" altLang="en-US" sz="2000" smtClean="0"/>
              <a:t>The concept of an interface is analogous to the creation itself – the creation may be viewed as an “interface” to the undifferentiated field of pure consciousness; each object and avenue of activity in the creation serves as a reminder and embodiment of the ultimate reality. </a:t>
            </a:r>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28</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533400"/>
            <a:ext cx="8229600" cy="1143000"/>
          </a:xfrm>
        </p:spPr>
        <p:txBody>
          <a:bodyPr/>
          <a:lstStyle/>
          <a:p>
            <a:pPr eaLnBrk="1" hangingPunct="1"/>
            <a:r>
              <a:rPr lang="en-US" altLang="en-US" sz="4000" smtClean="0"/>
              <a:t>Overriding Methods in the Object Class</a:t>
            </a:r>
          </a:p>
        </p:txBody>
      </p:sp>
      <p:sp>
        <p:nvSpPr>
          <p:cNvPr id="3" name="Content Placeholder 2"/>
          <p:cNvSpPr>
            <a:spLocks noGrp="1"/>
          </p:cNvSpPr>
          <p:nvPr>
            <p:ph idx="1"/>
          </p:nvPr>
        </p:nvSpPr>
        <p:spPr/>
        <p:txBody>
          <a:bodyPr>
            <a:normAutofit/>
          </a:bodyPr>
          <a:lstStyle/>
          <a:p>
            <a:pPr marL="0" indent="0" eaLnBrk="1" fontAlgn="auto" hangingPunct="1">
              <a:lnSpc>
                <a:spcPct val="90000"/>
              </a:lnSpc>
              <a:spcAft>
                <a:spcPts val="0"/>
              </a:spcAft>
              <a:buClr>
                <a:schemeClr val="accent3"/>
              </a:buClr>
              <a:buFont typeface="Wingdings 2"/>
              <a:buNone/>
              <a:defRPr/>
            </a:pPr>
            <a:r>
              <a:rPr lang="en-US" sz="3200" smtClean="0"/>
              <a:t>The </a:t>
            </a:r>
            <a:r>
              <a:rPr lang="en-US" sz="2800" smtClean="0">
                <a:latin typeface="Courier New" panose="02070309020205020404" pitchFamily="49" charset="0"/>
                <a:cs typeface="Courier New" panose="02070309020205020404" pitchFamily="49" charset="0"/>
              </a:rPr>
              <a:t>Object</a:t>
            </a:r>
            <a:r>
              <a:rPr lang="en-US" sz="3200" smtClean="0"/>
              <a:t> class is the superclass of all Java classes, and contains several useful methods </a:t>
            </a:r>
          </a:p>
          <a:p>
            <a:pPr marL="0" indent="0" eaLnBrk="1" fontAlgn="auto" hangingPunct="1">
              <a:lnSpc>
                <a:spcPct val="90000"/>
              </a:lnSpc>
              <a:spcAft>
                <a:spcPts val="0"/>
              </a:spcAft>
              <a:buClr>
                <a:schemeClr val="accent3"/>
              </a:buClr>
              <a:buFont typeface="Wingdings 2"/>
              <a:buNone/>
              <a:defRPr/>
            </a:pPr>
            <a:r>
              <a:rPr lang="en-US" sz="3200" smtClean="0"/>
              <a:t>-- in most cases, they are useful </a:t>
            </a:r>
            <a:r>
              <a:rPr lang="en-US" sz="3200" i="1" smtClean="0"/>
              <a:t>only if </a:t>
            </a:r>
            <a:r>
              <a:rPr lang="en-US" sz="3200" smtClean="0"/>
              <a:t>they are overridden.</a:t>
            </a:r>
          </a:p>
          <a:p>
            <a:pPr lvl="1" eaLnBrk="1" fontAlgn="auto" hangingPunct="1">
              <a:lnSpc>
                <a:spcPct val="90000"/>
              </a:lnSpc>
              <a:spcAft>
                <a:spcPts val="0"/>
              </a:spcAft>
              <a:buClr>
                <a:schemeClr val="accent3"/>
              </a:buClr>
              <a:defRPr/>
            </a:pPr>
            <a:r>
              <a:rPr lang="en-US" sz="2800" smtClean="0">
                <a:latin typeface="Courier New" panose="02070309020205020404" pitchFamily="49" charset="0"/>
                <a:cs typeface="Courier New" panose="02070309020205020404" pitchFamily="49" charset="0"/>
              </a:rPr>
              <a:t>toString</a:t>
            </a:r>
          </a:p>
          <a:p>
            <a:pPr lvl="1" eaLnBrk="1" fontAlgn="auto" hangingPunct="1">
              <a:lnSpc>
                <a:spcPct val="90000"/>
              </a:lnSpc>
              <a:spcAft>
                <a:spcPts val="0"/>
              </a:spcAft>
              <a:buClr>
                <a:schemeClr val="accent3"/>
              </a:buClr>
              <a:defRPr/>
            </a:pPr>
            <a:r>
              <a:rPr lang="en-US" sz="2800" smtClean="0">
                <a:latin typeface="Courier New" panose="02070309020205020404" pitchFamily="49" charset="0"/>
                <a:cs typeface="Courier New" panose="02070309020205020404" pitchFamily="49" charset="0"/>
              </a:rPr>
              <a:t>equals</a:t>
            </a:r>
          </a:p>
          <a:p>
            <a:pPr lvl="1" eaLnBrk="1" fontAlgn="auto" hangingPunct="1">
              <a:lnSpc>
                <a:spcPct val="90000"/>
              </a:lnSpc>
              <a:spcAft>
                <a:spcPts val="0"/>
              </a:spcAft>
              <a:buClr>
                <a:schemeClr val="accent3"/>
              </a:buClr>
              <a:defRPr/>
            </a:pPr>
            <a:r>
              <a:rPr lang="en-US" sz="2800" smtClean="0">
                <a:latin typeface="Courier New" panose="02070309020205020404" pitchFamily="49" charset="0"/>
                <a:cs typeface="Courier New" panose="02070309020205020404" pitchFamily="49" charset="0"/>
              </a:rPr>
              <a:t>hashCode</a:t>
            </a:r>
            <a:endParaRPr lang="en-US" sz="2800" dirty="0" smtClean="0">
              <a:latin typeface="Courier New" panose="02070309020205020404" pitchFamily="49" charset="0"/>
              <a:cs typeface="Courier New" panose="02070309020205020404" pitchFamily="49" charset="0"/>
            </a:endParaRPr>
          </a:p>
          <a:p>
            <a:pPr marL="274320" indent="-274320" eaLnBrk="1" fontAlgn="auto" hangingPunct="1">
              <a:lnSpc>
                <a:spcPct val="90000"/>
              </a:lnSpc>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15074327-5DF8-47D4-A0BD-713713CA804A}"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lstStyle/>
          <a:p>
            <a:pPr eaLnBrk="1" fontAlgn="auto" hangingPunct="1">
              <a:spcAft>
                <a:spcPts val="0"/>
              </a:spcAft>
              <a:defRPr/>
            </a:pPr>
            <a:r>
              <a:rPr lang="en-US" sz="4400" dirty="0" smtClean="0"/>
              <a:t>Lecture 7</a:t>
            </a:r>
            <a:r>
              <a:rPr lang="en-US" sz="4400" smtClean="0"/>
              <a:t>: Interfaces in Java 8 and the Object Superclass</a:t>
            </a:r>
            <a:endParaRPr lang="en-US" sz="44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The toString() Method</a:t>
            </a:r>
          </a:p>
        </p:txBody>
      </p:sp>
      <p:sp>
        <p:nvSpPr>
          <p:cNvPr id="3" name="Content Placeholder 2"/>
          <p:cNvSpPr>
            <a:spLocks noGrp="1"/>
          </p:cNvSpPr>
          <p:nvPr>
            <p:ph idx="1"/>
          </p:nvPr>
        </p:nvSpPr>
        <p:spPr>
          <a:xfrm>
            <a:off x="457200" y="1935163"/>
            <a:ext cx="8229600" cy="4618037"/>
          </a:xfrm>
        </p:spPr>
        <p:txBody>
          <a:bodyPr/>
          <a:lstStyle/>
          <a:p>
            <a:pPr marL="274320" indent="-274320" eaLnBrk="1" fontAlgn="auto" hangingPunct="1">
              <a:lnSpc>
                <a:spcPct val="90000"/>
              </a:lnSpc>
              <a:spcAft>
                <a:spcPts val="0"/>
              </a:spcAft>
              <a:buClr>
                <a:schemeClr val="accent3"/>
              </a:buClr>
              <a:buFont typeface="Wingdings 2"/>
              <a:buChar char=""/>
              <a:defRPr/>
            </a:pPr>
            <a:r>
              <a:rPr lang="en-US" sz="2400" smtClean="0"/>
              <a:t>Every class automatically is equipped with a </a:t>
            </a:r>
            <a:r>
              <a:rPr lang="en-US" sz="2000" smtClean="0">
                <a:latin typeface="Courier New" panose="02070309020205020404" pitchFamily="49" charset="0"/>
                <a:cs typeface="Courier New" panose="02070309020205020404" pitchFamily="49" charset="0"/>
              </a:rPr>
              <a:t>toString</a:t>
            </a:r>
            <a:r>
              <a:rPr lang="en-US" sz="2400" smtClean="0"/>
              <a:t> method (by inheritance), but the default implementation simply prints out the class name followed by a code for a memory location. </a:t>
            </a:r>
            <a:br>
              <a:rPr lang="en-US" sz="2400" smtClean="0"/>
            </a:br>
            <a:r>
              <a:rPr lang="en-US" sz="2400" smtClean="0"/>
              <a:t/>
            </a:r>
            <a:br>
              <a:rPr lang="en-US" sz="2400" smtClean="0"/>
            </a:br>
            <a:r>
              <a:rPr lang="en-US" sz="2400" smtClean="0"/>
              <a:t>Example: </a:t>
            </a:r>
            <a:br>
              <a:rPr lang="en-US" sz="2400" smtClean="0"/>
            </a:br>
            <a:r>
              <a:rPr lang="en-US" sz="2400" smtClean="0"/>
              <a:t/>
            </a:r>
            <a:br>
              <a:rPr lang="en-US" sz="2400" smtClean="0"/>
            </a:br>
            <a:r>
              <a:rPr lang="en-US" sz="2400" smtClean="0"/>
              <a:t/>
            </a:r>
            <a:br>
              <a:rPr lang="en-US" sz="2400" smtClean="0"/>
            </a:br>
            <a:endParaRPr lang="en-US" sz="2400" smtClean="0"/>
          </a:p>
          <a:p>
            <a:pPr marL="274320" indent="-274320" eaLnBrk="1" fontAlgn="auto" hangingPunct="1">
              <a:lnSpc>
                <a:spcPct val="90000"/>
              </a:lnSpc>
              <a:spcAft>
                <a:spcPts val="0"/>
              </a:spcAft>
              <a:buClr>
                <a:schemeClr val="accent3"/>
              </a:buClr>
              <a:buFont typeface="Wingdings 2"/>
              <a:buChar char=""/>
              <a:defRPr/>
            </a:pPr>
            <a:endParaRPr lang="en-US" sz="2400"/>
          </a:p>
          <a:p>
            <a:pPr marL="274320" indent="-274320" eaLnBrk="1" fontAlgn="auto" hangingPunct="1">
              <a:lnSpc>
                <a:spcPct val="90000"/>
              </a:lnSpc>
              <a:spcAft>
                <a:spcPts val="0"/>
              </a:spcAft>
              <a:buClr>
                <a:schemeClr val="accent3"/>
              </a:buClr>
              <a:buFont typeface="Wingdings 2"/>
              <a:buChar char=""/>
              <a:defRPr/>
            </a:pPr>
            <a:endParaRPr lang="en-US" sz="2400" smtClean="0"/>
          </a:p>
          <a:p>
            <a:pPr marL="274320" indent="-274320" eaLnBrk="1" fontAlgn="auto" hangingPunct="1">
              <a:lnSpc>
                <a:spcPct val="90000"/>
              </a:lnSpc>
              <a:spcAft>
                <a:spcPts val="0"/>
              </a:spcAft>
              <a:buClr>
                <a:schemeClr val="accent3"/>
              </a:buClr>
              <a:buFont typeface="Wingdings 2"/>
              <a:buChar char=""/>
              <a:defRPr/>
            </a:pPr>
            <a:endParaRPr lang="en-US" sz="2400" smtClean="0"/>
          </a:p>
          <a:p>
            <a:pPr marL="274320" indent="-274320" eaLnBrk="1" fontAlgn="auto" hangingPunct="1">
              <a:lnSpc>
                <a:spcPct val="90000"/>
              </a:lnSpc>
              <a:spcAft>
                <a:spcPts val="0"/>
              </a:spcAft>
              <a:buClr>
                <a:schemeClr val="accent3"/>
              </a:buClr>
              <a:buFont typeface="Wingdings 2"/>
              <a:buChar char=""/>
              <a:defRPr/>
            </a:pPr>
            <a:r>
              <a:rPr lang="en-US" sz="2400" smtClean="0"/>
              <a:t>(Useless) output: </a:t>
            </a:r>
            <a:r>
              <a:rPr lang="en-US" sz="2400">
                <a:latin typeface="Courier New" panose="02070309020205020404" pitchFamily="49" charset="0"/>
                <a:cs typeface="Courier New" panose="02070309020205020404" pitchFamily="49" charset="0"/>
              </a:rPr>
              <a:t>tostring.Pair@19e0bfd</a:t>
            </a:r>
            <a:endParaRPr lang="en-US" sz="2400" smtClean="0">
              <a:latin typeface="Courier New" panose="02070309020205020404" pitchFamily="49" charset="0"/>
              <a:cs typeface="Courier New" panose="02070309020205020404" pitchFamily="49" charset="0"/>
            </a:endParaRPr>
          </a:p>
          <a:p>
            <a:pPr marL="0" indent="0">
              <a:buFont typeface="Wingdings 2" pitchFamily="18" charset="2"/>
              <a:buNone/>
              <a:defRPr/>
            </a:pPr>
            <a:endParaRPr lang="en-US"/>
          </a:p>
        </p:txBody>
      </p:sp>
      <p:sp>
        <p:nvSpPr>
          <p:cNvPr id="4" name="Slide Number Placeholder 3"/>
          <p:cNvSpPr>
            <a:spLocks noGrp="1"/>
          </p:cNvSpPr>
          <p:nvPr>
            <p:ph type="sldNum" sz="quarter" idx="12"/>
          </p:nvPr>
        </p:nvSpPr>
        <p:spPr/>
        <p:txBody>
          <a:bodyPr/>
          <a:lstStyle/>
          <a:p>
            <a:pPr>
              <a:defRPr/>
            </a:pPr>
            <a:fld id="{FF1203AF-A58E-4762-9A17-0C68CA125D64}" type="slidenum">
              <a:rPr lang="en-US" smtClean="0"/>
              <a:pPr>
                <a:defRPr/>
              </a:pPr>
              <a:t>30</a:t>
            </a:fld>
            <a:endParaRPr lang="en-US" dirty="0"/>
          </a:p>
        </p:txBody>
      </p:sp>
      <p:pic>
        <p:nvPicPr>
          <p:cNvPr id="337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3429000"/>
            <a:ext cx="5370512" cy="261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838200"/>
            <a:ext cx="8229600" cy="5486400"/>
          </a:xfrm>
        </p:spPr>
        <p:txBody>
          <a:bodyPr/>
          <a:lstStyle/>
          <a:p>
            <a:r>
              <a:rPr lang="en-US" altLang="en-US" sz="2400" smtClean="0"/>
              <a:t>When </a:t>
            </a:r>
            <a:r>
              <a:rPr lang="en-US" altLang="en-US" sz="2000" smtClean="0">
                <a:latin typeface="Courier New" pitchFamily="49" charset="0"/>
                <a:cs typeface="Courier New" pitchFamily="49" charset="0"/>
              </a:rPr>
              <a:t>toString() </a:t>
            </a:r>
            <a:r>
              <a:rPr lang="en-US" altLang="en-US" sz="2400" smtClean="0"/>
              <a:t>is overridden, it is possible to capture the state of the current instance of the class and send it to a log file or to the console. This can help in solving a problem after the code has been released, and in debugging during development. Note the </a:t>
            </a:r>
            <a:r>
              <a:rPr lang="en-US" altLang="en-US" sz="2000" smtClean="0">
                <a:latin typeface="Courier New" pitchFamily="49" charset="0"/>
                <a:cs typeface="Courier New" pitchFamily="49" charset="0"/>
              </a:rPr>
              <a:t>@Override </a:t>
            </a:r>
            <a:r>
              <a:rPr lang="en-US" altLang="en-US" sz="2400" smtClean="0"/>
              <a:t>annotation.</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Output</a:t>
            </a:r>
            <a:r>
              <a:rPr lang="en-US" altLang="en-US" sz="2200" smtClean="0">
                <a:latin typeface="Courier New" pitchFamily="49" charset="0"/>
                <a:cs typeface="Courier New" pitchFamily="49" charset="0"/>
              </a:rPr>
              <a:t>:   (Joe, Smith)</a:t>
            </a:r>
          </a:p>
        </p:txBody>
      </p:sp>
      <p:sp>
        <p:nvSpPr>
          <p:cNvPr id="4" name="Slide Number Placeholder 3"/>
          <p:cNvSpPr>
            <a:spLocks noGrp="1"/>
          </p:cNvSpPr>
          <p:nvPr>
            <p:ph type="sldNum" sz="quarter" idx="12"/>
          </p:nvPr>
        </p:nvSpPr>
        <p:spPr/>
        <p:txBody>
          <a:bodyPr/>
          <a:lstStyle/>
          <a:p>
            <a:pPr>
              <a:defRPr/>
            </a:pPr>
            <a:fld id="{6881275C-A94E-4520-AA6E-E13952F7BB80}" type="slidenum">
              <a:rPr lang="en-US" smtClean="0"/>
              <a:pPr>
                <a:defRPr/>
              </a:pPr>
              <a:t>31</a:t>
            </a:fld>
            <a:endParaRPr lang="en-US" dirty="0"/>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19400"/>
            <a:ext cx="4564063" cy="287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457200"/>
            <a:ext cx="8229600" cy="1143000"/>
          </a:xfrm>
        </p:spPr>
        <p:txBody>
          <a:bodyPr/>
          <a:lstStyle/>
          <a:p>
            <a:r>
              <a:rPr lang="en-US" altLang="en-US" smtClean="0"/>
              <a:t>Overriding </a:t>
            </a:r>
            <a:r>
              <a:rPr lang="en-US" altLang="en-US" smtClean="0">
                <a:latin typeface="Courier New" pitchFamily="49" charset="0"/>
                <a:cs typeface="Courier New" pitchFamily="49" charset="0"/>
              </a:rPr>
              <a:t>equals()</a:t>
            </a:r>
          </a:p>
        </p:txBody>
      </p:sp>
      <p:sp>
        <p:nvSpPr>
          <p:cNvPr id="3" name="Content Placeholder 2"/>
          <p:cNvSpPr>
            <a:spLocks noGrp="1"/>
          </p:cNvSpPr>
          <p:nvPr>
            <p:ph idx="1"/>
          </p:nvPr>
        </p:nvSpPr>
        <p:spPr>
          <a:xfrm>
            <a:off x="457200" y="1676400"/>
            <a:ext cx="8229600" cy="5040313"/>
          </a:xfrm>
        </p:spPr>
        <p:txBody>
          <a:bodyPr/>
          <a:lstStyle/>
          <a:p>
            <a:pPr>
              <a:defRPr/>
            </a:pPr>
            <a:r>
              <a:rPr lang="en-US" smtClean="0"/>
              <a:t>Default implementation in Java is same as  ==</a:t>
            </a:r>
          </a:p>
          <a:p>
            <a:pPr>
              <a:defRPr/>
            </a:pPr>
            <a:endParaRPr lang="en-US"/>
          </a:p>
          <a:p>
            <a:pPr>
              <a:defRPr/>
            </a:pPr>
            <a:endParaRPr lang="en-US" smtClean="0"/>
          </a:p>
          <a:p>
            <a:pPr>
              <a:defRPr/>
            </a:pPr>
            <a:endParaRPr lang="en-US" smtClean="0"/>
          </a:p>
          <a:p>
            <a:pPr marL="0" indent="0">
              <a:buFont typeface="Wingdings 2" pitchFamily="18" charset="2"/>
              <a:buNone/>
              <a:defRPr/>
            </a:pPr>
            <a:endParaRPr lang="en-US"/>
          </a:p>
        </p:txBody>
      </p:sp>
      <p:sp>
        <p:nvSpPr>
          <p:cNvPr id="4" name="Slide Number Placeholder 3"/>
          <p:cNvSpPr>
            <a:spLocks noGrp="1"/>
          </p:cNvSpPr>
          <p:nvPr>
            <p:ph type="sldNum" sz="quarter" idx="12"/>
          </p:nvPr>
        </p:nvSpPr>
        <p:spPr/>
        <p:txBody>
          <a:bodyPr/>
          <a:lstStyle/>
          <a:p>
            <a:pPr>
              <a:defRPr/>
            </a:pPr>
            <a:fld id="{131CF1A4-461F-4077-B335-8532C1610F4D}" type="slidenum">
              <a:rPr lang="en-US" smtClean="0"/>
              <a:pPr>
                <a:defRPr/>
              </a:pPr>
              <a:t>32</a:t>
            </a:fld>
            <a:endParaRPr lang="en-US" dirty="0"/>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2286000"/>
            <a:ext cx="6751637"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3" y="2997200"/>
            <a:ext cx="7254875" cy="370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81000"/>
            <a:ext cx="8229600" cy="1143000"/>
          </a:xfrm>
        </p:spPr>
        <p:txBody>
          <a:bodyPr/>
          <a:lstStyle/>
          <a:p>
            <a:r>
              <a:rPr lang="en-US" altLang="en-US" smtClean="0"/>
              <a:t>Correct Way to Do It</a:t>
            </a:r>
          </a:p>
        </p:txBody>
      </p:sp>
      <p:sp>
        <p:nvSpPr>
          <p:cNvPr id="4" name="Slide Number Placeholder 3"/>
          <p:cNvSpPr>
            <a:spLocks noGrp="1"/>
          </p:cNvSpPr>
          <p:nvPr>
            <p:ph type="sldNum" sz="quarter" idx="12"/>
          </p:nvPr>
        </p:nvSpPr>
        <p:spPr/>
        <p:txBody>
          <a:bodyPr/>
          <a:lstStyle/>
          <a:p>
            <a:pPr>
              <a:defRPr/>
            </a:pPr>
            <a:fld id="{4A82FF3D-E862-463D-8C63-66129B17C8D6}" type="slidenum">
              <a:rPr lang="en-US" smtClean="0"/>
              <a:pPr>
                <a:defRPr/>
              </a:pPr>
              <a:t>33</a:t>
            </a:fld>
            <a:endParaRPr lang="en-US" dirty="0"/>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93850"/>
            <a:ext cx="8248650" cy="473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533400"/>
            <a:ext cx="8229600" cy="1143000"/>
          </a:xfrm>
        </p:spPr>
        <p:txBody>
          <a:bodyPr/>
          <a:lstStyle/>
          <a:p>
            <a:r>
              <a:rPr lang="en-US" altLang="en-US" smtClean="0"/>
              <a:t>Alternative Approach</a:t>
            </a:r>
          </a:p>
        </p:txBody>
      </p:sp>
      <p:sp>
        <p:nvSpPr>
          <p:cNvPr id="37891" name="Content Placeholder 2"/>
          <p:cNvSpPr>
            <a:spLocks noGrp="1"/>
          </p:cNvSpPr>
          <p:nvPr>
            <p:ph idx="1"/>
          </p:nvPr>
        </p:nvSpPr>
        <p:spPr>
          <a:xfrm>
            <a:off x="533400" y="1676400"/>
            <a:ext cx="8229600" cy="2438400"/>
          </a:xfrm>
        </p:spPr>
        <p:txBody>
          <a:bodyPr/>
          <a:lstStyle/>
          <a:p>
            <a:r>
              <a:rPr lang="en-US" altLang="en-US" sz="2400" smtClean="0"/>
              <a:t>To check that the </a:t>
            </a:r>
            <a:r>
              <a:rPr lang="en-US" altLang="en-US" sz="2000" smtClean="0">
                <a:latin typeface="Courier New" pitchFamily="49" charset="0"/>
                <a:cs typeface="Courier New" pitchFamily="49" charset="0"/>
              </a:rPr>
              <a:t>aPerson</a:t>
            </a:r>
            <a:r>
              <a:rPr lang="en-US" altLang="en-US" sz="2400" smtClean="0"/>
              <a:t> object is of the right type we used </a:t>
            </a:r>
            <a:r>
              <a:rPr lang="en-US" altLang="en-US" sz="2000" smtClean="0">
                <a:latin typeface="Courier New" pitchFamily="49" charset="0"/>
                <a:cs typeface="Courier New" pitchFamily="49" charset="0"/>
              </a:rPr>
              <a:t>instanceof</a:t>
            </a:r>
            <a:r>
              <a:rPr lang="en-US" altLang="en-US" sz="2400" smtClean="0"/>
              <a:t> operator. This is called the </a:t>
            </a:r>
            <a:r>
              <a:rPr lang="en-US" altLang="en-US" sz="2400" i="1" smtClean="0"/>
              <a:t>instance-of strategy for overriding equals.</a:t>
            </a:r>
          </a:p>
          <a:p>
            <a:r>
              <a:rPr lang="en-US" altLang="en-US" sz="2400" smtClean="0"/>
              <a:t>An alternative is to call </a:t>
            </a:r>
            <a:r>
              <a:rPr lang="en-US" altLang="en-US" sz="2000" smtClean="0">
                <a:latin typeface="Courier New" pitchFamily="49" charset="0"/>
                <a:cs typeface="Courier New" pitchFamily="49" charset="0"/>
              </a:rPr>
              <a:t>getClass</a:t>
            </a:r>
            <a:r>
              <a:rPr lang="en-US" altLang="en-US" sz="2400" smtClean="0"/>
              <a:t> on </a:t>
            </a:r>
            <a:r>
              <a:rPr lang="en-US" altLang="en-US" sz="2000" smtClean="0">
                <a:latin typeface="Courier New" pitchFamily="49" charset="0"/>
                <a:cs typeface="Courier New" pitchFamily="49" charset="0"/>
              </a:rPr>
              <a:t>aPerson</a:t>
            </a:r>
            <a:r>
              <a:rPr lang="en-US" altLang="en-US" sz="2400" smtClean="0"/>
              <a:t> to see if it matches the value of </a:t>
            </a:r>
            <a:r>
              <a:rPr lang="en-US" altLang="en-US" sz="2000" smtClean="0">
                <a:latin typeface="Courier New" pitchFamily="49" charset="0"/>
                <a:cs typeface="Courier New" pitchFamily="49" charset="0"/>
              </a:rPr>
              <a:t>getClass</a:t>
            </a:r>
            <a:r>
              <a:rPr lang="en-US" altLang="en-US" sz="2400" smtClean="0"/>
              <a:t> for the current object, called the </a:t>
            </a:r>
            <a:r>
              <a:rPr lang="en-US" altLang="en-US" sz="2400" i="1" smtClean="0"/>
              <a:t>same-classes-strategy for overriding equals</a:t>
            </a:r>
            <a:r>
              <a:rPr lang="en-US" altLang="en-US" sz="2400" smtClean="0"/>
              <a:t> </a:t>
            </a:r>
          </a:p>
        </p:txBody>
      </p:sp>
      <p:sp>
        <p:nvSpPr>
          <p:cNvPr id="4" name="Slide Number Placeholder 3"/>
          <p:cNvSpPr>
            <a:spLocks noGrp="1"/>
          </p:cNvSpPr>
          <p:nvPr>
            <p:ph type="sldNum" sz="quarter" idx="12"/>
          </p:nvPr>
        </p:nvSpPr>
        <p:spPr/>
        <p:txBody>
          <a:bodyPr/>
          <a:lstStyle/>
          <a:p>
            <a:pPr>
              <a:defRPr/>
            </a:pPr>
            <a:fld id="{9DB7A8F0-AB7F-4C77-9E55-C70D3CBD7A73}" type="slidenum">
              <a:rPr lang="en-US" smtClean="0"/>
              <a:pPr>
                <a:defRPr/>
              </a:pPr>
              <a:t>34</a:t>
            </a:fld>
            <a:endParaRPr lang="en-US" dirty="0"/>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67200"/>
            <a:ext cx="7620000" cy="226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marL="0" indent="0">
              <a:buFont typeface="Wingdings 2" pitchFamily="18" charset="2"/>
              <a:buNone/>
              <a:defRPr/>
            </a:pPr>
            <a:r>
              <a:rPr lang="en-US" i="1" smtClean="0"/>
              <a:t>Potential problem with same-classes-strategy</a:t>
            </a:r>
            <a:r>
              <a:rPr lang="en-US" smtClean="0"/>
              <a:t>: If a subclass of </a:t>
            </a:r>
            <a:r>
              <a:rPr lang="en-US" sz="2400" smtClean="0">
                <a:latin typeface="Courier New" panose="02070309020205020404" pitchFamily="49" charset="0"/>
                <a:cs typeface="Courier New" panose="02070309020205020404" pitchFamily="49" charset="0"/>
              </a:rPr>
              <a:t>Person</a:t>
            </a:r>
            <a:r>
              <a:rPr lang="en-US" smtClean="0"/>
              <a:t> is introduced, subclass inherits the </a:t>
            </a:r>
            <a:r>
              <a:rPr lang="en-US" sz="2400" smtClean="0">
                <a:latin typeface="Courier New" panose="02070309020205020404" pitchFamily="49" charset="0"/>
                <a:cs typeface="Courier New" panose="02070309020205020404" pitchFamily="49" charset="0"/>
              </a:rPr>
              <a:t>equals</a:t>
            </a:r>
            <a:r>
              <a:rPr lang="en-US" smtClean="0"/>
              <a:t> method but it always returns </a:t>
            </a:r>
            <a:r>
              <a:rPr lang="en-US" sz="2400" smtClean="0">
                <a:latin typeface="Courier New" panose="02070309020205020404" pitchFamily="49" charset="0"/>
                <a:cs typeface="Courier New" panose="02070309020205020404" pitchFamily="49" charset="0"/>
              </a:rPr>
              <a:t>false</a:t>
            </a:r>
            <a:r>
              <a:rPr lang="en-US" smtClean="0"/>
              <a:t> when comparing a superclass instance with a subclass instance. For this reason, whenever same-classes strategy is used, you should either:</a:t>
            </a:r>
          </a:p>
          <a:p>
            <a:pPr>
              <a:defRPr/>
            </a:pPr>
            <a:r>
              <a:rPr lang="en-US" smtClean="0"/>
              <a:t>1. declare the superclass </a:t>
            </a:r>
            <a:r>
              <a:rPr lang="en-US" i="1" smtClean="0"/>
              <a:t>final (</a:t>
            </a:r>
            <a:r>
              <a:rPr lang="en-US" smtClean="0"/>
              <a:t>to prevent subclassing)</a:t>
            </a:r>
            <a:r>
              <a:rPr lang="en-US" i="1" smtClean="0"/>
              <a:t> </a:t>
            </a:r>
            <a:r>
              <a:rPr lang="en-US" smtClean="0"/>
              <a:t>or</a:t>
            </a:r>
          </a:p>
          <a:p>
            <a:pPr>
              <a:defRPr/>
            </a:pPr>
            <a:r>
              <a:rPr lang="en-US" smtClean="0"/>
              <a:t>2. override </a:t>
            </a:r>
            <a:r>
              <a:rPr lang="en-US" sz="2400" smtClean="0">
                <a:latin typeface="Courier New" panose="02070309020205020404" pitchFamily="49" charset="0"/>
                <a:cs typeface="Courier New" panose="02070309020205020404" pitchFamily="49" charset="0"/>
              </a:rPr>
              <a:t>equals</a:t>
            </a:r>
            <a:r>
              <a:rPr lang="en-US" smtClean="0"/>
              <a:t> separately in the subclass</a:t>
            </a:r>
          </a:p>
          <a:p>
            <a:pPr marL="0" indent="0">
              <a:buFont typeface="Wingdings 2" pitchFamily="18" charset="2"/>
              <a:buNone/>
              <a:defRPr/>
            </a:pPr>
            <a:endParaRPr lang="en-US"/>
          </a:p>
          <a:p>
            <a:pPr marL="0" indent="0">
              <a:buFont typeface="Wingdings 2" pitchFamily="18" charset="2"/>
              <a:buNone/>
              <a:defRPr/>
            </a:pPr>
            <a:r>
              <a:rPr lang="en-US" smtClean="0"/>
              <a:t>See Demos </a:t>
            </a:r>
            <a:r>
              <a:rPr lang="en-US" sz="1800" smtClean="0">
                <a:latin typeface="Courier New" panose="02070309020205020404" pitchFamily="49" charset="0"/>
                <a:cs typeface="Courier New" panose="02070309020205020404" pitchFamily="49" charset="0"/>
              </a:rPr>
              <a:t>lesson7.lecture.overrideequals.equalclassesstrategyXX</a:t>
            </a:r>
            <a:endParaRPr lang="en-US" sz="18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16DD4F17-3245-4A82-BB08-C860CB60DBD0}"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marL="0" indent="0">
              <a:buFont typeface="Wingdings 2" pitchFamily="18" charset="2"/>
              <a:buNone/>
              <a:defRPr/>
            </a:pPr>
            <a:r>
              <a:rPr lang="en-US" i="1" smtClean="0"/>
              <a:t>Potential problem with instance-of-strategy</a:t>
            </a:r>
            <a:r>
              <a:rPr lang="en-US" smtClean="0"/>
              <a:t>: If a subclass of </a:t>
            </a:r>
            <a:r>
              <a:rPr lang="en-US" sz="2400" smtClean="0">
                <a:latin typeface="Courier New" panose="02070309020205020404" pitchFamily="49" charset="0"/>
                <a:cs typeface="Courier New" panose="02070309020205020404" pitchFamily="49" charset="0"/>
              </a:rPr>
              <a:t>Person</a:t>
            </a:r>
            <a:r>
              <a:rPr lang="en-US" smtClean="0"/>
              <a:t> is introduced, subclass inherits the </a:t>
            </a:r>
            <a:r>
              <a:rPr lang="en-US" sz="2400" smtClean="0">
                <a:latin typeface="Courier New" panose="02070309020205020404" pitchFamily="49" charset="0"/>
                <a:cs typeface="Courier New" panose="02070309020205020404" pitchFamily="49" charset="0"/>
              </a:rPr>
              <a:t>equals</a:t>
            </a:r>
            <a:r>
              <a:rPr lang="en-US"/>
              <a:t> </a:t>
            </a:r>
            <a:r>
              <a:rPr lang="en-US" smtClean="0"/>
              <a:t>method. If subclass overrides </a:t>
            </a:r>
            <a:r>
              <a:rPr lang="en-US" sz="2400" smtClean="0">
                <a:latin typeface="Courier New" panose="02070309020205020404" pitchFamily="49" charset="0"/>
                <a:cs typeface="Courier New" panose="02070309020205020404" pitchFamily="49" charset="0"/>
              </a:rPr>
              <a:t>equals</a:t>
            </a:r>
            <a:r>
              <a:rPr lang="en-US" smtClean="0"/>
              <a:t>, then an </a:t>
            </a:r>
            <a:r>
              <a:rPr lang="en-US" i="1" smtClean="0"/>
              <a:t>asymmetric equals</a:t>
            </a:r>
            <a:r>
              <a:rPr lang="en-US" smtClean="0"/>
              <a:t> is created. For this reason, whenever instance-of strategy is used, you should either:</a:t>
            </a:r>
          </a:p>
          <a:p>
            <a:pPr>
              <a:defRPr/>
            </a:pPr>
            <a:r>
              <a:rPr lang="en-US" smtClean="0"/>
              <a:t>1. declare the superclass </a:t>
            </a:r>
            <a:r>
              <a:rPr lang="en-US" i="1" smtClean="0"/>
              <a:t>final (</a:t>
            </a:r>
            <a:r>
              <a:rPr lang="en-US" smtClean="0"/>
              <a:t>to prevent subclassing)</a:t>
            </a:r>
            <a:r>
              <a:rPr lang="en-US" i="1" smtClean="0"/>
              <a:t> </a:t>
            </a:r>
            <a:r>
              <a:rPr lang="en-US" smtClean="0"/>
              <a:t>or</a:t>
            </a:r>
          </a:p>
          <a:p>
            <a:pPr>
              <a:defRPr/>
            </a:pPr>
            <a:r>
              <a:rPr lang="en-US" smtClean="0"/>
              <a:t>2. require that every subclass relies on the superclass version of </a:t>
            </a:r>
            <a:r>
              <a:rPr lang="en-US" sz="2400" smtClean="0">
                <a:latin typeface="Courier New" panose="02070309020205020404" pitchFamily="49" charset="0"/>
                <a:cs typeface="Courier New" panose="02070309020205020404" pitchFamily="49" charset="0"/>
              </a:rPr>
              <a:t>equals()</a:t>
            </a:r>
            <a:r>
              <a:rPr lang="en-US" smtClean="0"/>
              <a:t> (and does </a:t>
            </a:r>
            <a:r>
              <a:rPr lang="en-US" i="1" smtClean="0"/>
              <a:t>not</a:t>
            </a:r>
            <a:r>
              <a:rPr lang="en-US" smtClean="0"/>
              <a:t> override </a:t>
            </a:r>
            <a:r>
              <a:rPr lang="en-US" sz="2400" smtClean="0">
                <a:latin typeface="Courier New" panose="02070309020205020404" pitchFamily="49" charset="0"/>
                <a:cs typeface="Courier New" panose="02070309020205020404" pitchFamily="49" charset="0"/>
              </a:rPr>
              <a:t>equals() </a:t>
            </a:r>
            <a:r>
              <a:rPr lang="en-US" smtClean="0"/>
              <a:t>separately)</a:t>
            </a:r>
          </a:p>
          <a:p>
            <a:pPr marL="0" indent="0">
              <a:buFont typeface="Wingdings 2" pitchFamily="18" charset="2"/>
              <a:buNone/>
              <a:defRPr/>
            </a:pPr>
            <a:r>
              <a:rPr lang="en-US" smtClean="0"/>
              <a:t>See Demos </a:t>
            </a:r>
            <a:r>
              <a:rPr lang="en-US" sz="1800" smtClean="0">
                <a:latin typeface="Courier New" panose="02070309020205020404" pitchFamily="49" charset="0"/>
                <a:cs typeface="Courier New" panose="02070309020205020404" pitchFamily="49" charset="0"/>
              </a:rPr>
              <a:t>lesson7.lecture.overrideequals.instanceofstrategyXX</a:t>
            </a:r>
            <a:endParaRPr lang="en-US" sz="18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3D2684A7-C685-4D57-90BD-AF39F7C90066}"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600" smtClean="0"/>
              <a:t>A third alternative: Composition instead of Inheritance</a:t>
            </a:r>
          </a:p>
        </p:txBody>
      </p:sp>
      <p:sp>
        <p:nvSpPr>
          <p:cNvPr id="40963" name="Content Placeholder 2"/>
          <p:cNvSpPr>
            <a:spLocks noGrp="1"/>
          </p:cNvSpPr>
          <p:nvPr>
            <p:ph idx="1"/>
          </p:nvPr>
        </p:nvSpPr>
        <p:spPr>
          <a:xfrm>
            <a:off x="533400" y="1981200"/>
            <a:ext cx="8229600" cy="4389438"/>
          </a:xfrm>
        </p:spPr>
        <p:txBody>
          <a:bodyPr/>
          <a:lstStyle/>
          <a:p>
            <a:r>
              <a:rPr lang="en-US" altLang="en-US" smtClean="0"/>
              <a:t>Using separate </a:t>
            </a:r>
            <a:r>
              <a:rPr lang="en-US" altLang="en-US" sz="2400" smtClean="0">
                <a:latin typeface="Courier New" pitchFamily="49" charset="0"/>
                <a:cs typeface="Courier New" pitchFamily="49" charset="0"/>
              </a:rPr>
              <a:t>equals</a:t>
            </a:r>
            <a:r>
              <a:rPr lang="en-US" altLang="en-US" smtClean="0"/>
              <a:t> methods for superclass and subclass using either approach (equal-classes or instanceof strategy) is error-prone.</a:t>
            </a:r>
          </a:p>
          <a:p>
            <a:r>
              <a:rPr lang="en-US" altLang="en-US" smtClean="0"/>
              <a:t>Safe alternative: Replace inheritance with compositon:</a:t>
            </a:r>
          </a:p>
          <a:p>
            <a:endParaRPr lang="en-US" altLang="en-US" smtClean="0"/>
          </a:p>
        </p:txBody>
      </p:sp>
      <p:sp>
        <p:nvSpPr>
          <p:cNvPr id="4" name="Slide Number Placeholder 3"/>
          <p:cNvSpPr>
            <a:spLocks noGrp="1"/>
          </p:cNvSpPr>
          <p:nvPr>
            <p:ph type="sldNum" sz="quarter" idx="12"/>
          </p:nvPr>
        </p:nvSpPr>
        <p:spPr/>
        <p:txBody>
          <a:bodyPr/>
          <a:lstStyle/>
          <a:p>
            <a:pPr>
              <a:defRPr/>
            </a:pPr>
            <a:fld id="{2097A043-07DF-4DB2-9303-1E0E573C7CF3}" type="slidenum">
              <a:rPr lang="en-US" smtClean="0"/>
              <a:pPr>
                <a:defRPr/>
              </a:pPr>
              <a:t>37</a:t>
            </a:fld>
            <a:endParaRPr lang="en-US" dirty="0"/>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1447800" cy="326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6" name="TextBox 4"/>
          <p:cNvSpPr txBox="1">
            <a:spLocks noChangeArrowheads="1"/>
          </p:cNvSpPr>
          <p:nvPr/>
        </p:nvSpPr>
        <p:spPr bwMode="auto">
          <a:xfrm>
            <a:off x="312738" y="477837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u="sng">
                <a:latin typeface="Arial" charset="0"/>
              </a:rPr>
              <a:t>CHANGE</a:t>
            </a:r>
          </a:p>
        </p:txBody>
      </p:sp>
      <p:sp>
        <p:nvSpPr>
          <p:cNvPr id="40967" name="TextBox 6"/>
          <p:cNvSpPr txBox="1">
            <a:spLocks noChangeArrowheads="1"/>
          </p:cNvSpPr>
          <p:nvPr/>
        </p:nvSpPr>
        <p:spPr bwMode="auto">
          <a:xfrm>
            <a:off x="3581400" y="477837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u="sng">
                <a:latin typeface="Arial" charset="0"/>
              </a:rPr>
              <a:t>TO</a:t>
            </a:r>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356100"/>
            <a:ext cx="4532313" cy="141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p:txBody>
          <a:bodyPr/>
          <a:lstStyle/>
          <a:p>
            <a:pPr marL="0" indent="0">
              <a:buNone/>
            </a:pPr>
            <a:r>
              <a:rPr lang="en-US" smtClean="0"/>
              <a:t>Explain with an example how this way of “overriding” equals leads to logic errors in your code:</a:t>
            </a:r>
            <a:br>
              <a:rPr lang="en-US" smtClean="0"/>
            </a:br>
            <a:r>
              <a:rPr lang="en-US" smtClean="0"/>
              <a:t>   </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95599"/>
            <a:ext cx="6172200" cy="389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032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mtClean="0"/>
              <a:t>Solution</a:t>
            </a:r>
            <a:endParaRPr lang="en-US"/>
          </a:p>
        </p:txBody>
      </p:sp>
      <p:sp>
        <p:nvSpPr>
          <p:cNvPr id="3" name="Content Placeholder 2"/>
          <p:cNvSpPr>
            <a:spLocks noGrp="1"/>
          </p:cNvSpPr>
          <p:nvPr>
            <p:ph idx="1"/>
          </p:nvPr>
        </p:nvSpPr>
        <p:spPr>
          <a:xfrm>
            <a:off x="457200" y="1600200"/>
            <a:ext cx="8229600" cy="4389437"/>
          </a:xfrm>
        </p:spPr>
        <p:txBody>
          <a:bodyPr/>
          <a:lstStyle/>
          <a:p>
            <a:pPr marL="0" indent="0">
              <a:buNone/>
            </a:pPr>
            <a:r>
              <a:rPr lang="en-US" smtClean="0"/>
              <a:t>This version of equals correctly compares two Person objects. The difficulty arises when the Object version of equals needs to be called, and there is no overriding version of equals. This happens (for example) when you want to test whether an object is contained in a List.</a:t>
            </a:r>
            <a:br>
              <a:rPr lang="en-US" smtClean="0"/>
            </a:b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733800"/>
            <a:ext cx="670861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113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p:spPr>
        <p:txBody>
          <a:bodyPr lIns="90488" tIns="44450" rIns="90488" bIns="44450">
            <a:normAutofit/>
          </a:bodyPr>
          <a:lstStyle/>
          <a:p>
            <a:pPr marL="0" indent="0">
              <a:buFont typeface="Wingdings 2" pitchFamily="18" charset="2"/>
              <a:buNone/>
              <a:defRPr/>
            </a:pPr>
            <a:r>
              <a:rPr lang="en-US"/>
              <a:t>Java supports inheritance between classes in support of the OO concepts of inherited types and polymorphism. Interfaces support encapsulation, play a role similar to abstract classes, and provide a safe alternative to multiple inheritance. Likewise, relationships of any kind that are grounded on the deeper values at the source of the individuals involved result in fuller creativity of expression with fewer mistakes.</a:t>
            </a:r>
          </a:p>
          <a:p>
            <a:pPr marL="274320" indent="-274320" eaLnBrk="1" fontAlgn="auto" hangingPunct="1">
              <a:lnSpc>
                <a:spcPct val="90000"/>
              </a:lnSpc>
              <a:spcAft>
                <a:spcPts val="0"/>
              </a:spcAft>
              <a:buClr>
                <a:schemeClr val="accent3"/>
              </a:buClr>
              <a:buFont typeface="Wingdings 2"/>
              <a:buChar char=""/>
              <a:defRPr/>
            </a:pPr>
            <a:endParaRPr lang="en-US" dirty="0" smtClean="0"/>
          </a:p>
          <a:p>
            <a:pPr marL="274320" indent="-274320" eaLnBrk="1" fontAlgn="auto" hangingPunct="1">
              <a:lnSpc>
                <a:spcPct val="90000"/>
              </a:lnSpc>
              <a:spcAft>
                <a:spcPts val="0"/>
              </a:spcAft>
              <a:buClr>
                <a:schemeClr val="accent3"/>
              </a:buClr>
              <a:buFont typeface="Wingdings 2"/>
              <a:buChar char=""/>
              <a:defRPr/>
            </a:pPr>
            <a:endParaRPr lang="en-US" dirty="0" smtClean="0"/>
          </a:p>
          <a:p>
            <a:pPr marL="0" indent="0" eaLnBrk="1" fontAlgn="auto" hangingPunct="1">
              <a:lnSpc>
                <a:spcPct val="90000"/>
              </a:lnSpc>
              <a:spcAft>
                <a:spcPts val="0"/>
              </a:spcAft>
              <a:buClr>
                <a:schemeClr val="accent3"/>
              </a:buClr>
              <a:buFont typeface="Wingdings 2"/>
              <a:buNone/>
              <a:defRPr/>
            </a:pPr>
            <a:endParaRPr lang="en-US" dirty="0" smtClean="0"/>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1143000"/>
          </a:xfrm>
        </p:spPr>
        <p:txBody>
          <a:bodyPr/>
          <a:lstStyle/>
          <a:p>
            <a:r>
              <a:rPr lang="en-US" altLang="en-US" smtClean="0"/>
              <a:t>Overriding </a:t>
            </a:r>
            <a:r>
              <a:rPr lang="en-US" altLang="en-US" sz="4800" smtClean="0">
                <a:latin typeface="Courier New" pitchFamily="49" charset="0"/>
                <a:cs typeface="Courier New" pitchFamily="49" charset="0"/>
              </a:rPr>
              <a:t>hashCode()</a:t>
            </a:r>
          </a:p>
        </p:txBody>
      </p:sp>
      <p:sp>
        <p:nvSpPr>
          <p:cNvPr id="41987" name="Content Placeholder 2"/>
          <p:cNvSpPr>
            <a:spLocks noGrp="1"/>
          </p:cNvSpPr>
          <p:nvPr>
            <p:ph idx="1"/>
          </p:nvPr>
        </p:nvSpPr>
        <p:spPr/>
        <p:txBody>
          <a:bodyPr/>
          <a:lstStyle/>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None/>
            </a:pPr>
            <a:r>
              <a:rPr lang="en-US" altLang="en-US" sz="2400" smtClean="0"/>
              <a:t>DEMO</a:t>
            </a:r>
            <a:r>
              <a:rPr lang="en-US" altLang="en-US" smtClean="0"/>
              <a:t>: </a:t>
            </a:r>
            <a:r>
              <a:rPr lang="en-US" altLang="en-US" sz="2000" smtClean="0">
                <a:latin typeface="Courier New" pitchFamily="49" charset="0"/>
                <a:cs typeface="Courier New" pitchFamily="49" charset="0"/>
              </a:rPr>
              <a:t>lesson7.lecture.hashcode.xxx</a:t>
            </a:r>
          </a:p>
        </p:txBody>
      </p:sp>
      <p:sp>
        <p:nvSpPr>
          <p:cNvPr id="4" name="Slide Number Placeholder 3"/>
          <p:cNvSpPr>
            <a:spLocks noGrp="1"/>
          </p:cNvSpPr>
          <p:nvPr>
            <p:ph type="sldNum" sz="quarter" idx="12"/>
          </p:nvPr>
        </p:nvSpPr>
        <p:spPr/>
        <p:txBody>
          <a:bodyPr/>
          <a:lstStyle/>
          <a:p>
            <a:pPr>
              <a:defRPr/>
            </a:pPr>
            <a:fld id="{9FBD78DF-77CE-438D-B2E6-686C258BC00F}" type="slidenum">
              <a:rPr lang="en-US" smtClean="0"/>
              <a:pPr>
                <a:defRPr/>
              </a:pPr>
              <a:t>40</a:t>
            </a:fld>
            <a:endParaRPr lang="en-US" dirty="0"/>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467600"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hashCode() Rules</a:t>
            </a:r>
          </a:p>
        </p:txBody>
      </p:sp>
      <p:sp>
        <p:nvSpPr>
          <p:cNvPr id="3" name="Content Placeholder 2"/>
          <p:cNvSpPr>
            <a:spLocks noGrp="1"/>
          </p:cNvSpPr>
          <p:nvPr>
            <p:ph idx="1"/>
          </p:nvPr>
        </p:nvSpPr>
        <p:spPr/>
        <p:txBody>
          <a:bodyPr/>
          <a:lstStyle/>
          <a:p>
            <a:pPr>
              <a:defRPr/>
            </a:pPr>
            <a:r>
              <a:rPr lang="en-US" smtClean="0"/>
              <a:t>To use an object as a key in hashtable, </a:t>
            </a:r>
          </a:p>
          <a:p>
            <a:pPr lvl="1">
              <a:defRPr/>
            </a:pPr>
            <a:r>
              <a:rPr lang="en-US" smtClean="0"/>
              <a:t>you must override </a:t>
            </a:r>
            <a:r>
              <a:rPr lang="en-US" sz="2000" smtClean="0">
                <a:latin typeface="Courier New" panose="02070309020205020404" pitchFamily="49" charset="0"/>
                <a:cs typeface="Courier New" panose="02070309020205020404" pitchFamily="49" charset="0"/>
              </a:rPr>
              <a:t>equals()</a:t>
            </a:r>
            <a:r>
              <a:rPr lang="en-US" smtClean="0"/>
              <a:t> and </a:t>
            </a:r>
            <a:r>
              <a:rPr lang="en-US" sz="2000" smtClean="0">
                <a:latin typeface="Courier New" panose="02070309020205020404" pitchFamily="49" charset="0"/>
                <a:cs typeface="Courier New" panose="02070309020205020404" pitchFamily="49" charset="0"/>
              </a:rPr>
              <a:t>hashCode() </a:t>
            </a:r>
          </a:p>
          <a:p>
            <a:pPr lvl="1">
              <a:defRPr/>
            </a:pPr>
            <a:r>
              <a:rPr lang="en-US" smtClean="0"/>
              <a:t>the class on which object is based should be </a:t>
            </a:r>
            <a:r>
              <a:rPr lang="en-US" i="1" smtClean="0"/>
              <a:t>immutable </a:t>
            </a:r>
            <a:r>
              <a:rPr lang="en-US" smtClean="0"/>
              <a:t>(slide 41) </a:t>
            </a:r>
            <a:r>
              <a:rPr lang="en-US"/>
              <a:t>– see demo </a:t>
            </a:r>
            <a:r>
              <a:rPr lang="en-US" altLang="en-US" sz="2000" smtClean="0">
                <a:latin typeface="Courier New" pitchFamily="49" charset="0"/>
                <a:cs typeface="Courier New" pitchFamily="49" charset="0"/>
              </a:rPr>
              <a:t>lesson7.lecture.hashcode.bad3</a:t>
            </a:r>
            <a:r>
              <a:rPr lang="en-US" i="1" smtClean="0"/>
              <a:t/>
            </a:r>
            <a:br>
              <a:rPr lang="en-US" i="1" smtClean="0"/>
            </a:br>
            <a:endParaRPr lang="en-US" i="1" smtClean="0"/>
          </a:p>
          <a:p>
            <a:pPr>
              <a:defRPr/>
            </a:pPr>
            <a:r>
              <a:rPr lang="en-US" smtClean="0"/>
              <a:t>If </a:t>
            </a:r>
            <a:r>
              <a:rPr lang="en-US" smtClean="0">
                <a:latin typeface="Courier New" panose="02070309020205020404" pitchFamily="49" charset="0"/>
                <a:cs typeface="Courier New" panose="02070309020205020404" pitchFamily="49" charset="0"/>
              </a:rPr>
              <a:t>k</a:t>
            </a:r>
            <a:r>
              <a:rPr lang="en-US" baseline="-25000" smtClean="0">
                <a:latin typeface="Courier New" panose="02070309020205020404" pitchFamily="49" charset="0"/>
                <a:cs typeface="Courier New" panose="02070309020205020404" pitchFamily="49" charset="0"/>
              </a:rPr>
              <a:t>1</a:t>
            </a:r>
            <a:r>
              <a:rPr lang="en-US" smtClean="0">
                <a:latin typeface="Courier New" panose="02070309020205020404" pitchFamily="49" charset="0"/>
                <a:cs typeface="Courier New" panose="02070309020205020404" pitchFamily="49" charset="0"/>
              </a:rPr>
              <a:t>,k</a:t>
            </a:r>
            <a:r>
              <a:rPr lang="en-US" baseline="-25000"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a:t>
            </a:r>
            <a:r>
              <a:rPr lang="en-US" smtClean="0"/>
              <a:t>are keys and </a:t>
            </a:r>
            <a:r>
              <a:rPr lang="en-US" sz="2400" smtClean="0">
                <a:latin typeface="Courier New" panose="02070309020205020404" pitchFamily="49" charset="0"/>
                <a:cs typeface="Courier New" panose="02070309020205020404" pitchFamily="49" charset="0"/>
              </a:rPr>
              <a:t>k</a:t>
            </a:r>
            <a:r>
              <a:rPr lang="en-US" sz="2400" baseline="-25000" smtClean="0">
                <a:latin typeface="Courier New" panose="02070309020205020404" pitchFamily="49" charset="0"/>
                <a:cs typeface="Courier New" panose="02070309020205020404" pitchFamily="49" charset="0"/>
              </a:rPr>
              <a:t>1</a:t>
            </a:r>
            <a:r>
              <a:rPr lang="en-US" sz="2400" smtClean="0">
                <a:latin typeface="Courier New" panose="02070309020205020404" pitchFamily="49" charset="0"/>
                <a:cs typeface="Courier New" panose="02070309020205020404" pitchFamily="49" charset="0"/>
              </a:rPr>
              <a:t>.equals(k</a:t>
            </a:r>
            <a:r>
              <a:rPr lang="en-US" sz="2400" baseline="-25000" smtClean="0">
                <a:latin typeface="Courier New" panose="02070309020205020404" pitchFamily="49" charset="0"/>
                <a:cs typeface="Courier New" panose="02070309020205020404" pitchFamily="49" charset="0"/>
              </a:rPr>
              <a:t>2</a:t>
            </a:r>
            <a:r>
              <a:rPr lang="en-US" sz="2400">
                <a:latin typeface="Courier New" panose="02070309020205020404" pitchFamily="49" charset="0"/>
                <a:cs typeface="Courier New" panose="02070309020205020404" pitchFamily="49" charset="0"/>
              </a:rPr>
              <a:t>)</a:t>
            </a:r>
            <a:r>
              <a:rPr lang="en-US"/>
              <a:t> </a:t>
            </a:r>
            <a:r>
              <a:rPr lang="en-US" smtClean="0"/>
              <a:t>then it must be true that </a:t>
            </a:r>
            <a:r>
              <a:rPr lang="en-US"/>
              <a:t>[</a:t>
            </a:r>
            <a:r>
              <a:rPr lang="en-US" sz="2400">
                <a:latin typeface="Courier New" panose="02070309020205020404" pitchFamily="49" charset="0"/>
                <a:cs typeface="Courier New" panose="02070309020205020404" pitchFamily="49" charset="0"/>
              </a:rPr>
              <a:t>k</a:t>
            </a:r>
            <a:r>
              <a:rPr lang="en-US" sz="2400" baseline="-25000">
                <a:latin typeface="Courier New" panose="02070309020205020404" pitchFamily="49" charset="0"/>
                <a:cs typeface="Courier New" panose="02070309020205020404" pitchFamily="49" charset="0"/>
              </a:rPr>
              <a:t>1</a:t>
            </a:r>
            <a:r>
              <a:rPr lang="en-US" sz="2400">
                <a:latin typeface="Courier New" panose="02070309020205020404" pitchFamily="49" charset="0"/>
                <a:cs typeface="Courier New" panose="02070309020205020404" pitchFamily="49" charset="0"/>
              </a:rPr>
              <a:t>.hashCode() == k</a:t>
            </a:r>
            <a:r>
              <a:rPr lang="en-US" sz="2400" baseline="-25000">
                <a:latin typeface="Courier New" panose="02070309020205020404" pitchFamily="49" charset="0"/>
                <a:cs typeface="Courier New" panose="02070309020205020404" pitchFamily="49" charset="0"/>
              </a:rPr>
              <a:t>2</a:t>
            </a:r>
            <a:r>
              <a:rPr lang="en-US" sz="2400">
                <a:latin typeface="Courier New" panose="02070309020205020404" pitchFamily="49" charset="0"/>
                <a:cs typeface="Courier New" panose="02070309020205020404" pitchFamily="49" charset="0"/>
              </a:rPr>
              <a:t>.hashCode</a:t>
            </a:r>
            <a:r>
              <a:rPr lang="en-US" sz="2400" smtClean="0">
                <a:latin typeface="Courier New" panose="02070309020205020404" pitchFamily="49" charset="0"/>
                <a:cs typeface="Courier New" panose="02070309020205020404" pitchFamily="49" charset="0"/>
              </a:rPr>
              <a:t>()</a:t>
            </a:r>
            <a:r>
              <a:rPr lang="en-US" smtClean="0"/>
              <a:t>]</a:t>
            </a:r>
            <a:br>
              <a:rPr lang="en-US" smtClean="0"/>
            </a:br>
            <a:r>
              <a:rPr lang="en-US" smtClean="0"/>
              <a:t>This means that you  must include the same information in your </a:t>
            </a:r>
            <a:r>
              <a:rPr lang="en-US" sz="2400" smtClean="0">
                <a:latin typeface="Courier New" panose="02070309020205020404" pitchFamily="49" charset="0"/>
                <a:cs typeface="Courier New" panose="02070309020205020404" pitchFamily="49" charset="0"/>
              </a:rPr>
              <a:t>hashCode</a:t>
            </a:r>
            <a:r>
              <a:rPr lang="en-US" smtClean="0"/>
              <a:t> definition as you include in your implementation of </a:t>
            </a:r>
            <a:r>
              <a:rPr lang="en-US" sz="2400">
                <a:latin typeface="Courier New" panose="02070309020205020404" pitchFamily="49" charset="0"/>
                <a:cs typeface="Courier New" panose="02070309020205020404" pitchFamily="49" charset="0"/>
              </a:rPr>
              <a:t>equals</a:t>
            </a:r>
            <a:r>
              <a:rPr lang="en-US" smtClean="0"/>
              <a:t>.</a:t>
            </a:r>
          </a:p>
          <a:p>
            <a:pPr marL="393700" lvl="1" indent="0">
              <a:buFont typeface="Wingdings 2" pitchFamily="18" charset="2"/>
              <a:buNone/>
              <a:defRPr/>
            </a:pPr>
            <a:endParaRPr lang="en-US" smtClean="0"/>
          </a:p>
          <a:p>
            <a:pPr>
              <a:defRPr/>
            </a:pPr>
            <a:endParaRPr lang="en-US"/>
          </a:p>
        </p:txBody>
      </p:sp>
      <p:sp>
        <p:nvSpPr>
          <p:cNvPr id="4" name="Slide Number Placeholder 3"/>
          <p:cNvSpPr>
            <a:spLocks noGrp="1"/>
          </p:cNvSpPr>
          <p:nvPr>
            <p:ph type="sldNum" sz="quarter" idx="12"/>
          </p:nvPr>
        </p:nvSpPr>
        <p:spPr/>
        <p:txBody>
          <a:bodyPr/>
          <a:lstStyle/>
          <a:p>
            <a:pPr>
              <a:defRPr/>
            </a:pPr>
            <a:fld id="{D7F4B3B5-A50D-45ED-8FDC-F318D1363798}"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8671C9-81DF-438A-A863-F2CD04FD078D}" type="slidenum">
              <a:rPr lang="en-US" smtClean="0"/>
              <a:pPr>
                <a:defRPr/>
              </a:pPr>
              <a:t>42</a:t>
            </a:fld>
            <a:endParaRPr lang="en-US" dirty="0"/>
          </a:p>
        </p:txBody>
      </p:sp>
      <p:pic>
        <p:nvPicPr>
          <p:cNvPr id="440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838200"/>
            <a:ext cx="7391400" cy="5749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762000"/>
            <a:ext cx="8229600" cy="5562600"/>
          </a:xfrm>
        </p:spPr>
        <p:txBody>
          <a:bodyPr/>
          <a:lstStyle/>
          <a:p>
            <a:pPr marL="0" indent="0">
              <a:buFont typeface="Wingdings 2" pitchFamily="18" charset="2"/>
              <a:buNone/>
            </a:pPr>
            <a:r>
              <a:rPr lang="en-US" altLang="en-US" u="sng" smtClean="0"/>
              <a:t>Formula</a:t>
            </a:r>
            <a:r>
              <a:rPr lang="en-US" altLang="en-US" smtClean="0"/>
              <a:t>:</a:t>
            </a:r>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DAC6D8EF-FCF0-44D4-A36C-10B4308B1E06}" type="slidenum">
              <a:rPr lang="en-US" smtClean="0"/>
              <a:pPr>
                <a:defRPr/>
              </a:pPr>
              <a:t>43</a:t>
            </a:fld>
            <a:endParaRPr lang="en-US" dirty="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9246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36925"/>
            <a:ext cx="6924675" cy="271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3518745-96DD-4F77-BBCE-33DEC8C530D0}" type="slidenum">
              <a:rPr lang="en-US" smtClean="0"/>
              <a:pPr>
                <a:defRPr/>
              </a:pPr>
              <a:t>44</a:t>
            </a:fld>
            <a:endParaRPr lang="en-US" dirty="0"/>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7213"/>
            <a:ext cx="7543800" cy="473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0600" y="381000"/>
            <a:ext cx="7543800" cy="1446213"/>
          </a:xfrm>
          <a:prstGeom prst="rect">
            <a:avLst/>
          </a:prstGeom>
          <a:noFill/>
        </p:spPr>
        <p:txBody>
          <a:bodyPr>
            <a:spAutoFit/>
          </a:bodyPr>
          <a:lstStyle/>
          <a:p>
            <a:pPr>
              <a:defRPr/>
            </a:pPr>
            <a:r>
              <a:rPr lang="en-US" sz="4400" smtClean="0">
                <a:solidFill>
                  <a:schemeClr val="tx2">
                    <a:lumMod val="75000"/>
                  </a:schemeClr>
                </a:solidFill>
                <a:latin typeface="Arial" pitchFamily="34" charset="0"/>
                <a:cs typeface="Arial" pitchFamily="34" charset="0"/>
              </a:rPr>
              <a:t>Review: Making </a:t>
            </a:r>
            <a:r>
              <a:rPr lang="en-US" sz="4400">
                <a:solidFill>
                  <a:schemeClr val="tx2">
                    <a:lumMod val="75000"/>
                  </a:schemeClr>
                </a:solidFill>
                <a:latin typeface="Arial" pitchFamily="34" charset="0"/>
                <a:cs typeface="Arial" pitchFamily="34" charset="0"/>
              </a:rPr>
              <a:t>Your Classes Immutable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736600" y="1860550"/>
            <a:ext cx="7772400" cy="4114800"/>
          </a:xfrm>
        </p:spPr>
        <p:txBody>
          <a:bodyPr lIns="90488" tIns="44450" rIns="90488" bIns="44450"/>
          <a:lstStyle/>
          <a:p>
            <a:pPr marL="0" indent="0">
              <a:buFont typeface="Wingdings 2" pitchFamily="18" charset="2"/>
              <a:buNone/>
            </a:pPr>
            <a:r>
              <a:rPr lang="en-US" altLang="en-US" smtClean="0"/>
              <a:t>All classes in Java belong to the inheritance hierarchy headed by the Object class.</a:t>
            </a:r>
          </a:p>
          <a:p>
            <a:pPr marL="0" indent="0">
              <a:buFont typeface="Wingdings 2" pitchFamily="18" charset="2"/>
              <a:buNone/>
            </a:pPr>
            <a:r>
              <a:rPr lang="en-US" altLang="en-US" smtClean="0"/>
              <a:t/>
            </a:r>
            <a:br>
              <a:rPr lang="en-US" altLang="en-US" smtClean="0"/>
            </a:br>
            <a:r>
              <a:rPr lang="en-US" altLang="en-US" smtClean="0"/>
              <a:t>Likewise, all individual consciousnesses inherit from the single unified field.</a:t>
            </a:r>
          </a:p>
          <a:p>
            <a:pPr marL="0" indent="0" eaLnBrk="1" hangingPunct="1">
              <a:lnSpc>
                <a:spcPct val="90000"/>
              </a:lnSpc>
              <a:buFontTx/>
              <a:buNone/>
            </a:pPr>
            <a:endParaRPr lang="en-US" altLang="en-US" smtClean="0"/>
          </a:p>
          <a:p>
            <a:pPr marL="0" indent="0" eaLnBrk="1" hangingPunct="1">
              <a:lnSpc>
                <a:spcPct val="90000"/>
              </a:lnSpc>
              <a:buFontTx/>
              <a:buNone/>
            </a:pPr>
            <a:endParaRPr lang="en-US" altLang="en-US" smtClean="0"/>
          </a:p>
          <a:p>
            <a:pPr marL="0" indent="0" eaLnBrk="1" hangingPunct="1">
              <a:lnSpc>
                <a:spcPct val="90000"/>
              </a:lnSpc>
              <a:buFontTx/>
              <a:buNone/>
            </a:pPr>
            <a:endParaRPr lang="en-US" altLang="en-US" smtClean="0"/>
          </a:p>
        </p:txBody>
      </p:sp>
      <p:sp>
        <p:nvSpPr>
          <p:cNvPr id="47107"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2</a:t>
            </a:r>
            <a:endParaRPr lang="en-US" altLang="en-US" smtClean="0"/>
          </a:p>
        </p:txBody>
      </p:sp>
      <p:sp>
        <p:nvSpPr>
          <p:cNvPr id="5" name="Slide Number Placeholder 4"/>
          <p:cNvSpPr>
            <a:spLocks noGrp="1"/>
          </p:cNvSpPr>
          <p:nvPr>
            <p:ph type="sldNum" sz="quarter" idx="12"/>
          </p:nvPr>
        </p:nvSpPr>
        <p:spPr/>
        <p:txBody>
          <a:bodyPr/>
          <a:lstStyle/>
          <a:p>
            <a:pPr>
              <a:defRPr/>
            </a:pPr>
            <a:fld id="{BF842CD8-1F06-4B2E-9D1A-4580B542FE3A}" type="slidenum">
              <a:rPr lang="en-US"/>
              <a:pPr>
                <a:defRPr/>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lnSpcReduction="10000"/>
          </a:bodyPr>
          <a:lstStyle/>
          <a:p>
            <a:pPr marL="342900" indent="-342900" eaLnBrk="1" fontAlgn="auto" hangingPunct="1">
              <a:spcAft>
                <a:spcPts val="0"/>
              </a:spcAft>
              <a:buClr>
                <a:schemeClr val="accent3"/>
              </a:buClr>
              <a:buFont typeface="+mj-lt"/>
              <a:buAutoNum type="arabicPeriod"/>
              <a:defRPr/>
            </a:pPr>
            <a:r>
              <a:rPr lang="en-US" sz="1800" smtClean="0"/>
              <a:t>Inheritance in Java makes it possible for a subclass to enjoy (and re-use) the features of a superclass.</a:t>
            </a:r>
            <a:br>
              <a:rPr lang="en-US" sz="1800" smtClean="0"/>
            </a:br>
            <a:endParaRPr lang="en-US" sz="1800" dirty="0" smtClean="0"/>
          </a:p>
          <a:p>
            <a:pPr marL="342900" indent="-342900" eaLnBrk="1" fontAlgn="auto" hangingPunct="1">
              <a:spcAft>
                <a:spcPts val="0"/>
              </a:spcAft>
              <a:buClr>
                <a:schemeClr val="accent3"/>
              </a:buClr>
              <a:buFont typeface="+mj-lt"/>
              <a:buAutoNum type="arabicPeriod"/>
              <a:defRPr/>
            </a:pPr>
            <a:r>
              <a:rPr lang="en-US" sz="1800" smtClean="0"/>
              <a:t>All classes in Java – even user defined classes – automatically inherit from the class Object</a:t>
            </a:r>
            <a:endParaRPr lang="en-US" sz="1800" dirty="0" smtClean="0"/>
          </a:p>
          <a:p>
            <a:pPr marL="274320" indent="-274320" eaLnBrk="1" fontAlgn="auto" hangingPunct="1">
              <a:spcAft>
                <a:spcPts val="0"/>
              </a:spcAft>
              <a:buClr>
                <a:schemeClr val="accent3"/>
              </a:buClr>
              <a:buFont typeface="+mj-lt"/>
              <a:buAutoNum type="arabicPeriod"/>
              <a:defRPr/>
            </a:pPr>
            <a:endParaRPr lang="en-US" sz="1800" dirty="0" smtClean="0"/>
          </a:p>
          <a:p>
            <a:pPr marL="342900" indent="-342900" eaLnBrk="1" fontAlgn="auto" hangingPunct="1">
              <a:spcAft>
                <a:spcPts val="0"/>
              </a:spcAft>
              <a:buClr>
                <a:schemeClr val="accent3"/>
              </a:buClr>
              <a:buFont typeface="+mj-lt"/>
              <a:buAutoNum type="arabicPeriod"/>
              <a:defRPr/>
            </a:pPr>
            <a:r>
              <a:rPr lang="en-US" sz="1800" b="1" i="1" dirty="0" smtClean="0"/>
              <a:t>Transcendental Consciousness</a:t>
            </a:r>
            <a:r>
              <a:rPr lang="en-US" sz="1800" i="1" dirty="0" smtClean="0"/>
              <a:t> </a:t>
            </a:r>
            <a:r>
              <a:rPr lang="en-US" sz="1800" dirty="0" smtClean="0"/>
              <a:t>is the field of </a:t>
            </a:r>
            <a:r>
              <a:rPr lang="en-US" sz="1800" smtClean="0"/>
              <a:t>pure awareness, beyond the active thinking level, that is the birthright and essential nature of everyone. Everyone “inherits” from pure consciousness</a:t>
            </a:r>
            <a:endParaRPr lang="en-US" sz="1800" dirty="0" smtClean="0"/>
          </a:p>
          <a:p>
            <a:pPr marL="342900" indent="-342900" eaLnBrk="1" fontAlgn="auto" hangingPunct="1">
              <a:spcAft>
                <a:spcPts val="0"/>
              </a:spcAft>
              <a:buClr>
                <a:schemeClr val="accent3"/>
              </a:buClr>
              <a:buFont typeface="+mj-lt"/>
              <a:buAutoNum type="arabicPeriod"/>
              <a:defRPr/>
            </a:pPr>
            <a:endParaRPr lang="en-US" sz="1800" dirty="0" smtClean="0"/>
          </a:p>
          <a:p>
            <a:pPr marL="342900" indent="-342900" eaLnBrk="1" fontAlgn="auto" hangingPunct="1">
              <a:spcAft>
                <a:spcPts val="0"/>
              </a:spcAft>
              <a:buClr>
                <a:schemeClr val="accent3"/>
              </a:buClr>
              <a:buFont typeface="+mj-lt"/>
              <a:buAutoNum type="arabicPeriod"/>
              <a:defRPr/>
            </a:pPr>
            <a:r>
              <a:rPr lang="en-US" sz="1800" b="1" i="1" dirty="0" smtClean="0"/>
              <a:t>Wholeness moving within itself</a:t>
            </a:r>
            <a:r>
              <a:rPr lang="en-US" sz="1800" i="1" smtClean="0"/>
              <a:t>: </a:t>
            </a:r>
            <a:r>
              <a:rPr lang="en-US" sz="1800"/>
              <a:t> </a:t>
            </a:r>
            <a:r>
              <a:rPr lang="en-US" sz="1800" smtClean="0"/>
              <a:t>In </a:t>
            </a:r>
            <a:r>
              <a:rPr lang="en-US" sz="1800" dirty="0" smtClean="0"/>
              <a:t>Unity Consciousness</a:t>
            </a:r>
            <a:r>
              <a:rPr lang="en-US" sz="1800" smtClean="0"/>
              <a:t>, there is an even deeper realization: The only data and behavior that exist in the universe is that which is “inherited from” pure consciousness – everything in that state is seen as the play of one’s own consciousness.</a:t>
            </a:r>
            <a:endParaRPr lang="en-US" sz="1800" dirty="0" smtClean="0"/>
          </a:p>
          <a:p>
            <a:pPr marL="0" indent="0" eaLnBrk="1" fontAlgn="auto" hangingPunct="1">
              <a:lnSpc>
                <a:spcPct val="90000"/>
              </a:lnSpc>
              <a:spcAft>
                <a:spcPts val="0"/>
              </a:spcAft>
              <a:buClr>
                <a:schemeClr val="accent3"/>
              </a:buClr>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endParaRPr lang="en-US" sz="3600" dirty="0" smtClean="0"/>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46</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Overview</a:t>
            </a:r>
          </a:p>
        </p:txBody>
      </p:sp>
      <p:sp>
        <p:nvSpPr>
          <p:cNvPr id="9219" name="Content Placeholder 2"/>
          <p:cNvSpPr>
            <a:spLocks noGrp="1"/>
          </p:cNvSpPr>
          <p:nvPr>
            <p:ph idx="1"/>
          </p:nvPr>
        </p:nvSpPr>
        <p:spPr/>
        <p:txBody>
          <a:bodyPr/>
          <a:lstStyle/>
          <a:p>
            <a:pPr marL="514350" indent="-514350">
              <a:buFont typeface="Calibri" pitchFamily="34" charset="0"/>
              <a:buAutoNum type="arabicPeriod"/>
            </a:pPr>
            <a:r>
              <a:rPr lang="en-US" altLang="en-US" smtClean="0"/>
              <a:t>Java 8 introduces many new features in interfaces and applications of these features to the collections library</a:t>
            </a:r>
          </a:p>
          <a:p>
            <a:pPr marL="514350" indent="-514350">
              <a:buFont typeface="Calibri" pitchFamily="34" charset="0"/>
              <a:buAutoNum type="arabicPeriod"/>
            </a:pPr>
            <a:endParaRPr lang="en-US" altLang="en-US" smtClean="0"/>
          </a:p>
          <a:p>
            <a:pPr marL="514350" indent="-514350">
              <a:buFont typeface="Calibri" pitchFamily="34" charset="0"/>
              <a:buAutoNum type="arabicPeriod"/>
            </a:pPr>
            <a:r>
              <a:rPr lang="en-US" altLang="en-US" smtClean="0"/>
              <a:t>The Object class is the superclass of all Java classes. It offers several important methods (usable by any Java class), but to be useful, they must be overridden (in the right way)</a:t>
            </a:r>
          </a:p>
        </p:txBody>
      </p:sp>
      <p:sp>
        <p:nvSpPr>
          <p:cNvPr id="4" name="Slide Number Placeholder 3"/>
          <p:cNvSpPr>
            <a:spLocks noGrp="1"/>
          </p:cNvSpPr>
          <p:nvPr>
            <p:ph type="sldNum" sz="quarter" idx="12"/>
          </p:nvPr>
        </p:nvSpPr>
        <p:spPr/>
        <p:txBody>
          <a:bodyPr/>
          <a:lstStyle/>
          <a:p>
            <a:pPr>
              <a:defRPr/>
            </a:pPr>
            <a:fld id="{E496C0CF-F33C-4D3A-96DD-6993090DA6E0}"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Java 8 Features of Interfaces</a:t>
            </a:r>
          </a:p>
        </p:txBody>
      </p:sp>
      <p:sp>
        <p:nvSpPr>
          <p:cNvPr id="10243" name="Content Placeholder 2"/>
          <p:cNvSpPr>
            <a:spLocks noGrp="1"/>
          </p:cNvSpPr>
          <p:nvPr>
            <p:ph idx="1"/>
          </p:nvPr>
        </p:nvSpPr>
        <p:spPr/>
        <p:txBody>
          <a:bodyPr/>
          <a:lstStyle/>
          <a:p>
            <a:r>
              <a:rPr lang="en-US" altLang="en-US" sz="2800" smtClean="0"/>
              <a:t>Before Java 8, none of the methods in an interface had a method body; all were unimplemented. </a:t>
            </a:r>
            <a:br>
              <a:rPr lang="en-US" altLang="en-US" sz="2800" smtClean="0"/>
            </a:br>
            <a:endParaRPr lang="en-US" altLang="en-US" sz="2800" smtClean="0"/>
          </a:p>
          <a:p>
            <a:r>
              <a:rPr lang="en-US" altLang="en-US" sz="2800" smtClean="0"/>
              <a:t>In Java 8, two kinds of implemented methods are now allowed: </a:t>
            </a:r>
            <a:r>
              <a:rPr lang="en-US" altLang="en-US" sz="2800" i="1" smtClean="0"/>
              <a:t>default methods</a:t>
            </a:r>
            <a:r>
              <a:rPr lang="en-US" altLang="en-US" sz="2800" smtClean="0"/>
              <a:t> and </a:t>
            </a:r>
            <a:r>
              <a:rPr lang="en-US" altLang="en-US" sz="2800" i="1" smtClean="0"/>
              <a:t>static methods. </a:t>
            </a:r>
            <a:r>
              <a:rPr lang="en-US" altLang="en-US" sz="2800" smtClean="0"/>
              <a:t>Both can be added to legacy interfaces without breaking code.</a:t>
            </a:r>
          </a:p>
        </p:txBody>
      </p:sp>
      <p:sp>
        <p:nvSpPr>
          <p:cNvPr id="4" name="Slide Number Placeholder 3"/>
          <p:cNvSpPr>
            <a:spLocks noGrp="1"/>
          </p:cNvSpPr>
          <p:nvPr>
            <p:ph type="sldNum" sz="quarter" idx="12"/>
          </p:nvPr>
        </p:nvSpPr>
        <p:spPr/>
        <p:txBody>
          <a:bodyPr/>
          <a:lstStyle/>
          <a:p>
            <a:pPr>
              <a:defRPr/>
            </a:pPr>
            <a:fld id="{3F6DB75C-1FF1-4B49-BC08-8B99E558AC0D}"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12B231-CBB9-42F7-BB22-DFD054F68A91}" type="slidenum">
              <a:rPr lang="en-US"/>
              <a:pPr>
                <a:defRPr/>
              </a:pPr>
              <a:t>7</a:t>
            </a:fld>
            <a:endParaRPr lang="en-US"/>
          </a:p>
        </p:txBody>
      </p:sp>
      <p:sp>
        <p:nvSpPr>
          <p:cNvPr id="6" name="Title 1"/>
          <p:cNvSpPr>
            <a:spLocks noGrp="1"/>
          </p:cNvSpPr>
          <p:nvPr>
            <p:ph idx="1"/>
          </p:nvPr>
        </p:nvSpPr>
        <p:spPr>
          <a:xfrm>
            <a:off x="457200" y="457200"/>
            <a:ext cx="8229600" cy="5867400"/>
          </a:xfrm>
        </p:spPr>
        <p:txBody>
          <a:bodyPr/>
          <a:lstStyle/>
          <a:p>
            <a:pPr lvl="1">
              <a:defRPr/>
            </a:pPr>
            <a:r>
              <a:rPr lang="en-US" sz="3200" dirty="0"/>
              <a:t>A </a:t>
            </a:r>
            <a:r>
              <a:rPr lang="en-US" sz="3200" u="sng" dirty="0"/>
              <a:t>default method </a:t>
            </a:r>
            <a:r>
              <a:rPr lang="en-US" sz="3200" dirty="0"/>
              <a:t>is a fully implemented method within an interface, whose declaration begins with the keyword </a:t>
            </a:r>
            <a:r>
              <a:rPr lang="en-US" sz="2800" dirty="0">
                <a:latin typeface="Courier New" panose="02070309020205020404" pitchFamily="49" charset="0"/>
                <a:cs typeface="Courier New" panose="02070309020205020404" pitchFamily="49" charset="0"/>
              </a:rPr>
              <a:t>default</a:t>
            </a:r>
          </a:p>
          <a:p>
            <a:pPr lvl="1">
              <a:defRPr/>
            </a:pPr>
            <a:r>
              <a:rPr lang="en-US" sz="3200" dirty="0"/>
              <a:t>A </a:t>
            </a:r>
            <a:r>
              <a:rPr lang="en-US" sz="3200" u="sng" dirty="0"/>
              <a:t>static method </a:t>
            </a:r>
            <a:r>
              <a:rPr lang="en-US" sz="3200" dirty="0" smtClean="0"/>
              <a:t> in an interface is </a:t>
            </a:r>
            <a:r>
              <a:rPr lang="en-US" sz="3200" dirty="0"/>
              <a:t>a fully implemented </a:t>
            </a:r>
            <a:r>
              <a:rPr lang="en-US" sz="3200" dirty="0" smtClean="0"/>
              <a:t>static method having  </a:t>
            </a:r>
            <a:r>
              <a:rPr lang="en-US" sz="3200" dirty="0"/>
              <a:t>the same characteristics as any static method in a class. </a:t>
            </a:r>
            <a:endParaRPr lang="en-US" sz="3200" dirty="0" smtClean="0"/>
          </a:p>
          <a:p>
            <a:pPr marL="393700" lvl="1" indent="0">
              <a:buFont typeface="Wingdings 2" pitchFamily="18" charset="2"/>
              <a:buNone/>
              <a:defRPr/>
            </a:pPr>
            <a:endParaRPr lang="en-US" sz="3200" dirty="0"/>
          </a:p>
          <a:p>
            <a:pPr marL="393700" lvl="1" indent="0">
              <a:buFont typeface="Wingdings 2" pitchFamily="18" charset="2"/>
              <a:buNone/>
              <a:defRPr/>
            </a:pPr>
            <a:r>
              <a:rPr lang="en-US" dirty="0" smtClean="0"/>
              <a:t>See Demos in package lesson7.lecture.defaultmethods and lesson7.lecture.interfacestatic</a:t>
            </a:r>
            <a:r>
              <a:rPr lang="en-US" dirty="0"/>
              <a:t/>
            </a:r>
            <a:br>
              <a:rPr lang="en-US" dirty="0"/>
            </a:br>
            <a:endParaRPr lang="en-US" dirty="0"/>
          </a:p>
          <a:p>
            <a:pPr marL="0" indent="0" eaLnBrk="1" hangingPunct="1">
              <a:buFont typeface="Wingdings 2" pitchFamily="18" charset="2"/>
              <a:buNone/>
              <a:defRPr/>
            </a:pP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New Programming Style</a:t>
            </a:r>
          </a:p>
        </p:txBody>
      </p:sp>
      <p:sp>
        <p:nvSpPr>
          <p:cNvPr id="3" name="Content Placeholder 2"/>
          <p:cNvSpPr>
            <a:spLocks noGrp="1"/>
          </p:cNvSpPr>
          <p:nvPr>
            <p:ph idx="1"/>
          </p:nvPr>
        </p:nvSpPr>
        <p:spPr/>
        <p:txBody>
          <a:bodyPr>
            <a:normAutofit fontScale="77500" lnSpcReduction="20000"/>
          </a:bodyPr>
          <a:lstStyle/>
          <a:p>
            <a:pPr marL="26987" indent="0">
              <a:buFont typeface="Wingdings 2" pitchFamily="18" charset="2"/>
              <a:buNone/>
              <a:defRPr/>
            </a:pPr>
            <a:r>
              <a:rPr lang="en-US" b="1" i="1" dirty="0" smtClean="0"/>
              <a:t>Default Methods </a:t>
            </a:r>
            <a:r>
              <a:rPr lang="en-US" dirty="0" smtClean="0"/>
              <a:t>in </a:t>
            </a:r>
            <a:r>
              <a:rPr lang="en-US" dirty="0"/>
              <a:t>an interface eliminate the need to create special classes that represent  a default implementation of the interface. </a:t>
            </a:r>
            <a:endParaRPr lang="en-US" dirty="0" smtClean="0"/>
          </a:p>
          <a:p>
            <a:pPr marL="484187" indent="-457200">
              <a:defRPr/>
            </a:pPr>
            <a:r>
              <a:rPr lang="en-US" dirty="0" smtClean="0"/>
              <a:t>Examples </a:t>
            </a:r>
            <a:r>
              <a:rPr lang="en-US" dirty="0"/>
              <a:t>from pre-Java 8 of default implementations of interfaces: </a:t>
            </a:r>
            <a:r>
              <a:rPr lang="en-US" sz="2800" dirty="0" smtClean="0"/>
              <a:t> 	</a:t>
            </a:r>
            <a:r>
              <a:rPr lang="en-US" sz="2000" dirty="0" err="1" smtClean="0"/>
              <a:t>WindowListener</a:t>
            </a:r>
            <a:r>
              <a:rPr lang="en-US" sz="2000" dirty="0" smtClean="0"/>
              <a:t> </a:t>
            </a:r>
            <a:r>
              <a:rPr lang="en-US" sz="2000" dirty="0"/>
              <a:t>/ </a:t>
            </a:r>
            <a:r>
              <a:rPr lang="en-US" sz="2000" dirty="0" err="1"/>
              <a:t>WindowAdapter</a:t>
            </a:r>
            <a:r>
              <a:rPr lang="en-US" sz="2000" dirty="0"/>
              <a:t>, </a:t>
            </a:r>
            <a:br>
              <a:rPr lang="en-US" sz="2000" dirty="0"/>
            </a:br>
            <a:r>
              <a:rPr lang="en-US" sz="2000" dirty="0" smtClean="0"/>
              <a:t>	List </a:t>
            </a:r>
            <a:r>
              <a:rPr lang="en-US" sz="2000" dirty="0"/>
              <a:t>/ </a:t>
            </a:r>
            <a:r>
              <a:rPr lang="en-US" sz="2000" dirty="0" err="1" smtClean="0"/>
              <a:t>AbstractList</a:t>
            </a:r>
            <a:r>
              <a:rPr lang="en-US" sz="2800" dirty="0" smtClean="0"/>
              <a:t>. </a:t>
            </a:r>
            <a:endParaRPr lang="en-US" sz="2800" dirty="0" smtClean="0"/>
          </a:p>
          <a:p>
            <a:pPr marL="484187" indent="-457200">
              <a:defRPr/>
            </a:pPr>
            <a:r>
              <a:rPr lang="en-US" dirty="0" smtClean="0"/>
              <a:t>Now</a:t>
            </a:r>
            <a:r>
              <a:rPr lang="en-US" dirty="0" smtClean="0"/>
              <a:t>, in developing new code, it is possible in many cases to place these </a:t>
            </a:r>
            <a:r>
              <a:rPr lang="en-US" dirty="0"/>
              <a:t>default implementations </a:t>
            </a:r>
            <a:r>
              <a:rPr lang="en-US" dirty="0" smtClean="0"/>
              <a:t>in </a:t>
            </a:r>
            <a:r>
              <a:rPr lang="en-US" dirty="0"/>
              <a:t>the interface directly.</a:t>
            </a:r>
            <a:br>
              <a:rPr lang="en-US" dirty="0"/>
            </a:br>
            <a:endParaRPr lang="en-US" dirty="0" smtClean="0"/>
          </a:p>
          <a:p>
            <a:pPr marL="26987" indent="0">
              <a:buFont typeface="Wingdings 2" pitchFamily="18" charset="2"/>
              <a:buNone/>
              <a:defRPr/>
            </a:pPr>
            <a:r>
              <a:rPr lang="en-US" b="1" i="1" dirty="0" smtClean="0"/>
              <a:t>Static Methods </a:t>
            </a:r>
            <a:r>
              <a:rPr lang="en-US" dirty="0"/>
              <a:t>in an interface eliminate the need to create special utility classes that naturally belong with the interface. </a:t>
            </a:r>
            <a:endParaRPr lang="en-US" dirty="0" smtClean="0"/>
          </a:p>
          <a:p>
            <a:pPr marL="484187" indent="-457200">
              <a:defRPr/>
            </a:pPr>
            <a:r>
              <a:rPr lang="en-US" dirty="0" smtClean="0"/>
              <a:t>Examples from pre-Java 8 of how interfaces sometimes have companion utility classes (consisting of static methods): </a:t>
            </a:r>
            <a:br>
              <a:rPr lang="en-US" dirty="0" smtClean="0"/>
            </a:br>
            <a:r>
              <a:rPr lang="en-US" dirty="0" smtClean="0"/>
              <a:t>       </a:t>
            </a:r>
            <a:r>
              <a:rPr lang="en-US" sz="2300" dirty="0" smtClean="0"/>
              <a:t>Collection / Collections</a:t>
            </a:r>
            <a:r>
              <a:rPr lang="en-US" sz="1800" dirty="0" smtClean="0"/>
              <a:t>, </a:t>
            </a:r>
            <a:r>
              <a:rPr lang="en-US" sz="2100" dirty="0" smtClean="0"/>
              <a:t/>
            </a:r>
            <a:br>
              <a:rPr lang="en-US" sz="2100" dirty="0" smtClean="0"/>
            </a:br>
            <a:r>
              <a:rPr lang="en-US" dirty="0" smtClean="0"/>
              <a:t>	</a:t>
            </a:r>
            <a:r>
              <a:rPr lang="en-US" sz="2300" dirty="0" smtClean="0"/>
              <a:t>Path / Paths.</a:t>
            </a:r>
          </a:p>
          <a:p>
            <a:pPr marL="274320" indent="-274320" eaLnBrk="1" fontAlgn="auto" hangingPunct="1">
              <a:lnSpc>
                <a:spcPct val="90000"/>
              </a:lnSpc>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4E1979B4-50AF-46C7-920C-5E4A2B262D39}"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400" smtClean="0"/>
              <a:t>Solution to Evolving API Problem</a:t>
            </a:r>
          </a:p>
        </p:txBody>
      </p:sp>
      <p:sp>
        <p:nvSpPr>
          <p:cNvPr id="13315" name="Content Placeholder 2"/>
          <p:cNvSpPr>
            <a:spLocks noGrp="1"/>
          </p:cNvSpPr>
          <p:nvPr>
            <p:ph idx="1"/>
          </p:nvPr>
        </p:nvSpPr>
        <p:spPr/>
        <p:txBody>
          <a:bodyPr/>
          <a:lstStyle/>
          <a:p>
            <a:pPr marL="0" indent="0">
              <a:buFont typeface="Wingdings 2" pitchFamily="18" charset="2"/>
              <a:buNone/>
            </a:pPr>
            <a:r>
              <a:rPr lang="en-US" altLang="en-US" smtClean="0"/>
              <a:t>When you need to add new methods to an existing interface, provide them with default implementations using the new Java 8 default feature. Then</a:t>
            </a:r>
          </a:p>
          <a:p>
            <a:pPr lvl="1"/>
            <a:r>
              <a:rPr lang="en-US" altLang="en-US" smtClean="0"/>
              <a:t>legacy code will not be required to implement the new methods, so existing code will not be broken</a:t>
            </a:r>
          </a:p>
          <a:p>
            <a:pPr lvl="1"/>
            <a:r>
              <a:rPr lang="en-US" altLang="en-US" smtClean="0"/>
              <a:t>new functionality will be available for new client projects.</a:t>
            </a:r>
          </a:p>
        </p:txBody>
      </p:sp>
      <p:sp>
        <p:nvSpPr>
          <p:cNvPr id="4" name="Slide Number Placeholder 3"/>
          <p:cNvSpPr>
            <a:spLocks noGrp="1"/>
          </p:cNvSpPr>
          <p:nvPr>
            <p:ph type="sldNum" sz="quarter" idx="12"/>
          </p:nvPr>
        </p:nvSpPr>
        <p:spPr/>
        <p:txBody>
          <a:bodyPr/>
          <a:lstStyle/>
          <a:p>
            <a:pPr>
              <a:defRPr/>
            </a:pPr>
            <a:fld id="{06745943-B980-4D86-B89F-1618F411B74A}"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36771</TotalTime>
  <Words>1876</Words>
  <Application>Microsoft Office PowerPoint</Application>
  <PresentationFormat>On-screen Show (4:3)</PresentationFormat>
  <Paragraphs>256</Paragraphs>
  <Slides>46</Slides>
  <Notes>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Flow</vt:lpstr>
      <vt:lpstr>CS401 Modern Programming Practices (MPP) Dr. Shafqat Ali Shad</vt:lpstr>
      <vt:lpstr>PowerPoint Presentation</vt:lpstr>
      <vt:lpstr>Lecture 7: Interfaces in Java 8 and the Object Superclass</vt:lpstr>
      <vt:lpstr>Wholeness Statement</vt:lpstr>
      <vt:lpstr>Overview</vt:lpstr>
      <vt:lpstr>Java 8 Features of Interfaces</vt:lpstr>
      <vt:lpstr>PowerPoint Presentation</vt:lpstr>
      <vt:lpstr>New Programming Style</vt:lpstr>
      <vt:lpstr>Solution to Evolving API Problem</vt:lpstr>
      <vt:lpstr>Other Uses</vt:lpstr>
      <vt:lpstr>First Set of Examples:  Review of Enums</vt:lpstr>
      <vt:lpstr> Review of Enums</vt:lpstr>
      <vt:lpstr>PowerPoint Presentation</vt:lpstr>
      <vt:lpstr>PowerPoint Presentation</vt:lpstr>
      <vt:lpstr>Improved Label Using enums</vt:lpstr>
      <vt:lpstr> Review of Enums</vt:lpstr>
      <vt:lpstr>First Set of Examples: Using enums to Create Singletons</vt:lpstr>
      <vt:lpstr>First Set of Examples: In Java 8, Enums Can “inherit”</vt:lpstr>
      <vt:lpstr>Second Set of Examples: forEach</vt:lpstr>
      <vt:lpstr>PowerPoint Presentation</vt:lpstr>
      <vt:lpstr>PowerPoint Presentation</vt:lpstr>
      <vt:lpstr>Quick Review of Nested Classes I</vt:lpstr>
      <vt:lpstr>Quick Review of Nested Classes II</vt:lpstr>
      <vt:lpstr>Rules for Default Methods in an Interface</vt:lpstr>
      <vt:lpstr>PowerPoint Presentation</vt:lpstr>
      <vt:lpstr>PowerPoint Presentation</vt:lpstr>
      <vt:lpstr>Static Methods Do Not Clash</vt:lpstr>
      <vt:lpstr>Main Point 1</vt:lpstr>
      <vt:lpstr>Overriding Methods in the Object Class</vt:lpstr>
      <vt:lpstr>The toString() Method</vt:lpstr>
      <vt:lpstr>PowerPoint Presentation</vt:lpstr>
      <vt:lpstr>Overriding equals()</vt:lpstr>
      <vt:lpstr>Correct Way to Do It</vt:lpstr>
      <vt:lpstr>Alternative Approach</vt:lpstr>
      <vt:lpstr>PowerPoint Presentation</vt:lpstr>
      <vt:lpstr>PowerPoint Presentation</vt:lpstr>
      <vt:lpstr>A third alternative: Composition instead of Inheritance</vt:lpstr>
      <vt:lpstr>Exercise</vt:lpstr>
      <vt:lpstr>Solution</vt:lpstr>
      <vt:lpstr>Overriding hashCode()</vt:lpstr>
      <vt:lpstr>hashCode() Rules</vt:lpstr>
      <vt:lpstr>PowerPoint Presentation</vt:lpstr>
      <vt:lpstr>PowerPoint Presentation</vt:lpstr>
      <vt:lpstr>PowerPoint Presentation</vt:lpstr>
      <vt:lpstr>Main Point 2</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admin</cp:lastModifiedBy>
  <cp:revision>673</cp:revision>
  <dcterms:created xsi:type="dcterms:W3CDTF">2010-06-08T15:14:26Z</dcterms:created>
  <dcterms:modified xsi:type="dcterms:W3CDTF">2016-04-11T14:03:59Z</dcterms:modified>
</cp:coreProperties>
</file>