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60" r:id="rId2"/>
    <p:sldId id="371" r:id="rId3"/>
    <p:sldId id="330" r:id="rId4"/>
    <p:sldId id="331" r:id="rId5"/>
    <p:sldId id="379"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386" r:id="rId39"/>
    <p:sldId id="421" r:id="rId40"/>
    <p:sldId id="422" r:id="rId41"/>
    <p:sldId id="423" r:id="rId42"/>
    <p:sldId id="424" r:id="rId43"/>
    <p:sldId id="425" r:id="rId44"/>
    <p:sldId id="426" r:id="rId45"/>
    <p:sldId id="428" r:id="rId46"/>
    <p:sldId id="429" r:id="rId47"/>
    <p:sldId id="427" r:id="rId48"/>
    <p:sldId id="430" r:id="rId49"/>
    <p:sldId id="32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695" autoAdjust="0"/>
    <p:restoredTop sz="90586" autoAdjust="0"/>
  </p:normalViewPr>
  <p:slideViewPr>
    <p:cSldViewPr>
      <p:cViewPr>
        <p:scale>
          <a:sx n="80" d="100"/>
          <a:sy n="80" d="100"/>
        </p:scale>
        <p:origin x="-840" y="48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70AFF-AE3F-4AAC-AF68-919CF5088386}" type="datetimeFigureOut">
              <a:rPr lang="en-US" smtClean="0"/>
              <a:pPr/>
              <a:t>4/14/2016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370568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oracle.com/javase/8/docs/api/java/util/function/Function.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76269B-A2E7-4E34-8CC2-89ED4EAE0EAE}"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Stream operations are either intermediate or terminal. Intermediate operations return a stream so we can chain multiple intermediate operations without using semicolons. Terminal operations are either void or return a non-stream result. In the above example </a:t>
            </a:r>
            <a:r>
              <a:rPr lang="en-US" dirty="0" smtClean="0"/>
              <a:t>filter</a:t>
            </a:r>
            <a:r>
              <a:rPr lang="en-US" sz="1200" b="0" i="0" kern="1200" dirty="0" smtClean="0">
                <a:solidFill>
                  <a:schemeClr val="tx1"/>
                </a:solidFill>
                <a:effectLst/>
                <a:latin typeface="+mn-lt"/>
                <a:ea typeface="+mn-ea"/>
                <a:cs typeface="+mn-cs"/>
              </a:rPr>
              <a:t>, </a:t>
            </a:r>
            <a:r>
              <a:rPr lang="en-US" dirty="0" err="1" smtClean="0"/>
              <a:t>map</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t>
            </a:r>
            <a:r>
              <a:rPr lang="en-US" dirty="0" smtClean="0"/>
              <a:t>sorted</a:t>
            </a:r>
            <a:r>
              <a:rPr lang="en-US" sz="1200" b="0" i="0" kern="1200" dirty="0" smtClean="0">
                <a:solidFill>
                  <a:schemeClr val="tx1"/>
                </a:solidFill>
                <a:effectLst/>
                <a:latin typeface="+mn-lt"/>
                <a:ea typeface="+mn-ea"/>
                <a:cs typeface="+mn-cs"/>
              </a:rPr>
              <a:t> are intermediate operations whereas </a:t>
            </a:r>
            <a:r>
              <a:rPr lang="en-US" dirty="0" err="1" smtClean="0"/>
              <a:t>forEach</a:t>
            </a:r>
            <a:r>
              <a:rPr lang="en-US" sz="1200" b="0" i="0" kern="1200" dirty="0" smtClean="0">
                <a:solidFill>
                  <a:schemeClr val="tx1"/>
                </a:solidFill>
                <a:effectLst/>
                <a:latin typeface="+mn-lt"/>
                <a:ea typeface="+mn-ea"/>
                <a:cs typeface="+mn-cs"/>
              </a:rPr>
              <a:t> is a terminal operation. </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6</a:t>
            </a:fld>
            <a:endParaRPr lang="en-US"/>
          </a:p>
        </p:txBody>
      </p:sp>
    </p:spTree>
    <p:extLst>
      <p:ext uri="{BB962C8B-B14F-4D97-AF65-F5344CB8AC3E}">
        <p14:creationId xmlns:p14="http://schemas.microsoft.com/office/powerpoint/2010/main" val="702220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Interface </a:t>
            </a:r>
            <a:r>
              <a:rPr lang="en-US" sz="1200" b="1" i="0" kern="1200" dirty="0" err="1" smtClean="0">
                <a:solidFill>
                  <a:schemeClr val="tx1"/>
                </a:solidFill>
                <a:effectLst/>
                <a:latin typeface="+mn-lt"/>
                <a:ea typeface="+mn-ea"/>
                <a:cs typeface="+mn-cs"/>
              </a:rPr>
              <a:t>UnaryOperator</a:t>
            </a:r>
            <a:r>
              <a:rPr lang="en-US" sz="1200" b="1" i="0" kern="1200" dirty="0" smtClean="0">
                <a:solidFill>
                  <a:schemeClr val="tx1"/>
                </a:solidFill>
                <a:effectLst/>
                <a:latin typeface="+mn-lt"/>
                <a:ea typeface="+mn-ea"/>
                <a:cs typeface="+mn-cs"/>
              </a:rPr>
              <a:t>&lt;T&gt;</a:t>
            </a:r>
          </a:p>
          <a:p>
            <a:r>
              <a:rPr lang="en-US" sz="1200" b="1" i="0" kern="1200" dirty="0" smtClean="0">
                <a:solidFill>
                  <a:schemeClr val="tx1"/>
                </a:solidFill>
                <a:effectLst/>
                <a:latin typeface="+mn-lt"/>
                <a:ea typeface="+mn-ea"/>
                <a:cs typeface="+mn-cs"/>
              </a:rPr>
              <a:t>Type </a:t>
            </a:r>
            <a:r>
              <a:rPr lang="en-US" sz="1200" b="1" i="0" kern="1200" dirty="0" err="1" smtClean="0">
                <a:solidFill>
                  <a:schemeClr val="tx1"/>
                </a:solidFill>
                <a:effectLst/>
                <a:latin typeface="+mn-lt"/>
                <a:ea typeface="+mn-ea"/>
                <a:cs typeface="+mn-cs"/>
              </a:rPr>
              <a:t>Parameters:</a:t>
            </a:r>
            <a:r>
              <a:rPr lang="en-US" sz="1200" b="0" i="0" kern="1200" dirty="0" err="1"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 the type of the operand and result of the </a:t>
            </a:r>
            <a:r>
              <a:rPr lang="en-US" sz="1200" b="0" i="0" kern="1200" dirty="0" err="1" smtClean="0">
                <a:solidFill>
                  <a:schemeClr val="tx1"/>
                </a:solidFill>
                <a:effectLst/>
                <a:latin typeface="+mn-lt"/>
                <a:ea typeface="+mn-ea"/>
                <a:cs typeface="+mn-cs"/>
              </a:rPr>
              <a:t>operatorAll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Superinterfaces:</a:t>
            </a:r>
            <a:r>
              <a:rPr lang="en-US" sz="1200" b="0" i="0" u="none" strike="noStrike" kern="1200" dirty="0" err="1" smtClean="0">
                <a:solidFill>
                  <a:schemeClr val="tx1"/>
                </a:solidFill>
                <a:effectLst/>
                <a:latin typeface="+mn-lt"/>
                <a:ea typeface="+mn-ea"/>
                <a:cs typeface="+mn-cs"/>
                <a:hlinkClick r:id="rId3" tooltip="interface in java.util.function"/>
              </a:rPr>
              <a:t>Function</a:t>
            </a:r>
            <a:r>
              <a:rPr lang="en-US" sz="1200" b="0" i="0" kern="1200" dirty="0" smtClean="0">
                <a:solidFill>
                  <a:schemeClr val="tx1"/>
                </a:solidFill>
                <a:effectLst/>
                <a:latin typeface="+mn-lt"/>
                <a:ea typeface="+mn-ea"/>
                <a:cs typeface="+mn-cs"/>
              </a:rPr>
              <a:t>&lt;T,T&gt;Functional </a:t>
            </a:r>
            <a:r>
              <a:rPr lang="en-US" sz="1200" b="0" i="0" kern="1200" dirty="0" err="1" smtClean="0">
                <a:solidFill>
                  <a:schemeClr val="tx1"/>
                </a:solidFill>
                <a:effectLst/>
                <a:latin typeface="+mn-lt"/>
                <a:ea typeface="+mn-ea"/>
                <a:cs typeface="+mn-cs"/>
              </a:rPr>
              <a:t>Interface:This</a:t>
            </a:r>
            <a:r>
              <a:rPr lang="en-US" sz="1200" b="0" i="0" kern="1200" dirty="0" smtClean="0">
                <a:solidFill>
                  <a:schemeClr val="tx1"/>
                </a:solidFill>
                <a:effectLst/>
                <a:latin typeface="+mn-lt"/>
                <a:ea typeface="+mn-ea"/>
                <a:cs typeface="+mn-cs"/>
              </a:rPr>
              <a:t> is a functional interface and can therefore be used as the assignment target for a lambda expression or method reference.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Besides regular object streams Java 8 ships with special kinds of streams for working with the primitive data types </a:t>
            </a:r>
            <a:r>
              <a:rPr lang="en-US" dirty="0" err="1" smtClean="0"/>
              <a:t>int</a:t>
            </a:r>
            <a:r>
              <a:rPr lang="en-US" sz="1200" b="0" i="0" kern="1200" dirty="0" smtClean="0">
                <a:solidFill>
                  <a:schemeClr val="tx1"/>
                </a:solidFill>
                <a:effectLst/>
                <a:latin typeface="+mn-lt"/>
                <a:ea typeface="+mn-ea"/>
                <a:cs typeface="+mn-cs"/>
              </a:rPr>
              <a:t>, </a:t>
            </a:r>
            <a:r>
              <a:rPr lang="en-US" dirty="0" smtClean="0"/>
              <a:t>long</a:t>
            </a:r>
            <a:r>
              <a:rPr lang="en-US" sz="1200" b="0" i="0" kern="1200" dirty="0" smtClean="0">
                <a:solidFill>
                  <a:schemeClr val="tx1"/>
                </a:solidFill>
                <a:effectLst/>
                <a:latin typeface="+mn-lt"/>
                <a:ea typeface="+mn-ea"/>
                <a:cs typeface="+mn-cs"/>
              </a:rPr>
              <a:t> and </a:t>
            </a:r>
            <a:r>
              <a:rPr lang="en-US" dirty="0" smtClean="0"/>
              <a:t>double</a:t>
            </a:r>
            <a:r>
              <a:rPr lang="en-US" sz="1200" b="0" i="0" kern="1200" dirty="0" smtClean="0">
                <a:solidFill>
                  <a:schemeClr val="tx1"/>
                </a:solidFill>
                <a:effectLst/>
                <a:latin typeface="+mn-lt"/>
                <a:ea typeface="+mn-ea"/>
                <a:cs typeface="+mn-cs"/>
              </a:rPr>
              <a:t>. As you might have guessed it's </a:t>
            </a:r>
            <a:r>
              <a:rPr lang="en-US" dirty="0" err="1" smtClean="0"/>
              <a:t>IntStream</a:t>
            </a:r>
            <a:r>
              <a:rPr lang="en-US" sz="1200" b="0" i="0" kern="1200" dirty="0" err="1" smtClean="0">
                <a:solidFill>
                  <a:schemeClr val="tx1"/>
                </a:solidFill>
                <a:effectLst/>
                <a:latin typeface="+mn-lt"/>
                <a:ea typeface="+mn-ea"/>
                <a:cs typeface="+mn-cs"/>
              </a:rPr>
              <a:t>,</a:t>
            </a:r>
            <a:r>
              <a:rPr lang="en-US" dirty="0" err="1" smtClean="0"/>
              <a:t>LongStream</a:t>
            </a:r>
            <a:r>
              <a:rPr lang="en-US" sz="1200" b="0" i="0" kern="1200" dirty="0" smtClean="0">
                <a:solidFill>
                  <a:schemeClr val="tx1"/>
                </a:solidFill>
                <a:effectLst/>
                <a:latin typeface="+mn-lt"/>
                <a:ea typeface="+mn-ea"/>
                <a:cs typeface="+mn-cs"/>
              </a:rPr>
              <a:t> and </a:t>
            </a:r>
            <a:r>
              <a:rPr lang="en-US" dirty="0" err="1" smtClean="0"/>
              <a:t>DoubleStream</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11</a:t>
            </a:fld>
            <a:endParaRPr lang="en-US"/>
          </a:p>
        </p:txBody>
      </p:sp>
    </p:spTree>
    <p:extLst>
      <p:ext uri="{BB962C8B-B14F-4D97-AF65-F5344CB8AC3E}">
        <p14:creationId xmlns:p14="http://schemas.microsoft.com/office/powerpoint/2010/main" val="412941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Optional&lt;User&gt;.</a:t>
            </a:r>
            <a:r>
              <a:rPr lang="en-US" sz="1200" b="0" i="0" kern="1200" dirty="0" err="1" smtClean="0">
                <a:solidFill>
                  <a:schemeClr val="tx1"/>
                </a:solidFill>
                <a:effectLst/>
                <a:latin typeface="+mn-lt"/>
                <a:ea typeface="+mn-ea"/>
                <a:cs typeface="+mn-cs"/>
              </a:rPr>
              <a:t>ifPresent</a:t>
            </a:r>
            <a:r>
              <a:rPr lang="en-US" sz="1200" b="0" i="0" kern="1200" dirty="0" smtClean="0">
                <a:solidFill>
                  <a:schemeClr val="tx1"/>
                </a:solidFill>
                <a:effectLst/>
                <a:latin typeface="+mn-lt"/>
                <a:ea typeface="+mn-ea"/>
                <a:cs typeface="+mn-cs"/>
              </a:rPr>
              <a:t>() takes a Consumer&lt;? super User&gt; as argument. A Consumer is intended to be implemented as a lambda expression:</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30</a:t>
            </a:fld>
            <a:endParaRPr lang="en-US"/>
          </a:p>
        </p:txBody>
      </p:sp>
    </p:spTree>
    <p:extLst>
      <p:ext uri="{BB962C8B-B14F-4D97-AF65-F5344CB8AC3E}">
        <p14:creationId xmlns:p14="http://schemas.microsoft.com/office/powerpoint/2010/main" val="67571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38</a:t>
            </a:fld>
            <a:endParaRPr lang="en-US">
              <a:latin typeface="Arial" charset="0"/>
            </a:endParaRPr>
          </a:p>
        </p:txBody>
      </p:sp>
      <p:sp>
        <p:nvSpPr>
          <p:cNvPr id="52227" name="Rectangle 2"/>
          <p:cNvSpPr>
            <a:spLocks noGrp="1" noChangeArrowheads="1"/>
          </p:cNvSpPr>
          <p:nvPr>
            <p:ph type="body" idx="1"/>
          </p:nvPr>
        </p:nvSpPr>
        <p:spPr>
          <a:xfrm>
            <a:off x="915989" y="4341813"/>
            <a:ext cx="5026025" cy="4116387"/>
          </a:xfrm>
          <a:noFill/>
          <a:ln/>
        </p:spPr>
        <p:txBody>
          <a:bodyPr lIns="90457" tIns="44435" rIns="90457" bIns="44435"/>
          <a:lstStyle/>
          <a:p>
            <a:pPr eaLnBrk="1" hangingPunct="1"/>
            <a:endParaRPr lang="en-US" smtClean="0">
              <a:latin typeface="Arial" charset="0"/>
            </a:endParaRPr>
          </a:p>
        </p:txBody>
      </p:sp>
      <p:sp>
        <p:nvSpPr>
          <p:cNvPr id="52228" name="Rectangle 3"/>
          <p:cNvSpPr>
            <a:spLocks noGrp="1" noRot="1" noChangeAspect="1" noChangeArrowheads="1" noTextEdit="1"/>
          </p:cNvSpPr>
          <p:nvPr>
            <p:ph type="sldImg"/>
          </p:nvPr>
        </p:nvSpPr>
        <p:spPr>
          <a:xfrm>
            <a:off x="1143000" y="685800"/>
            <a:ext cx="4570413" cy="34290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49</a:t>
            </a:fld>
            <a:endParaRPr lang="en-US">
              <a:latin typeface="Arial" charset="0"/>
            </a:endParaRPr>
          </a:p>
        </p:txBody>
      </p:sp>
      <p:sp>
        <p:nvSpPr>
          <p:cNvPr id="5529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0F9794-990E-4438-BEA4-57AF660266F5}" type="datetime1">
              <a:rPr lang="en-US" smtClean="0"/>
              <a:pPr/>
              <a:t>4/14/2016</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DF627-F4CC-4346-87B1-81D576987F46}" type="datetime1">
              <a:rPr lang="en-US" smtClean="0"/>
              <a:pPr/>
              <a:t>4/14/2016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C73CEA-DC82-4DF7-A8EA-1B2BB6C30672}" type="datetime1">
              <a:rPr lang="en-US" smtClean="0"/>
              <a:pPr/>
              <a:t>4/14/2016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A64327-E3D5-4AE2-B1C2-0F35AC12CA2B}" type="datetime1">
              <a:rPr lang="en-US" smtClean="0"/>
              <a:pPr/>
              <a:t>4/14/2016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pPr/>
              <a:t>4/14/2016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3D36E4-C7BE-4C94-8EF5-C2BC69351959}" type="datetime1">
              <a:rPr lang="en-US" smtClean="0"/>
              <a:pPr/>
              <a:t>4/14/2016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830321-D80F-4899-8BB9-13E9575DB8F8}" type="datetime1">
              <a:rPr lang="en-US" smtClean="0"/>
              <a:pPr/>
              <a:t>4/14/2016</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C1E88E-20D7-43F5-8F62-F547A17F65C1}" type="datetime1">
              <a:rPr lang="en-US" smtClean="0"/>
              <a:pPr/>
              <a:t>4/14/2016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pPr/>
              <a:t>4/14/2016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8F98DE-070D-42EF-B05A-C4FBC7896AB2}" type="datetime1">
              <a:rPr lang="en-US" smtClean="0"/>
              <a:pPr/>
              <a:t>4/14/2016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pPr/>
              <a:t>4/14/2016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5452E4-860F-4F1A-AEA1-15D229FA2BA4}" type="datetime1">
              <a:rPr lang="en-US" smtClean="0"/>
              <a:pPr/>
              <a:t>4/14/2016</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1.5.0/docs/guide/language/vararg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Dr. </a:t>
            </a:r>
            <a:r>
              <a:rPr lang="en-US" sz="3600" dirty="0" err="1" smtClean="0">
                <a:solidFill>
                  <a:schemeClr val="tx1"/>
                </a:solidFill>
                <a:effectLst/>
                <a:latin typeface="Arial" pitchFamily="34" charset="0"/>
                <a:cs typeface="Arial" pitchFamily="34" charset="0"/>
              </a:rPr>
              <a:t>Shafqat</a:t>
            </a:r>
            <a:r>
              <a:rPr lang="en-US" sz="3600" smtClean="0">
                <a:solidFill>
                  <a:schemeClr val="tx1"/>
                </a:solidFill>
                <a:effectLst/>
                <a:latin typeface="Arial" pitchFamily="34" charset="0"/>
                <a:cs typeface="Arial" pitchFamily="34" charset="0"/>
              </a:rPr>
              <a:t> Ali Shad</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dirty="0"/>
              <a:t>Ways of Creating Streams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 name="Content Placeholder 2"/>
          <p:cNvSpPr>
            <a:spLocks noGrp="1"/>
          </p:cNvSpPr>
          <p:nvPr>
            <p:ph idx="1"/>
          </p:nvPr>
        </p:nvSpPr>
        <p:spPr>
          <a:xfrm>
            <a:off x="457200" y="1935480"/>
            <a:ext cx="8229600" cy="4770120"/>
          </a:xfrm>
        </p:spPr>
        <p:txBody>
          <a:bodyPr>
            <a:normAutofit fontScale="92500" lnSpcReduction="10000"/>
          </a:bodyPr>
          <a:lstStyle/>
          <a:p>
            <a:pPr algn="just"/>
            <a:r>
              <a:rPr lang="en-US" dirty="0"/>
              <a:t>Two ways to obtain infinite streams: generate and iterate (remember stream  operations are lazy) </a:t>
            </a:r>
          </a:p>
          <a:p>
            <a:pPr lvl="0" algn="just"/>
            <a:r>
              <a:rPr lang="en-US" dirty="0"/>
              <a:t>The generate function accepts a Supplier&lt;T&gt; argument; in practice, this means that it accepts functions (lambda expressions) with zero parameters. </a:t>
            </a:r>
          </a:p>
          <a:p>
            <a:pPr marL="640080" lvl="2" indent="0">
              <a:buNone/>
            </a:pPr>
            <a:r>
              <a:rPr lang="en-US" dirty="0"/>
              <a:t>interface Supplier&lt;T&gt; </a:t>
            </a:r>
            <a:endParaRPr lang="en-US" dirty="0" smtClean="0"/>
          </a:p>
          <a:p>
            <a:pPr marL="640080" lvl="2" indent="0">
              <a:buNone/>
            </a:pPr>
            <a:r>
              <a:rPr lang="en-US" dirty="0" smtClean="0"/>
              <a:t>{</a:t>
            </a:r>
            <a:endParaRPr lang="en-US" sz="3100" dirty="0"/>
          </a:p>
          <a:p>
            <a:pPr marL="640080" lvl="2" indent="0">
              <a:buNone/>
            </a:pPr>
            <a:r>
              <a:rPr lang="en-US" dirty="0"/>
              <a:t>	T get();</a:t>
            </a:r>
            <a:endParaRPr lang="en-US" sz="3100" dirty="0"/>
          </a:p>
          <a:p>
            <a:pPr marL="640080" lvl="2" indent="0">
              <a:buNone/>
            </a:pPr>
            <a:r>
              <a:rPr lang="en-US" dirty="0"/>
              <a:t>}</a:t>
            </a:r>
            <a:endParaRPr lang="en-US" sz="3100" dirty="0"/>
          </a:p>
          <a:p>
            <a:r>
              <a:rPr lang="en-US" dirty="0"/>
              <a:t>Example: Stream of constant values (“Echo”):  </a:t>
            </a:r>
            <a:r>
              <a:rPr lang="en-US" sz="2800" dirty="0"/>
              <a:t/>
            </a:r>
            <a:br>
              <a:rPr lang="en-US" sz="2800" dirty="0"/>
            </a:br>
            <a:r>
              <a:rPr lang="en-US" sz="2800" dirty="0"/>
              <a:t> </a:t>
            </a:r>
            <a:r>
              <a:rPr lang="en-US" sz="2800" dirty="0" smtClean="0"/>
              <a:t>    </a:t>
            </a:r>
            <a:r>
              <a:rPr lang="en-US" sz="2000" dirty="0"/>
              <a:t>Stream&lt;String&gt; echoes = </a:t>
            </a:r>
            <a:r>
              <a:rPr lang="en-US" sz="2000" dirty="0" err="1"/>
              <a:t>Stream.generate</a:t>
            </a:r>
            <a:r>
              <a:rPr lang="en-US" sz="2000" dirty="0"/>
              <a:t>(() -&gt; “Echo”);</a:t>
            </a:r>
            <a:endParaRPr lang="en-US" sz="2800" dirty="0"/>
          </a:p>
          <a:p>
            <a:r>
              <a:rPr lang="en-US" dirty="0"/>
              <a:t>Example: Stream of random numbers:  </a:t>
            </a:r>
            <a:r>
              <a:rPr lang="en-US" sz="2800" dirty="0"/>
              <a:t/>
            </a:r>
            <a:br>
              <a:rPr lang="en-US" sz="2800" dirty="0"/>
            </a:br>
            <a:r>
              <a:rPr lang="en-US" sz="2800" dirty="0"/>
              <a:t>      </a:t>
            </a:r>
            <a:r>
              <a:rPr lang="en-US" sz="2000" dirty="0" smtClean="0"/>
              <a:t>Stream&lt;Double</a:t>
            </a:r>
            <a:r>
              <a:rPr lang="en-US" sz="2000" dirty="0"/>
              <a:t>&gt; </a:t>
            </a:r>
            <a:r>
              <a:rPr lang="en-US" sz="2000" dirty="0" err="1"/>
              <a:t>randoms</a:t>
            </a:r>
            <a:r>
              <a:rPr lang="en-US" sz="2000" dirty="0"/>
              <a:t> = </a:t>
            </a:r>
            <a:r>
              <a:rPr lang="en-US" sz="2000" dirty="0" err="1"/>
              <a:t>Stream.generate</a:t>
            </a:r>
            <a:r>
              <a:rPr lang="en-US" sz="2000" dirty="0"/>
              <a:t>(Math::random);</a:t>
            </a:r>
            <a:endParaRPr lang="en-US" sz="2800" dirty="0"/>
          </a:p>
        </p:txBody>
      </p:sp>
    </p:spTree>
    <p:extLst>
      <p:ext uri="{BB962C8B-B14F-4D97-AF65-F5344CB8AC3E}">
        <p14:creationId xmlns:p14="http://schemas.microsoft.com/office/powerpoint/2010/main" val="18025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dirty="0"/>
              <a:t>Ways of Creating Streams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3" name="Content Placeholder 2"/>
          <p:cNvSpPr>
            <a:spLocks noGrp="1"/>
          </p:cNvSpPr>
          <p:nvPr>
            <p:ph idx="1"/>
          </p:nvPr>
        </p:nvSpPr>
        <p:spPr>
          <a:xfrm>
            <a:off x="457200" y="1935480"/>
            <a:ext cx="8229600" cy="4770120"/>
          </a:xfrm>
        </p:spPr>
        <p:txBody>
          <a:bodyPr>
            <a:normAutofit fontScale="92500" lnSpcReduction="20000"/>
          </a:bodyPr>
          <a:lstStyle/>
          <a:p>
            <a:r>
              <a:rPr lang="en-US" sz="3000" dirty="0"/>
              <a:t>The iterate function accepts a seed value (of type T) and a </a:t>
            </a:r>
            <a:r>
              <a:rPr lang="en-US" sz="3000" dirty="0" err="1"/>
              <a:t>UnaryOperator</a:t>
            </a:r>
            <a:r>
              <a:rPr lang="en-US" sz="3000" dirty="0"/>
              <a:t>&lt;T&gt; argument. </a:t>
            </a:r>
          </a:p>
          <a:p>
            <a:pPr marL="914400" lvl="3" indent="0">
              <a:buNone/>
            </a:pPr>
            <a:r>
              <a:rPr lang="en-US" dirty="0"/>
              <a:t>interface </a:t>
            </a:r>
            <a:r>
              <a:rPr lang="en-US" dirty="0" err="1"/>
              <a:t>UnaryOperator</a:t>
            </a:r>
            <a:r>
              <a:rPr lang="en-US" dirty="0"/>
              <a:t>&lt;T&gt; {</a:t>
            </a:r>
            <a:endParaRPr lang="en-US" sz="3000" dirty="0"/>
          </a:p>
          <a:p>
            <a:pPr marL="914400" lvl="3" indent="0">
              <a:buNone/>
            </a:pPr>
            <a:r>
              <a:rPr lang="en-US" dirty="0"/>
              <a:t>	T apply(T t);</a:t>
            </a:r>
            <a:endParaRPr lang="en-US" sz="3000" dirty="0"/>
          </a:p>
          <a:p>
            <a:pPr marL="914400" lvl="3" indent="0">
              <a:buNone/>
            </a:pPr>
            <a:r>
              <a:rPr lang="en-US" dirty="0" smtClean="0"/>
              <a:t>}</a:t>
            </a:r>
            <a:endParaRPr lang="en-US" sz="2800" dirty="0" smtClean="0"/>
          </a:p>
          <a:p>
            <a:r>
              <a:rPr lang="en-US" sz="2800" dirty="0" smtClean="0"/>
              <a:t>Example</a:t>
            </a:r>
            <a:r>
              <a:rPr lang="en-US" sz="2800" dirty="0"/>
              <a:t>: Stream of natural numbers: (Here, T is </a:t>
            </a:r>
            <a:r>
              <a:rPr lang="en-US" sz="2800" dirty="0" err="1"/>
              <a:t>BigInteger</a:t>
            </a:r>
            <a:r>
              <a:rPr lang="en-US" sz="2800" dirty="0"/>
              <a:t>) </a:t>
            </a:r>
            <a:br>
              <a:rPr lang="en-US" sz="2800" dirty="0"/>
            </a:br>
            <a:r>
              <a:rPr lang="en-US" sz="2800" dirty="0"/>
              <a:t>    </a:t>
            </a:r>
            <a:r>
              <a:rPr lang="en-US" sz="2800" dirty="0" smtClean="0"/>
              <a:t>        </a:t>
            </a:r>
            <a:r>
              <a:rPr lang="en-US" sz="2000" dirty="0"/>
              <a:t>Stream&lt;</a:t>
            </a:r>
            <a:r>
              <a:rPr lang="en-US" sz="2000" dirty="0" err="1"/>
              <a:t>BigInteger</a:t>
            </a:r>
            <a:r>
              <a:rPr lang="en-US" sz="2000" dirty="0"/>
              <a:t>&gt; </a:t>
            </a:r>
            <a:r>
              <a:rPr lang="en-US" sz="2000" dirty="0" err="1"/>
              <a:t>naturalNums</a:t>
            </a:r>
            <a:r>
              <a:rPr lang="en-US" sz="2000" dirty="0"/>
              <a:t> </a:t>
            </a:r>
            <a:br>
              <a:rPr lang="en-US" sz="2000" dirty="0"/>
            </a:br>
            <a:r>
              <a:rPr lang="en-US" sz="2000" dirty="0"/>
              <a:t>                   = </a:t>
            </a:r>
            <a:r>
              <a:rPr lang="en-US" sz="1800" dirty="0" err="1"/>
              <a:t>Stream.iterate</a:t>
            </a:r>
            <a:r>
              <a:rPr lang="en-US" sz="1800" dirty="0"/>
              <a:t>(BigInteger.ONE, n -&gt; </a:t>
            </a:r>
            <a:r>
              <a:rPr lang="en-US" sz="1800" dirty="0" err="1"/>
              <a:t>n.add</a:t>
            </a:r>
            <a:r>
              <a:rPr lang="en-US" sz="1800" dirty="0"/>
              <a:t>(BigInteger.ONE))</a:t>
            </a:r>
            <a:endParaRPr lang="en-US" sz="2800" dirty="0"/>
          </a:p>
          <a:p>
            <a:r>
              <a:rPr lang="en-US" sz="2800" dirty="0" smtClean="0"/>
              <a:t>Can </a:t>
            </a:r>
            <a:r>
              <a:rPr lang="en-US" sz="2800" dirty="0"/>
              <a:t>do the same thing with Integers instead of </a:t>
            </a:r>
            <a:r>
              <a:rPr lang="en-US" sz="2800" dirty="0" err="1"/>
              <a:t>BigIntegers</a:t>
            </a:r>
            <a:r>
              <a:rPr lang="en-US" sz="2800" dirty="0"/>
              <a:t>, but not with </a:t>
            </a:r>
            <a:r>
              <a:rPr lang="en-US" sz="2800" dirty="0" err="1"/>
              <a:t>ints</a:t>
            </a:r>
            <a:r>
              <a:rPr lang="en-US" sz="2800" dirty="0"/>
              <a:t> (we discuss Streams based on </a:t>
            </a:r>
            <a:r>
              <a:rPr lang="en-US" sz="2800" dirty="0" smtClean="0"/>
              <a:t>primitives </a:t>
            </a:r>
            <a:r>
              <a:rPr lang="en-US" sz="2800" dirty="0"/>
              <a:t>later in the lesson)</a:t>
            </a:r>
          </a:p>
          <a:p>
            <a:pPr marL="0" indent="0">
              <a:buNone/>
            </a:pPr>
            <a:r>
              <a:rPr lang="en-US" sz="2800" dirty="0" smtClean="0"/>
              <a:t>	     </a:t>
            </a:r>
            <a:r>
              <a:rPr lang="en-US" sz="2100" dirty="0" smtClean="0"/>
              <a:t>Stream&lt;Integer</a:t>
            </a:r>
            <a:r>
              <a:rPr lang="en-US" sz="2100" dirty="0"/>
              <a:t>&gt; stream2 </a:t>
            </a:r>
            <a:r>
              <a:rPr lang="en-US" sz="2100" dirty="0" smtClean="0"/>
              <a:t>= </a:t>
            </a:r>
            <a:r>
              <a:rPr lang="en-US" sz="2100" dirty="0" err="1"/>
              <a:t>Stream.iterate</a:t>
            </a:r>
            <a:r>
              <a:rPr lang="en-US" sz="2100" dirty="0"/>
              <a:t>(1, n -&gt; n + 1));</a:t>
            </a:r>
          </a:p>
          <a:p>
            <a:pPr marL="0" indent="0" algn="just">
              <a:buNone/>
            </a:pPr>
            <a:endParaRPr lang="en-US" sz="2800" dirty="0"/>
          </a:p>
        </p:txBody>
      </p:sp>
    </p:spTree>
    <p:extLst>
      <p:ext uri="{BB962C8B-B14F-4D97-AF65-F5344CB8AC3E}">
        <p14:creationId xmlns:p14="http://schemas.microsoft.com/office/powerpoint/2010/main" val="2858983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066800"/>
          </a:xfrm>
        </p:spPr>
        <p:txBody>
          <a:bodyPr>
            <a:normAutofit fontScale="90000"/>
          </a:bodyPr>
          <a:lstStyle/>
          <a:p>
            <a:r>
              <a:rPr lang="en-US" b="1" dirty="0"/>
              <a:t>Extracting </a:t>
            </a:r>
            <a:r>
              <a:rPr lang="en-US" b="1" dirty="0" err="1"/>
              <a:t>Substreams</a:t>
            </a:r>
            <a:r>
              <a:rPr lang="en-US" b="1" dirty="0"/>
              <a:t> and Combining Streams</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lvl="0"/>
            <a:r>
              <a:rPr lang="en-US" u="sng" dirty="0" err="1"/>
              <a:t>stream.limit</a:t>
            </a:r>
            <a:r>
              <a:rPr lang="en-US" u="sng" dirty="0"/>
              <a:t>(n)</a:t>
            </a:r>
            <a:r>
              <a:rPr lang="en-US" dirty="0"/>
              <a:t>. The call </a:t>
            </a:r>
            <a:r>
              <a:rPr lang="en-US" dirty="0" err="1"/>
              <a:t>stream.limit</a:t>
            </a:r>
            <a:r>
              <a:rPr lang="en-US" dirty="0"/>
              <a:t>(n) returns a new stream that ends after n elements (or when the original stream ends if it is shorter). This method is useful for cutting infinite streams down to size. </a:t>
            </a:r>
          </a:p>
          <a:p>
            <a:r>
              <a:rPr lang="en-US" dirty="0"/>
              <a:t>Example:</a:t>
            </a:r>
            <a:br>
              <a:rPr lang="en-US" dirty="0"/>
            </a:br>
            <a:r>
              <a:rPr lang="en-US" dirty="0" smtClean="0"/>
              <a:t>Stream&lt;Double</a:t>
            </a:r>
            <a:r>
              <a:rPr lang="en-US" dirty="0"/>
              <a:t>&gt; </a:t>
            </a:r>
            <a:r>
              <a:rPr lang="en-US" dirty="0" err="1"/>
              <a:t>randoms</a:t>
            </a:r>
            <a:r>
              <a:rPr lang="en-US" dirty="0"/>
              <a:t> = </a:t>
            </a:r>
            <a:r>
              <a:rPr lang="en-US" dirty="0" err="1"/>
              <a:t>Stream.generate</a:t>
            </a:r>
            <a:r>
              <a:rPr lang="en-US" dirty="0"/>
              <a:t>(Math::random).limit(100);</a:t>
            </a:r>
          </a:p>
          <a:p>
            <a:pPr marL="0" indent="0">
              <a:buNone/>
            </a:pPr>
            <a:r>
              <a:rPr lang="en-US" dirty="0" smtClean="0"/>
              <a:t>    </a:t>
            </a:r>
            <a:r>
              <a:rPr lang="en-US" dirty="0"/>
              <a:t>yields a stream with 100 random numbers.</a:t>
            </a:r>
            <a:br>
              <a:rPr lang="en-US" dirty="0"/>
            </a:br>
            <a:endParaRPr lang="en-US" dirty="0"/>
          </a:p>
          <a:p>
            <a:pPr lvl="0"/>
            <a:r>
              <a:rPr lang="en-US" u="sng" dirty="0" err="1"/>
              <a:t>stream.skip</a:t>
            </a:r>
            <a:r>
              <a:rPr lang="en-US" u="sng" dirty="0"/>
              <a:t>(n)</a:t>
            </a:r>
            <a:r>
              <a:rPr lang="en-US" dirty="0"/>
              <a:t> The call </a:t>
            </a:r>
            <a:r>
              <a:rPr lang="en-US" dirty="0" err="1"/>
              <a:t>stream.skip</a:t>
            </a:r>
            <a:r>
              <a:rPr lang="en-US" dirty="0"/>
              <a:t>(n) </a:t>
            </a:r>
            <a:r>
              <a:rPr lang="en-US" i="1" dirty="0"/>
              <a:t>discards</a:t>
            </a:r>
            <a:r>
              <a:rPr lang="en-US" dirty="0"/>
              <a:t> the first n elements</a:t>
            </a:r>
            <a:r>
              <a:rPr lang="en-US" dirty="0" smtClean="0"/>
              <a:t>.</a:t>
            </a:r>
            <a:endParaRPr lang="en-US" dirty="0"/>
          </a:p>
          <a:p>
            <a:r>
              <a:rPr lang="en-US" u="sng" dirty="0" err="1"/>
              <a:t>stream.concat</a:t>
            </a:r>
            <a:r>
              <a:rPr lang="en-US" u="sng" dirty="0"/>
              <a:t>(Stream)</a:t>
            </a:r>
            <a:r>
              <a:rPr lang="en-US" dirty="0"/>
              <a:t> You can concatenate two streams with the static </a:t>
            </a:r>
            <a:r>
              <a:rPr lang="en-US" dirty="0" err="1"/>
              <a:t>concat</a:t>
            </a:r>
            <a:r>
              <a:rPr lang="en-US" dirty="0"/>
              <a:t> method of the Stream </a:t>
            </a:r>
            <a:r>
              <a:rPr lang="en-US" dirty="0" smtClean="0"/>
              <a:t>class:</a:t>
            </a:r>
            <a:endParaRPr lang="en-US" dirty="0"/>
          </a:p>
          <a:p>
            <a:r>
              <a:rPr lang="en-US" dirty="0" smtClean="0"/>
              <a:t>Example</a:t>
            </a:r>
            <a:r>
              <a:rPr lang="en-US" dirty="0"/>
              <a:t>: </a:t>
            </a:r>
          </a:p>
          <a:p>
            <a:pPr marL="365760" lvl="1" indent="0">
              <a:buNone/>
            </a:pPr>
            <a:r>
              <a:rPr lang="en-US" dirty="0"/>
              <a:t>Stream&lt;Character&gt; combined = </a:t>
            </a:r>
          </a:p>
          <a:p>
            <a:pPr marL="365760" lvl="1" indent="0">
              <a:buNone/>
            </a:pPr>
            <a:r>
              <a:rPr lang="en-US" dirty="0"/>
              <a:t>   </a:t>
            </a:r>
            <a:r>
              <a:rPr lang="en-US" dirty="0" err="1"/>
              <a:t>Stream.concat</a:t>
            </a:r>
            <a:r>
              <a:rPr lang="en-US" dirty="0"/>
              <a:t>(</a:t>
            </a:r>
            <a:r>
              <a:rPr lang="en-US" dirty="0" err="1"/>
              <a:t>characterStream</a:t>
            </a:r>
            <a:r>
              <a:rPr lang="en-US" dirty="0"/>
              <a:t>("Hello"), </a:t>
            </a:r>
          </a:p>
          <a:p>
            <a:pPr marL="365760" lvl="1" indent="0">
              <a:buNone/>
            </a:pPr>
            <a:r>
              <a:rPr lang="en-US" dirty="0"/>
              <a:t>                 </a:t>
            </a:r>
            <a:r>
              <a:rPr lang="en-US" dirty="0" err="1"/>
              <a:t>characterStream</a:t>
            </a:r>
            <a:r>
              <a:rPr lang="en-US" dirty="0"/>
              <a:t>("World"));</a:t>
            </a:r>
          </a:p>
          <a:p>
            <a:pPr marL="365760" lvl="1" indent="0">
              <a:buNone/>
            </a:pPr>
            <a:r>
              <a:rPr lang="en-US" dirty="0"/>
              <a:t/>
            </a:r>
            <a:br>
              <a:rPr lang="en-US" dirty="0"/>
            </a:br>
            <a:r>
              <a:rPr lang="en-US" dirty="0"/>
              <a:t>// Yields the stream ['H', 'e', 'l', 'l', 'o', 'W', 'o', 'r', 'l', 'd']</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372472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066800"/>
          </a:xfrm>
        </p:spPr>
        <p:txBody>
          <a:bodyPr>
            <a:normAutofit fontScale="90000"/>
          </a:bodyPr>
          <a:lstStyle/>
          <a:p>
            <a:r>
              <a:rPr lang="en-US" b="1" dirty="0"/>
              <a:t>Extracting </a:t>
            </a:r>
            <a:r>
              <a:rPr lang="en-US" b="1" dirty="0" err="1"/>
              <a:t>Substreams</a:t>
            </a:r>
            <a:r>
              <a:rPr lang="en-US" b="1" dirty="0"/>
              <a:t> and Combining Streams</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a:t>Note: For concatenation, the first stream should not be infinite—otherwise the second </a:t>
            </a:r>
            <a:r>
              <a:rPr lang="en-US" dirty="0" smtClean="0"/>
              <a:t>wouldn’t ever </a:t>
            </a:r>
            <a:r>
              <a:rPr lang="en-US" dirty="0"/>
              <a:t>be accessed.</a:t>
            </a:r>
          </a:p>
          <a:p>
            <a:r>
              <a:rPr lang="en-US" dirty="0" smtClean="0"/>
              <a:t>Here </a:t>
            </a:r>
            <a:r>
              <a:rPr lang="en-US" dirty="0"/>
              <a:t>is the </a:t>
            </a:r>
            <a:r>
              <a:rPr lang="en-US" dirty="0" err="1"/>
              <a:t>characterStream</a:t>
            </a:r>
            <a:r>
              <a:rPr lang="en-US" dirty="0"/>
              <a:t> method – transforms a String into a Stream of Characters:</a:t>
            </a:r>
          </a:p>
          <a:p>
            <a:pPr marL="914400" lvl="3" indent="0">
              <a:buNone/>
            </a:pPr>
            <a:r>
              <a:rPr lang="en-US" dirty="0"/>
              <a:t>public static Stream&lt;Character&gt; </a:t>
            </a:r>
            <a:r>
              <a:rPr lang="en-US" dirty="0" err="1"/>
              <a:t>characterStream</a:t>
            </a:r>
            <a:r>
              <a:rPr lang="en-US" dirty="0"/>
              <a:t>(String s) {</a:t>
            </a:r>
          </a:p>
          <a:p>
            <a:pPr marL="914400" lvl="3" indent="0">
              <a:buNone/>
            </a:pPr>
            <a:r>
              <a:rPr lang="en-US" dirty="0"/>
              <a:t>List&lt;Character&gt; result = new </a:t>
            </a:r>
            <a:r>
              <a:rPr lang="en-US" dirty="0" err="1"/>
              <a:t>ArrayList</a:t>
            </a:r>
            <a:r>
              <a:rPr lang="en-US" dirty="0"/>
              <a:t>&lt;&gt;();</a:t>
            </a:r>
          </a:p>
          <a:p>
            <a:pPr marL="914400" lvl="3" indent="0">
              <a:buNone/>
            </a:pPr>
            <a:r>
              <a:rPr lang="en-US" dirty="0"/>
              <a:t>for (char c : </a:t>
            </a:r>
            <a:r>
              <a:rPr lang="en-US" dirty="0" err="1"/>
              <a:t>s.toCharArray</a:t>
            </a:r>
            <a:r>
              <a:rPr lang="en-US" dirty="0"/>
              <a:t>()) </a:t>
            </a:r>
            <a:r>
              <a:rPr lang="en-US" dirty="0" err="1"/>
              <a:t>result.add</a:t>
            </a:r>
            <a:r>
              <a:rPr lang="en-US" dirty="0"/>
              <a:t>(c);</a:t>
            </a:r>
          </a:p>
          <a:p>
            <a:pPr marL="914400" lvl="3" indent="0">
              <a:buNone/>
            </a:pPr>
            <a:r>
              <a:rPr lang="en-US" dirty="0"/>
              <a:t>return </a:t>
            </a:r>
            <a:r>
              <a:rPr lang="en-US" dirty="0" err="1"/>
              <a:t>result.stream</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116891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667512"/>
          </a:xfrm>
        </p:spPr>
        <p:txBody>
          <a:bodyPr>
            <a:normAutofit fontScale="90000"/>
          </a:bodyPr>
          <a:lstStyle/>
          <a:p>
            <a:r>
              <a:rPr lang="en-US" sz="3600" dirty="0"/>
              <a:t>Stream Operations: </a:t>
            </a:r>
            <a:r>
              <a:rPr lang="en-US" sz="3600" dirty="0" smtClean="0"/>
              <a:t>Use </a:t>
            </a:r>
            <a:r>
              <a:rPr lang="en-US" sz="3600" dirty="0"/>
              <a:t>filter to Extract a </a:t>
            </a:r>
            <a:r>
              <a:rPr lang="en-US" sz="3600" dirty="0" err="1"/>
              <a:t>Substream</a:t>
            </a:r>
            <a:r>
              <a:rPr lang="en-US" sz="3600" dirty="0"/>
              <a:t> that Satisfies Specified Criteria</a:t>
            </a:r>
            <a:r>
              <a:rPr lang="en-US" dirty="0"/>
              <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fontScale="92500"/>
          </a:bodyPr>
          <a:lstStyle/>
          <a:p>
            <a:pPr lvl="0"/>
            <a:r>
              <a:rPr lang="en-US" dirty="0"/>
              <a:t>filter accepts as its argument a Predicate&lt;T&gt; interface.</a:t>
            </a:r>
          </a:p>
          <a:p>
            <a:pPr marL="640080" lvl="2" indent="0">
              <a:buNone/>
            </a:pPr>
            <a:r>
              <a:rPr lang="en-US" dirty="0"/>
              <a:t>interface Predicate&lt;T&gt; {</a:t>
            </a:r>
          </a:p>
          <a:p>
            <a:pPr marL="640080" lvl="2" indent="0">
              <a:buNone/>
            </a:pPr>
            <a:r>
              <a:rPr lang="en-US" dirty="0"/>
              <a:t>     </a:t>
            </a:r>
            <a:r>
              <a:rPr lang="en-US" dirty="0" err="1"/>
              <a:t>boolean</a:t>
            </a:r>
            <a:r>
              <a:rPr lang="en-US" dirty="0"/>
              <a:t> test(T t);</a:t>
            </a:r>
          </a:p>
          <a:p>
            <a:pPr marL="640080" lvl="2" indent="0">
              <a:buNone/>
            </a:pPr>
            <a:r>
              <a:rPr lang="en-US" dirty="0"/>
              <a:t>}</a:t>
            </a:r>
          </a:p>
          <a:p>
            <a:r>
              <a:rPr lang="en-US" dirty="0" smtClean="0"/>
              <a:t>Recall </a:t>
            </a:r>
            <a:r>
              <a:rPr lang="en-US" dirty="0"/>
              <a:t>the earlier example:</a:t>
            </a:r>
            <a:br>
              <a:rPr lang="en-US" dirty="0"/>
            </a:br>
            <a:r>
              <a:rPr lang="en-US" dirty="0" smtClean="0"/>
              <a:t> </a:t>
            </a:r>
            <a:r>
              <a:rPr lang="en-US" sz="2200" dirty="0" smtClean="0"/>
              <a:t>final long count = </a:t>
            </a:r>
            <a:r>
              <a:rPr lang="en-US" sz="2200" dirty="0" err="1" smtClean="0"/>
              <a:t>words.stream</a:t>
            </a:r>
            <a:r>
              <a:rPr lang="en-US" sz="2200" dirty="0" smtClean="0"/>
              <a:t>().filter(</a:t>
            </a:r>
            <a:r>
              <a:rPr lang="en-US" sz="2200" b="1" dirty="0" smtClean="0"/>
              <a:t>w -&gt; </a:t>
            </a:r>
            <a:r>
              <a:rPr lang="en-US" sz="2200" b="1" dirty="0" err="1" smtClean="0"/>
              <a:t>w.length</a:t>
            </a:r>
            <a:r>
              <a:rPr lang="en-US" sz="2200" b="1" dirty="0" smtClean="0"/>
              <a:t>() &gt; 12</a:t>
            </a:r>
            <a:r>
              <a:rPr lang="en-US" sz="2200" dirty="0" smtClean="0"/>
              <a:t>).count();</a:t>
            </a:r>
            <a:endParaRPr lang="en-US" sz="2200" dirty="0"/>
          </a:p>
          <a:p>
            <a:pPr lvl="0"/>
            <a:r>
              <a:rPr lang="en-US" dirty="0"/>
              <a:t>The return value of filter  is another Stream, so filters can be chained: Recall Lab 8:</a:t>
            </a:r>
          </a:p>
          <a:p>
            <a:pPr marL="640080" lvl="2" indent="0">
              <a:buNone/>
            </a:pPr>
            <a:r>
              <a:rPr lang="en-US" dirty="0" err="1"/>
              <a:t>words.stream</a:t>
            </a:r>
            <a:r>
              <a:rPr lang="en-US" dirty="0"/>
              <a:t>()   	         	     </a:t>
            </a:r>
            <a:br>
              <a:rPr lang="en-US" dirty="0"/>
            </a:br>
            <a:r>
              <a:rPr lang="en-US" dirty="0"/>
              <a:t>     .filter(name -&gt; </a:t>
            </a:r>
            <a:r>
              <a:rPr lang="en-US" dirty="0" err="1"/>
              <a:t>name.contains</a:t>
            </a:r>
            <a:r>
              <a:rPr lang="en-US" dirty="0"/>
              <a:t>(""+c)) </a:t>
            </a:r>
          </a:p>
          <a:p>
            <a:pPr marL="640080" lvl="2" indent="0">
              <a:buNone/>
            </a:pPr>
            <a:r>
              <a:rPr lang="en-US" dirty="0"/>
              <a:t>	           .filter(name -&gt; !</a:t>
            </a:r>
            <a:r>
              <a:rPr lang="en-US" dirty="0" err="1"/>
              <a:t>name.contains</a:t>
            </a:r>
            <a:r>
              <a:rPr lang="en-US" dirty="0"/>
              <a:t>(""+d))</a:t>
            </a:r>
          </a:p>
          <a:p>
            <a:pPr marL="640080" lvl="2" indent="0">
              <a:buNone/>
            </a:pPr>
            <a:r>
              <a:rPr lang="en-US" dirty="0"/>
              <a:t>	        .filter(name -&gt; </a:t>
            </a:r>
            <a:r>
              <a:rPr lang="en-US" dirty="0" err="1"/>
              <a:t>name.length</a:t>
            </a:r>
            <a:r>
              <a:rPr lang="en-US" dirty="0"/>
              <a:t>()==</a:t>
            </a:r>
            <a:r>
              <a:rPr lang="en-US" dirty="0" err="1"/>
              <a:t>len</a:t>
            </a:r>
            <a:r>
              <a:rPr lang="en-US" dirty="0"/>
              <a:t>)</a:t>
            </a:r>
          </a:p>
          <a:p>
            <a:pPr marL="640080" lvl="2" indent="0">
              <a:buNone/>
            </a:pPr>
            <a:r>
              <a:rPr lang="en-US" dirty="0"/>
              <a:t>           .count();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3726100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normAutofit fontScale="90000"/>
          </a:bodyPr>
          <a:lstStyle/>
          <a:p>
            <a:r>
              <a:rPr lang="en-US" sz="3100" dirty="0"/>
              <a:t>Stream Operations: </a:t>
            </a:r>
            <a:br>
              <a:rPr lang="en-US" sz="3100" dirty="0"/>
            </a:br>
            <a:r>
              <a:rPr lang="en-US" sz="3100" dirty="0"/>
              <a:t>Use map to Transform Each Element of a </a:t>
            </a:r>
            <a:r>
              <a:rPr lang="en-US" sz="3100" dirty="0" err="1"/>
              <a:t>Substream</a:t>
            </a:r>
            <a:r>
              <a:rPr lang="en-US" dirty="0"/>
              <a:t/>
            </a:r>
            <a:br>
              <a:rPr lang="en-US" dirty="0"/>
            </a:br>
            <a:endParaRPr lang="en-US" dirty="0"/>
          </a:p>
        </p:txBody>
      </p:sp>
      <p:sp>
        <p:nvSpPr>
          <p:cNvPr id="3" name="Content Placeholder 2"/>
          <p:cNvSpPr>
            <a:spLocks noGrp="1"/>
          </p:cNvSpPr>
          <p:nvPr>
            <p:ph idx="1"/>
          </p:nvPr>
        </p:nvSpPr>
        <p:spPr>
          <a:xfrm>
            <a:off x="457200" y="1752600"/>
            <a:ext cx="8229600" cy="4572000"/>
          </a:xfrm>
        </p:spPr>
        <p:txBody>
          <a:bodyPr>
            <a:normAutofit fontScale="85000" lnSpcReduction="20000"/>
          </a:bodyPr>
          <a:lstStyle/>
          <a:p>
            <a:pPr lvl="0"/>
            <a:r>
              <a:rPr lang="en-US" dirty="0"/>
              <a:t>map accepts a Function interface. Typical special case of the Function interface is</a:t>
            </a:r>
          </a:p>
          <a:p>
            <a:pPr marL="365760" lvl="1" indent="0">
              <a:buNone/>
            </a:pPr>
            <a:r>
              <a:rPr lang="en-US" dirty="0"/>
              <a:t>interface Function&lt;T,R&gt; {</a:t>
            </a:r>
          </a:p>
          <a:p>
            <a:pPr marL="365760" lvl="1" indent="0">
              <a:buNone/>
            </a:pPr>
            <a:r>
              <a:rPr lang="en-US" dirty="0"/>
              <a:t>	R apply(T t);</a:t>
            </a:r>
          </a:p>
          <a:p>
            <a:pPr marL="365760" lvl="1" indent="0">
              <a:buNone/>
            </a:pPr>
            <a:r>
              <a:rPr lang="en-US" dirty="0"/>
              <a:t>}</a:t>
            </a:r>
          </a:p>
          <a:p>
            <a:r>
              <a:rPr lang="en-US" dirty="0"/>
              <a:t>A  map accepts this type of Function interface and returns a Stream&lt;R&gt; -- a stream of values each having type R, which is the return type of the Function interface.   maps can therefore be </a:t>
            </a:r>
            <a:r>
              <a:rPr lang="en-US" dirty="0" smtClean="0"/>
              <a:t>chained.</a:t>
            </a:r>
            <a:endParaRPr lang="en-US" dirty="0"/>
          </a:p>
          <a:p>
            <a:r>
              <a:rPr lang="en-US" dirty="0" smtClean="0"/>
              <a:t>Example</a:t>
            </a:r>
            <a:r>
              <a:rPr lang="en-US" dirty="0"/>
              <a:t>: Given a </a:t>
            </a:r>
            <a:r>
              <a:rPr lang="en-US" dirty="0" smtClean="0"/>
              <a:t>list : List&lt;Integer&gt; list </a:t>
            </a:r>
          </a:p>
          <a:p>
            <a:pPr marL="365760" lvl="1" indent="0">
              <a:buNone/>
            </a:pPr>
            <a:r>
              <a:rPr lang="en-US" dirty="0" smtClean="0"/>
              <a:t>of </a:t>
            </a:r>
            <a:r>
              <a:rPr lang="en-US" dirty="0"/>
              <a:t>Integers, obtain a list of Strings representing those Integers (T is Integer, R is String)</a:t>
            </a:r>
          </a:p>
          <a:p>
            <a:pPr marL="365760" lvl="1" indent="0">
              <a:buNone/>
            </a:pPr>
            <a:r>
              <a:rPr lang="en-US" dirty="0"/>
              <a:t>List&lt;String&gt; strings = </a:t>
            </a:r>
            <a:r>
              <a:rPr lang="en-US" dirty="0" err="1"/>
              <a:t>list.stream</a:t>
            </a:r>
            <a:r>
              <a:rPr lang="en-US" dirty="0"/>
              <a:t>()</a:t>
            </a:r>
            <a:br>
              <a:rPr lang="en-US" dirty="0"/>
            </a:br>
            <a:r>
              <a:rPr lang="en-US" dirty="0"/>
              <a:t>                              .map(x -&gt; </a:t>
            </a:r>
            <a:r>
              <a:rPr lang="en-US" dirty="0" err="1"/>
              <a:t>x.toString</a:t>
            </a:r>
            <a:r>
              <a:rPr lang="en-US" dirty="0"/>
              <a:t>())</a:t>
            </a:r>
            <a:br>
              <a:rPr lang="en-US" dirty="0"/>
            </a:br>
            <a:r>
              <a:rPr lang="en-US" dirty="0"/>
              <a:t>                              .collect(</a:t>
            </a:r>
            <a:r>
              <a:rPr lang="en-US" dirty="0" err="1"/>
              <a:t>Collectors.toList</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408119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b="1" dirty="0"/>
              <a:t>Application: Using map with Constructor References</a:t>
            </a: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pPr lvl="0"/>
            <a:r>
              <a:rPr lang="en-US" i="1" dirty="0"/>
              <a:t>Class::new </a:t>
            </a:r>
            <a:r>
              <a:rPr lang="en-US" dirty="0"/>
              <a:t>is a fourth type of method reference, where the method is the </a:t>
            </a:r>
            <a:r>
              <a:rPr lang="en-US" i="1" dirty="0"/>
              <a:t>new</a:t>
            </a:r>
            <a:r>
              <a:rPr lang="en-US" dirty="0"/>
              <a:t> operator. </a:t>
            </a:r>
            <a:br>
              <a:rPr lang="en-US" dirty="0"/>
            </a:br>
            <a:r>
              <a:rPr lang="en-US" dirty="0"/>
              <a:t>Examples: </a:t>
            </a:r>
          </a:p>
          <a:p>
            <a:pPr lvl="0"/>
            <a:r>
              <a:rPr lang="en-US" b="1" dirty="0"/>
              <a:t>Button::new</a:t>
            </a:r>
            <a:r>
              <a:rPr lang="en-US" dirty="0"/>
              <a:t>  -  compiler must select which Button constructor to use; determined by context. When used with map, the Button(String) constructor would be used, and the constructor reference Button::new resolves to the following lambda:  </a:t>
            </a:r>
            <a:br>
              <a:rPr lang="en-US" dirty="0"/>
            </a:br>
            <a:r>
              <a:rPr lang="en-US" dirty="0"/>
              <a:t> </a:t>
            </a:r>
            <a:r>
              <a:rPr lang="en-US" dirty="0" err="1" smtClean="0"/>
              <a:t>str</a:t>
            </a:r>
            <a:r>
              <a:rPr lang="en-US" dirty="0" smtClean="0"/>
              <a:t> </a:t>
            </a:r>
            <a:r>
              <a:rPr lang="en-US" dirty="0"/>
              <a:t>-&gt; new Button(</a:t>
            </a:r>
            <a:r>
              <a:rPr lang="en-US" dirty="0" err="1"/>
              <a:t>str</a:t>
            </a:r>
            <a:r>
              <a:rPr lang="en-US" dirty="0"/>
              <a:t>) </a:t>
            </a:r>
            <a:br>
              <a:rPr lang="en-US" dirty="0"/>
            </a:br>
            <a:r>
              <a:rPr lang="en-US" dirty="0"/>
              <a:t>(which realizes a Function interface, as required by map).</a:t>
            </a:r>
          </a:p>
          <a:p>
            <a:pPr marL="365760" lvl="1" indent="0">
              <a:buNone/>
            </a:pPr>
            <a:r>
              <a:rPr lang="en-US" dirty="0"/>
              <a:t>List&lt;String&gt; labels = ...;</a:t>
            </a:r>
          </a:p>
          <a:p>
            <a:pPr marL="365760" lvl="1" indent="0">
              <a:buNone/>
            </a:pPr>
            <a:r>
              <a:rPr lang="en-US" dirty="0"/>
              <a:t>Stream&lt;Button&gt; stream = </a:t>
            </a:r>
            <a:r>
              <a:rPr lang="en-US" dirty="0" err="1"/>
              <a:t>labels.stream</a:t>
            </a:r>
            <a:r>
              <a:rPr lang="en-US" dirty="0"/>
              <a:t>().map(</a:t>
            </a:r>
            <a:r>
              <a:rPr lang="en-US" b="1" dirty="0"/>
              <a:t>Button::new</a:t>
            </a:r>
            <a:r>
              <a:rPr lang="en-US" dirty="0"/>
              <a:t>);</a:t>
            </a:r>
          </a:p>
          <a:p>
            <a:pPr marL="365760" lvl="1" indent="0">
              <a:buNone/>
            </a:pPr>
            <a:r>
              <a:rPr lang="en-US" dirty="0"/>
              <a:t>List&lt;Button&gt; buttons = </a:t>
            </a:r>
            <a:r>
              <a:rPr lang="en-US" dirty="0" err="1"/>
              <a:t>stream.collect</a:t>
            </a:r>
            <a:r>
              <a:rPr lang="en-US" dirty="0"/>
              <a:t>(</a:t>
            </a:r>
            <a:r>
              <a:rPr lang="en-US" dirty="0" err="1"/>
              <a:t>Collectors.toList</a:t>
            </a:r>
            <a:r>
              <a:rPr lang="en-US" dirty="0" smtClean="0"/>
              <a:t>());</a:t>
            </a:r>
            <a:endParaRPr lang="en-US" dirty="0"/>
          </a:p>
          <a:p>
            <a:pPr marL="365760" lvl="1" indent="0">
              <a:buNone/>
            </a:pPr>
            <a:endParaRPr lang="en-US" dirty="0"/>
          </a:p>
          <a:p>
            <a:pPr marL="365760" lvl="1" indent="0">
              <a:buNone/>
            </a:pPr>
            <a:r>
              <a:rPr lang="en-US" dirty="0" smtClean="0"/>
              <a:t>In </a:t>
            </a:r>
            <a:r>
              <a:rPr lang="en-US" dirty="0"/>
              <a:t>this example, map passed each String in labels into the Button constructor and creates in this  way a stream of labeled buttons, which are then collected together into a list at the end.</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51334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Using map with Constructor References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String::</a:t>
            </a:r>
            <a:r>
              <a:rPr lang="en-US" b="1" dirty="0" smtClean="0"/>
              <a:t>new</a:t>
            </a:r>
            <a:endParaRPr lang="en-US" dirty="0"/>
          </a:p>
          <a:p>
            <a:pPr marL="0" lvl="0" indent="0">
              <a:buNone/>
            </a:pPr>
            <a:r>
              <a:rPr lang="en-US" dirty="0"/>
              <a:t/>
            </a:r>
            <a:br>
              <a:rPr lang="en-US" dirty="0"/>
            </a:br>
            <a:endParaRPr lang="en-US" dirty="0" smtClean="0"/>
          </a:p>
          <a:p>
            <a:pPr lvl="0"/>
            <a:endParaRPr lang="en-US" dirty="0"/>
          </a:p>
          <a:p>
            <a:pPr lvl="0"/>
            <a:endParaRPr lang="en-US" dirty="0" smtClean="0"/>
          </a:p>
          <a:p>
            <a:pPr lvl="0"/>
            <a:endParaRPr lang="en-US" dirty="0"/>
          </a:p>
          <a:p>
            <a:pPr lvl="0"/>
            <a:endParaRPr lang="en-US" dirty="0" smtClean="0"/>
          </a:p>
          <a:p>
            <a:pPr marL="0" lvl="0" indent="0">
              <a:buNone/>
            </a:pPr>
            <a:r>
              <a:rPr lang="en-US" dirty="0"/>
              <a:t/>
            </a:r>
            <a:br>
              <a:rPr lang="en-US" dirty="0"/>
            </a:br>
            <a:r>
              <a:rPr lang="en-US" dirty="0"/>
              <a:t>//output: </a:t>
            </a:r>
            <a:r>
              <a:rPr lang="en-US" dirty="0" err="1"/>
              <a:t>speakingcs</a:t>
            </a:r>
            <a:r>
              <a:rPr lang="en-US" dirty="0"/>
              <a:t/>
            </a:r>
            <a:br>
              <a:rPr lang="en-US" dirty="0"/>
            </a:br>
            <a:endParaRPr lang="en-US" dirty="0"/>
          </a:p>
          <a:p>
            <a:r>
              <a:rPr lang="en-US" dirty="0"/>
              <a:t>See Demo: lesson9.lecture.newstring</a:t>
            </a:r>
            <a:br>
              <a:rPr lang="en-US" dirty="0"/>
            </a:br>
            <a:endParaRPr lang="en-US" dirty="0"/>
          </a:p>
          <a:p>
            <a:r>
              <a:rPr lang="en-US" b="1" dirty="0"/>
              <a:t>Note</a:t>
            </a:r>
            <a:r>
              <a:rPr lang="en-US" dirty="0"/>
              <a:t>: In this case, String::new is short for the lambda expression </a:t>
            </a:r>
            <a:br>
              <a:rPr lang="en-US" dirty="0"/>
            </a:br>
            <a:r>
              <a:rPr lang="en-US" dirty="0" err="1"/>
              <a:t>charArray</a:t>
            </a:r>
            <a:r>
              <a:rPr lang="en-US" dirty="0"/>
              <a:t> -&gt; new String(</a:t>
            </a:r>
            <a:r>
              <a:rPr lang="en-US" dirty="0" err="1"/>
              <a:t>charArray</a:t>
            </a:r>
            <a:r>
              <a:rPr lang="en-US" dirty="0"/>
              <a:t>), which is a realization of the Function interface.</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13635" y="2530793"/>
            <a:ext cx="4316730" cy="1796415"/>
          </a:xfrm>
          <a:prstGeom prst="rect">
            <a:avLst/>
          </a:prstGeom>
        </p:spPr>
      </p:pic>
    </p:spTree>
    <p:extLst>
      <p:ext uri="{BB962C8B-B14F-4D97-AF65-F5344CB8AC3E}">
        <p14:creationId xmlns:p14="http://schemas.microsoft.com/office/powerpoint/2010/main" val="107626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Using map with Constructor References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err="1"/>
              <a:t>int</a:t>
            </a:r>
            <a:r>
              <a:rPr lang="en-US" b="1" dirty="0"/>
              <a:t>[]::new </a:t>
            </a:r>
            <a:r>
              <a:rPr lang="en-US" dirty="0"/>
              <a:t>is another constructor reference, short for the lambda expression </a:t>
            </a:r>
            <a:br>
              <a:rPr lang="en-US" dirty="0"/>
            </a:br>
            <a:r>
              <a:rPr lang="en-US" dirty="0" err="1"/>
              <a:t>len</a:t>
            </a:r>
            <a:r>
              <a:rPr lang="en-US" dirty="0"/>
              <a:t> -&gt; new </a:t>
            </a:r>
            <a:r>
              <a:rPr lang="en-US" dirty="0" err="1"/>
              <a:t>int</a:t>
            </a:r>
            <a:r>
              <a:rPr lang="en-US" dirty="0"/>
              <a:t>[</a:t>
            </a:r>
            <a:r>
              <a:rPr lang="en-US" dirty="0" err="1"/>
              <a:t>len</a:t>
            </a:r>
            <a:r>
              <a:rPr lang="en-US" dirty="0"/>
              <a:t>]  (where </a:t>
            </a:r>
            <a:r>
              <a:rPr lang="en-US" dirty="0" err="1"/>
              <a:t>len</a:t>
            </a:r>
            <a:r>
              <a:rPr lang="en-US" dirty="0"/>
              <a:t> is an integer that is used as the new array length</a:t>
            </a:r>
            <a:r>
              <a:rPr lang="en-US" dirty="0" smtClean="0"/>
              <a:t>)</a:t>
            </a:r>
            <a:endParaRPr lang="en-US" dirty="0"/>
          </a:p>
          <a:p>
            <a:r>
              <a:rPr lang="en-US" b="1" dirty="0" smtClean="0"/>
              <a:t>Exercise</a:t>
            </a:r>
            <a:r>
              <a:rPr lang="en-US" dirty="0"/>
              <a:t>: What is the following code doing? What is the output when it is run</a:t>
            </a:r>
            <a:r>
              <a:rPr lang="en-US" dirty="0" smtClean="0"/>
              <a:t>?</a:t>
            </a:r>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r>
              <a:rPr lang="en-US" dirty="0"/>
              <a:t>See Demo:  lesson9.lecture.constructorref.IntArrayExample</a:t>
            </a:r>
          </a:p>
          <a:p>
            <a:r>
              <a:rPr lang="en-US" b="1" dirty="0"/>
              <a:t>Question: </a:t>
            </a:r>
            <a:r>
              <a:rPr lang="en-US" dirty="0"/>
              <a:t>In this example, the list </a:t>
            </a:r>
            <a:r>
              <a:rPr lang="en-US" dirty="0" err="1"/>
              <a:t>ints</a:t>
            </a:r>
            <a:r>
              <a:rPr lang="en-US" dirty="0"/>
              <a:t> is turned into a stream – could we change the code so that we start with a stream of integers, using one of the stream operations iterate or generate?</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pic>
        <p:nvPicPr>
          <p:cNvPr id="6" name="Picture 5"/>
          <p:cNvPicPr/>
          <p:nvPr/>
        </p:nvPicPr>
        <p:blipFill>
          <a:blip r:embed="rId2"/>
          <a:stretch>
            <a:fillRect/>
          </a:stretch>
        </p:blipFill>
        <p:spPr>
          <a:xfrm>
            <a:off x="1828800" y="3124200"/>
            <a:ext cx="4969510" cy="1273810"/>
          </a:xfrm>
          <a:prstGeom prst="rect">
            <a:avLst/>
          </a:prstGeom>
        </p:spPr>
      </p:pic>
    </p:spTree>
    <p:extLst>
      <p:ext uri="{BB962C8B-B14F-4D97-AF65-F5344CB8AC3E}">
        <p14:creationId xmlns:p14="http://schemas.microsoft.com/office/powerpoint/2010/main" val="326264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 Using map with Constructor References</a:t>
            </a:r>
            <a:endParaRPr lang="en-US" dirty="0"/>
          </a:p>
        </p:txBody>
      </p:sp>
      <p:sp>
        <p:nvSpPr>
          <p:cNvPr id="3" name="Content Placeholder 2"/>
          <p:cNvSpPr>
            <a:spLocks noGrp="1"/>
          </p:cNvSpPr>
          <p:nvPr>
            <p:ph idx="1"/>
          </p:nvPr>
        </p:nvSpPr>
        <p:spPr>
          <a:xfrm>
            <a:off x="457200" y="1935480"/>
            <a:ext cx="8229600" cy="4693920"/>
          </a:xfrm>
        </p:spPr>
        <p:txBody>
          <a:bodyPr>
            <a:normAutofit fontScale="55000" lnSpcReduction="20000"/>
          </a:bodyPr>
          <a:lstStyle/>
          <a:p>
            <a:pPr lvl="0"/>
            <a:r>
              <a:rPr lang="en-US" i="1" dirty="0"/>
              <a:t>Array constructor reference and the  </a:t>
            </a:r>
            <a:r>
              <a:rPr lang="en-US" i="1" dirty="0" err="1"/>
              <a:t>toArray</a:t>
            </a:r>
            <a:r>
              <a:rPr lang="en-US" i="1" dirty="0"/>
              <a:t> </a:t>
            </a:r>
            <a:r>
              <a:rPr lang="en-US" i="1" dirty="0" smtClean="0"/>
              <a:t>method</a:t>
            </a:r>
            <a:endParaRPr lang="en-US" dirty="0"/>
          </a:p>
          <a:p>
            <a:pPr lvl="0"/>
            <a:r>
              <a:rPr lang="en-US" dirty="0" smtClean="0"/>
              <a:t>If </a:t>
            </a:r>
            <a:r>
              <a:rPr lang="en-US" dirty="0"/>
              <a:t>you have created a Stream&lt;String&gt;, we have seen how to output a List&lt;String&gt; from this stream, using collect (more on this later), but how to obtain an array String[]? A first try would be to provide a </a:t>
            </a:r>
            <a:r>
              <a:rPr lang="en-US" dirty="0" err="1"/>
              <a:t>toArray</a:t>
            </a:r>
            <a:r>
              <a:rPr lang="en-US" dirty="0"/>
              <a:t> method:</a:t>
            </a:r>
            <a:br>
              <a:rPr lang="en-US" dirty="0"/>
            </a:br>
            <a:r>
              <a:rPr lang="en-US" dirty="0"/>
              <a:t>       Stream&lt;String&gt; </a:t>
            </a:r>
            <a:r>
              <a:rPr lang="en-US" dirty="0" err="1"/>
              <a:t>stringStream</a:t>
            </a:r>
            <a:r>
              <a:rPr lang="en-US" dirty="0"/>
              <a:t> = //…</a:t>
            </a:r>
            <a:br>
              <a:rPr lang="en-US" dirty="0"/>
            </a:br>
            <a:r>
              <a:rPr lang="en-US" dirty="0"/>
              <a:t>       String[] </a:t>
            </a:r>
            <a:r>
              <a:rPr lang="en-US" dirty="0" err="1"/>
              <a:t>vals</a:t>
            </a:r>
            <a:r>
              <a:rPr lang="en-US" dirty="0"/>
              <a:t> = </a:t>
            </a:r>
            <a:r>
              <a:rPr lang="en-US" dirty="0" err="1"/>
              <a:t>stringStream.toArray</a:t>
            </a:r>
            <a:r>
              <a:rPr lang="en-US" dirty="0"/>
              <a:t>(); //</a:t>
            </a:r>
            <a:r>
              <a:rPr lang="en-US" b="1" dirty="0"/>
              <a:t>compiler </a:t>
            </a:r>
            <a:r>
              <a:rPr lang="en-US" b="1" dirty="0" smtClean="0"/>
              <a:t>error</a:t>
            </a:r>
          </a:p>
          <a:p>
            <a:pPr lvl="0"/>
            <a:endParaRPr lang="en-US" b="1" dirty="0"/>
          </a:p>
          <a:p>
            <a:pPr lvl="0"/>
            <a:endParaRPr lang="en-US" b="1" dirty="0" smtClean="0"/>
          </a:p>
          <a:p>
            <a:pPr lvl="0"/>
            <a:endParaRPr lang="en-US" b="1" dirty="0"/>
          </a:p>
          <a:p>
            <a:pPr marL="0" lvl="0" indent="0">
              <a:buNone/>
            </a:pPr>
            <a:endParaRPr lang="en-US" b="1" dirty="0" smtClean="0"/>
          </a:p>
          <a:p>
            <a:pPr marL="0" lvl="0" indent="0">
              <a:buNone/>
            </a:pPr>
            <a:endParaRPr lang="en-US" b="1" dirty="0"/>
          </a:p>
          <a:p>
            <a:pPr marL="0" lvl="0" indent="0">
              <a:buNone/>
            </a:pPr>
            <a:endParaRPr lang="en-US" b="1" dirty="0" smtClean="0"/>
          </a:p>
          <a:p>
            <a:pPr marL="0" lvl="0" indent="0">
              <a:buNone/>
            </a:pPr>
            <a:endParaRPr lang="en-US" dirty="0"/>
          </a:p>
          <a:p>
            <a:r>
              <a:rPr lang="en-US" dirty="0"/>
              <a:t>The </a:t>
            </a:r>
            <a:r>
              <a:rPr lang="en-US" dirty="0" err="1"/>
              <a:t>toArray</a:t>
            </a:r>
            <a:r>
              <a:rPr lang="en-US" dirty="0"/>
              <a:t> method exists, but produces an Object[], not a String[]. Can solve with a constructor reference:</a:t>
            </a:r>
          </a:p>
          <a:p>
            <a:r>
              <a:rPr lang="en-US" dirty="0"/>
              <a:t>          String[] </a:t>
            </a:r>
            <a:r>
              <a:rPr lang="en-US" dirty="0" err="1"/>
              <a:t>vals</a:t>
            </a:r>
            <a:r>
              <a:rPr lang="en-US" dirty="0"/>
              <a:t> = </a:t>
            </a:r>
            <a:r>
              <a:rPr lang="en-US" dirty="0" err="1"/>
              <a:t>stringStream.toArray</a:t>
            </a:r>
            <a:r>
              <a:rPr lang="en-US" dirty="0"/>
              <a:t>(String[]::new);</a:t>
            </a:r>
          </a:p>
          <a:p>
            <a:r>
              <a:rPr lang="en-US" dirty="0"/>
              <a:t>Output:</a:t>
            </a:r>
            <a:br>
              <a:rPr lang="en-US" dirty="0"/>
            </a:br>
            <a:r>
              <a:rPr lang="en-US" dirty="0"/>
              <a:t>  [Eleven, strikes, the, clock]</a:t>
            </a:r>
          </a:p>
          <a:p>
            <a:r>
              <a:rPr lang="en-US" dirty="0"/>
              <a:t>		 See Demo: lesson9.lecture.constructorref.GenericArray.</a:t>
            </a:r>
          </a:p>
          <a:p>
            <a:pPr marL="0" lv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pic>
        <p:nvPicPr>
          <p:cNvPr id="7" name="Picture 6"/>
          <p:cNvPicPr/>
          <p:nvPr/>
        </p:nvPicPr>
        <p:blipFill>
          <a:blip r:embed="rId2"/>
          <a:stretch>
            <a:fillRect/>
          </a:stretch>
        </p:blipFill>
        <p:spPr>
          <a:xfrm>
            <a:off x="1371600" y="3428999"/>
            <a:ext cx="3832225" cy="960755"/>
          </a:xfrm>
          <a:prstGeom prst="rect">
            <a:avLst/>
          </a:prstGeom>
        </p:spPr>
      </p:pic>
      <p:sp>
        <p:nvSpPr>
          <p:cNvPr id="8" name="Text Box 2"/>
          <p:cNvSpPr txBox="1">
            <a:spLocks noChangeArrowheads="1"/>
          </p:cNvSpPr>
          <p:nvPr/>
        </p:nvSpPr>
        <p:spPr bwMode="auto">
          <a:xfrm>
            <a:off x="6019800" y="3795394"/>
            <a:ext cx="2354580" cy="5943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sz="1100">
                <a:effectLst/>
                <a:latin typeface="Calibri"/>
                <a:ea typeface="Calibri"/>
                <a:cs typeface="Times New Roman"/>
              </a:rPr>
              <a:t>Output:</a:t>
            </a:r>
            <a:br>
              <a:rPr lang="en-US" sz="1100">
                <a:effectLst/>
                <a:latin typeface="Calibri"/>
                <a:ea typeface="Calibri"/>
                <a:cs typeface="Times New Roman"/>
              </a:rPr>
            </a:br>
            <a:r>
              <a:rPr lang="en-US" sz="1100">
                <a:effectLst/>
                <a:latin typeface="Calibri"/>
                <a:ea typeface="Calibri"/>
                <a:cs typeface="Times New Roman"/>
              </a:rPr>
              <a:t>  </a:t>
            </a:r>
            <a:r>
              <a:rPr lang="en-US" sz="1000">
                <a:solidFill>
                  <a:srgbClr val="000000"/>
                </a:solidFill>
                <a:effectLst/>
                <a:latin typeface="Consolas"/>
                <a:ea typeface="Calibri"/>
                <a:cs typeface="Times New Roman"/>
              </a:rPr>
              <a:t>[Eleven, strikes, the, clock]</a:t>
            </a:r>
            <a:endParaRPr lang="en-US" sz="1100">
              <a:effectLst/>
              <a:latin typeface="Calibri"/>
              <a:ea typeface="Calibri"/>
              <a:cs typeface="Times New Roman"/>
            </a:endParaRPr>
          </a:p>
        </p:txBody>
      </p:sp>
    </p:spTree>
    <p:extLst>
      <p:ext uri="{BB962C8B-B14F-4D97-AF65-F5344CB8AC3E}">
        <p14:creationId xmlns:p14="http://schemas.microsoft.com/office/powerpoint/2010/main" val="2246073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308324"/>
          </a:xfrm>
          <a:prstGeom prst="rect">
            <a:avLst/>
          </a:prstGeom>
          <a:noFill/>
          <a:ln w="9525">
            <a:noFill/>
            <a:miter lim="800000"/>
            <a:headEnd/>
            <a:tailEnd/>
          </a:ln>
          <a:effectLst/>
        </p:spPr>
        <p:txBody>
          <a:bodyPr>
            <a:spAutoFit/>
          </a:bodyPr>
          <a:lstStyle/>
          <a:p>
            <a:r>
              <a:rPr lang="en-US" sz="1800">
                <a:solidFill>
                  <a:srgbClr val="000000"/>
                </a:solidFill>
              </a:rPr>
              <a:t>© </a:t>
            </a:r>
            <a:r>
              <a:rPr lang="en-US" sz="1800" smtClean="0">
                <a:solidFill>
                  <a:srgbClr val="000000"/>
                </a:solidFill>
              </a:rPr>
              <a:t>2015</a:t>
            </a:r>
            <a:endParaRPr lang="en-US" sz="1800" dirty="0" smtClean="0">
              <a:solidFill>
                <a:srgbClr val="000000"/>
              </a:solidFill>
            </a:endParaRPr>
          </a:p>
          <a:p>
            <a:r>
              <a:rPr lang="en-US" sz="1800" dirty="0" smtClean="0">
                <a:solidFill>
                  <a:srgbClr val="000000"/>
                </a:solidFill>
              </a:rPr>
              <a:t>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2700" b="1" dirty="0"/>
              <a:t>Stream Operations, continued</a:t>
            </a:r>
            <a:r>
              <a:rPr lang="en-US" sz="2700" dirty="0"/>
              <a:t>: </a:t>
            </a:r>
            <a:br>
              <a:rPr lang="en-US" sz="2700" dirty="0"/>
            </a:br>
            <a:r>
              <a:rPr lang="en-US" sz="2700" dirty="0"/>
              <a:t>Use </a:t>
            </a:r>
            <a:r>
              <a:rPr lang="en-US" sz="2700" dirty="0" err="1"/>
              <a:t>flatMap</a:t>
            </a:r>
            <a:r>
              <a:rPr lang="en-US" sz="2700" dirty="0"/>
              <a:t> to Transform Each Element of a </a:t>
            </a:r>
            <a:r>
              <a:rPr lang="en-US" sz="2700" dirty="0" err="1"/>
              <a:t>Substream</a:t>
            </a:r>
            <a:r>
              <a:rPr lang="en-US" sz="2700" dirty="0"/>
              <a:t> and </a:t>
            </a:r>
            <a:br>
              <a:rPr lang="en-US" sz="2700" dirty="0"/>
            </a:br>
            <a:r>
              <a:rPr lang="en-US" sz="2700" dirty="0"/>
              <a:t>Flatten the Result</a:t>
            </a:r>
            <a:r>
              <a:rPr lang="en-US" dirty="0"/>
              <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a:t>We illustrate </a:t>
            </a:r>
            <a:r>
              <a:rPr lang="en-US" dirty="0" err="1"/>
              <a:t>flatMap</a:t>
            </a:r>
            <a:r>
              <a:rPr lang="en-US" dirty="0"/>
              <a:t> with an example:</a:t>
            </a:r>
          </a:p>
          <a:p>
            <a:r>
              <a:rPr lang="en-US" dirty="0"/>
              <a:t>Suppose we apply the </a:t>
            </a:r>
            <a:r>
              <a:rPr lang="en-US" dirty="0" err="1"/>
              <a:t>characterStream</a:t>
            </a:r>
            <a:r>
              <a:rPr lang="en-US" dirty="0"/>
              <a:t> method (see earlier slide) to each element of a list, using map:</a:t>
            </a:r>
          </a:p>
          <a:p>
            <a:pPr marL="365760" lvl="1" indent="0">
              <a:buNone/>
            </a:pPr>
            <a:r>
              <a:rPr lang="en-US" dirty="0" smtClean="0"/>
              <a:t>List&lt;String</a:t>
            </a:r>
            <a:r>
              <a:rPr lang="en-US" dirty="0"/>
              <a:t>&gt; list = </a:t>
            </a:r>
            <a:r>
              <a:rPr lang="en-US" dirty="0" err="1"/>
              <a:t>Arrays.asList</a:t>
            </a:r>
            <a:r>
              <a:rPr lang="en-US" dirty="0"/>
              <a:t>(“Joe”, “Tom”, “Abe”);</a:t>
            </a:r>
          </a:p>
          <a:p>
            <a:pPr marL="393192" lvl="1" indent="0">
              <a:buNone/>
            </a:pPr>
            <a:r>
              <a:rPr lang="en-US" dirty="0" smtClean="0"/>
              <a:t>Stream&lt;Stream&lt;Character</a:t>
            </a:r>
            <a:r>
              <a:rPr lang="en-US" dirty="0"/>
              <a:t>&gt;&gt; result = </a:t>
            </a:r>
            <a:r>
              <a:rPr lang="en-US" dirty="0" err="1"/>
              <a:t>list.stream</a:t>
            </a:r>
            <a:r>
              <a:rPr lang="en-US" dirty="0"/>
              <a:t>().map(s -&gt; </a:t>
            </a:r>
            <a:r>
              <a:rPr lang="en-US" dirty="0" err="1"/>
              <a:t>characterStream</a:t>
            </a:r>
            <a:r>
              <a:rPr lang="en-US" dirty="0"/>
              <a:t>(s)) </a:t>
            </a:r>
          </a:p>
          <a:p>
            <a:r>
              <a:rPr lang="en-US" dirty="0"/>
              <a:t>The Stream result looks like a list of lists: </a:t>
            </a:r>
            <a:br>
              <a:rPr lang="en-US" dirty="0"/>
            </a:br>
            <a:r>
              <a:rPr lang="en-US" dirty="0"/>
              <a:t/>
            </a:r>
            <a:br>
              <a:rPr lang="en-US" dirty="0"/>
            </a:br>
            <a:r>
              <a:rPr lang="en-US" dirty="0"/>
              <a:t>          [[‘J’, ‘o’, ‘e’],[‘T’, ‘o’, ‘m’],[‘A’, ‘b’, ‘e’]].</a:t>
            </a:r>
          </a:p>
          <a:p>
            <a:r>
              <a:rPr lang="en-US" dirty="0"/>
              <a:t>“Flattening” this Stream means putting all elements together in a single list. This is accomplished using </a:t>
            </a:r>
            <a:r>
              <a:rPr lang="en-US" dirty="0" err="1"/>
              <a:t>flatMap</a:t>
            </a:r>
            <a:r>
              <a:rPr lang="en-US" dirty="0"/>
              <a:t> in place of map:</a:t>
            </a:r>
          </a:p>
          <a:p>
            <a:pPr marL="365760" lvl="1" indent="0">
              <a:buNone/>
            </a:pPr>
            <a:r>
              <a:rPr lang="en-US" dirty="0" smtClean="0"/>
              <a:t>Stream&lt;Character</a:t>
            </a:r>
            <a:r>
              <a:rPr lang="en-US" dirty="0"/>
              <a:t>&gt; </a:t>
            </a:r>
            <a:r>
              <a:rPr lang="en-US" dirty="0" err="1"/>
              <a:t>flatResult</a:t>
            </a:r>
            <a:r>
              <a:rPr lang="en-US" dirty="0"/>
              <a:t> = </a:t>
            </a:r>
            <a:r>
              <a:rPr lang="en-US" dirty="0" err="1"/>
              <a:t>list.stream</a:t>
            </a:r>
            <a:r>
              <a:rPr lang="en-US" dirty="0"/>
              <a:t>().</a:t>
            </a:r>
            <a:r>
              <a:rPr lang="en-US" dirty="0" err="1"/>
              <a:t>flatMap</a:t>
            </a:r>
            <a:r>
              <a:rPr lang="en-US" dirty="0"/>
              <a:t>(s -&gt; </a:t>
            </a:r>
            <a:r>
              <a:rPr lang="en-US" dirty="0" err="1"/>
              <a:t>characterStream</a:t>
            </a:r>
            <a:r>
              <a:rPr lang="en-US" dirty="0"/>
              <a:t>(s))</a:t>
            </a:r>
          </a:p>
          <a:p>
            <a:r>
              <a:rPr lang="en-US" dirty="0"/>
              <a:t>Output in this case has been </a:t>
            </a:r>
            <a:r>
              <a:rPr lang="en-US" i="1" dirty="0"/>
              <a:t>flattened</a:t>
            </a:r>
            <a:r>
              <a:rPr lang="en-US" dirty="0"/>
              <a:t>:</a:t>
            </a:r>
            <a:br>
              <a:rPr lang="en-US" dirty="0"/>
            </a:br>
            <a:r>
              <a:rPr lang="en-US" dirty="0"/>
              <a:t/>
            </a:r>
            <a:br>
              <a:rPr lang="en-US" dirty="0"/>
            </a:br>
            <a:r>
              <a:rPr lang="en-US" dirty="0"/>
              <a:t>           [‘J’, ‘o’, ‘e’, ‘T’, ‘o’, ‘m’, ‘A’, ‘b’, ‘e’].</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extLst>
      <p:ext uri="{BB962C8B-B14F-4D97-AF65-F5344CB8AC3E}">
        <p14:creationId xmlns:p14="http://schemas.microsoft.com/office/powerpoint/2010/main" val="4092611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Stateful</a:t>
            </a:r>
            <a:r>
              <a:rPr lang="en-US" b="1" dirty="0"/>
              <a:t> Transformations</a:t>
            </a:r>
            <a:r>
              <a:rPr lang="en-US" dirty="0"/>
              <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fontScale="70000" lnSpcReduction="20000"/>
          </a:bodyPr>
          <a:lstStyle/>
          <a:p>
            <a:pPr lvl="0"/>
            <a:r>
              <a:rPr lang="en-US" dirty="0"/>
              <a:t>The transformations discussed so far –  map, filter, limit, skip, </a:t>
            </a:r>
            <a:r>
              <a:rPr lang="en-US" dirty="0" err="1"/>
              <a:t>concat</a:t>
            </a:r>
            <a:r>
              <a:rPr lang="en-US" dirty="0"/>
              <a:t> – have been </a:t>
            </a:r>
            <a:r>
              <a:rPr lang="en-US" i="1" dirty="0"/>
              <a:t>stateless:</a:t>
            </a:r>
            <a:r>
              <a:rPr lang="en-US" dirty="0"/>
              <a:t> each element of the stream is processed and forgotten. </a:t>
            </a:r>
          </a:p>
          <a:p>
            <a:pPr lvl="0"/>
            <a:r>
              <a:rPr lang="en-US" dirty="0"/>
              <a:t>Two </a:t>
            </a:r>
            <a:r>
              <a:rPr lang="en-US" i="1" dirty="0" err="1"/>
              <a:t>stateful</a:t>
            </a:r>
            <a:r>
              <a:rPr lang="en-US" i="1" dirty="0"/>
              <a:t> </a:t>
            </a:r>
            <a:r>
              <a:rPr lang="en-US" dirty="0"/>
              <a:t>transformations available from a Stream are distinct and sorted.</a:t>
            </a:r>
          </a:p>
          <a:p>
            <a:pPr lvl="0"/>
            <a:r>
              <a:rPr lang="en-US" dirty="0"/>
              <a:t>Example of distinct:</a:t>
            </a:r>
          </a:p>
          <a:p>
            <a:pPr marL="365760" lvl="1" indent="0">
              <a:buNone/>
            </a:pPr>
            <a:r>
              <a:rPr lang="en-US" dirty="0"/>
              <a:t>Stream&lt;String&gt; </a:t>
            </a:r>
            <a:r>
              <a:rPr lang="en-US" dirty="0" err="1"/>
              <a:t>uniqueWords</a:t>
            </a:r>
            <a:endParaRPr lang="en-US" dirty="0"/>
          </a:p>
          <a:p>
            <a:pPr marL="365760" lvl="1" indent="0">
              <a:buNone/>
            </a:pPr>
            <a:r>
              <a:rPr lang="en-US" dirty="0"/>
              <a:t>          = </a:t>
            </a:r>
            <a:r>
              <a:rPr lang="en-US" dirty="0" err="1"/>
              <a:t>Stream.of</a:t>
            </a:r>
            <a:r>
              <a:rPr lang="en-US" dirty="0"/>
              <a:t>("merrily", "merrily", "merrily", "gently").distinct();</a:t>
            </a:r>
          </a:p>
          <a:p>
            <a:pPr marL="365760" lvl="1" indent="0">
              <a:buNone/>
            </a:pPr>
            <a:r>
              <a:rPr lang="en-US" dirty="0"/>
              <a:t>	//output: ["merrily", "gently</a:t>
            </a:r>
            <a:r>
              <a:rPr lang="en-US" dirty="0" smtClean="0"/>
              <a:t>"]</a:t>
            </a:r>
            <a:r>
              <a:rPr lang="en-US" dirty="0"/>
              <a:t> </a:t>
            </a:r>
          </a:p>
          <a:p>
            <a:pPr lvl="0"/>
            <a:r>
              <a:rPr lang="en-US" dirty="0"/>
              <a:t>Example of sorted: (sorted accepts a Comparator parameter)</a:t>
            </a:r>
          </a:p>
          <a:p>
            <a:pPr marL="365760" lvl="1" indent="0">
              <a:buNone/>
            </a:pPr>
            <a:r>
              <a:rPr lang="en-US" dirty="0" smtClean="0"/>
              <a:t>//</a:t>
            </a:r>
            <a:r>
              <a:rPr lang="en-US" dirty="0"/>
              <a:t>sort by decreasing lengths of words</a:t>
            </a:r>
          </a:p>
          <a:p>
            <a:pPr marL="365760" lvl="1" indent="0">
              <a:buNone/>
            </a:pPr>
            <a:r>
              <a:rPr lang="en-US" dirty="0"/>
              <a:t>List&lt;String&gt; words = </a:t>
            </a:r>
            <a:r>
              <a:rPr lang="en-US" dirty="0" err="1"/>
              <a:t>Arrays.</a:t>
            </a:r>
            <a:r>
              <a:rPr lang="en-US" i="1" dirty="0" err="1"/>
              <a:t>asList</a:t>
            </a:r>
            <a:r>
              <a:rPr lang="en-US" dirty="0"/>
              <a:t>("Tom", "Joseph", "Richard");</a:t>
            </a:r>
          </a:p>
          <a:p>
            <a:pPr marL="365760" lvl="1" indent="0">
              <a:buNone/>
            </a:pPr>
            <a:r>
              <a:rPr lang="en-US" dirty="0"/>
              <a:t>		  	Stream&lt;String&gt; </a:t>
            </a:r>
            <a:r>
              <a:rPr lang="en-US" dirty="0" err="1"/>
              <a:t>longestFirst</a:t>
            </a:r>
            <a:r>
              <a:rPr lang="en-US" dirty="0"/>
              <a:t> </a:t>
            </a:r>
          </a:p>
          <a:p>
            <a:pPr marL="365760" lvl="1" indent="0">
              <a:buNone/>
            </a:pPr>
            <a:r>
              <a:rPr lang="en-US" dirty="0"/>
              <a:t>            = </a:t>
            </a:r>
            <a:r>
              <a:rPr lang="en-US" dirty="0" err="1"/>
              <a:t>words.stream</a:t>
            </a:r>
            <a:r>
              <a:rPr lang="en-US" dirty="0"/>
              <a:t>().sorted((String x, String y) -&gt; </a:t>
            </a:r>
          </a:p>
          <a:p>
            <a:pPr marL="365760" lvl="1" indent="0">
              <a:buNone/>
            </a:pPr>
            <a:r>
              <a:rPr lang="en-US" dirty="0"/>
              <a:t>		          (</a:t>
            </a:r>
            <a:r>
              <a:rPr lang="en-US" b="1" dirty="0"/>
              <a:t>new</a:t>
            </a:r>
            <a:r>
              <a:rPr lang="en-US" dirty="0"/>
              <a:t> Integer(</a:t>
            </a:r>
            <a:r>
              <a:rPr lang="en-US" dirty="0" err="1"/>
              <a:t>y.length</a:t>
            </a:r>
            <a:r>
              <a:rPr lang="en-US" dirty="0"/>
              <a:t>()).</a:t>
            </a:r>
            <a:r>
              <a:rPr lang="en-US" dirty="0" err="1"/>
              <a:t>compareTo</a:t>
            </a:r>
            <a:r>
              <a:rPr lang="en-US" dirty="0"/>
              <a:t>(</a:t>
            </a:r>
            <a:r>
              <a:rPr lang="en-US" b="1" dirty="0"/>
              <a:t>new</a:t>
            </a:r>
            <a:r>
              <a:rPr lang="en-US" dirty="0"/>
              <a:t> Integer(</a:t>
            </a:r>
            <a:r>
              <a:rPr lang="en-US" dirty="0" err="1"/>
              <a:t>x.length</a:t>
            </a:r>
            <a:r>
              <a:rPr lang="en-US" dirty="0"/>
              <a:t>()))));</a:t>
            </a:r>
          </a:p>
          <a:p>
            <a:pPr marL="365760" lvl="1" indent="0">
              <a:buNone/>
            </a:pPr>
            <a:r>
              <a:rPr lang="en-US" dirty="0"/>
              <a:t>         </a:t>
            </a:r>
            <a:r>
              <a:rPr lang="en-US" dirty="0" err="1"/>
              <a:t>System.</a:t>
            </a:r>
            <a:r>
              <a:rPr lang="en-US" b="1" i="1" dirty="0" err="1"/>
              <a:t>out</a:t>
            </a:r>
            <a:r>
              <a:rPr lang="en-US" dirty="0" err="1"/>
              <a:t>.println</a:t>
            </a:r>
            <a:r>
              <a:rPr lang="en-US" dirty="0"/>
              <a:t>(</a:t>
            </a:r>
            <a:r>
              <a:rPr lang="en-US" dirty="0" err="1"/>
              <a:t>longestFirst.collect</a:t>
            </a:r>
            <a:r>
              <a:rPr lang="en-US" dirty="0"/>
              <a:t>(</a:t>
            </a:r>
            <a:r>
              <a:rPr lang="en-US" dirty="0" err="1"/>
              <a:t>Collectors.</a:t>
            </a:r>
            <a:r>
              <a:rPr lang="en-US" i="1" dirty="0" err="1"/>
              <a:t>toList</a:t>
            </a:r>
            <a:r>
              <a:rPr lang="en-US" dirty="0"/>
              <a:t>()));</a:t>
            </a:r>
          </a:p>
          <a:p>
            <a:pPr marL="365760" lvl="1" indent="0">
              <a:buNone/>
            </a:pPr>
            <a:r>
              <a:rPr lang="en-US" dirty="0"/>
              <a:t>//output: Richard, Joseph, Tom</a:t>
            </a:r>
            <a:br>
              <a:rPr lang="en-US" dirty="0"/>
            </a:br>
            <a:endParaRPr lang="en-US" dirty="0"/>
          </a:p>
          <a:p>
            <a:r>
              <a:rPr lang="en-US" u="sng" dirty="0"/>
              <a:t>Note</a:t>
            </a:r>
            <a:r>
              <a:rPr lang="en-US" dirty="0"/>
              <a:t>: This code uses some functional techniques, but notice that the Comparator still has the flavor of “how” rather than “what”.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extLst>
      <p:ext uri="{BB962C8B-B14F-4D97-AF65-F5344CB8AC3E}">
        <p14:creationId xmlns:p14="http://schemas.microsoft.com/office/powerpoint/2010/main" val="2334827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b="1" dirty="0"/>
              <a:t>Implementing Comparators with  More Functional Style</a:t>
            </a:r>
            <a:r>
              <a:rPr lang="en-US" dirty="0"/>
              <a:t/>
            </a:r>
            <a:br>
              <a:rPr lang="en-US" dirty="0"/>
            </a:br>
            <a:r>
              <a:rPr lang="en-US" sz="1800" dirty="0"/>
              <a:t>[see package lesson9.lecture.comparators1]</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In previous example, we are seeking to sort “by String length”, in reverse order. Rather than specifying </a:t>
            </a:r>
            <a:r>
              <a:rPr lang="en-US" i="1" dirty="0"/>
              <a:t>how</a:t>
            </a:r>
            <a:r>
              <a:rPr lang="en-US" dirty="0"/>
              <a:t> to do that, we can use the new static comparing method in Comparator:</a:t>
            </a:r>
            <a:br>
              <a:rPr lang="en-US" dirty="0"/>
            </a:br>
            <a:r>
              <a:rPr lang="en-US" dirty="0"/>
              <a:t/>
            </a:r>
            <a:br>
              <a:rPr lang="en-US" dirty="0"/>
            </a:br>
            <a:r>
              <a:rPr lang="en-US" dirty="0"/>
              <a:t>Stream&lt;String&gt; </a:t>
            </a:r>
            <a:r>
              <a:rPr lang="en-US" dirty="0" err="1"/>
              <a:t>longestFirst</a:t>
            </a:r>
            <a:r>
              <a:rPr lang="en-US" dirty="0"/>
              <a:t>  </a:t>
            </a:r>
          </a:p>
          <a:p>
            <a:pPr marL="0" indent="0">
              <a:buNone/>
            </a:pPr>
            <a:r>
              <a:rPr lang="en-US" dirty="0"/>
              <a:t>	= </a:t>
            </a:r>
            <a:r>
              <a:rPr lang="en-US" dirty="0" err="1"/>
              <a:t>words.stream</a:t>
            </a:r>
            <a:r>
              <a:rPr lang="en-US" dirty="0"/>
              <a:t>().sorted(</a:t>
            </a:r>
            <a:r>
              <a:rPr lang="en-US" dirty="0" err="1"/>
              <a:t>Comparator.</a:t>
            </a:r>
            <a:r>
              <a:rPr lang="en-US" b="1" i="1" dirty="0" err="1"/>
              <a:t>comparing</a:t>
            </a:r>
            <a:r>
              <a:rPr lang="en-US" dirty="0"/>
              <a:t>(String::length).reversed());</a:t>
            </a:r>
          </a:p>
          <a:p>
            <a:pPr marL="0" indent="0">
              <a:buNone/>
            </a:pPr>
            <a:endParaRPr lang="en-US" dirty="0"/>
          </a:p>
          <a:p>
            <a:pPr lvl="0"/>
            <a:r>
              <a:rPr lang="en-US" dirty="0" err="1"/>
              <a:t>Comparator.comparing</a:t>
            </a:r>
            <a:r>
              <a:rPr lang="en-US" dirty="0"/>
              <a:t> takes a Function&lt;T,U&gt; argument. The type T is the type of the object being compared – in the example, T is String. The type U is the type of object that will actually be compared  - since we are comparing lengths of words, the type U is Integer in this case. </a:t>
            </a:r>
          </a:p>
          <a:p>
            <a:pPr marL="365760" lvl="1" indent="0">
              <a:buNone/>
            </a:pPr>
            <a:r>
              <a:rPr lang="en-US" dirty="0" smtClean="0"/>
              <a:t>Knowing </a:t>
            </a:r>
            <a:r>
              <a:rPr lang="en-US" dirty="0"/>
              <a:t>these points makes it possible to write the call to sort even more intuitively.</a:t>
            </a:r>
            <a:br>
              <a:rPr lang="en-US" dirty="0"/>
            </a:br>
            <a:r>
              <a:rPr lang="en-US" dirty="0"/>
              <a:t/>
            </a:r>
            <a:br>
              <a:rPr lang="en-US" dirty="0"/>
            </a:br>
            <a:r>
              <a:rPr lang="en-US" dirty="0"/>
              <a:t>Function&lt;String, Integer&gt; </a:t>
            </a:r>
            <a:r>
              <a:rPr lang="en-US" dirty="0" err="1"/>
              <a:t>byLength</a:t>
            </a:r>
            <a:r>
              <a:rPr lang="en-US" dirty="0"/>
              <a:t> = x -&gt; </a:t>
            </a:r>
            <a:r>
              <a:rPr lang="en-US" dirty="0" err="1"/>
              <a:t>x.length</a:t>
            </a:r>
            <a:r>
              <a:rPr lang="en-US" dirty="0"/>
              <a:t>(); //same as String::length</a:t>
            </a:r>
          </a:p>
          <a:p>
            <a:pPr marL="365760" lvl="1" indent="0">
              <a:buNone/>
            </a:pPr>
            <a:r>
              <a:rPr lang="en-US" dirty="0"/>
              <a:t>Stream&lt;String&gt; </a:t>
            </a:r>
            <a:r>
              <a:rPr lang="en-US" dirty="0" err="1"/>
              <a:t>longestFirst</a:t>
            </a:r>
            <a:r>
              <a:rPr lang="en-US" dirty="0"/>
              <a:t>  </a:t>
            </a:r>
          </a:p>
          <a:p>
            <a:pPr marL="365760" lvl="1" indent="0">
              <a:buNone/>
            </a:pPr>
            <a:r>
              <a:rPr lang="en-US" dirty="0"/>
              <a:t>	= </a:t>
            </a:r>
            <a:r>
              <a:rPr lang="en-US" dirty="0" err="1"/>
              <a:t>words.stream</a:t>
            </a:r>
            <a:r>
              <a:rPr lang="en-US" dirty="0"/>
              <a:t>().sorted(</a:t>
            </a:r>
            <a:r>
              <a:rPr lang="en-US" dirty="0" err="1"/>
              <a:t>Comparator.</a:t>
            </a:r>
            <a:r>
              <a:rPr lang="en-US" i="1" dirty="0" err="1"/>
              <a:t>comparing</a:t>
            </a:r>
            <a:r>
              <a:rPr lang="en-US" dirty="0"/>
              <a:t>(</a:t>
            </a:r>
            <a:r>
              <a:rPr lang="en-US" dirty="0" err="1"/>
              <a:t>byLength</a:t>
            </a:r>
            <a:r>
              <a:rPr lang="en-US" dirty="0"/>
              <a:t>).reversed())</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4282845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normAutofit fontScale="90000"/>
          </a:bodyPr>
          <a:lstStyle/>
          <a:p>
            <a:r>
              <a:rPr lang="en-US" b="1" dirty="0"/>
              <a:t>Implementing Comparators with  More Functional Style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Note: reversed() is a default method in Comparator that reverses the order defined by the instance of Comparator that it is being applied to.</a:t>
            </a:r>
            <a:br>
              <a:rPr lang="en-US" dirty="0"/>
            </a:br>
            <a:endParaRPr lang="en-US" dirty="0"/>
          </a:p>
          <a:p>
            <a:pPr lvl="0"/>
            <a:r>
              <a:rPr lang="en-US" dirty="0"/>
              <a:t>Another example of comparing function:  Create a Comparator&lt;Employee&gt; that compares Employees by name, and another that compares by salary</a:t>
            </a:r>
          </a:p>
          <a:p>
            <a:pPr marL="365760" lvl="1" indent="0">
              <a:buNone/>
            </a:pPr>
            <a:r>
              <a:rPr lang="en-US" sz="1500" dirty="0" smtClean="0"/>
              <a:t>Comparator&lt;Employee&gt; </a:t>
            </a:r>
            <a:r>
              <a:rPr lang="en-US" sz="1500" dirty="0" err="1" smtClean="0"/>
              <a:t>NameComparator</a:t>
            </a:r>
            <a:r>
              <a:rPr lang="en-US" sz="1500" dirty="0" smtClean="0"/>
              <a:t>    = </a:t>
            </a:r>
            <a:r>
              <a:rPr lang="en-US" sz="1500" dirty="0" err="1" smtClean="0"/>
              <a:t>Comparator.comparing</a:t>
            </a:r>
            <a:r>
              <a:rPr lang="en-US" sz="1500" dirty="0" smtClean="0"/>
              <a:t>(Employee::</a:t>
            </a:r>
            <a:r>
              <a:rPr lang="en-US" sz="1500" dirty="0" err="1" smtClean="0"/>
              <a:t>getName</a:t>
            </a:r>
            <a:r>
              <a:rPr lang="en-US" sz="1500" dirty="0" smtClean="0"/>
              <a:t>); </a:t>
            </a:r>
          </a:p>
          <a:p>
            <a:pPr marL="365760" lvl="1" indent="0">
              <a:buNone/>
            </a:pPr>
            <a:r>
              <a:rPr lang="en-US" sz="1500" dirty="0" smtClean="0"/>
              <a:t>Comparator&lt;Employee&gt; </a:t>
            </a:r>
            <a:r>
              <a:rPr lang="en-US" sz="1500" dirty="0" err="1" smtClean="0"/>
              <a:t>SalaryComparator</a:t>
            </a:r>
            <a:r>
              <a:rPr lang="en-US" sz="1500" dirty="0" smtClean="0"/>
              <a:t>    = </a:t>
            </a:r>
            <a:r>
              <a:rPr lang="en-US" sz="1500" dirty="0" err="1" smtClean="0"/>
              <a:t>Comparator.comparing</a:t>
            </a:r>
            <a:r>
              <a:rPr lang="en-US" sz="1500" dirty="0" smtClean="0"/>
              <a:t>(Employee::</a:t>
            </a:r>
            <a:r>
              <a:rPr lang="en-US" sz="1500" dirty="0" err="1" smtClean="0"/>
              <a:t>getSalary</a:t>
            </a:r>
            <a:r>
              <a:rPr lang="en-US" sz="1500" dirty="0" smtClean="0"/>
              <a:t>);  </a:t>
            </a:r>
            <a:r>
              <a:rPr lang="en-US" sz="1500" dirty="0"/>
              <a:t/>
            </a:r>
            <a:br>
              <a:rPr lang="en-US" sz="1500" dirty="0"/>
            </a:br>
            <a:endParaRPr lang="en-US" sz="15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211077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normAutofit fontScale="90000"/>
          </a:bodyPr>
          <a:lstStyle/>
          <a:p>
            <a:r>
              <a:rPr lang="en-US" b="1" dirty="0"/>
              <a:t>Implementing Comparators with  More Functional Style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Support for Comparators that are </a:t>
            </a:r>
            <a:r>
              <a:rPr lang="en-US" i="1" dirty="0"/>
              <a:t>consistent with equals</a:t>
            </a:r>
            <a:r>
              <a:rPr lang="en-US" dirty="0"/>
              <a:t>. </a:t>
            </a:r>
            <a:br>
              <a:rPr lang="en-US" dirty="0"/>
            </a:br>
            <a:r>
              <a:rPr lang="en-US" dirty="0"/>
              <a:t>(Review consistency with equals issue in lesson8.lecture.exercise.employeecode and also in Lab  8)</a:t>
            </a:r>
          </a:p>
          <a:p>
            <a:r>
              <a:rPr lang="en-US" dirty="0"/>
              <a:t>- Recall when we wanted to sort Employees (where an Employee has a name and a salary) by </a:t>
            </a:r>
            <a:r>
              <a:rPr lang="en-US" dirty="0" smtClean="0"/>
              <a:t>name</a:t>
            </a:r>
            <a:r>
              <a:rPr lang="en-US" dirty="0"/>
              <a:t>, we needed to consider also the salary, or else the Comparator is not consistent </a:t>
            </a:r>
            <a:r>
              <a:rPr lang="en-US" dirty="0" smtClean="0"/>
              <a:t>with </a:t>
            </a:r>
            <a:r>
              <a:rPr lang="en-US" dirty="0"/>
              <a:t>equals.</a:t>
            </a:r>
            <a:br>
              <a:rPr lang="en-US" dirty="0"/>
            </a:br>
            <a:r>
              <a:rPr lang="en-US" dirty="0"/>
              <a:t/>
            </a:r>
            <a:br>
              <a:rPr lang="en-US" dirty="0"/>
            </a:br>
            <a:r>
              <a:rPr lang="en-US" dirty="0"/>
              <a:t>    </a:t>
            </a:r>
            <a:r>
              <a:rPr lang="en-US" dirty="0" err="1"/>
              <a:t>Collections.</a:t>
            </a:r>
            <a:r>
              <a:rPr lang="en-US" i="1" dirty="0" err="1"/>
              <a:t>sort</a:t>
            </a:r>
            <a:r>
              <a:rPr lang="en-US" dirty="0"/>
              <a:t>(</a:t>
            </a:r>
            <a:r>
              <a:rPr lang="en-US" dirty="0" err="1"/>
              <a:t>emps</a:t>
            </a:r>
            <a:r>
              <a:rPr lang="en-US" dirty="0"/>
              <a:t>, (e1,e2) -&gt;</a:t>
            </a:r>
          </a:p>
          <a:p>
            <a:pPr marL="640080" lvl="2" indent="0">
              <a:buNone/>
            </a:pPr>
            <a:r>
              <a:rPr lang="en-US" dirty="0"/>
              <a:t>		{</a:t>
            </a:r>
          </a:p>
          <a:p>
            <a:pPr marL="640080" lvl="2" indent="0">
              <a:buNone/>
            </a:pPr>
            <a:r>
              <a:rPr lang="en-US" dirty="0"/>
              <a:t>			</a:t>
            </a:r>
            <a:r>
              <a:rPr lang="en-US" b="1" dirty="0"/>
              <a:t>if</a:t>
            </a:r>
            <a:r>
              <a:rPr lang="en-US" dirty="0"/>
              <a:t>(method == </a:t>
            </a:r>
            <a:r>
              <a:rPr lang="en-US" dirty="0" err="1"/>
              <a:t>SortMethod.</a:t>
            </a:r>
            <a:r>
              <a:rPr lang="en-US" b="1" i="1" dirty="0" err="1"/>
              <a:t>BYNAME</a:t>
            </a:r>
            <a:r>
              <a:rPr lang="en-US" dirty="0"/>
              <a:t>) {</a:t>
            </a:r>
          </a:p>
          <a:p>
            <a:pPr marL="640080" lvl="2" indent="0">
              <a:buNone/>
            </a:pPr>
            <a:r>
              <a:rPr lang="en-US" dirty="0"/>
              <a:t>				</a:t>
            </a:r>
            <a:r>
              <a:rPr lang="en-US" b="1" dirty="0"/>
              <a:t>return</a:t>
            </a:r>
            <a:r>
              <a:rPr lang="en-US" dirty="0"/>
              <a:t> e1.name.compareTo(e2.name);</a:t>
            </a:r>
          </a:p>
          <a:p>
            <a:pPr marL="640080" lvl="2" indent="0">
              <a:buNone/>
            </a:pPr>
            <a:r>
              <a:rPr lang="en-US" dirty="0"/>
              <a:t>			} </a:t>
            </a:r>
            <a:r>
              <a:rPr lang="en-US" b="1" dirty="0"/>
              <a:t>else</a:t>
            </a:r>
            <a:r>
              <a:rPr lang="en-US" dirty="0"/>
              <a:t> {</a:t>
            </a:r>
          </a:p>
          <a:p>
            <a:pPr marL="640080" lvl="2" indent="0">
              <a:buNone/>
            </a:pPr>
            <a:r>
              <a:rPr lang="en-US" dirty="0"/>
              <a:t>				</a:t>
            </a:r>
            <a:r>
              <a:rPr lang="en-US" b="1" dirty="0"/>
              <a:t>if</a:t>
            </a:r>
            <a:r>
              <a:rPr lang="en-US" dirty="0"/>
              <a:t>(e1.salary == e2.salary) </a:t>
            </a:r>
            <a:r>
              <a:rPr lang="en-US" b="1" dirty="0"/>
              <a:t>return</a:t>
            </a:r>
            <a:r>
              <a:rPr lang="en-US" dirty="0"/>
              <a:t> 0;</a:t>
            </a:r>
          </a:p>
          <a:p>
            <a:pPr marL="640080" lvl="2" indent="0">
              <a:buNone/>
            </a:pPr>
            <a:r>
              <a:rPr lang="en-US" dirty="0"/>
              <a:t>				</a:t>
            </a:r>
            <a:r>
              <a:rPr lang="en-US" b="1" dirty="0"/>
              <a:t>else</a:t>
            </a:r>
            <a:r>
              <a:rPr lang="en-US" dirty="0"/>
              <a:t> </a:t>
            </a:r>
            <a:r>
              <a:rPr lang="en-US" b="1" dirty="0"/>
              <a:t>if</a:t>
            </a:r>
            <a:r>
              <a:rPr lang="en-US" dirty="0"/>
              <a:t>(e1.salary &lt; e2.salary) </a:t>
            </a:r>
            <a:r>
              <a:rPr lang="en-US" b="1" dirty="0"/>
              <a:t>return</a:t>
            </a:r>
            <a:r>
              <a:rPr lang="en-US" dirty="0"/>
              <a:t> -1;</a:t>
            </a:r>
          </a:p>
          <a:p>
            <a:pPr marL="640080" lvl="2" indent="0">
              <a:buNone/>
            </a:pPr>
            <a:r>
              <a:rPr lang="en-US" dirty="0"/>
              <a:t>				</a:t>
            </a:r>
            <a:r>
              <a:rPr lang="en-US" b="1" dirty="0"/>
              <a:t>else</a:t>
            </a:r>
            <a:r>
              <a:rPr lang="en-US" dirty="0"/>
              <a:t> </a:t>
            </a:r>
            <a:r>
              <a:rPr lang="en-US" b="1" dirty="0"/>
              <a:t>return</a:t>
            </a:r>
            <a:r>
              <a:rPr lang="en-US" dirty="0"/>
              <a:t> 1;</a:t>
            </a:r>
          </a:p>
          <a:p>
            <a:pPr marL="640080" lvl="2" indent="0">
              <a:buNone/>
            </a:pPr>
            <a:r>
              <a:rPr lang="en-US" dirty="0"/>
              <a:t>			}</a:t>
            </a:r>
          </a:p>
          <a:p>
            <a:pPr marL="640080" lvl="2" indent="0">
              <a:buNone/>
            </a:pPr>
            <a:r>
              <a:rPr lang="en-US" dirty="0"/>
              <a:t>});</a:t>
            </a:r>
          </a:p>
          <a:p>
            <a:r>
              <a:rPr lang="en-US" dirty="0"/>
              <a:t>- This approach is “how”-oriented, and can be made more declarative by using the </a:t>
            </a:r>
          </a:p>
          <a:p>
            <a:r>
              <a:rPr lang="en-US" dirty="0"/>
              <a:t>   comparing and </a:t>
            </a:r>
            <a:r>
              <a:rPr lang="en-US" dirty="0" err="1"/>
              <a:t>thenComparing</a:t>
            </a:r>
            <a:r>
              <a:rPr lang="en-US" dirty="0"/>
              <a:t> methods of Comparator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1617406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normAutofit fontScale="90000"/>
          </a:bodyPr>
          <a:lstStyle/>
          <a:p>
            <a:r>
              <a:rPr lang="en-US" b="1" dirty="0"/>
              <a:t>Implementing Comparators with  More Functional Style</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pic>
        <p:nvPicPr>
          <p:cNvPr id="5" name="Content Placeholder 4"/>
          <p:cNvPicPr>
            <a:picLocks noGrp="1"/>
          </p:cNvPicPr>
          <p:nvPr>
            <p:ph idx="1"/>
          </p:nvPr>
        </p:nvPicPr>
        <p:blipFill>
          <a:blip r:embed="rId2"/>
          <a:stretch>
            <a:fillRect/>
          </a:stretch>
        </p:blipFill>
        <p:spPr>
          <a:xfrm>
            <a:off x="381000" y="1600200"/>
            <a:ext cx="8153400" cy="2200275"/>
          </a:xfrm>
          <a:prstGeom prst="rect">
            <a:avLst/>
          </a:prstGeom>
        </p:spPr>
      </p:pic>
      <p:sp>
        <p:nvSpPr>
          <p:cNvPr id="6" name="Rectangle 5"/>
          <p:cNvSpPr/>
          <p:nvPr/>
        </p:nvSpPr>
        <p:spPr>
          <a:xfrm>
            <a:off x="457200" y="1524000"/>
            <a:ext cx="8305800" cy="3970318"/>
          </a:xfrm>
          <a:prstGeom prst="rect">
            <a:avLst/>
          </a:prstGeom>
        </p:spPr>
        <p:txBody>
          <a:bodyPr wrap="square">
            <a:spAutoFit/>
          </a:bodyPr>
          <a:lstStyle/>
          <a:p>
            <a:r>
              <a:rPr lang="en-US" dirty="0"/>
              <a:t>- </a:t>
            </a:r>
            <a:endParaRPr lang="en-US"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r>
              <a:rPr lang="en-US" b="1" u="sng" dirty="0" smtClean="0"/>
              <a:t>Notes</a:t>
            </a:r>
            <a:r>
              <a:rPr lang="en-US" dirty="0"/>
              <a:t>: </a:t>
            </a:r>
          </a:p>
          <a:p>
            <a:pPr marL="285750" lvl="0" indent="-285750">
              <a:buFont typeface="Arial" panose="020B0604020202020204" pitchFamily="34" charset="0"/>
              <a:buChar char="•"/>
            </a:pPr>
            <a:r>
              <a:rPr lang="en-US" dirty="0"/>
              <a:t>comparing is a static method of Comparator, and therefore cannot be chained</a:t>
            </a:r>
          </a:p>
          <a:p>
            <a:pPr marL="285750" lvl="0" indent="-285750">
              <a:buFont typeface="Arial" panose="020B0604020202020204" pitchFamily="34" charset="0"/>
              <a:buChar char="•"/>
            </a:pPr>
            <a:r>
              <a:rPr lang="en-US" dirty="0" err="1"/>
              <a:t>thenComparing</a:t>
            </a:r>
            <a:r>
              <a:rPr lang="en-US" dirty="0"/>
              <a:t> is a default method so can be chained; it modifies current  Comparator by introducing its compare method just when the current compare method returns 0.</a:t>
            </a:r>
          </a:p>
          <a:p>
            <a:pPr marL="285750" lvl="0" indent="-285750">
              <a:buFont typeface="Arial" panose="020B0604020202020204" pitchFamily="34" charset="0"/>
              <a:buChar char="•"/>
            </a:pPr>
            <a:r>
              <a:rPr lang="en-US" dirty="0"/>
              <a:t>we can get rid of the if/else branching using a </a:t>
            </a:r>
            <a:r>
              <a:rPr lang="en-US" dirty="0" err="1"/>
              <a:t>HashMap</a:t>
            </a:r>
            <a:r>
              <a:rPr lang="en-US" dirty="0"/>
              <a:t> – see Lab 9, Problem 3.</a:t>
            </a:r>
          </a:p>
        </p:txBody>
      </p:sp>
    </p:spTree>
    <p:extLst>
      <p:ext uri="{BB962C8B-B14F-4D97-AF65-F5344CB8AC3E}">
        <p14:creationId xmlns:p14="http://schemas.microsoft.com/office/powerpoint/2010/main" val="843265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Outputs from Streams</a:t>
            </a:r>
            <a:r>
              <a:rPr lang="en-US" dirty="0"/>
              <a:t>: </a:t>
            </a:r>
          </a:p>
        </p:txBody>
      </p:sp>
      <p:sp>
        <p:nvSpPr>
          <p:cNvPr id="3" name="Content Placeholder 2"/>
          <p:cNvSpPr>
            <a:spLocks noGrp="1"/>
          </p:cNvSpPr>
          <p:nvPr>
            <p:ph idx="1"/>
          </p:nvPr>
        </p:nvSpPr>
        <p:spPr/>
        <p:txBody>
          <a:bodyPr>
            <a:normAutofit fontScale="77500" lnSpcReduction="20000"/>
          </a:bodyPr>
          <a:lstStyle/>
          <a:p>
            <a:pPr lvl="0"/>
            <a:r>
              <a:rPr lang="en-US" dirty="0"/>
              <a:t>The last step in a pipeline of Streams is an operation that produces a final output – such operations are called </a:t>
            </a:r>
            <a:r>
              <a:rPr lang="en-US" i="1" dirty="0"/>
              <a:t>terminal operations </a:t>
            </a:r>
            <a:r>
              <a:rPr lang="en-US" dirty="0"/>
              <a:t>because, once they are called, the stream can no longer be used. They are also called </a:t>
            </a:r>
            <a:r>
              <a:rPr lang="en-US" i="1" dirty="0"/>
              <a:t>reduction methods</a:t>
            </a:r>
            <a:r>
              <a:rPr lang="en-US" dirty="0"/>
              <a:t> because they reduce the stream to some  final value.  We have already seen one example: collect(</a:t>
            </a:r>
            <a:r>
              <a:rPr lang="en-US" dirty="0" err="1"/>
              <a:t>Collectors.toList</a:t>
            </a:r>
            <a:r>
              <a:rPr lang="en-US" dirty="0" smtClean="0"/>
              <a:t>())</a:t>
            </a:r>
            <a:endParaRPr lang="en-US" dirty="0"/>
          </a:p>
          <a:p>
            <a:pPr lvl="0"/>
            <a:r>
              <a:rPr lang="en-US" i="1" dirty="0"/>
              <a:t>count:  </a:t>
            </a:r>
            <a:r>
              <a:rPr lang="en-US" dirty="0"/>
              <a:t>Counts the number of elements in a Stream.</a:t>
            </a:r>
          </a:p>
          <a:p>
            <a:pPr marL="365760" lvl="1" indent="0">
              <a:buNone/>
            </a:pPr>
            <a:r>
              <a:rPr lang="en-US" dirty="0"/>
              <a:t>List&lt;String&gt; words = //…</a:t>
            </a:r>
          </a:p>
          <a:p>
            <a:pPr marL="365760" lvl="1" indent="0">
              <a:buNone/>
            </a:pPr>
            <a:r>
              <a:rPr lang="en-US" dirty="0" err="1"/>
              <a:t>int</a:t>
            </a:r>
            <a:r>
              <a:rPr lang="en-US" dirty="0"/>
              <a:t> </a:t>
            </a:r>
            <a:r>
              <a:rPr lang="en-US" dirty="0" err="1"/>
              <a:t>numLongWords</a:t>
            </a:r>
            <a:r>
              <a:rPr lang="en-US" dirty="0"/>
              <a:t> = </a:t>
            </a:r>
            <a:r>
              <a:rPr lang="en-US" dirty="0" err="1"/>
              <a:t>words.stream</a:t>
            </a:r>
            <a:r>
              <a:rPr lang="en-US" dirty="0"/>
              <a:t>().filter(w -&gt; </a:t>
            </a:r>
            <a:r>
              <a:rPr lang="en-US" dirty="0" err="1"/>
              <a:t>w.length</a:t>
            </a:r>
            <a:r>
              <a:rPr lang="en-US" dirty="0"/>
              <a:t>() &gt; 12).count</a:t>
            </a:r>
            <a:r>
              <a:rPr lang="en-US" dirty="0" smtClean="0"/>
              <a:t>();</a:t>
            </a:r>
            <a:endParaRPr lang="en-US" dirty="0"/>
          </a:p>
          <a:p>
            <a:pPr lvl="0"/>
            <a:r>
              <a:rPr lang="en-US" i="1" dirty="0"/>
              <a:t>max, min, </a:t>
            </a:r>
            <a:r>
              <a:rPr lang="en-US" i="1" dirty="0" err="1"/>
              <a:t>findFirst</a:t>
            </a:r>
            <a:r>
              <a:rPr lang="en-US" i="1" dirty="0"/>
              <a:t>, </a:t>
            </a:r>
            <a:r>
              <a:rPr lang="en-US" i="1" dirty="0" err="1"/>
              <a:t>findAny</a:t>
            </a:r>
            <a:r>
              <a:rPr lang="en-US" dirty="0"/>
              <a:t> search a stream for particular values and will throw an exception if not handled properly. An easy way to handle:</a:t>
            </a:r>
            <a:br>
              <a:rPr lang="en-US" dirty="0"/>
            </a:br>
            <a:r>
              <a:rPr lang="en-US" dirty="0"/>
              <a:t>Example:  max</a:t>
            </a:r>
          </a:p>
          <a:p>
            <a:pPr marL="365760" lvl="1" indent="0">
              <a:buNone/>
            </a:pPr>
            <a:r>
              <a:rPr lang="en-US" dirty="0"/>
              <a:t>Optional&lt;String&gt; largest = </a:t>
            </a:r>
            <a:r>
              <a:rPr lang="en-US" dirty="0" err="1"/>
              <a:t>words.stream</a:t>
            </a:r>
            <a:r>
              <a:rPr lang="en-US" dirty="0"/>
              <a:t>()  </a:t>
            </a:r>
          </a:p>
          <a:p>
            <a:pPr marL="365760" lvl="1" indent="0">
              <a:buNone/>
            </a:pPr>
            <a:r>
              <a:rPr lang="en-US" dirty="0"/>
              <a:t>                                 .max(String::</a:t>
            </a:r>
            <a:r>
              <a:rPr lang="en-US" dirty="0" err="1"/>
              <a:t>compareToIgnoreCase</a:t>
            </a:r>
            <a:r>
              <a:rPr lang="en-US" dirty="0"/>
              <a:t>);</a:t>
            </a:r>
          </a:p>
          <a:p>
            <a:pPr marL="365760" lvl="1" indent="0">
              <a:buNone/>
            </a:pPr>
            <a:r>
              <a:rPr lang="en-US" dirty="0"/>
              <a:t>if (</a:t>
            </a:r>
            <a:r>
              <a:rPr lang="en-US" dirty="0" err="1"/>
              <a:t>largest.isPresent</a:t>
            </a:r>
            <a:r>
              <a:rPr lang="en-US" dirty="0"/>
              <a:t>())</a:t>
            </a:r>
          </a:p>
          <a:p>
            <a:pPr marL="365760" lvl="1" indent="0">
              <a:buNone/>
            </a:pPr>
            <a:r>
              <a:rPr lang="en-US" dirty="0"/>
              <a:t>    </a:t>
            </a:r>
            <a:r>
              <a:rPr lang="en-US" dirty="0" err="1"/>
              <a:t>System.out.println</a:t>
            </a:r>
            <a:r>
              <a:rPr lang="en-US" dirty="0"/>
              <a:t>("largest: " + </a:t>
            </a:r>
            <a:r>
              <a:rPr lang="en-US" dirty="0" err="1"/>
              <a:t>largest.get</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extLst>
      <p:ext uri="{BB962C8B-B14F-4D97-AF65-F5344CB8AC3E}">
        <p14:creationId xmlns:p14="http://schemas.microsoft.com/office/powerpoint/2010/main" val="4127136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Outputs from </a:t>
            </a:r>
            <a:r>
              <a:rPr lang="en-US" b="1" dirty="0" smtClean="0"/>
              <a:t>Streams: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Optional is a wrapper for the answer – either the found String can be read via get(), or a </a:t>
            </a:r>
            <a:r>
              <a:rPr lang="en-US" dirty="0" err="1"/>
              <a:t>boolean</a:t>
            </a:r>
            <a:r>
              <a:rPr lang="en-US" dirty="0"/>
              <a:t> flag can be read that says no value was found (for example, if the stream was empty</a:t>
            </a:r>
            <a:r>
              <a:rPr lang="en-US" dirty="0" smtClean="0"/>
              <a:t>).</a:t>
            </a:r>
          </a:p>
          <a:p>
            <a:r>
              <a:rPr lang="en-US" dirty="0" smtClean="0"/>
              <a:t>You </a:t>
            </a:r>
            <a:r>
              <a:rPr lang="en-US" dirty="0"/>
              <a:t>can call get() on an Optional to retrieve the stored value, but if the value was not found, so that the Optional flag </a:t>
            </a:r>
            <a:r>
              <a:rPr lang="en-US" dirty="0" err="1"/>
              <a:t>isPresent</a:t>
            </a:r>
            <a:r>
              <a:rPr lang="en-US" dirty="0"/>
              <a:t> is false, calling  get()produces a </a:t>
            </a:r>
            <a:r>
              <a:rPr lang="en-US" dirty="0" err="1"/>
              <a:t>NoSuchElementException</a:t>
            </a:r>
            <a:r>
              <a:rPr lang="en-US" dirty="0"/>
              <a:t>.</a:t>
            </a:r>
          </a:p>
          <a:p>
            <a:r>
              <a:rPr lang="en-US" dirty="0"/>
              <a:t>Example: </a:t>
            </a:r>
            <a:r>
              <a:rPr lang="en-US" dirty="0" err="1"/>
              <a:t>findFirst</a:t>
            </a:r>
            <a:endParaRPr lang="en-US" dirty="0"/>
          </a:p>
          <a:p>
            <a:pPr marL="365760" lvl="1" indent="0">
              <a:buNone/>
            </a:pPr>
            <a:r>
              <a:rPr lang="en-US" dirty="0"/>
              <a:t>Optional&lt;String&gt; </a:t>
            </a:r>
            <a:r>
              <a:rPr lang="en-US" dirty="0" err="1"/>
              <a:t>startsWithQ</a:t>
            </a:r>
            <a:endParaRPr lang="en-US" dirty="0"/>
          </a:p>
          <a:p>
            <a:pPr marL="365760" lvl="1" indent="0">
              <a:buNone/>
            </a:pPr>
            <a:r>
              <a:rPr lang="en-US" dirty="0"/>
              <a:t>= </a:t>
            </a:r>
            <a:r>
              <a:rPr lang="en-US" dirty="0" err="1"/>
              <a:t>words.stream</a:t>
            </a:r>
            <a:r>
              <a:rPr lang="en-US" dirty="0"/>
              <a:t>().filter(s -&gt; </a:t>
            </a:r>
            <a:r>
              <a:rPr lang="en-US" dirty="0" err="1"/>
              <a:t>s.startsWith</a:t>
            </a:r>
            <a:r>
              <a:rPr lang="en-US" dirty="0"/>
              <a:t>("Q")).</a:t>
            </a:r>
            <a:r>
              <a:rPr lang="en-US" dirty="0" err="1"/>
              <a:t>findFirst</a:t>
            </a:r>
            <a:r>
              <a:rPr lang="en-US" dirty="0"/>
              <a:t>();</a:t>
            </a:r>
          </a:p>
          <a:p>
            <a:r>
              <a:rPr lang="en-US" dirty="0"/>
              <a:t>Example: </a:t>
            </a:r>
            <a:r>
              <a:rPr lang="en-US" dirty="0" err="1"/>
              <a:t>findAny</a:t>
            </a:r>
            <a:r>
              <a:rPr lang="en-US" dirty="0"/>
              <a:t>  This operation returns true if any match is found, false otherwise; this one works well with parallel streams:</a:t>
            </a:r>
          </a:p>
          <a:p>
            <a:pPr marL="365760" lvl="1" indent="0">
              <a:buNone/>
            </a:pPr>
            <a:r>
              <a:rPr lang="en-US" dirty="0"/>
              <a:t>Optional&lt;String&gt; </a:t>
            </a:r>
            <a:r>
              <a:rPr lang="en-US" dirty="0" err="1"/>
              <a:t>startsWithQ</a:t>
            </a:r>
            <a:endParaRPr lang="en-US" dirty="0"/>
          </a:p>
          <a:p>
            <a:pPr marL="365760" lvl="1" indent="0">
              <a:buNone/>
            </a:pPr>
            <a:r>
              <a:rPr lang="en-US" dirty="0"/>
              <a:t>= </a:t>
            </a:r>
            <a:r>
              <a:rPr lang="en-US" dirty="0" err="1"/>
              <a:t>words.parallelStream</a:t>
            </a:r>
            <a:r>
              <a:rPr lang="en-US" dirty="0"/>
              <a:t>()</a:t>
            </a:r>
            <a:br>
              <a:rPr lang="en-US" dirty="0"/>
            </a:br>
            <a:r>
              <a:rPr lang="en-US" dirty="0"/>
              <a:t>          .filter(s -&gt; </a:t>
            </a:r>
            <a:r>
              <a:rPr lang="en-US" dirty="0" err="1"/>
              <a:t>s.startsWith</a:t>
            </a:r>
            <a:r>
              <a:rPr lang="en-US" dirty="0"/>
              <a:t>("Q"))</a:t>
            </a:r>
            <a:br>
              <a:rPr lang="en-US" dirty="0"/>
            </a:br>
            <a:r>
              <a:rPr lang="en-US" dirty="0"/>
              <a:t>          .</a:t>
            </a:r>
            <a:r>
              <a:rPr lang="en-US" dirty="0" err="1"/>
              <a:t>findAny</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extLst>
      <p:ext uri="{BB962C8B-B14F-4D97-AF65-F5344CB8AC3E}">
        <p14:creationId xmlns:p14="http://schemas.microsoft.com/office/powerpoint/2010/main" val="1834420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a:t>Working with Optional – A Better Way to Handle Nulls</a:t>
            </a: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lvl="0"/>
            <a:r>
              <a:rPr lang="en-US" dirty="0"/>
              <a:t>The previous slide introduced the Optional class. Optional was added to Java to make handling of nulls less error prone. However </a:t>
            </a:r>
            <a:r>
              <a:rPr lang="en-US" dirty="0" smtClean="0"/>
              <a:t>notice</a:t>
            </a:r>
          </a:p>
          <a:p>
            <a:pPr marL="640080" lvl="2" indent="0">
              <a:buNone/>
            </a:pPr>
            <a:r>
              <a:rPr lang="en-US" dirty="0" smtClean="0"/>
              <a:t>if (</a:t>
            </a:r>
            <a:r>
              <a:rPr lang="en-US" dirty="0" err="1" smtClean="0"/>
              <a:t>optionalValue.isPresent</a:t>
            </a:r>
            <a:r>
              <a:rPr lang="en-US" dirty="0" smtClean="0"/>
              <a:t>()) </a:t>
            </a:r>
            <a:r>
              <a:rPr lang="en-US" dirty="0" err="1" smtClean="0"/>
              <a:t>optionalValue.get</a:t>
            </a:r>
            <a:r>
              <a:rPr lang="en-US" dirty="0" smtClean="0"/>
              <a:t>().</a:t>
            </a:r>
            <a:r>
              <a:rPr lang="en-US" dirty="0" err="1" smtClean="0"/>
              <a:t>someMethod</a:t>
            </a:r>
            <a:r>
              <a:rPr lang="en-US" dirty="0" smtClean="0"/>
              <a:t>();</a:t>
            </a:r>
          </a:p>
          <a:p>
            <a:pPr marL="640080" lvl="2" indent="0">
              <a:buNone/>
            </a:pPr>
            <a:r>
              <a:rPr lang="en-US" dirty="0" smtClean="0"/>
              <a:t>is </a:t>
            </a:r>
            <a:r>
              <a:rPr lang="en-US" dirty="0"/>
              <a:t>no easier than</a:t>
            </a:r>
            <a:br>
              <a:rPr lang="en-US" dirty="0"/>
            </a:br>
            <a:r>
              <a:rPr lang="en-US" dirty="0" smtClean="0"/>
              <a:t>if </a:t>
            </a:r>
            <a:r>
              <a:rPr lang="en-US" dirty="0"/>
              <a:t>(value != null) </a:t>
            </a:r>
            <a:r>
              <a:rPr lang="en-US" dirty="0" err="1"/>
              <a:t>value.someMethod</a:t>
            </a:r>
            <a:r>
              <a:rPr lang="en-US" dirty="0"/>
              <a:t>();</a:t>
            </a:r>
          </a:p>
          <a:p>
            <a:r>
              <a:rPr lang="en-US" dirty="0"/>
              <a:t>The Optional class, however, supports other techniques that are superior to checking nulls.</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4108971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a:t>Working with Optional – A Better Way to Handle Nulls</a:t>
            </a:r>
            <a:r>
              <a:rPr lang="en-US" dirty="0"/>
              <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81200"/>
            <a:ext cx="8526496" cy="4257675"/>
          </a:xfrm>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extLst>
      <p:ext uri="{BB962C8B-B14F-4D97-AF65-F5344CB8AC3E}">
        <p14:creationId xmlns:p14="http://schemas.microsoft.com/office/powerpoint/2010/main" val="3742726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371600"/>
            <a:ext cx="7851648" cy="1524000"/>
          </a:xfrm>
        </p:spPr>
        <p:txBody>
          <a:bodyPr>
            <a:normAutofit/>
          </a:bodyPr>
          <a:lstStyle/>
          <a:p>
            <a:r>
              <a:rPr lang="en-US" sz="4400" dirty="0" smtClean="0"/>
              <a:t>Lecture 9: </a:t>
            </a:r>
            <a:r>
              <a:rPr lang="en-US" sz="4400" dirty="0">
                <a:effectLst/>
              </a:rPr>
              <a:t>The Stream API</a:t>
            </a:r>
            <a:endParaRPr lang="en-US" sz="4400" dirty="0"/>
          </a:p>
        </p:txBody>
      </p:sp>
      <p:sp>
        <p:nvSpPr>
          <p:cNvPr id="5" name="Subtitle 4"/>
          <p:cNvSpPr>
            <a:spLocks noGrp="1"/>
          </p:cNvSpPr>
          <p:nvPr>
            <p:ph type="subTitle" idx="1"/>
          </p:nvPr>
        </p:nvSpPr>
        <p:spPr>
          <a:xfrm>
            <a:off x="228600" y="3228536"/>
            <a:ext cx="8610600" cy="1752600"/>
          </a:xfrm>
        </p:spPr>
        <p:txBody>
          <a:bodyPr/>
          <a:lstStyle/>
          <a:p>
            <a:r>
              <a:rPr lang="en-US" i="1" dirty="0"/>
              <a:t>Solving Problems by Engaging Deeper Values of Intelligence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a:t>Working with Optional – A Better Way to Handle Nulls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3" name="Content Placeholder 2"/>
          <p:cNvSpPr>
            <a:spLocks noGrp="1"/>
          </p:cNvSpPr>
          <p:nvPr>
            <p:ph idx="1"/>
          </p:nvPr>
        </p:nvSpPr>
        <p:spPr/>
        <p:txBody>
          <a:bodyPr>
            <a:normAutofit fontScale="85000" lnSpcReduction="20000"/>
          </a:bodyPr>
          <a:lstStyle/>
          <a:p>
            <a:pPr lvl="0"/>
            <a:r>
              <a:rPr lang="en-US" dirty="0"/>
              <a:t>Use </a:t>
            </a:r>
            <a:r>
              <a:rPr lang="en-US" dirty="0" err="1"/>
              <a:t>ifPresent</a:t>
            </a:r>
            <a:r>
              <a:rPr lang="en-US" dirty="0"/>
              <a:t>(Consumer) to invoke an action and skip the  null case completely. </a:t>
            </a:r>
          </a:p>
          <a:p>
            <a:pPr marL="365760" lvl="1" indent="0">
              <a:buNone/>
            </a:pPr>
            <a:r>
              <a:rPr lang="en-US" b="1" dirty="0" smtClean="0"/>
              <a:t>public</a:t>
            </a:r>
            <a:r>
              <a:rPr lang="en-US" dirty="0" smtClean="0"/>
              <a:t> </a:t>
            </a:r>
            <a:r>
              <a:rPr lang="en-US" b="1" dirty="0"/>
              <a:t>static</a:t>
            </a:r>
            <a:r>
              <a:rPr lang="en-US" dirty="0"/>
              <a:t> </a:t>
            </a:r>
            <a:r>
              <a:rPr lang="en-US" b="1" dirty="0"/>
              <a:t>void</a:t>
            </a:r>
            <a:r>
              <a:rPr lang="en-US" dirty="0"/>
              <a:t> </a:t>
            </a:r>
            <a:r>
              <a:rPr lang="en-US" dirty="0" err="1"/>
              <a:t>pickName</a:t>
            </a:r>
            <a:r>
              <a:rPr lang="en-US" dirty="0"/>
              <a:t>(List&lt;String&gt; names, String </a:t>
            </a:r>
            <a:r>
              <a:rPr lang="en-US" dirty="0" err="1"/>
              <a:t>startingLetter</a:t>
            </a:r>
            <a:r>
              <a:rPr lang="en-US" dirty="0"/>
              <a:t>) {</a:t>
            </a:r>
          </a:p>
          <a:p>
            <a:pPr marL="365760" lvl="1" indent="0">
              <a:buNone/>
            </a:pPr>
            <a:r>
              <a:rPr lang="en-US" dirty="0"/>
              <a:t>	  </a:t>
            </a:r>
            <a:r>
              <a:rPr lang="en-US" b="1" dirty="0"/>
              <a:t>final</a:t>
            </a:r>
            <a:r>
              <a:rPr lang="en-US" dirty="0"/>
              <a:t> Optional&lt;String&gt; </a:t>
            </a:r>
            <a:r>
              <a:rPr lang="en-US" dirty="0" err="1"/>
              <a:t>foundName</a:t>
            </a:r>
            <a:r>
              <a:rPr lang="en-US" dirty="0"/>
              <a:t> = </a:t>
            </a:r>
          </a:p>
          <a:p>
            <a:pPr marL="365760" lvl="1" indent="0">
              <a:buNone/>
            </a:pPr>
            <a:r>
              <a:rPr lang="en-US" dirty="0"/>
              <a:t>		      </a:t>
            </a:r>
            <a:r>
              <a:rPr lang="en-US" dirty="0" err="1"/>
              <a:t>names.stream</a:t>
            </a:r>
            <a:r>
              <a:rPr lang="en-US" dirty="0"/>
              <a:t>()</a:t>
            </a:r>
          </a:p>
          <a:p>
            <a:pPr marL="365760" lvl="1" indent="0">
              <a:buNone/>
            </a:pPr>
            <a:r>
              <a:rPr lang="en-US" dirty="0"/>
              <a:t>		           .filter(name -&gt;</a:t>
            </a:r>
            <a:r>
              <a:rPr lang="en-US" dirty="0" err="1"/>
              <a:t>name.startsWith</a:t>
            </a:r>
            <a:r>
              <a:rPr lang="en-US" dirty="0"/>
              <a:t>(</a:t>
            </a:r>
            <a:r>
              <a:rPr lang="en-US" dirty="0" err="1"/>
              <a:t>startingLetter</a:t>
            </a:r>
            <a:r>
              <a:rPr lang="en-US" dirty="0"/>
              <a:t>))</a:t>
            </a:r>
          </a:p>
          <a:p>
            <a:pPr marL="365760" lvl="1" indent="0">
              <a:buNone/>
            </a:pPr>
            <a:r>
              <a:rPr lang="en-US" dirty="0"/>
              <a:t>		           .</a:t>
            </a:r>
            <a:r>
              <a:rPr lang="en-US" dirty="0" err="1"/>
              <a:t>findFirst</a:t>
            </a:r>
            <a:r>
              <a:rPr lang="en-US" dirty="0"/>
              <a:t>();</a:t>
            </a:r>
          </a:p>
          <a:p>
            <a:pPr marL="365760" lvl="1" indent="0">
              <a:buNone/>
            </a:pPr>
            <a:r>
              <a:rPr lang="en-US" dirty="0"/>
              <a:t>        </a:t>
            </a:r>
            <a:r>
              <a:rPr lang="en-US" dirty="0" err="1"/>
              <a:t>foundName.</a:t>
            </a:r>
            <a:r>
              <a:rPr lang="en-US" b="1" dirty="0" err="1"/>
              <a:t>ifPresent</a:t>
            </a:r>
            <a:r>
              <a:rPr lang="en-US" dirty="0"/>
              <a:t>(name -&gt; </a:t>
            </a:r>
            <a:r>
              <a:rPr lang="en-US" dirty="0" err="1"/>
              <a:t>System.</a:t>
            </a:r>
            <a:r>
              <a:rPr lang="en-US" b="1" i="1" dirty="0" err="1"/>
              <a:t>out</a:t>
            </a:r>
            <a:r>
              <a:rPr lang="en-US" dirty="0" err="1"/>
              <a:t>.println</a:t>
            </a:r>
            <a:r>
              <a:rPr lang="en-US" dirty="0"/>
              <a:t>("Hello " + name));</a:t>
            </a:r>
          </a:p>
          <a:p>
            <a:pPr marL="365760" lvl="1" indent="0">
              <a:buNone/>
            </a:pPr>
            <a:r>
              <a:rPr lang="en-US" dirty="0"/>
              <a:t>     }</a:t>
            </a:r>
          </a:p>
          <a:p>
            <a:pPr marL="0" indent="0">
              <a:buNone/>
            </a:pPr>
            <a:r>
              <a:rPr lang="en-US" dirty="0"/>
              <a:t> </a:t>
            </a:r>
          </a:p>
          <a:p>
            <a:pPr marL="0" indent="0">
              <a:buNone/>
            </a:pPr>
            <a:r>
              <a:rPr lang="en-US" u="sng" dirty="0" smtClean="0"/>
              <a:t>Question</a:t>
            </a:r>
            <a:r>
              <a:rPr lang="en-US" dirty="0"/>
              <a:t>.  Why did the Java creators insert a lambda as the argument for </a:t>
            </a:r>
            <a:r>
              <a:rPr lang="en-US" dirty="0" err="1"/>
              <a:t>ifPresent</a:t>
            </a:r>
            <a:r>
              <a:rPr lang="en-US" dirty="0"/>
              <a:t> here? </a:t>
            </a:r>
          </a:p>
        </p:txBody>
      </p:sp>
    </p:spTree>
    <p:extLst>
      <p:ext uri="{BB962C8B-B14F-4D97-AF65-F5344CB8AC3E}">
        <p14:creationId xmlns:p14="http://schemas.microsoft.com/office/powerpoint/2010/main" val="3598316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19912"/>
          </a:xfrm>
        </p:spPr>
        <p:txBody>
          <a:bodyPr>
            <a:normAutofit fontScale="90000"/>
          </a:bodyPr>
          <a:lstStyle/>
          <a:p>
            <a:r>
              <a:rPr lang="en-US" b="1" dirty="0"/>
              <a:t>Creating Your Own</a:t>
            </a:r>
            <a:r>
              <a:rPr lang="en-US" dirty="0"/>
              <a:t> </a:t>
            </a:r>
            <a:r>
              <a:rPr lang="en-US" b="1" dirty="0" err="1"/>
              <a:t>Optionals</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dirty="0"/>
              <a:t>Using </a:t>
            </a:r>
            <a:r>
              <a:rPr lang="en-US" i="1" dirty="0"/>
              <a:t>of </a:t>
            </a:r>
            <a:r>
              <a:rPr lang="en-US" dirty="0"/>
              <a:t>and</a:t>
            </a:r>
            <a:r>
              <a:rPr lang="en-US" i="1" dirty="0"/>
              <a:t> empty.  </a:t>
            </a:r>
            <a:r>
              <a:rPr lang="en-US" dirty="0"/>
              <a:t>You can create an Optional instance in your own code using the static method </a:t>
            </a:r>
            <a:r>
              <a:rPr lang="en-US" i="1" dirty="0"/>
              <a:t>of. </a:t>
            </a:r>
            <a:r>
              <a:rPr lang="en-US" dirty="0"/>
              <a:t>However, if </a:t>
            </a:r>
            <a:r>
              <a:rPr lang="en-US" i="1" dirty="0"/>
              <a:t>of </a:t>
            </a:r>
            <a:r>
              <a:rPr lang="en-US" dirty="0"/>
              <a:t>is used on a null value, a </a:t>
            </a:r>
            <a:r>
              <a:rPr lang="en-US" dirty="0" err="1"/>
              <a:t>NullPointerException</a:t>
            </a:r>
            <a:r>
              <a:rPr lang="en-US" dirty="0"/>
              <a:t> is thrown, so the best practice is to use </a:t>
            </a:r>
            <a:r>
              <a:rPr lang="en-US" i="1" dirty="0"/>
              <a:t>of </a:t>
            </a:r>
            <a:r>
              <a:rPr lang="en-US" dirty="0"/>
              <a:t>together with </a:t>
            </a:r>
            <a:r>
              <a:rPr lang="en-US" i="1" dirty="0"/>
              <a:t>empty</a:t>
            </a:r>
            <a:r>
              <a:rPr lang="en-US" dirty="0"/>
              <a:t>, as in the following:</a:t>
            </a:r>
            <a:br>
              <a:rPr lang="en-US" dirty="0"/>
            </a:br>
            <a:endParaRPr lang="en-US" dirty="0" smtClean="0"/>
          </a:p>
          <a:p>
            <a:endParaRPr lang="en-US" dirty="0"/>
          </a:p>
          <a:p>
            <a:endParaRPr lang="en-US" dirty="0" smtClean="0"/>
          </a:p>
          <a:p>
            <a:pPr marL="0" indent="0">
              <a:buNone/>
            </a:pPr>
            <a:endParaRPr lang="en-US" dirty="0"/>
          </a:p>
          <a:p>
            <a:r>
              <a:rPr lang="en-US" dirty="0" err="1"/>
              <a:t>Optional.empty</a:t>
            </a:r>
            <a:r>
              <a:rPr lang="en-US" dirty="0"/>
              <a:t>() simply creates an Optional with no wrapped value; in that case, the </a:t>
            </a:r>
            <a:r>
              <a:rPr lang="en-US" dirty="0" err="1"/>
              <a:t>isPresent</a:t>
            </a:r>
            <a:r>
              <a:rPr lang="en-US" dirty="0"/>
              <a:t> flag is set to false</a:t>
            </a:r>
            <a:r>
              <a:rPr lang="en-US" dirty="0" smtClean="0"/>
              <a:t>.</a:t>
            </a:r>
            <a:endParaRPr lang="en-US" dirty="0"/>
          </a:p>
          <a:p>
            <a:r>
              <a:rPr lang="en-US" dirty="0"/>
              <a:t>Using </a:t>
            </a:r>
            <a:r>
              <a:rPr lang="en-US" i="1" dirty="0" err="1"/>
              <a:t>ofNullable</a:t>
            </a:r>
            <a:r>
              <a:rPr lang="en-US" i="1" dirty="0"/>
              <a:t>  </a:t>
            </a:r>
            <a:r>
              <a:rPr lang="en-US" dirty="0"/>
              <a:t>The static method </a:t>
            </a:r>
            <a:r>
              <a:rPr lang="en-US" i="1" dirty="0" err="1"/>
              <a:t>ofNullable</a:t>
            </a:r>
            <a:r>
              <a:rPr lang="en-US" i="1" dirty="0"/>
              <a:t> </a:t>
            </a:r>
            <a:r>
              <a:rPr lang="en-US" dirty="0"/>
              <a:t>lets you read in a possibly null value (unlike </a:t>
            </a:r>
            <a:r>
              <a:rPr lang="en-US" i="1" dirty="0"/>
              <a:t>of</a:t>
            </a:r>
            <a:r>
              <a:rPr lang="en-US" dirty="0"/>
              <a:t>) (read “</a:t>
            </a:r>
            <a:r>
              <a:rPr lang="en-US" dirty="0" err="1"/>
              <a:t>ofNullable</a:t>
            </a:r>
            <a:r>
              <a:rPr lang="en-US" dirty="0"/>
              <a:t>” as “do </a:t>
            </a:r>
            <a:r>
              <a:rPr lang="en-US" i="1" dirty="0"/>
              <a:t>of</a:t>
            </a:r>
            <a:r>
              <a:rPr lang="en-US" dirty="0"/>
              <a:t> but also allow nulls</a:t>
            </a:r>
            <a:r>
              <a:rPr lang="en-US" dirty="0" smtClean="0"/>
              <a:t>”).</a:t>
            </a:r>
            <a:endParaRPr lang="en-US" i="1" dirty="0"/>
          </a:p>
          <a:p>
            <a:r>
              <a:rPr lang="en-US" i="1" dirty="0" smtClean="0"/>
              <a:t> </a:t>
            </a:r>
            <a:r>
              <a:rPr lang="en-US" dirty="0"/>
              <a:t>Can use </a:t>
            </a:r>
            <a:r>
              <a:rPr lang="en-US" dirty="0" err="1"/>
              <a:t>orElse</a:t>
            </a:r>
            <a:r>
              <a:rPr lang="en-US" dirty="0"/>
              <a:t> and </a:t>
            </a:r>
            <a:r>
              <a:rPr lang="en-US" dirty="0" err="1"/>
              <a:t>Optional.ofNullable</a:t>
            </a:r>
            <a:r>
              <a:rPr lang="en-US" dirty="0"/>
              <a:t> together, as an alternative to the following pattern (typical example of this pattern is getting a JDBC Connection)</a:t>
            </a:r>
          </a:p>
          <a:p>
            <a:r>
              <a:rPr lang="en-US" dirty="0"/>
              <a:t>“If X is null, populate X, then return X.”</a:t>
            </a:r>
          </a:p>
          <a:p>
            <a:r>
              <a:rPr lang="en-US" dirty="0"/>
              <a:t>NOTE: </a:t>
            </a:r>
            <a:r>
              <a:rPr lang="en-US" dirty="0" err="1"/>
              <a:t>ofNullable</a:t>
            </a:r>
            <a:r>
              <a:rPr lang="en-US" dirty="0"/>
              <a:t> returns an Optional that embeds the specified value if non-null, otherwise returns an empty Optional</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a:p>
        </p:txBody>
      </p:sp>
      <p:pic>
        <p:nvPicPr>
          <p:cNvPr id="5" name="Picture 4"/>
          <p:cNvPicPr/>
          <p:nvPr/>
        </p:nvPicPr>
        <p:blipFill>
          <a:blip r:embed="rId2"/>
          <a:stretch>
            <a:fillRect/>
          </a:stretch>
        </p:blipFill>
        <p:spPr>
          <a:xfrm>
            <a:off x="2438400" y="2362200"/>
            <a:ext cx="3745865" cy="612140"/>
          </a:xfrm>
          <a:prstGeom prst="rect">
            <a:avLst/>
          </a:prstGeom>
        </p:spPr>
      </p:pic>
    </p:spTree>
    <p:extLst>
      <p:ext uri="{BB962C8B-B14F-4D97-AF65-F5344CB8AC3E}">
        <p14:creationId xmlns:p14="http://schemas.microsoft.com/office/powerpoint/2010/main" val="1862496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19912"/>
          </a:xfrm>
        </p:spPr>
        <p:txBody>
          <a:bodyPr>
            <a:normAutofit fontScale="90000"/>
          </a:bodyPr>
          <a:lstStyle/>
          <a:p>
            <a:r>
              <a:rPr lang="en-US" b="1" dirty="0"/>
              <a:t>Creating Your Own</a:t>
            </a:r>
            <a:r>
              <a:rPr lang="en-US" dirty="0"/>
              <a:t> </a:t>
            </a:r>
            <a:r>
              <a:rPr lang="en-US" b="1" dirty="0" err="1"/>
              <a:t>Optionals</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520" y="1285874"/>
            <a:ext cx="5323205" cy="4810125"/>
          </a:xfrm>
          <a:prstGeom prst="rect">
            <a:avLst/>
          </a:prstGeom>
        </p:spPr>
      </p:pic>
    </p:spTree>
    <p:extLst>
      <p:ext uri="{BB962C8B-B14F-4D97-AF65-F5344CB8AC3E}">
        <p14:creationId xmlns:p14="http://schemas.microsoft.com/office/powerpoint/2010/main" val="3181145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19912"/>
          </a:xfrm>
        </p:spPr>
        <p:txBody>
          <a:bodyPr>
            <a:normAutofit fontScale="90000"/>
          </a:bodyPr>
          <a:lstStyle/>
          <a:p>
            <a:r>
              <a:rPr lang="en-US" b="1" dirty="0"/>
              <a:t>The reduce Operation</a:t>
            </a:r>
            <a:r>
              <a:rPr lang="en-US" dirty="0"/>
              <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dirty="0"/>
              <a:t>The reduce operation lets you combine the terms of a stream into a single value by repeatedly applying an operation.</a:t>
            </a:r>
          </a:p>
          <a:p>
            <a:r>
              <a:rPr lang="en-US" u="sng" dirty="0"/>
              <a:t>Example</a:t>
            </a:r>
            <a:r>
              <a:rPr lang="en-US" dirty="0"/>
              <a:t>   We wish to sum the values in a list of numbers. Procedural code: </a:t>
            </a:r>
            <a:endParaRPr lang="en-US" dirty="0" smtClean="0"/>
          </a:p>
          <a:p>
            <a:endParaRPr lang="en-US" dirty="0"/>
          </a:p>
          <a:p>
            <a:endParaRPr lang="en-US" dirty="0"/>
          </a:p>
          <a:p>
            <a:r>
              <a:rPr lang="en-US" dirty="0"/>
              <a:t>Using the reduce operation, the code looks like this</a:t>
            </a:r>
            <a:r>
              <a:rPr lang="en-US" dirty="0" smtClean="0"/>
              <a:t>:</a:t>
            </a:r>
          </a:p>
          <a:p>
            <a:pPr marL="0" indent="0">
              <a:buNone/>
            </a:pPr>
            <a:endParaRPr lang="en-US" dirty="0"/>
          </a:p>
          <a:p>
            <a:r>
              <a:rPr lang="en-US" dirty="0"/>
              <a:t>First argument is an initial value; it is the value that is returned if the stream is empty (it is also the </a:t>
            </a:r>
            <a:r>
              <a:rPr lang="en-US" i="1" dirty="0"/>
              <a:t>identity element</a:t>
            </a:r>
            <a:r>
              <a:rPr lang="en-US" dirty="0"/>
              <a:t> for the combining operation). The second argument is a lambda for </a:t>
            </a:r>
            <a:r>
              <a:rPr lang="en-US" dirty="0" err="1"/>
              <a:t>BinaryOperator</a:t>
            </a:r>
            <a:r>
              <a:rPr lang="en-US" dirty="0"/>
              <a:t>&lt;T&gt;</a:t>
            </a:r>
          </a:p>
          <a:p>
            <a:pPr marL="914400" lvl="3" indent="0">
              <a:buNone/>
            </a:pPr>
            <a:r>
              <a:rPr lang="en-US" dirty="0"/>
              <a:t>interface </a:t>
            </a:r>
            <a:r>
              <a:rPr lang="en-US" dirty="0" err="1"/>
              <a:t>BinaryOperator</a:t>
            </a:r>
            <a:r>
              <a:rPr lang="en-US" dirty="0"/>
              <a:t>&lt;T&gt; {</a:t>
            </a:r>
            <a:br>
              <a:rPr lang="en-US" dirty="0"/>
            </a:br>
            <a:r>
              <a:rPr lang="en-US" dirty="0"/>
              <a:t>	T apply(T a, T b);</a:t>
            </a:r>
            <a:br>
              <a:rPr lang="en-US" dirty="0"/>
            </a:b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a:p>
        </p:txBody>
      </p:sp>
      <p:pic>
        <p:nvPicPr>
          <p:cNvPr id="5" name="Picture 4"/>
          <p:cNvPicPr/>
          <p:nvPr/>
        </p:nvPicPr>
        <p:blipFill>
          <a:blip r:embed="rId2"/>
          <a:stretch>
            <a:fillRect/>
          </a:stretch>
        </p:blipFill>
        <p:spPr>
          <a:xfrm>
            <a:off x="2590800" y="2667000"/>
            <a:ext cx="2141220" cy="782320"/>
          </a:xfrm>
          <a:prstGeom prst="rect">
            <a:avLst/>
          </a:prstGeom>
        </p:spPr>
      </p:pic>
      <p:pic>
        <p:nvPicPr>
          <p:cNvPr id="6" name="Picture 5"/>
          <p:cNvPicPr/>
          <p:nvPr/>
        </p:nvPicPr>
        <p:blipFill>
          <a:blip r:embed="rId3"/>
          <a:stretch>
            <a:fillRect/>
          </a:stretch>
        </p:blipFill>
        <p:spPr>
          <a:xfrm>
            <a:off x="2286000" y="3886200"/>
            <a:ext cx="4124325" cy="266700"/>
          </a:xfrm>
          <a:prstGeom prst="rect">
            <a:avLst/>
          </a:prstGeom>
        </p:spPr>
      </p:pic>
    </p:spTree>
    <p:extLst>
      <p:ext uri="{BB962C8B-B14F-4D97-AF65-F5344CB8AC3E}">
        <p14:creationId xmlns:p14="http://schemas.microsoft.com/office/powerpoint/2010/main" val="204252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19912"/>
          </a:xfrm>
        </p:spPr>
        <p:txBody>
          <a:bodyPr>
            <a:normAutofit fontScale="90000"/>
          </a:bodyPr>
          <a:lstStyle/>
          <a:p>
            <a:r>
              <a:rPr lang="en-US" b="1" dirty="0"/>
              <a:t>The reduce Operation</a:t>
            </a:r>
            <a:r>
              <a:rPr lang="en-US" dirty="0"/>
              <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a:bodyPr>
          <a:lstStyle/>
          <a:p>
            <a:r>
              <a:rPr lang="en-US" dirty="0"/>
              <a:t>Applied to a list of numbers, this reduce operation returns the sum of all the numbers. The initial value makes sense here because the “sum of an empty set of numbers is 0”.</a:t>
            </a:r>
          </a:p>
          <a:p>
            <a:r>
              <a:rPr lang="en-US" dirty="0"/>
              <a:t>The initial value is also used to produce the final computation. For example, if numbers is [2,1,4,3], then the reduce method performs the following computation:</a:t>
            </a:r>
          </a:p>
          <a:p>
            <a:pPr marL="0" indent="0">
              <a:buNone/>
            </a:pPr>
            <a:r>
              <a:rPr lang="en-US" dirty="0" smtClean="0"/>
              <a:t>	(((0 + 2) + 1) + 4) + 3 = 10</a:t>
            </a:r>
            <a:endParaRPr lang="en-US" dirty="0"/>
          </a:p>
          <a:p>
            <a:r>
              <a:rPr lang="en-US" dirty="0"/>
              <a:t>A parallel computation can improve performance. Say [2,1,4,3] is broken up into [2,3],[4,1]. Then in parallel we arrive at the same answer in the following way:</a:t>
            </a:r>
          </a:p>
          <a:p>
            <a:pPr marL="365760" lvl="1" indent="0">
              <a:buNone/>
            </a:pPr>
            <a:r>
              <a:rPr lang="en-US" dirty="0" smtClean="0"/>
              <a:t>sum1 = (0 + 2) + 3      sum2 = (0 + 4) + 1   combined = sum1 + sum2 = 10</a:t>
            </a:r>
            <a:endParaRPr lang="en-US" dirty="0"/>
          </a:p>
          <a:p>
            <a:r>
              <a:rPr lang="en-US" dirty="0"/>
              <a:t>How could we form the </a:t>
            </a:r>
            <a:r>
              <a:rPr lang="en-US" i="1" dirty="0"/>
              <a:t>product</a:t>
            </a:r>
            <a:r>
              <a:rPr lang="en-US" dirty="0"/>
              <a:t> of a list of numbers?</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extLst>
      <p:ext uri="{BB962C8B-B14F-4D97-AF65-F5344CB8AC3E}">
        <p14:creationId xmlns:p14="http://schemas.microsoft.com/office/powerpoint/2010/main" val="774648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19912"/>
          </a:xfrm>
        </p:spPr>
        <p:txBody>
          <a:bodyPr>
            <a:normAutofit fontScale="90000"/>
          </a:bodyPr>
          <a:lstStyle/>
          <a:p>
            <a:r>
              <a:rPr lang="en-US" b="1" dirty="0"/>
              <a:t>The reduce Operation</a:t>
            </a:r>
            <a:r>
              <a:rPr lang="en-US" dirty="0"/>
              <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u="sng" dirty="0"/>
              <a:t>Example</a:t>
            </a:r>
            <a:r>
              <a:rPr lang="en-US" dirty="0"/>
              <a:t> We form the product of a list numbers of numbers. For the initial value, we ask, “What is the product of an empty set of numbers?” By convention, the product is 1. (Note that 1 is the identity element for multiplication.) Here is the line of code that does the job:</a:t>
            </a:r>
          </a:p>
          <a:p>
            <a:r>
              <a:rPr lang="en-US" u="sng" dirty="0"/>
              <a:t>Example</a:t>
            </a:r>
            <a:r>
              <a:rPr lang="en-US" dirty="0"/>
              <a:t>. What about subtraction? What happens when the following line of code is executed? Try it when numbers is the list [2, 1, 4, 3].</a:t>
            </a:r>
          </a:p>
          <a:p>
            <a:pPr marL="365760" lvl="1" indent="0">
              <a:buNone/>
            </a:pPr>
            <a:r>
              <a:rPr lang="en-US" dirty="0" err="1"/>
              <a:t>int</a:t>
            </a:r>
            <a:r>
              <a:rPr lang="en-US" dirty="0"/>
              <a:t> difference = </a:t>
            </a:r>
            <a:r>
              <a:rPr lang="en-US" dirty="0" err="1"/>
              <a:t>numbers.stream</a:t>
            </a:r>
            <a:r>
              <a:rPr lang="en-US" dirty="0"/>
              <a:t>().reduce(0, (a, b) -&gt; a - b);</a:t>
            </a:r>
          </a:p>
          <a:p>
            <a:r>
              <a:rPr lang="en-US" dirty="0"/>
              <a:t>Here, the computation proceeds like this:</a:t>
            </a:r>
            <a:br>
              <a:rPr lang="en-US" dirty="0"/>
            </a:br>
            <a:r>
              <a:rPr lang="en-US" dirty="0"/>
              <a:t>                (((0 – 2) – 1) – 4) – 3)   //output: -10</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1752137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19912"/>
          </a:xfrm>
        </p:spPr>
        <p:txBody>
          <a:bodyPr>
            <a:normAutofit fontScale="90000"/>
          </a:bodyPr>
          <a:lstStyle/>
          <a:p>
            <a:r>
              <a:rPr lang="en-US" b="1" dirty="0"/>
              <a:t>The reduce Operation</a:t>
            </a:r>
            <a:r>
              <a:rPr lang="en-US" dirty="0"/>
              <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a:bodyPr>
          <a:lstStyle/>
          <a:p>
            <a:r>
              <a:rPr lang="en-US" dirty="0"/>
              <a:t>The problem here is that performing this computation in parallel gives a different result;  subtractions are grouped differently for a  parallel computation. For instance, during parallel computation, if [2,1,4,3] is broken up into [2,3] and [4,1], the computation would look like this:</a:t>
            </a:r>
          </a:p>
          <a:p>
            <a:pPr marL="365760" lvl="1" indent="0">
              <a:buNone/>
            </a:pPr>
            <a:r>
              <a:rPr lang="en-US" dirty="0" smtClean="0"/>
              <a:t>diff1 = (0 – 2) – 3    diff2 = (0 – 1) – 4  combined = diff1 - diff2 = 0</a:t>
            </a:r>
            <a:endParaRPr lang="en-US" dirty="0"/>
          </a:p>
          <a:p>
            <a:r>
              <a:rPr lang="en-US" dirty="0"/>
              <a:t>For this reason, a requirement concerning reduce is:</a:t>
            </a:r>
          </a:p>
          <a:p>
            <a:r>
              <a:rPr lang="en-US" i="1" dirty="0"/>
              <a:t>Only use reduce on associative operations.</a:t>
            </a:r>
            <a:endParaRPr lang="en-US" dirty="0"/>
          </a:p>
          <a:p>
            <a:r>
              <a:rPr lang="en-US" dirty="0"/>
              <a:t>(Note that + and * are associative, but subtraction is not.) </a:t>
            </a:r>
            <a:br>
              <a:rPr lang="en-US" dirty="0"/>
            </a:br>
            <a:r>
              <a:rPr lang="en-US" dirty="0"/>
              <a:t/>
            </a:r>
            <a:br>
              <a:rPr lang="en-US" dirty="0"/>
            </a:br>
            <a:r>
              <a:rPr lang="en-US" dirty="0"/>
              <a:t>See the demo lesson9.lecture.reduce.</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1924770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19912"/>
          </a:xfrm>
        </p:spPr>
        <p:txBody>
          <a:bodyPr>
            <a:normAutofit fontScale="90000"/>
          </a:bodyPr>
          <a:lstStyle/>
          <a:p>
            <a:r>
              <a:rPr lang="en-US" b="1" dirty="0"/>
              <a:t>The reduce Operation</a:t>
            </a:r>
            <a:r>
              <a:rPr lang="en-US" dirty="0"/>
              <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a:bodyPr>
          <a:lstStyle/>
          <a:p>
            <a:r>
              <a:rPr lang="en-US" u="sng" dirty="0"/>
              <a:t>The reduce method has an overridden version with only one argument</a:t>
            </a:r>
            <a:r>
              <a:rPr lang="en-US" dirty="0"/>
              <a:t>.</a:t>
            </a:r>
          </a:p>
          <a:p>
            <a:r>
              <a:rPr lang="en-US" dirty="0"/>
              <a:t>Continuing with the sum example, here is a computation with the overridden version</a:t>
            </a:r>
            <a:r>
              <a:rPr lang="en-US" dirty="0" smtClean="0"/>
              <a:t>:</a:t>
            </a:r>
          </a:p>
          <a:p>
            <a:endParaRPr lang="en-US" dirty="0"/>
          </a:p>
          <a:p>
            <a:r>
              <a:rPr lang="en-US" dirty="0" smtClean="0"/>
              <a:t>This </a:t>
            </a:r>
            <a:r>
              <a:rPr lang="en-US" dirty="0"/>
              <a:t>version of reduce produces the same output as the earlier version </a:t>
            </a:r>
            <a:r>
              <a:rPr lang="en-US" i="1" dirty="0"/>
              <a:t>when the stream is nonempty, </a:t>
            </a:r>
            <a:r>
              <a:rPr lang="en-US" dirty="0"/>
              <a:t>but it is stored in an Optional in this case. When the stream is empty, the reduce operation returns a null, which is again embedded in an Optional.</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37</a:t>
            </a:fld>
            <a:endParaRPr kumimoji="0" lang="en-US"/>
          </a:p>
        </p:txBody>
      </p:sp>
      <p:pic>
        <p:nvPicPr>
          <p:cNvPr id="5" name="Picture 4"/>
          <p:cNvPicPr/>
          <p:nvPr/>
        </p:nvPicPr>
        <p:blipFill>
          <a:blip r:embed="rId2"/>
          <a:stretch>
            <a:fillRect/>
          </a:stretch>
        </p:blipFill>
        <p:spPr>
          <a:xfrm>
            <a:off x="1828800" y="3040083"/>
            <a:ext cx="5153025" cy="228600"/>
          </a:xfrm>
          <a:prstGeom prst="rect">
            <a:avLst/>
          </a:prstGeom>
        </p:spPr>
      </p:pic>
    </p:spTree>
    <p:extLst>
      <p:ext uri="{BB962C8B-B14F-4D97-AF65-F5344CB8AC3E}">
        <p14:creationId xmlns:p14="http://schemas.microsoft.com/office/powerpoint/2010/main" val="342609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616450"/>
          </a:xfrm>
          <a:noFill/>
        </p:spPr>
        <p:txBody>
          <a:bodyPr lIns="90488" tIns="44450" rIns="90488" bIns="44450">
            <a:normAutofit fontScale="92500"/>
          </a:bodyPr>
          <a:lstStyle/>
          <a:p>
            <a:pPr marL="0" indent="0">
              <a:buNone/>
            </a:pPr>
            <a:r>
              <a:rPr lang="en-US" dirty="0"/>
              <a:t>When a Collection is wrapped in a Stream, it becomes possible to rapidly make transformations and extract information in ways that would be much less efficient, maintainable, and understandable without the use of Streams. In this sense, Streams in Java represent a deeper level of intelligence of the concept of “collection” that has been implemented in the Java language. </a:t>
            </a:r>
            <a:endParaRPr lang="en-US" dirty="0" smtClean="0"/>
          </a:p>
          <a:p>
            <a:pPr marL="0" indent="0">
              <a:buNone/>
            </a:pPr>
            <a:r>
              <a:rPr lang="en-US" dirty="0" smtClean="0"/>
              <a:t>When </a:t>
            </a:r>
            <a:r>
              <a:rPr lang="en-US" dirty="0"/>
              <a:t>intelligence expands, challenges and tasks that seemed difficult and time-consuming before can become effortless and meet with consistent success. This is one of the documented benefits of TM practice.</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a:t>
            </a:r>
            <a:r>
              <a:rPr lang="en-US" smtClean="0">
                <a:solidFill>
                  <a:srgbClr val="000099"/>
                </a:solidFill>
              </a:rPr>
              <a:t>Point 1</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extLst>
      <p:ext uri="{BB962C8B-B14F-4D97-AF65-F5344CB8AC3E}">
        <p14:creationId xmlns:p14="http://schemas.microsoft.com/office/powerpoint/2010/main" val="10643848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Collecting Results</a:t>
            </a:r>
            <a:r>
              <a:rPr lang="en-US" dirty="0"/>
              <a:t/>
            </a:r>
            <a:br>
              <a:rPr lang="en-US" dirty="0"/>
            </a:br>
            <a:endParaRPr lang="en-US" dirty="0"/>
          </a:p>
        </p:txBody>
      </p:sp>
      <p:sp>
        <p:nvSpPr>
          <p:cNvPr id="3" name="Content Placeholder 2"/>
          <p:cNvSpPr>
            <a:spLocks noGrp="1"/>
          </p:cNvSpPr>
          <p:nvPr>
            <p:ph idx="1"/>
          </p:nvPr>
        </p:nvSpPr>
        <p:spPr>
          <a:xfrm>
            <a:off x="304800" y="1277587"/>
            <a:ext cx="8229600" cy="5562600"/>
          </a:xfrm>
        </p:spPr>
        <p:txBody>
          <a:bodyPr>
            <a:normAutofit fontScale="47500" lnSpcReduction="20000"/>
          </a:bodyPr>
          <a:lstStyle/>
          <a:p>
            <a:pPr marL="0" indent="0">
              <a:buNone/>
            </a:pPr>
            <a:r>
              <a:rPr lang="en-US" dirty="0"/>
              <a:t>One kind of terminal operation in a stream pipeline is a </a:t>
            </a:r>
            <a:r>
              <a:rPr lang="en-US" i="1" dirty="0"/>
              <a:t>reduction</a:t>
            </a:r>
            <a:r>
              <a:rPr lang="en-US" dirty="0"/>
              <a:t> that outputs a single value, like max or count. Another kind of terminal operation collects the elements of the Stream into some type of collection, like an array, list, or map. We have seen examples already.</a:t>
            </a:r>
            <a:br>
              <a:rPr lang="en-US" dirty="0"/>
            </a:br>
            <a:r>
              <a:rPr lang="en-US" dirty="0"/>
              <a:t/>
            </a:r>
            <a:br>
              <a:rPr lang="en-US" dirty="0"/>
            </a:br>
            <a:r>
              <a:rPr lang="en-US" dirty="0"/>
              <a:t>Example: Collecting into an array</a:t>
            </a:r>
          </a:p>
          <a:p>
            <a:pPr marL="0" indent="0">
              <a:buNone/>
            </a:pPr>
            <a:r>
              <a:rPr lang="en-US" dirty="0"/>
              <a:t>     String[] result = </a:t>
            </a:r>
            <a:r>
              <a:rPr lang="en-US" dirty="0" err="1"/>
              <a:t>words.toArray</a:t>
            </a:r>
            <a:r>
              <a:rPr lang="en-US" dirty="0"/>
              <a:t>(String[]::new);</a:t>
            </a:r>
          </a:p>
          <a:p>
            <a:pPr marL="0" indent="0">
              <a:buNone/>
            </a:pPr>
            <a:r>
              <a:rPr lang="en-US" dirty="0"/>
              <a:t> </a:t>
            </a:r>
          </a:p>
          <a:p>
            <a:pPr marL="0" indent="0">
              <a:buNone/>
            </a:pPr>
            <a:r>
              <a:rPr lang="en-US" dirty="0"/>
              <a:t>Example: Collecting into a List</a:t>
            </a:r>
          </a:p>
          <a:p>
            <a:pPr marL="0" indent="0">
              <a:buNone/>
            </a:pPr>
            <a:r>
              <a:rPr lang="en-US" dirty="0"/>
              <a:t>	     List&lt;String&gt; result = </a:t>
            </a:r>
            <a:r>
              <a:rPr lang="en-US" dirty="0" err="1"/>
              <a:t>stream.collect</a:t>
            </a:r>
            <a:r>
              <a:rPr lang="en-US" dirty="0"/>
              <a:t>(</a:t>
            </a:r>
            <a:r>
              <a:rPr lang="en-US" dirty="0" err="1"/>
              <a:t>Collectors.toList</a:t>
            </a:r>
            <a:r>
              <a:rPr lang="en-US" dirty="0"/>
              <a:t>());</a:t>
            </a:r>
          </a:p>
          <a:p>
            <a:pPr marL="0" indent="0">
              <a:buNone/>
            </a:pPr>
            <a:r>
              <a:rPr lang="en-US" dirty="0"/>
              <a:t> </a:t>
            </a:r>
          </a:p>
          <a:p>
            <a:pPr marL="0" indent="0">
              <a:buNone/>
            </a:pPr>
            <a:r>
              <a:rPr lang="en-US" dirty="0"/>
              <a:t>Example: Collecting into a Set</a:t>
            </a:r>
          </a:p>
          <a:p>
            <a:pPr marL="0" indent="0">
              <a:buNone/>
            </a:pPr>
            <a:r>
              <a:rPr lang="en-US" dirty="0"/>
              <a:t>	     Set&lt;String&gt; result = </a:t>
            </a:r>
            <a:r>
              <a:rPr lang="en-US" dirty="0" err="1"/>
              <a:t>stream.collect</a:t>
            </a:r>
            <a:r>
              <a:rPr lang="en-US" dirty="0"/>
              <a:t>(</a:t>
            </a:r>
            <a:r>
              <a:rPr lang="en-US" dirty="0" err="1"/>
              <a:t>Collectors.toSet</a:t>
            </a:r>
            <a:r>
              <a:rPr lang="en-US" dirty="0"/>
              <a:t>());</a:t>
            </a:r>
          </a:p>
          <a:p>
            <a:pPr marL="0" indent="0">
              <a:buNone/>
            </a:pPr>
            <a:r>
              <a:rPr lang="en-US" dirty="0"/>
              <a:t> </a:t>
            </a:r>
          </a:p>
          <a:p>
            <a:pPr marL="0" indent="0">
              <a:buNone/>
            </a:pPr>
            <a:r>
              <a:rPr lang="en-US" dirty="0"/>
              <a:t>Example: Collecting into a particular kind of Set (same idea for particular kinds of lists, maps)</a:t>
            </a:r>
            <a:br>
              <a:rPr lang="en-US" dirty="0"/>
            </a:br>
            <a:r>
              <a:rPr lang="en-US" dirty="0"/>
              <a:t>            </a:t>
            </a:r>
            <a:r>
              <a:rPr lang="en-US" dirty="0" err="1"/>
              <a:t>TreeSet</a:t>
            </a:r>
            <a:r>
              <a:rPr lang="en-US" dirty="0"/>
              <a:t>&lt;String&gt; result =    </a:t>
            </a:r>
            <a:br>
              <a:rPr lang="en-US" dirty="0"/>
            </a:br>
            <a:r>
              <a:rPr lang="en-US" dirty="0"/>
              <a:t>                   </a:t>
            </a:r>
            <a:r>
              <a:rPr lang="en-US" dirty="0" err="1"/>
              <a:t>stream.collect</a:t>
            </a:r>
            <a:r>
              <a:rPr lang="en-US" dirty="0"/>
              <a:t>(</a:t>
            </a:r>
            <a:r>
              <a:rPr lang="en-US" dirty="0" err="1"/>
              <a:t>Collectors.toCollection</a:t>
            </a:r>
            <a:r>
              <a:rPr lang="en-US" dirty="0"/>
              <a:t>(</a:t>
            </a:r>
            <a:r>
              <a:rPr lang="en-US" dirty="0" err="1"/>
              <a:t>TreeSet</a:t>
            </a:r>
            <a:r>
              <a:rPr lang="en-US" dirty="0"/>
              <a:t>::new));</a:t>
            </a:r>
          </a:p>
          <a:p>
            <a:pPr marL="0" indent="0">
              <a:buNone/>
            </a:pPr>
            <a:r>
              <a:rPr lang="en-US" dirty="0"/>
              <a:t> </a:t>
            </a:r>
          </a:p>
          <a:p>
            <a:pPr marL="0" indent="0">
              <a:buNone/>
            </a:pPr>
            <a:r>
              <a:rPr lang="en-US" dirty="0"/>
              <a:t>Example: Collect all strings in a stream by concatenating them:</a:t>
            </a:r>
            <a:br>
              <a:rPr lang="en-US" dirty="0"/>
            </a:br>
            <a:r>
              <a:rPr lang="en-US" dirty="0"/>
              <a:t>          String result = </a:t>
            </a:r>
            <a:r>
              <a:rPr lang="en-US" dirty="0" err="1"/>
              <a:t>stream.collect</a:t>
            </a:r>
            <a:r>
              <a:rPr lang="en-US" dirty="0"/>
              <a:t>(</a:t>
            </a:r>
            <a:r>
              <a:rPr lang="en-US" dirty="0" err="1"/>
              <a:t>Collectors.joining</a:t>
            </a:r>
            <a:r>
              <a:rPr lang="en-US" dirty="0"/>
              <a:t>()); </a:t>
            </a:r>
          </a:p>
          <a:p>
            <a:pPr marL="0" indent="0">
              <a:buNone/>
            </a:pPr>
            <a:r>
              <a:rPr lang="en-US" dirty="0"/>
              <a:t> </a:t>
            </a:r>
          </a:p>
          <a:p>
            <a:pPr marL="0" indent="0">
              <a:buNone/>
            </a:pPr>
            <a:r>
              <a:rPr lang="en-US" dirty="0"/>
              <a:t>    //separates strings by commas</a:t>
            </a:r>
          </a:p>
          <a:p>
            <a:pPr marL="0" indent="0">
              <a:buNone/>
            </a:pPr>
            <a:r>
              <a:rPr lang="en-US" dirty="0"/>
              <a:t>  String result = </a:t>
            </a:r>
            <a:r>
              <a:rPr lang="en-US" dirty="0" err="1"/>
              <a:t>stream.collect</a:t>
            </a:r>
            <a:r>
              <a:rPr lang="en-US" dirty="0"/>
              <a:t>(</a:t>
            </a:r>
            <a:r>
              <a:rPr lang="en-US" dirty="0" err="1"/>
              <a:t>Collectors.joining</a:t>
            </a:r>
            <a:r>
              <a:rPr lang="en-US" dirty="0"/>
              <a:t>(", "));  </a:t>
            </a:r>
          </a:p>
          <a:p>
            <a:pPr marL="0" indent="0">
              <a:buNone/>
            </a:pPr>
            <a:r>
              <a:rPr lang="en-US" dirty="0"/>
              <a:t> </a:t>
            </a:r>
          </a:p>
          <a:p>
            <a:pPr marL="0" indent="0">
              <a:buNone/>
            </a:pPr>
            <a:r>
              <a:rPr lang="en-US" dirty="0"/>
              <a:t>  	  //prepares objects as strings before joining</a:t>
            </a:r>
          </a:p>
          <a:p>
            <a:pPr marL="0" indent="0">
              <a:buNone/>
            </a:pPr>
            <a:r>
              <a:rPr lang="en-US" dirty="0"/>
              <a:t>  String result = </a:t>
            </a:r>
            <a:r>
              <a:rPr lang="en-US" dirty="0" err="1"/>
              <a:t>stream.map</a:t>
            </a:r>
            <a:r>
              <a:rPr lang="en-US" dirty="0"/>
              <a:t>(Object::</a:t>
            </a:r>
            <a:r>
              <a:rPr lang="en-US" dirty="0" err="1"/>
              <a:t>toString</a:t>
            </a:r>
            <a:r>
              <a:rPr lang="en-US" dirty="0"/>
              <a:t>).collect(</a:t>
            </a:r>
            <a:r>
              <a:rPr lang="en-US" dirty="0" err="1"/>
              <a:t>Collectors.joining</a:t>
            </a:r>
            <a:r>
              <a:rPr lang="en-US" dirty="0"/>
              <a:t>(","));</a:t>
            </a:r>
          </a:p>
          <a:p>
            <a:pPr marL="0" indent="0">
              <a:buNone/>
            </a:pPr>
            <a:r>
              <a:rPr lang="en-US" dirty="0"/>
              <a:t> </a:t>
            </a:r>
          </a:p>
          <a:p>
            <a:pPr marL="0" indent="0">
              <a:buNone/>
            </a:pPr>
            <a:r>
              <a:rPr lang="en-US" dirty="0"/>
              <a:t>  </a:t>
            </a:r>
            <a:r>
              <a:rPr lang="en-US" u="sng" dirty="0"/>
              <a:t>Note</a:t>
            </a:r>
            <a:r>
              <a:rPr lang="en-US" dirty="0"/>
              <a:t>: Here instead of Object::</a:t>
            </a:r>
            <a:r>
              <a:rPr lang="en-US" dirty="0" err="1"/>
              <a:t>toString</a:t>
            </a:r>
            <a:r>
              <a:rPr lang="en-US" dirty="0"/>
              <a:t> you can use your own object type, like</a:t>
            </a:r>
          </a:p>
          <a:p>
            <a:pPr marL="0" indent="0">
              <a:buNone/>
            </a:pPr>
            <a:r>
              <a:rPr lang="en-US" dirty="0"/>
              <a:t>  Employee::</a:t>
            </a:r>
            <a:r>
              <a:rPr lang="en-US" dirty="0" err="1"/>
              <a:t>toString</a:t>
            </a:r>
            <a:r>
              <a:rPr lang="en-US" dirty="0"/>
              <a:t>. By polymorphism, either way works. See demo lesson9.lecture.collect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extLst>
      <p:ext uri="{BB962C8B-B14F-4D97-AF65-F5344CB8AC3E}">
        <p14:creationId xmlns:p14="http://schemas.microsoft.com/office/powerpoint/2010/main" val="182258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1676400"/>
            <a:ext cx="7772400" cy="4343400"/>
          </a:xfrm>
          <a:noFill/>
        </p:spPr>
        <p:txBody>
          <a:bodyPr lIns="90488" tIns="44450" rIns="90488" bIns="44450">
            <a:normAutofit lnSpcReduction="10000"/>
          </a:bodyPr>
          <a:lstStyle/>
          <a:p>
            <a:pPr marL="0" indent="0" eaLnBrk="1" hangingPunct="1">
              <a:lnSpc>
                <a:spcPct val="90000"/>
              </a:lnSpc>
              <a:buFontTx/>
              <a:buNone/>
            </a:pPr>
            <a:endParaRPr lang="en-US" sz="1400" dirty="0" smtClean="0">
              <a:cs typeface="Times New Roman" pitchFamily="18" charset="0"/>
            </a:endParaRPr>
          </a:p>
          <a:p>
            <a:pPr marL="0" indent="0">
              <a:lnSpc>
                <a:spcPct val="90000"/>
              </a:lnSpc>
              <a:buNone/>
            </a:pPr>
            <a:r>
              <a:rPr lang="en-US" sz="2400" dirty="0" smtClean="0"/>
              <a:t>The </a:t>
            </a:r>
            <a:r>
              <a:rPr lang="en-US" sz="2400" dirty="0"/>
              <a:t>stream API is an abstraction of collections that supports </a:t>
            </a:r>
            <a:r>
              <a:rPr lang="en-US" sz="2400" dirty="0" smtClean="0"/>
              <a:t>aggregate </a:t>
            </a:r>
            <a:r>
              <a:rPr lang="en-US" sz="2400" dirty="0"/>
              <a:t>operations like filter and map. These operations make it possible to process collections in a declarative style that supports parallelization, compact and readable code, and processing without side effects. Deeper laws of nature are ultimately responsible for how things appear in the world. Efforts to modify the world from the surface level only lead to struggle and partial success. Affecting the world by accessing the deep underlying laws that structure everything can produce enormous impact with little effort. The key to accessing and winning support from deeper laws is going beyond the surface of awareness to the depths within.</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462214F1-EF1E-4801-8220-2411C3B20036}" type="slidenum">
              <a:rPr lang="en-US">
                <a:latin typeface="Arial" charset="0"/>
              </a:rPr>
              <a:pPr/>
              <a:t>4</a:t>
            </a:fld>
            <a:endParaRPr lang="en-US">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Collecting Results</a:t>
            </a:r>
            <a:r>
              <a:rPr lang="en-US" dirty="0"/>
              <a:t/>
            </a:r>
            <a:br>
              <a:rPr lang="en-US" dirty="0"/>
            </a:br>
            <a:endParaRPr lang="en-US" dirty="0"/>
          </a:p>
        </p:txBody>
      </p:sp>
      <p:sp>
        <p:nvSpPr>
          <p:cNvPr id="3" name="Content Placeholder 2"/>
          <p:cNvSpPr>
            <a:spLocks noGrp="1"/>
          </p:cNvSpPr>
          <p:nvPr>
            <p:ph idx="1"/>
          </p:nvPr>
        </p:nvSpPr>
        <p:spPr>
          <a:xfrm>
            <a:off x="304800" y="1277587"/>
            <a:ext cx="8229600" cy="5562600"/>
          </a:xfrm>
        </p:spPr>
        <p:txBody>
          <a:bodyPr>
            <a:normAutofit lnSpcReduction="10000"/>
          </a:bodyPr>
          <a:lstStyle/>
          <a:p>
            <a:r>
              <a:rPr lang="en-US" dirty="0"/>
              <a:t>Example: Collecting into a map –  two typical examples. Here, people is a Stream of Person objects.</a:t>
            </a:r>
          </a:p>
          <a:p>
            <a:pPr marL="914400" lvl="3" indent="0">
              <a:buNone/>
            </a:pPr>
            <a:r>
              <a:rPr lang="en-US" dirty="0"/>
              <a:t> </a:t>
            </a:r>
          </a:p>
          <a:p>
            <a:pPr marL="914400" lvl="3" indent="0">
              <a:buNone/>
            </a:pPr>
            <a:r>
              <a:rPr lang="en-US" dirty="0" smtClean="0"/>
              <a:t>//</a:t>
            </a:r>
            <a:r>
              <a:rPr lang="en-US" dirty="0"/>
              <a:t>key = id, value = name</a:t>
            </a:r>
          </a:p>
          <a:p>
            <a:pPr marL="914400" lvl="3" indent="0">
              <a:buNone/>
            </a:pPr>
            <a:r>
              <a:rPr lang="en-US" dirty="0"/>
              <a:t>    Map&lt;Integer, String&gt; </a:t>
            </a:r>
            <a:r>
              <a:rPr lang="en-US" dirty="0" err="1"/>
              <a:t>idToName</a:t>
            </a:r>
            <a:r>
              <a:rPr lang="en-US" dirty="0"/>
              <a:t> </a:t>
            </a:r>
          </a:p>
          <a:p>
            <a:pPr marL="914400" lvl="3" indent="0">
              <a:buNone/>
            </a:pPr>
            <a:r>
              <a:rPr lang="en-US" dirty="0"/>
              <a:t>      = </a:t>
            </a:r>
            <a:r>
              <a:rPr lang="en-US" dirty="0" err="1"/>
              <a:t>people.collect</a:t>
            </a:r>
            <a:r>
              <a:rPr lang="en-US" dirty="0"/>
              <a:t>(</a:t>
            </a:r>
            <a:r>
              <a:rPr lang="en-US" dirty="0" err="1"/>
              <a:t>Collectors.toMap</a:t>
            </a:r>
            <a:r>
              <a:rPr lang="en-US" dirty="0"/>
              <a:t>(Person::</a:t>
            </a:r>
            <a:r>
              <a:rPr lang="en-US" dirty="0" err="1"/>
              <a:t>getId</a:t>
            </a:r>
            <a:r>
              <a:rPr lang="en-US" dirty="0"/>
              <a:t>, Person::</a:t>
            </a:r>
            <a:r>
              <a:rPr lang="en-US" dirty="0" err="1"/>
              <a:t>getName</a:t>
            </a:r>
            <a:r>
              <a:rPr lang="en-US" dirty="0"/>
              <a:t>));  </a:t>
            </a:r>
          </a:p>
          <a:p>
            <a:pPr marL="914400" lvl="3" indent="0">
              <a:buNone/>
            </a:pPr>
            <a:r>
              <a:rPr lang="en-US" dirty="0"/>
              <a:t> </a:t>
            </a:r>
          </a:p>
          <a:p>
            <a:pPr marL="914400" lvl="3" indent="0">
              <a:buNone/>
            </a:pPr>
            <a:r>
              <a:rPr lang="en-US" dirty="0"/>
              <a:t>    //key = id, value = the person object</a:t>
            </a:r>
          </a:p>
          <a:p>
            <a:pPr marL="914400" lvl="3" indent="0">
              <a:buNone/>
            </a:pPr>
            <a:r>
              <a:rPr lang="en-US" dirty="0"/>
              <a:t>    Map&lt;Integer, Person&gt; </a:t>
            </a:r>
            <a:r>
              <a:rPr lang="en-US" dirty="0" err="1"/>
              <a:t>idToPerson</a:t>
            </a:r>
            <a:r>
              <a:rPr lang="en-US" dirty="0"/>
              <a:t> </a:t>
            </a:r>
          </a:p>
          <a:p>
            <a:pPr marL="914400" lvl="3" indent="0">
              <a:buNone/>
            </a:pPr>
            <a:r>
              <a:rPr lang="en-US" dirty="0"/>
              <a:t>      = </a:t>
            </a:r>
            <a:r>
              <a:rPr lang="en-US" dirty="0" err="1"/>
              <a:t>people.collect</a:t>
            </a:r>
            <a:r>
              <a:rPr lang="en-US" dirty="0"/>
              <a:t>(</a:t>
            </a:r>
            <a:r>
              <a:rPr lang="en-US" dirty="0" err="1"/>
              <a:t>Collectors.toMap</a:t>
            </a:r>
            <a:r>
              <a:rPr lang="en-US" dirty="0"/>
              <a:t>(Person::</a:t>
            </a:r>
            <a:r>
              <a:rPr lang="en-US" dirty="0" err="1"/>
              <a:t>getId</a:t>
            </a:r>
            <a:r>
              <a:rPr lang="en-US" dirty="0"/>
              <a:t>, </a:t>
            </a:r>
            <a:r>
              <a:rPr lang="en-US" dirty="0" err="1"/>
              <a:t>Function.identity</a:t>
            </a:r>
            <a:r>
              <a:rPr lang="en-US" dirty="0"/>
              <a:t>()));</a:t>
            </a:r>
          </a:p>
          <a:p>
            <a:pPr marL="914400" lvl="3" indent="0">
              <a:buNone/>
            </a:pPr>
            <a:r>
              <a:rPr lang="en-US" dirty="0"/>
              <a:t> </a:t>
            </a:r>
          </a:p>
          <a:p>
            <a:pPr marL="914400" lvl="3" indent="0">
              <a:buNone/>
            </a:pPr>
            <a:r>
              <a:rPr lang="en-US" u="sng" dirty="0"/>
              <a:t>NOTE</a:t>
            </a:r>
            <a:r>
              <a:rPr lang="en-US" dirty="0"/>
              <a:t>: identity is a static method on Function that returns a function that always returns its input argument. In the example, it is the function (Person p) -&gt; p</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extLst>
      <p:ext uri="{BB962C8B-B14F-4D97-AF65-F5344CB8AC3E}">
        <p14:creationId xmlns:p14="http://schemas.microsoft.com/office/powerpoint/2010/main" val="3372378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Collecting Results</a:t>
            </a:r>
            <a:r>
              <a:rPr lang="en-US" dirty="0"/>
              <a:t/>
            </a:r>
            <a:br>
              <a:rPr lang="en-US" dirty="0"/>
            </a:br>
            <a:endParaRPr lang="en-US" dirty="0"/>
          </a:p>
        </p:txBody>
      </p:sp>
      <p:sp>
        <p:nvSpPr>
          <p:cNvPr id="3" name="Content Placeholder 2"/>
          <p:cNvSpPr>
            <a:spLocks noGrp="1"/>
          </p:cNvSpPr>
          <p:nvPr>
            <p:ph idx="1"/>
          </p:nvPr>
        </p:nvSpPr>
        <p:spPr>
          <a:xfrm>
            <a:off x="304800" y="1277587"/>
            <a:ext cx="8229600" cy="5562600"/>
          </a:xfrm>
        </p:spPr>
        <p:txBody>
          <a:bodyPr>
            <a:normAutofit fontScale="70000" lnSpcReduction="20000"/>
          </a:bodyPr>
          <a:lstStyle/>
          <a:p>
            <a:r>
              <a:rPr lang="en-US" b="1" dirty="0"/>
              <a:t>Example</a:t>
            </a:r>
            <a:r>
              <a:rPr lang="en-US" dirty="0"/>
              <a:t>: Collecting “summary statistics” for </a:t>
            </a:r>
            <a:r>
              <a:rPr lang="en-US" dirty="0" err="1"/>
              <a:t>int</a:t>
            </a:r>
            <a:r>
              <a:rPr lang="en-US" dirty="0"/>
              <a:t>-valued streams, providing </a:t>
            </a:r>
            <a:r>
              <a:rPr lang="en-US" dirty="0" err="1"/>
              <a:t>sum,average</a:t>
            </a:r>
            <a:r>
              <a:rPr lang="en-US" dirty="0"/>
              <a:t>, maximum, and minimum </a:t>
            </a:r>
          </a:p>
          <a:p>
            <a:pPr marL="365760" lvl="1" indent="0">
              <a:buNone/>
            </a:pPr>
            <a:r>
              <a:rPr lang="en-US" dirty="0"/>
              <a:t> </a:t>
            </a:r>
          </a:p>
          <a:p>
            <a:pPr marL="365760" lvl="1" indent="0">
              <a:buNone/>
            </a:pPr>
            <a:r>
              <a:rPr lang="en-US" dirty="0" err="1"/>
              <a:t>IntSummaryStatistics</a:t>
            </a:r>
            <a:r>
              <a:rPr lang="en-US" dirty="0"/>
              <a:t> summary </a:t>
            </a:r>
          </a:p>
          <a:p>
            <a:pPr marL="365760" lvl="1" indent="0">
              <a:buNone/>
            </a:pPr>
            <a:r>
              <a:rPr lang="en-US" dirty="0"/>
              <a:t>    = </a:t>
            </a:r>
            <a:r>
              <a:rPr lang="en-US" dirty="0" err="1"/>
              <a:t>words.collect</a:t>
            </a:r>
            <a:r>
              <a:rPr lang="en-US" dirty="0"/>
              <a:t>(</a:t>
            </a:r>
            <a:r>
              <a:rPr lang="en-US" dirty="0" err="1"/>
              <a:t>Collectors.summarizingInt</a:t>
            </a:r>
            <a:r>
              <a:rPr lang="en-US" dirty="0"/>
              <a:t>(String::length));</a:t>
            </a:r>
          </a:p>
          <a:p>
            <a:pPr marL="365760" lvl="1" indent="0">
              <a:buNone/>
            </a:pPr>
            <a:r>
              <a:rPr lang="en-US" dirty="0"/>
              <a:t>double </a:t>
            </a:r>
            <a:r>
              <a:rPr lang="en-US" dirty="0" err="1"/>
              <a:t>averageWordLength</a:t>
            </a:r>
            <a:r>
              <a:rPr lang="en-US" dirty="0"/>
              <a:t> = </a:t>
            </a:r>
            <a:r>
              <a:rPr lang="en-US" dirty="0" err="1"/>
              <a:t>summary.getAverage</a:t>
            </a:r>
            <a:r>
              <a:rPr lang="en-US" dirty="0"/>
              <a:t>();</a:t>
            </a:r>
          </a:p>
          <a:p>
            <a:pPr marL="365760" lvl="1" indent="0">
              <a:buNone/>
            </a:pPr>
            <a:r>
              <a:rPr lang="en-US" dirty="0"/>
              <a:t>double </a:t>
            </a:r>
            <a:r>
              <a:rPr lang="en-US" dirty="0" err="1"/>
              <a:t>maxWordLength</a:t>
            </a:r>
            <a:r>
              <a:rPr lang="en-US" dirty="0"/>
              <a:t> = </a:t>
            </a:r>
            <a:r>
              <a:rPr lang="en-US" dirty="0" err="1"/>
              <a:t>summary.getMax</a:t>
            </a:r>
            <a:r>
              <a:rPr lang="en-US" dirty="0"/>
              <a:t>();</a:t>
            </a:r>
          </a:p>
          <a:p>
            <a:pPr marL="365760" lvl="1" indent="0">
              <a:buNone/>
            </a:pPr>
            <a:r>
              <a:rPr lang="en-US" dirty="0"/>
              <a:t> </a:t>
            </a:r>
          </a:p>
          <a:p>
            <a:pPr marL="365760" lvl="1" indent="0">
              <a:buNone/>
            </a:pPr>
            <a:r>
              <a:rPr lang="en-US" dirty="0"/>
              <a:t>Similar </a:t>
            </a:r>
            <a:r>
              <a:rPr lang="en-US" dirty="0" err="1"/>
              <a:t>SummaryStatistics</a:t>
            </a:r>
            <a:r>
              <a:rPr lang="en-US" dirty="0"/>
              <a:t> classes are available for Double and Long types too: </a:t>
            </a:r>
            <a:r>
              <a:rPr lang="en-US" dirty="0" err="1"/>
              <a:t>DoubleSummaryStatistics</a:t>
            </a:r>
            <a:r>
              <a:rPr lang="en-US" dirty="0"/>
              <a:t> uses </a:t>
            </a:r>
            <a:r>
              <a:rPr lang="en-US" dirty="0" err="1"/>
              <a:t>Collectors.summarizingDouble</a:t>
            </a:r>
            <a:r>
              <a:rPr lang="en-US" dirty="0"/>
              <a:t>; </a:t>
            </a:r>
            <a:r>
              <a:rPr lang="en-US" dirty="0" err="1"/>
              <a:t>LongSummaryStatistics</a:t>
            </a:r>
            <a:r>
              <a:rPr lang="en-US" dirty="0"/>
              <a:t> uses </a:t>
            </a:r>
            <a:r>
              <a:rPr lang="en-US" dirty="0" err="1"/>
              <a:t>Collectors.summarizingLong</a:t>
            </a:r>
            <a:r>
              <a:rPr lang="en-US" dirty="0"/>
              <a:t>.</a:t>
            </a:r>
            <a:br>
              <a:rPr lang="en-US" dirty="0"/>
            </a:br>
            <a:endParaRPr lang="en-US" dirty="0"/>
          </a:p>
          <a:p>
            <a:pPr marL="365760" lvl="1" indent="0">
              <a:buNone/>
            </a:pPr>
            <a:r>
              <a:rPr lang="en-US" dirty="0"/>
              <a:t>Note: </a:t>
            </a:r>
            <a:r>
              <a:rPr lang="en-US" dirty="0" err="1"/>
              <a:t>IntSummaryStatistics</a:t>
            </a:r>
            <a:r>
              <a:rPr lang="en-US" dirty="0"/>
              <a:t> extracts </a:t>
            </a:r>
            <a:r>
              <a:rPr lang="en-US" dirty="0" err="1"/>
              <a:t>int</a:t>
            </a:r>
            <a:r>
              <a:rPr lang="en-US" dirty="0"/>
              <a:t> information from an input Stream. The elements of the Stream must therefore be converted to (primitive) </a:t>
            </a:r>
            <a:r>
              <a:rPr lang="en-US" dirty="0" err="1"/>
              <a:t>ints</a:t>
            </a:r>
            <a:r>
              <a:rPr lang="en-US" dirty="0"/>
              <a:t> in order for </a:t>
            </a:r>
            <a:r>
              <a:rPr lang="en-US" dirty="0" err="1"/>
              <a:t>summarizingInt</a:t>
            </a:r>
            <a:r>
              <a:rPr lang="en-US" dirty="0"/>
              <a:t> to perform its tasks.</a:t>
            </a:r>
          </a:p>
          <a:p>
            <a:pPr marL="365760" lvl="1" indent="0">
              <a:buNone/>
            </a:pPr>
            <a:r>
              <a:rPr lang="en-US" dirty="0" err="1"/>
              <a:t>SummarizingInt</a:t>
            </a:r>
            <a:r>
              <a:rPr lang="en-US" dirty="0"/>
              <a:t> expects an implementation of the </a:t>
            </a:r>
            <a:r>
              <a:rPr lang="en-US" dirty="0" err="1"/>
              <a:t>ToIntFunction</a:t>
            </a:r>
            <a:r>
              <a:rPr lang="en-US" dirty="0"/>
              <a:t>&lt;T&gt; interface:</a:t>
            </a:r>
          </a:p>
          <a:p>
            <a:pPr marL="365760" lvl="1" indent="0">
              <a:buNone/>
            </a:pPr>
            <a:r>
              <a:rPr lang="en-US" dirty="0"/>
              <a:t>interface </a:t>
            </a:r>
            <a:r>
              <a:rPr lang="en-US" dirty="0" err="1"/>
              <a:t>ToIntFunction</a:t>
            </a:r>
            <a:r>
              <a:rPr lang="en-US" dirty="0"/>
              <a:t>&lt;T&gt; {</a:t>
            </a:r>
            <a:br>
              <a:rPr lang="en-US" dirty="0"/>
            </a:br>
            <a:r>
              <a:rPr lang="en-US" dirty="0"/>
              <a:t>      </a:t>
            </a:r>
            <a:r>
              <a:rPr lang="en-US" dirty="0" err="1"/>
              <a:t>int</a:t>
            </a:r>
            <a:r>
              <a:rPr lang="en-US" dirty="0"/>
              <a:t> </a:t>
            </a:r>
            <a:r>
              <a:rPr lang="en-US" dirty="0" err="1"/>
              <a:t>applyAsInt</a:t>
            </a:r>
            <a:r>
              <a:rPr lang="en-US" dirty="0"/>
              <a:t>(T value);</a:t>
            </a:r>
            <a:br>
              <a:rPr lang="en-US" dirty="0"/>
            </a:br>
            <a:r>
              <a:rPr lang="en-US" dirty="0" smtClean="0"/>
              <a:t>}</a:t>
            </a:r>
          </a:p>
          <a:p>
            <a:pPr marL="342900" indent="-342900"/>
            <a:r>
              <a:rPr lang="en-US" dirty="0"/>
              <a:t>In the example, notice String::length is a realization of this interface:   </a:t>
            </a:r>
            <a:br>
              <a:rPr lang="en-US" dirty="0"/>
            </a:br>
            <a:r>
              <a:rPr lang="en-US" dirty="0"/>
              <a:t>       </a:t>
            </a:r>
            <a:r>
              <a:rPr lang="en-US" dirty="0" err="1"/>
              <a:t>str</a:t>
            </a:r>
            <a:r>
              <a:rPr lang="en-US" dirty="0"/>
              <a:t> -&gt; </a:t>
            </a:r>
            <a:r>
              <a:rPr lang="en-US" dirty="0" err="1"/>
              <a:t>str.length</a:t>
            </a: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1277436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Streams Be Re-Used?</a:t>
            </a:r>
            <a:r>
              <a:rPr lang="en-US" dirty="0"/>
              <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pPr lvl="0"/>
            <a:r>
              <a:rPr lang="en-US" dirty="0"/>
              <a:t>Once a terminal operation has been called on a stream, the stream becomes unusable, and if you do try to use it, you will get an </a:t>
            </a:r>
            <a:r>
              <a:rPr lang="en-US" dirty="0" err="1"/>
              <a:t>IllegalStateException</a:t>
            </a:r>
            <a:r>
              <a:rPr lang="en-US" dirty="0"/>
              <a:t>.</a:t>
            </a:r>
            <a:br>
              <a:rPr lang="en-US" dirty="0"/>
            </a:br>
            <a:endParaRPr lang="en-US" dirty="0"/>
          </a:p>
          <a:p>
            <a:pPr lvl="0"/>
            <a:r>
              <a:rPr lang="en-US" dirty="0"/>
              <a:t>But sometimes it would make sense to have a Stream ready to be used for multiple purposes. </a:t>
            </a:r>
            <a:br>
              <a:rPr lang="en-US" dirty="0"/>
            </a:br>
            <a:endParaRPr lang="en-US" dirty="0"/>
          </a:p>
          <a:p>
            <a:pPr lvl="0"/>
            <a:r>
              <a:rPr lang="en-US" dirty="0"/>
              <a:t>Example: We have a Stream&lt;String&gt; that we might want to use for different purposes:</a:t>
            </a:r>
          </a:p>
          <a:p>
            <a:pPr marL="0" indent="0">
              <a:buNone/>
            </a:pPr>
            <a:r>
              <a:rPr lang="en-US" dirty="0"/>
              <a:t>	</a:t>
            </a:r>
            <a:r>
              <a:rPr lang="en-US" dirty="0" err="1" smtClean="0"/>
              <a:t>Folks.friends.stream</a:t>
            </a:r>
            <a:r>
              <a:rPr lang="en-US" dirty="0"/>
              <a:t>().filter(name -&gt; </a:t>
            </a:r>
            <a:r>
              <a:rPr lang="en-US" dirty="0" err="1"/>
              <a:t>name.startsWith</a:t>
            </a:r>
            <a:r>
              <a:rPr lang="en-US" dirty="0"/>
              <a:t>(“N”))</a:t>
            </a:r>
          </a:p>
          <a:p>
            <a:pPr lvl="0"/>
            <a:r>
              <a:rPr lang="en-US" dirty="0"/>
              <a:t>We may want to count the number of names obtained for one purpose, and output the names in upper case to a List, for another purpose. But once the stream has been used once, we can’t use it again.</a:t>
            </a:r>
            <a:br>
              <a:rPr lang="en-US" dirty="0"/>
            </a:br>
            <a:endParaRPr lang="en-US" dirty="0"/>
          </a:p>
          <a:p>
            <a:pPr lvl="0"/>
            <a:r>
              <a:rPr lang="en-US" u="sng" dirty="0"/>
              <a:t>Solution #1</a:t>
            </a:r>
            <a:r>
              <a:rPr lang="en-US" dirty="0"/>
              <a:t>  One solution is to place the stream-creation code in a method and call it for different purposes. See Good solution in package lesson9.lecture.streamreuse</a:t>
            </a:r>
            <a:br>
              <a:rPr lang="en-US" dirty="0"/>
            </a:br>
            <a:endParaRPr lang="en-US" dirty="0"/>
          </a:p>
          <a:p>
            <a:pPr lvl="0"/>
            <a:r>
              <a:rPr lang="en-US" u="sng" dirty="0"/>
              <a:t>Solution #2</a:t>
            </a:r>
            <a:r>
              <a:rPr lang="en-US" dirty="0"/>
              <a:t>  Another solution is to use a higher-order lambda to capture all the free variables in the first approach as parameters of some kind of  a Function (might be a </a:t>
            </a:r>
            <a:r>
              <a:rPr lang="en-US" dirty="0" err="1"/>
              <a:t>BiFunction</a:t>
            </a:r>
            <a:r>
              <a:rPr lang="en-US" dirty="0"/>
              <a:t>, </a:t>
            </a:r>
            <a:r>
              <a:rPr lang="en-US" dirty="0" err="1"/>
              <a:t>TriFunction</a:t>
            </a:r>
            <a:r>
              <a:rPr lang="en-US" dirty="0"/>
              <a:t>, </a:t>
            </a:r>
            <a:r>
              <a:rPr lang="en-US" dirty="0" err="1"/>
              <a:t>etc</a:t>
            </a:r>
            <a:r>
              <a:rPr lang="en-US" dirty="0"/>
              <a:t>, depending on the number of parameters). See Reuse solution in package lesson9.lecture.streamreuse</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1686410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591312"/>
          </a:xfrm>
        </p:spPr>
        <p:txBody>
          <a:bodyPr>
            <a:normAutofit fontScale="90000"/>
          </a:bodyPr>
          <a:lstStyle/>
          <a:p>
            <a:r>
              <a:rPr lang="en-US" b="1" dirty="0"/>
              <a:t>Primitive Type Streams</a:t>
            </a:r>
            <a:r>
              <a:rPr lang="en-US" dirty="0"/>
              <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70000" lnSpcReduction="20000"/>
          </a:bodyPr>
          <a:lstStyle/>
          <a:p>
            <a:r>
              <a:rPr lang="en-US" sz="2800" dirty="0"/>
              <a:t>Streams cannot be used directly with primitive types, but there are variations of Stream that are specifically designed for primitives: </a:t>
            </a:r>
            <a:r>
              <a:rPr lang="en-US" sz="2000" dirty="0" err="1"/>
              <a:t>int</a:t>
            </a:r>
            <a:r>
              <a:rPr lang="en-US" sz="2000" dirty="0"/>
              <a:t>, double</a:t>
            </a:r>
            <a:r>
              <a:rPr lang="en-US" sz="2800" dirty="0"/>
              <a:t>, and </a:t>
            </a:r>
            <a:r>
              <a:rPr lang="en-US" sz="2000" dirty="0"/>
              <a:t>long</a:t>
            </a:r>
            <a:r>
              <a:rPr lang="en-US" sz="2800" dirty="0"/>
              <a:t>. They are, respectively, </a:t>
            </a:r>
            <a:r>
              <a:rPr lang="en-US" sz="2000" dirty="0" err="1"/>
              <a:t>IntStream</a:t>
            </a:r>
            <a:r>
              <a:rPr lang="en-US" sz="2800" dirty="0"/>
              <a:t>, </a:t>
            </a:r>
            <a:r>
              <a:rPr lang="en-US" sz="2000" dirty="0" err="1"/>
              <a:t>DoubleStream</a:t>
            </a:r>
            <a:r>
              <a:rPr lang="en-US" sz="2800" dirty="0"/>
              <a:t>, and </a:t>
            </a:r>
            <a:r>
              <a:rPr lang="en-US" sz="2000" dirty="0" err="1"/>
              <a:t>LongStream</a:t>
            </a:r>
            <a:r>
              <a:rPr lang="en-US" sz="2800" dirty="0"/>
              <a:t>. To store primitive types </a:t>
            </a:r>
            <a:r>
              <a:rPr lang="en-US" sz="2000" dirty="0"/>
              <a:t>short, char, byte</a:t>
            </a:r>
            <a:r>
              <a:rPr lang="en-US" sz="2800" dirty="0"/>
              <a:t>, and </a:t>
            </a:r>
            <a:r>
              <a:rPr lang="en-US" sz="2000" dirty="0" err="1"/>
              <a:t>boolean</a:t>
            </a:r>
            <a:r>
              <a:rPr lang="en-US" sz="2800" dirty="0"/>
              <a:t>, use </a:t>
            </a:r>
            <a:r>
              <a:rPr lang="en-US" sz="2000" dirty="0" err="1"/>
              <a:t>IntStream</a:t>
            </a:r>
            <a:r>
              <a:rPr lang="en-US" sz="2800" dirty="0"/>
              <a:t>; to store </a:t>
            </a:r>
            <a:r>
              <a:rPr lang="en-US" sz="2000" dirty="0"/>
              <a:t>float</a:t>
            </a:r>
            <a:r>
              <a:rPr lang="en-US" sz="2800" dirty="0"/>
              <a:t>s, use </a:t>
            </a:r>
            <a:r>
              <a:rPr lang="en-US" sz="2000" dirty="0" err="1"/>
              <a:t>DoubleStream</a:t>
            </a:r>
            <a:r>
              <a:rPr lang="en-US" sz="2000" dirty="0"/>
              <a:t>. </a:t>
            </a:r>
            <a:endParaRPr lang="en-US" sz="2800" dirty="0"/>
          </a:p>
          <a:p>
            <a:r>
              <a:rPr lang="en-US" sz="2800" dirty="0" smtClean="0"/>
              <a:t>Points </a:t>
            </a:r>
            <a:r>
              <a:rPr lang="en-US" sz="2800" dirty="0"/>
              <a:t>about</a:t>
            </a:r>
            <a:r>
              <a:rPr lang="en-US" sz="2000" dirty="0"/>
              <a:t> </a:t>
            </a:r>
            <a:r>
              <a:rPr lang="en-US" sz="2900" dirty="0" err="1"/>
              <a:t>IntStream</a:t>
            </a:r>
            <a:r>
              <a:rPr lang="en-US" sz="2900" dirty="0"/>
              <a:t>:</a:t>
            </a:r>
            <a:endParaRPr lang="en-US" sz="2900" dirty="0"/>
          </a:p>
          <a:p>
            <a:pPr lvl="0"/>
            <a:r>
              <a:rPr lang="en-US" sz="2800" dirty="0"/>
              <a:t>Creation methods are similar to those for Stream</a:t>
            </a:r>
            <a:r>
              <a:rPr lang="en-US" sz="2000" dirty="0"/>
              <a:t>: </a:t>
            </a:r>
            <a:endParaRPr lang="en-US" sz="2800" dirty="0"/>
          </a:p>
          <a:p>
            <a:pPr marL="393192" lvl="1" indent="0">
              <a:buNone/>
            </a:pPr>
            <a:r>
              <a:rPr lang="en-US" dirty="0" err="1"/>
              <a:t>IntStream</a:t>
            </a:r>
            <a:r>
              <a:rPr lang="en-US" dirty="0"/>
              <a:t> </a:t>
            </a:r>
            <a:r>
              <a:rPr lang="en-US" dirty="0" err="1"/>
              <a:t>ints</a:t>
            </a:r>
            <a:r>
              <a:rPr lang="en-US" dirty="0"/>
              <a:t> = </a:t>
            </a:r>
            <a:r>
              <a:rPr lang="en-US" dirty="0" err="1"/>
              <a:t>IntStream.of</a:t>
            </a:r>
            <a:r>
              <a:rPr lang="en-US" dirty="0"/>
              <a:t>(1, 2, 4, 8);</a:t>
            </a:r>
            <a:endParaRPr lang="en-US" sz="3200" dirty="0"/>
          </a:p>
          <a:p>
            <a:pPr marL="393192" lvl="1" indent="0">
              <a:buNone/>
            </a:pPr>
            <a:r>
              <a:rPr lang="en-US" dirty="0" err="1"/>
              <a:t>IntStream</a:t>
            </a:r>
            <a:r>
              <a:rPr lang="en-US" dirty="0"/>
              <a:t> ones = </a:t>
            </a:r>
            <a:r>
              <a:rPr lang="en-US" dirty="0" err="1"/>
              <a:t>IntStream.generate</a:t>
            </a:r>
            <a:r>
              <a:rPr lang="en-US" dirty="0"/>
              <a:t>(() -&gt; 1);</a:t>
            </a:r>
            <a:endParaRPr lang="en-US" sz="3200" dirty="0"/>
          </a:p>
          <a:p>
            <a:pPr marL="393192" lvl="1" indent="0">
              <a:buNone/>
            </a:pPr>
            <a:r>
              <a:rPr lang="en-US" dirty="0" err="1"/>
              <a:t>IntStream</a:t>
            </a:r>
            <a:r>
              <a:rPr lang="en-US" dirty="0"/>
              <a:t> </a:t>
            </a:r>
            <a:r>
              <a:rPr lang="en-US" dirty="0" err="1"/>
              <a:t>naturalNums</a:t>
            </a:r>
            <a:r>
              <a:rPr lang="en-US" dirty="0"/>
              <a:t> = </a:t>
            </a:r>
            <a:r>
              <a:rPr lang="en-US" dirty="0" err="1"/>
              <a:t>IntStream.iterate</a:t>
            </a:r>
            <a:r>
              <a:rPr lang="en-US" dirty="0"/>
              <a:t>(1, n -&gt; n+1);</a:t>
            </a:r>
            <a:br>
              <a:rPr lang="en-US" dirty="0"/>
            </a:br>
            <a:endParaRPr lang="en-US" sz="3200" dirty="0"/>
          </a:p>
          <a:p>
            <a:pPr lvl="0"/>
            <a:r>
              <a:rPr lang="en-US" sz="2900" dirty="0" err="1"/>
              <a:t>IntStream</a:t>
            </a:r>
            <a:r>
              <a:rPr lang="en-US" sz="2900" dirty="0"/>
              <a:t> (and also </a:t>
            </a:r>
            <a:r>
              <a:rPr lang="en-US" sz="2900" dirty="0" err="1"/>
              <a:t>LongStream</a:t>
            </a:r>
            <a:r>
              <a:rPr lang="en-US" sz="2900" dirty="0"/>
              <a:t>)  have static methods range and </a:t>
            </a:r>
            <a:r>
              <a:rPr lang="en-US" sz="2900" dirty="0" err="1"/>
              <a:t>rangeClosed</a:t>
            </a:r>
            <a:r>
              <a:rPr lang="en-US" sz="2900" dirty="0"/>
              <a:t> </a:t>
            </a:r>
            <a:r>
              <a:rPr lang="en-US" sz="2900" dirty="0" smtClean="0"/>
              <a:t>that </a:t>
            </a:r>
            <a:r>
              <a:rPr lang="en-US" sz="2800" dirty="0" smtClean="0"/>
              <a:t>generate </a:t>
            </a:r>
            <a:r>
              <a:rPr lang="en-US" sz="2800" dirty="0"/>
              <a:t>integer ranges with step size one:</a:t>
            </a:r>
            <a:br>
              <a:rPr lang="en-US" sz="2800" dirty="0"/>
            </a:br>
            <a:endParaRPr lang="en-US" sz="2800" dirty="0"/>
          </a:p>
          <a:p>
            <a:pPr marL="365760" lvl="1" indent="0">
              <a:buNone/>
            </a:pPr>
            <a:r>
              <a:rPr lang="en-US" dirty="0" smtClean="0"/>
              <a:t>// </a:t>
            </a:r>
            <a:r>
              <a:rPr lang="en-US" dirty="0"/>
              <a:t>Upper bound is excluded</a:t>
            </a:r>
            <a:endParaRPr lang="en-US" sz="3800" dirty="0"/>
          </a:p>
          <a:p>
            <a:pPr marL="365760" lvl="1" indent="0">
              <a:buNone/>
            </a:pPr>
            <a:r>
              <a:rPr lang="en-US" dirty="0" err="1"/>
              <a:t>IntStream</a:t>
            </a:r>
            <a:r>
              <a:rPr lang="en-US" dirty="0"/>
              <a:t> </a:t>
            </a:r>
            <a:r>
              <a:rPr lang="en-US" dirty="0" err="1"/>
              <a:t>zeroToNinetyNine</a:t>
            </a:r>
            <a:r>
              <a:rPr lang="en-US" dirty="0"/>
              <a:t> = </a:t>
            </a:r>
            <a:r>
              <a:rPr lang="en-US" dirty="0" err="1"/>
              <a:t>IntStream.range</a:t>
            </a:r>
            <a:r>
              <a:rPr lang="en-US" dirty="0"/>
              <a:t>(0, 100);</a:t>
            </a:r>
            <a:br>
              <a:rPr lang="en-US" dirty="0"/>
            </a:br>
            <a:r>
              <a:rPr lang="en-US" dirty="0"/>
              <a:t/>
            </a:r>
            <a:br>
              <a:rPr lang="en-US" dirty="0"/>
            </a:br>
            <a:r>
              <a:rPr lang="en-US" dirty="0"/>
              <a:t>// Upper bound is included </a:t>
            </a:r>
            <a:endParaRPr lang="en-US" sz="3800" dirty="0"/>
          </a:p>
          <a:p>
            <a:pPr marL="365760" lvl="1" indent="0">
              <a:buNone/>
            </a:pPr>
            <a:r>
              <a:rPr lang="en-US" dirty="0" err="1"/>
              <a:t>IntStream</a:t>
            </a:r>
            <a:r>
              <a:rPr lang="en-US" dirty="0"/>
              <a:t> </a:t>
            </a:r>
            <a:r>
              <a:rPr lang="en-US" dirty="0" err="1"/>
              <a:t>zeroToHundred</a:t>
            </a:r>
            <a:r>
              <a:rPr lang="en-US" dirty="0"/>
              <a:t> = </a:t>
            </a:r>
            <a:r>
              <a:rPr lang="en-US" dirty="0" err="1"/>
              <a:t>IntStream.rangeClosed</a:t>
            </a:r>
            <a:r>
              <a:rPr lang="en-US" dirty="0"/>
              <a:t>(0, 100); </a:t>
            </a:r>
            <a:endParaRPr lang="en-US" sz="3800"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spTree>
    <p:extLst>
      <p:ext uri="{BB962C8B-B14F-4D97-AF65-F5344CB8AC3E}">
        <p14:creationId xmlns:p14="http://schemas.microsoft.com/office/powerpoint/2010/main" val="188161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591312"/>
          </a:xfrm>
        </p:spPr>
        <p:txBody>
          <a:bodyPr>
            <a:normAutofit fontScale="90000"/>
          </a:bodyPr>
          <a:lstStyle/>
          <a:p>
            <a:r>
              <a:rPr lang="en-US" b="1" dirty="0"/>
              <a:t>Primitive Type Streams</a:t>
            </a:r>
            <a:r>
              <a:rPr lang="en-US" dirty="0"/>
              <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640080" lvl="2" indent="0">
              <a:buNone/>
            </a:pPr>
            <a:r>
              <a:rPr lang="en-US" dirty="0"/>
              <a:t>To convert a primitive type stream to an object stream, use the boxed() method:</a:t>
            </a:r>
            <a:br>
              <a:rPr lang="en-US" dirty="0"/>
            </a:br>
            <a:r>
              <a:rPr lang="en-US" dirty="0"/>
              <a:t>Stream&lt;Integer&gt; integers = </a:t>
            </a:r>
            <a:r>
              <a:rPr lang="en-US" dirty="0" err="1"/>
              <a:t>IntStream.range</a:t>
            </a:r>
            <a:r>
              <a:rPr lang="en-US" dirty="0"/>
              <a:t>(0, 100).boxed();</a:t>
            </a:r>
            <a:endParaRPr lang="en-US" dirty="0"/>
          </a:p>
          <a:p>
            <a:pPr marL="640080" lvl="2" indent="0">
              <a:buNone/>
            </a:pPr>
            <a:r>
              <a:rPr lang="en-US" dirty="0"/>
              <a:t>Stream&lt;String&gt; words = ...;</a:t>
            </a:r>
          </a:p>
          <a:p>
            <a:pPr marL="640080" lvl="2" indent="0">
              <a:buNone/>
            </a:pPr>
            <a:r>
              <a:rPr lang="en-US" dirty="0" err="1"/>
              <a:t>IntStream</a:t>
            </a:r>
            <a:r>
              <a:rPr lang="en-US" dirty="0"/>
              <a:t> lengths = </a:t>
            </a:r>
            <a:r>
              <a:rPr lang="en-US" dirty="0" err="1"/>
              <a:t>words.mapToInt</a:t>
            </a:r>
            <a:r>
              <a:rPr lang="en-US" dirty="0"/>
              <a:t>(String::length);</a:t>
            </a:r>
          </a:p>
          <a:p>
            <a:r>
              <a:rPr lang="en-US" dirty="0"/>
              <a:t>To convert an object stream to a primitive type stream, there are methods  </a:t>
            </a:r>
            <a:r>
              <a:rPr lang="en-US" dirty="0" err="1"/>
              <a:t>mapToInt</a:t>
            </a:r>
            <a:r>
              <a:rPr lang="en-US" dirty="0"/>
              <a:t>, </a:t>
            </a:r>
            <a:r>
              <a:rPr lang="en-US" dirty="0" err="1"/>
              <a:t>mapToLong</a:t>
            </a:r>
            <a:r>
              <a:rPr lang="en-US" dirty="0"/>
              <a:t>, and </a:t>
            </a:r>
            <a:r>
              <a:rPr lang="en-US" dirty="0" err="1"/>
              <a:t>mapToDouble</a:t>
            </a:r>
            <a:r>
              <a:rPr lang="en-US" dirty="0"/>
              <a:t>. In the examples, a Stream of strings is converted to an </a:t>
            </a:r>
            <a:r>
              <a:rPr lang="en-US" dirty="0" err="1"/>
              <a:t>IntStream</a:t>
            </a:r>
            <a:r>
              <a:rPr lang="en-US" dirty="0"/>
              <a:t> (of lengths).</a:t>
            </a:r>
            <a:br>
              <a:rPr lang="en-US" dirty="0"/>
            </a:br>
            <a:r>
              <a:rPr lang="en-US" dirty="0"/>
              <a:t/>
            </a:r>
            <a:br>
              <a:rPr lang="en-US" dirty="0"/>
            </a:br>
            <a:r>
              <a:rPr lang="en-US" sz="2100" dirty="0"/>
              <a:t>Stream&lt;String&gt; words = ...;</a:t>
            </a:r>
          </a:p>
          <a:p>
            <a:pPr marL="640080" lvl="2" indent="0">
              <a:buNone/>
            </a:pPr>
            <a:r>
              <a:rPr lang="en-US" dirty="0" err="1" smtClean="0"/>
              <a:t>IntStream</a:t>
            </a:r>
            <a:r>
              <a:rPr lang="en-US" dirty="0" smtClean="0"/>
              <a:t> </a:t>
            </a:r>
            <a:r>
              <a:rPr lang="en-US" dirty="0"/>
              <a:t>lengths = </a:t>
            </a:r>
            <a:r>
              <a:rPr lang="en-US" dirty="0" err="1"/>
              <a:t>words.mapToInt</a:t>
            </a:r>
            <a:r>
              <a:rPr lang="en-US" dirty="0"/>
              <a:t>(String::length);</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extLst>
      <p:ext uri="{BB962C8B-B14F-4D97-AF65-F5344CB8AC3E}">
        <p14:creationId xmlns:p14="http://schemas.microsoft.com/office/powerpoint/2010/main" val="2443909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591312"/>
          </a:xfrm>
        </p:spPr>
        <p:txBody>
          <a:bodyPr>
            <a:normAutofit fontScale="90000"/>
          </a:bodyPr>
          <a:lstStyle/>
          <a:p>
            <a:r>
              <a:rPr lang="en-US" b="1" dirty="0"/>
              <a:t>Primitive Type Streams</a:t>
            </a:r>
            <a:r>
              <a:rPr lang="en-US" dirty="0"/>
              <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lvl="0"/>
            <a:r>
              <a:rPr lang="en-US" dirty="0"/>
              <a:t>The methods on primitive type streams are analogous to those on object streams. Here are the main differences</a:t>
            </a:r>
            <a:r>
              <a:rPr lang="en-US" dirty="0" smtClean="0"/>
              <a:t>:</a:t>
            </a:r>
            <a:endParaRPr lang="en-US" dirty="0"/>
          </a:p>
          <a:p>
            <a:pPr lvl="1"/>
            <a:r>
              <a:rPr lang="en-US" dirty="0"/>
              <a:t>The </a:t>
            </a:r>
            <a:r>
              <a:rPr lang="en-US" dirty="0" err="1"/>
              <a:t>toArray</a:t>
            </a:r>
            <a:r>
              <a:rPr lang="en-US" dirty="0"/>
              <a:t> methods return primitive type arrays</a:t>
            </a:r>
            <a:r>
              <a:rPr lang="en-US" dirty="0" smtClean="0"/>
              <a:t>.</a:t>
            </a:r>
            <a:endParaRPr lang="en-US" dirty="0"/>
          </a:p>
          <a:p>
            <a:pPr lvl="1"/>
            <a:r>
              <a:rPr lang="en-US" dirty="0"/>
              <a:t>Methods that yield an optional result return an </a:t>
            </a:r>
            <a:r>
              <a:rPr lang="en-US" dirty="0" err="1"/>
              <a:t>OptionalInt</a:t>
            </a:r>
            <a:r>
              <a:rPr lang="en-US" dirty="0"/>
              <a:t>, </a:t>
            </a:r>
            <a:r>
              <a:rPr lang="en-US" dirty="0" err="1"/>
              <a:t>OptionalLong</a:t>
            </a:r>
            <a:r>
              <a:rPr lang="en-US" dirty="0"/>
              <a:t>, </a:t>
            </a:r>
            <a:r>
              <a:rPr lang="en-US" dirty="0" smtClean="0"/>
              <a:t>or </a:t>
            </a:r>
            <a:r>
              <a:rPr lang="en-US" dirty="0" err="1" smtClean="0"/>
              <a:t>OptionalDouble</a:t>
            </a:r>
            <a:r>
              <a:rPr lang="en-US" dirty="0"/>
              <a:t>. These classes are analogous to the Optional class, but they </a:t>
            </a:r>
            <a:r>
              <a:rPr lang="en-US" dirty="0" smtClean="0"/>
              <a:t>have methods </a:t>
            </a:r>
            <a:r>
              <a:rPr lang="en-US" dirty="0" err="1"/>
              <a:t>getAsInt</a:t>
            </a:r>
            <a:r>
              <a:rPr lang="en-US" dirty="0"/>
              <a:t>, </a:t>
            </a:r>
            <a:r>
              <a:rPr lang="en-US" dirty="0" err="1"/>
              <a:t>getAsLong</a:t>
            </a:r>
            <a:r>
              <a:rPr lang="en-US" dirty="0"/>
              <a:t>, and </a:t>
            </a:r>
            <a:r>
              <a:rPr lang="en-US" dirty="0" err="1"/>
              <a:t>getAsDouble</a:t>
            </a:r>
            <a:r>
              <a:rPr lang="en-US" dirty="0"/>
              <a:t> instead of the get method</a:t>
            </a:r>
            <a:r>
              <a:rPr lang="en-US" dirty="0" smtClean="0"/>
              <a:t>.</a:t>
            </a:r>
            <a:endParaRPr lang="en-US" dirty="0"/>
          </a:p>
          <a:p>
            <a:pPr lvl="1"/>
            <a:r>
              <a:rPr lang="en-US" dirty="0"/>
              <a:t>There are methods sum, average, max, and min that return the sum, </a:t>
            </a:r>
            <a:r>
              <a:rPr lang="en-US" dirty="0" err="1" smtClean="0"/>
              <a:t>average,maximum</a:t>
            </a:r>
            <a:r>
              <a:rPr lang="en-US" dirty="0"/>
              <a:t>, and minimum. These methods are not defined for object streams. (Note that the functions max and min defined on an ordinary Stream, require a Comparator argument, and return an Optional.)</a:t>
            </a: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extLst>
      <p:ext uri="{BB962C8B-B14F-4D97-AF65-F5344CB8AC3E}">
        <p14:creationId xmlns:p14="http://schemas.microsoft.com/office/powerpoint/2010/main" val="1529464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 Lambda Library</a:t>
            </a:r>
            <a:r>
              <a:rPr lang="en-US" dirty="0"/>
              <a:t/>
            </a:r>
            <a:br>
              <a:rPr lang="en-US" dirty="0"/>
            </a:br>
            <a:endParaRPr lang="en-US" dirty="0"/>
          </a:p>
        </p:txBody>
      </p:sp>
      <p:sp>
        <p:nvSpPr>
          <p:cNvPr id="3" name="Content Placeholder 2"/>
          <p:cNvSpPr>
            <a:spLocks noGrp="1"/>
          </p:cNvSpPr>
          <p:nvPr>
            <p:ph idx="1"/>
          </p:nvPr>
        </p:nvSpPr>
        <p:spPr>
          <a:xfrm>
            <a:off x="457200" y="1447800"/>
            <a:ext cx="8229600" cy="4389120"/>
          </a:xfrm>
        </p:spPr>
        <p:txBody>
          <a:bodyPr>
            <a:normAutofit lnSpcReduction="10000"/>
          </a:bodyPr>
          <a:lstStyle/>
          <a:p>
            <a:r>
              <a:rPr lang="en-US" dirty="0"/>
              <a:t>One of the biggest innovations in Java 8 is the ability to perform </a:t>
            </a:r>
            <a:r>
              <a:rPr lang="en-US" i="1" dirty="0"/>
              <a:t>queries </a:t>
            </a:r>
            <a:r>
              <a:rPr lang="en-US" dirty="0"/>
              <a:t>to extract or manipulate data in a Collection of some kind. Combining the use of lambdas and streams, one can almost always obtain the same efficient query statements one could expect to formulate using SQL (to obtain similar results).</a:t>
            </a:r>
          </a:p>
          <a:p>
            <a:r>
              <a:rPr lang="en-US" u="sng" dirty="0"/>
              <a:t>Database Problem</a:t>
            </a:r>
            <a:r>
              <a:rPr lang="en-US" dirty="0"/>
              <a:t>. You have a database table named Customer. Return a collection of the names of those Customers whose city of residence begins with the string “Ma”, arranged in sorted order.</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46</a:t>
            </a:fld>
            <a:endParaRPr kumimoji="0" lang="en-US"/>
          </a:p>
        </p:txBody>
      </p:sp>
    </p:spTree>
    <p:extLst>
      <p:ext uri="{BB962C8B-B14F-4D97-AF65-F5344CB8AC3E}">
        <p14:creationId xmlns:p14="http://schemas.microsoft.com/office/powerpoint/2010/main" val="36980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t>Creating a Lambda Library</a:t>
            </a:r>
            <a:endParaRPr lang="en-US" dirty="0"/>
          </a:p>
        </p:txBody>
      </p:sp>
      <p:sp>
        <p:nvSpPr>
          <p:cNvPr id="3" name="Content Placeholder 2"/>
          <p:cNvSpPr>
            <a:spLocks noGrp="1"/>
          </p:cNvSpPr>
          <p:nvPr>
            <p:ph idx="1"/>
          </p:nvPr>
        </p:nvSpPr>
        <p:spPr>
          <a:xfrm>
            <a:off x="457200" y="1676400"/>
            <a:ext cx="8229600" cy="4389120"/>
          </a:xfrm>
        </p:spPr>
        <p:txBody>
          <a:bodyPr>
            <a:normAutofit fontScale="92500" lnSpcReduction="20000"/>
          </a:bodyPr>
          <a:lstStyle/>
          <a:p>
            <a:r>
              <a:rPr lang="en-US" u="sng" dirty="0"/>
              <a:t>Solution</a:t>
            </a:r>
            <a:r>
              <a:rPr lang="en-US" dirty="0"/>
              <a:t>.  SELECT name FROM Customer WHERE city LIKE 'Ma%' ORDER BY name</a:t>
            </a:r>
          </a:p>
          <a:p>
            <a:r>
              <a:rPr lang="en-US" u="sng" dirty="0"/>
              <a:t>Java Problem</a:t>
            </a:r>
            <a:r>
              <a:rPr lang="en-US" dirty="0"/>
              <a:t>: You have a List of Customers. Output to a list, in sorted order, the names of those Customers whose city of residence begins with the string “Ma.” </a:t>
            </a:r>
          </a:p>
          <a:p>
            <a:r>
              <a:rPr lang="en-US" u="sng" dirty="0"/>
              <a:t>Solution</a:t>
            </a:r>
            <a:r>
              <a:rPr lang="en-US" dirty="0"/>
              <a:t>. </a:t>
            </a:r>
          </a:p>
          <a:p>
            <a:pPr marL="365760" lvl="1" indent="0">
              <a:buNone/>
            </a:pPr>
            <a:r>
              <a:rPr lang="en-US" dirty="0"/>
              <a:t>List&lt;String&gt; </a:t>
            </a:r>
            <a:r>
              <a:rPr lang="en-US" dirty="0" err="1"/>
              <a:t>listStr</a:t>
            </a:r>
            <a:r>
              <a:rPr lang="en-US" dirty="0"/>
              <a:t> = </a:t>
            </a:r>
            <a:r>
              <a:rPr lang="en-US" dirty="0" err="1"/>
              <a:t>list.stream</a:t>
            </a:r>
            <a:r>
              <a:rPr lang="en-US" dirty="0"/>
              <a:t>()</a:t>
            </a:r>
          </a:p>
          <a:p>
            <a:pPr marL="365760" lvl="1" indent="0">
              <a:buNone/>
            </a:pPr>
            <a:r>
              <a:rPr lang="en-US" dirty="0" smtClean="0"/>
              <a:t>.</a:t>
            </a:r>
            <a:r>
              <a:rPr lang="en-US" dirty="0"/>
              <a:t>filter(</a:t>
            </a:r>
            <a:r>
              <a:rPr lang="en-US" dirty="0" err="1"/>
              <a:t>cust</a:t>
            </a:r>
            <a:r>
              <a:rPr lang="en-US" dirty="0"/>
              <a:t> -&gt; </a:t>
            </a:r>
            <a:r>
              <a:rPr lang="en-US" dirty="0" err="1"/>
              <a:t>cust.getCity</a:t>
            </a:r>
            <a:r>
              <a:rPr lang="en-US" dirty="0"/>
              <a:t>().</a:t>
            </a:r>
            <a:r>
              <a:rPr lang="en-US" dirty="0" err="1"/>
              <a:t>startsWith</a:t>
            </a:r>
            <a:r>
              <a:rPr lang="en-US" dirty="0"/>
              <a:t>("Ma"))</a:t>
            </a:r>
          </a:p>
          <a:p>
            <a:pPr marL="365760" lvl="1" indent="0">
              <a:buNone/>
            </a:pPr>
            <a:r>
              <a:rPr lang="en-US" dirty="0" smtClean="0"/>
              <a:t>.</a:t>
            </a:r>
            <a:r>
              <a:rPr lang="en-US" dirty="0"/>
              <a:t>map(</a:t>
            </a:r>
            <a:r>
              <a:rPr lang="en-US" dirty="0" err="1"/>
              <a:t>cust</a:t>
            </a:r>
            <a:r>
              <a:rPr lang="en-US" dirty="0"/>
              <a:t> -&gt; </a:t>
            </a:r>
            <a:r>
              <a:rPr lang="en-US" dirty="0" err="1"/>
              <a:t>cust.getName</a:t>
            </a:r>
            <a:r>
              <a:rPr lang="en-US" dirty="0"/>
              <a:t>())				</a:t>
            </a:r>
            <a:r>
              <a:rPr lang="en-US" dirty="0"/>
              <a:t> </a:t>
            </a:r>
            <a:r>
              <a:rPr lang="en-US" dirty="0" smtClean="0"/>
              <a:t>    .</a:t>
            </a:r>
            <a:r>
              <a:rPr lang="en-US" dirty="0"/>
              <a:t>sorted()</a:t>
            </a:r>
          </a:p>
          <a:p>
            <a:pPr marL="365760" lvl="1" indent="0">
              <a:buNone/>
            </a:pPr>
            <a:r>
              <a:rPr lang="en-US" dirty="0" smtClean="0"/>
              <a:t>.</a:t>
            </a:r>
            <a:r>
              <a:rPr lang="en-US" dirty="0"/>
              <a:t>collect(</a:t>
            </a:r>
            <a:r>
              <a:rPr lang="en-US" dirty="0" err="1"/>
              <a:t>Collectors.toList</a:t>
            </a:r>
            <a:r>
              <a:rPr lang="en-US" dirty="0"/>
              <a:t>());</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47</a:t>
            </a:fld>
            <a:endParaRPr kumimoji="0" lang="en-US"/>
          </a:p>
        </p:txBody>
      </p:sp>
    </p:spTree>
    <p:extLst>
      <p:ext uri="{BB962C8B-B14F-4D97-AF65-F5344CB8AC3E}">
        <p14:creationId xmlns:p14="http://schemas.microsoft.com/office/powerpoint/2010/main" val="3589060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a:t>Turning Your Stream Pipeline into a Library Element</a:t>
            </a:r>
            <a:r>
              <a:rPr lang="en-US" dirty="0"/>
              <a:t/>
            </a:r>
            <a:br>
              <a:rPr lang="en-US" dirty="0"/>
            </a:b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a:t>To turn the Java solution in the previous slide into a reusable element in a Lambda Library, identify the parameters that are combined together in your pipeline, and consider those to be arguments for some kind of Java function-type interface (Function, </a:t>
            </a:r>
            <a:r>
              <a:rPr lang="en-US" dirty="0" err="1"/>
              <a:t>BiFunction</a:t>
            </a:r>
            <a:r>
              <a:rPr lang="en-US" dirty="0"/>
              <a:t>, </a:t>
            </a:r>
            <a:r>
              <a:rPr lang="en-US" dirty="0" err="1"/>
              <a:t>TriFunction</a:t>
            </a:r>
            <a:r>
              <a:rPr lang="en-US" dirty="0"/>
              <a:t>, </a:t>
            </a:r>
            <a:r>
              <a:rPr lang="en-US" dirty="0" err="1"/>
              <a:t>etc</a:t>
            </a:r>
            <a:r>
              <a:rPr lang="en-US" dirty="0"/>
              <a:t>).</a:t>
            </a:r>
          </a:p>
          <a:p>
            <a:r>
              <a:rPr lang="en-US" u="sng" dirty="0"/>
              <a:t>Parameters</a:t>
            </a:r>
            <a:r>
              <a:rPr lang="en-US" dirty="0"/>
              <a:t>:</a:t>
            </a:r>
          </a:p>
          <a:p>
            <a:pPr lvl="1"/>
            <a:r>
              <a:rPr lang="en-US" dirty="0"/>
              <a:t>An input list of type List&lt;Customer&gt;</a:t>
            </a:r>
          </a:p>
          <a:p>
            <a:pPr lvl="1"/>
            <a:r>
              <a:rPr lang="en-US" dirty="0"/>
              <a:t>A target string used to compare with name of city, of type String</a:t>
            </a:r>
          </a:p>
          <a:p>
            <a:pPr lvl="1"/>
            <a:r>
              <a:rPr lang="en-US" dirty="0"/>
              <a:t>Return type: a list of strings: List&lt;String&gt;</a:t>
            </a:r>
          </a:p>
          <a:p>
            <a:pPr lvl="1"/>
            <a:r>
              <a:rPr lang="en-US" dirty="0"/>
              <a:t>These suggest using a </a:t>
            </a:r>
            <a:r>
              <a:rPr lang="en-US" dirty="0" err="1"/>
              <a:t>BiFunction</a:t>
            </a:r>
            <a:r>
              <a:rPr lang="en-US" dirty="0"/>
              <a:t> as follows:</a:t>
            </a:r>
          </a:p>
          <a:p>
            <a:pPr marL="640080" lvl="2" indent="0">
              <a:buNone/>
            </a:pPr>
            <a:r>
              <a:rPr lang="en-US" dirty="0" smtClean="0"/>
              <a:t>public </a:t>
            </a:r>
            <a:r>
              <a:rPr lang="en-US" dirty="0"/>
              <a:t>static final </a:t>
            </a:r>
            <a:r>
              <a:rPr lang="en-US" dirty="0" err="1"/>
              <a:t>BiFunction</a:t>
            </a:r>
            <a:r>
              <a:rPr lang="en-US" dirty="0"/>
              <a:t>&lt;List&lt;Customer&gt;, String, List&lt;String&gt;&gt; </a:t>
            </a:r>
            <a:r>
              <a:rPr lang="en-US" i="1" dirty="0"/>
              <a:t>NAMES_IN_CITY</a:t>
            </a:r>
            <a:r>
              <a:rPr lang="en-US" dirty="0"/>
              <a:t> </a:t>
            </a:r>
          </a:p>
          <a:p>
            <a:pPr marL="640080" lvl="2" indent="0">
              <a:buNone/>
            </a:pPr>
            <a:r>
              <a:rPr lang="en-US" dirty="0"/>
              <a:t>	  		= (list, </a:t>
            </a:r>
            <a:r>
              <a:rPr lang="en-US" dirty="0" err="1"/>
              <a:t>searchStr</a:t>
            </a:r>
            <a:r>
              <a:rPr lang="en-US" dirty="0"/>
              <a:t>) </a:t>
            </a:r>
            <a:r>
              <a:rPr lang="en-US" dirty="0" smtClean="0"/>
              <a:t>-&gt; </a:t>
            </a:r>
            <a:r>
              <a:rPr lang="en-US" dirty="0" err="1"/>
              <a:t>list.stream</a:t>
            </a:r>
            <a:r>
              <a:rPr lang="en-US" smtClean="0"/>
              <a:t>()</a:t>
            </a:r>
            <a:r>
              <a:rPr lang="en-US" dirty="0"/>
              <a:t>			</a:t>
            </a:r>
            <a:r>
              <a:rPr lang="en-US"/>
              <a:t>       </a:t>
            </a:r>
            <a:r>
              <a:rPr lang="en-US" smtClean="0"/>
              <a:t>         </a:t>
            </a:r>
            <a:r>
              <a:rPr lang="en-US" dirty="0"/>
              <a:t>.filter(</a:t>
            </a:r>
            <a:r>
              <a:rPr lang="en-US" dirty="0" err="1"/>
              <a:t>cust</a:t>
            </a:r>
            <a:r>
              <a:rPr lang="en-US" dirty="0"/>
              <a:t> -&gt; </a:t>
            </a:r>
            <a:r>
              <a:rPr lang="en-US" dirty="0" err="1"/>
              <a:t>cust.getCity</a:t>
            </a:r>
            <a:r>
              <a:rPr lang="en-US" dirty="0"/>
              <a:t>().</a:t>
            </a:r>
            <a:r>
              <a:rPr lang="en-US" dirty="0" err="1"/>
              <a:t>startsWith</a:t>
            </a:r>
            <a:r>
              <a:rPr lang="en-US" dirty="0"/>
              <a:t>(</a:t>
            </a:r>
            <a:r>
              <a:rPr lang="en-US" dirty="0" err="1"/>
              <a:t>searchStr</a:t>
            </a:r>
            <a:r>
              <a:rPr lang="en-US" dirty="0"/>
              <a:t>))</a:t>
            </a:r>
          </a:p>
          <a:p>
            <a:pPr marL="640080" lvl="2" indent="0">
              <a:buNone/>
            </a:pPr>
            <a:r>
              <a:rPr lang="en-US" dirty="0"/>
              <a:t>                     .map(</a:t>
            </a:r>
            <a:r>
              <a:rPr lang="en-US" dirty="0" err="1"/>
              <a:t>cust</a:t>
            </a:r>
            <a:r>
              <a:rPr lang="en-US" dirty="0"/>
              <a:t> -&gt; </a:t>
            </a:r>
            <a:r>
              <a:rPr lang="en-US" dirty="0" err="1"/>
              <a:t>cust.getName</a:t>
            </a:r>
            <a:r>
              <a:rPr lang="en-US" dirty="0"/>
              <a:t>())</a:t>
            </a:r>
          </a:p>
          <a:p>
            <a:pPr marL="640080" lvl="2" indent="0">
              <a:buNone/>
            </a:pPr>
            <a:r>
              <a:rPr lang="en-US" dirty="0"/>
              <a:t>                     .sorted()</a:t>
            </a:r>
          </a:p>
          <a:p>
            <a:pPr marL="640080" lvl="2" indent="0">
              <a:buNone/>
            </a:pPr>
            <a:r>
              <a:rPr lang="en-US" dirty="0"/>
              <a:t>                     .collect(</a:t>
            </a:r>
            <a:r>
              <a:rPr lang="en-US" dirty="0" err="1"/>
              <a:t>Collectors.</a:t>
            </a:r>
            <a:r>
              <a:rPr lang="en-US" i="1" dirty="0" err="1"/>
              <a:t>toList</a:t>
            </a:r>
            <a:r>
              <a:rPr lang="en-US"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48</a:t>
            </a:fld>
            <a:endParaRPr kumimoji="0" lang="en-US"/>
          </a:p>
        </p:txBody>
      </p:sp>
    </p:spTree>
    <p:extLst>
      <p:ext uri="{BB962C8B-B14F-4D97-AF65-F5344CB8AC3E}">
        <p14:creationId xmlns:p14="http://schemas.microsoft.com/office/powerpoint/2010/main" val="2459082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447800"/>
            <a:ext cx="7772400" cy="4527550"/>
          </a:xfrm>
        </p:spPr>
        <p:txBody>
          <a:bodyPr lIns="90488" tIns="44450" rIns="90488" bIns="44450">
            <a:normAutofit fontScale="92500" lnSpcReduction="10000"/>
          </a:bodyPr>
          <a:lstStyle/>
          <a:p>
            <a:pPr marL="228600" lvl="0" indent="-228600">
              <a:buFont typeface="+mj-lt"/>
              <a:buAutoNum type="arabicPeriod"/>
            </a:pPr>
            <a:r>
              <a:rPr lang="en-US" sz="1800" dirty="0"/>
              <a:t>Prior to the release of Java 8, extracting or manipulating data  in one or more lists or other Collection classes involved multiple loops and code that is often difficult to understand.</a:t>
            </a:r>
            <a:br>
              <a:rPr lang="en-US" sz="1800" dirty="0"/>
            </a:br>
            <a:endParaRPr lang="en-US" sz="1800" dirty="0"/>
          </a:p>
          <a:p>
            <a:pPr marL="228600" indent="-228600">
              <a:buFont typeface="+mj-lt"/>
              <a:buAutoNum type="arabicPeriod"/>
            </a:pPr>
            <a:r>
              <a:rPr lang="en-US" sz="1800" dirty="0" smtClean="0"/>
              <a:t>With </a:t>
            </a:r>
            <a:r>
              <a:rPr lang="en-US" sz="1800" dirty="0"/>
              <a:t>the introduction of lambdas and streams, Java 8 makes it possible to create compact, readable, reusable expressions that accomplish list-processing tasks in a very efficient way. These can be accumulated in a Lambda Library</a:t>
            </a:r>
            <a:r>
              <a:rPr lang="en-US" sz="1800" dirty="0" smtClean="0"/>
              <a:t>.</a:t>
            </a:r>
          </a:p>
          <a:p>
            <a:pPr marL="228600" indent="-228600">
              <a:buFont typeface="+mj-lt"/>
              <a:buAutoNum type="arabicPeriod"/>
            </a:pPr>
            <a:endParaRPr lang="en-US" sz="1400" dirty="0" smtClean="0"/>
          </a:p>
          <a:p>
            <a:pPr marL="342900" indent="-342900">
              <a:buFont typeface="+mj-lt"/>
              <a:buAutoNum type="arabicPeriod"/>
            </a:pPr>
            <a:r>
              <a:rPr lang="en-US" sz="1800" i="1" dirty="0"/>
              <a:t>Transcendental Consciousness </a:t>
            </a:r>
            <a:r>
              <a:rPr lang="en-US" sz="1800" dirty="0"/>
              <a:t>is the field that underlies all thinking and creativity, and, ultimately, all manifest existence.</a:t>
            </a:r>
          </a:p>
          <a:p>
            <a:pPr marL="342900" indent="-342900">
              <a:buFont typeface="+mj-lt"/>
              <a:buAutoNum type="arabicPeriod"/>
            </a:pPr>
            <a:r>
              <a:rPr lang="en-US" sz="1800" i="1" dirty="0" smtClean="0"/>
              <a:t>Impulses </a:t>
            </a:r>
            <a:r>
              <a:rPr lang="en-US" sz="1800" i="1" dirty="0"/>
              <a:t>Within the Transcendental Field</a:t>
            </a:r>
            <a:r>
              <a:rPr lang="en-US" sz="1800" dirty="0"/>
              <a:t>. The hidden self-referral dynamics within the field of pure intelligence provides the blueprint for emergence of all diversity. This blueprint is formed from compact expressions of intelligence coherently arranged</a:t>
            </a:r>
            <a:r>
              <a:rPr lang="en-US" sz="1800" i="1" dirty="0"/>
              <a:t>.</a:t>
            </a:r>
            <a:endParaRPr lang="en-US" sz="1800" dirty="0"/>
          </a:p>
          <a:p>
            <a:pPr marL="342900" indent="-342900">
              <a:buFont typeface="+mj-lt"/>
              <a:buAutoNum type="arabicPeriod"/>
            </a:pPr>
            <a:r>
              <a:rPr lang="en-US" sz="1800" i="1" smtClean="0"/>
              <a:t>Wholeness </a:t>
            </a:r>
            <a:r>
              <a:rPr lang="en-US" sz="1800" i="1" dirty="0"/>
              <a:t>Moving Within Itself. </a:t>
            </a:r>
            <a:r>
              <a:rPr lang="en-US" sz="1800" dirty="0"/>
              <a:t>In Unity Consciousness, the fundamental forms out of which manifest existence is structured are seen to be vibratory modes of one’s own consciousness. </a:t>
            </a:r>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163983"/>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5534151">
            <a:off x="6939372" y="3350848"/>
            <a:ext cx="3570083"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49</a:t>
            </a:fld>
            <a:endParaRPr lang="en-US">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Streams and Why Are They Used?</a:t>
            </a:r>
            <a:endParaRPr lang="en-US" dirty="0"/>
          </a:p>
        </p:txBody>
      </p:sp>
      <p:sp>
        <p:nvSpPr>
          <p:cNvPr id="3" name="Content Placeholder 2"/>
          <p:cNvSpPr>
            <a:spLocks noGrp="1"/>
          </p:cNvSpPr>
          <p:nvPr>
            <p:ph idx="1"/>
          </p:nvPr>
        </p:nvSpPr>
        <p:spPr/>
        <p:txBody>
          <a:bodyPr>
            <a:normAutofit lnSpcReduction="10000"/>
          </a:bodyPr>
          <a:lstStyle/>
          <a:p>
            <a:pPr lvl="0"/>
            <a:r>
              <a:rPr lang="en-US" dirty="0"/>
              <a:t>A stream is a way of representing data in a collection (and in a few other data structures) which supports functional-style operations to manipulate the data. From the API docs:  A stream is “a sequence of elements supporting sequential and parallel aggregate operations.” Streams provide new ways of accessing and extracting data from Collections</a:t>
            </a:r>
            <a:r>
              <a:rPr lang="en-US" dirty="0" smtClean="0"/>
              <a:t>.</a:t>
            </a:r>
          </a:p>
          <a:p>
            <a:r>
              <a:rPr lang="en-US" dirty="0"/>
              <a:t>To understand why they are used, consider the following task as an example: Given a list of words (say from a book), count how many of the words have length &gt; 12.</a:t>
            </a:r>
          </a:p>
          <a:p>
            <a:pPr lvl="0"/>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13427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Streams and Why Are They Used?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7712" y="2024856"/>
            <a:ext cx="7648575" cy="4210050"/>
          </a:xfrm>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1067710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dirty="0"/>
              <a:t>Facts About Streams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3" name="Content Placeholder 2"/>
          <p:cNvSpPr>
            <a:spLocks noGrp="1"/>
          </p:cNvSpPr>
          <p:nvPr>
            <p:ph idx="1"/>
          </p:nvPr>
        </p:nvSpPr>
        <p:spPr>
          <a:xfrm>
            <a:off x="457200" y="1935480"/>
            <a:ext cx="8229600" cy="4770120"/>
          </a:xfrm>
        </p:spPr>
        <p:txBody>
          <a:bodyPr>
            <a:normAutofit fontScale="77500" lnSpcReduction="20000"/>
          </a:bodyPr>
          <a:lstStyle/>
          <a:p>
            <a:pPr lvl="0"/>
            <a:r>
              <a:rPr lang="en-US" i="1" dirty="0"/>
              <a:t>Streams do not store</a:t>
            </a:r>
            <a:r>
              <a:rPr lang="en-US" dirty="0"/>
              <a:t> </a:t>
            </a:r>
            <a:r>
              <a:rPr lang="en-US" i="1" dirty="0"/>
              <a:t>the elements they operate on</a:t>
            </a:r>
            <a:r>
              <a:rPr lang="en-US" dirty="0"/>
              <a:t>. Typically they are stored in an underlying  collection, or they may be generated on demand.</a:t>
            </a:r>
            <a:br>
              <a:rPr lang="en-US" dirty="0"/>
            </a:br>
            <a:endParaRPr lang="en-US" dirty="0"/>
          </a:p>
          <a:p>
            <a:pPr lvl="0"/>
            <a:r>
              <a:rPr lang="en-US" i="1" dirty="0"/>
              <a:t>Stream operations do not mutate their source</a:t>
            </a:r>
            <a:r>
              <a:rPr lang="en-US" dirty="0"/>
              <a:t>. Instead, they return new streams that hold the result.</a:t>
            </a:r>
            <a:br>
              <a:rPr lang="en-US" dirty="0"/>
            </a:br>
            <a:endParaRPr lang="en-US" dirty="0"/>
          </a:p>
          <a:p>
            <a:pPr lvl="0"/>
            <a:r>
              <a:rPr lang="en-US" i="1" dirty="0"/>
              <a:t>Stream operations are lazy whenever possible. </a:t>
            </a:r>
            <a:r>
              <a:rPr lang="en-US" dirty="0"/>
              <a:t>So they are not executed until their result is needed. Example: In previous example, if you request only the first 5 words of length &gt; 12, the filter method will stop filtering after the fifth match. This makes it possible to have (potentially) </a:t>
            </a:r>
            <a:r>
              <a:rPr lang="en-US" i="1" dirty="0"/>
              <a:t>infinite streams.</a:t>
            </a:r>
            <a:br>
              <a:rPr lang="en-US" i="1" dirty="0"/>
            </a:br>
            <a:endParaRPr lang="en-US" dirty="0"/>
          </a:p>
          <a:p>
            <a:pPr lvl="0"/>
            <a:r>
              <a:rPr lang="en-US" i="1" dirty="0"/>
              <a:t>Java Implementation. </a:t>
            </a:r>
            <a:r>
              <a:rPr lang="en-US" dirty="0"/>
              <a:t>The methods on the Stream interface are implemented by the class </a:t>
            </a:r>
            <a:r>
              <a:rPr lang="en-US" dirty="0" err="1"/>
              <a:t>ReferencePipeline</a:t>
            </a:r>
            <a:r>
              <a:rPr lang="en-US" dirty="0"/>
              <a:t>. The method implementations involve a combination of technical operations internal to the stream package</a:t>
            </a:r>
            <a:r>
              <a:rPr lang="en-US" dirty="0" smtClean="0"/>
              <a:t>.</a:t>
            </a:r>
            <a:endParaRPr lang="en-US" dirty="0"/>
          </a:p>
        </p:txBody>
      </p:sp>
    </p:spTree>
    <p:extLst>
      <p:ext uri="{BB962C8B-B14F-4D97-AF65-F5344CB8AC3E}">
        <p14:creationId xmlns:p14="http://schemas.microsoft.com/office/powerpoint/2010/main" val="395749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dirty="0"/>
              <a:t>Template for Using Streams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3" name="Content Placeholder 2"/>
          <p:cNvSpPr>
            <a:spLocks noGrp="1"/>
          </p:cNvSpPr>
          <p:nvPr>
            <p:ph idx="1"/>
          </p:nvPr>
        </p:nvSpPr>
        <p:spPr>
          <a:xfrm>
            <a:off x="457200" y="1935480"/>
            <a:ext cx="8229600" cy="4770120"/>
          </a:xfrm>
        </p:spPr>
        <p:txBody>
          <a:bodyPr>
            <a:normAutofit fontScale="85000" lnSpcReduction="20000"/>
          </a:bodyPr>
          <a:lstStyle/>
          <a:p>
            <a:pPr lvl="0"/>
            <a:r>
              <a:rPr lang="en-US" i="1" dirty="0"/>
              <a:t>Create a stream</a:t>
            </a:r>
            <a:r>
              <a:rPr lang="en-US" dirty="0"/>
              <a:t>. Typically, the stream is obtained from some kind of Collection, but streams can also be generated from scratch</a:t>
            </a:r>
            <a:r>
              <a:rPr lang="en-US" dirty="0" smtClean="0"/>
              <a:t>.</a:t>
            </a:r>
            <a:endParaRPr lang="en-US" dirty="0"/>
          </a:p>
          <a:p>
            <a:pPr lvl="0"/>
            <a:r>
              <a:rPr lang="en-US" i="1" dirty="0"/>
              <a:t>Create a</a:t>
            </a:r>
            <a:r>
              <a:rPr lang="en-US" dirty="0"/>
              <a:t> </a:t>
            </a:r>
            <a:r>
              <a:rPr lang="en-US" i="1" dirty="0"/>
              <a:t>pipeline of operations</a:t>
            </a:r>
            <a:r>
              <a:rPr lang="en-US" dirty="0"/>
              <a:t>. Each of the operations transforms the stream in some way, and returns a new stream</a:t>
            </a:r>
            <a:r>
              <a:rPr lang="en-US" dirty="0" smtClean="0"/>
              <a:t>.</a:t>
            </a:r>
            <a:endParaRPr lang="en-US" dirty="0"/>
          </a:p>
          <a:p>
            <a:pPr lvl="0"/>
            <a:r>
              <a:rPr lang="en-US" i="1" dirty="0"/>
              <a:t>End with a</a:t>
            </a:r>
            <a:r>
              <a:rPr lang="en-US" dirty="0"/>
              <a:t> </a:t>
            </a:r>
            <a:r>
              <a:rPr lang="en-US" i="1" dirty="0"/>
              <a:t>terminal operation. </a:t>
            </a:r>
            <a:r>
              <a:rPr lang="en-US" dirty="0"/>
              <a:t>The terminal operation produces a result. It also forces lazy execution of the operations that precede it.</a:t>
            </a:r>
          </a:p>
          <a:p>
            <a:r>
              <a:rPr lang="en-US" dirty="0"/>
              <a:t>NOTE: After a terminal operation on a pipeline of operations on a stream, the stream can no longer be </a:t>
            </a:r>
            <a:r>
              <a:rPr lang="en-US" dirty="0" smtClean="0"/>
              <a:t>used</a:t>
            </a:r>
            <a:r>
              <a:rPr lang="en-US" dirty="0"/>
              <a:t>. You have to be careful not to attempt to re-use a stream after a terminal operation has been called on it.</a:t>
            </a:r>
          </a:p>
          <a:p>
            <a:r>
              <a:rPr lang="en-US" dirty="0" smtClean="0"/>
              <a:t>Example </a:t>
            </a:r>
            <a:r>
              <a:rPr lang="en-US" dirty="0"/>
              <a:t>from Lesson 8:</a:t>
            </a:r>
          </a:p>
          <a:p>
            <a:pPr marL="914400" lvl="3" indent="0">
              <a:buNone/>
            </a:pPr>
            <a:r>
              <a:rPr lang="en-US" dirty="0"/>
              <a:t>List&lt;String&gt; </a:t>
            </a:r>
            <a:r>
              <a:rPr lang="en-US" dirty="0" err="1"/>
              <a:t>startsWithLetter</a:t>
            </a:r>
            <a:r>
              <a:rPr lang="en-US" dirty="0"/>
              <a:t> </a:t>
            </a:r>
            <a:r>
              <a:rPr lang="en-US" dirty="0" smtClean="0"/>
              <a:t>=  </a:t>
            </a:r>
            <a:r>
              <a:rPr lang="en-US" dirty="0" err="1"/>
              <a:t>list.stream</a:t>
            </a:r>
            <a:r>
              <a:rPr lang="en-US" dirty="0"/>
              <a:t>()    </a:t>
            </a:r>
            <a:r>
              <a:rPr lang="en-US" dirty="0" smtClean="0"/>
              <a:t> </a:t>
            </a:r>
            <a:r>
              <a:rPr lang="en-US" dirty="0"/>
              <a:t>//create the stream</a:t>
            </a:r>
          </a:p>
          <a:p>
            <a:pPr marL="914400" lvl="3" indent="0">
              <a:buNone/>
            </a:pPr>
            <a:r>
              <a:rPr lang="en-US" dirty="0"/>
              <a:t>           .filter(name -&gt; </a:t>
            </a:r>
            <a:r>
              <a:rPr lang="en-US" dirty="0" err="1"/>
              <a:t>name.startsWith</a:t>
            </a:r>
            <a:r>
              <a:rPr lang="en-US" dirty="0"/>
              <a:t>(letter))  //build pipeline</a:t>
            </a:r>
          </a:p>
          <a:p>
            <a:pPr marL="914400" lvl="3" indent="0">
              <a:buNone/>
            </a:pPr>
            <a:r>
              <a:rPr lang="en-US" dirty="0"/>
              <a:t>           .collect(</a:t>
            </a:r>
            <a:r>
              <a:rPr lang="en-US" dirty="0" err="1"/>
              <a:t>Collectors.</a:t>
            </a:r>
            <a:r>
              <a:rPr lang="en-US" i="1" dirty="0" err="1"/>
              <a:t>toList</a:t>
            </a:r>
            <a:r>
              <a:rPr lang="en-US" dirty="0"/>
              <a:t>());            //invoke terminal </a:t>
            </a:r>
            <a:r>
              <a:rPr lang="en-US" dirty="0" err="1" smtClean="0"/>
              <a:t>operatio</a:t>
            </a:r>
            <a:endParaRPr lang="en-US" dirty="0"/>
          </a:p>
        </p:txBody>
      </p:sp>
    </p:spTree>
    <p:extLst>
      <p:ext uri="{BB962C8B-B14F-4D97-AF65-F5344CB8AC3E}">
        <p14:creationId xmlns:p14="http://schemas.microsoft.com/office/powerpoint/2010/main" val="2775691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dirty="0"/>
              <a:t>Ways of Creating Streams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3" name="Content Placeholder 2"/>
          <p:cNvSpPr>
            <a:spLocks noGrp="1"/>
          </p:cNvSpPr>
          <p:nvPr>
            <p:ph idx="1"/>
          </p:nvPr>
        </p:nvSpPr>
        <p:spPr>
          <a:xfrm>
            <a:off x="457200" y="1935480"/>
            <a:ext cx="8229600" cy="4770120"/>
          </a:xfrm>
        </p:spPr>
        <p:txBody>
          <a:bodyPr>
            <a:normAutofit fontScale="85000" lnSpcReduction="20000"/>
          </a:bodyPr>
          <a:lstStyle/>
          <a:p>
            <a:pPr lvl="0"/>
            <a:r>
              <a:rPr lang="en-US" dirty="0"/>
              <a:t>Obtain a Stream from any Collection object with a call to stream() (this default method was added to the Collection interface in Java 8)</a:t>
            </a:r>
            <a:br>
              <a:rPr lang="en-US" dirty="0"/>
            </a:br>
            <a:endParaRPr lang="en-US" dirty="0"/>
          </a:p>
          <a:p>
            <a:pPr lvl="0"/>
            <a:r>
              <a:rPr lang="en-US" dirty="0"/>
              <a:t>Get a Stream from an array like this:</a:t>
            </a:r>
            <a:br>
              <a:rPr lang="en-US" dirty="0"/>
            </a:br>
            <a:r>
              <a:rPr lang="en-US" dirty="0"/>
              <a:t>         </a:t>
            </a:r>
            <a:r>
              <a:rPr lang="en-US" dirty="0" err="1"/>
              <a:t>int</a:t>
            </a:r>
            <a:r>
              <a:rPr lang="en-US" dirty="0"/>
              <a:t>[] </a:t>
            </a:r>
            <a:r>
              <a:rPr lang="en-US" dirty="0" err="1"/>
              <a:t>arrOfInt</a:t>
            </a:r>
            <a:r>
              <a:rPr lang="en-US" dirty="0"/>
              <a:t> = {1, 3, 5, 7};</a:t>
            </a:r>
          </a:p>
          <a:p>
            <a:pPr marL="0" indent="0">
              <a:buNone/>
            </a:pPr>
            <a:r>
              <a:rPr lang="en-US" dirty="0"/>
              <a:t>	</a:t>
            </a:r>
            <a:r>
              <a:rPr lang="en-US" dirty="0" smtClean="0"/>
              <a:t>Stream&lt;Integer</a:t>
            </a:r>
            <a:r>
              <a:rPr lang="en-US" dirty="0"/>
              <a:t>&gt; </a:t>
            </a:r>
            <a:r>
              <a:rPr lang="en-US" dirty="0" err="1"/>
              <a:t>strOfInt</a:t>
            </a:r>
            <a:r>
              <a:rPr lang="en-US" dirty="0"/>
              <a:t> = </a:t>
            </a:r>
            <a:r>
              <a:rPr lang="en-US" dirty="0" err="1"/>
              <a:t>Stream.of</a:t>
            </a:r>
            <a:r>
              <a:rPr lang="en-US" dirty="0"/>
              <a:t>(</a:t>
            </a:r>
            <a:r>
              <a:rPr lang="en-US" dirty="0" err="1"/>
              <a:t>arrOfInt</a:t>
            </a:r>
            <a:r>
              <a:rPr lang="en-US" dirty="0"/>
              <a:t>);</a:t>
            </a:r>
            <a:br>
              <a:rPr lang="en-US" dirty="0"/>
            </a:br>
            <a:endParaRPr lang="en-US" dirty="0"/>
          </a:p>
          <a:p>
            <a:pPr lvl="0"/>
            <a:r>
              <a:rPr lang="en-US" dirty="0"/>
              <a:t>Get a Stream from any sequence of arguments:  (the of method accepts a </a:t>
            </a:r>
            <a:r>
              <a:rPr lang="en-US" dirty="0" err="1"/>
              <a:t>varargs</a:t>
            </a:r>
            <a:r>
              <a:rPr lang="en-US" dirty="0"/>
              <a:t> argument – for a review of </a:t>
            </a:r>
            <a:r>
              <a:rPr lang="en-US" dirty="0" err="1"/>
              <a:t>varargs</a:t>
            </a:r>
            <a:r>
              <a:rPr lang="en-US" dirty="0"/>
              <a:t> see </a:t>
            </a:r>
            <a:r>
              <a:rPr lang="en-US" u="sng" dirty="0">
                <a:hlinkClick r:id="rId2"/>
              </a:rPr>
              <a:t>https://docs.oracle.com/javase/1.5.0/docs/guide/language/varargs.html</a:t>
            </a:r>
            <a:r>
              <a:rPr lang="en-US" dirty="0"/>
              <a:t>)</a:t>
            </a:r>
            <a:br>
              <a:rPr lang="en-US" dirty="0"/>
            </a:br>
            <a:endParaRPr lang="en-US" dirty="0"/>
          </a:p>
          <a:p>
            <a:pPr marL="0" indent="0">
              <a:buNone/>
            </a:pPr>
            <a:r>
              <a:rPr lang="en-US" dirty="0"/>
              <a:t>	</a:t>
            </a:r>
            <a:r>
              <a:rPr lang="en-US" dirty="0" smtClean="0"/>
              <a:t> </a:t>
            </a:r>
            <a:r>
              <a:rPr lang="en-US" dirty="0"/>
              <a:t>Stream&lt;String&gt; song = </a:t>
            </a:r>
            <a:r>
              <a:rPr lang="en-US" dirty="0" err="1"/>
              <a:t>Stream.of</a:t>
            </a:r>
            <a:r>
              <a:rPr lang="en-US" dirty="0"/>
              <a:t>(“gently”, “down”, “the”, “stream”);</a:t>
            </a:r>
          </a:p>
        </p:txBody>
      </p:sp>
    </p:spTree>
    <p:extLst>
      <p:ext uri="{BB962C8B-B14F-4D97-AF65-F5344CB8AC3E}">
        <p14:creationId xmlns:p14="http://schemas.microsoft.com/office/powerpoint/2010/main" val="3787778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6880</TotalTime>
  <Words>3022</Words>
  <Application>Microsoft Office PowerPoint</Application>
  <PresentationFormat>On-screen Show (4:3)</PresentationFormat>
  <Paragraphs>456</Paragraphs>
  <Slides>49</Slides>
  <Notes>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CS401 Modern Programming Practices (MPP) Dr. Shafqat Ali Shad</vt:lpstr>
      <vt:lpstr>PowerPoint Presentation</vt:lpstr>
      <vt:lpstr>Lecture 9: The Stream API</vt:lpstr>
      <vt:lpstr>Wholeness Statement</vt:lpstr>
      <vt:lpstr>What Are Streams and Why Are They Used?</vt:lpstr>
      <vt:lpstr>What Are Streams and Why Are They Used?</vt:lpstr>
      <vt:lpstr>Facts About Streams</vt:lpstr>
      <vt:lpstr>Template for Using Streams</vt:lpstr>
      <vt:lpstr>Ways of Creating Streams</vt:lpstr>
      <vt:lpstr>Ways of Creating Streams</vt:lpstr>
      <vt:lpstr>Ways of Creating Streams</vt:lpstr>
      <vt:lpstr>Extracting Substreams and Combining Streams </vt:lpstr>
      <vt:lpstr>Extracting Substreams and Combining Streams </vt:lpstr>
      <vt:lpstr>Stream Operations: Use filter to Extract a Substream that Satisfies Specified Criteria </vt:lpstr>
      <vt:lpstr>Stream Operations:  Use map to Transform Each Element of a Substream </vt:lpstr>
      <vt:lpstr>Application: Using map with Constructor References </vt:lpstr>
      <vt:lpstr>Application: Using map with Constructor References</vt:lpstr>
      <vt:lpstr>Application: Using map with Constructor References</vt:lpstr>
      <vt:lpstr>Application: Using map with Constructor References</vt:lpstr>
      <vt:lpstr>Stream Operations, continued:  Use flatMap to Transform Each Element of a Substream and  Flatten the Result </vt:lpstr>
      <vt:lpstr>Stateful Transformations </vt:lpstr>
      <vt:lpstr>Implementing Comparators with  More Functional Style [see package lesson9.lecture.comparators1] </vt:lpstr>
      <vt:lpstr>Implementing Comparators with  More Functional Style  </vt:lpstr>
      <vt:lpstr>Implementing Comparators with  More Functional Style  </vt:lpstr>
      <vt:lpstr>Implementing Comparators with  More Functional Style  </vt:lpstr>
      <vt:lpstr>Getting Outputs from Streams: </vt:lpstr>
      <vt:lpstr>Getting Outputs from Streams:</vt:lpstr>
      <vt:lpstr>Working with Optional – A Better Way to Handle Nulls </vt:lpstr>
      <vt:lpstr>Working with Optional – A Better Way to Handle Nulls </vt:lpstr>
      <vt:lpstr>Working with Optional – A Better Way to Handle Nulls </vt:lpstr>
      <vt:lpstr>Creating Your Own Optionals </vt:lpstr>
      <vt:lpstr>Creating Your Own Optionals </vt:lpstr>
      <vt:lpstr>The reduce Operation </vt:lpstr>
      <vt:lpstr>The reduce Operation </vt:lpstr>
      <vt:lpstr>The reduce Operation </vt:lpstr>
      <vt:lpstr>The reduce Operation </vt:lpstr>
      <vt:lpstr>The reduce Operation </vt:lpstr>
      <vt:lpstr>Main Point 1</vt:lpstr>
      <vt:lpstr>Collecting Results </vt:lpstr>
      <vt:lpstr>Collecting Results </vt:lpstr>
      <vt:lpstr>Collecting Results </vt:lpstr>
      <vt:lpstr>Can Streams Be Re-Used? </vt:lpstr>
      <vt:lpstr>Primitive Type Streams </vt:lpstr>
      <vt:lpstr>Primitive Type Streams </vt:lpstr>
      <vt:lpstr>Primitive Type Streams </vt:lpstr>
      <vt:lpstr>Creating a Lambda Library </vt:lpstr>
      <vt:lpstr>Creating a Lambda Library</vt:lpstr>
      <vt:lpstr>Turning Your Stream Pipeline into a Library Element </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admin</cp:lastModifiedBy>
  <cp:revision>519</cp:revision>
  <dcterms:created xsi:type="dcterms:W3CDTF">2010-06-08T15:14:26Z</dcterms:created>
  <dcterms:modified xsi:type="dcterms:W3CDTF">2016-04-14T15:41:00Z</dcterms:modified>
</cp:coreProperties>
</file>