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sldIdLst>
    <p:sldId id="256" r:id="rId2"/>
    <p:sldId id="257" r:id="rId3"/>
    <p:sldId id="258" r:id="rId4"/>
    <p:sldId id="259" r:id="rId5"/>
    <p:sldId id="260" r:id="rId6"/>
    <p:sldId id="261" r:id="rId7"/>
    <p:sldId id="298"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975" autoAdjust="0"/>
  </p:normalViewPr>
  <p:slideViewPr>
    <p:cSldViewPr>
      <p:cViewPr>
        <p:scale>
          <a:sx n="70" d="100"/>
          <a:sy n="70" d="100"/>
        </p:scale>
        <p:origin x="-129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04D909-4479-49BD-9721-967FCD96A726}" type="datetimeFigureOut">
              <a:rPr lang="en-US" smtClean="0"/>
              <a:t>1/20/2017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0E5893-BE4B-4B16-8986-BE2622E1AFF6}" type="slidenum">
              <a:rPr lang="en-US" smtClean="0"/>
              <a:t>‹#›</a:t>
            </a:fld>
            <a:endParaRPr lang="en-US"/>
          </a:p>
        </p:txBody>
      </p:sp>
    </p:spTree>
    <p:extLst>
      <p:ext uri="{BB962C8B-B14F-4D97-AF65-F5344CB8AC3E}">
        <p14:creationId xmlns:p14="http://schemas.microsoft.com/office/powerpoint/2010/main" val="3330927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JavaFX</a:t>
            </a:r>
            <a:r>
              <a:rPr lang="en-US" sz="1200" b="0" i="0" kern="1200" dirty="0" smtClean="0">
                <a:solidFill>
                  <a:schemeClr val="tx1"/>
                </a:solidFill>
                <a:effectLst/>
                <a:latin typeface="+mn-lt"/>
                <a:ea typeface="+mn-ea"/>
                <a:cs typeface="+mn-cs"/>
              </a:rPr>
              <a:t> is a replacement for Swing. Components have a more modern feel; animations are easier to create and look better; uses CSS for appearance and layout of components; supports more sophisticated UI design patterns, including properties and bindings. </a:t>
            </a:r>
            <a:r>
              <a:rPr lang="en-US" sz="1200" b="0" i="0" kern="1200" dirty="0" err="1" smtClean="0">
                <a:solidFill>
                  <a:schemeClr val="tx1"/>
                </a:solidFill>
                <a:effectLst/>
                <a:latin typeface="+mn-lt"/>
                <a:ea typeface="+mn-ea"/>
                <a:cs typeface="+mn-cs"/>
              </a:rPr>
              <a:t>JavaFX</a:t>
            </a:r>
            <a:r>
              <a:rPr lang="en-US" sz="1200" b="0" i="0" kern="1200" dirty="0" smtClean="0">
                <a:solidFill>
                  <a:schemeClr val="tx1"/>
                </a:solidFill>
                <a:effectLst/>
                <a:latin typeface="+mn-lt"/>
                <a:ea typeface="+mn-ea"/>
                <a:cs typeface="+mn-cs"/>
              </a:rPr>
              <a:t> properties are often used in conjunction with binding, a powerful mechanism for expressing direct relationships between variables. When objects participate in bindings, changes made to one object will automatically be reflected in another object.</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JavaFX</a:t>
            </a:r>
            <a:r>
              <a:rPr lang="en-US" sz="1200" b="0" i="0" kern="1200" dirty="0" smtClean="0">
                <a:solidFill>
                  <a:schemeClr val="tx1"/>
                </a:solidFill>
                <a:effectLst/>
                <a:latin typeface="+mn-lt"/>
                <a:ea typeface="+mn-ea"/>
                <a:cs typeface="+mn-cs"/>
              </a:rPr>
              <a:t> is a set of graphics and media packages that enables developers to design, create, test, debug, and deploy rich client applications that operate consistently across diverse platforms.</a:t>
            </a:r>
            <a:endParaRPr lang="en-US" dirty="0"/>
          </a:p>
        </p:txBody>
      </p:sp>
      <p:sp>
        <p:nvSpPr>
          <p:cNvPr id="4" name="Slide Number Placeholder 3"/>
          <p:cNvSpPr>
            <a:spLocks noGrp="1"/>
          </p:cNvSpPr>
          <p:nvPr>
            <p:ph type="sldNum" sz="quarter" idx="10"/>
          </p:nvPr>
        </p:nvSpPr>
        <p:spPr/>
        <p:txBody>
          <a:bodyPr/>
          <a:lstStyle/>
          <a:p>
            <a:fld id="{710E5893-BE4B-4B16-8986-BE2622E1AFF6}" type="slidenum">
              <a:rPr lang="en-US" smtClean="0"/>
              <a:t>3</a:t>
            </a:fld>
            <a:endParaRPr lang="en-US"/>
          </a:p>
        </p:txBody>
      </p:sp>
    </p:spTree>
    <p:extLst>
      <p:ext uri="{BB962C8B-B14F-4D97-AF65-F5344CB8AC3E}">
        <p14:creationId xmlns:p14="http://schemas.microsoft.com/office/powerpoint/2010/main" val="1830932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NOTES:</a:t>
            </a:r>
          </a:p>
          <a:p>
            <a:pPr marL="171450" lvl="0" indent="-171450">
              <a:buFont typeface="Arial" pitchFamily="34" charset="0"/>
              <a:buChar char="•"/>
            </a:pPr>
            <a:r>
              <a:rPr lang="en-US" sz="1200" kern="1200" dirty="0" smtClean="0">
                <a:solidFill>
                  <a:schemeClr val="tx1"/>
                </a:solidFill>
                <a:effectLst/>
                <a:latin typeface="+mn-lt"/>
                <a:ea typeface="+mn-ea"/>
                <a:cs typeface="+mn-cs"/>
              </a:rPr>
              <a:t>When the scene is created, the grid pane is the root node – this is usual approach when using layout containers  </a:t>
            </a:r>
          </a:p>
          <a:p>
            <a:pPr marL="171450" lvl="0" indent="-171450">
              <a:buFont typeface="Arial" pitchFamily="34" charset="0"/>
              <a:buChar char="•"/>
            </a:pPr>
            <a:r>
              <a:rPr lang="en-US" sz="1200" kern="1200" dirty="0" smtClean="0">
                <a:solidFill>
                  <a:schemeClr val="tx1"/>
                </a:solidFill>
                <a:effectLst/>
                <a:latin typeface="+mn-lt"/>
                <a:ea typeface="+mn-ea"/>
                <a:cs typeface="+mn-cs"/>
              </a:rPr>
              <a:t>As the window is resized, the nodes within the grid pane are resized according to their layout constraints. </a:t>
            </a:r>
          </a:p>
          <a:p>
            <a:pPr marL="171450" lvl="0" indent="-171450">
              <a:buFont typeface="Arial" pitchFamily="34" charset="0"/>
              <a:buChar char="•"/>
            </a:pPr>
            <a:r>
              <a:rPr lang="en-US" sz="1200" kern="1200" dirty="0" smtClean="0">
                <a:solidFill>
                  <a:schemeClr val="tx1"/>
                </a:solidFill>
                <a:effectLst/>
                <a:latin typeface="+mn-lt"/>
                <a:ea typeface="+mn-ea"/>
                <a:cs typeface="+mn-cs"/>
              </a:rPr>
              <a:t>The padding properties ensure there is a padding around the grid pane when you make the window smaller. </a:t>
            </a:r>
          </a:p>
          <a:p>
            <a:pPr marL="171450" lvl="0" indent="-171450">
              <a:buFont typeface="Arial" pitchFamily="34" charset="0"/>
              <a:buChar char="•"/>
            </a:pPr>
            <a:r>
              <a:rPr lang="en-US" sz="1200" kern="1200" dirty="0" smtClean="0">
                <a:solidFill>
                  <a:schemeClr val="tx1"/>
                </a:solidFill>
                <a:effectLst/>
                <a:latin typeface="+mn-lt"/>
                <a:ea typeface="+mn-ea"/>
                <a:cs typeface="+mn-cs"/>
              </a:rPr>
              <a:t>Code sets the scene width and height to 300 by 275. If you do not set the scene dimensions, the scene defaults to the minimum size needed to display its contents.</a:t>
            </a:r>
          </a:p>
          <a:p>
            <a:endParaRPr lang="en-US" dirty="0"/>
          </a:p>
        </p:txBody>
      </p:sp>
      <p:sp>
        <p:nvSpPr>
          <p:cNvPr id="4" name="Slide Number Placeholder 3"/>
          <p:cNvSpPr>
            <a:spLocks noGrp="1"/>
          </p:cNvSpPr>
          <p:nvPr>
            <p:ph type="sldNum" sz="quarter" idx="10"/>
          </p:nvPr>
        </p:nvSpPr>
        <p:spPr/>
        <p:txBody>
          <a:bodyPr/>
          <a:lstStyle/>
          <a:p>
            <a:fld id="{710E5893-BE4B-4B16-8986-BE2622E1AFF6}" type="slidenum">
              <a:rPr lang="en-US" smtClean="0"/>
              <a:t>13</a:t>
            </a:fld>
            <a:endParaRPr lang="en-US"/>
          </a:p>
        </p:txBody>
      </p:sp>
    </p:spTree>
    <p:extLst>
      <p:ext uri="{BB962C8B-B14F-4D97-AF65-F5344CB8AC3E}">
        <p14:creationId xmlns:p14="http://schemas.microsoft.com/office/powerpoint/2010/main" val="1771625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Observer Pattern : Define a one-to-many dependency between objects so that when one object changes state, all its dependents are notified and updated automatically.</a:t>
            </a:r>
            <a:endParaRPr lang="en-US" dirty="0"/>
          </a:p>
        </p:txBody>
      </p:sp>
      <p:sp>
        <p:nvSpPr>
          <p:cNvPr id="4" name="Slide Number Placeholder 3"/>
          <p:cNvSpPr>
            <a:spLocks noGrp="1"/>
          </p:cNvSpPr>
          <p:nvPr>
            <p:ph type="sldNum" sz="quarter" idx="10"/>
          </p:nvPr>
        </p:nvSpPr>
        <p:spPr/>
        <p:txBody>
          <a:bodyPr/>
          <a:lstStyle/>
          <a:p>
            <a:fld id="{710E5893-BE4B-4B16-8986-BE2622E1AFF6}" type="slidenum">
              <a:rPr lang="en-US" smtClean="0"/>
              <a:t>23</a:t>
            </a:fld>
            <a:endParaRPr lang="en-US"/>
          </a:p>
        </p:txBody>
      </p:sp>
    </p:spTree>
    <p:extLst>
      <p:ext uri="{BB962C8B-B14F-4D97-AF65-F5344CB8AC3E}">
        <p14:creationId xmlns:p14="http://schemas.microsoft.com/office/powerpoint/2010/main" val="3554084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Definition : Define an object that encapsulates how a set of objects interacts. The mediator pattern promotes loose coupling by keeping objects from referring to each other explicitly, and it lets you vary their interaction independently.</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Concept: A mediator is the one who takes the responsibility of communication among a group of objects. The mediator acts as an intermediary who can track the communication between two objects. The other objects in the system are also aware of this mediator and they know that if they need to communicate among themselves, they need to go through the mediator. </a:t>
            </a:r>
            <a:r>
              <a:rPr lang="en-US" sz="1200" b="0" i="1" u="none" strike="noStrike" kern="1200" baseline="0" dirty="0" smtClean="0">
                <a:solidFill>
                  <a:schemeClr val="tx1"/>
                </a:solidFill>
                <a:latin typeface="+mn-lt"/>
                <a:ea typeface="+mn-ea"/>
                <a:cs typeface="+mn-cs"/>
              </a:rPr>
              <a:t>The advantage of using such a mediator is that we can reduce the direct interconnections among the objects and thus lower the coupling.</a:t>
            </a:r>
            <a:endParaRPr lang="en-US" dirty="0"/>
          </a:p>
        </p:txBody>
      </p:sp>
      <p:sp>
        <p:nvSpPr>
          <p:cNvPr id="4" name="Slide Number Placeholder 3"/>
          <p:cNvSpPr>
            <a:spLocks noGrp="1"/>
          </p:cNvSpPr>
          <p:nvPr>
            <p:ph type="sldNum" sz="quarter" idx="10"/>
          </p:nvPr>
        </p:nvSpPr>
        <p:spPr/>
        <p:txBody>
          <a:bodyPr/>
          <a:lstStyle/>
          <a:p>
            <a:fld id="{710E5893-BE4B-4B16-8986-BE2622E1AFF6}" type="slidenum">
              <a:rPr lang="en-US" smtClean="0"/>
              <a:t>38</a:t>
            </a:fld>
            <a:endParaRPr lang="en-US"/>
          </a:p>
        </p:txBody>
      </p:sp>
    </p:spTree>
    <p:extLst>
      <p:ext uri="{BB962C8B-B14F-4D97-AF65-F5344CB8AC3E}">
        <p14:creationId xmlns:p14="http://schemas.microsoft.com/office/powerpoint/2010/main" val="1612176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dirty="0" smtClean="0">
                <a:effectLst/>
              </a:rPr>
              <a:t>The @FXML annotation enables an </a:t>
            </a:r>
            <a:r>
              <a:rPr lang="en-US" dirty="0" err="1" smtClean="0">
                <a:effectLst/>
              </a:rPr>
              <a:t>FXMLLoader</a:t>
            </a:r>
            <a:r>
              <a:rPr lang="en-US" dirty="0" smtClean="0">
                <a:effectLst/>
              </a:rPr>
              <a:t> to inject values defined in an FXML file into references in the controller class.</a:t>
            </a:r>
            <a:endParaRPr lang="en-US" dirty="0">
              <a:effectLst/>
            </a:endParaRPr>
          </a:p>
        </p:txBody>
      </p:sp>
      <p:sp>
        <p:nvSpPr>
          <p:cNvPr id="4" name="Slide Number Placeholder 3"/>
          <p:cNvSpPr>
            <a:spLocks noGrp="1"/>
          </p:cNvSpPr>
          <p:nvPr>
            <p:ph type="sldNum" sz="quarter" idx="10"/>
          </p:nvPr>
        </p:nvSpPr>
        <p:spPr/>
        <p:txBody>
          <a:bodyPr/>
          <a:lstStyle/>
          <a:p>
            <a:fld id="{710E5893-BE4B-4B16-8986-BE2622E1AFF6}" type="slidenum">
              <a:rPr lang="en-US" smtClean="0"/>
              <a:t>42</a:t>
            </a:fld>
            <a:endParaRPr lang="en-US"/>
          </a:p>
        </p:txBody>
      </p:sp>
    </p:spTree>
    <p:extLst>
      <p:ext uri="{BB962C8B-B14F-4D97-AF65-F5344CB8AC3E}">
        <p14:creationId xmlns:p14="http://schemas.microsoft.com/office/powerpoint/2010/main" val="3243271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836C601C-3BBE-4AE4-B56A-E8D5E98EC9F8}" type="datetimeFigureOut">
              <a:rPr lang="en-US" smtClean="0"/>
              <a:t>1/20/2017</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5DC28B74-BD6D-450D-B28A-D508B3DB9CC3}"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6C601C-3BBE-4AE4-B56A-E8D5E98EC9F8}"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28B74-BD6D-450D-B28A-D508B3DB9CC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6C601C-3BBE-4AE4-B56A-E8D5E98EC9F8}"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28B74-BD6D-450D-B28A-D508B3DB9CC3}"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36C601C-3BBE-4AE4-B56A-E8D5E98EC9F8}"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28B74-BD6D-450D-B28A-D508B3DB9CC3}"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836C601C-3BBE-4AE4-B56A-E8D5E98EC9F8}" type="datetimeFigureOut">
              <a:rPr lang="en-US" smtClean="0"/>
              <a:t>1/20/2017</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5DC28B74-BD6D-450D-B28A-D508B3DB9CC3}"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36C601C-3BBE-4AE4-B56A-E8D5E98EC9F8}" type="datetimeFigureOut">
              <a:rPr lang="en-US" smtClean="0"/>
              <a:t>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28B74-BD6D-450D-B28A-D508B3DB9CC3}"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36C601C-3BBE-4AE4-B56A-E8D5E98EC9F8}" type="datetimeFigureOut">
              <a:rPr lang="en-US" smtClean="0"/>
              <a:t>1/20/2017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C28B74-BD6D-450D-B28A-D508B3DB9CC3}"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36C601C-3BBE-4AE4-B56A-E8D5E98EC9F8}" type="datetimeFigureOut">
              <a:rPr lang="en-US" smtClean="0"/>
              <a:t>1/20/2017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C28B74-BD6D-450D-B28A-D508B3DB9CC3}"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6C601C-3BBE-4AE4-B56A-E8D5E98EC9F8}" type="datetimeFigureOut">
              <a:rPr lang="en-US" smtClean="0"/>
              <a:t>1/20/2017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C28B74-BD6D-450D-B28A-D508B3DB9CC3}"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36C601C-3BBE-4AE4-B56A-E8D5E98EC9F8}" type="datetimeFigureOut">
              <a:rPr lang="en-US" smtClean="0"/>
              <a:t>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28B74-BD6D-450D-B28A-D508B3DB9CC3}"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36C601C-3BBE-4AE4-B56A-E8D5E98EC9F8}" type="datetimeFigureOut">
              <a:rPr lang="en-US" smtClean="0"/>
              <a:t>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28B74-BD6D-450D-B28A-D508B3DB9CC3}"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836C601C-3BBE-4AE4-B56A-E8D5E98EC9F8}" type="datetimeFigureOut">
              <a:rPr lang="en-US" smtClean="0"/>
              <a:t>1/20/2017</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DC28B74-BD6D-450D-B28A-D508B3DB9CC3}"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oracle.com/javafx/2/api/javafx/application/Application.html#stop()" TargetMode="External"/><Relationship Id="rId2" Type="http://schemas.openxmlformats.org/officeDocument/2006/relationships/hyperlink" Target="https://docs.oracle.com/javafx/2/api/javafx/application/Platform.html#ex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oracle.com/javafx/2/api/javafx/stage/Stage.html" TargetMode="External"/><Relationship Id="rId2" Type="http://schemas.openxmlformats.org/officeDocument/2006/relationships/hyperlink" Target="https://docs.oracle.com/javafx/2/api/javafx/scene/Scen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docs.oracle.com/cd/E17802_01/javafx/javafx/1.3/docs/api/javafx.scene/doc-files/cssref.html" TargetMode="External"/><Relationship Id="rId2" Type="http://schemas.openxmlformats.org/officeDocument/2006/relationships/hyperlink" Target="http://docs.oracle.com/javafx/2/css_tutorial/jfxpub-css_tutorial.htm" TargetMode="External"/><Relationship Id="rId1" Type="http://schemas.openxmlformats.org/officeDocument/2006/relationships/slideLayout" Target="../slideLayouts/slideLayout2.xml"/><Relationship Id="rId4" Type="http://schemas.openxmlformats.org/officeDocument/2006/relationships/hyperlink" Target="https://blog.idrsolutions.com/2014/04/use-external-css-files-javafx/"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docs.oracle.com/javafx/2/api/javafx/scene/doc-files/cssref.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ocs.oracle.com/javafx/2/api/"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javafx.com/f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efxclipse.bestsolution.at/install.html#all-in-on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docs.oracle.com/javafx/2/deployment/packager.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effectLst/>
              </a:rPr>
              <a:t>Lesson 6, Part I:</a:t>
            </a:r>
            <a:br>
              <a:rPr lang="en-US" dirty="0">
                <a:effectLst/>
              </a:rPr>
            </a:br>
            <a:r>
              <a:rPr lang="en-US" dirty="0">
                <a:effectLst/>
              </a:rPr>
              <a:t>Building GUIs with </a:t>
            </a:r>
            <a:r>
              <a:rPr lang="en-US" dirty="0" err="1">
                <a:effectLst/>
              </a:rPr>
              <a:t>JavaFX</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625562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b="1" dirty="0"/>
              <a:t>The Life-cycle of a </a:t>
            </a:r>
            <a:r>
              <a:rPr lang="en-US" b="1" dirty="0" err="1"/>
              <a:t>JavaFX</a:t>
            </a:r>
            <a:r>
              <a:rPr lang="en-US" b="1" dirty="0"/>
              <a:t> Application</a:t>
            </a:r>
            <a:endParaRPr lang="en-US" dirty="0"/>
          </a:p>
        </p:txBody>
      </p:sp>
      <p:sp>
        <p:nvSpPr>
          <p:cNvPr id="3" name="Content Placeholder 2"/>
          <p:cNvSpPr>
            <a:spLocks noGrp="1"/>
          </p:cNvSpPr>
          <p:nvPr>
            <p:ph sz="quarter" idx="1"/>
          </p:nvPr>
        </p:nvSpPr>
        <p:spPr>
          <a:xfrm>
            <a:off x="457200" y="838200"/>
            <a:ext cx="8229600" cy="5638800"/>
          </a:xfrm>
        </p:spPr>
        <p:txBody>
          <a:bodyPr>
            <a:normAutofit fontScale="70000" lnSpcReduction="20000"/>
          </a:bodyPr>
          <a:lstStyle/>
          <a:p>
            <a:pPr marL="0" indent="0">
              <a:buNone/>
            </a:pPr>
            <a:r>
              <a:rPr lang="en-US" sz="2800" dirty="0"/>
              <a:t>The entry point for </a:t>
            </a:r>
            <a:r>
              <a:rPr lang="en-US" sz="2800" dirty="0" err="1"/>
              <a:t>JavaFX</a:t>
            </a:r>
            <a:r>
              <a:rPr lang="en-US" sz="2800" dirty="0"/>
              <a:t> applications is the Application class. The </a:t>
            </a:r>
            <a:r>
              <a:rPr lang="en-US" sz="2800" dirty="0" err="1"/>
              <a:t>JavaFX</a:t>
            </a:r>
            <a:r>
              <a:rPr lang="en-US" sz="2800" dirty="0"/>
              <a:t> runtime does the following, in the following order, whenever an application is launched</a:t>
            </a:r>
            <a:r>
              <a:rPr lang="en-US" sz="2800" dirty="0" smtClean="0"/>
              <a:t>:</a:t>
            </a:r>
          </a:p>
          <a:p>
            <a:pPr marL="514350" lvl="0" indent="-514350">
              <a:lnSpc>
                <a:spcPct val="120000"/>
              </a:lnSpc>
              <a:buFont typeface="+mj-lt"/>
              <a:buAutoNum type="arabicPeriod"/>
            </a:pPr>
            <a:r>
              <a:rPr lang="en-US" sz="2800" dirty="0" smtClean="0"/>
              <a:t>Constructs </a:t>
            </a:r>
            <a:r>
              <a:rPr lang="en-US" sz="2800" dirty="0"/>
              <a:t>an instance of the specified Application </a:t>
            </a:r>
            <a:r>
              <a:rPr lang="en-US" sz="2800" dirty="0" smtClean="0"/>
              <a:t>class</a:t>
            </a:r>
            <a:endParaRPr lang="en-US" sz="2800" dirty="0"/>
          </a:p>
          <a:p>
            <a:pPr marL="514350" lvl="0" indent="-514350">
              <a:lnSpc>
                <a:spcPct val="120000"/>
              </a:lnSpc>
              <a:buFont typeface="+mj-lt"/>
              <a:buAutoNum type="arabicPeriod"/>
            </a:pPr>
            <a:r>
              <a:rPr lang="en-US" sz="2800" dirty="0"/>
              <a:t>Calls the</a:t>
            </a:r>
            <a:r>
              <a:rPr lang="en-US" sz="2800" dirty="0">
                <a:solidFill>
                  <a:srgbClr val="00B0F0"/>
                </a:solidFill>
              </a:rPr>
              <a:t> </a:t>
            </a:r>
            <a:r>
              <a:rPr lang="en-US" sz="2400" dirty="0" err="1">
                <a:solidFill>
                  <a:srgbClr val="00B0F0"/>
                </a:solidFill>
              </a:rPr>
              <a:t>init</a:t>
            </a:r>
            <a:r>
              <a:rPr lang="en-US" sz="2400" dirty="0">
                <a:solidFill>
                  <a:srgbClr val="00B0F0"/>
                </a:solidFill>
              </a:rPr>
              <a:t>()</a:t>
            </a:r>
            <a:r>
              <a:rPr lang="en-US" sz="2800" dirty="0"/>
              <a:t> method  (for initializing; typical use: read </a:t>
            </a:r>
            <a:r>
              <a:rPr lang="en-US" sz="2800" dirty="0" err="1"/>
              <a:t>commandline</a:t>
            </a:r>
            <a:r>
              <a:rPr lang="en-US" sz="2800" dirty="0"/>
              <a:t> </a:t>
            </a:r>
            <a:r>
              <a:rPr lang="en-US" sz="2800" dirty="0" err="1"/>
              <a:t>args</a:t>
            </a:r>
            <a:r>
              <a:rPr lang="en-US" sz="2800" dirty="0"/>
              <a:t> See </a:t>
            </a:r>
            <a:r>
              <a:rPr lang="en-US" sz="2400" dirty="0" err="1"/>
              <a:t>HelloWorld</a:t>
            </a:r>
            <a:r>
              <a:rPr lang="en-US" sz="2800" dirty="0"/>
              <a:t> demo</a:t>
            </a:r>
            <a:r>
              <a:rPr lang="en-US" sz="2800" dirty="0" smtClean="0"/>
              <a:t>)</a:t>
            </a:r>
            <a:endParaRPr lang="en-US" sz="2800" dirty="0"/>
          </a:p>
          <a:p>
            <a:pPr marL="514350" lvl="0" indent="-514350">
              <a:lnSpc>
                <a:spcPct val="120000"/>
              </a:lnSpc>
              <a:buFont typeface="+mj-lt"/>
              <a:buAutoNum type="arabicPeriod"/>
            </a:pPr>
            <a:r>
              <a:rPr lang="en-US" sz="3200" dirty="0"/>
              <a:t>Calls the </a:t>
            </a:r>
            <a:r>
              <a:rPr lang="en-US" sz="2800" dirty="0"/>
              <a:t>start(</a:t>
            </a:r>
            <a:r>
              <a:rPr lang="en-US" sz="2800" dirty="0" err="1"/>
              <a:t>javafx.stage.Stage</a:t>
            </a:r>
            <a:r>
              <a:rPr lang="en-US" sz="2800" dirty="0"/>
              <a:t>)</a:t>
            </a:r>
            <a:r>
              <a:rPr lang="en-US" sz="3200" dirty="0"/>
              <a:t> </a:t>
            </a:r>
            <a:r>
              <a:rPr lang="en-US" sz="3200" dirty="0" smtClean="0"/>
              <a:t>method</a:t>
            </a:r>
            <a:endParaRPr lang="en-US" sz="3200" dirty="0"/>
          </a:p>
          <a:p>
            <a:pPr marL="514350" lvl="0" indent="-514350">
              <a:lnSpc>
                <a:spcPct val="120000"/>
              </a:lnSpc>
              <a:buFont typeface="+mj-lt"/>
              <a:buAutoNum type="arabicPeriod"/>
            </a:pPr>
            <a:r>
              <a:rPr lang="en-US" sz="2800" dirty="0"/>
              <a:t>Waits for the application to finish, which happens when either of the following occurs</a:t>
            </a:r>
            <a:r>
              <a:rPr lang="en-US" sz="2800" dirty="0" smtClean="0"/>
              <a:t>:</a:t>
            </a:r>
            <a:endParaRPr lang="en-US" sz="2800" dirty="0"/>
          </a:p>
          <a:p>
            <a:pPr lvl="1">
              <a:lnSpc>
                <a:spcPct val="120000"/>
              </a:lnSpc>
            </a:pPr>
            <a:r>
              <a:rPr lang="en-US" sz="2400" dirty="0"/>
              <a:t>the application calls </a:t>
            </a:r>
            <a:r>
              <a:rPr lang="en-US" sz="2000" dirty="0" err="1">
                <a:solidFill>
                  <a:srgbClr val="00B0F0"/>
                </a:solidFill>
                <a:hlinkClick r:id="rId2"/>
              </a:rPr>
              <a:t>Platform.exit</a:t>
            </a:r>
            <a:r>
              <a:rPr lang="en-US" sz="2000" dirty="0">
                <a:solidFill>
                  <a:srgbClr val="00B0F0"/>
                </a:solidFill>
                <a:hlinkClick r:id="rId2"/>
              </a:rPr>
              <a:t>()</a:t>
            </a:r>
            <a:r>
              <a:rPr lang="en-US" sz="2400" dirty="0"/>
              <a:t>  (this can be done explicitly in code</a:t>
            </a:r>
            <a:r>
              <a:rPr lang="en-US" sz="2400" dirty="0" smtClean="0"/>
              <a:t>)</a:t>
            </a:r>
            <a:endParaRPr lang="en-US" sz="2400" dirty="0"/>
          </a:p>
          <a:p>
            <a:pPr lvl="1">
              <a:lnSpc>
                <a:spcPct val="120000"/>
              </a:lnSpc>
            </a:pPr>
            <a:r>
              <a:rPr lang="en-US" sz="2400" dirty="0"/>
              <a:t>the last window has been closed (this is the default behavior, but it can be changed) </a:t>
            </a:r>
            <a:r>
              <a:rPr lang="en-US" sz="2400" dirty="0" smtClean="0"/>
              <a:t> - </a:t>
            </a:r>
            <a:r>
              <a:rPr lang="en-US" sz="3200" dirty="0" smtClean="0"/>
              <a:t>See </a:t>
            </a:r>
            <a:r>
              <a:rPr lang="en-US" sz="2800" dirty="0" err="1"/>
              <a:t>HelloSecondWindow</a:t>
            </a:r>
            <a:r>
              <a:rPr lang="en-US" sz="3200" dirty="0"/>
              <a:t> demo</a:t>
            </a:r>
          </a:p>
          <a:p>
            <a:pPr marL="514350" lvl="0" indent="-514350">
              <a:lnSpc>
                <a:spcPct val="120000"/>
              </a:lnSpc>
              <a:buFont typeface="+mj-lt"/>
              <a:buAutoNum type="arabicPeriod"/>
            </a:pPr>
            <a:r>
              <a:rPr lang="en-US" sz="2800" dirty="0"/>
              <a:t>Calls the </a:t>
            </a:r>
            <a:r>
              <a:rPr lang="en-US" sz="2800" dirty="0">
                <a:hlinkClick r:id="rId3"/>
              </a:rPr>
              <a:t>stop()</a:t>
            </a:r>
            <a:r>
              <a:rPr lang="en-US" sz="2800" dirty="0"/>
              <a:t> method  (typical use: clean up connections to resources)</a:t>
            </a:r>
          </a:p>
          <a:p>
            <a:pPr lvl="1">
              <a:lnSpc>
                <a:spcPct val="120000"/>
              </a:lnSpc>
            </a:pPr>
            <a:r>
              <a:rPr lang="en-US" sz="2500" dirty="0" smtClean="0"/>
              <a:t>The</a:t>
            </a:r>
            <a:r>
              <a:rPr lang="en-US" sz="2500" dirty="0"/>
              <a:t> </a:t>
            </a:r>
            <a:r>
              <a:rPr lang="en-US" sz="2100" dirty="0"/>
              <a:t>start</a:t>
            </a:r>
            <a:r>
              <a:rPr lang="en-US" sz="2500" dirty="0"/>
              <a:t> method is abstract and must be overridden. </a:t>
            </a:r>
            <a:endParaRPr lang="en-US" sz="2500" dirty="0" smtClean="0"/>
          </a:p>
          <a:p>
            <a:pPr lvl="1">
              <a:lnSpc>
                <a:spcPct val="120000"/>
              </a:lnSpc>
            </a:pPr>
            <a:r>
              <a:rPr lang="en-US" sz="2500" dirty="0" smtClean="0"/>
              <a:t>The </a:t>
            </a:r>
            <a:r>
              <a:rPr lang="en-US" sz="2100" dirty="0" err="1" smtClean="0"/>
              <a:t>init</a:t>
            </a:r>
            <a:r>
              <a:rPr lang="en-US" sz="2500" dirty="0" smtClean="0"/>
              <a:t> and </a:t>
            </a:r>
            <a:r>
              <a:rPr lang="en-US" sz="2100" dirty="0" smtClean="0"/>
              <a:t>stop</a:t>
            </a:r>
            <a:r>
              <a:rPr lang="en-US" sz="2500" dirty="0" smtClean="0"/>
              <a:t> methods have concrete implementations that do nothing by default</a:t>
            </a:r>
          </a:p>
          <a:p>
            <a:endParaRPr lang="en-US" dirty="0"/>
          </a:p>
        </p:txBody>
      </p:sp>
    </p:spTree>
    <p:extLst>
      <p:ext uri="{BB962C8B-B14F-4D97-AF65-F5344CB8AC3E}">
        <p14:creationId xmlns:p14="http://schemas.microsoft.com/office/powerpoint/2010/main" val="2326965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pPr algn="ctr"/>
            <a:r>
              <a:rPr lang="en-US" b="1" dirty="0"/>
              <a:t>Two Threads</a:t>
            </a:r>
            <a:r>
              <a:rPr lang="en-US" dirty="0"/>
              <a:t/>
            </a:r>
            <a:br>
              <a:rPr lang="en-US" dirty="0"/>
            </a:br>
            <a:endParaRPr lang="en-US" dirty="0"/>
          </a:p>
        </p:txBody>
      </p:sp>
      <p:sp>
        <p:nvSpPr>
          <p:cNvPr id="3" name="Content Placeholder 2"/>
          <p:cNvSpPr>
            <a:spLocks noGrp="1"/>
          </p:cNvSpPr>
          <p:nvPr>
            <p:ph sz="quarter" idx="1"/>
          </p:nvPr>
        </p:nvSpPr>
        <p:spPr/>
        <p:txBody>
          <a:bodyPr>
            <a:normAutofit/>
          </a:bodyPr>
          <a:lstStyle/>
          <a:p>
            <a:pPr marL="514350" lvl="0" indent="-514350">
              <a:buFont typeface="+mj-lt"/>
              <a:buAutoNum type="arabicPeriod"/>
            </a:pPr>
            <a:r>
              <a:rPr lang="en-US" i="1" dirty="0" smtClean="0"/>
              <a:t>Launcher </a:t>
            </a:r>
            <a:r>
              <a:rPr lang="en-US" i="1" dirty="0"/>
              <a:t>thread. </a:t>
            </a:r>
            <a:r>
              <a:rPr lang="en-US" dirty="0"/>
              <a:t>Application constructor and </a:t>
            </a:r>
            <a:r>
              <a:rPr lang="en-US" dirty="0" err="1"/>
              <a:t>init</a:t>
            </a:r>
            <a:r>
              <a:rPr lang="en-US" dirty="0"/>
              <a:t> method are called on this thread</a:t>
            </a:r>
            <a:br>
              <a:rPr lang="en-US" dirty="0"/>
            </a:br>
            <a:endParaRPr lang="en-US" dirty="0"/>
          </a:p>
          <a:p>
            <a:pPr marL="514350" lvl="0" indent="-514350">
              <a:buFont typeface="+mj-lt"/>
              <a:buAutoNum type="arabicPeriod"/>
            </a:pPr>
            <a:r>
              <a:rPr lang="en-US" i="1" dirty="0"/>
              <a:t>Application thread.</a:t>
            </a:r>
            <a:r>
              <a:rPr lang="en-US" dirty="0"/>
              <a:t> </a:t>
            </a:r>
            <a:r>
              <a:rPr lang="en-US" dirty="0" err="1"/>
              <a:t>JavaFX</a:t>
            </a:r>
            <a:r>
              <a:rPr lang="en-US" dirty="0"/>
              <a:t> creates an application thread for running the application start method, processing input events, and running animation timelines.</a:t>
            </a:r>
            <a:br>
              <a:rPr lang="en-US" dirty="0"/>
            </a:br>
            <a:endParaRPr lang="en-US" dirty="0"/>
          </a:p>
          <a:p>
            <a:pPr lvl="1"/>
            <a:r>
              <a:rPr lang="en-US" dirty="0" smtClean="0"/>
              <a:t>Creation </a:t>
            </a:r>
            <a:r>
              <a:rPr lang="en-US" dirty="0"/>
              <a:t>of </a:t>
            </a:r>
            <a:r>
              <a:rPr lang="en-US" dirty="0" err="1"/>
              <a:t>JavaFX</a:t>
            </a:r>
            <a:r>
              <a:rPr lang="en-US" dirty="0"/>
              <a:t> </a:t>
            </a:r>
            <a:r>
              <a:rPr lang="en-US" dirty="0">
                <a:hlinkClick r:id="rId2" tooltip="class in javafx.scene"/>
              </a:rPr>
              <a:t>Scene</a:t>
            </a:r>
            <a:r>
              <a:rPr lang="en-US" dirty="0"/>
              <a:t> and </a:t>
            </a:r>
            <a:r>
              <a:rPr lang="en-US" dirty="0">
                <a:hlinkClick r:id="rId3" tooltip="class in javafx.stage"/>
              </a:rPr>
              <a:t>Stage</a:t>
            </a:r>
            <a:r>
              <a:rPr lang="en-US" dirty="0"/>
              <a:t> objects as well as modification of </a:t>
            </a:r>
            <a:r>
              <a:rPr lang="en-US" dirty="0" smtClean="0"/>
              <a:t>scene  </a:t>
            </a:r>
            <a:r>
              <a:rPr lang="en-US" dirty="0"/>
              <a:t>graph operations to live objects (those objects already attached to a scene) must  </a:t>
            </a:r>
            <a:r>
              <a:rPr lang="en-US" dirty="0" smtClean="0"/>
              <a:t>be </a:t>
            </a:r>
            <a:r>
              <a:rPr lang="en-US" dirty="0"/>
              <a:t>done on the </a:t>
            </a:r>
            <a:r>
              <a:rPr lang="en-US" dirty="0" err="1"/>
              <a:t>JavaFX</a:t>
            </a:r>
            <a:r>
              <a:rPr lang="en-US" dirty="0"/>
              <a:t> application thread.</a:t>
            </a:r>
            <a:br>
              <a:rPr lang="en-US" dirty="0"/>
            </a:br>
            <a:endParaRPr lang="en-US" dirty="0"/>
          </a:p>
        </p:txBody>
      </p:sp>
    </p:spTree>
    <p:extLst>
      <p:ext uri="{BB962C8B-B14F-4D97-AF65-F5344CB8AC3E}">
        <p14:creationId xmlns:p14="http://schemas.microsoft.com/office/powerpoint/2010/main" val="4226049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914400"/>
          </a:xfrm>
        </p:spPr>
        <p:txBody>
          <a:bodyPr>
            <a:normAutofit fontScale="90000"/>
          </a:bodyPr>
          <a:lstStyle/>
          <a:p>
            <a:r>
              <a:rPr lang="en-US" b="1" dirty="0"/>
              <a:t>Second Example - Creating a Form in </a:t>
            </a:r>
            <a:r>
              <a:rPr lang="en-US" b="1" dirty="0" err="1"/>
              <a:t>JavaFX</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b="1" dirty="0"/>
              <a:t> </a:t>
            </a:r>
            <a:r>
              <a:rPr lang="en-US" dirty="0" smtClean="0"/>
              <a:t>In </a:t>
            </a:r>
            <a:r>
              <a:rPr lang="en-US" dirty="0"/>
              <a:t>this example we build a login form – illustrates:</a:t>
            </a:r>
          </a:p>
          <a:p>
            <a:pPr lvl="1"/>
            <a:r>
              <a:rPr lang="en-US" dirty="0"/>
              <a:t>basics of screen layout</a:t>
            </a:r>
          </a:p>
          <a:p>
            <a:pPr lvl="1"/>
            <a:r>
              <a:rPr lang="en-US" dirty="0"/>
              <a:t>how to add controls to a layout pane</a:t>
            </a:r>
          </a:p>
          <a:p>
            <a:pPr lvl="1"/>
            <a:r>
              <a:rPr lang="en-US" dirty="0"/>
              <a:t>how to create input events and handle them. </a:t>
            </a:r>
          </a:p>
          <a:p>
            <a:pPr marL="0" indent="0">
              <a:buNone/>
            </a:pPr>
            <a:endParaRPr lang="en-US" dirty="0"/>
          </a:p>
        </p:txBody>
      </p:sp>
      <p:pic>
        <p:nvPicPr>
          <p:cNvPr id="3074" name="Picture 2" descr="Captur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048000"/>
            <a:ext cx="4495800" cy="322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9151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Create a </a:t>
            </a:r>
            <a:r>
              <a:rPr lang="en-US" b="1" dirty="0" err="1"/>
              <a:t>GridPane</a:t>
            </a:r>
            <a:r>
              <a:rPr lang="en-US" b="1" dirty="0"/>
              <a:t> Layout</a:t>
            </a:r>
            <a:r>
              <a:rPr lang="en-US" dirty="0"/>
              <a:t/>
            </a:r>
            <a:br>
              <a:rPr lang="en-US" dirty="0"/>
            </a:b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err="1"/>
              <a:t>GridPane</a:t>
            </a:r>
            <a:r>
              <a:rPr lang="en-US" dirty="0"/>
              <a:t> is a layout node that works like an HTML table.  You can place controls in any cell in the grid, and you can make controls span cells as needed. </a:t>
            </a:r>
            <a:br>
              <a:rPr lang="en-US" dirty="0"/>
            </a:br>
            <a:endParaRPr lang="en-US" dirty="0"/>
          </a:p>
          <a:p>
            <a:pPr marL="0" indent="0">
              <a:buNone/>
            </a:pPr>
            <a:r>
              <a:rPr lang="en-US" dirty="0" err="1"/>
              <a:t>GridPane</a:t>
            </a:r>
            <a:r>
              <a:rPr lang="en-US" dirty="0"/>
              <a:t> grid = new </a:t>
            </a:r>
            <a:r>
              <a:rPr lang="en-US" dirty="0" err="1"/>
              <a:t>GridPane</a:t>
            </a:r>
            <a:r>
              <a:rPr lang="en-US" dirty="0"/>
              <a:t>();</a:t>
            </a:r>
          </a:p>
          <a:p>
            <a:pPr marL="0" indent="0">
              <a:buNone/>
            </a:pPr>
            <a:r>
              <a:rPr lang="en-US" dirty="0" err="1"/>
              <a:t>grid.setAlignment</a:t>
            </a:r>
            <a:r>
              <a:rPr lang="en-US" dirty="0"/>
              <a:t>(</a:t>
            </a:r>
            <a:r>
              <a:rPr lang="en-US" dirty="0" err="1"/>
              <a:t>Pos.CENTER</a:t>
            </a:r>
            <a:r>
              <a:rPr lang="en-US" dirty="0"/>
              <a:t>);</a:t>
            </a:r>
          </a:p>
          <a:p>
            <a:pPr marL="0" indent="0">
              <a:buNone/>
            </a:pPr>
            <a:r>
              <a:rPr lang="en-US" dirty="0" err="1"/>
              <a:t>grid.setHgap</a:t>
            </a:r>
            <a:r>
              <a:rPr lang="en-US" dirty="0"/>
              <a:t>(10</a:t>
            </a:r>
            <a:r>
              <a:rPr lang="en-US" dirty="0" smtClean="0"/>
              <a:t>);</a:t>
            </a:r>
            <a:endParaRPr lang="en-US" dirty="0"/>
          </a:p>
          <a:p>
            <a:pPr marL="0" indent="0">
              <a:buNone/>
            </a:pPr>
            <a:r>
              <a:rPr lang="en-US" dirty="0" err="1"/>
              <a:t>grid.setVgap</a:t>
            </a:r>
            <a:r>
              <a:rPr lang="en-US" dirty="0"/>
              <a:t>(10);</a:t>
            </a:r>
          </a:p>
          <a:p>
            <a:pPr marL="0" indent="0">
              <a:buNone/>
            </a:pPr>
            <a:r>
              <a:rPr lang="en-US" dirty="0" err="1"/>
              <a:t>grid.setPadding</a:t>
            </a:r>
            <a:r>
              <a:rPr lang="en-US" dirty="0"/>
              <a:t>(new Insets(25, 25, 25, 25));</a:t>
            </a:r>
          </a:p>
          <a:p>
            <a:pPr marL="0" indent="0">
              <a:buNone/>
            </a:pPr>
            <a:r>
              <a:rPr lang="en-US" dirty="0"/>
              <a:t>Scene </a:t>
            </a:r>
            <a:r>
              <a:rPr lang="en-US" dirty="0" err="1"/>
              <a:t>scene</a:t>
            </a:r>
            <a:r>
              <a:rPr lang="en-US" dirty="0"/>
              <a:t> = new Scene(grid, 300, 275</a:t>
            </a:r>
            <a:r>
              <a:rPr lang="en-US" dirty="0" smtClean="0"/>
              <a:t>);</a:t>
            </a:r>
          </a:p>
          <a:p>
            <a:pPr marL="0" indent="0">
              <a:buNone/>
            </a:pPr>
            <a:endParaRPr lang="en-US" dirty="0"/>
          </a:p>
          <a:p>
            <a:pPr lvl="0"/>
            <a:r>
              <a:rPr lang="en-US" i="1" dirty="0" smtClean="0"/>
              <a:t>alignment</a:t>
            </a:r>
            <a:r>
              <a:rPr lang="en-US" dirty="0" smtClean="0"/>
              <a:t> </a:t>
            </a:r>
            <a:r>
              <a:rPr lang="en-US" dirty="0"/>
              <a:t>property changes the default position of the grid from the top left of the scene to the center. </a:t>
            </a:r>
          </a:p>
          <a:p>
            <a:pPr lvl="0"/>
            <a:r>
              <a:rPr lang="en-US" i="1" dirty="0"/>
              <a:t>gap</a:t>
            </a:r>
            <a:r>
              <a:rPr lang="en-US" dirty="0"/>
              <a:t> properties control the spacing between the rows and columns in the grid</a:t>
            </a:r>
          </a:p>
          <a:p>
            <a:pPr lvl="0"/>
            <a:r>
              <a:rPr lang="en-US" i="1" dirty="0"/>
              <a:t>padding</a:t>
            </a:r>
            <a:r>
              <a:rPr lang="en-US" dirty="0"/>
              <a:t> property controls the space around the edges of the grid pane</a:t>
            </a:r>
          </a:p>
          <a:p>
            <a:r>
              <a:rPr lang="en-US" i="1" dirty="0"/>
              <a:t>insets</a:t>
            </a:r>
            <a:r>
              <a:rPr lang="en-US" dirty="0"/>
              <a:t> occur in this order:  </a:t>
            </a:r>
            <a:r>
              <a:rPr lang="en-US" i="1" dirty="0"/>
              <a:t>top, right, bottom</a:t>
            </a:r>
            <a:r>
              <a:rPr lang="en-US" dirty="0"/>
              <a:t>, and </a:t>
            </a:r>
            <a:r>
              <a:rPr lang="en-US" i="1" dirty="0"/>
              <a:t>left</a:t>
            </a:r>
            <a:r>
              <a:rPr lang="en-US" dirty="0"/>
              <a:t>. (In this example, there are 25 pixels of padding on each side).</a:t>
            </a:r>
          </a:p>
        </p:txBody>
      </p:sp>
    </p:spTree>
    <p:extLst>
      <p:ext uri="{BB962C8B-B14F-4D97-AF65-F5344CB8AC3E}">
        <p14:creationId xmlns:p14="http://schemas.microsoft.com/office/powerpoint/2010/main" val="11047685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b="1" dirty="0"/>
              <a:t>Add Text, Labels, and Text Fields</a:t>
            </a:r>
            <a:r>
              <a:rPr lang="en-US" dirty="0"/>
              <a:t/>
            </a:r>
            <a:br>
              <a:rPr lang="en-US" dirty="0"/>
            </a:br>
            <a:endParaRPr lang="en-US" dirty="0"/>
          </a:p>
        </p:txBody>
      </p:sp>
      <p:sp>
        <p:nvSpPr>
          <p:cNvPr id="3" name="Content Placeholder 2"/>
          <p:cNvSpPr>
            <a:spLocks noGrp="1"/>
          </p:cNvSpPr>
          <p:nvPr>
            <p:ph sz="quarter" idx="1"/>
          </p:nvPr>
        </p:nvSpPr>
        <p:spPr>
          <a:xfrm>
            <a:off x="228600" y="838200"/>
            <a:ext cx="8763000" cy="5638800"/>
          </a:xfrm>
        </p:spPr>
        <p:txBody>
          <a:bodyPr>
            <a:normAutofit fontScale="70000" lnSpcReduction="20000"/>
          </a:bodyPr>
          <a:lstStyle/>
          <a:p>
            <a:r>
              <a:rPr lang="en-US" dirty="0"/>
              <a:t>Sample Code:</a:t>
            </a:r>
          </a:p>
          <a:p>
            <a:pPr marL="0" indent="0">
              <a:buNone/>
            </a:pPr>
            <a:r>
              <a:rPr lang="en-US" dirty="0"/>
              <a:t> </a:t>
            </a:r>
            <a:r>
              <a:rPr lang="en-US" dirty="0" smtClean="0"/>
              <a:t>Label </a:t>
            </a:r>
            <a:r>
              <a:rPr lang="en-US" dirty="0" err="1"/>
              <a:t>scenetitle</a:t>
            </a:r>
            <a:r>
              <a:rPr lang="en-US" dirty="0"/>
              <a:t> = new </a:t>
            </a:r>
            <a:r>
              <a:rPr lang="en-US" dirty="0" smtClean="0"/>
              <a:t>Label("</a:t>
            </a:r>
            <a:r>
              <a:rPr lang="en-US" dirty="0"/>
              <a:t>Welcome");</a:t>
            </a:r>
          </a:p>
          <a:p>
            <a:pPr marL="0" indent="0">
              <a:buNone/>
            </a:pPr>
            <a:r>
              <a:rPr lang="en-US" dirty="0" err="1"/>
              <a:t>scenetitle.setFont</a:t>
            </a:r>
            <a:r>
              <a:rPr lang="en-US" dirty="0"/>
              <a:t>(</a:t>
            </a:r>
            <a:r>
              <a:rPr lang="en-US" dirty="0" err="1"/>
              <a:t>Font.font</a:t>
            </a:r>
            <a:r>
              <a:rPr lang="en-US" dirty="0"/>
              <a:t>("Tahoma", </a:t>
            </a:r>
            <a:r>
              <a:rPr lang="en-US" dirty="0" err="1"/>
              <a:t>FontWeight.NORMAL</a:t>
            </a:r>
            <a:r>
              <a:rPr lang="en-US" dirty="0"/>
              <a:t>, 20));  //better to set these values in a </a:t>
            </a:r>
            <a:r>
              <a:rPr lang="en-US" dirty="0" smtClean="0"/>
              <a:t>style sheet</a:t>
            </a:r>
            <a:endParaRPr lang="en-US" dirty="0"/>
          </a:p>
          <a:p>
            <a:pPr marL="0" indent="0">
              <a:buNone/>
            </a:pPr>
            <a:r>
              <a:rPr lang="en-US" dirty="0"/>
              <a:t> </a:t>
            </a:r>
            <a:r>
              <a:rPr lang="en-US" dirty="0" smtClean="0"/>
              <a:t>// </a:t>
            </a:r>
            <a:r>
              <a:rPr lang="en-US" dirty="0"/>
              <a:t>Parameter are : Node child, </a:t>
            </a:r>
            <a:r>
              <a:rPr lang="en-US" u="sng" dirty="0" err="1"/>
              <a:t>int</a:t>
            </a:r>
            <a:r>
              <a:rPr lang="en-US" u="sng" dirty="0"/>
              <a:t> </a:t>
            </a:r>
            <a:r>
              <a:rPr lang="en-US" u="sng" dirty="0" err="1"/>
              <a:t>columnIndex</a:t>
            </a:r>
            <a:r>
              <a:rPr lang="en-US" u="sng" dirty="0"/>
              <a:t>, </a:t>
            </a:r>
            <a:r>
              <a:rPr lang="en-US" u="sng" dirty="0" err="1"/>
              <a:t>int</a:t>
            </a:r>
            <a:r>
              <a:rPr lang="en-US" u="sng" dirty="0"/>
              <a:t> </a:t>
            </a:r>
            <a:r>
              <a:rPr lang="en-US" u="sng" dirty="0" err="1"/>
              <a:t>rowIndex</a:t>
            </a:r>
            <a:r>
              <a:rPr lang="en-US" u="sng" dirty="0"/>
              <a:t>, </a:t>
            </a:r>
            <a:r>
              <a:rPr lang="en-US" u="sng" dirty="0" err="1"/>
              <a:t>int</a:t>
            </a:r>
            <a:r>
              <a:rPr lang="en-US" u="sng" dirty="0"/>
              <a:t> </a:t>
            </a:r>
            <a:r>
              <a:rPr lang="en-US" u="sng" dirty="0" err="1"/>
              <a:t>colspan</a:t>
            </a:r>
            <a:r>
              <a:rPr lang="en-US" u="sng" dirty="0"/>
              <a:t>, </a:t>
            </a:r>
            <a:r>
              <a:rPr lang="en-US" u="sng" dirty="0" err="1"/>
              <a:t>int</a:t>
            </a:r>
            <a:r>
              <a:rPr lang="en-US" u="sng" dirty="0"/>
              <a:t> </a:t>
            </a:r>
            <a:r>
              <a:rPr lang="en-US" u="sng" dirty="0" err="1"/>
              <a:t>rowspan</a:t>
            </a:r>
            <a:endParaRPr lang="en-US" dirty="0"/>
          </a:p>
          <a:p>
            <a:pPr marL="0" indent="0">
              <a:buNone/>
            </a:pPr>
            <a:r>
              <a:rPr lang="en-US" dirty="0"/>
              <a:t> </a:t>
            </a:r>
            <a:r>
              <a:rPr lang="en-US" dirty="0" smtClean="0"/>
              <a:t>      </a:t>
            </a:r>
            <a:r>
              <a:rPr lang="en-US" dirty="0" err="1" smtClean="0"/>
              <a:t>grid.add</a:t>
            </a:r>
            <a:r>
              <a:rPr lang="en-US" dirty="0" smtClean="0"/>
              <a:t>(</a:t>
            </a:r>
            <a:r>
              <a:rPr lang="en-US" dirty="0" err="1" smtClean="0"/>
              <a:t>scenetitle</a:t>
            </a:r>
            <a:r>
              <a:rPr lang="en-US" dirty="0"/>
              <a:t>, 0, 0, 2, 1</a:t>
            </a:r>
            <a:r>
              <a:rPr lang="en-US" dirty="0" smtClean="0"/>
              <a:t>); </a:t>
            </a:r>
            <a:r>
              <a:rPr lang="en-US" dirty="0"/>
              <a:t> </a:t>
            </a:r>
          </a:p>
          <a:p>
            <a:pPr marL="0" indent="0">
              <a:buNone/>
            </a:pPr>
            <a:r>
              <a:rPr lang="en-US" dirty="0"/>
              <a:t>        </a:t>
            </a:r>
            <a:endParaRPr lang="en-US" dirty="0" smtClean="0"/>
          </a:p>
          <a:p>
            <a:pPr marL="0" indent="0">
              <a:buNone/>
            </a:pPr>
            <a:r>
              <a:rPr lang="en-US" dirty="0"/>
              <a:t> </a:t>
            </a:r>
            <a:r>
              <a:rPr lang="en-US" dirty="0" smtClean="0"/>
              <a:t>       Label </a:t>
            </a:r>
            <a:r>
              <a:rPr lang="en-US" dirty="0" err="1"/>
              <a:t>userName</a:t>
            </a:r>
            <a:r>
              <a:rPr lang="en-US" dirty="0"/>
              <a:t> = new Label("User Name:");</a:t>
            </a:r>
          </a:p>
          <a:p>
            <a:pPr marL="0" indent="0">
              <a:buNone/>
            </a:pPr>
            <a:r>
              <a:rPr lang="en-US" dirty="0"/>
              <a:t>        </a:t>
            </a:r>
            <a:r>
              <a:rPr lang="en-US" dirty="0" err="1"/>
              <a:t>grid.add</a:t>
            </a:r>
            <a:r>
              <a:rPr lang="en-US" dirty="0"/>
              <a:t>(</a:t>
            </a:r>
            <a:r>
              <a:rPr lang="en-US" dirty="0" err="1"/>
              <a:t>userName</a:t>
            </a:r>
            <a:r>
              <a:rPr lang="en-US" dirty="0"/>
              <a:t>, 0, 1);</a:t>
            </a:r>
          </a:p>
          <a:p>
            <a:pPr marL="0" indent="0">
              <a:buNone/>
            </a:pPr>
            <a:r>
              <a:rPr lang="en-US" dirty="0"/>
              <a:t> </a:t>
            </a:r>
          </a:p>
          <a:p>
            <a:pPr marL="0" indent="0">
              <a:buNone/>
            </a:pPr>
            <a:r>
              <a:rPr lang="en-US" dirty="0"/>
              <a:t>        </a:t>
            </a:r>
            <a:r>
              <a:rPr lang="en-US" dirty="0" err="1"/>
              <a:t>TextField</a:t>
            </a:r>
            <a:r>
              <a:rPr lang="en-US" dirty="0"/>
              <a:t> </a:t>
            </a:r>
            <a:r>
              <a:rPr lang="en-US" dirty="0" err="1"/>
              <a:t>userTextField</a:t>
            </a:r>
            <a:r>
              <a:rPr lang="en-US" dirty="0"/>
              <a:t> = new </a:t>
            </a:r>
            <a:r>
              <a:rPr lang="en-US" dirty="0" err="1"/>
              <a:t>TextField</a:t>
            </a:r>
            <a:r>
              <a:rPr lang="en-US" dirty="0"/>
              <a:t>();</a:t>
            </a:r>
          </a:p>
          <a:p>
            <a:pPr marL="0" indent="0">
              <a:buNone/>
            </a:pPr>
            <a:r>
              <a:rPr lang="en-US" dirty="0"/>
              <a:t>        </a:t>
            </a:r>
            <a:r>
              <a:rPr lang="en-US" dirty="0" err="1"/>
              <a:t>grid.add</a:t>
            </a:r>
            <a:r>
              <a:rPr lang="en-US" dirty="0"/>
              <a:t>(</a:t>
            </a:r>
            <a:r>
              <a:rPr lang="en-US" dirty="0" err="1"/>
              <a:t>userTextField</a:t>
            </a:r>
            <a:r>
              <a:rPr lang="en-US" dirty="0"/>
              <a:t>, 1, 1);</a:t>
            </a:r>
          </a:p>
          <a:p>
            <a:pPr marL="0" indent="0">
              <a:buNone/>
            </a:pPr>
            <a:r>
              <a:rPr lang="en-US" dirty="0"/>
              <a:t> </a:t>
            </a:r>
          </a:p>
          <a:p>
            <a:pPr marL="0" indent="0">
              <a:buNone/>
            </a:pPr>
            <a:r>
              <a:rPr lang="en-US" dirty="0"/>
              <a:t>        Label pw = new Label("Password:");</a:t>
            </a:r>
          </a:p>
          <a:p>
            <a:pPr marL="0" indent="0">
              <a:buNone/>
            </a:pPr>
            <a:r>
              <a:rPr lang="en-US" dirty="0"/>
              <a:t>        </a:t>
            </a:r>
            <a:r>
              <a:rPr lang="en-US" dirty="0" err="1"/>
              <a:t>grid.add</a:t>
            </a:r>
            <a:r>
              <a:rPr lang="en-US" dirty="0"/>
              <a:t>(pw, 0, 2);</a:t>
            </a:r>
          </a:p>
          <a:p>
            <a:pPr marL="0" indent="0">
              <a:buNone/>
            </a:pPr>
            <a:r>
              <a:rPr lang="en-US" dirty="0"/>
              <a:t> </a:t>
            </a:r>
          </a:p>
          <a:p>
            <a:pPr marL="0" indent="0">
              <a:buNone/>
            </a:pPr>
            <a:r>
              <a:rPr lang="en-US" dirty="0"/>
              <a:t>        </a:t>
            </a:r>
            <a:r>
              <a:rPr lang="en-US" dirty="0" err="1"/>
              <a:t>PasswordField</a:t>
            </a:r>
            <a:r>
              <a:rPr lang="en-US" dirty="0"/>
              <a:t> </a:t>
            </a:r>
            <a:r>
              <a:rPr lang="en-US" dirty="0" err="1"/>
              <a:t>pwBox</a:t>
            </a:r>
            <a:r>
              <a:rPr lang="en-US" dirty="0"/>
              <a:t> = new </a:t>
            </a:r>
            <a:r>
              <a:rPr lang="en-US" dirty="0" err="1"/>
              <a:t>PasswordField</a:t>
            </a:r>
            <a:r>
              <a:rPr lang="en-US" dirty="0"/>
              <a:t>();</a:t>
            </a:r>
          </a:p>
          <a:p>
            <a:pPr marL="0" indent="0">
              <a:buNone/>
            </a:pPr>
            <a:r>
              <a:rPr lang="en-US" dirty="0"/>
              <a:t>        </a:t>
            </a:r>
            <a:r>
              <a:rPr lang="en-US" dirty="0" err="1"/>
              <a:t>grid.add</a:t>
            </a:r>
            <a:r>
              <a:rPr lang="en-US" dirty="0"/>
              <a:t>(</a:t>
            </a:r>
            <a:r>
              <a:rPr lang="en-US" dirty="0" err="1"/>
              <a:t>pwBox</a:t>
            </a:r>
            <a:r>
              <a:rPr lang="en-US" dirty="0"/>
              <a:t>, 1, 2);</a:t>
            </a:r>
          </a:p>
          <a:p>
            <a:endParaRPr lang="en-US" dirty="0"/>
          </a:p>
        </p:txBody>
      </p:sp>
    </p:spTree>
    <p:extLst>
      <p:ext uri="{BB962C8B-B14F-4D97-AF65-F5344CB8AC3E}">
        <p14:creationId xmlns:p14="http://schemas.microsoft.com/office/powerpoint/2010/main" val="1975060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81000"/>
            <a:ext cx="8763000" cy="5775960"/>
          </a:xfrm>
        </p:spPr>
        <p:txBody>
          <a:bodyPr>
            <a:normAutofit lnSpcReduction="10000"/>
          </a:bodyPr>
          <a:lstStyle/>
          <a:p>
            <a:r>
              <a:rPr lang="en-US" dirty="0" err="1"/>
              <a:t>TextFields</a:t>
            </a:r>
            <a:r>
              <a:rPr lang="en-US" dirty="0"/>
              <a:t> are constructed to have width of 12 pixels by default. The preferred width can be modified using </a:t>
            </a:r>
            <a:r>
              <a:rPr lang="en-US" dirty="0" err="1"/>
              <a:t>setPrefColumnCount</a:t>
            </a:r>
            <a:r>
              <a:rPr lang="en-US" dirty="0"/>
              <a:t>(</a:t>
            </a:r>
            <a:r>
              <a:rPr lang="en-US" dirty="0" err="1"/>
              <a:t>numCols</a:t>
            </a:r>
            <a:r>
              <a:rPr lang="en-US" dirty="0"/>
              <a:t>),  or </a:t>
            </a:r>
            <a:r>
              <a:rPr lang="en-US" dirty="0" err="1"/>
              <a:t>setPrefWidth</a:t>
            </a:r>
            <a:r>
              <a:rPr lang="en-US" dirty="0"/>
              <a:t>(pixels), but layout may override preferences</a:t>
            </a:r>
            <a:r>
              <a:rPr lang="en-US" dirty="0" smtClean="0"/>
              <a:t>.</a:t>
            </a:r>
          </a:p>
          <a:p>
            <a:r>
              <a:rPr lang="en-US" dirty="0"/>
              <a:t>apply the </a:t>
            </a:r>
            <a:r>
              <a:rPr lang="en-US" dirty="0" err="1"/>
              <a:t>setPrefColumnCount</a:t>
            </a:r>
            <a:r>
              <a:rPr lang="en-US" dirty="0"/>
              <a:t> method of </a:t>
            </a:r>
            <a:r>
              <a:rPr lang="en-US" dirty="0" smtClean="0"/>
              <a:t>the</a:t>
            </a:r>
            <a:r>
              <a:rPr lang="en-US" dirty="0"/>
              <a:t> </a:t>
            </a:r>
            <a:r>
              <a:rPr lang="en-US" dirty="0" err="1"/>
              <a:t>TextInput</a:t>
            </a:r>
            <a:r>
              <a:rPr lang="en-US" dirty="0"/>
              <a:t> class to set the size of the text field</a:t>
            </a:r>
            <a:endParaRPr lang="en-US" dirty="0" smtClean="0"/>
          </a:p>
          <a:p>
            <a:r>
              <a:rPr lang="en-US" dirty="0"/>
              <a:t>How positions in the grid are specified:  (</a:t>
            </a:r>
            <a:r>
              <a:rPr lang="en-US" i="1" dirty="0"/>
              <a:t>column </a:t>
            </a:r>
            <a:r>
              <a:rPr lang="en-US" i="1" dirty="0" err="1"/>
              <a:t>num</a:t>
            </a:r>
            <a:r>
              <a:rPr lang="en-US" dirty="0"/>
              <a:t>,  </a:t>
            </a:r>
            <a:r>
              <a:rPr lang="en-US" i="1" dirty="0"/>
              <a:t>row </a:t>
            </a:r>
            <a:r>
              <a:rPr lang="en-US" i="1" dirty="0" err="1"/>
              <a:t>num</a:t>
            </a:r>
            <a:r>
              <a:rPr lang="en-US" dirty="0" smtClean="0"/>
              <a:t>):</a:t>
            </a:r>
          </a:p>
          <a:p>
            <a:endParaRPr lang="en-US" dirty="0"/>
          </a:p>
          <a:p>
            <a:endParaRPr lang="en-US" dirty="0" smtClean="0"/>
          </a:p>
          <a:p>
            <a:pPr lvl="0"/>
            <a:r>
              <a:rPr lang="en-US" sz="2000" dirty="0"/>
              <a:t>Text </a:t>
            </a:r>
            <a:r>
              <a:rPr lang="en-US" sz="2000" dirty="0" err="1"/>
              <a:t>scenetitle</a:t>
            </a:r>
            <a:r>
              <a:rPr lang="en-US" sz="2000" dirty="0"/>
              <a:t> = new Text("Welcome</a:t>
            </a:r>
            <a:r>
              <a:rPr lang="en-US" sz="2000" dirty="0" smtClean="0"/>
              <a:t>");</a:t>
            </a:r>
          </a:p>
          <a:p>
            <a:pPr lvl="0"/>
            <a:r>
              <a:rPr lang="en-US" sz="2000" dirty="0" err="1"/>
              <a:t>grid.add</a:t>
            </a:r>
            <a:r>
              <a:rPr lang="en-US" sz="2000" dirty="0"/>
              <a:t>(</a:t>
            </a:r>
            <a:r>
              <a:rPr lang="en-US" sz="2000" dirty="0" err="1"/>
              <a:t>scenetitle</a:t>
            </a:r>
            <a:r>
              <a:rPr lang="en-US" sz="2000" dirty="0"/>
              <a:t>, 0, 0, 2, 1);</a:t>
            </a:r>
            <a:endParaRPr lang="en-US" sz="2000" dirty="0" smtClean="0"/>
          </a:p>
          <a:p>
            <a:pPr lvl="0"/>
            <a:r>
              <a:rPr lang="en-US" dirty="0" smtClean="0"/>
              <a:t>The </a:t>
            </a:r>
            <a:r>
              <a:rPr lang="en-US" dirty="0"/>
              <a:t>last two arguments of the </a:t>
            </a:r>
            <a:r>
              <a:rPr lang="en-US" dirty="0" err="1"/>
              <a:t>grid.add</a:t>
            </a:r>
            <a:r>
              <a:rPr lang="en-US" dirty="0"/>
              <a:t>() method set the column span to 2 and the row span to 1.</a:t>
            </a:r>
          </a:p>
          <a:p>
            <a:pPr marL="0" indent="0">
              <a:buNone/>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573403159"/>
              </p:ext>
            </p:extLst>
          </p:nvPr>
        </p:nvGraphicFramePr>
        <p:xfrm>
          <a:off x="2514600" y="3352800"/>
          <a:ext cx="3047999" cy="838200"/>
        </p:xfrm>
        <a:graphic>
          <a:graphicData uri="http://schemas.openxmlformats.org/drawingml/2006/table">
            <a:tbl>
              <a:tblPr firstRow="1" firstCol="1" bandRow="1">
                <a:tableStyleId>{5C22544A-7EE6-4342-B048-85BDC9FD1C3A}</a:tableStyleId>
              </a:tblPr>
              <a:tblGrid>
                <a:gridCol w="1026367"/>
                <a:gridCol w="1010816"/>
                <a:gridCol w="1010816"/>
              </a:tblGrid>
              <a:tr h="419100">
                <a:tc>
                  <a:txBody>
                    <a:bodyPr/>
                    <a:lstStyle/>
                    <a:p>
                      <a:pPr marL="0" marR="0" algn="ctr">
                        <a:spcBef>
                          <a:spcPts val="0"/>
                        </a:spcBef>
                        <a:spcAft>
                          <a:spcPts val="0"/>
                        </a:spcAft>
                      </a:pPr>
                      <a:r>
                        <a:rPr lang="en-US" sz="1200" dirty="0">
                          <a:effectLst/>
                        </a:rPr>
                        <a:t>(0, 0)</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dirty="0">
                          <a:effectLst/>
                        </a:rPr>
                        <a:t>(1, 0)</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(2, 0)</a:t>
                      </a:r>
                      <a:endParaRPr lang="en-US" sz="1200">
                        <a:effectLst/>
                        <a:latin typeface="Times New Roman"/>
                        <a:ea typeface="Times New Roman"/>
                      </a:endParaRPr>
                    </a:p>
                  </a:txBody>
                  <a:tcPr marL="68580" marR="68580" marT="0" marB="0"/>
                </a:tc>
              </a:tr>
              <a:tr h="419100">
                <a:tc>
                  <a:txBody>
                    <a:bodyPr/>
                    <a:lstStyle/>
                    <a:p>
                      <a:pPr marL="0" marR="0" algn="ctr">
                        <a:spcBef>
                          <a:spcPts val="0"/>
                        </a:spcBef>
                        <a:spcAft>
                          <a:spcPts val="0"/>
                        </a:spcAft>
                      </a:pPr>
                      <a:r>
                        <a:rPr lang="en-US" sz="1200">
                          <a:effectLst/>
                        </a:rPr>
                        <a:t>(0, 1)</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(1, 1)</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dirty="0">
                          <a:effectLst/>
                        </a:rPr>
                        <a:t>(2, 1)</a:t>
                      </a:r>
                      <a:endParaRPr lang="en-US" sz="12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3223700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Debugging components on a </a:t>
            </a:r>
            <a:r>
              <a:rPr lang="en-US" b="1" dirty="0" err="1" smtClean="0"/>
              <a:t>GridPane</a:t>
            </a:r>
            <a:r>
              <a:rPr lang="en-US" dirty="0"/>
              <a:t/>
            </a:r>
            <a:br>
              <a:rPr lang="en-US" dirty="0"/>
            </a:br>
            <a:endParaRPr lang="en-US" dirty="0"/>
          </a:p>
        </p:txBody>
      </p:sp>
      <p:sp>
        <p:nvSpPr>
          <p:cNvPr id="3" name="Content Placeholder 2"/>
          <p:cNvSpPr>
            <a:spLocks noGrp="1"/>
          </p:cNvSpPr>
          <p:nvPr>
            <p:ph sz="quarter" idx="1"/>
          </p:nvPr>
        </p:nvSpPr>
        <p:spPr>
          <a:xfrm>
            <a:off x="518497" y="762000"/>
            <a:ext cx="8229600" cy="5318760"/>
          </a:xfrm>
        </p:spPr>
        <p:txBody>
          <a:bodyPr/>
          <a:lstStyle/>
          <a:p>
            <a:r>
              <a:rPr lang="en-US" dirty="0"/>
              <a:t>For debugging, </a:t>
            </a:r>
            <a:r>
              <a:rPr lang="en-US" dirty="0" err="1"/>
              <a:t>GridPane</a:t>
            </a:r>
            <a:r>
              <a:rPr lang="en-US" dirty="0"/>
              <a:t> allows you to display the grid lines. Do this here by adding this line of </a:t>
            </a:r>
            <a:r>
              <a:rPr lang="en-US" dirty="0" smtClean="0"/>
              <a:t>code                                                </a:t>
            </a:r>
            <a:r>
              <a:rPr lang="en-US" dirty="0" err="1"/>
              <a:t>grid.setGridLinesVisible</a:t>
            </a:r>
            <a:r>
              <a:rPr lang="en-US" dirty="0"/>
              <a:t>(true)</a:t>
            </a:r>
          </a:p>
          <a:p>
            <a:r>
              <a:rPr lang="en-US" dirty="0" smtClean="0"/>
              <a:t>When </a:t>
            </a:r>
            <a:r>
              <a:rPr lang="en-US" dirty="0"/>
              <a:t>code is run, you see this:</a:t>
            </a:r>
          </a:p>
          <a:p>
            <a:endParaRPr lang="en-US" dirty="0"/>
          </a:p>
        </p:txBody>
      </p:sp>
      <p:pic>
        <p:nvPicPr>
          <p:cNvPr id="5122" name="Picture 2" descr="Capture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14600"/>
            <a:ext cx="6553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9576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990600"/>
          </a:xfrm>
        </p:spPr>
        <p:txBody>
          <a:bodyPr>
            <a:normAutofit/>
          </a:bodyPr>
          <a:lstStyle/>
          <a:p>
            <a:pPr algn="ctr"/>
            <a:r>
              <a:rPr lang="en-US" sz="2400" b="1" dirty="0"/>
              <a:t>Positioning a Component in </a:t>
            </a:r>
            <a:r>
              <a:rPr lang="en-US" sz="2400" b="1" dirty="0" err="1"/>
              <a:t>GridPane</a:t>
            </a:r>
            <a:r>
              <a:rPr lang="en-US" sz="2400" b="1" dirty="0"/>
              <a:t> with </a:t>
            </a:r>
            <a:r>
              <a:rPr lang="en-US" sz="2400" b="1" dirty="0" err="1"/>
              <a:t>HBox</a:t>
            </a:r>
            <a:r>
              <a:rPr lang="en-US" sz="2400" dirty="0"/>
              <a:t/>
            </a:r>
            <a:br>
              <a:rPr lang="en-US" sz="2400" dirty="0"/>
            </a:br>
            <a:endParaRPr lang="en-US" sz="2400" dirty="0"/>
          </a:p>
        </p:txBody>
      </p:sp>
      <p:sp>
        <p:nvSpPr>
          <p:cNvPr id="3" name="Content Placeholder 2"/>
          <p:cNvSpPr>
            <a:spLocks noGrp="1"/>
          </p:cNvSpPr>
          <p:nvPr>
            <p:ph sz="quarter" idx="1"/>
          </p:nvPr>
        </p:nvSpPr>
        <p:spPr>
          <a:xfrm>
            <a:off x="457200" y="1219200"/>
            <a:ext cx="8229600" cy="5029200"/>
          </a:xfrm>
        </p:spPr>
        <p:txBody>
          <a:bodyPr>
            <a:normAutofit fontScale="47500" lnSpcReduction="20000"/>
          </a:bodyPr>
          <a:lstStyle/>
          <a:p>
            <a:r>
              <a:rPr lang="en-US" sz="4200" dirty="0"/>
              <a:t>Sample code:</a:t>
            </a:r>
          </a:p>
          <a:p>
            <a:pPr marL="0" indent="0">
              <a:buNone/>
            </a:pPr>
            <a:r>
              <a:rPr lang="en-US" sz="4200" dirty="0"/>
              <a:t> </a:t>
            </a:r>
          </a:p>
          <a:p>
            <a:pPr marL="0" indent="0">
              <a:buNone/>
            </a:pPr>
            <a:r>
              <a:rPr lang="en-US" sz="4200" dirty="0"/>
              <a:t>Button </a:t>
            </a:r>
            <a:r>
              <a:rPr lang="en-US" sz="4200" dirty="0" err="1"/>
              <a:t>btn</a:t>
            </a:r>
            <a:r>
              <a:rPr lang="en-US" sz="4200" dirty="0"/>
              <a:t> = new Button("Sign in");</a:t>
            </a:r>
          </a:p>
          <a:p>
            <a:pPr marL="0" indent="0">
              <a:buNone/>
            </a:pPr>
            <a:r>
              <a:rPr lang="en-US" sz="4200" dirty="0" err="1"/>
              <a:t>HBox</a:t>
            </a:r>
            <a:r>
              <a:rPr lang="en-US" sz="4200" dirty="0"/>
              <a:t> </a:t>
            </a:r>
            <a:r>
              <a:rPr lang="en-US" sz="4200" dirty="0" err="1"/>
              <a:t>hbBtn</a:t>
            </a:r>
            <a:r>
              <a:rPr lang="en-US" sz="4200" dirty="0"/>
              <a:t> = new </a:t>
            </a:r>
            <a:r>
              <a:rPr lang="en-US" sz="4200" dirty="0" err="1"/>
              <a:t>HBox</a:t>
            </a:r>
            <a:r>
              <a:rPr lang="en-US" sz="4200" dirty="0"/>
              <a:t>(10);</a:t>
            </a:r>
          </a:p>
          <a:p>
            <a:pPr marL="0" indent="0">
              <a:buNone/>
            </a:pPr>
            <a:r>
              <a:rPr lang="en-US" sz="4200" dirty="0" err="1"/>
              <a:t>hbBtn.setAlignment</a:t>
            </a:r>
            <a:r>
              <a:rPr lang="en-US" sz="4200" dirty="0"/>
              <a:t>(</a:t>
            </a:r>
            <a:r>
              <a:rPr lang="en-US" sz="4200" dirty="0" err="1"/>
              <a:t>Pos.BOTTOM_RIGHT</a:t>
            </a:r>
            <a:r>
              <a:rPr lang="en-US" sz="4200" dirty="0"/>
              <a:t>);</a:t>
            </a:r>
          </a:p>
          <a:p>
            <a:pPr marL="0" indent="0">
              <a:buNone/>
            </a:pPr>
            <a:r>
              <a:rPr lang="en-US" sz="4200" dirty="0" err="1"/>
              <a:t>hbBtn.getChildren</a:t>
            </a:r>
            <a:r>
              <a:rPr lang="en-US" sz="4200" dirty="0"/>
              <a:t>().add(</a:t>
            </a:r>
            <a:r>
              <a:rPr lang="en-US" sz="4200" dirty="0" err="1"/>
              <a:t>btn</a:t>
            </a:r>
            <a:r>
              <a:rPr lang="en-US" sz="4200" dirty="0"/>
              <a:t>);</a:t>
            </a:r>
          </a:p>
          <a:p>
            <a:pPr marL="0" indent="0">
              <a:buNone/>
            </a:pPr>
            <a:r>
              <a:rPr lang="en-US" sz="4200" dirty="0" err="1"/>
              <a:t>grid.add</a:t>
            </a:r>
            <a:r>
              <a:rPr lang="en-US" sz="4200" dirty="0"/>
              <a:t>(</a:t>
            </a:r>
            <a:r>
              <a:rPr lang="en-US" sz="4200" dirty="0" err="1"/>
              <a:t>hbBtn</a:t>
            </a:r>
            <a:r>
              <a:rPr lang="en-US" sz="4200" dirty="0"/>
              <a:t>, 1, 4);</a:t>
            </a:r>
          </a:p>
          <a:p>
            <a:pPr marL="0" indent="0">
              <a:buNone/>
            </a:pPr>
            <a:r>
              <a:rPr lang="en-US" sz="4200" dirty="0"/>
              <a:t> </a:t>
            </a:r>
          </a:p>
          <a:p>
            <a:pPr lvl="0"/>
            <a:r>
              <a:rPr lang="en-US" sz="4200" dirty="0"/>
              <a:t>The </a:t>
            </a:r>
            <a:r>
              <a:rPr lang="en-US" sz="4200" dirty="0" err="1"/>
              <a:t>HBox</a:t>
            </a:r>
            <a:r>
              <a:rPr lang="en-US" sz="4200" dirty="0"/>
              <a:t> layout pane is created to allow you to place the button in a special place. </a:t>
            </a:r>
            <a:br>
              <a:rPr lang="en-US" sz="4200" dirty="0"/>
            </a:br>
            <a:endParaRPr lang="en-US" sz="4200" dirty="0"/>
          </a:p>
          <a:p>
            <a:pPr lvl="0"/>
            <a:r>
              <a:rPr lang="en-US" sz="4200" dirty="0" err="1"/>
              <a:t>HBox</a:t>
            </a:r>
            <a:r>
              <a:rPr lang="en-US" sz="4200" dirty="0"/>
              <a:t> constructor accepts a spacing parameter (spacing between components). In this case, alignment is set to </a:t>
            </a:r>
            <a:r>
              <a:rPr lang="en-US" sz="4200" dirty="0" err="1"/>
              <a:t>Pos.BOTTOM_RIGHT</a:t>
            </a:r>
            <a:r>
              <a:rPr lang="en-US" sz="4200" dirty="0"/>
              <a:t/>
            </a:r>
            <a:br>
              <a:rPr lang="en-US" sz="4200" dirty="0"/>
            </a:br>
            <a:endParaRPr lang="en-US" sz="4200" dirty="0"/>
          </a:p>
          <a:p>
            <a:pPr lvl="0"/>
            <a:r>
              <a:rPr lang="en-US" sz="4200" dirty="0"/>
              <a:t>If other components are added to an </a:t>
            </a:r>
            <a:r>
              <a:rPr lang="en-US" sz="4200" dirty="0" err="1"/>
              <a:t>HBox</a:t>
            </a:r>
            <a:r>
              <a:rPr lang="en-US" sz="4200" dirty="0"/>
              <a:t>, they are laid out from left to right.</a:t>
            </a:r>
            <a:r>
              <a:rPr lang="en-US" sz="3800" dirty="0"/>
              <a:t/>
            </a:r>
            <a:br>
              <a:rPr lang="en-US" sz="3800" dirty="0"/>
            </a:br>
            <a:endParaRPr lang="en-US" sz="3800" dirty="0"/>
          </a:p>
          <a:p>
            <a:endParaRPr lang="en-US" dirty="0"/>
          </a:p>
        </p:txBody>
      </p:sp>
    </p:spTree>
    <p:extLst>
      <p:ext uri="{BB962C8B-B14F-4D97-AF65-F5344CB8AC3E}">
        <p14:creationId xmlns:p14="http://schemas.microsoft.com/office/powerpoint/2010/main" val="3805498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Other Layouts</a:t>
            </a:r>
            <a:r>
              <a:rPr lang="en-US" dirty="0"/>
              <a:t/>
            </a:r>
            <a:br>
              <a:rPr lang="en-US" dirty="0"/>
            </a:br>
            <a:endParaRPr lang="en-US" dirty="0"/>
          </a:p>
        </p:txBody>
      </p:sp>
      <p:pic>
        <p:nvPicPr>
          <p:cNvPr id="614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8458199" cy="525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90893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Main Point 2</a:t>
            </a:r>
            <a:endParaRPr lang="en-US" dirty="0"/>
          </a:p>
        </p:txBody>
      </p:sp>
      <p:sp>
        <p:nvSpPr>
          <p:cNvPr id="3" name="Content Placeholder 2"/>
          <p:cNvSpPr>
            <a:spLocks noGrp="1"/>
          </p:cNvSpPr>
          <p:nvPr>
            <p:ph sz="quarter" idx="1"/>
          </p:nvPr>
        </p:nvSpPr>
        <p:spPr/>
        <p:txBody>
          <a:bodyPr/>
          <a:lstStyle/>
          <a:p>
            <a:pPr marL="0" indent="0">
              <a:buNone/>
            </a:pPr>
            <a:r>
              <a:rPr lang="en-US" dirty="0"/>
              <a:t>In </a:t>
            </a:r>
            <a:r>
              <a:rPr lang="en-US" dirty="0" err="1"/>
              <a:t>JavaFX</a:t>
            </a:r>
            <a:r>
              <a:rPr lang="en-US" dirty="0"/>
              <a:t>, components are arranged in a container through the use of </a:t>
            </a:r>
            <a:r>
              <a:rPr lang="en-US" i="1" dirty="0"/>
              <a:t>layouts</a:t>
            </a:r>
            <a:r>
              <a:rPr lang="en-US" dirty="0"/>
              <a:t> that organize components in different ways. The most convenient layout is </a:t>
            </a:r>
            <a:r>
              <a:rPr lang="en-US" dirty="0" err="1"/>
              <a:t>GridPane</a:t>
            </a:r>
            <a:r>
              <a:rPr lang="en-US" dirty="0"/>
              <a:t>, which allows you to organize components in a table format, and suffices for most layout needs. For special layout requirements, </a:t>
            </a:r>
            <a:r>
              <a:rPr lang="en-US" dirty="0" err="1"/>
              <a:t>JavaFX</a:t>
            </a:r>
            <a:r>
              <a:rPr lang="en-US" dirty="0"/>
              <a:t> provides half a dozen other layout types. </a:t>
            </a:r>
            <a:endParaRPr lang="en-US" dirty="0" smtClean="0"/>
          </a:p>
          <a:p>
            <a:pPr marL="0" indent="0">
              <a:buNone/>
            </a:pPr>
            <a:endParaRPr lang="en-US" dirty="0" smtClean="0"/>
          </a:p>
          <a:p>
            <a:pPr marL="0" indent="0">
              <a:buNone/>
            </a:pPr>
            <a:r>
              <a:rPr lang="en-US" dirty="0" smtClean="0">
                <a:solidFill>
                  <a:srgbClr val="00B0F0"/>
                </a:solidFill>
              </a:rPr>
              <a:t>Likewise</a:t>
            </a:r>
            <a:r>
              <a:rPr lang="en-US" dirty="0">
                <a:solidFill>
                  <a:srgbClr val="00B0F0"/>
                </a:solidFill>
              </a:rPr>
              <a:t>, all of manifest life is conducted by a vast network of natural laws.</a:t>
            </a:r>
          </a:p>
          <a:p>
            <a:endParaRPr lang="en-US" dirty="0"/>
          </a:p>
        </p:txBody>
      </p:sp>
    </p:spTree>
    <p:extLst>
      <p:ext uri="{BB962C8B-B14F-4D97-AF65-F5344CB8AC3E}">
        <p14:creationId xmlns:p14="http://schemas.microsoft.com/office/powerpoint/2010/main" val="2602029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Wholeness of the Lesson</a:t>
            </a:r>
            <a:r>
              <a:rPr lang="en-US" dirty="0"/>
              <a:t/>
            </a:r>
            <a:br>
              <a:rPr lang="en-US" dirty="0"/>
            </a:br>
            <a:endParaRPr lang="en-US" dirty="0"/>
          </a:p>
        </p:txBody>
      </p:sp>
      <p:sp>
        <p:nvSpPr>
          <p:cNvPr id="3" name="Content Placeholder 2"/>
          <p:cNvSpPr>
            <a:spLocks noGrp="1"/>
          </p:cNvSpPr>
          <p:nvPr>
            <p:ph sz="quarter" idx="1"/>
          </p:nvPr>
        </p:nvSpPr>
        <p:spPr/>
        <p:txBody>
          <a:bodyPr/>
          <a:lstStyle/>
          <a:p>
            <a:pPr marL="68580" indent="0">
              <a:buNone/>
            </a:pPr>
            <a:r>
              <a:rPr lang="en-US" dirty="0" err="1"/>
              <a:t>JavaFX</a:t>
            </a:r>
            <a:r>
              <a:rPr lang="en-US" dirty="0"/>
              <a:t> is a UI library in Java that allows developers to create user interfaces that are rich in content and functionality. </a:t>
            </a:r>
            <a:endParaRPr lang="en-US" dirty="0" smtClean="0"/>
          </a:p>
          <a:p>
            <a:pPr marL="68580" indent="0">
              <a:buNone/>
            </a:pPr>
            <a:r>
              <a:rPr lang="en-US" dirty="0" smtClean="0">
                <a:solidFill>
                  <a:srgbClr val="00B0F0"/>
                </a:solidFill>
              </a:rPr>
              <a:t>The </a:t>
            </a:r>
            <a:r>
              <a:rPr lang="en-US" dirty="0">
                <a:solidFill>
                  <a:srgbClr val="00B0F0"/>
                </a:solidFill>
              </a:rPr>
              <a:t>ultimate provider of tools for the creation of beautiful and functional content in manifest existence is pure intelligence itself; all creativity arises from this field’s self-interacting dynamics.</a:t>
            </a:r>
          </a:p>
          <a:p>
            <a:endParaRPr lang="en-US" dirty="0"/>
          </a:p>
        </p:txBody>
      </p:sp>
    </p:spTree>
    <p:extLst>
      <p:ext uri="{BB962C8B-B14F-4D97-AF65-F5344CB8AC3E}">
        <p14:creationId xmlns:p14="http://schemas.microsoft.com/office/powerpoint/2010/main" val="36688051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Event Handling</a:t>
            </a:r>
            <a:endParaRPr lang="en-US" dirty="0"/>
          </a:p>
        </p:txBody>
      </p:sp>
      <p:sp>
        <p:nvSpPr>
          <p:cNvPr id="3" name="Content Placeholder 2"/>
          <p:cNvSpPr>
            <a:spLocks noGrp="1"/>
          </p:cNvSpPr>
          <p:nvPr>
            <p:ph sz="quarter" idx="1"/>
          </p:nvPr>
        </p:nvSpPr>
        <p:spPr>
          <a:xfrm>
            <a:off x="457200" y="1219200"/>
            <a:ext cx="8229600" cy="5105400"/>
          </a:xfrm>
        </p:spPr>
        <p:txBody>
          <a:bodyPr>
            <a:normAutofit fontScale="70000" lnSpcReduction="20000"/>
          </a:bodyPr>
          <a:lstStyle/>
          <a:p>
            <a:r>
              <a:rPr lang="en-US" dirty="0"/>
              <a:t>Sample code:  </a:t>
            </a:r>
          </a:p>
          <a:p>
            <a:pPr marL="0" indent="0">
              <a:buNone/>
            </a:pPr>
            <a:r>
              <a:rPr lang="en-US" dirty="0"/>
              <a:t>        final Text </a:t>
            </a:r>
            <a:r>
              <a:rPr lang="en-US" dirty="0" err="1"/>
              <a:t>actiontarget</a:t>
            </a:r>
            <a:r>
              <a:rPr lang="en-US" dirty="0"/>
              <a:t> = new Text();</a:t>
            </a:r>
          </a:p>
          <a:p>
            <a:pPr marL="0" indent="0">
              <a:buNone/>
            </a:pPr>
            <a:r>
              <a:rPr lang="en-US" dirty="0"/>
              <a:t>        </a:t>
            </a:r>
            <a:r>
              <a:rPr lang="en-US" dirty="0" err="1"/>
              <a:t>grid.add</a:t>
            </a:r>
            <a:r>
              <a:rPr lang="en-US" dirty="0"/>
              <a:t>(</a:t>
            </a:r>
            <a:r>
              <a:rPr lang="en-US" dirty="0" err="1"/>
              <a:t>actiontarget</a:t>
            </a:r>
            <a:r>
              <a:rPr lang="en-US" dirty="0"/>
              <a:t>, 1, 6);</a:t>
            </a:r>
          </a:p>
          <a:p>
            <a:pPr marL="0" indent="0">
              <a:buNone/>
            </a:pPr>
            <a:r>
              <a:rPr lang="en-US" dirty="0"/>
              <a:t> </a:t>
            </a:r>
            <a:r>
              <a:rPr lang="en-US" dirty="0" smtClean="0"/>
              <a:t>       // Anonymous implementation</a:t>
            </a:r>
            <a:endParaRPr lang="en-US" dirty="0"/>
          </a:p>
          <a:p>
            <a:pPr marL="0" indent="0">
              <a:buNone/>
            </a:pPr>
            <a:r>
              <a:rPr lang="en-US" dirty="0"/>
              <a:t>        </a:t>
            </a:r>
            <a:r>
              <a:rPr lang="en-US" dirty="0" err="1"/>
              <a:t>btn.setOnAction</a:t>
            </a:r>
            <a:r>
              <a:rPr lang="en-US" dirty="0"/>
              <a:t>(new </a:t>
            </a:r>
            <a:r>
              <a:rPr lang="en-US" dirty="0" err="1"/>
              <a:t>EventHandler</a:t>
            </a:r>
            <a:r>
              <a:rPr lang="en-US" dirty="0"/>
              <a:t>&lt;</a:t>
            </a:r>
            <a:r>
              <a:rPr lang="en-US" dirty="0" err="1"/>
              <a:t>ActionEvent</a:t>
            </a:r>
            <a:r>
              <a:rPr lang="en-US" dirty="0"/>
              <a:t>&gt;() {</a:t>
            </a:r>
          </a:p>
          <a:p>
            <a:pPr marL="0" indent="0">
              <a:buNone/>
            </a:pPr>
            <a:r>
              <a:rPr lang="en-US" dirty="0"/>
              <a:t> </a:t>
            </a:r>
          </a:p>
          <a:p>
            <a:pPr marL="0" indent="0">
              <a:buNone/>
            </a:pPr>
            <a:r>
              <a:rPr lang="en-US" dirty="0"/>
              <a:t>            @Override</a:t>
            </a:r>
          </a:p>
          <a:p>
            <a:pPr marL="0" indent="0">
              <a:buNone/>
            </a:pPr>
            <a:r>
              <a:rPr lang="en-US" dirty="0"/>
              <a:t>            public void handle(</a:t>
            </a:r>
            <a:r>
              <a:rPr lang="en-US" dirty="0" err="1"/>
              <a:t>ActionEvent</a:t>
            </a:r>
            <a:r>
              <a:rPr lang="en-US" dirty="0"/>
              <a:t> e) {</a:t>
            </a:r>
          </a:p>
          <a:p>
            <a:pPr marL="0" indent="0">
              <a:buNone/>
            </a:pPr>
            <a:r>
              <a:rPr lang="en-US" dirty="0"/>
              <a:t>                </a:t>
            </a:r>
            <a:r>
              <a:rPr lang="en-US" dirty="0" err="1"/>
              <a:t>actiontarget.setFill</a:t>
            </a:r>
            <a:r>
              <a:rPr lang="en-US" dirty="0"/>
              <a:t>(</a:t>
            </a:r>
            <a:r>
              <a:rPr lang="en-US" dirty="0" err="1"/>
              <a:t>Color.FIREBRICK</a:t>
            </a:r>
            <a:r>
              <a:rPr lang="en-US" dirty="0"/>
              <a:t>);</a:t>
            </a:r>
          </a:p>
          <a:p>
            <a:pPr marL="0" indent="0">
              <a:buNone/>
            </a:pPr>
            <a:r>
              <a:rPr lang="en-US" dirty="0"/>
              <a:t>                </a:t>
            </a:r>
            <a:r>
              <a:rPr lang="en-US" dirty="0" err="1"/>
              <a:t>actiontarget.setText</a:t>
            </a:r>
            <a:r>
              <a:rPr lang="en-US" dirty="0"/>
              <a:t>("Sign-in button pressed");</a:t>
            </a:r>
          </a:p>
          <a:p>
            <a:pPr marL="0" indent="0">
              <a:buNone/>
            </a:pPr>
            <a:r>
              <a:rPr lang="en-US" dirty="0"/>
              <a:t>            }</a:t>
            </a:r>
          </a:p>
          <a:p>
            <a:pPr marL="0" indent="0">
              <a:buNone/>
            </a:pPr>
            <a:r>
              <a:rPr lang="en-US" dirty="0"/>
              <a:t>        });</a:t>
            </a:r>
          </a:p>
          <a:p>
            <a:pPr marL="0" indent="0">
              <a:buNone/>
            </a:pPr>
            <a:r>
              <a:rPr lang="en-US" dirty="0"/>
              <a:t> </a:t>
            </a:r>
          </a:p>
          <a:p>
            <a:r>
              <a:rPr lang="en-US" dirty="0"/>
              <a:t>Add a Text control for displaying the message, as shown below.</a:t>
            </a:r>
          </a:p>
          <a:p>
            <a:r>
              <a:rPr lang="en-US" dirty="0"/>
              <a:t> </a:t>
            </a:r>
            <a:r>
              <a:rPr lang="en-US" dirty="0" smtClean="0"/>
              <a:t>The </a:t>
            </a:r>
            <a:r>
              <a:rPr lang="en-US" dirty="0" err="1"/>
              <a:t>setOnAction</a:t>
            </a:r>
            <a:r>
              <a:rPr lang="en-US" dirty="0"/>
              <a:t>() method is used to register an event handler that sets the value of </a:t>
            </a:r>
            <a:r>
              <a:rPr lang="en-US" dirty="0" err="1"/>
              <a:t>actiontarget</a:t>
            </a:r>
            <a:r>
              <a:rPr lang="en-US" dirty="0"/>
              <a:t> to “Sign-in button pressed” when the user presses the button. The color of the </a:t>
            </a:r>
            <a:r>
              <a:rPr lang="en-US" dirty="0" err="1"/>
              <a:t>actiontarget</a:t>
            </a:r>
            <a:r>
              <a:rPr lang="en-US" dirty="0"/>
              <a:t> object is set to firebrick red.</a:t>
            </a:r>
          </a:p>
        </p:txBody>
      </p:sp>
    </p:spTree>
    <p:extLst>
      <p:ext uri="{BB962C8B-B14F-4D97-AF65-F5344CB8AC3E}">
        <p14:creationId xmlns:p14="http://schemas.microsoft.com/office/powerpoint/2010/main" val="35518869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1295400"/>
            <a:ext cx="861060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64590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Examples on Demo</a:t>
            </a:r>
            <a:endParaRPr lang="en-US" dirty="0"/>
          </a:p>
        </p:txBody>
      </p:sp>
      <p:sp>
        <p:nvSpPr>
          <p:cNvPr id="3" name="Content Placeholder 2"/>
          <p:cNvSpPr>
            <a:spLocks noGrp="1"/>
          </p:cNvSpPr>
          <p:nvPr>
            <p:ph sz="quarter" idx="1"/>
          </p:nvPr>
        </p:nvSpPr>
        <p:spPr>
          <a:xfrm>
            <a:off x="457200" y="1219200"/>
            <a:ext cx="8229600" cy="5257800"/>
          </a:xfrm>
        </p:spPr>
        <p:txBody>
          <a:bodyPr>
            <a:normAutofit fontScale="70000" lnSpcReduction="20000"/>
          </a:bodyPr>
          <a:lstStyle/>
          <a:p>
            <a:pPr marL="0" indent="0">
              <a:buNone/>
            </a:pPr>
            <a:r>
              <a:rPr lang="en-US" sz="2400" dirty="0"/>
              <a:t>Demo lesson6.lecture.javafx.secondwindow illustrates:</a:t>
            </a:r>
          </a:p>
          <a:p>
            <a:pPr lvl="1"/>
            <a:r>
              <a:rPr lang="en-US" sz="2400" dirty="0" smtClean="0"/>
              <a:t>Setting </a:t>
            </a:r>
            <a:r>
              <a:rPr lang="en-US" sz="2400" dirty="0"/>
              <a:t>background color of the root</a:t>
            </a:r>
          </a:p>
          <a:p>
            <a:pPr lvl="1"/>
            <a:r>
              <a:rPr lang="en-US" sz="2400" dirty="0"/>
              <a:t>Creating and using  a status bar</a:t>
            </a:r>
          </a:p>
          <a:p>
            <a:pPr lvl="1"/>
            <a:r>
              <a:rPr lang="en-US" sz="2400" dirty="0"/>
              <a:t>Setting up a </a:t>
            </a:r>
            <a:r>
              <a:rPr lang="en-US" sz="2400" dirty="0" err="1"/>
              <a:t>ComboBox</a:t>
            </a:r>
            <a:r>
              <a:rPr lang="en-US" sz="2400" dirty="0"/>
              <a:t> and responding to user selections with a </a:t>
            </a:r>
            <a:r>
              <a:rPr lang="en-US" sz="2400" dirty="0" err="1"/>
              <a:t>ChangeListener</a:t>
            </a:r>
            <a:endParaRPr lang="en-US" sz="2400" dirty="0"/>
          </a:p>
          <a:p>
            <a:pPr lvl="1"/>
            <a:r>
              <a:rPr lang="en-US" sz="2400" dirty="0" err="1"/>
              <a:t>ToggleButton</a:t>
            </a:r>
            <a:r>
              <a:rPr lang="en-US" sz="2400" dirty="0"/>
              <a:t> for toggling between states in response to button clicks</a:t>
            </a:r>
          </a:p>
          <a:p>
            <a:pPr lvl="1"/>
            <a:r>
              <a:rPr lang="en-US" sz="2400" dirty="0"/>
              <a:t>Creating multiple Stages and how communication between them is accomplished.</a:t>
            </a:r>
          </a:p>
          <a:p>
            <a:pPr marL="0" indent="0">
              <a:buNone/>
            </a:pPr>
            <a:r>
              <a:rPr lang="en-US" sz="2400" b="1" dirty="0"/>
              <a:t> </a:t>
            </a:r>
            <a:endParaRPr lang="en-US" sz="2400" dirty="0"/>
          </a:p>
          <a:p>
            <a:pPr marL="0" indent="0">
              <a:buNone/>
            </a:pPr>
            <a:r>
              <a:rPr lang="en-US" sz="2400" dirty="0" smtClean="0"/>
              <a:t>Demo </a:t>
            </a:r>
            <a:r>
              <a:rPr lang="en-US" sz="2400" dirty="0"/>
              <a:t>lesson6.lecture.javafx.tables illustrates the use of menus and tables in </a:t>
            </a:r>
            <a:r>
              <a:rPr lang="en-US" sz="2400" dirty="0" err="1"/>
              <a:t>JavaFX</a:t>
            </a:r>
            <a:r>
              <a:rPr lang="en-US" sz="2400" dirty="0"/>
              <a:t>.</a:t>
            </a:r>
          </a:p>
          <a:p>
            <a:pPr lvl="1"/>
            <a:r>
              <a:rPr lang="en-US" sz="2400" dirty="0"/>
              <a:t>The Start class creates a </a:t>
            </a:r>
            <a:r>
              <a:rPr lang="en-US" sz="2400" dirty="0" err="1"/>
              <a:t>MenuBar</a:t>
            </a:r>
            <a:r>
              <a:rPr lang="en-US" sz="2400" dirty="0"/>
              <a:t>, adds two Menus, and adds </a:t>
            </a:r>
            <a:r>
              <a:rPr lang="en-US" sz="2400" dirty="0" err="1"/>
              <a:t>MenuItems</a:t>
            </a:r>
            <a:r>
              <a:rPr lang="en-US" sz="2400" dirty="0"/>
              <a:t> to the first Menu.</a:t>
            </a:r>
          </a:p>
          <a:p>
            <a:pPr lvl="1"/>
            <a:r>
              <a:rPr lang="en-US" sz="2400" dirty="0"/>
              <a:t>The </a:t>
            </a:r>
            <a:r>
              <a:rPr lang="en-US" sz="2400" dirty="0" err="1"/>
              <a:t>ShoppingCartWindow</a:t>
            </a:r>
            <a:r>
              <a:rPr lang="en-US" sz="2400" dirty="0"/>
              <a:t> creates a </a:t>
            </a:r>
            <a:r>
              <a:rPr lang="en-US" sz="2400" dirty="0" err="1"/>
              <a:t>TableView</a:t>
            </a:r>
            <a:r>
              <a:rPr lang="en-US" sz="2400" dirty="0"/>
              <a:t>. </a:t>
            </a:r>
            <a:r>
              <a:rPr lang="en-US" sz="2400" dirty="0" err="1"/>
              <a:t>TableViews</a:t>
            </a:r>
            <a:r>
              <a:rPr lang="en-US" sz="2400" dirty="0"/>
              <a:t> are created one column at a time. In this example, all cells have been made read-only, but with more work, cells can be editable. A </a:t>
            </a:r>
            <a:r>
              <a:rPr lang="en-US" sz="2400" dirty="0" err="1"/>
              <a:t>TableView</a:t>
            </a:r>
            <a:r>
              <a:rPr lang="en-US" sz="2400" dirty="0"/>
              <a:t> requires some Java class to provide the data that it will read and present. In this example, </a:t>
            </a:r>
            <a:r>
              <a:rPr lang="en-US" sz="2400" dirty="0" err="1"/>
              <a:t>ShoppingCart</a:t>
            </a:r>
            <a:r>
              <a:rPr lang="en-US" sz="2400" dirty="0"/>
              <a:t> provides the necessary data. During </a:t>
            </a:r>
            <a:r>
              <a:rPr lang="en-US" sz="2400" dirty="0" err="1"/>
              <a:t>TableView</a:t>
            </a:r>
            <a:r>
              <a:rPr lang="en-US" sz="2400" dirty="0"/>
              <a:t> construction, the field names from </a:t>
            </a:r>
            <a:r>
              <a:rPr lang="en-US" sz="2400" dirty="0" err="1"/>
              <a:t>ShoppingCart</a:t>
            </a:r>
            <a:r>
              <a:rPr lang="en-US" sz="2400" dirty="0"/>
              <a:t> are specified and each will represent one of the </a:t>
            </a:r>
            <a:r>
              <a:rPr lang="en-US" sz="2400" dirty="0" err="1"/>
              <a:t>TableView</a:t>
            </a:r>
            <a:r>
              <a:rPr lang="en-US" sz="2400" dirty="0"/>
              <a:t> columns. After the </a:t>
            </a:r>
            <a:r>
              <a:rPr lang="en-US" sz="2400" dirty="0" err="1"/>
              <a:t>ShoppingCartWindow</a:t>
            </a:r>
            <a:r>
              <a:rPr lang="en-US" sz="2400" dirty="0"/>
              <a:t> has been created, data for the table can be set using the </a:t>
            </a:r>
            <a:r>
              <a:rPr lang="en-US" sz="2400" dirty="0" err="1"/>
              <a:t>setData</a:t>
            </a:r>
            <a:r>
              <a:rPr lang="en-US" sz="2400" dirty="0"/>
              <a:t> method that has been provided. This method accepts a List of </a:t>
            </a:r>
            <a:r>
              <a:rPr lang="en-US" sz="2400" dirty="0" err="1"/>
              <a:t>ShoppingCarts</a:t>
            </a:r>
            <a:r>
              <a:rPr lang="en-US" sz="2400" dirty="0"/>
              <a:t>; each </a:t>
            </a:r>
            <a:r>
              <a:rPr lang="en-US" sz="2400" dirty="0" err="1"/>
              <a:t>ShoppingCart</a:t>
            </a:r>
            <a:r>
              <a:rPr lang="en-US" sz="2400" dirty="0"/>
              <a:t> in the list will be displayed as a row in the table.</a:t>
            </a:r>
            <a:r>
              <a:rPr lang="en-US" dirty="0"/>
              <a:t/>
            </a:r>
            <a:br>
              <a:rPr lang="en-US" dirty="0"/>
            </a:br>
            <a:endParaRPr lang="en-US" dirty="0"/>
          </a:p>
          <a:p>
            <a:endParaRPr lang="en-US" dirty="0"/>
          </a:p>
        </p:txBody>
      </p:sp>
    </p:spTree>
    <p:extLst>
      <p:ext uri="{BB962C8B-B14F-4D97-AF65-F5344CB8AC3E}">
        <p14:creationId xmlns:p14="http://schemas.microsoft.com/office/powerpoint/2010/main" val="10608767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Main Point 3</a:t>
            </a:r>
            <a:endParaRPr lang="en-US" dirty="0"/>
          </a:p>
        </p:txBody>
      </p:sp>
      <p:sp>
        <p:nvSpPr>
          <p:cNvPr id="3" name="Content Placeholder 2"/>
          <p:cNvSpPr>
            <a:spLocks noGrp="1"/>
          </p:cNvSpPr>
          <p:nvPr>
            <p:ph sz="quarter" idx="1"/>
          </p:nvPr>
        </p:nvSpPr>
        <p:spPr>
          <a:xfrm>
            <a:off x="457200" y="1219200"/>
            <a:ext cx="8382000" cy="4937760"/>
          </a:xfrm>
        </p:spPr>
        <p:txBody>
          <a:bodyPr>
            <a:normAutofit lnSpcReduction="10000"/>
          </a:bodyPr>
          <a:lstStyle/>
          <a:p>
            <a:pPr marL="0" indent="0">
              <a:buNone/>
            </a:pPr>
            <a:r>
              <a:rPr lang="en-US" dirty="0"/>
              <a:t>A GUI becomes responsive to user interaction (for example, button clicks and mouse clicks) through the event-handling model of </a:t>
            </a:r>
            <a:r>
              <a:rPr lang="en-US" dirty="0" err="1"/>
              <a:t>JavaFX</a:t>
            </a:r>
            <a:r>
              <a:rPr lang="en-US" dirty="0"/>
              <a:t>, in which event sources are associated with </a:t>
            </a:r>
            <a:r>
              <a:rPr lang="en-US" dirty="0" err="1"/>
              <a:t>EventHandler</a:t>
            </a:r>
            <a:r>
              <a:rPr lang="en-US" dirty="0"/>
              <a:t> classes, whose handle method is called (and is passed an Event object) whenever a relevant action occurs. To make use of this event-handling model, the developer defines a handler class, implements the handle method, and, when defining an event source (like a button), registers the handler class with this event source component. </a:t>
            </a:r>
            <a:endParaRPr lang="en-US" dirty="0" smtClean="0"/>
          </a:p>
          <a:p>
            <a:pPr marL="0" indent="0">
              <a:buNone/>
            </a:pPr>
            <a:r>
              <a:rPr lang="en-US" dirty="0" smtClean="0">
                <a:solidFill>
                  <a:srgbClr val="00B0F0"/>
                </a:solidFill>
              </a:rPr>
              <a:t>The </a:t>
            </a:r>
            <a:r>
              <a:rPr lang="en-US" dirty="0">
                <a:solidFill>
                  <a:srgbClr val="00B0F0"/>
                </a:solidFill>
              </a:rPr>
              <a:t>“observer” pattern that is used in </a:t>
            </a:r>
            <a:r>
              <a:rPr lang="en-US" dirty="0" err="1">
                <a:solidFill>
                  <a:srgbClr val="00B0F0"/>
                </a:solidFill>
              </a:rPr>
              <a:t>JavaFX</a:t>
            </a:r>
            <a:r>
              <a:rPr lang="en-US" dirty="0">
                <a:solidFill>
                  <a:srgbClr val="00B0F0"/>
                </a:solidFill>
              </a:rPr>
              <a:t> mirrors the fact that in creation, the influence of every action is felt everywhere; existence is a field of infinite correlation; every behavior is “</a:t>
            </a:r>
            <a:r>
              <a:rPr lang="en-US" dirty="0" err="1">
                <a:solidFill>
                  <a:srgbClr val="00B0F0"/>
                </a:solidFill>
              </a:rPr>
              <a:t>listented</a:t>
            </a:r>
            <a:r>
              <a:rPr lang="en-US" dirty="0">
                <a:solidFill>
                  <a:srgbClr val="00B0F0"/>
                </a:solidFill>
              </a:rPr>
              <a:t> to” throughout creation.</a:t>
            </a:r>
          </a:p>
          <a:p>
            <a:endParaRPr lang="en-US" dirty="0"/>
          </a:p>
        </p:txBody>
      </p:sp>
    </p:spTree>
    <p:extLst>
      <p:ext uri="{BB962C8B-B14F-4D97-AF65-F5344CB8AC3E}">
        <p14:creationId xmlns:p14="http://schemas.microsoft.com/office/powerpoint/2010/main" val="3599868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pPr algn="ctr"/>
            <a:r>
              <a:rPr lang="en-US" b="1" dirty="0"/>
              <a:t>Fancy Forms with </a:t>
            </a:r>
            <a:r>
              <a:rPr lang="en-US" b="1" dirty="0" err="1"/>
              <a:t>JavaFX</a:t>
            </a:r>
            <a:r>
              <a:rPr lang="en-US" b="1" dirty="0"/>
              <a:t> CSS</a:t>
            </a:r>
            <a:endParaRPr lang="en-US" dirty="0"/>
          </a:p>
        </p:txBody>
      </p:sp>
      <p:sp>
        <p:nvSpPr>
          <p:cNvPr id="3" name="Content Placeholder 2"/>
          <p:cNvSpPr>
            <a:spLocks noGrp="1"/>
          </p:cNvSpPr>
          <p:nvPr>
            <p:ph sz="quarter" idx="1"/>
          </p:nvPr>
        </p:nvSpPr>
        <p:spPr/>
        <p:txBody>
          <a:bodyPr/>
          <a:lstStyle/>
          <a:p>
            <a:pPr lvl="1"/>
            <a:r>
              <a:rPr lang="en-US" dirty="0"/>
              <a:t>For this example, we are going to add a Cascading Style Sheet (CSS) to the </a:t>
            </a:r>
            <a:r>
              <a:rPr lang="en-US" dirty="0" err="1"/>
              <a:t>JavaFX</a:t>
            </a:r>
            <a:r>
              <a:rPr lang="en-US" dirty="0"/>
              <a:t> application as shown below. See lesson6.lecture.javafx.logincss</a:t>
            </a:r>
          </a:p>
          <a:p>
            <a:pPr marL="274320" lvl="1" indent="0">
              <a:buNone/>
            </a:pPr>
            <a:endParaRPr lang="en-US" dirty="0"/>
          </a:p>
        </p:txBody>
      </p:sp>
      <p:pic>
        <p:nvPicPr>
          <p:cNvPr id="8194" name="Picture 2" descr="Cap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35174"/>
            <a:ext cx="9144000" cy="444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6583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b="1" dirty="0"/>
              <a:t>Add CSS Styling to the Login Class</a:t>
            </a:r>
            <a:endParaRPr lang="en-US" dirty="0"/>
          </a:p>
        </p:txBody>
      </p:sp>
      <p:sp>
        <p:nvSpPr>
          <p:cNvPr id="3" name="Content Placeholder 2"/>
          <p:cNvSpPr>
            <a:spLocks noGrp="1"/>
          </p:cNvSpPr>
          <p:nvPr>
            <p:ph sz="quarter" idx="1"/>
          </p:nvPr>
        </p:nvSpPr>
        <p:spPr>
          <a:xfrm>
            <a:off x="457200" y="1219200"/>
            <a:ext cx="8229600" cy="5105400"/>
          </a:xfrm>
        </p:spPr>
        <p:txBody>
          <a:bodyPr>
            <a:normAutofit fontScale="70000" lnSpcReduction="20000"/>
          </a:bodyPr>
          <a:lstStyle/>
          <a:p>
            <a:pPr lvl="0"/>
            <a:r>
              <a:rPr lang="en-US" dirty="0" smtClean="0"/>
              <a:t>Create </a:t>
            </a:r>
            <a:r>
              <a:rPr lang="en-US" dirty="0"/>
              <a:t>a new CSS file and save it in the same directory as </a:t>
            </a:r>
            <a:r>
              <a:rPr lang="en-US" dirty="0" smtClean="0"/>
              <a:t>Login.css. </a:t>
            </a:r>
            <a:r>
              <a:rPr lang="en-US" dirty="0"/>
              <a:t/>
            </a:r>
            <a:br>
              <a:rPr lang="en-US" dirty="0"/>
            </a:br>
            <a:endParaRPr lang="en-US" dirty="0"/>
          </a:p>
          <a:p>
            <a:pPr lvl="0"/>
            <a:r>
              <a:rPr lang="en-US" dirty="0"/>
              <a:t>Specify location of the CSS file using the following code:</a:t>
            </a:r>
            <a:br>
              <a:rPr lang="en-US" dirty="0"/>
            </a:br>
            <a:r>
              <a:rPr lang="en-US" dirty="0"/>
              <a:t> </a:t>
            </a:r>
          </a:p>
          <a:p>
            <a:pPr marL="0" indent="0">
              <a:buNone/>
            </a:pPr>
            <a:r>
              <a:rPr lang="en-US" dirty="0"/>
              <a:t>Scene </a:t>
            </a:r>
            <a:r>
              <a:rPr lang="en-US" dirty="0" err="1"/>
              <a:t>scene</a:t>
            </a:r>
            <a:r>
              <a:rPr lang="en-US" dirty="0"/>
              <a:t> = new Scene(grid, 300, 275);</a:t>
            </a:r>
          </a:p>
          <a:p>
            <a:pPr marL="0" indent="0">
              <a:buNone/>
            </a:pPr>
            <a:r>
              <a:rPr lang="en-US" dirty="0" err="1"/>
              <a:t>primaryStage.setScene</a:t>
            </a:r>
            <a:r>
              <a:rPr lang="en-US" dirty="0"/>
              <a:t>(scene);</a:t>
            </a:r>
          </a:p>
          <a:p>
            <a:pPr marL="0" indent="0">
              <a:buNone/>
            </a:pPr>
            <a:r>
              <a:rPr lang="en-US" b="1" dirty="0" err="1"/>
              <a:t>scene.getStylesheets</a:t>
            </a:r>
            <a:r>
              <a:rPr lang="en-US" b="1" dirty="0"/>
              <a:t>().add(</a:t>
            </a:r>
            <a:endParaRPr lang="en-US" dirty="0"/>
          </a:p>
          <a:p>
            <a:pPr marL="0" indent="0">
              <a:buNone/>
            </a:pPr>
            <a:r>
              <a:rPr lang="en-US" b="1" dirty="0" err="1"/>
              <a:t>getClass</a:t>
            </a:r>
            <a:r>
              <a:rPr lang="en-US" b="1" dirty="0"/>
              <a:t>().</a:t>
            </a:r>
            <a:r>
              <a:rPr lang="en-US" b="1" dirty="0" err="1"/>
              <a:t>getResource</a:t>
            </a:r>
            <a:r>
              <a:rPr lang="en-US" b="1" dirty="0"/>
              <a:t>("Login.css").</a:t>
            </a:r>
            <a:r>
              <a:rPr lang="en-US" b="1" dirty="0" err="1"/>
              <a:t>toExternalForm</a:t>
            </a:r>
            <a:r>
              <a:rPr lang="en-US" b="1" dirty="0"/>
              <a:t>());</a:t>
            </a:r>
            <a:endParaRPr lang="en-US" dirty="0"/>
          </a:p>
          <a:p>
            <a:pPr marL="0" indent="0">
              <a:buNone/>
            </a:pPr>
            <a:r>
              <a:rPr lang="en-US" dirty="0" err="1"/>
              <a:t>primaryStage.show</a:t>
            </a:r>
            <a:r>
              <a:rPr lang="en-US" dirty="0"/>
              <a:t>();</a:t>
            </a:r>
          </a:p>
          <a:p>
            <a:pPr marL="0" indent="0">
              <a:buNone/>
            </a:pPr>
            <a:r>
              <a:rPr lang="en-US" dirty="0"/>
              <a:t> </a:t>
            </a:r>
          </a:p>
          <a:p>
            <a:pPr marL="0" lvl="0" indent="0">
              <a:buNone/>
            </a:pPr>
            <a:r>
              <a:rPr lang="en-US" dirty="0"/>
              <a:t>Reference:</a:t>
            </a:r>
          </a:p>
          <a:p>
            <a:r>
              <a:rPr lang="en-US" u="sng" dirty="0" smtClean="0">
                <a:hlinkClick r:id="rId2"/>
              </a:rPr>
              <a:t>http</a:t>
            </a:r>
            <a:r>
              <a:rPr lang="en-US" u="sng" dirty="0">
                <a:hlinkClick r:id="rId2"/>
              </a:rPr>
              <a:t>://docs.oracle.com/javafx/2/css_tutorial/jfxpub-css_tutorial.htm</a:t>
            </a:r>
            <a:endParaRPr lang="en-US" dirty="0"/>
          </a:p>
          <a:p>
            <a:pPr marL="0" indent="0">
              <a:buNone/>
            </a:pPr>
            <a:r>
              <a:rPr lang="en-US" dirty="0"/>
              <a:t/>
            </a:r>
            <a:br>
              <a:rPr lang="en-US" dirty="0"/>
            </a:br>
            <a:r>
              <a:rPr lang="en-US" dirty="0"/>
              <a:t>Detailed reference</a:t>
            </a:r>
            <a:r>
              <a:rPr lang="en-US" dirty="0" smtClean="0"/>
              <a:t>:</a:t>
            </a:r>
            <a:endParaRPr lang="en-US" dirty="0"/>
          </a:p>
          <a:p>
            <a:r>
              <a:rPr lang="en-US" u="sng" dirty="0">
                <a:hlinkClick r:id="rId3"/>
              </a:rPr>
              <a:t>http://</a:t>
            </a:r>
            <a:r>
              <a:rPr lang="en-US" u="sng" dirty="0" smtClean="0">
                <a:hlinkClick r:id="rId3"/>
              </a:rPr>
              <a:t>docs.oracle.com/cd/E17802_01/javafx/javafx/1.3/docs/api/javafx.scene/doc-files/cssref.html</a:t>
            </a:r>
            <a:endParaRPr lang="en-US" dirty="0"/>
          </a:p>
          <a:p>
            <a:pPr marL="0" indent="0">
              <a:buNone/>
            </a:pPr>
            <a:r>
              <a:rPr lang="en-US" dirty="0" smtClean="0"/>
              <a:t>Other </a:t>
            </a:r>
            <a:r>
              <a:rPr lang="en-US" dirty="0"/>
              <a:t>ways to access a CSS file are discussed here:</a:t>
            </a:r>
          </a:p>
          <a:p>
            <a:r>
              <a:rPr lang="en-US" u="sng" dirty="0">
                <a:hlinkClick r:id="rId4"/>
              </a:rPr>
              <a:t>https://blog.idrsolutions.com/2014/04/use-external-css-files-javafx/</a:t>
            </a:r>
            <a:endParaRPr lang="en-US" dirty="0"/>
          </a:p>
          <a:p>
            <a:endParaRPr lang="en-US" dirty="0"/>
          </a:p>
        </p:txBody>
      </p:sp>
    </p:spTree>
    <p:extLst>
      <p:ext uri="{BB962C8B-B14F-4D97-AF65-F5344CB8AC3E}">
        <p14:creationId xmlns:p14="http://schemas.microsoft.com/office/powerpoint/2010/main" val="35506928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fontScale="90000"/>
          </a:bodyPr>
          <a:lstStyle/>
          <a:p>
            <a:r>
              <a:rPr lang="en-US" b="1" dirty="0"/>
              <a:t>Add a Background Image</a:t>
            </a:r>
            <a:r>
              <a:rPr lang="en-US" dirty="0"/>
              <a:t/>
            </a:r>
            <a:br>
              <a:rPr lang="en-US" dirty="0"/>
            </a:b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.root {</a:t>
            </a:r>
          </a:p>
          <a:p>
            <a:pPr marL="0" indent="0">
              <a:buNone/>
            </a:pPr>
            <a:r>
              <a:rPr lang="en-US" dirty="0"/>
              <a:t>-</a:t>
            </a:r>
            <a:r>
              <a:rPr lang="en-US" dirty="0" err="1"/>
              <a:t>fx</a:t>
            </a:r>
            <a:r>
              <a:rPr lang="en-US" dirty="0"/>
              <a:t>-background-image: </a:t>
            </a:r>
            <a:r>
              <a:rPr lang="en-US" dirty="0" err="1"/>
              <a:t>url</a:t>
            </a:r>
            <a:r>
              <a:rPr lang="en-US" dirty="0"/>
              <a:t>("background.jpg");</a:t>
            </a:r>
          </a:p>
          <a:p>
            <a:pPr marL="0" indent="0">
              <a:buNone/>
            </a:pPr>
            <a:r>
              <a:rPr lang="en-US" dirty="0"/>
              <a:t>}</a:t>
            </a:r>
          </a:p>
          <a:p>
            <a:pPr marL="0" indent="0">
              <a:buNone/>
            </a:pPr>
            <a:r>
              <a:rPr lang="en-US" dirty="0"/>
              <a:t> </a:t>
            </a:r>
          </a:p>
          <a:p>
            <a:pPr marL="0" indent="0">
              <a:buNone/>
            </a:pPr>
            <a:r>
              <a:rPr lang="en-US" dirty="0"/>
              <a:t>The background image is applied to the .root style, which means it is applied to </a:t>
            </a:r>
            <a:r>
              <a:rPr lang="en-US" dirty="0" smtClean="0"/>
              <a:t>the root </a:t>
            </a:r>
            <a:r>
              <a:rPr lang="en-US" dirty="0"/>
              <a:t>node of the Scene instance. </a:t>
            </a:r>
          </a:p>
          <a:p>
            <a:pPr marL="0" indent="0">
              <a:buNone/>
            </a:pPr>
            <a:r>
              <a:rPr lang="en-US" dirty="0"/>
              <a:t> </a:t>
            </a:r>
          </a:p>
          <a:p>
            <a:pPr marL="0" indent="0">
              <a:buNone/>
            </a:pPr>
            <a:r>
              <a:rPr lang="en-US" dirty="0"/>
              <a:t>The style definition consists of</a:t>
            </a:r>
          </a:p>
          <a:p>
            <a:pPr marL="0" lvl="0" indent="0">
              <a:buNone/>
            </a:pPr>
            <a:r>
              <a:rPr lang="en-US" dirty="0"/>
              <a:t>the </a:t>
            </a:r>
            <a:r>
              <a:rPr lang="en-US" i="1" dirty="0"/>
              <a:t>name</a:t>
            </a:r>
            <a:r>
              <a:rPr lang="en-US" dirty="0"/>
              <a:t> of the  property:   -</a:t>
            </a:r>
            <a:r>
              <a:rPr lang="en-US" dirty="0" err="1"/>
              <a:t>fx</a:t>
            </a:r>
            <a:r>
              <a:rPr lang="en-US" dirty="0"/>
              <a:t>-background-image,  and </a:t>
            </a:r>
          </a:p>
          <a:p>
            <a:pPr marL="0" lvl="0" indent="0">
              <a:buNone/>
            </a:pPr>
            <a:r>
              <a:rPr lang="en-US" dirty="0"/>
              <a:t>the </a:t>
            </a:r>
            <a:r>
              <a:rPr lang="en-US" i="1" dirty="0"/>
              <a:t>value</a:t>
            </a:r>
            <a:r>
              <a:rPr lang="en-US" dirty="0"/>
              <a:t> for the property:       </a:t>
            </a:r>
            <a:r>
              <a:rPr lang="en-US" dirty="0" err="1"/>
              <a:t>url</a:t>
            </a:r>
            <a:r>
              <a:rPr lang="en-US" dirty="0"/>
              <a:t>("background.jpg").</a:t>
            </a:r>
          </a:p>
          <a:p>
            <a:endParaRPr lang="en-US" dirty="0"/>
          </a:p>
        </p:txBody>
      </p:sp>
    </p:spTree>
    <p:extLst>
      <p:ext uri="{BB962C8B-B14F-4D97-AF65-F5344CB8AC3E}">
        <p14:creationId xmlns:p14="http://schemas.microsoft.com/office/powerpoint/2010/main" val="16960954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fontScale="90000"/>
          </a:bodyPr>
          <a:lstStyle/>
          <a:p>
            <a:r>
              <a:rPr lang="en-US" b="1" dirty="0"/>
              <a:t>Style the Labels</a:t>
            </a:r>
            <a:r>
              <a:rPr lang="en-US" dirty="0"/>
              <a:t/>
            </a:r>
            <a:br>
              <a:rPr lang="en-US" dirty="0"/>
            </a:br>
            <a:endParaRPr lang="en-US" dirty="0"/>
          </a:p>
        </p:txBody>
      </p:sp>
      <p:sp>
        <p:nvSpPr>
          <p:cNvPr id="3" name="Content Placeholder 2"/>
          <p:cNvSpPr>
            <a:spLocks noGrp="1"/>
          </p:cNvSpPr>
          <p:nvPr>
            <p:ph sz="quarter" idx="1"/>
          </p:nvPr>
        </p:nvSpPr>
        <p:spPr>
          <a:xfrm>
            <a:off x="228600" y="609600"/>
            <a:ext cx="8763000" cy="5715000"/>
          </a:xfrm>
        </p:spPr>
        <p:txBody>
          <a:bodyPr>
            <a:normAutofit fontScale="85000" lnSpcReduction="20000"/>
          </a:bodyPr>
          <a:lstStyle/>
          <a:p>
            <a:pPr marL="0" indent="0">
              <a:buNone/>
            </a:pPr>
            <a:r>
              <a:rPr lang="en-US" dirty="0"/>
              <a:t>When you specify </a:t>
            </a:r>
            <a:r>
              <a:rPr lang="en-US" i="1" dirty="0"/>
              <a:t>.label</a:t>
            </a:r>
            <a:r>
              <a:rPr lang="en-US" dirty="0"/>
              <a:t>  in your </a:t>
            </a:r>
            <a:r>
              <a:rPr lang="en-US" dirty="0" err="1"/>
              <a:t>stylesheet</a:t>
            </a:r>
            <a:r>
              <a:rPr lang="en-US" dirty="0"/>
              <a:t>, the values that are set affect all Labels in the form.</a:t>
            </a:r>
          </a:p>
          <a:p>
            <a:pPr marL="0" indent="0">
              <a:buNone/>
            </a:pPr>
            <a:r>
              <a:rPr lang="en-US" dirty="0"/>
              <a:t>.label {</a:t>
            </a:r>
          </a:p>
          <a:p>
            <a:pPr marL="0" indent="0">
              <a:buNone/>
            </a:pPr>
            <a:r>
              <a:rPr lang="en-US" dirty="0"/>
              <a:t>-</a:t>
            </a:r>
            <a:r>
              <a:rPr lang="en-US" dirty="0" err="1"/>
              <a:t>fx</a:t>
            </a:r>
            <a:r>
              <a:rPr lang="en-US" dirty="0"/>
              <a:t>-font-size: 12px;</a:t>
            </a:r>
          </a:p>
          <a:p>
            <a:pPr marL="0" indent="0">
              <a:buNone/>
            </a:pPr>
            <a:r>
              <a:rPr lang="en-US" dirty="0"/>
              <a:t>-</a:t>
            </a:r>
            <a:r>
              <a:rPr lang="en-US" dirty="0" err="1"/>
              <a:t>fx</a:t>
            </a:r>
            <a:r>
              <a:rPr lang="en-US" dirty="0"/>
              <a:t>-font-weight: bold;</a:t>
            </a:r>
          </a:p>
          <a:p>
            <a:pPr marL="0" indent="0">
              <a:buNone/>
            </a:pPr>
            <a:r>
              <a:rPr lang="en-US" dirty="0"/>
              <a:t>-</a:t>
            </a:r>
            <a:r>
              <a:rPr lang="en-US" dirty="0" err="1"/>
              <a:t>fx</a:t>
            </a:r>
            <a:r>
              <a:rPr lang="en-US" dirty="0"/>
              <a:t>-text-fill: #333333;</a:t>
            </a:r>
          </a:p>
          <a:p>
            <a:pPr marL="0" indent="0">
              <a:buNone/>
            </a:pPr>
            <a:r>
              <a:rPr lang="en-US" dirty="0"/>
              <a:t>-</a:t>
            </a:r>
            <a:r>
              <a:rPr lang="en-US" dirty="0" err="1"/>
              <a:t>fx</a:t>
            </a:r>
            <a:r>
              <a:rPr lang="en-US" dirty="0"/>
              <a:t>-effect: </a:t>
            </a:r>
            <a:r>
              <a:rPr lang="en-US" dirty="0" err="1"/>
              <a:t>dropshadow</a:t>
            </a:r>
            <a:r>
              <a:rPr lang="en-US" dirty="0"/>
              <a:t>( </a:t>
            </a:r>
          </a:p>
          <a:p>
            <a:pPr marL="0" indent="0">
              <a:buNone/>
            </a:pPr>
            <a:r>
              <a:rPr lang="en-US" dirty="0" err="1"/>
              <a:t>gaussian</a:t>
            </a:r>
            <a:r>
              <a:rPr lang="en-US" dirty="0"/>
              <a:t> , </a:t>
            </a:r>
            <a:r>
              <a:rPr lang="en-US" dirty="0" err="1"/>
              <a:t>rgba</a:t>
            </a:r>
            <a:r>
              <a:rPr lang="en-US" dirty="0"/>
              <a:t>(255,255,255,0.5) , 0,0,0,1 );</a:t>
            </a:r>
          </a:p>
          <a:p>
            <a:pPr marL="0" indent="0">
              <a:buNone/>
            </a:pPr>
            <a:r>
              <a:rPr lang="en-US" dirty="0"/>
              <a:t>}</a:t>
            </a:r>
          </a:p>
          <a:p>
            <a:pPr marL="0" indent="0">
              <a:buNone/>
            </a:pPr>
            <a:r>
              <a:rPr lang="en-US" dirty="0" smtClean="0"/>
              <a:t>This </a:t>
            </a:r>
            <a:r>
              <a:rPr lang="en-US" dirty="0"/>
              <a:t>example</a:t>
            </a:r>
          </a:p>
          <a:p>
            <a:pPr lvl="1"/>
            <a:r>
              <a:rPr lang="en-US" dirty="0"/>
              <a:t>sets the font size and weight </a:t>
            </a:r>
          </a:p>
          <a:p>
            <a:pPr lvl="1"/>
            <a:r>
              <a:rPr lang="en-US" dirty="0"/>
              <a:t>sets text-fill to gray</a:t>
            </a:r>
          </a:p>
          <a:p>
            <a:pPr lvl="1"/>
            <a:r>
              <a:rPr lang="en-US" dirty="0"/>
              <a:t>applies a drop shadow  (the purpose of the drop shadow is to add contrast between the dark gray text and the light gray background).</a:t>
            </a:r>
          </a:p>
          <a:p>
            <a:pPr lvl="1"/>
            <a:r>
              <a:rPr lang="en-US" dirty="0" err="1"/>
              <a:t>rgba</a:t>
            </a:r>
            <a:r>
              <a:rPr lang="en-US" dirty="0"/>
              <a:t> is RGB + alpha. Alpha (values in range 0..1) specifies opacity </a:t>
            </a:r>
          </a:p>
          <a:p>
            <a:pPr lvl="1"/>
            <a:r>
              <a:rPr lang="en-US" dirty="0" err="1"/>
              <a:t>dropshadow</a:t>
            </a:r>
            <a:r>
              <a:rPr lang="en-US" dirty="0"/>
              <a:t> parameters can be looked up at </a:t>
            </a:r>
            <a:r>
              <a:rPr lang="en-US" u="sng" dirty="0">
                <a:hlinkClick r:id="rId2"/>
              </a:rPr>
              <a:t>http://docs.oracle.com/javafx/2/api/javafx/scene/doc-files/cssref.html</a:t>
            </a:r>
            <a:endParaRPr lang="en-US" dirty="0"/>
          </a:p>
          <a:p>
            <a:endParaRPr lang="en-US" dirty="0"/>
          </a:p>
        </p:txBody>
      </p:sp>
    </p:spTree>
    <p:extLst>
      <p:ext uri="{BB962C8B-B14F-4D97-AF65-F5344CB8AC3E}">
        <p14:creationId xmlns:p14="http://schemas.microsoft.com/office/powerpoint/2010/main" val="4280004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Style Text</a:t>
            </a:r>
            <a:r>
              <a:rPr lang="en-US" dirty="0"/>
              <a:t/>
            </a:r>
            <a:br>
              <a:rPr lang="en-US" dirty="0"/>
            </a:br>
            <a:endParaRPr lang="en-US" dirty="0"/>
          </a:p>
        </p:txBody>
      </p:sp>
      <p:sp>
        <p:nvSpPr>
          <p:cNvPr id="3" name="Content Placeholder 2"/>
          <p:cNvSpPr>
            <a:spLocks noGrp="1"/>
          </p:cNvSpPr>
          <p:nvPr>
            <p:ph sz="quarter" idx="1"/>
          </p:nvPr>
        </p:nvSpPr>
        <p:spPr/>
        <p:txBody>
          <a:bodyPr>
            <a:normAutofit fontScale="47500" lnSpcReduction="20000"/>
          </a:bodyPr>
          <a:lstStyle/>
          <a:p>
            <a:pPr marL="0" indent="0">
              <a:buNone/>
            </a:pPr>
            <a:r>
              <a:rPr lang="en-US" sz="3800" dirty="0"/>
              <a:t>Apply </a:t>
            </a:r>
            <a:r>
              <a:rPr lang="en-US" sz="3800" dirty="0" err="1"/>
              <a:t>css</a:t>
            </a:r>
            <a:r>
              <a:rPr lang="en-US" sz="3800" dirty="0"/>
              <a:t> styling to the two Text objects: </a:t>
            </a:r>
            <a:r>
              <a:rPr lang="en-US" sz="3800" i="1" dirty="0" err="1"/>
              <a:t>scenetitle</a:t>
            </a:r>
            <a:r>
              <a:rPr lang="en-US" sz="3800" dirty="0"/>
              <a:t> (includes the text Welcome) and </a:t>
            </a:r>
            <a:r>
              <a:rPr lang="en-US" sz="3800" i="1" dirty="0" err="1"/>
              <a:t>actiontarget</a:t>
            </a:r>
            <a:r>
              <a:rPr lang="en-US" sz="3800" dirty="0"/>
              <a:t>  (“signed in” message at bottom). </a:t>
            </a:r>
          </a:p>
          <a:p>
            <a:pPr marL="0" indent="0">
              <a:buNone/>
            </a:pPr>
            <a:r>
              <a:rPr lang="en-US" sz="3800" dirty="0"/>
              <a:t> </a:t>
            </a:r>
          </a:p>
          <a:p>
            <a:pPr marL="0" indent="0">
              <a:buNone/>
            </a:pPr>
            <a:r>
              <a:rPr lang="en-US" sz="3800" dirty="0"/>
              <a:t>Steps:</a:t>
            </a:r>
          </a:p>
          <a:p>
            <a:pPr marL="0" indent="0">
              <a:buNone/>
            </a:pPr>
            <a:r>
              <a:rPr lang="en-US" sz="3800" dirty="0"/>
              <a:t> </a:t>
            </a:r>
          </a:p>
          <a:p>
            <a:pPr marL="0" indent="0">
              <a:buNone/>
            </a:pPr>
            <a:r>
              <a:rPr lang="en-US" sz="3800" dirty="0"/>
              <a:t>1. Remove the Java coding of styles (we will replace them with CSS) Remove the following lines of code that define the inline styles currently set for the text objects:</a:t>
            </a:r>
          </a:p>
          <a:p>
            <a:pPr marL="0" indent="0">
              <a:buNone/>
            </a:pPr>
            <a:r>
              <a:rPr lang="en-US" sz="3800" dirty="0"/>
              <a:t> </a:t>
            </a:r>
          </a:p>
          <a:p>
            <a:pPr marL="0" indent="0">
              <a:buNone/>
            </a:pPr>
            <a:r>
              <a:rPr lang="en-US" sz="3800" dirty="0"/>
              <a:t>  </a:t>
            </a:r>
            <a:r>
              <a:rPr lang="en-US" sz="3800" dirty="0" err="1"/>
              <a:t>scenetitle.setFont</a:t>
            </a:r>
            <a:r>
              <a:rPr lang="en-US" sz="3800" dirty="0"/>
              <a:t>(</a:t>
            </a:r>
            <a:r>
              <a:rPr lang="en-US" sz="3800" dirty="0" err="1"/>
              <a:t>Font.font</a:t>
            </a:r>
            <a:r>
              <a:rPr lang="en-US" sz="3800" dirty="0"/>
              <a:t>(“Tahoma”, </a:t>
            </a:r>
            <a:r>
              <a:rPr lang="en-US" sz="3800" dirty="0" err="1"/>
              <a:t>FontWeight.NORMAL</a:t>
            </a:r>
            <a:r>
              <a:rPr lang="en-US" sz="3800" dirty="0"/>
              <a:t>, 20));</a:t>
            </a:r>
          </a:p>
          <a:p>
            <a:pPr marL="0" indent="0">
              <a:buNone/>
            </a:pPr>
            <a:r>
              <a:rPr lang="en-US" sz="3800" dirty="0"/>
              <a:t>  </a:t>
            </a:r>
            <a:r>
              <a:rPr lang="en-US" sz="3800" dirty="0" err="1"/>
              <a:t>actiontarget.setFill</a:t>
            </a:r>
            <a:r>
              <a:rPr lang="en-US" sz="3800" dirty="0"/>
              <a:t>(</a:t>
            </a:r>
            <a:r>
              <a:rPr lang="en-US" sz="3800" dirty="0" err="1"/>
              <a:t>Color.FIREBRICK</a:t>
            </a:r>
            <a:r>
              <a:rPr lang="en-US" sz="3800" dirty="0"/>
              <a:t>);</a:t>
            </a:r>
          </a:p>
          <a:p>
            <a:pPr marL="0" indent="0">
              <a:buNone/>
            </a:pPr>
            <a:r>
              <a:rPr lang="en-US" sz="3800" dirty="0"/>
              <a:t> </a:t>
            </a:r>
          </a:p>
          <a:p>
            <a:pPr marL="0" indent="0">
              <a:buNone/>
            </a:pPr>
            <a:r>
              <a:rPr lang="en-US" sz="3800" dirty="0"/>
              <a:t>2. Create an ID for each text node by using the </a:t>
            </a:r>
            <a:r>
              <a:rPr lang="en-US" sz="3800" dirty="0" err="1"/>
              <a:t>setID</a:t>
            </a:r>
            <a:r>
              <a:rPr lang="en-US" sz="3800" dirty="0"/>
              <a:t>() method of the Node class:</a:t>
            </a:r>
          </a:p>
          <a:p>
            <a:pPr marL="0" indent="0">
              <a:buNone/>
            </a:pPr>
            <a:r>
              <a:rPr lang="en-US" sz="3800" dirty="0"/>
              <a:t> </a:t>
            </a:r>
          </a:p>
          <a:p>
            <a:pPr marL="0" indent="0">
              <a:buNone/>
            </a:pPr>
            <a:r>
              <a:rPr lang="en-US" sz="3800" dirty="0"/>
              <a:t>  </a:t>
            </a:r>
            <a:r>
              <a:rPr lang="en-US" sz="3800" dirty="0" err="1"/>
              <a:t>scenetitle.setId</a:t>
            </a:r>
            <a:r>
              <a:rPr lang="en-US" sz="3800" dirty="0"/>
              <a:t>("welcome-text");</a:t>
            </a:r>
          </a:p>
          <a:p>
            <a:pPr marL="0" indent="0">
              <a:buNone/>
            </a:pPr>
            <a:r>
              <a:rPr lang="en-US" sz="3800" dirty="0"/>
              <a:t>  </a:t>
            </a:r>
            <a:r>
              <a:rPr lang="en-US" sz="3800" dirty="0" err="1"/>
              <a:t>actiontarget.setId</a:t>
            </a:r>
            <a:r>
              <a:rPr lang="en-US" sz="3800" dirty="0"/>
              <a:t>("</a:t>
            </a:r>
            <a:r>
              <a:rPr lang="en-US" sz="3800" dirty="0" err="1"/>
              <a:t>actiontarget</a:t>
            </a:r>
            <a:r>
              <a:rPr lang="en-US" sz="3800" dirty="0"/>
              <a:t>");</a:t>
            </a:r>
          </a:p>
          <a:p>
            <a:pPr marL="0" indent="0">
              <a:buNone/>
            </a:pPr>
            <a:endParaRPr lang="en-US" dirty="0"/>
          </a:p>
        </p:txBody>
      </p:sp>
    </p:spTree>
    <p:extLst>
      <p:ext uri="{BB962C8B-B14F-4D97-AF65-F5344CB8AC3E}">
        <p14:creationId xmlns:p14="http://schemas.microsoft.com/office/powerpoint/2010/main" val="38962478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Style Text</a:t>
            </a:r>
            <a:r>
              <a:rPr lang="en-US" dirty="0"/>
              <a:t/>
            </a:r>
            <a:br>
              <a:rPr lang="en-US" dirty="0"/>
            </a:br>
            <a:endParaRPr lang="en-US" dirty="0"/>
          </a:p>
        </p:txBody>
      </p:sp>
      <p:sp>
        <p:nvSpPr>
          <p:cNvPr id="3" name="Content Placeholder 2"/>
          <p:cNvSpPr>
            <a:spLocks noGrp="1"/>
          </p:cNvSpPr>
          <p:nvPr>
            <p:ph sz="quarter" idx="1"/>
          </p:nvPr>
        </p:nvSpPr>
        <p:spPr>
          <a:xfrm>
            <a:off x="457200" y="685800"/>
            <a:ext cx="8229600" cy="5715000"/>
          </a:xfrm>
        </p:spPr>
        <p:txBody>
          <a:bodyPr>
            <a:normAutofit fontScale="70000" lnSpcReduction="20000"/>
          </a:bodyPr>
          <a:lstStyle/>
          <a:p>
            <a:pPr marL="0" lvl="0" indent="0">
              <a:buNone/>
            </a:pPr>
            <a:r>
              <a:rPr lang="en-US" dirty="0" smtClean="0"/>
              <a:t>3. In </a:t>
            </a:r>
            <a:r>
              <a:rPr lang="en-US" dirty="0"/>
              <a:t>the Login.css file, define the style properties for the welcome-text and </a:t>
            </a:r>
            <a:r>
              <a:rPr lang="en-US" dirty="0" err="1"/>
              <a:t>actiontarget</a:t>
            </a:r>
            <a:r>
              <a:rPr lang="en-US" dirty="0"/>
              <a:t> IDs. For the style name, use the ID preceded by a number sign (#), as shown below – </a:t>
            </a:r>
          </a:p>
          <a:p>
            <a:pPr marL="0" indent="0">
              <a:buNone/>
            </a:pPr>
            <a:r>
              <a:rPr lang="en-US" dirty="0"/>
              <a:t> </a:t>
            </a:r>
          </a:p>
          <a:p>
            <a:pPr marL="0" indent="0">
              <a:buNone/>
            </a:pPr>
            <a:r>
              <a:rPr lang="en-US" dirty="0"/>
              <a:t>#welcome-text {</a:t>
            </a:r>
          </a:p>
          <a:p>
            <a:pPr marL="0" indent="0">
              <a:buNone/>
            </a:pPr>
            <a:r>
              <a:rPr lang="en-US" dirty="0"/>
              <a:t>-</a:t>
            </a:r>
            <a:r>
              <a:rPr lang="en-US" dirty="0" err="1"/>
              <a:t>fx</a:t>
            </a:r>
            <a:r>
              <a:rPr lang="en-US" dirty="0"/>
              <a:t>-font-size: 32px;</a:t>
            </a:r>
          </a:p>
          <a:p>
            <a:pPr marL="0" indent="0">
              <a:buNone/>
            </a:pPr>
            <a:r>
              <a:rPr lang="en-US" dirty="0"/>
              <a:t>-</a:t>
            </a:r>
            <a:r>
              <a:rPr lang="en-US" dirty="0" err="1"/>
              <a:t>fx</a:t>
            </a:r>
            <a:r>
              <a:rPr lang="en-US" dirty="0"/>
              <a:t>-font-family: "Arial Black";</a:t>
            </a:r>
          </a:p>
          <a:p>
            <a:pPr marL="0" indent="0">
              <a:buNone/>
            </a:pPr>
            <a:r>
              <a:rPr lang="en-US" dirty="0"/>
              <a:t>-</a:t>
            </a:r>
            <a:r>
              <a:rPr lang="en-US" dirty="0" err="1"/>
              <a:t>fx</a:t>
            </a:r>
            <a:r>
              <a:rPr lang="en-US" dirty="0"/>
              <a:t>-fill: #818181;</a:t>
            </a:r>
          </a:p>
          <a:p>
            <a:pPr marL="0" indent="0">
              <a:buNone/>
            </a:pPr>
            <a:r>
              <a:rPr lang="en-US" dirty="0"/>
              <a:t>-</a:t>
            </a:r>
            <a:r>
              <a:rPr lang="en-US" dirty="0" err="1"/>
              <a:t>fx</a:t>
            </a:r>
            <a:r>
              <a:rPr lang="en-US" dirty="0"/>
              <a:t>-effect: </a:t>
            </a:r>
            <a:r>
              <a:rPr lang="en-US" dirty="0" err="1"/>
              <a:t>innershadow</a:t>
            </a:r>
            <a:r>
              <a:rPr lang="en-US" dirty="0"/>
              <a:t>( three-pass-box , </a:t>
            </a:r>
            <a:r>
              <a:rPr lang="en-US" dirty="0" err="1"/>
              <a:t>rgba</a:t>
            </a:r>
            <a:r>
              <a:rPr lang="en-US" dirty="0"/>
              <a:t>(0,0,0,0.7) , 6, 0.0 , 0 , 2 );</a:t>
            </a:r>
          </a:p>
          <a:p>
            <a:pPr marL="0" indent="0">
              <a:buNone/>
            </a:pPr>
            <a:r>
              <a:rPr lang="en-US" dirty="0"/>
              <a:t>}</a:t>
            </a:r>
          </a:p>
          <a:p>
            <a:pPr marL="0" indent="0">
              <a:buNone/>
            </a:pPr>
            <a:r>
              <a:rPr lang="en-US" dirty="0"/>
              <a:t> </a:t>
            </a:r>
          </a:p>
          <a:p>
            <a:pPr marL="0" indent="0">
              <a:buNone/>
            </a:pPr>
            <a:r>
              <a:rPr lang="en-US" dirty="0"/>
              <a:t>#</a:t>
            </a:r>
            <a:r>
              <a:rPr lang="en-US" dirty="0" err="1"/>
              <a:t>actiontarget</a:t>
            </a:r>
            <a:r>
              <a:rPr lang="en-US" dirty="0"/>
              <a:t> {</a:t>
            </a:r>
          </a:p>
          <a:p>
            <a:pPr marL="0" indent="0">
              <a:buNone/>
            </a:pPr>
            <a:r>
              <a:rPr lang="en-US" dirty="0"/>
              <a:t>-</a:t>
            </a:r>
            <a:r>
              <a:rPr lang="en-US" dirty="0" err="1"/>
              <a:t>fx</a:t>
            </a:r>
            <a:r>
              <a:rPr lang="en-US" dirty="0"/>
              <a:t>-fill: FIREBRICK;</a:t>
            </a:r>
          </a:p>
          <a:p>
            <a:pPr marL="0" indent="0">
              <a:buNone/>
            </a:pPr>
            <a:r>
              <a:rPr lang="en-US" dirty="0"/>
              <a:t>-</a:t>
            </a:r>
            <a:r>
              <a:rPr lang="en-US" dirty="0" err="1"/>
              <a:t>fx</a:t>
            </a:r>
            <a:r>
              <a:rPr lang="en-US" dirty="0"/>
              <a:t>-font-weight: bold;</a:t>
            </a:r>
          </a:p>
          <a:p>
            <a:pPr marL="0" indent="0">
              <a:buNone/>
            </a:pPr>
            <a:r>
              <a:rPr lang="en-US" dirty="0"/>
              <a:t>-</a:t>
            </a:r>
            <a:r>
              <a:rPr lang="en-US" dirty="0" err="1"/>
              <a:t>fx</a:t>
            </a:r>
            <a:r>
              <a:rPr lang="en-US" dirty="0"/>
              <a:t>-effect: </a:t>
            </a:r>
            <a:r>
              <a:rPr lang="en-US" dirty="0" err="1"/>
              <a:t>dropshadow</a:t>
            </a:r>
            <a:r>
              <a:rPr lang="en-US" dirty="0"/>
              <a:t>( </a:t>
            </a:r>
            <a:r>
              <a:rPr lang="en-US" dirty="0" err="1"/>
              <a:t>gaussian</a:t>
            </a:r>
            <a:r>
              <a:rPr lang="en-US" dirty="0"/>
              <a:t> , </a:t>
            </a:r>
            <a:r>
              <a:rPr lang="en-US" dirty="0" err="1"/>
              <a:t>rgba</a:t>
            </a:r>
            <a:r>
              <a:rPr lang="en-US" dirty="0"/>
              <a:t>(255,255,255,0.5) , 0,0,0,1 );</a:t>
            </a:r>
          </a:p>
          <a:p>
            <a:pPr marL="0" indent="0">
              <a:buNone/>
            </a:pPr>
            <a:r>
              <a:rPr lang="en-US" dirty="0"/>
              <a:t>}</a:t>
            </a:r>
          </a:p>
          <a:p>
            <a:pPr marL="0" indent="0">
              <a:buNone/>
            </a:pPr>
            <a:r>
              <a:rPr lang="en-US" dirty="0"/>
              <a:t> </a:t>
            </a:r>
          </a:p>
          <a:p>
            <a:pPr marL="0" indent="0">
              <a:buNone/>
            </a:pPr>
            <a:r>
              <a:rPr lang="en-US" dirty="0"/>
              <a:t>NOTES: The text fill color for welcome-text is set to a dark gray color (#818181) and an inner shadow effect is applied, creating an embossing effect. </a:t>
            </a:r>
          </a:p>
          <a:p>
            <a:endParaRPr lang="en-US" dirty="0"/>
          </a:p>
        </p:txBody>
      </p:sp>
    </p:spTree>
    <p:extLst>
      <p:ext uri="{BB962C8B-B14F-4D97-AF65-F5344CB8AC3E}">
        <p14:creationId xmlns:p14="http://schemas.microsoft.com/office/powerpoint/2010/main" val="27432143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772400" cy="914400"/>
          </a:xfrm>
        </p:spPr>
        <p:txBody>
          <a:bodyPr/>
          <a:lstStyle/>
          <a:p>
            <a:r>
              <a:rPr lang="en-US" b="1" dirty="0"/>
              <a:t>Overview</a:t>
            </a:r>
            <a:endParaRPr lang="en-US" dirty="0"/>
          </a:p>
        </p:txBody>
      </p:sp>
      <p:sp>
        <p:nvSpPr>
          <p:cNvPr id="3" name="Content Placeholder 2"/>
          <p:cNvSpPr>
            <a:spLocks noGrp="1"/>
          </p:cNvSpPr>
          <p:nvPr>
            <p:ph sz="quarter" idx="1"/>
          </p:nvPr>
        </p:nvSpPr>
        <p:spPr>
          <a:xfrm>
            <a:off x="609600" y="1143000"/>
            <a:ext cx="8229600" cy="5334000"/>
          </a:xfrm>
        </p:spPr>
        <p:txBody>
          <a:bodyPr>
            <a:normAutofit lnSpcReduction="10000"/>
          </a:bodyPr>
          <a:lstStyle/>
          <a:p>
            <a:pPr lvl="1"/>
            <a:r>
              <a:rPr lang="en-US" sz="2800" dirty="0"/>
              <a:t>Using </a:t>
            </a:r>
            <a:r>
              <a:rPr lang="en-US" sz="2800" dirty="0" err="1"/>
              <a:t>JavaFX</a:t>
            </a:r>
            <a:r>
              <a:rPr lang="en-US" sz="2800" dirty="0"/>
              <a:t> components (learn more from </a:t>
            </a:r>
            <a:r>
              <a:rPr lang="en-US" sz="2800" dirty="0" err="1"/>
              <a:t>api</a:t>
            </a:r>
            <a:r>
              <a:rPr lang="en-US" sz="2800" dirty="0"/>
              <a:t> docs </a:t>
            </a:r>
            <a:r>
              <a:rPr lang="en-US" sz="2800" dirty="0" smtClean="0"/>
              <a:t>at </a:t>
            </a:r>
            <a:r>
              <a:rPr lang="en-US" sz="2800" u="sng" dirty="0" smtClean="0">
                <a:solidFill>
                  <a:srgbClr val="FFC000"/>
                </a:solidFill>
                <a:hlinkClick r:id="rId3"/>
              </a:rPr>
              <a:t>http</a:t>
            </a:r>
            <a:r>
              <a:rPr lang="en-US" sz="2800" u="sng" dirty="0">
                <a:solidFill>
                  <a:srgbClr val="FFC000"/>
                </a:solidFill>
                <a:hlinkClick r:id="rId3"/>
              </a:rPr>
              <a:t>://</a:t>
            </a:r>
            <a:r>
              <a:rPr lang="en-US" sz="2800" u="sng" dirty="0" smtClean="0">
                <a:solidFill>
                  <a:srgbClr val="FFC000"/>
                </a:solidFill>
                <a:hlinkClick r:id="rId3"/>
              </a:rPr>
              <a:t>docs.oracle.com/javafx/2/api</a:t>
            </a:r>
            <a:r>
              <a:rPr lang="en-US" sz="2800" u="sng" dirty="0">
                <a:solidFill>
                  <a:srgbClr val="FFC000"/>
                </a:solidFill>
                <a:hlinkClick r:id="rId3"/>
              </a:rPr>
              <a:t>/</a:t>
            </a:r>
            <a:r>
              <a:rPr lang="en-US" sz="2800" dirty="0">
                <a:solidFill>
                  <a:srgbClr val="FFC000"/>
                </a:solidFill>
              </a:rPr>
              <a:t> </a:t>
            </a:r>
            <a:r>
              <a:rPr lang="en-US" sz="2800" dirty="0" smtClean="0">
                <a:solidFill>
                  <a:srgbClr val="FFC000"/>
                </a:solidFill>
              </a:rPr>
              <a:t>)</a:t>
            </a:r>
            <a:r>
              <a:rPr lang="en-US" sz="3200" dirty="0"/>
              <a:t> </a:t>
            </a:r>
            <a:endParaRPr lang="en-US" sz="3200" dirty="0" smtClean="0"/>
          </a:p>
          <a:p>
            <a:pPr lvl="1"/>
            <a:r>
              <a:rPr lang="en-US" sz="2800" dirty="0" smtClean="0"/>
              <a:t>Layout basics</a:t>
            </a:r>
            <a:br>
              <a:rPr lang="en-US" sz="2800" dirty="0" smtClean="0"/>
            </a:br>
            <a:endParaRPr lang="en-US" sz="2800" dirty="0" smtClean="0"/>
          </a:p>
          <a:p>
            <a:pPr lvl="1"/>
            <a:r>
              <a:rPr lang="en-US" sz="2800" dirty="0" smtClean="0"/>
              <a:t>Handling </a:t>
            </a:r>
            <a:r>
              <a:rPr lang="en-US" sz="2800" dirty="0"/>
              <a:t>GUI events</a:t>
            </a:r>
            <a:br>
              <a:rPr lang="en-US" sz="2800" dirty="0"/>
            </a:br>
            <a:endParaRPr lang="en-US" sz="2800" dirty="0"/>
          </a:p>
          <a:p>
            <a:pPr lvl="1"/>
            <a:r>
              <a:rPr lang="en-US" sz="2800" dirty="0"/>
              <a:t>Using CSS to style your app</a:t>
            </a:r>
            <a:br>
              <a:rPr lang="en-US" sz="2800" dirty="0"/>
            </a:br>
            <a:endParaRPr lang="en-US" sz="2800" dirty="0"/>
          </a:p>
          <a:p>
            <a:pPr lvl="1"/>
            <a:r>
              <a:rPr lang="en-US" sz="2800" dirty="0"/>
              <a:t>Declarative UI building using FXML</a:t>
            </a:r>
            <a:br>
              <a:rPr lang="en-US" sz="2800" dirty="0"/>
            </a:br>
            <a:endParaRPr lang="en-US" sz="2800" dirty="0"/>
          </a:p>
          <a:p>
            <a:pPr lvl="1"/>
            <a:r>
              <a:rPr lang="en-US" sz="2800" dirty="0"/>
              <a:t>Deployment</a:t>
            </a:r>
            <a:br>
              <a:rPr lang="en-US" sz="2800" dirty="0"/>
            </a:br>
            <a:endParaRPr lang="en-US" sz="2800" dirty="0"/>
          </a:p>
          <a:p>
            <a:endParaRPr lang="en-US" dirty="0"/>
          </a:p>
        </p:txBody>
      </p:sp>
    </p:spTree>
    <p:extLst>
      <p:ext uri="{BB962C8B-B14F-4D97-AF65-F5344CB8AC3E}">
        <p14:creationId xmlns:p14="http://schemas.microsoft.com/office/powerpoint/2010/main" val="6440949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lstStyle/>
          <a:p>
            <a:r>
              <a:rPr lang="en-US" b="1" dirty="0"/>
              <a:t>Style the Button</a:t>
            </a:r>
            <a:endParaRPr lang="en-US" dirty="0"/>
          </a:p>
        </p:txBody>
      </p:sp>
      <p:sp>
        <p:nvSpPr>
          <p:cNvPr id="3" name="Content Placeholder 2"/>
          <p:cNvSpPr>
            <a:spLocks noGrp="1"/>
          </p:cNvSpPr>
          <p:nvPr>
            <p:ph sz="quarter" idx="1"/>
          </p:nvPr>
        </p:nvSpPr>
        <p:spPr>
          <a:xfrm>
            <a:off x="457200" y="838200"/>
            <a:ext cx="8229600" cy="5562600"/>
          </a:xfrm>
        </p:spPr>
        <p:txBody>
          <a:bodyPr>
            <a:normAutofit fontScale="55000" lnSpcReduction="20000"/>
          </a:bodyPr>
          <a:lstStyle/>
          <a:p>
            <a:pPr marL="0" indent="0">
              <a:lnSpc>
                <a:spcPct val="120000"/>
              </a:lnSpc>
              <a:buNone/>
            </a:pPr>
            <a:r>
              <a:rPr lang="en-US" sz="2700" dirty="0"/>
              <a:t>We style the button so that it changes style when the user hovers the mouse over it. </a:t>
            </a:r>
          </a:p>
          <a:p>
            <a:pPr marL="0" indent="0">
              <a:lnSpc>
                <a:spcPct val="120000"/>
              </a:lnSpc>
              <a:buNone/>
            </a:pPr>
            <a:r>
              <a:rPr lang="en-US" sz="2700" dirty="0"/>
              <a:t> </a:t>
            </a:r>
            <a:r>
              <a:rPr lang="en-US" sz="2700" dirty="0" smtClean="0"/>
              <a:t>Steps</a:t>
            </a:r>
            <a:r>
              <a:rPr lang="en-US" sz="2700" dirty="0"/>
              <a:t>:</a:t>
            </a:r>
          </a:p>
          <a:p>
            <a:pPr marL="0" lvl="0" indent="0">
              <a:lnSpc>
                <a:spcPct val="120000"/>
              </a:lnSpc>
              <a:buNone/>
            </a:pPr>
            <a:r>
              <a:rPr lang="en-US" sz="2700" dirty="0"/>
              <a:t>Create the style for the initial state of the button by adding the code below. This code uses the .button style class selector, such that if you add a button to the form at a later date, then the new button will also use this style.</a:t>
            </a:r>
          </a:p>
          <a:p>
            <a:pPr marL="0" indent="0">
              <a:lnSpc>
                <a:spcPct val="120000"/>
              </a:lnSpc>
              <a:buNone/>
            </a:pPr>
            <a:r>
              <a:rPr lang="en-US" sz="2700" dirty="0"/>
              <a:t> </a:t>
            </a:r>
            <a:r>
              <a:rPr lang="en-US" sz="2700" dirty="0" smtClean="0"/>
              <a:t>.</a:t>
            </a:r>
            <a:r>
              <a:rPr lang="en-US" sz="2700" dirty="0"/>
              <a:t>button {</a:t>
            </a:r>
          </a:p>
          <a:p>
            <a:pPr marL="0" indent="0">
              <a:lnSpc>
                <a:spcPct val="120000"/>
              </a:lnSpc>
              <a:buNone/>
            </a:pPr>
            <a:r>
              <a:rPr lang="en-US" sz="2700" dirty="0"/>
              <a:t>-</a:t>
            </a:r>
            <a:r>
              <a:rPr lang="en-US" sz="2700" dirty="0" err="1"/>
              <a:t>fx</a:t>
            </a:r>
            <a:r>
              <a:rPr lang="en-US" sz="2700" dirty="0"/>
              <a:t>-text-fill: white;</a:t>
            </a:r>
          </a:p>
          <a:p>
            <a:pPr marL="0" indent="0">
              <a:lnSpc>
                <a:spcPct val="120000"/>
              </a:lnSpc>
              <a:buNone/>
            </a:pPr>
            <a:r>
              <a:rPr lang="en-US" sz="2700" dirty="0"/>
              <a:t>-</a:t>
            </a:r>
            <a:r>
              <a:rPr lang="en-US" sz="2700" dirty="0" err="1"/>
              <a:t>fx</a:t>
            </a:r>
            <a:r>
              <a:rPr lang="en-US" sz="2700" dirty="0"/>
              <a:t>-font-family: "Arial Narrow";</a:t>
            </a:r>
          </a:p>
          <a:p>
            <a:pPr marL="0" indent="0">
              <a:lnSpc>
                <a:spcPct val="120000"/>
              </a:lnSpc>
              <a:buNone/>
            </a:pPr>
            <a:r>
              <a:rPr lang="en-US" sz="2700" dirty="0"/>
              <a:t>-</a:t>
            </a:r>
            <a:r>
              <a:rPr lang="en-US" sz="2700" dirty="0" err="1"/>
              <a:t>fx</a:t>
            </a:r>
            <a:r>
              <a:rPr lang="en-US" sz="2700" dirty="0"/>
              <a:t>-font-weight: bold;</a:t>
            </a:r>
          </a:p>
          <a:p>
            <a:pPr marL="0" indent="0">
              <a:lnSpc>
                <a:spcPct val="120000"/>
              </a:lnSpc>
              <a:buNone/>
            </a:pPr>
            <a:r>
              <a:rPr lang="en-US" sz="2700" dirty="0"/>
              <a:t>-</a:t>
            </a:r>
            <a:r>
              <a:rPr lang="en-US" sz="2700" dirty="0" err="1"/>
              <a:t>fx</a:t>
            </a:r>
            <a:r>
              <a:rPr lang="en-US" sz="2700" dirty="0"/>
              <a:t>-background-color: linear-gradient(#61a2b1, #2A5058);</a:t>
            </a:r>
          </a:p>
          <a:p>
            <a:pPr marL="0" indent="0">
              <a:lnSpc>
                <a:spcPct val="120000"/>
              </a:lnSpc>
              <a:buNone/>
            </a:pPr>
            <a:r>
              <a:rPr lang="en-US" sz="2700" dirty="0"/>
              <a:t>-</a:t>
            </a:r>
            <a:r>
              <a:rPr lang="en-US" sz="2700" dirty="0" err="1"/>
              <a:t>fx</a:t>
            </a:r>
            <a:r>
              <a:rPr lang="en-US" sz="2700" dirty="0"/>
              <a:t>-effect: </a:t>
            </a:r>
            <a:r>
              <a:rPr lang="en-US" sz="2700" dirty="0" err="1"/>
              <a:t>dropshadow</a:t>
            </a:r>
            <a:r>
              <a:rPr lang="en-US" sz="2700" dirty="0"/>
              <a:t>( three-pass-box , </a:t>
            </a:r>
            <a:r>
              <a:rPr lang="en-US" sz="2700" dirty="0" err="1"/>
              <a:t>rgba</a:t>
            </a:r>
            <a:r>
              <a:rPr lang="en-US" sz="2700" dirty="0"/>
              <a:t>(0,0,0,0.6) , </a:t>
            </a:r>
            <a:br>
              <a:rPr lang="en-US" sz="2700" dirty="0"/>
            </a:br>
            <a:r>
              <a:rPr lang="en-US" sz="2700" dirty="0"/>
              <a:t>5, 0.0 , 0 , 1 );</a:t>
            </a:r>
          </a:p>
          <a:p>
            <a:pPr marL="0" indent="0">
              <a:lnSpc>
                <a:spcPct val="120000"/>
              </a:lnSpc>
              <a:buNone/>
            </a:pPr>
            <a:r>
              <a:rPr lang="en-US" sz="2700" dirty="0"/>
              <a:t>}</a:t>
            </a:r>
          </a:p>
          <a:p>
            <a:pPr marL="0" indent="0">
              <a:lnSpc>
                <a:spcPct val="120000"/>
              </a:lnSpc>
              <a:buNone/>
            </a:pPr>
            <a:r>
              <a:rPr lang="en-US" sz="2700" dirty="0"/>
              <a:t> </a:t>
            </a:r>
            <a:r>
              <a:rPr lang="en-US" sz="2700" dirty="0" smtClean="0"/>
              <a:t>Create </a:t>
            </a:r>
            <a:r>
              <a:rPr lang="en-US" sz="2700" dirty="0"/>
              <a:t>a slightly different look for when the user hovers the mouse over the button. You do this with the hover </a:t>
            </a:r>
            <a:r>
              <a:rPr lang="en-US" sz="2700" i="1" dirty="0"/>
              <a:t>pseudo-class</a:t>
            </a:r>
            <a:r>
              <a:rPr lang="en-US" sz="2700" dirty="0"/>
              <a:t>. A pseudo-class includes the selector for the class and the name for the state separated by a colon (:), as shown below - </a:t>
            </a:r>
          </a:p>
          <a:p>
            <a:pPr marL="0" indent="0">
              <a:lnSpc>
                <a:spcPct val="120000"/>
              </a:lnSpc>
              <a:buNone/>
            </a:pPr>
            <a:r>
              <a:rPr lang="en-US" sz="2700" dirty="0"/>
              <a:t> </a:t>
            </a:r>
            <a:r>
              <a:rPr lang="en-US" sz="2700" dirty="0" smtClean="0"/>
              <a:t>.</a:t>
            </a:r>
            <a:r>
              <a:rPr lang="en-US" sz="2700" dirty="0" err="1"/>
              <a:t>button:hover</a:t>
            </a:r>
            <a:r>
              <a:rPr lang="en-US" sz="2700" dirty="0"/>
              <a:t> {</a:t>
            </a:r>
          </a:p>
          <a:p>
            <a:pPr marL="0" indent="0">
              <a:lnSpc>
                <a:spcPct val="120000"/>
              </a:lnSpc>
              <a:buNone/>
            </a:pPr>
            <a:r>
              <a:rPr lang="en-US" sz="2700" dirty="0"/>
              <a:t>-</a:t>
            </a:r>
            <a:r>
              <a:rPr lang="en-US" sz="2700" dirty="0" err="1"/>
              <a:t>fx</a:t>
            </a:r>
            <a:r>
              <a:rPr lang="en-US" sz="2700" dirty="0"/>
              <a:t>-background-color: linear-gradient(#2A5058, #61a2b1);</a:t>
            </a:r>
          </a:p>
          <a:p>
            <a:pPr marL="0" indent="0">
              <a:lnSpc>
                <a:spcPct val="120000"/>
              </a:lnSpc>
              <a:buNone/>
            </a:pPr>
            <a:r>
              <a:rPr lang="en-US" sz="2700" dirty="0"/>
              <a:t>}</a:t>
            </a:r>
          </a:p>
          <a:p>
            <a:endParaRPr lang="en-US" dirty="0"/>
          </a:p>
        </p:txBody>
      </p:sp>
    </p:spTree>
    <p:extLst>
      <p:ext uri="{BB962C8B-B14F-4D97-AF65-F5344CB8AC3E}">
        <p14:creationId xmlns:p14="http://schemas.microsoft.com/office/powerpoint/2010/main" val="32621188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FXML to Create a User Interface</a:t>
            </a:r>
          </a:p>
        </p:txBody>
      </p:sp>
      <p:sp>
        <p:nvSpPr>
          <p:cNvPr id="3" name="Content Placeholder 2"/>
          <p:cNvSpPr>
            <a:spLocks noGrp="1"/>
          </p:cNvSpPr>
          <p:nvPr>
            <p:ph sz="quarter" idx="1"/>
          </p:nvPr>
        </p:nvSpPr>
        <p:spPr>
          <a:xfrm>
            <a:off x="228600" y="1219200"/>
            <a:ext cx="8686800" cy="4937760"/>
          </a:xfrm>
        </p:spPr>
        <p:txBody>
          <a:bodyPr/>
          <a:lstStyle/>
          <a:p>
            <a:pPr marL="514350" lvl="0" indent="-514350">
              <a:buFont typeface="+mj-lt"/>
              <a:buAutoNum type="arabicPeriod"/>
            </a:pPr>
            <a:r>
              <a:rPr lang="en-US" i="1" dirty="0"/>
              <a:t>Mark-up Language. </a:t>
            </a:r>
            <a:r>
              <a:rPr lang="en-US" dirty="0"/>
              <a:t>FXML is a mark-up language based on XML that is used to design and lay out </a:t>
            </a:r>
            <a:r>
              <a:rPr lang="en-US" dirty="0" err="1"/>
              <a:t>JavaFX</a:t>
            </a:r>
            <a:r>
              <a:rPr lang="en-US" dirty="0"/>
              <a:t> components, and attach event handlers; FXML markup is rendered by the JVM into a fully functioning UI. </a:t>
            </a:r>
          </a:p>
          <a:p>
            <a:pPr marL="514350" lvl="0" indent="-514350">
              <a:buFont typeface="+mj-lt"/>
              <a:buAutoNum type="arabicPeriod"/>
            </a:pPr>
            <a:r>
              <a:rPr lang="en-US" i="1" dirty="0"/>
              <a:t>Declarative programming. </a:t>
            </a:r>
            <a:r>
              <a:rPr lang="en-US" dirty="0"/>
              <a:t>FXML makes it possible to develop UI code in a </a:t>
            </a:r>
            <a:r>
              <a:rPr lang="en-US" i="1" dirty="0"/>
              <a:t>declarative </a:t>
            </a:r>
            <a:r>
              <a:rPr lang="en-US" dirty="0"/>
              <a:t>style, using XML commands to declare </a:t>
            </a:r>
            <a:r>
              <a:rPr lang="en-US" i="1" dirty="0"/>
              <a:t>what </a:t>
            </a:r>
            <a:r>
              <a:rPr lang="en-US" dirty="0"/>
              <a:t>is needed rather than writing the Java code that accomplishes the goal. This flexibility makes it possible to develop FXML code using a designer tool, which  supports  drag-and-drop layout of components and event-handling. The tool that accomplishes this is called </a:t>
            </a:r>
            <a:r>
              <a:rPr lang="en-US" dirty="0" err="1"/>
              <a:t>SceneBuilder</a:t>
            </a:r>
            <a:r>
              <a:rPr lang="en-US" dirty="0"/>
              <a:t>.</a:t>
            </a:r>
          </a:p>
          <a:p>
            <a:pPr marL="514350" indent="-514350">
              <a:buFont typeface="+mj-lt"/>
              <a:buAutoNum type="arabicPeriod"/>
            </a:pPr>
            <a:endParaRPr lang="en-US" dirty="0"/>
          </a:p>
        </p:txBody>
      </p:sp>
    </p:spTree>
    <p:extLst>
      <p:ext uri="{BB962C8B-B14F-4D97-AF65-F5344CB8AC3E}">
        <p14:creationId xmlns:p14="http://schemas.microsoft.com/office/powerpoint/2010/main" val="8413862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lvl="0" indent="0">
              <a:buNone/>
            </a:pPr>
            <a:r>
              <a:rPr lang="en-US" sz="2800" dirty="0" smtClean="0"/>
              <a:t>3)  Topics </a:t>
            </a:r>
            <a:r>
              <a:rPr lang="en-US" sz="2800" dirty="0"/>
              <a:t>for FXML</a:t>
            </a:r>
            <a:r>
              <a:rPr lang="en-US" sz="2800" dirty="0" smtClean="0"/>
              <a:t>: </a:t>
            </a:r>
            <a:r>
              <a:rPr lang="en-US" sz="2400" dirty="0" smtClean="0"/>
              <a:t>( Refer : Lesson-Review of XML.doc)</a:t>
            </a:r>
            <a:endParaRPr lang="en-US" sz="2800" dirty="0"/>
          </a:p>
          <a:p>
            <a:pPr marL="731520" lvl="1" indent="-457200">
              <a:buFont typeface="+mj-lt"/>
              <a:buAutoNum type="alphaLcParenR"/>
            </a:pPr>
            <a:r>
              <a:rPr lang="en-US" sz="2400" dirty="0"/>
              <a:t>We give a quick review of XML, including an example of how it is read and used in a Java program</a:t>
            </a:r>
          </a:p>
          <a:p>
            <a:pPr marL="731520" lvl="1" indent="-457200">
              <a:buFont typeface="+mj-lt"/>
              <a:buAutoNum type="alphaLcParenR"/>
            </a:pPr>
            <a:r>
              <a:rPr lang="en-US" sz="2400" dirty="0"/>
              <a:t>We re-build the small Login app using FXML (without the use of </a:t>
            </a:r>
            <a:r>
              <a:rPr lang="en-US" sz="2400" dirty="0" err="1"/>
              <a:t>SceneBuilider</a:t>
            </a:r>
            <a:r>
              <a:rPr lang="en-US" sz="2400" dirty="0"/>
              <a:t>) showing FXML markup syntax and how it is used by </a:t>
            </a:r>
            <a:r>
              <a:rPr lang="en-US" sz="2400" dirty="0" err="1"/>
              <a:t>JavaFX</a:t>
            </a:r>
            <a:r>
              <a:rPr lang="en-US" sz="2400" dirty="0"/>
              <a:t> code.</a:t>
            </a:r>
          </a:p>
          <a:p>
            <a:pPr marL="731520" lvl="1" indent="-457200">
              <a:buFont typeface="+mj-lt"/>
              <a:buAutoNum type="alphaLcParenR"/>
            </a:pPr>
            <a:r>
              <a:rPr lang="en-US" sz="2400" dirty="0"/>
              <a:t>In Part II, we show how to work with FXML documents using Scene Builder.</a:t>
            </a:r>
          </a:p>
          <a:p>
            <a:endParaRPr lang="en-US" dirty="0"/>
          </a:p>
        </p:txBody>
      </p:sp>
    </p:spTree>
    <p:extLst>
      <p:ext uri="{BB962C8B-B14F-4D97-AF65-F5344CB8AC3E}">
        <p14:creationId xmlns:p14="http://schemas.microsoft.com/office/powerpoint/2010/main" val="259617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FXML Basics</a:t>
            </a:r>
            <a:r>
              <a:rPr lang="en-US" dirty="0"/>
              <a:t/>
            </a:r>
            <a:br>
              <a:rPr lang="en-US" dirty="0"/>
            </a:br>
            <a:endParaRPr lang="en-US" dirty="0"/>
          </a:p>
        </p:txBody>
      </p:sp>
      <p:sp>
        <p:nvSpPr>
          <p:cNvPr id="3" name="Content Placeholder 2"/>
          <p:cNvSpPr>
            <a:spLocks noGrp="1"/>
          </p:cNvSpPr>
          <p:nvPr>
            <p:ph sz="quarter" idx="1"/>
          </p:nvPr>
        </p:nvSpPr>
        <p:spPr>
          <a:xfrm>
            <a:off x="457200" y="1219200"/>
            <a:ext cx="8229600" cy="1143000"/>
          </a:xfrm>
        </p:spPr>
        <p:txBody>
          <a:bodyPr>
            <a:normAutofit/>
          </a:bodyPr>
          <a:lstStyle/>
          <a:p>
            <a:r>
              <a:rPr lang="en-US" sz="2000" dirty="0"/>
              <a:t>When building a UI using FXML, there are two types of documents to create: the FXML file(s) and the controlling Java file(s). Here are shells of these for the Login app:</a:t>
            </a:r>
          </a:p>
        </p:txBody>
      </p:sp>
      <p:pic>
        <p:nvPicPr>
          <p:cNvPr id="205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362200"/>
            <a:ext cx="8077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89277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Code</a:t>
            </a:r>
            <a:endParaRPr lang="en-US" dirty="0"/>
          </a:p>
        </p:txBody>
      </p:sp>
      <p:pic>
        <p:nvPicPr>
          <p:cNvPr id="307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8458199"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5793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FXML Code</a:t>
            </a:r>
            <a:r>
              <a:rPr lang="en-US" dirty="0"/>
              <a:t/>
            </a:r>
            <a:br>
              <a:rPr lang="en-US" dirty="0"/>
            </a:br>
            <a:endParaRPr lang="en-US" dirty="0"/>
          </a:p>
        </p:txBody>
      </p:sp>
      <p:sp>
        <p:nvSpPr>
          <p:cNvPr id="3" name="Content Placeholder 2"/>
          <p:cNvSpPr>
            <a:spLocks noGrp="1"/>
          </p:cNvSpPr>
          <p:nvPr>
            <p:ph sz="quarter" idx="1"/>
          </p:nvPr>
        </p:nvSpPr>
        <p:spPr/>
        <p:txBody>
          <a:bodyPr/>
          <a:lstStyle/>
          <a:p>
            <a:pPr marL="514350" lvl="0" indent="-514350">
              <a:buFont typeface="+mj-lt"/>
              <a:buAutoNum type="arabicPeriod"/>
            </a:pPr>
            <a:r>
              <a:rPr lang="en-US" dirty="0"/>
              <a:t>XML processing instructions are used to specify Java imports</a:t>
            </a:r>
          </a:p>
          <a:p>
            <a:pPr marL="514350" lvl="0" indent="-514350">
              <a:buFont typeface="+mj-lt"/>
              <a:buAutoNum type="arabicPeriod"/>
            </a:pPr>
            <a:r>
              <a:rPr lang="en-US" dirty="0"/>
              <a:t>The root of the FXML document is the root of the Scene that is being built.</a:t>
            </a:r>
          </a:p>
          <a:p>
            <a:pPr marL="514350" lvl="0" indent="-514350">
              <a:buFont typeface="+mj-lt"/>
              <a:buAutoNum type="arabicPeriod"/>
            </a:pPr>
            <a:r>
              <a:rPr lang="en-US" dirty="0"/>
              <a:t>Nesting in the FXML document parallels the nesting that is done in building </a:t>
            </a:r>
            <a:r>
              <a:rPr lang="en-US" dirty="0" err="1"/>
              <a:t>JavaFX</a:t>
            </a:r>
            <a:r>
              <a:rPr lang="en-US" dirty="0"/>
              <a:t> components (as we did in building the Login app).</a:t>
            </a:r>
          </a:p>
          <a:p>
            <a:pPr marL="514350" lvl="0" indent="-514350">
              <a:buFont typeface="+mj-lt"/>
              <a:buAutoNum type="arabicPeriod"/>
            </a:pPr>
            <a:r>
              <a:rPr lang="en-US" dirty="0"/>
              <a:t>The Java code shows how to access the values specified in the FXML document. After obtaining the root, further </a:t>
            </a:r>
            <a:r>
              <a:rPr lang="en-US" dirty="0" err="1"/>
              <a:t>JavaFX</a:t>
            </a:r>
            <a:r>
              <a:rPr lang="en-US" dirty="0"/>
              <a:t> changes can be made directly in Java.</a:t>
            </a:r>
          </a:p>
          <a:p>
            <a:endParaRPr lang="en-US" dirty="0"/>
          </a:p>
        </p:txBody>
      </p:sp>
    </p:spTree>
    <p:extLst>
      <p:ext uri="{BB962C8B-B14F-4D97-AF65-F5344CB8AC3E}">
        <p14:creationId xmlns:p14="http://schemas.microsoft.com/office/powerpoint/2010/main" val="815964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FXML Example 1: Component Layout</a:t>
            </a:r>
            <a:r>
              <a:rPr lang="en-US" dirty="0"/>
              <a:t/>
            </a:r>
            <a:br>
              <a:rPr lang="en-US" dirty="0"/>
            </a:br>
            <a:endParaRPr lang="en-US" dirty="0"/>
          </a:p>
        </p:txBody>
      </p:sp>
      <p:sp>
        <p:nvSpPr>
          <p:cNvPr id="3" name="Content Placeholder 2"/>
          <p:cNvSpPr>
            <a:spLocks noGrp="1"/>
          </p:cNvSpPr>
          <p:nvPr>
            <p:ph sz="quarter" idx="1"/>
          </p:nvPr>
        </p:nvSpPr>
        <p:spPr>
          <a:xfrm>
            <a:off x="304800" y="1219200"/>
            <a:ext cx="8839200" cy="4937760"/>
          </a:xfrm>
        </p:spPr>
        <p:txBody>
          <a:bodyPr/>
          <a:lstStyle/>
          <a:p>
            <a:pPr marL="0" indent="0">
              <a:buNone/>
            </a:pPr>
            <a:r>
              <a:rPr lang="en-US" sz="3200" dirty="0"/>
              <a:t>The sample code in </a:t>
            </a:r>
            <a:r>
              <a:rPr lang="en-US" sz="3200" dirty="0" smtClean="0"/>
              <a:t>lesson6.lecture.javafx.fxmlexample.FXMLExample1</a:t>
            </a:r>
            <a:endParaRPr lang="en-US" sz="3200" dirty="0"/>
          </a:p>
          <a:p>
            <a:pPr marL="0" indent="0">
              <a:buNone/>
            </a:pPr>
            <a:r>
              <a:rPr lang="en-US" sz="3200" dirty="0"/>
              <a:t>shows how components are laid out using an FXML document</a:t>
            </a:r>
          </a:p>
          <a:p>
            <a:endParaRPr lang="en-US" dirty="0"/>
          </a:p>
        </p:txBody>
      </p:sp>
    </p:spTree>
    <p:extLst>
      <p:ext uri="{BB962C8B-B14F-4D97-AF65-F5344CB8AC3E}">
        <p14:creationId xmlns:p14="http://schemas.microsoft.com/office/powerpoint/2010/main" val="1391615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FXML Example 2: Connect Java and FXML Code</a:t>
            </a:r>
            <a:endParaRPr lang="en-US" dirty="0"/>
          </a:p>
        </p:txBody>
      </p:sp>
      <p:sp>
        <p:nvSpPr>
          <p:cNvPr id="3" name="Content Placeholder 2"/>
          <p:cNvSpPr>
            <a:spLocks noGrp="1"/>
          </p:cNvSpPr>
          <p:nvPr>
            <p:ph sz="quarter" idx="1"/>
          </p:nvPr>
        </p:nvSpPr>
        <p:spPr>
          <a:xfrm>
            <a:off x="457200" y="1219200"/>
            <a:ext cx="8229600" cy="5029200"/>
          </a:xfrm>
        </p:spPr>
        <p:txBody>
          <a:bodyPr>
            <a:normAutofit fontScale="85000" lnSpcReduction="20000"/>
          </a:bodyPr>
          <a:lstStyle/>
          <a:p>
            <a:pPr marL="0" indent="0">
              <a:buNone/>
            </a:pPr>
            <a:r>
              <a:rPr lang="en-US" dirty="0"/>
              <a:t>The demo </a:t>
            </a:r>
          </a:p>
          <a:p>
            <a:pPr marL="0" indent="0">
              <a:buNone/>
            </a:pPr>
            <a:r>
              <a:rPr lang="en-US" dirty="0"/>
              <a:t>lesson6.lecture.javafx.fxmlexample.FXMLExample2</a:t>
            </a:r>
          </a:p>
          <a:p>
            <a:pPr marL="0" indent="0">
              <a:buNone/>
            </a:pPr>
            <a:r>
              <a:rPr lang="en-US" dirty="0"/>
              <a:t>shows how to link between Java code and the FXML code, using id fields (similar to the approach in JavaScript).  </a:t>
            </a:r>
          </a:p>
          <a:p>
            <a:pPr marL="0" indent="0">
              <a:buNone/>
            </a:pPr>
            <a:r>
              <a:rPr lang="en-US" dirty="0"/>
              <a:t>Note:</a:t>
            </a:r>
          </a:p>
          <a:p>
            <a:pPr marL="514350" lvl="0" indent="-514350">
              <a:buFont typeface="+mj-lt"/>
              <a:buAutoNum type="arabicPeriod"/>
            </a:pPr>
            <a:r>
              <a:rPr lang="en-US" dirty="0"/>
              <a:t>The id fields are specified as attributes of component elements in the FXML document.</a:t>
            </a:r>
            <a:br>
              <a:rPr lang="en-US" dirty="0"/>
            </a:br>
            <a:r>
              <a:rPr lang="en-US" dirty="0"/>
              <a:t>&lt;Text </a:t>
            </a:r>
            <a:r>
              <a:rPr lang="en-US" b="1" dirty="0"/>
              <a:t>id="</a:t>
            </a:r>
            <a:r>
              <a:rPr lang="en-US" b="1" dirty="0" err="1"/>
              <a:t>actiontarget</a:t>
            </a:r>
            <a:r>
              <a:rPr lang="en-US" b="1" dirty="0"/>
              <a:t>"</a:t>
            </a:r>
            <a:r>
              <a:rPr lang="en-US" dirty="0"/>
              <a:t> </a:t>
            </a:r>
            <a:r>
              <a:rPr lang="en-US" dirty="0" err="1"/>
              <a:t>GridPane.columnIndex</a:t>
            </a:r>
            <a:r>
              <a:rPr lang="en-US" dirty="0"/>
              <a:t>="1" </a:t>
            </a:r>
            <a:r>
              <a:rPr lang="en-US" dirty="0" err="1"/>
              <a:t>GridPane.rowIndex</a:t>
            </a:r>
            <a:r>
              <a:rPr lang="en-US" dirty="0"/>
              <a:t>="6" /&gt;</a:t>
            </a:r>
          </a:p>
          <a:p>
            <a:pPr marL="514350" lvl="0" indent="-514350">
              <a:buFont typeface="+mj-lt"/>
              <a:buAutoNum type="arabicPeriod"/>
            </a:pPr>
            <a:r>
              <a:rPr lang="en-US" dirty="0"/>
              <a:t>You reference components having id tags in the FXML document using Java syntax like the following: </a:t>
            </a:r>
            <a:br>
              <a:rPr lang="en-US" dirty="0"/>
            </a:br>
            <a:r>
              <a:rPr lang="en-US" dirty="0"/>
              <a:t>Text target = (Text)</a:t>
            </a:r>
            <a:r>
              <a:rPr lang="en-US" dirty="0" err="1"/>
              <a:t>root.lookup</a:t>
            </a:r>
            <a:r>
              <a:rPr lang="en-US" dirty="0"/>
              <a:t>("#</a:t>
            </a:r>
            <a:r>
              <a:rPr lang="en-US" dirty="0" err="1"/>
              <a:t>actiontarget</a:t>
            </a:r>
            <a:r>
              <a:rPr lang="en-US" dirty="0"/>
              <a:t>");</a:t>
            </a:r>
          </a:p>
          <a:p>
            <a:pPr marL="514350" lvl="0" indent="-514350">
              <a:buFont typeface="+mj-lt"/>
              <a:buAutoNum type="arabicPeriod"/>
            </a:pPr>
            <a:r>
              <a:rPr lang="en-US" dirty="0"/>
              <a:t>In this approach, event-handling can be done inside the Java code by retrieving (by id) an event-generating component (like a Button) and attaching an event-handler (see the demo).</a:t>
            </a:r>
          </a:p>
          <a:p>
            <a:endParaRPr lang="en-US" dirty="0"/>
          </a:p>
        </p:txBody>
      </p:sp>
    </p:spTree>
    <p:extLst>
      <p:ext uri="{BB962C8B-B14F-4D97-AF65-F5344CB8AC3E}">
        <p14:creationId xmlns:p14="http://schemas.microsoft.com/office/powerpoint/2010/main" val="9445830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b="1" dirty="0"/>
              <a:t>FXML Example 3: Event Handling</a:t>
            </a:r>
            <a:r>
              <a:rPr lang="en-US" dirty="0"/>
              <a:t/>
            </a:r>
            <a:br>
              <a:rPr lang="en-US" dirty="0"/>
            </a:br>
            <a:endParaRPr lang="en-US" dirty="0"/>
          </a:p>
        </p:txBody>
      </p:sp>
      <p:sp>
        <p:nvSpPr>
          <p:cNvPr id="3" name="Content Placeholder 2"/>
          <p:cNvSpPr>
            <a:spLocks noGrp="1"/>
          </p:cNvSpPr>
          <p:nvPr>
            <p:ph sz="quarter" idx="1"/>
          </p:nvPr>
        </p:nvSpPr>
        <p:spPr>
          <a:xfrm>
            <a:off x="152400" y="533400"/>
            <a:ext cx="8839200" cy="6019800"/>
          </a:xfrm>
        </p:spPr>
        <p:txBody>
          <a:bodyPr>
            <a:noAutofit/>
          </a:bodyPr>
          <a:lstStyle/>
          <a:p>
            <a:pPr marL="0" indent="0">
              <a:buNone/>
            </a:pPr>
            <a:r>
              <a:rPr lang="en-US" sz="1550" dirty="0"/>
              <a:t>The demo </a:t>
            </a:r>
            <a:r>
              <a:rPr lang="en-US" sz="1550" dirty="0" smtClean="0"/>
              <a:t>lesson6.lecture.javafx.fxmlexample.FXMLExample3</a:t>
            </a:r>
            <a:endParaRPr lang="en-US" sz="1550" dirty="0"/>
          </a:p>
          <a:p>
            <a:pPr marL="0" indent="0">
              <a:buNone/>
            </a:pPr>
            <a:r>
              <a:rPr lang="en-US" sz="1550" dirty="0" smtClean="0"/>
              <a:t>shows</a:t>
            </a:r>
            <a:r>
              <a:rPr lang="en-US" sz="1550" b="1" dirty="0" smtClean="0"/>
              <a:t> </a:t>
            </a:r>
            <a:r>
              <a:rPr lang="en-US" sz="1550" dirty="0"/>
              <a:t>how to handle events in a better way, by injecting event-generating components into a Controller class, responsible for event-handling code. </a:t>
            </a:r>
          </a:p>
          <a:p>
            <a:pPr marL="0" indent="0">
              <a:lnSpc>
                <a:spcPct val="120000"/>
              </a:lnSpc>
              <a:buNone/>
            </a:pPr>
            <a:r>
              <a:rPr lang="en-US" sz="1550" dirty="0"/>
              <a:t> </a:t>
            </a:r>
            <a:r>
              <a:rPr lang="en-US" sz="1550" dirty="0" smtClean="0"/>
              <a:t>Notes:</a:t>
            </a:r>
          </a:p>
          <a:p>
            <a:pPr marL="0" indent="0">
              <a:lnSpc>
                <a:spcPct val="120000"/>
              </a:lnSpc>
              <a:buNone/>
            </a:pPr>
            <a:r>
              <a:rPr lang="en-US" sz="1550" dirty="0"/>
              <a:t> </a:t>
            </a:r>
            <a:r>
              <a:rPr lang="en-US" sz="1550" dirty="0" smtClean="0"/>
              <a:t>1. You </a:t>
            </a:r>
            <a:r>
              <a:rPr lang="en-US" sz="1550" dirty="0"/>
              <a:t>inject components into a controller class using the @FXML annotation.</a:t>
            </a:r>
            <a:br>
              <a:rPr lang="en-US" sz="1550" dirty="0"/>
            </a:br>
            <a:r>
              <a:rPr lang="en-US" sz="1550" dirty="0" smtClean="0"/>
              <a:t>2. Components </a:t>
            </a:r>
            <a:r>
              <a:rPr lang="en-US" sz="1550" dirty="0"/>
              <a:t>that need to be referenced in the controller must have “</a:t>
            </a:r>
            <a:r>
              <a:rPr lang="en-US" sz="1550" dirty="0" err="1"/>
              <a:t>fx:id</a:t>
            </a:r>
            <a:r>
              <a:rPr lang="en-US" sz="1550" dirty="0"/>
              <a:t>” tags instead of simply “id” tags.</a:t>
            </a:r>
            <a:br>
              <a:rPr lang="en-US" sz="1550" dirty="0"/>
            </a:br>
            <a:r>
              <a:rPr lang="en-US" sz="1550" dirty="0" smtClean="0"/>
              <a:t>3. You </a:t>
            </a:r>
            <a:r>
              <a:rPr lang="en-US" sz="1550" dirty="0"/>
              <a:t>reference an event handler within the FXML document with code like this:</a:t>
            </a:r>
          </a:p>
          <a:p>
            <a:pPr marL="0" indent="0">
              <a:lnSpc>
                <a:spcPct val="120000"/>
              </a:lnSpc>
              <a:buNone/>
            </a:pPr>
            <a:r>
              <a:rPr lang="en-US" sz="1550" dirty="0"/>
              <a:t>  &lt;Button text="Sign In" </a:t>
            </a:r>
            <a:r>
              <a:rPr lang="en-US" sz="1550" dirty="0" err="1"/>
              <a:t>onAction</a:t>
            </a:r>
            <a:r>
              <a:rPr lang="en-US" sz="1550" dirty="0"/>
              <a:t>="#</a:t>
            </a:r>
            <a:r>
              <a:rPr lang="en-US" sz="1550" dirty="0" err="1"/>
              <a:t>handleSubmitButtonAction</a:t>
            </a:r>
            <a:r>
              <a:rPr lang="en-US" sz="1550" dirty="0"/>
              <a:t>" /&gt;</a:t>
            </a:r>
            <a:br>
              <a:rPr lang="en-US" sz="1550" dirty="0"/>
            </a:br>
            <a:r>
              <a:rPr lang="en-US" sz="1550" dirty="0"/>
              <a:t>When the button is clicked, the JVM will look for a method </a:t>
            </a:r>
            <a:r>
              <a:rPr lang="en-US" sz="1550" dirty="0" err="1"/>
              <a:t>handleSubmitButtonAction</a:t>
            </a:r>
            <a:r>
              <a:rPr lang="en-US" sz="1550" dirty="0"/>
              <a:t> in the controller class, and will execute this method.</a:t>
            </a:r>
            <a:br>
              <a:rPr lang="en-US" sz="1550" dirty="0"/>
            </a:br>
            <a:r>
              <a:rPr lang="en-US" sz="1550" dirty="0" smtClean="0"/>
              <a:t>4. To </a:t>
            </a:r>
            <a:r>
              <a:rPr lang="en-US" sz="1550" dirty="0"/>
              <a:t>tell the JVM about the class that you will use as controller, you include an  </a:t>
            </a:r>
            <a:r>
              <a:rPr lang="en-US" sz="1550" dirty="0" err="1"/>
              <a:t>fx:controller</a:t>
            </a:r>
            <a:r>
              <a:rPr lang="en-US" sz="1550" dirty="0"/>
              <a:t> attribute in the root, like this:</a:t>
            </a:r>
          </a:p>
          <a:p>
            <a:pPr marL="0" indent="0">
              <a:lnSpc>
                <a:spcPct val="120000"/>
              </a:lnSpc>
              <a:buNone/>
            </a:pPr>
            <a:r>
              <a:rPr lang="en-US" sz="1550" dirty="0"/>
              <a:t>   </a:t>
            </a:r>
            <a:r>
              <a:rPr lang="en-US" sz="1550" dirty="0" err="1"/>
              <a:t>fx:controller</a:t>
            </a:r>
            <a:r>
              <a:rPr lang="en-US" sz="1550" dirty="0" smtClean="0"/>
              <a:t>= </a:t>
            </a:r>
            <a:r>
              <a:rPr lang="en-US" sz="1550" dirty="0"/>
              <a:t>"lesson6.lecture.javafx.fxmlexample.FXMLExampleController"</a:t>
            </a:r>
            <a:br>
              <a:rPr lang="en-US" sz="1550" dirty="0"/>
            </a:br>
            <a:r>
              <a:rPr lang="en-US" sz="1550" dirty="0" smtClean="0"/>
              <a:t>5. To </a:t>
            </a:r>
            <a:r>
              <a:rPr lang="en-US" sz="1550" dirty="0"/>
              <a:t>tell the JVM about the “</a:t>
            </a:r>
            <a:r>
              <a:rPr lang="en-US" sz="1550" dirty="0" err="1"/>
              <a:t>fx</a:t>
            </a:r>
            <a:r>
              <a:rPr lang="en-US" sz="1550" dirty="0"/>
              <a:t>” namespace, you also include in the root the attribute </a:t>
            </a:r>
            <a:r>
              <a:rPr lang="en-US" sz="1550" dirty="0" err="1"/>
              <a:t>xmlns:fx</a:t>
            </a:r>
            <a:r>
              <a:rPr lang="en-US" sz="1550" dirty="0"/>
              <a:t>, like the following:</a:t>
            </a:r>
          </a:p>
          <a:p>
            <a:pPr marL="0" indent="0">
              <a:lnSpc>
                <a:spcPct val="120000"/>
              </a:lnSpc>
              <a:buNone/>
            </a:pPr>
            <a:r>
              <a:rPr lang="en-US" sz="1550" dirty="0" err="1"/>
              <a:t>xmlns:fx</a:t>
            </a:r>
            <a:r>
              <a:rPr lang="en-US" sz="1550" dirty="0"/>
              <a:t>=</a:t>
            </a:r>
            <a:r>
              <a:rPr lang="en-US" sz="1550" u="sng" dirty="0">
                <a:hlinkClick r:id="rId3"/>
              </a:rPr>
              <a:t>http://javafx.com/fxml</a:t>
            </a:r>
            <a:r>
              <a:rPr lang="en-US" sz="1550" dirty="0"/>
              <a:t/>
            </a:r>
            <a:br>
              <a:rPr lang="en-US" sz="1550" dirty="0"/>
            </a:br>
            <a:r>
              <a:rPr lang="en-US" sz="1550" dirty="0" smtClean="0"/>
              <a:t>6. Using </a:t>
            </a:r>
            <a:r>
              <a:rPr lang="en-US" sz="1550" dirty="0"/>
              <a:t>a Controller class to be responsible for event-handlers is an application of the </a:t>
            </a:r>
            <a:r>
              <a:rPr lang="en-US" sz="1550" i="1" dirty="0"/>
              <a:t>Mediator design pattern</a:t>
            </a:r>
            <a:r>
              <a:rPr lang="en-US" sz="1550" dirty="0"/>
              <a:t>  (discussed in Software Engineering) and supports the principle “separation of concerns” – separating the static UI layout code from the dynamic event-handling code. </a:t>
            </a:r>
          </a:p>
        </p:txBody>
      </p:sp>
    </p:spTree>
    <p:extLst>
      <p:ext uri="{BB962C8B-B14F-4D97-AF65-F5344CB8AC3E}">
        <p14:creationId xmlns:p14="http://schemas.microsoft.com/office/powerpoint/2010/main" val="18383243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FXML Example 4:</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b="1" dirty="0"/>
              <a:t>Referencing CSS Styles in the FXML Document </a:t>
            </a:r>
            <a:endParaRPr lang="en-US" dirty="0"/>
          </a:p>
          <a:p>
            <a:pPr marL="0" indent="0">
              <a:buNone/>
            </a:pPr>
            <a:r>
              <a:rPr lang="en-US" dirty="0"/>
              <a:t>The demo </a:t>
            </a:r>
          </a:p>
          <a:p>
            <a:pPr marL="0" indent="0">
              <a:buNone/>
            </a:pPr>
            <a:r>
              <a:rPr lang="en-US" dirty="0"/>
              <a:t>lesson6.lecture.javafx.fxmlexample.FXMLExample4</a:t>
            </a:r>
          </a:p>
          <a:p>
            <a:pPr marL="0" indent="0">
              <a:buNone/>
            </a:pPr>
            <a:r>
              <a:rPr lang="en-US" dirty="0"/>
              <a:t> </a:t>
            </a:r>
          </a:p>
          <a:p>
            <a:pPr marL="0" indent="0">
              <a:buNone/>
            </a:pPr>
            <a:r>
              <a:rPr lang="en-US" dirty="0"/>
              <a:t>adds lines to the FXML document to handle CSS styling. </a:t>
            </a:r>
          </a:p>
        </p:txBody>
      </p:sp>
    </p:spTree>
    <p:extLst>
      <p:ext uri="{BB962C8B-B14F-4D97-AF65-F5344CB8AC3E}">
        <p14:creationId xmlns:p14="http://schemas.microsoft.com/office/powerpoint/2010/main" val="931958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491" y="13855"/>
            <a:ext cx="5257800" cy="609600"/>
          </a:xfrm>
        </p:spPr>
        <p:txBody>
          <a:bodyPr>
            <a:normAutofit/>
          </a:bodyPr>
          <a:lstStyle/>
          <a:p>
            <a:r>
              <a:rPr lang="en-US" dirty="0" smtClean="0"/>
              <a:t>First </a:t>
            </a:r>
            <a:r>
              <a:rPr lang="en-US" dirty="0" err="1" smtClean="0"/>
              <a:t>JavaFX</a:t>
            </a:r>
            <a:r>
              <a:rPr lang="en-US" dirty="0" smtClean="0"/>
              <a:t> Application</a:t>
            </a:r>
            <a:endParaRPr lang="en-US" dirty="0"/>
          </a:p>
        </p:txBody>
      </p:sp>
      <p:sp>
        <p:nvSpPr>
          <p:cNvPr id="3" name="Content Placeholder 2"/>
          <p:cNvSpPr>
            <a:spLocks noGrp="1"/>
          </p:cNvSpPr>
          <p:nvPr>
            <p:ph sz="quarter" idx="1"/>
          </p:nvPr>
        </p:nvSpPr>
        <p:spPr>
          <a:xfrm>
            <a:off x="457200" y="762000"/>
            <a:ext cx="8229600" cy="5638800"/>
          </a:xfrm>
        </p:spPr>
        <p:txBody>
          <a:bodyPr>
            <a:normAutofit fontScale="77500" lnSpcReduction="20000"/>
          </a:bodyPr>
          <a:lstStyle/>
          <a:p>
            <a:pPr marL="0" indent="0">
              <a:buNone/>
            </a:pPr>
            <a:r>
              <a:rPr lang="en-US" dirty="0" smtClean="0"/>
              <a:t>public </a:t>
            </a:r>
            <a:r>
              <a:rPr lang="en-US" dirty="0"/>
              <a:t>class </a:t>
            </a:r>
            <a:r>
              <a:rPr lang="en-US" dirty="0" err="1"/>
              <a:t>FirstApp</a:t>
            </a:r>
            <a:r>
              <a:rPr lang="en-US" dirty="0"/>
              <a:t> extends Application { </a:t>
            </a:r>
          </a:p>
          <a:p>
            <a:pPr marL="0" indent="0">
              <a:buNone/>
            </a:pPr>
            <a:r>
              <a:rPr lang="en-US" dirty="0"/>
              <a:t>    </a:t>
            </a:r>
            <a:r>
              <a:rPr lang="en-US" dirty="0" smtClean="0"/>
              <a:t>@</a:t>
            </a:r>
            <a:r>
              <a:rPr lang="en-US" dirty="0"/>
              <a:t>Override </a:t>
            </a:r>
          </a:p>
          <a:p>
            <a:pPr marL="0" indent="0">
              <a:buNone/>
            </a:pPr>
            <a:r>
              <a:rPr lang="en-US" dirty="0"/>
              <a:t>    public void start(Stage stage) { </a:t>
            </a:r>
          </a:p>
          <a:p>
            <a:pPr marL="0" indent="0">
              <a:buNone/>
            </a:pPr>
            <a:r>
              <a:rPr lang="en-US" dirty="0"/>
              <a:t>        Label </a:t>
            </a:r>
            <a:r>
              <a:rPr lang="en-US" dirty="0" err="1"/>
              <a:t>label</a:t>
            </a:r>
            <a:r>
              <a:rPr lang="en-US" dirty="0"/>
              <a:t> = new Label("Welcome"); </a:t>
            </a:r>
          </a:p>
          <a:p>
            <a:pPr marL="0" indent="0">
              <a:buNone/>
            </a:pPr>
            <a:r>
              <a:rPr lang="en-US" dirty="0"/>
              <a:t>        </a:t>
            </a:r>
            <a:r>
              <a:rPr lang="en-US" dirty="0" err="1"/>
              <a:t>StackPane</a:t>
            </a:r>
            <a:r>
              <a:rPr lang="en-US" dirty="0"/>
              <a:t> root = new </a:t>
            </a:r>
            <a:r>
              <a:rPr lang="en-US" dirty="0" err="1"/>
              <a:t>StackPane</a:t>
            </a:r>
            <a:r>
              <a:rPr lang="en-US" dirty="0"/>
              <a:t>(); </a:t>
            </a:r>
            <a:r>
              <a:rPr lang="en-US" dirty="0" smtClean="0"/>
              <a:t>// Layout</a:t>
            </a:r>
            <a:endParaRPr lang="en-US" dirty="0"/>
          </a:p>
          <a:p>
            <a:pPr marL="0" indent="0">
              <a:buNone/>
            </a:pPr>
            <a:r>
              <a:rPr lang="en-US" dirty="0"/>
              <a:t>        </a:t>
            </a:r>
            <a:r>
              <a:rPr lang="en-US" dirty="0" err="1"/>
              <a:t>root.getChildren</a:t>
            </a:r>
            <a:r>
              <a:rPr lang="en-US" dirty="0"/>
              <a:t>().add(label); </a:t>
            </a:r>
            <a:r>
              <a:rPr lang="en-US" dirty="0" smtClean="0"/>
              <a:t> // adding components in the layout</a:t>
            </a:r>
            <a:endParaRPr lang="en-US" dirty="0"/>
          </a:p>
          <a:p>
            <a:pPr marL="0" indent="0">
              <a:buNone/>
            </a:pPr>
            <a:r>
              <a:rPr lang="en-US" dirty="0"/>
              <a:t>        </a:t>
            </a:r>
          </a:p>
          <a:p>
            <a:pPr marL="0" indent="0">
              <a:buNone/>
            </a:pPr>
            <a:r>
              <a:rPr lang="en-US" dirty="0"/>
              <a:t>        Scene </a:t>
            </a:r>
            <a:r>
              <a:rPr lang="en-US" dirty="0" err="1"/>
              <a:t>scene</a:t>
            </a:r>
            <a:r>
              <a:rPr lang="en-US" dirty="0"/>
              <a:t> = new Scene(root, 400, 100); </a:t>
            </a:r>
          </a:p>
          <a:p>
            <a:pPr marL="0" indent="0">
              <a:buNone/>
            </a:pPr>
            <a:r>
              <a:rPr lang="en-US" dirty="0"/>
              <a:t>        </a:t>
            </a:r>
            <a:r>
              <a:rPr lang="en-US" dirty="0" err="1" smtClean="0"/>
              <a:t>stage.setTitle</a:t>
            </a:r>
            <a:r>
              <a:rPr lang="en-US" dirty="0"/>
              <a:t>("First FX"); </a:t>
            </a:r>
          </a:p>
          <a:p>
            <a:pPr marL="0" indent="0">
              <a:buNone/>
            </a:pPr>
            <a:r>
              <a:rPr lang="en-US" dirty="0"/>
              <a:t>        </a:t>
            </a:r>
            <a:r>
              <a:rPr lang="en-US" dirty="0" err="1"/>
              <a:t>stage.setScene</a:t>
            </a:r>
            <a:r>
              <a:rPr lang="en-US" dirty="0"/>
              <a:t>(scene); </a:t>
            </a:r>
          </a:p>
          <a:p>
            <a:pPr marL="0" indent="0">
              <a:buNone/>
            </a:pPr>
            <a:r>
              <a:rPr lang="en-US" dirty="0"/>
              <a:t>        </a:t>
            </a:r>
            <a:r>
              <a:rPr lang="en-US" dirty="0" err="1"/>
              <a:t>stage.show</a:t>
            </a:r>
            <a:r>
              <a:rPr lang="en-US" dirty="0"/>
              <a:t>(); </a:t>
            </a:r>
          </a:p>
          <a:p>
            <a:pPr marL="0" indent="0">
              <a:buNone/>
            </a:pPr>
            <a:r>
              <a:rPr lang="en-US" dirty="0"/>
              <a:t>    } </a:t>
            </a:r>
          </a:p>
          <a:p>
            <a:pPr marL="0" indent="0">
              <a:buNone/>
            </a:pPr>
            <a:endParaRPr lang="en-US" dirty="0"/>
          </a:p>
          <a:p>
            <a:pPr marL="0" indent="0">
              <a:buNone/>
            </a:pPr>
            <a:r>
              <a:rPr lang="en-US" dirty="0"/>
              <a:t>    public static void main(String[] </a:t>
            </a:r>
            <a:r>
              <a:rPr lang="en-US" dirty="0" err="1"/>
              <a:t>args</a:t>
            </a:r>
            <a:r>
              <a:rPr lang="en-US" dirty="0"/>
              <a:t>) { </a:t>
            </a:r>
          </a:p>
          <a:p>
            <a:pPr marL="0" indent="0">
              <a:buNone/>
            </a:pPr>
            <a:r>
              <a:rPr lang="en-US" dirty="0"/>
              <a:t>        launch(</a:t>
            </a:r>
            <a:r>
              <a:rPr lang="en-US" dirty="0" err="1"/>
              <a:t>args</a:t>
            </a:r>
            <a:r>
              <a:rPr lang="en-US" dirty="0"/>
              <a:t>); </a:t>
            </a:r>
          </a:p>
          <a:p>
            <a:pPr marL="0" indent="0">
              <a:buNone/>
            </a:pPr>
            <a:r>
              <a:rPr lang="en-US" dirty="0"/>
              <a:t>    } </a:t>
            </a:r>
          </a:p>
          <a:p>
            <a:pPr marL="0" indent="0">
              <a:buNone/>
            </a:pPr>
            <a:r>
              <a:rPr lang="en-US"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429000"/>
            <a:ext cx="406717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12727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dirty="0"/>
              <a:t>Deploying Your First </a:t>
            </a:r>
            <a:r>
              <a:rPr lang="en-US" b="1" dirty="0" err="1"/>
              <a:t>JavaFX</a:t>
            </a:r>
            <a:r>
              <a:rPr lang="en-US" b="1" dirty="0"/>
              <a:t> Application</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err="1"/>
              <a:t>JavaFX</a:t>
            </a:r>
            <a:r>
              <a:rPr lang="en-US" dirty="0"/>
              <a:t> applications can be run in several ways:</a:t>
            </a:r>
          </a:p>
          <a:p>
            <a:pPr lvl="1"/>
            <a:r>
              <a:rPr lang="en-US" dirty="0" smtClean="0"/>
              <a:t>Launch </a:t>
            </a:r>
            <a:r>
              <a:rPr lang="en-US" dirty="0"/>
              <a:t>as a desktop application from a JAR file or self-contained application launcher</a:t>
            </a:r>
          </a:p>
          <a:p>
            <a:pPr lvl="1"/>
            <a:r>
              <a:rPr lang="en-US" dirty="0"/>
              <a:t>Launch from the command line using the Java launcher</a:t>
            </a:r>
          </a:p>
          <a:p>
            <a:pPr lvl="1"/>
            <a:r>
              <a:rPr lang="en-US" dirty="0"/>
              <a:t>Launch by clicking a link in the browser to download an application</a:t>
            </a:r>
          </a:p>
          <a:p>
            <a:pPr lvl="1"/>
            <a:r>
              <a:rPr lang="en-US" dirty="0"/>
              <a:t>View in a web page when opened </a:t>
            </a:r>
          </a:p>
          <a:p>
            <a:pPr marL="0" indent="0">
              <a:buNone/>
            </a:pPr>
            <a:endParaRPr lang="en-US" dirty="0"/>
          </a:p>
          <a:p>
            <a:r>
              <a:rPr lang="en-US" dirty="0"/>
              <a:t>For this course, we are going to do it in the first way.</a:t>
            </a:r>
          </a:p>
          <a:p>
            <a:r>
              <a:rPr lang="en-US" dirty="0" smtClean="0"/>
              <a:t>Here </a:t>
            </a:r>
            <a:r>
              <a:rPr lang="en-US" dirty="0"/>
              <a:t>are instructions for doing that:</a:t>
            </a:r>
          </a:p>
          <a:p>
            <a:r>
              <a:rPr lang="en-US" dirty="0" smtClean="0"/>
              <a:t>From </a:t>
            </a:r>
            <a:r>
              <a:rPr lang="en-US" dirty="0"/>
              <a:t>your Eclipse workspace:</a:t>
            </a:r>
          </a:p>
          <a:p>
            <a:pPr lvl="1"/>
            <a:r>
              <a:rPr lang="en-US" dirty="0"/>
              <a:t> </a:t>
            </a:r>
            <a:r>
              <a:rPr lang="en-US" dirty="0" smtClean="0"/>
              <a:t>right </a:t>
            </a:r>
            <a:r>
              <a:rPr lang="en-US" dirty="0"/>
              <a:t>click your </a:t>
            </a:r>
            <a:r>
              <a:rPr lang="en-US" dirty="0" err="1"/>
              <a:t>JavaFX</a:t>
            </a:r>
            <a:r>
              <a:rPr lang="en-US" dirty="0"/>
              <a:t> application</a:t>
            </a:r>
          </a:p>
          <a:p>
            <a:pPr lvl="1"/>
            <a:r>
              <a:rPr lang="en-US" dirty="0"/>
              <a:t>create a special Run Configuration – example: </a:t>
            </a:r>
            <a:r>
              <a:rPr lang="en-US" dirty="0" err="1"/>
              <a:t>HelloWorldToJar</a:t>
            </a:r>
            <a:r>
              <a:rPr lang="en-US" dirty="0"/>
              <a:t/>
            </a:r>
            <a:br>
              <a:rPr lang="en-US" dirty="0"/>
            </a:br>
            <a:r>
              <a:rPr lang="en-US" dirty="0"/>
              <a:t>(Duplicate existing Run Configuration and rename it) , then Close</a:t>
            </a:r>
          </a:p>
          <a:p>
            <a:pPr lvl="1"/>
            <a:r>
              <a:rPr lang="en-US" dirty="0"/>
              <a:t>right click on the application again and select export…select Java folder</a:t>
            </a:r>
          </a:p>
          <a:p>
            <a:pPr lvl="1"/>
            <a:r>
              <a:rPr lang="en-US" dirty="0"/>
              <a:t>Runnable JAR file  (Next)</a:t>
            </a:r>
          </a:p>
          <a:p>
            <a:pPr lvl="1"/>
            <a:r>
              <a:rPr lang="en-US" dirty="0"/>
              <a:t>Select launch configuration you just created </a:t>
            </a:r>
          </a:p>
          <a:p>
            <a:pPr lvl="1"/>
            <a:r>
              <a:rPr lang="en-US" dirty="0"/>
              <a:t>choose Export Destination  </a:t>
            </a:r>
            <a:br>
              <a:rPr lang="en-US" dirty="0"/>
            </a:br>
            <a:endParaRPr lang="en-US" dirty="0"/>
          </a:p>
          <a:p>
            <a:r>
              <a:rPr lang="en-US" dirty="0"/>
              <a:t>Now, run the JAR file you just created by double-clicking the file.</a:t>
            </a:r>
          </a:p>
          <a:p>
            <a:endParaRPr lang="en-US" dirty="0"/>
          </a:p>
        </p:txBody>
      </p:sp>
    </p:spTree>
    <p:extLst>
      <p:ext uri="{BB962C8B-B14F-4D97-AF65-F5344CB8AC3E}">
        <p14:creationId xmlns:p14="http://schemas.microsoft.com/office/powerpoint/2010/main" val="39275941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Lesson 6, Part II:</a:t>
            </a:r>
            <a:r>
              <a:rPr lang="en-US" dirty="0"/>
              <a:t/>
            </a:r>
            <a:br>
              <a:rPr lang="en-US" dirty="0"/>
            </a:br>
            <a:r>
              <a:rPr lang="en-US" b="1" dirty="0"/>
              <a:t>Building GUIs with </a:t>
            </a:r>
            <a:r>
              <a:rPr lang="en-US" b="1" dirty="0" err="1"/>
              <a:t>SceneBuilder</a:t>
            </a:r>
            <a:endParaRPr lang="en-US" dirty="0"/>
          </a:p>
        </p:txBody>
      </p:sp>
      <p:sp>
        <p:nvSpPr>
          <p:cNvPr id="3" name="Content Placeholder 2"/>
          <p:cNvSpPr>
            <a:spLocks noGrp="1"/>
          </p:cNvSpPr>
          <p:nvPr>
            <p:ph sz="quarter" idx="1"/>
          </p:nvPr>
        </p:nvSpPr>
        <p:spPr/>
        <p:txBody>
          <a:bodyPr/>
          <a:lstStyle/>
          <a:p>
            <a:pPr lvl="0"/>
            <a:r>
              <a:rPr lang="en-US" dirty="0"/>
              <a:t>Make sure you have a version of Eclipse that supports </a:t>
            </a:r>
            <a:r>
              <a:rPr lang="en-US" dirty="0" err="1"/>
              <a:t>SceneBuilder</a:t>
            </a:r>
            <a:r>
              <a:rPr lang="en-US" dirty="0"/>
              <a:t>. We have used </a:t>
            </a:r>
            <a:r>
              <a:rPr lang="en-US" dirty="0" err="1"/>
              <a:t>efxclipse</a:t>
            </a:r>
            <a:r>
              <a:rPr lang="en-US" dirty="0"/>
              <a:t>, which is Luna with several </a:t>
            </a:r>
            <a:r>
              <a:rPr lang="en-US" dirty="0" err="1"/>
              <a:t>SceneBuilder</a:t>
            </a:r>
            <a:r>
              <a:rPr lang="en-US" dirty="0"/>
              <a:t> plugins preloaded</a:t>
            </a:r>
            <a:br>
              <a:rPr lang="en-US" dirty="0"/>
            </a:br>
            <a:r>
              <a:rPr lang="en-US" u="sng" dirty="0">
                <a:hlinkClick r:id="rId2"/>
              </a:rPr>
              <a:t>http://efxclipse.bestsolution.at/install.html#all-in-one</a:t>
            </a:r>
            <a:r>
              <a:rPr lang="en-US" dirty="0"/>
              <a:t/>
            </a:r>
            <a:br>
              <a:rPr lang="en-US" dirty="0"/>
            </a:br>
            <a:endParaRPr lang="en-US" dirty="0"/>
          </a:p>
          <a:p>
            <a:pPr lvl="0"/>
            <a:r>
              <a:rPr lang="en-US" dirty="0"/>
              <a:t>Download and install </a:t>
            </a:r>
            <a:r>
              <a:rPr lang="en-US" dirty="0" err="1"/>
              <a:t>SceneBuilder</a:t>
            </a:r>
            <a:r>
              <a:rPr lang="en-US" dirty="0"/>
              <a:t>. Instructions are in the setup folder for the course</a:t>
            </a:r>
            <a:br>
              <a:rPr lang="en-US" dirty="0"/>
            </a:br>
            <a:endParaRPr lang="en-US" dirty="0"/>
          </a:p>
          <a:p>
            <a:pPr lvl="0"/>
            <a:r>
              <a:rPr lang="en-US" dirty="0"/>
              <a:t>Go through a demo to build the Login app using </a:t>
            </a:r>
            <a:r>
              <a:rPr lang="en-US" dirty="0" err="1"/>
              <a:t>SceneBuilder</a:t>
            </a:r>
            <a:endParaRPr lang="en-US" dirty="0"/>
          </a:p>
          <a:p>
            <a:endParaRPr lang="en-US" dirty="0"/>
          </a:p>
        </p:txBody>
      </p:sp>
    </p:spTree>
    <p:extLst>
      <p:ext uri="{BB962C8B-B14F-4D97-AF65-F5344CB8AC3E}">
        <p14:creationId xmlns:p14="http://schemas.microsoft.com/office/powerpoint/2010/main" val="29354275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sz="2400" b="1" dirty="0" smtClean="0"/>
              <a:t>Steps for creating </a:t>
            </a:r>
            <a:r>
              <a:rPr lang="en-US" sz="2400" b="1" dirty="0" err="1" smtClean="0"/>
              <a:t>JavaFX</a:t>
            </a:r>
            <a:r>
              <a:rPr lang="en-US" sz="2400" b="1" dirty="0" smtClean="0"/>
              <a:t> Project using Scene Builder</a:t>
            </a:r>
            <a:endParaRPr lang="en-US" sz="2400" b="1" dirty="0"/>
          </a:p>
        </p:txBody>
      </p:sp>
      <p:sp>
        <p:nvSpPr>
          <p:cNvPr id="3" name="Content Placeholder 2"/>
          <p:cNvSpPr>
            <a:spLocks noGrp="1"/>
          </p:cNvSpPr>
          <p:nvPr>
            <p:ph sz="quarter" idx="1"/>
          </p:nvPr>
        </p:nvSpPr>
        <p:spPr>
          <a:xfrm>
            <a:off x="228600" y="685800"/>
            <a:ext cx="8686800" cy="5715000"/>
          </a:xfrm>
        </p:spPr>
        <p:txBody>
          <a:bodyPr>
            <a:normAutofit fontScale="70000" lnSpcReduction="20000"/>
          </a:bodyPr>
          <a:lstStyle/>
          <a:p>
            <a:r>
              <a:rPr lang="en-US" dirty="0" smtClean="0"/>
              <a:t>File </a:t>
            </a:r>
            <a:r>
              <a:rPr lang="en-US" dirty="0" smtClean="0">
                <a:sym typeface="Wingdings" pitchFamily="2" charset="2"/>
              </a:rPr>
              <a:t> New  Other  </a:t>
            </a:r>
            <a:r>
              <a:rPr lang="en-US" dirty="0" err="1" smtClean="0">
                <a:sym typeface="Wingdings" pitchFamily="2" charset="2"/>
              </a:rPr>
              <a:t>JavaFX</a:t>
            </a:r>
            <a:r>
              <a:rPr lang="en-US" dirty="0" smtClean="0">
                <a:sym typeface="Wingdings" pitchFamily="2" charset="2"/>
              </a:rPr>
              <a:t>  </a:t>
            </a:r>
            <a:r>
              <a:rPr lang="en-US" dirty="0" err="1" smtClean="0">
                <a:sym typeface="Wingdings" pitchFamily="2" charset="2"/>
              </a:rPr>
              <a:t>JavaFXProject</a:t>
            </a:r>
            <a:endParaRPr lang="en-US" dirty="0" smtClean="0">
              <a:sym typeface="Wingdings" pitchFamily="2" charset="2"/>
            </a:endParaRPr>
          </a:p>
          <a:p>
            <a:r>
              <a:rPr lang="en-US" dirty="0" smtClean="0">
                <a:sym typeface="Wingdings" pitchFamily="2" charset="2"/>
              </a:rPr>
              <a:t>Add new FXML Document by right click on the project</a:t>
            </a:r>
          </a:p>
          <a:p>
            <a:pPr lvl="1"/>
            <a:r>
              <a:rPr lang="en-US" dirty="0"/>
              <a:t>File </a:t>
            </a:r>
            <a:r>
              <a:rPr lang="en-US" dirty="0">
                <a:sym typeface="Wingdings" pitchFamily="2" charset="2"/>
              </a:rPr>
              <a:t> New  Other  </a:t>
            </a:r>
            <a:r>
              <a:rPr lang="en-US" dirty="0" err="1">
                <a:sym typeface="Wingdings" pitchFamily="2" charset="2"/>
              </a:rPr>
              <a:t>JavaFX</a:t>
            </a:r>
            <a:r>
              <a:rPr lang="en-US" dirty="0">
                <a:sym typeface="Wingdings" pitchFamily="2" charset="2"/>
              </a:rPr>
              <a:t>  </a:t>
            </a:r>
            <a:r>
              <a:rPr lang="en-US" dirty="0" smtClean="0">
                <a:sym typeface="Wingdings" pitchFamily="2" charset="2"/>
              </a:rPr>
              <a:t>New FXML Document</a:t>
            </a:r>
          </a:p>
          <a:p>
            <a:r>
              <a:rPr lang="en-US" dirty="0" smtClean="0">
                <a:sym typeface="Wingdings" pitchFamily="2" charset="2"/>
              </a:rPr>
              <a:t>Create a Controller class in the same package to do the necessary functionalities.</a:t>
            </a:r>
          </a:p>
          <a:p>
            <a:r>
              <a:rPr lang="en-US" dirty="0" smtClean="0">
                <a:sym typeface="Wingdings" pitchFamily="2" charset="2"/>
              </a:rPr>
              <a:t>Right click on the FXML Document  </a:t>
            </a:r>
            <a:r>
              <a:rPr lang="en-US" dirty="0" err="1" smtClean="0">
                <a:sym typeface="Wingdings" pitchFamily="2" charset="2"/>
              </a:rPr>
              <a:t>OpenwithSceneBuilder</a:t>
            </a:r>
            <a:endParaRPr lang="en-US" dirty="0" smtClean="0">
              <a:sym typeface="Wingdings" pitchFamily="2" charset="2"/>
            </a:endParaRPr>
          </a:p>
          <a:p>
            <a:r>
              <a:rPr lang="en-US" dirty="0" smtClean="0">
                <a:sym typeface="Wingdings" pitchFamily="2" charset="2"/>
              </a:rPr>
              <a:t>Design your screen according to your need</a:t>
            </a:r>
          </a:p>
          <a:p>
            <a:r>
              <a:rPr lang="en-US" dirty="0" smtClean="0">
                <a:sym typeface="Wingdings" pitchFamily="2" charset="2"/>
              </a:rPr>
              <a:t>In the </a:t>
            </a:r>
            <a:r>
              <a:rPr lang="en-US" dirty="0" err="1" smtClean="0">
                <a:sym typeface="Wingdings" pitchFamily="2" charset="2"/>
              </a:rPr>
              <a:t>screenBuilder</a:t>
            </a:r>
            <a:r>
              <a:rPr lang="en-US" dirty="0" smtClean="0">
                <a:sym typeface="Wingdings" pitchFamily="2" charset="2"/>
              </a:rPr>
              <a:t>, Left side of the screen </a:t>
            </a:r>
            <a:r>
              <a:rPr lang="en-US" dirty="0" smtClean="0">
                <a:solidFill>
                  <a:srgbClr val="FF0000"/>
                </a:solidFill>
                <a:sym typeface="Wingdings" pitchFamily="2" charset="2"/>
              </a:rPr>
              <a:t>select controller</a:t>
            </a:r>
            <a:r>
              <a:rPr lang="en-US" dirty="0" smtClean="0">
                <a:sym typeface="Wingdings" pitchFamily="2" charset="2"/>
              </a:rPr>
              <a:t> to choose your controller class.</a:t>
            </a:r>
          </a:p>
          <a:p>
            <a:r>
              <a:rPr lang="en-US" dirty="0" smtClean="0">
                <a:sym typeface="Wingdings" pitchFamily="2" charset="2"/>
              </a:rPr>
              <a:t>In Controller class to access the controls from the screen declare the private variables as the type of controls and put @FXML annotation before the variables and for action event methods too</a:t>
            </a:r>
            <a:r>
              <a:rPr lang="en-US" dirty="0" smtClean="0">
                <a:sym typeface="Wingdings" pitchFamily="2" charset="2"/>
              </a:rPr>
              <a:t>.</a:t>
            </a:r>
          </a:p>
          <a:p>
            <a:r>
              <a:rPr lang="en-US" dirty="0" smtClean="0">
                <a:sym typeface="Wingdings" pitchFamily="2" charset="2"/>
              </a:rPr>
              <a:t>To bind the declared variables in to Scene Builder, on the ride side of control properties, select code and set the variable names in </a:t>
            </a:r>
            <a:r>
              <a:rPr lang="en-US" dirty="0" err="1" smtClean="0">
                <a:sym typeface="Wingdings" pitchFamily="2" charset="2"/>
              </a:rPr>
              <a:t>fx:id</a:t>
            </a:r>
            <a:r>
              <a:rPr lang="en-US" dirty="0" smtClean="0">
                <a:sym typeface="Wingdings" pitchFamily="2" charset="2"/>
              </a:rPr>
              <a:t>.</a:t>
            </a:r>
            <a:endParaRPr lang="en-US" dirty="0" smtClean="0">
              <a:sym typeface="Wingdings" pitchFamily="2" charset="2"/>
            </a:endParaRPr>
          </a:p>
          <a:p>
            <a:r>
              <a:rPr lang="en-US" dirty="0" smtClean="0">
                <a:sym typeface="Wingdings" pitchFamily="2" charset="2"/>
              </a:rPr>
              <a:t>To perform the action, select the particular control and on the right side select code, then select </a:t>
            </a:r>
            <a:r>
              <a:rPr lang="en-US" dirty="0" err="1" smtClean="0">
                <a:sym typeface="Wingdings" pitchFamily="2" charset="2"/>
              </a:rPr>
              <a:t>onAction</a:t>
            </a:r>
            <a:r>
              <a:rPr lang="en-US" dirty="0" smtClean="0">
                <a:sym typeface="Wingdings" pitchFamily="2" charset="2"/>
              </a:rPr>
              <a:t> and choose the specific function.</a:t>
            </a:r>
          </a:p>
          <a:p>
            <a:r>
              <a:rPr lang="en-US" dirty="0" smtClean="0">
                <a:sym typeface="Wingdings" pitchFamily="2" charset="2"/>
              </a:rPr>
              <a:t>In your main class remove or comment line the code line </a:t>
            </a:r>
            <a:r>
              <a:rPr lang="en-US" dirty="0"/>
              <a:t>//</a:t>
            </a:r>
            <a:r>
              <a:rPr lang="en-US" dirty="0" err="1"/>
              <a:t>BorderPane</a:t>
            </a:r>
            <a:r>
              <a:rPr lang="en-US" dirty="0"/>
              <a:t> root = new </a:t>
            </a:r>
            <a:r>
              <a:rPr lang="en-US" dirty="0" err="1"/>
              <a:t>BorderPane</a:t>
            </a:r>
            <a:r>
              <a:rPr lang="en-US" dirty="0" smtClean="0"/>
              <a:t>(); </a:t>
            </a:r>
          </a:p>
          <a:p>
            <a:r>
              <a:rPr lang="en-US" dirty="0" smtClean="0">
                <a:sym typeface="Wingdings" pitchFamily="2" charset="2"/>
              </a:rPr>
              <a:t>Add the following code </a:t>
            </a:r>
          </a:p>
          <a:p>
            <a:r>
              <a:rPr lang="en-US" dirty="0"/>
              <a:t>Parent root = </a:t>
            </a:r>
            <a:r>
              <a:rPr lang="en-US" dirty="0" err="1"/>
              <a:t>FXMLLoader.</a:t>
            </a:r>
            <a:r>
              <a:rPr lang="en-US" i="1" dirty="0" err="1"/>
              <a:t>load</a:t>
            </a:r>
            <a:r>
              <a:rPr lang="en-US" i="1" dirty="0"/>
              <a:t>(</a:t>
            </a:r>
            <a:r>
              <a:rPr lang="en-US" i="1" dirty="0" err="1"/>
              <a:t>getClass</a:t>
            </a:r>
            <a:r>
              <a:rPr lang="en-US" i="1" dirty="0"/>
              <a:t>().</a:t>
            </a:r>
            <a:r>
              <a:rPr lang="en-US" i="1" dirty="0" err="1"/>
              <a:t>getResource</a:t>
            </a:r>
            <a:r>
              <a:rPr lang="en-US" i="1" dirty="0"/>
              <a:t>("/application/</a:t>
            </a:r>
            <a:r>
              <a:rPr lang="en-US" i="1" dirty="0" err="1"/>
              <a:t>Main.fxml</a:t>
            </a:r>
            <a:r>
              <a:rPr lang="en-US" i="1" dirty="0"/>
              <a:t>"));</a:t>
            </a:r>
            <a:endParaRPr lang="en-US" dirty="0" smtClean="0">
              <a:sym typeface="Wingdings" pitchFamily="2" charset="2"/>
            </a:endParaRPr>
          </a:p>
          <a:p>
            <a:r>
              <a:rPr lang="en-US" dirty="0" smtClean="0">
                <a:sym typeface="Wingdings" pitchFamily="2" charset="2"/>
              </a:rPr>
              <a:t> Run your Main class</a:t>
            </a:r>
            <a:endParaRPr lang="en-US" dirty="0">
              <a:sym typeface="Wingdings" pitchFamily="2" charset="2"/>
            </a:endParaRPr>
          </a:p>
          <a:p>
            <a:pPr lvl="1"/>
            <a:endParaRPr lang="en-US" dirty="0" smtClean="0">
              <a:sym typeface="Wingdings" pitchFamily="2" charset="2"/>
            </a:endParaRPr>
          </a:p>
          <a:p>
            <a:endParaRPr lang="en-US" dirty="0"/>
          </a:p>
        </p:txBody>
      </p:sp>
    </p:spTree>
    <p:extLst>
      <p:ext uri="{BB962C8B-B14F-4D97-AF65-F5344CB8AC3E}">
        <p14:creationId xmlns:p14="http://schemas.microsoft.com/office/powerpoint/2010/main" val="2129835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dirty="0" smtClean="0"/>
              <a:t>About FirstApp.java </a:t>
            </a:r>
            <a:endParaRPr lang="en-US" dirty="0"/>
          </a:p>
        </p:txBody>
      </p:sp>
      <p:sp>
        <p:nvSpPr>
          <p:cNvPr id="3" name="Content Placeholder 2"/>
          <p:cNvSpPr>
            <a:spLocks noGrp="1"/>
          </p:cNvSpPr>
          <p:nvPr>
            <p:ph sz="quarter" idx="1"/>
          </p:nvPr>
        </p:nvSpPr>
        <p:spPr>
          <a:xfrm>
            <a:off x="457200" y="1066800"/>
            <a:ext cx="8229600" cy="5257800"/>
          </a:xfrm>
        </p:spPr>
        <p:txBody>
          <a:bodyPr>
            <a:normAutofit fontScale="92500"/>
          </a:bodyPr>
          <a:lstStyle/>
          <a:p>
            <a:r>
              <a:rPr lang="en-US" b="1" dirty="0"/>
              <a:t>Application class</a:t>
            </a:r>
            <a:endParaRPr lang="en-US" b="1" i="1" dirty="0"/>
          </a:p>
          <a:p>
            <a:pPr lvl="1"/>
            <a:r>
              <a:rPr lang="en-US" dirty="0"/>
              <a:t>The entry point for a </a:t>
            </a:r>
            <a:r>
              <a:rPr lang="en-US" dirty="0" err="1"/>
              <a:t>JavaFX</a:t>
            </a:r>
            <a:r>
              <a:rPr lang="en-US" dirty="0"/>
              <a:t> application is always a user-defined subclass of  the abstract class </a:t>
            </a:r>
            <a:r>
              <a:rPr lang="en-US" dirty="0" err="1"/>
              <a:t>javafx.application.Application</a:t>
            </a:r>
            <a:r>
              <a:rPr lang="en-US" dirty="0"/>
              <a:t> class. </a:t>
            </a:r>
            <a:endParaRPr lang="en-US" dirty="0" smtClean="0"/>
          </a:p>
          <a:p>
            <a:pPr lvl="1"/>
            <a:r>
              <a:rPr lang="en-US" dirty="0" smtClean="0"/>
              <a:t>The </a:t>
            </a:r>
            <a:r>
              <a:rPr lang="en-US" dirty="0"/>
              <a:t>start() method starts up the application – it is the only abstract method of Application (and so must be implemented).</a:t>
            </a:r>
          </a:p>
          <a:p>
            <a:r>
              <a:rPr lang="en-US" dirty="0"/>
              <a:t> </a:t>
            </a:r>
            <a:r>
              <a:rPr lang="en-US" b="1" dirty="0" smtClean="0"/>
              <a:t>Stage </a:t>
            </a:r>
            <a:r>
              <a:rPr lang="en-US" b="1" dirty="0"/>
              <a:t>Class</a:t>
            </a:r>
            <a:endParaRPr lang="en-US" dirty="0"/>
          </a:p>
          <a:p>
            <a:pPr lvl="1"/>
            <a:r>
              <a:rPr lang="en-US" dirty="0"/>
              <a:t> </a:t>
            </a:r>
            <a:r>
              <a:rPr lang="en-US" dirty="0" smtClean="0"/>
              <a:t>A </a:t>
            </a:r>
            <a:r>
              <a:rPr lang="en-US" dirty="0" err="1"/>
              <a:t>JavaFX</a:t>
            </a:r>
            <a:r>
              <a:rPr lang="en-US" dirty="0"/>
              <a:t> application defines the user interface container by means of a </a:t>
            </a:r>
            <a:r>
              <a:rPr lang="en-US" i="1" dirty="0"/>
              <a:t>stage</a:t>
            </a:r>
            <a:r>
              <a:rPr lang="en-US" dirty="0"/>
              <a:t> and a </a:t>
            </a:r>
            <a:r>
              <a:rPr lang="en-US" i="1" dirty="0"/>
              <a:t>scene</a:t>
            </a:r>
            <a:r>
              <a:rPr lang="en-US" dirty="0"/>
              <a:t>. </a:t>
            </a:r>
            <a:endParaRPr lang="en-US" dirty="0" smtClean="0"/>
          </a:p>
          <a:p>
            <a:pPr lvl="1"/>
            <a:r>
              <a:rPr lang="en-US" dirty="0" smtClean="0"/>
              <a:t>The </a:t>
            </a:r>
            <a:r>
              <a:rPr lang="en-US" dirty="0" err="1"/>
              <a:t>JavaFX</a:t>
            </a:r>
            <a:r>
              <a:rPr lang="en-US" dirty="0"/>
              <a:t> Stage class is the top-level </a:t>
            </a:r>
            <a:r>
              <a:rPr lang="en-US" dirty="0" err="1"/>
              <a:t>JavaFX</a:t>
            </a:r>
            <a:r>
              <a:rPr lang="en-US" dirty="0"/>
              <a:t> container. </a:t>
            </a:r>
            <a:r>
              <a:rPr lang="en-US" dirty="0" smtClean="0"/>
              <a:t>(Entire Window)</a:t>
            </a:r>
          </a:p>
          <a:p>
            <a:pPr lvl="1"/>
            <a:r>
              <a:rPr lang="en-US" dirty="0" smtClean="0"/>
              <a:t>The </a:t>
            </a:r>
            <a:r>
              <a:rPr lang="en-US" dirty="0" err="1"/>
              <a:t>JavaFX</a:t>
            </a:r>
            <a:r>
              <a:rPr lang="en-US" dirty="0"/>
              <a:t> Scene class is the container for all content. </a:t>
            </a:r>
            <a:r>
              <a:rPr lang="en-US" dirty="0" smtClean="0"/>
              <a:t>(Contents on a stage)</a:t>
            </a:r>
          </a:p>
          <a:p>
            <a:pPr lvl="1"/>
            <a:r>
              <a:rPr lang="en-US" dirty="0" smtClean="0"/>
              <a:t>The </a:t>
            </a:r>
            <a:r>
              <a:rPr lang="en-US" dirty="0"/>
              <a:t>demo above creates the stage and scene and makes the scene visible in a given pixel size.</a:t>
            </a:r>
          </a:p>
          <a:p>
            <a:endParaRPr lang="en-US" dirty="0"/>
          </a:p>
        </p:txBody>
      </p:sp>
    </p:spTree>
    <p:extLst>
      <p:ext uri="{BB962C8B-B14F-4D97-AF65-F5344CB8AC3E}">
        <p14:creationId xmlns:p14="http://schemas.microsoft.com/office/powerpoint/2010/main" val="630517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229600" cy="5928360"/>
          </a:xfrm>
        </p:spPr>
        <p:txBody>
          <a:bodyPr/>
          <a:lstStyle/>
          <a:p>
            <a:r>
              <a:rPr lang="en-US" b="1" dirty="0" err="1"/>
              <a:t>StackPane</a:t>
            </a:r>
            <a:r>
              <a:rPr lang="en-US" b="1" dirty="0"/>
              <a:t> </a:t>
            </a:r>
            <a:r>
              <a:rPr lang="en-US" b="1" dirty="0" smtClean="0"/>
              <a:t>Class (Kind of Layout)</a:t>
            </a:r>
            <a:endParaRPr lang="en-US" dirty="0"/>
          </a:p>
          <a:p>
            <a:pPr lvl="1"/>
            <a:r>
              <a:rPr lang="en-US" dirty="0"/>
              <a:t> </a:t>
            </a:r>
            <a:r>
              <a:rPr lang="en-US" dirty="0" smtClean="0"/>
              <a:t>In </a:t>
            </a:r>
            <a:r>
              <a:rPr lang="en-US" dirty="0" err="1"/>
              <a:t>JavaFX</a:t>
            </a:r>
            <a:r>
              <a:rPr lang="en-US" dirty="0"/>
              <a:t>, the content of the scene is represented as a hierarchical scene graph of </a:t>
            </a:r>
            <a:r>
              <a:rPr lang="en-US" i="1" dirty="0"/>
              <a:t>nodes</a:t>
            </a:r>
            <a:r>
              <a:rPr lang="en-US" dirty="0"/>
              <a:t>. </a:t>
            </a:r>
            <a:endParaRPr lang="en-US" dirty="0" smtClean="0"/>
          </a:p>
          <a:p>
            <a:pPr lvl="1"/>
            <a:r>
              <a:rPr lang="en-US" dirty="0" smtClean="0"/>
              <a:t>In </a:t>
            </a:r>
            <a:r>
              <a:rPr lang="en-US" dirty="0"/>
              <a:t>this example, the root node is a </a:t>
            </a:r>
            <a:r>
              <a:rPr lang="en-US" dirty="0" err="1"/>
              <a:t>StackPane</a:t>
            </a:r>
            <a:r>
              <a:rPr lang="en-US" dirty="0"/>
              <a:t> object, which is a resizable </a:t>
            </a:r>
            <a:r>
              <a:rPr lang="en-US" i="1" dirty="0"/>
              <a:t>layout</a:t>
            </a:r>
            <a:r>
              <a:rPr lang="en-US" dirty="0"/>
              <a:t> node. </a:t>
            </a:r>
            <a:endParaRPr lang="en-US" dirty="0" smtClean="0"/>
          </a:p>
          <a:p>
            <a:pPr lvl="1"/>
            <a:endParaRPr lang="en-US" dirty="0" smtClean="0"/>
          </a:p>
          <a:p>
            <a:pPr marL="274320" lvl="1" indent="0">
              <a:buNone/>
            </a:pPr>
            <a:r>
              <a:rPr lang="en-US" b="1" dirty="0"/>
              <a:t>Scene Graph</a:t>
            </a:r>
            <a:endParaRPr lang="en-US" dirty="0"/>
          </a:p>
          <a:p>
            <a:pPr marL="274320" lvl="1" indent="0">
              <a:buNone/>
            </a:pPr>
            <a:endParaRPr lang="en-US" dirty="0"/>
          </a:p>
        </p:txBody>
      </p:sp>
      <p:pic>
        <p:nvPicPr>
          <p:cNvPr id="2050" name="Picture 2" descr="Cap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514600"/>
            <a:ext cx="5334000"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2343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96327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1602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 Point 1</a:t>
            </a:r>
            <a:endParaRPr lang="en-US" dirty="0"/>
          </a:p>
        </p:txBody>
      </p:sp>
      <p:sp>
        <p:nvSpPr>
          <p:cNvPr id="3" name="Content Placeholder 2"/>
          <p:cNvSpPr>
            <a:spLocks noGrp="1"/>
          </p:cNvSpPr>
          <p:nvPr>
            <p:ph sz="quarter" idx="1"/>
          </p:nvPr>
        </p:nvSpPr>
        <p:spPr/>
        <p:txBody>
          <a:bodyPr/>
          <a:lstStyle/>
          <a:p>
            <a:pPr marL="0" indent="0">
              <a:buNone/>
            </a:pPr>
            <a:r>
              <a:rPr lang="en-US" dirty="0"/>
              <a:t>For creating the look of a </a:t>
            </a:r>
            <a:r>
              <a:rPr lang="en-US" dirty="0" err="1"/>
              <a:t>JavaFX</a:t>
            </a:r>
            <a:r>
              <a:rPr lang="en-US" dirty="0"/>
              <a:t> application, two types of classes are primary: </a:t>
            </a:r>
            <a:r>
              <a:rPr lang="en-US" i="1" dirty="0"/>
              <a:t>components</a:t>
            </a:r>
            <a:r>
              <a:rPr lang="en-US" dirty="0"/>
              <a:t> and </a:t>
            </a:r>
            <a:r>
              <a:rPr lang="en-US" i="1" dirty="0"/>
              <a:t>containers</a:t>
            </a:r>
            <a:r>
              <a:rPr lang="en-US" i="1" dirty="0" smtClean="0"/>
              <a:t>.</a:t>
            </a:r>
          </a:p>
          <a:p>
            <a:pPr marL="0" indent="0">
              <a:buNone/>
            </a:pPr>
            <a:r>
              <a:rPr lang="en-US" dirty="0" smtClean="0"/>
              <a:t> </a:t>
            </a:r>
            <a:r>
              <a:rPr lang="en-US" dirty="0"/>
              <a:t>A screen is created by setting the stage with the Stage and Scene container classes. And then the screen is populated with components, like buttons, textboxes, labels, and so on, starting at a root node and extending. </a:t>
            </a:r>
            <a:endParaRPr lang="en-US" dirty="0" smtClean="0"/>
          </a:p>
          <a:p>
            <a:pPr marL="0" indent="0">
              <a:buNone/>
            </a:pPr>
            <a:r>
              <a:rPr lang="en-US" dirty="0" smtClean="0">
                <a:solidFill>
                  <a:srgbClr val="00B0F0"/>
                </a:solidFill>
              </a:rPr>
              <a:t>Components </a:t>
            </a:r>
            <a:r>
              <a:rPr lang="en-US" dirty="0">
                <a:solidFill>
                  <a:srgbClr val="00B0F0"/>
                </a:solidFill>
              </a:rPr>
              <a:t>and containers are </a:t>
            </a:r>
            <a:r>
              <a:rPr lang="en-US" dirty="0" smtClean="0">
                <a:solidFill>
                  <a:srgbClr val="00B0F0"/>
                </a:solidFill>
              </a:rPr>
              <a:t>analogous </a:t>
            </a:r>
            <a:r>
              <a:rPr lang="en-US" dirty="0">
                <a:solidFill>
                  <a:srgbClr val="00B0F0"/>
                </a:solidFill>
              </a:rPr>
              <a:t>to the </a:t>
            </a:r>
            <a:r>
              <a:rPr lang="en-US" i="1" dirty="0">
                <a:solidFill>
                  <a:srgbClr val="00B0F0"/>
                </a:solidFill>
              </a:rPr>
              <a:t>manifest</a:t>
            </a:r>
            <a:r>
              <a:rPr lang="en-US" dirty="0">
                <a:solidFill>
                  <a:srgbClr val="00B0F0"/>
                </a:solidFill>
              </a:rPr>
              <a:t> and </a:t>
            </a:r>
            <a:r>
              <a:rPr lang="en-US" i="1" dirty="0" err="1">
                <a:solidFill>
                  <a:srgbClr val="00B0F0"/>
                </a:solidFill>
              </a:rPr>
              <a:t>unmanifest</a:t>
            </a:r>
            <a:r>
              <a:rPr lang="en-US" dirty="0">
                <a:solidFill>
                  <a:srgbClr val="00B0F0"/>
                </a:solidFill>
              </a:rPr>
              <a:t> fields of life; manifest existence, in the form of individual expressions, lives and moves within the unbounded container of pure existence.</a:t>
            </a:r>
          </a:p>
          <a:p>
            <a:pPr marL="0" indent="0">
              <a:buNone/>
            </a:pPr>
            <a:endParaRPr lang="en-US" dirty="0">
              <a:solidFill>
                <a:srgbClr val="00B0F0"/>
              </a:solidFill>
            </a:endParaRPr>
          </a:p>
        </p:txBody>
      </p:sp>
    </p:spTree>
    <p:extLst>
      <p:ext uri="{BB962C8B-B14F-4D97-AF65-F5344CB8AC3E}">
        <p14:creationId xmlns:p14="http://schemas.microsoft.com/office/powerpoint/2010/main" val="1083660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Some General Points about </a:t>
            </a:r>
            <a:r>
              <a:rPr lang="en-US" b="1" dirty="0" err="1"/>
              <a:t>JavaFX</a:t>
            </a:r>
            <a:r>
              <a:rPr lang="en-US" b="1" dirty="0"/>
              <a:t> Apps</a:t>
            </a:r>
            <a:endParaRPr lang="en-US" dirty="0"/>
          </a:p>
        </p:txBody>
      </p:sp>
      <p:sp>
        <p:nvSpPr>
          <p:cNvPr id="3" name="Content Placeholder 2"/>
          <p:cNvSpPr>
            <a:spLocks noGrp="1"/>
          </p:cNvSpPr>
          <p:nvPr>
            <p:ph sz="quarter" idx="1"/>
          </p:nvPr>
        </p:nvSpPr>
        <p:spPr>
          <a:xfrm>
            <a:off x="152400" y="1219200"/>
            <a:ext cx="8991600" cy="5334000"/>
          </a:xfrm>
        </p:spPr>
        <p:txBody>
          <a:bodyPr>
            <a:normAutofit fontScale="92500" lnSpcReduction="20000"/>
          </a:bodyPr>
          <a:lstStyle/>
          <a:p>
            <a:pPr lvl="0"/>
            <a:r>
              <a:rPr lang="en-US" sz="2800" dirty="0" smtClean="0"/>
              <a:t>The</a:t>
            </a:r>
            <a:r>
              <a:rPr lang="en-US" sz="2800" dirty="0"/>
              <a:t> main() method is not required for </a:t>
            </a:r>
            <a:r>
              <a:rPr lang="en-US" sz="2800" dirty="0" err="1"/>
              <a:t>JavaFX</a:t>
            </a:r>
            <a:r>
              <a:rPr lang="en-US" sz="2800" dirty="0"/>
              <a:t> applications when the JAR file for the application is created with the </a:t>
            </a:r>
            <a:r>
              <a:rPr lang="en-US" sz="2800" dirty="0" err="1"/>
              <a:t>JavaFX</a:t>
            </a:r>
            <a:r>
              <a:rPr lang="en-US" sz="2800" dirty="0"/>
              <a:t> Packager tool.</a:t>
            </a:r>
          </a:p>
          <a:p>
            <a:pPr lvl="1"/>
            <a:r>
              <a:rPr lang="en-US" sz="2400" dirty="0"/>
              <a:t>The </a:t>
            </a:r>
            <a:r>
              <a:rPr lang="en-US" sz="2400" dirty="0" err="1"/>
              <a:t>JavaFX</a:t>
            </a:r>
            <a:r>
              <a:rPr lang="en-US" sz="2400" dirty="0"/>
              <a:t> Packager tool is a </a:t>
            </a:r>
            <a:r>
              <a:rPr lang="en-US" sz="2400" dirty="0" err="1"/>
              <a:t>commandline</a:t>
            </a:r>
            <a:r>
              <a:rPr lang="en-US" sz="2400" dirty="0"/>
              <a:t> tool used to compile, package and deploy a Java FX application (can be found here: </a:t>
            </a:r>
            <a:br>
              <a:rPr lang="en-US" sz="2400" dirty="0"/>
            </a:br>
            <a:r>
              <a:rPr lang="en-US" sz="1400" dirty="0"/>
              <a:t>&lt;path to Java&gt; \Java\jdk1.8.0_45\bin\javafxpackager.exe</a:t>
            </a:r>
            <a:r>
              <a:rPr lang="en-US" sz="2400" dirty="0"/>
              <a:t>)</a:t>
            </a:r>
          </a:p>
          <a:p>
            <a:pPr lvl="1"/>
            <a:r>
              <a:rPr lang="en-US" sz="2400" dirty="0"/>
              <a:t>Using the tool embeds the </a:t>
            </a:r>
            <a:r>
              <a:rPr lang="en-US" sz="2400" dirty="0" err="1"/>
              <a:t>JavaFX</a:t>
            </a:r>
            <a:r>
              <a:rPr lang="en-US" sz="2400" dirty="0"/>
              <a:t> Launcher in the output JAR file, so there is no need to call the Launcher from a main method.</a:t>
            </a:r>
          </a:p>
          <a:p>
            <a:pPr lvl="0"/>
            <a:r>
              <a:rPr lang="en-US" sz="2800" dirty="0"/>
              <a:t> It is useful to include the main() method because</a:t>
            </a:r>
          </a:p>
          <a:p>
            <a:pPr lvl="1"/>
            <a:r>
              <a:rPr lang="en-US" sz="2400" dirty="0"/>
              <a:t>You can run JAR files that were created without the </a:t>
            </a:r>
            <a:r>
              <a:rPr lang="en-US" sz="2400" dirty="0" err="1"/>
              <a:t>JavaFX</a:t>
            </a:r>
            <a:r>
              <a:rPr lang="en-US" sz="2400" dirty="0"/>
              <a:t> Launcher (such as when using an IDE in which the </a:t>
            </a:r>
            <a:r>
              <a:rPr lang="en-US" sz="2400" dirty="0" err="1"/>
              <a:t>JavaFX</a:t>
            </a:r>
            <a:r>
              <a:rPr lang="en-US" sz="2400" dirty="0"/>
              <a:t> tools are not fully integrated, which is the case with Eclipse). </a:t>
            </a:r>
          </a:p>
          <a:p>
            <a:pPr lvl="1"/>
            <a:r>
              <a:rPr lang="en-US" sz="2400" dirty="0"/>
              <a:t>Swing applications that embed </a:t>
            </a:r>
            <a:r>
              <a:rPr lang="en-US" sz="2400" dirty="0" err="1"/>
              <a:t>JavaFX</a:t>
            </a:r>
            <a:r>
              <a:rPr lang="en-US" sz="2400" dirty="0"/>
              <a:t> code require the main() method.</a:t>
            </a:r>
          </a:p>
          <a:p>
            <a:pPr lvl="0"/>
            <a:r>
              <a:rPr lang="en-US" sz="2800" dirty="0"/>
              <a:t>Read about the Packager tool here:</a:t>
            </a:r>
            <a:br>
              <a:rPr lang="en-US" sz="2800" dirty="0"/>
            </a:br>
            <a:r>
              <a:rPr lang="en-US" sz="2800" u="sng" dirty="0">
                <a:hlinkClick r:id="rId2"/>
              </a:rPr>
              <a:t>http://docs.oracle.com/javafx/2/deployment/packager.htm</a:t>
            </a:r>
            <a:endParaRPr lang="en-US" sz="2800" dirty="0"/>
          </a:p>
          <a:p>
            <a:endParaRPr lang="en-US" dirty="0"/>
          </a:p>
        </p:txBody>
      </p:sp>
    </p:spTree>
    <p:extLst>
      <p:ext uri="{BB962C8B-B14F-4D97-AF65-F5344CB8AC3E}">
        <p14:creationId xmlns:p14="http://schemas.microsoft.com/office/powerpoint/2010/main" val="24709511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1663</TotalTime>
  <Words>2245</Words>
  <Application>Microsoft Office PowerPoint</Application>
  <PresentationFormat>On-screen Show (4:3)</PresentationFormat>
  <Paragraphs>353</Paragraphs>
  <Slides>42</Slides>
  <Notes>5</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Origin</vt:lpstr>
      <vt:lpstr>Lesson 6, Part I: Building GUIs with JavaFX</vt:lpstr>
      <vt:lpstr>Wholeness of the Lesson </vt:lpstr>
      <vt:lpstr>Overview</vt:lpstr>
      <vt:lpstr>First JavaFX Application</vt:lpstr>
      <vt:lpstr>About FirstApp.java </vt:lpstr>
      <vt:lpstr>PowerPoint Presentation</vt:lpstr>
      <vt:lpstr>PowerPoint Presentation</vt:lpstr>
      <vt:lpstr>Main Point 1</vt:lpstr>
      <vt:lpstr>Some General Points about JavaFX Apps</vt:lpstr>
      <vt:lpstr>The Life-cycle of a JavaFX Application</vt:lpstr>
      <vt:lpstr>Two Threads </vt:lpstr>
      <vt:lpstr>Second Example - Creating a Form in JavaFX </vt:lpstr>
      <vt:lpstr>Create a GridPane Layout </vt:lpstr>
      <vt:lpstr>Add Text, Labels, and Text Fields </vt:lpstr>
      <vt:lpstr>PowerPoint Presentation</vt:lpstr>
      <vt:lpstr>Debugging components on a GridPane </vt:lpstr>
      <vt:lpstr>Positioning a Component in GridPane with HBox </vt:lpstr>
      <vt:lpstr>Other Layouts </vt:lpstr>
      <vt:lpstr>Main Point 2</vt:lpstr>
      <vt:lpstr>Event Handling</vt:lpstr>
      <vt:lpstr>Output</vt:lpstr>
      <vt:lpstr>More Examples on Demo</vt:lpstr>
      <vt:lpstr>Main Point 3</vt:lpstr>
      <vt:lpstr>Fancy Forms with JavaFX CSS</vt:lpstr>
      <vt:lpstr>Add CSS Styling to the Login Class</vt:lpstr>
      <vt:lpstr>Add a Background Image </vt:lpstr>
      <vt:lpstr>Style the Labels </vt:lpstr>
      <vt:lpstr>Style Text </vt:lpstr>
      <vt:lpstr>Style Text </vt:lpstr>
      <vt:lpstr>Style the Button</vt:lpstr>
      <vt:lpstr>Using FXML to Create a User Interface</vt:lpstr>
      <vt:lpstr>PowerPoint Presentation</vt:lpstr>
      <vt:lpstr>FXML Basics </vt:lpstr>
      <vt:lpstr>Java Code</vt:lpstr>
      <vt:lpstr>FXML Code </vt:lpstr>
      <vt:lpstr>FXML Example 1: Component Layout </vt:lpstr>
      <vt:lpstr>FXML Example 2: Connect Java and FXML Code</vt:lpstr>
      <vt:lpstr>FXML Example 3: Event Handling </vt:lpstr>
      <vt:lpstr>FXML Example 4: </vt:lpstr>
      <vt:lpstr>Deploying Your First JavaFX Application</vt:lpstr>
      <vt:lpstr>Lesson 6, Part II: Building GUIs with SceneBuilder</vt:lpstr>
      <vt:lpstr>Steps for creating JavaFX Project using Scene Builder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6, Part I: Building GUIs with JavaFX</dc:title>
  <dc:creator>Renuka Mohanraj</dc:creator>
  <cp:lastModifiedBy>Renuka Mohanraj</cp:lastModifiedBy>
  <cp:revision>102</cp:revision>
  <dcterms:created xsi:type="dcterms:W3CDTF">2015-10-06T18:30:33Z</dcterms:created>
  <dcterms:modified xsi:type="dcterms:W3CDTF">2017-01-21T01:51:39Z</dcterms:modified>
</cp:coreProperties>
</file>