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22"/>
  </p:notesMasterIdLst>
  <p:sldIdLst>
    <p:sldId id="256" r:id="rId2"/>
    <p:sldId id="271" r:id="rId3"/>
    <p:sldId id="275" r:id="rId4"/>
    <p:sldId id="261" r:id="rId5"/>
    <p:sldId id="265" r:id="rId6"/>
    <p:sldId id="266" r:id="rId7"/>
    <p:sldId id="267" r:id="rId8"/>
    <p:sldId id="269" r:id="rId9"/>
    <p:sldId id="270" r:id="rId10"/>
    <p:sldId id="257" r:id="rId11"/>
    <p:sldId id="258" r:id="rId12"/>
    <p:sldId id="272" r:id="rId13"/>
    <p:sldId id="260" r:id="rId14"/>
    <p:sldId id="273" r:id="rId15"/>
    <p:sldId id="259" r:id="rId16"/>
    <p:sldId id="274" r:id="rId17"/>
    <p:sldId id="262" r:id="rId18"/>
    <p:sldId id="263" r:id="rId19"/>
    <p:sldId id="276" r:id="rId20"/>
    <p:sldId id="26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04" autoAdjust="0"/>
    <p:restoredTop sz="71030" autoAdjust="0"/>
  </p:normalViewPr>
  <p:slideViewPr>
    <p:cSldViewPr>
      <p:cViewPr>
        <p:scale>
          <a:sx n="66" d="100"/>
          <a:sy n="66" d="100"/>
        </p:scale>
        <p:origin x="-1332"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35C9B4-618D-4B72-8BAC-ACF74390E6AD}" type="datetimeFigureOut">
              <a:rPr lang="en-US" smtClean="0"/>
              <a:t>2/24/2012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DDC50-B544-4B02-9B42-15CEF4086830}" type="slidenum">
              <a:rPr lang="en-US" smtClean="0"/>
              <a:t>‹#›</a:t>
            </a:fld>
            <a:endParaRPr lang="en-US"/>
          </a:p>
        </p:txBody>
      </p:sp>
    </p:spTree>
    <p:extLst>
      <p:ext uri="{BB962C8B-B14F-4D97-AF65-F5344CB8AC3E}">
        <p14:creationId xmlns:p14="http://schemas.microsoft.com/office/powerpoint/2010/main" val="1328077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en.wikipedia.org/wiki/University_of_New_Mexico" TargetMode="External"/><Relationship Id="rId3" Type="http://schemas.openxmlformats.org/officeDocument/2006/relationships/hyperlink" Target="http://en.wikipedia.org/wiki/Pool_(cue_sports)" TargetMode="External"/><Relationship Id="rId7" Type="http://schemas.openxmlformats.org/officeDocument/2006/relationships/hyperlink" Target="http://en.wikipedia.org/wiki/Eastern_New_Mexico_University"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en.wikipedia.org/wiki/College_of_Santa_Fe" TargetMode="External"/><Relationship Id="rId5" Type="http://schemas.openxmlformats.org/officeDocument/2006/relationships/hyperlink" Target="http://en.wikipedia.org/wiki/Electronic_Frontier_Foundation" TargetMode="External"/><Relationship Id="rId4" Type="http://schemas.openxmlformats.org/officeDocument/2006/relationships/hyperlink" Target="http://en.wikipedia.org/wiki/CryptoRights_Foundation" TargetMode="External"/><Relationship Id="rId9" Type="http://schemas.openxmlformats.org/officeDocument/2006/relationships/hyperlink" Target="http://en.wikipedia.org/wiki/Albuquerqu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here to discuss the Wilcox-</a:t>
            </a:r>
            <a:r>
              <a:rPr lang="en-US" baseline="0" dirty="0" smtClean="0"/>
              <a:t> </a:t>
            </a:r>
            <a:r>
              <a:rPr lang="en-US" baseline="0" dirty="0" err="1" smtClean="0"/>
              <a:t>McCandlish</a:t>
            </a:r>
            <a:r>
              <a:rPr lang="en-US" baseline="0" dirty="0" smtClean="0"/>
              <a:t> Law of Internet Discourse.  </a:t>
            </a:r>
          </a:p>
          <a:p>
            <a:endParaRPr lang="en-US" baseline="0" dirty="0" smtClean="0"/>
          </a:p>
          <a:p>
            <a:r>
              <a:rPr lang="en-US" dirty="0" smtClean="0"/>
              <a:t>http://en.wikipedia.org/wiki/User:SMcCandlish</a:t>
            </a:r>
          </a:p>
          <a:p>
            <a:endParaRPr lang="en-US" dirty="0" smtClean="0"/>
          </a:p>
          <a:p>
            <a:pPr rtl="0"/>
            <a:r>
              <a:rPr lang="en-US" sz="1200" b="1" kern="1200" dirty="0" smtClean="0">
                <a:solidFill>
                  <a:schemeClr val="tx1"/>
                </a:solidFill>
                <a:effectLst/>
                <a:latin typeface="+mn-lt"/>
                <a:ea typeface="+mn-ea"/>
                <a:cs typeface="+mn-cs"/>
              </a:rPr>
              <a:t>Bio</a:t>
            </a:r>
          </a:p>
          <a:p>
            <a:pPr rtl="0"/>
            <a:r>
              <a:rPr lang="en-US" sz="1200" kern="1200" dirty="0" smtClean="0">
                <a:solidFill>
                  <a:schemeClr val="tx1"/>
                </a:solidFill>
                <a:effectLst/>
                <a:latin typeface="+mn-lt"/>
                <a:ea typeface="+mn-ea"/>
                <a:cs typeface="+mn-cs"/>
              </a:rPr>
              <a:t>Stanton </a:t>
            </a:r>
            <a:r>
              <a:rPr lang="en-US" sz="1200" kern="1200" dirty="0" err="1" smtClean="0">
                <a:solidFill>
                  <a:schemeClr val="tx1"/>
                </a:solidFill>
                <a:effectLst/>
                <a:latin typeface="+mn-lt"/>
                <a:ea typeface="+mn-ea"/>
                <a:cs typeface="+mn-cs"/>
              </a:rPr>
              <a:t>McCandlish</a:t>
            </a:r>
            <a:r>
              <a:rPr lang="en-US" sz="1200" kern="1200" dirty="0" smtClean="0">
                <a:solidFill>
                  <a:schemeClr val="tx1"/>
                </a:solidFill>
                <a:effectLst/>
                <a:latin typeface="+mn-lt"/>
                <a:ea typeface="+mn-ea"/>
                <a:cs typeface="+mn-cs"/>
              </a:rPr>
              <a:t> is a freelance Web developer and online PR/communications consultant, a buyer and seller of collectibles, and a </a:t>
            </a:r>
            <a:r>
              <a:rPr lang="en-US" sz="1200" kern="1200" dirty="0" smtClean="0">
                <a:solidFill>
                  <a:schemeClr val="tx1"/>
                </a:solidFill>
                <a:effectLst/>
                <a:latin typeface="+mn-lt"/>
                <a:ea typeface="+mn-ea"/>
                <a:cs typeface="+mn-cs"/>
                <a:hlinkClick r:id="rId3" tooltip="Pool (cue sports)"/>
              </a:rPr>
              <a:t>pool</a:t>
            </a:r>
            <a:r>
              <a:rPr lang="en-US" sz="1200" kern="1200" dirty="0" smtClean="0">
                <a:solidFill>
                  <a:schemeClr val="tx1"/>
                </a:solidFill>
                <a:effectLst/>
                <a:latin typeface="+mn-lt"/>
                <a:ea typeface="+mn-ea"/>
                <a:cs typeface="+mn-cs"/>
              </a:rPr>
              <a:t> instructor. His specialties include advocacy, media relations, information management and architecture, usability and accessibility, technology policy analysis, and technical writing. He is also an anthropologist by training.</a:t>
            </a:r>
          </a:p>
          <a:p>
            <a:pPr rtl="0"/>
            <a:r>
              <a:rPr lang="en-US" sz="1200" kern="1200" dirty="0" smtClean="0">
                <a:solidFill>
                  <a:schemeClr val="tx1"/>
                </a:solidFill>
                <a:effectLst/>
                <a:latin typeface="+mn-lt"/>
                <a:ea typeface="+mn-ea"/>
                <a:cs typeface="+mn-cs"/>
              </a:rPr>
              <a:t>He volunteers as the Communications Director for the </a:t>
            </a:r>
            <a:r>
              <a:rPr lang="en-US" sz="1200" kern="1200" dirty="0" err="1" smtClean="0">
                <a:solidFill>
                  <a:schemeClr val="tx1"/>
                </a:solidFill>
                <a:effectLst/>
                <a:latin typeface="+mn-lt"/>
                <a:ea typeface="+mn-ea"/>
                <a:cs typeface="+mn-cs"/>
                <a:hlinkClick r:id="rId4" tooltip="CryptoRights Foundation"/>
              </a:rPr>
              <a:t>CryptoRights</a:t>
            </a:r>
            <a:r>
              <a:rPr lang="en-US" sz="1200" kern="1200" dirty="0" smtClean="0">
                <a:solidFill>
                  <a:schemeClr val="tx1"/>
                </a:solidFill>
                <a:effectLst/>
                <a:latin typeface="+mn-lt"/>
                <a:ea typeface="+mn-ea"/>
                <a:cs typeface="+mn-cs"/>
                <a:hlinkClick r:id="rId4" tooltip="CryptoRights Foundation"/>
              </a:rPr>
              <a:t> Foundation</a:t>
            </a:r>
            <a:r>
              <a:rPr lang="en-US" sz="1200" kern="1200" dirty="0" smtClean="0">
                <a:solidFill>
                  <a:schemeClr val="tx1"/>
                </a:solidFill>
                <a:effectLst/>
                <a:latin typeface="+mn-lt"/>
                <a:ea typeface="+mn-ea"/>
                <a:cs typeface="+mn-cs"/>
              </a:rPr>
              <a:t> (presently on hiatus). As such, he has acted as the organization's press manager, public relations lead, publications manager, and Webmaster, and has also participated in mission-critical technical projects, such as leading Project </a:t>
            </a:r>
            <a:r>
              <a:rPr lang="en-US" sz="1200" kern="1200" dirty="0" err="1" smtClean="0">
                <a:solidFill>
                  <a:schemeClr val="tx1"/>
                </a:solidFill>
                <a:effectLst/>
                <a:latin typeface="+mn-lt"/>
                <a:ea typeface="+mn-ea"/>
                <a:cs typeface="+mn-cs"/>
              </a:rPr>
              <a:t>HighFire's</a:t>
            </a:r>
            <a:r>
              <a:rPr lang="en-US" sz="1200" kern="1200" dirty="0" smtClean="0">
                <a:solidFill>
                  <a:schemeClr val="tx1"/>
                </a:solidFill>
                <a:effectLst/>
                <a:latin typeface="+mn-lt"/>
                <a:ea typeface="+mn-ea"/>
                <a:cs typeface="+mn-cs"/>
              </a:rPr>
              <a:t> documentation.</a:t>
            </a:r>
          </a:p>
          <a:p>
            <a:pPr rtl="0"/>
            <a:r>
              <a:rPr lang="en-US" sz="1200" kern="1200" dirty="0" smtClean="0">
                <a:solidFill>
                  <a:schemeClr val="tx1"/>
                </a:solidFill>
                <a:effectLst/>
                <a:latin typeface="+mn-lt"/>
                <a:ea typeface="+mn-ea"/>
                <a:cs typeface="+mn-cs"/>
              </a:rPr>
              <a:t>Stanton was among the world's first professional online activists, and came to </a:t>
            </a:r>
            <a:r>
              <a:rPr lang="en-US" sz="1200" kern="1200" dirty="0" err="1" smtClean="0">
                <a:solidFill>
                  <a:schemeClr val="tx1"/>
                </a:solidFill>
                <a:effectLst/>
                <a:latin typeface="+mn-lt"/>
                <a:ea typeface="+mn-ea"/>
                <a:cs typeface="+mn-cs"/>
              </a:rPr>
              <a:t>CryptoRights</a:t>
            </a:r>
            <a:r>
              <a:rPr lang="en-US" sz="1200" kern="1200" dirty="0" smtClean="0">
                <a:solidFill>
                  <a:schemeClr val="tx1"/>
                </a:solidFill>
                <a:effectLst/>
                <a:latin typeface="+mn-lt"/>
                <a:ea typeface="+mn-ea"/>
                <a:cs typeface="+mn-cs"/>
              </a:rPr>
              <a:t> after working on issue campaigns, policy and online communications at the </a:t>
            </a:r>
            <a:r>
              <a:rPr lang="en-US" sz="1200" kern="1200" dirty="0" smtClean="0">
                <a:solidFill>
                  <a:schemeClr val="tx1"/>
                </a:solidFill>
                <a:effectLst/>
                <a:latin typeface="+mn-lt"/>
                <a:ea typeface="+mn-ea"/>
                <a:cs typeface="+mn-cs"/>
                <a:hlinkClick r:id="rId5" tooltip="Electronic Frontier Foundation"/>
              </a:rPr>
              <a:t>Electronic Frontier Foundation</a:t>
            </a:r>
            <a:r>
              <a:rPr lang="en-US" sz="1200" kern="1200" dirty="0" smtClean="0">
                <a:solidFill>
                  <a:schemeClr val="tx1"/>
                </a:solidFill>
                <a:effectLst/>
                <a:latin typeface="+mn-lt"/>
                <a:ea typeface="+mn-ea"/>
                <a:cs typeface="+mn-cs"/>
              </a:rPr>
              <a:t> (EFF) from 1993 to 2002, where he also ran one of the most-linked-to Web sites on the entire 'Net, and edited the organization's newsletter, </a:t>
            </a:r>
            <a:r>
              <a:rPr lang="en-US" sz="1200" i="1" kern="1200" dirty="0" err="1" smtClean="0">
                <a:solidFill>
                  <a:schemeClr val="tx1"/>
                </a:solidFill>
                <a:effectLst/>
                <a:latin typeface="+mn-lt"/>
                <a:ea typeface="+mn-ea"/>
                <a:cs typeface="+mn-cs"/>
              </a:rPr>
              <a:t>EFFector</a:t>
            </a:r>
            <a:r>
              <a:rPr lang="en-US" sz="1200" kern="1200" dirty="0" smtClean="0">
                <a:solidFill>
                  <a:schemeClr val="tx1"/>
                </a:solidFill>
                <a:effectLst/>
                <a:latin typeface="+mn-lt"/>
                <a:ea typeface="+mn-ea"/>
                <a:cs typeface="+mn-cs"/>
              </a:rPr>
              <a:t>, one of the largest-subscription online bulletins of the era. He has written a variety of articles and tutorials, been quoted by most major US news publications on Internet policy issues, and is co-author of the seminal privacy and e-activism handbook </a:t>
            </a:r>
            <a:r>
              <a:rPr lang="en-US" sz="1200" i="1" kern="1200" dirty="0" smtClean="0">
                <a:solidFill>
                  <a:schemeClr val="tx1"/>
                </a:solidFill>
                <a:effectLst/>
                <a:latin typeface="+mn-lt"/>
                <a:ea typeface="+mn-ea"/>
                <a:cs typeface="+mn-cs"/>
              </a:rPr>
              <a:t>Protecting Yourself Online: The Definitive Resource on Safety, Freedom, and Privacy in Cyberspace</a:t>
            </a:r>
            <a:r>
              <a:rPr lang="en-US" sz="1200" kern="1200" dirty="0" smtClean="0">
                <a:solidFill>
                  <a:schemeClr val="tx1"/>
                </a:solidFill>
                <a:effectLst/>
                <a:latin typeface="+mn-lt"/>
                <a:ea typeface="+mn-ea"/>
                <a:cs typeface="+mn-cs"/>
              </a:rPr>
              <a:t> (with Robert B. </a:t>
            </a:r>
            <a:r>
              <a:rPr lang="en-US" sz="1200" kern="1200" dirty="0" err="1" smtClean="0">
                <a:solidFill>
                  <a:schemeClr val="tx1"/>
                </a:solidFill>
                <a:effectLst/>
                <a:latin typeface="+mn-lt"/>
                <a:ea typeface="+mn-ea"/>
                <a:cs typeface="+mn-cs"/>
              </a:rPr>
              <a:t>Gelman</a:t>
            </a:r>
            <a:r>
              <a:rPr lang="en-US" sz="1200" kern="1200" dirty="0" smtClean="0">
                <a:solidFill>
                  <a:schemeClr val="tx1"/>
                </a:solidFill>
                <a:effectLst/>
                <a:latin typeface="+mn-lt"/>
                <a:ea typeface="+mn-ea"/>
                <a:cs typeface="+mn-cs"/>
              </a:rPr>
              <a:t>). He also managed production of the updated online editions of </a:t>
            </a:r>
            <a:r>
              <a:rPr lang="en-US" sz="1200" i="1" kern="1200" dirty="0" smtClean="0">
                <a:solidFill>
                  <a:schemeClr val="tx1"/>
                </a:solidFill>
                <a:effectLst/>
                <a:latin typeface="+mn-lt"/>
                <a:ea typeface="+mn-ea"/>
                <a:cs typeface="+mn-cs"/>
              </a:rPr>
              <a:t>Everybody's Guide to the Internet</a:t>
            </a:r>
            <a:r>
              <a:rPr lang="en-US" sz="1200" kern="1200" dirty="0" smtClean="0">
                <a:solidFill>
                  <a:schemeClr val="tx1"/>
                </a:solidFill>
                <a:effectLst/>
                <a:latin typeface="+mn-lt"/>
                <a:ea typeface="+mn-ea"/>
                <a:cs typeface="+mn-cs"/>
              </a:rPr>
              <a:t> (by Adam </a:t>
            </a:r>
            <a:r>
              <a:rPr lang="en-US" sz="1200" kern="1200" dirty="0" err="1" smtClean="0">
                <a:solidFill>
                  <a:schemeClr val="tx1"/>
                </a:solidFill>
                <a:effectLst/>
                <a:latin typeface="+mn-lt"/>
                <a:ea typeface="+mn-ea"/>
                <a:cs typeface="+mn-cs"/>
              </a:rPr>
              <a:t>Gaffin</a:t>
            </a:r>
            <a:r>
              <a:rPr lang="en-US" sz="1200" kern="1200" dirty="0" smtClean="0">
                <a:solidFill>
                  <a:schemeClr val="tx1"/>
                </a:solidFill>
                <a:effectLst/>
                <a:latin typeface="+mn-lt"/>
                <a:ea typeface="+mn-ea"/>
                <a:cs typeface="+mn-cs"/>
              </a:rPr>
              <a:t>), including revision, management of multi-language translation, and online distribution.</a:t>
            </a:r>
          </a:p>
          <a:p>
            <a:pPr rtl="0"/>
            <a:r>
              <a:rPr lang="en-US" sz="1200" kern="1200" dirty="0" smtClean="0">
                <a:solidFill>
                  <a:schemeClr val="tx1"/>
                </a:solidFill>
                <a:effectLst/>
                <a:latin typeface="+mn-lt"/>
                <a:ea typeface="+mn-ea"/>
                <a:cs typeface="+mn-cs"/>
              </a:rPr>
              <a:t>After studying computer science, technical writing and anthropology/linguistics at the </a:t>
            </a:r>
            <a:r>
              <a:rPr lang="en-US" sz="1200" kern="1200" dirty="0" smtClean="0">
                <a:solidFill>
                  <a:schemeClr val="tx1"/>
                </a:solidFill>
                <a:effectLst/>
                <a:latin typeface="+mn-lt"/>
                <a:ea typeface="+mn-ea"/>
                <a:cs typeface="+mn-cs"/>
                <a:hlinkClick r:id="rId6" tooltip="College of Santa Fe"/>
              </a:rPr>
              <a:t>College of Santa Fe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hlinkClick r:id="rId7" tooltip="Eastern New Mexico University"/>
              </a:rPr>
              <a:t>Eastern New Mexico University</a:t>
            </a:r>
            <a:r>
              <a:rPr lang="en-US" sz="1200" kern="1200" dirty="0" smtClean="0">
                <a:solidFill>
                  <a:schemeClr val="tx1"/>
                </a:solidFill>
                <a:effectLst/>
                <a:latin typeface="+mn-lt"/>
                <a:ea typeface="+mn-ea"/>
                <a:cs typeface="+mn-cs"/>
              </a:rPr>
              <a:t>, and the </a:t>
            </a:r>
            <a:r>
              <a:rPr lang="en-US" sz="1200" kern="1200" dirty="0" smtClean="0">
                <a:solidFill>
                  <a:schemeClr val="tx1"/>
                </a:solidFill>
                <a:effectLst/>
                <a:latin typeface="+mn-lt"/>
                <a:ea typeface="+mn-ea"/>
                <a:cs typeface="+mn-cs"/>
                <a:hlinkClick r:id="rId8" tooltip="University of New Mexico"/>
              </a:rPr>
              <a:t>University of New Mexico</a:t>
            </a:r>
            <a:r>
              <a:rPr lang="en-US" sz="1200" kern="1200" dirty="0" smtClean="0">
                <a:solidFill>
                  <a:schemeClr val="tx1"/>
                </a:solidFill>
                <a:effectLst/>
                <a:latin typeface="+mn-lt"/>
                <a:ea typeface="+mn-ea"/>
                <a:cs typeface="+mn-cs"/>
              </a:rPr>
              <a:t>, Stanton did technical consulting at UNM, as well as maintaining an early independent electronic bulletin board system (BBS) and operating a small press publishing operation in Albuquerque. Some of his current areas of interest include electronic privacy, unsolicited bulk e-mail (spam) issues, free expression online, preservation of fair use of intellectual property, and protection of the public's interest in the development of technical standards. </a:t>
            </a:r>
            <a:r>
              <a:rPr lang="en-US" sz="1200" kern="1200" dirty="0" err="1" smtClean="0">
                <a:solidFill>
                  <a:schemeClr val="tx1"/>
                </a:solidFill>
                <a:effectLst/>
                <a:latin typeface="+mn-lt"/>
                <a:ea typeface="+mn-ea"/>
                <a:cs typeface="+mn-cs"/>
              </a:rPr>
              <a:t>McCandlish</a:t>
            </a:r>
            <a:r>
              <a:rPr lang="en-US" sz="1200" kern="1200" dirty="0" smtClean="0">
                <a:solidFill>
                  <a:schemeClr val="tx1"/>
                </a:solidFill>
                <a:effectLst/>
                <a:latin typeface="+mn-lt"/>
                <a:ea typeface="+mn-ea"/>
                <a:cs typeface="+mn-cs"/>
              </a:rPr>
              <a:t> holds a B.A. in cultural anthropology and communication from UNM.</a:t>
            </a:r>
          </a:p>
          <a:p>
            <a:pPr rtl="0"/>
            <a:r>
              <a:rPr lang="en-US" sz="1200" kern="1200" dirty="0" smtClean="0">
                <a:solidFill>
                  <a:schemeClr val="tx1"/>
                </a:solidFill>
                <a:effectLst/>
                <a:latin typeface="+mn-lt"/>
                <a:ea typeface="+mn-ea"/>
                <a:cs typeface="+mn-cs"/>
              </a:rPr>
              <a:t>He likes cats, post-punk, and bad girl art, and lives in </a:t>
            </a:r>
            <a:r>
              <a:rPr lang="en-US" sz="1200" kern="1200" dirty="0" smtClean="0">
                <a:solidFill>
                  <a:schemeClr val="tx1"/>
                </a:solidFill>
                <a:effectLst/>
                <a:latin typeface="+mn-lt"/>
                <a:ea typeface="+mn-ea"/>
                <a:cs typeface="+mn-cs"/>
                <a:hlinkClick r:id="rId9" tooltip="Albuquerque"/>
              </a:rPr>
              <a:t>Albuquerque</a:t>
            </a:r>
            <a:r>
              <a:rPr lang="en-US" sz="1200" kern="1200" dirty="0" smtClean="0">
                <a:solidFill>
                  <a:schemeClr val="tx1"/>
                </a:solidFill>
                <a:effectLst/>
                <a:latin typeface="+mn-lt"/>
                <a:ea typeface="+mn-ea"/>
                <a:cs typeface="+mn-cs"/>
              </a:rPr>
              <a:t> again for the time being.</a:t>
            </a:r>
          </a:p>
          <a:p>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1</a:t>
            </a:fld>
            <a:endParaRPr lang="en-US"/>
          </a:p>
        </p:txBody>
      </p:sp>
    </p:spTree>
    <p:extLst>
      <p:ext uri="{BB962C8B-B14F-4D97-AF65-F5344CB8AC3E}">
        <p14:creationId xmlns:p14="http://schemas.microsoft.com/office/powerpoint/2010/main" val="821402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12</a:t>
            </a:fld>
            <a:endParaRPr lang="en-US"/>
          </a:p>
        </p:txBody>
      </p:sp>
    </p:spTree>
    <p:extLst>
      <p:ext uri="{BB962C8B-B14F-4D97-AF65-F5344CB8AC3E}">
        <p14:creationId xmlns:p14="http://schemas.microsoft.com/office/powerpoint/2010/main" val="1126683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Immunity factor</a:t>
            </a:r>
          </a:p>
          <a:p>
            <a:endParaRPr lang="en-US" dirty="0" smtClean="0"/>
          </a:p>
          <a:p>
            <a:r>
              <a:rPr lang="en-US" dirty="0" smtClean="0"/>
              <a:t>This is similar to road rage in the sense that if someone cuts you off, you view their driving as terrible and the driver is a “jerk” whereas if you were the one driving and cutting people off, you’re merely in a hurry and there is nothing wrong with your driving.</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13</a:t>
            </a:fld>
            <a:endParaRPr lang="en-US"/>
          </a:p>
        </p:txBody>
      </p:sp>
    </p:spTree>
    <p:extLst>
      <p:ext uri="{BB962C8B-B14F-4D97-AF65-F5344CB8AC3E}">
        <p14:creationId xmlns:p14="http://schemas.microsoft.com/office/powerpoint/2010/main" val="386226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further</a:t>
            </a:r>
            <a:r>
              <a:rPr lang="en-US" baseline="0" dirty="0" smtClean="0"/>
              <a:t> proves that the users are not aware that they’re engaged in a flame war. They are simply participating in the comments and defending their side. There are nearly 35000 comments between the videos, and a combined 20 million views!</a:t>
            </a:r>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14</a:t>
            </a:fld>
            <a:endParaRPr lang="en-US"/>
          </a:p>
        </p:txBody>
      </p:sp>
    </p:spTree>
    <p:extLst>
      <p:ext uri="{BB962C8B-B14F-4D97-AF65-F5344CB8AC3E}">
        <p14:creationId xmlns:p14="http://schemas.microsoft.com/office/powerpoint/2010/main" val="917361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Flame wars may be caused</a:t>
            </a:r>
            <a:r>
              <a:rPr lang="en-US" baseline="0" dirty="0" smtClean="0"/>
              <a:t> by the </a:t>
            </a:r>
            <a:r>
              <a:rPr lang="en-US" baseline="0" dirty="0" err="1" smtClean="0"/>
              <a:t>deindividuation</a:t>
            </a:r>
            <a:r>
              <a:rPr lang="en-US" baseline="0" dirty="0" smtClean="0"/>
              <a:t> in our culture, where people are less aware of others feelings.</a:t>
            </a:r>
          </a:p>
          <a:p>
            <a:endParaRPr lang="en-US" baseline="0" dirty="0" smtClean="0"/>
          </a:p>
          <a:p>
            <a:r>
              <a:rPr lang="en-US" baseline="0" dirty="0" smtClean="0"/>
              <a:t>As more and more users use the internet, the chances are high that the topics discussed in threads will decrease in quality.</a:t>
            </a:r>
          </a:p>
          <a:p>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15</a:t>
            </a:fld>
            <a:endParaRPr lang="en-US"/>
          </a:p>
        </p:txBody>
      </p:sp>
    </p:spTree>
    <p:extLst>
      <p:ext uri="{BB962C8B-B14F-4D97-AF65-F5344CB8AC3E}">
        <p14:creationId xmlns:p14="http://schemas.microsoft.com/office/powerpoint/2010/main" val="1708873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original</a:t>
            </a:r>
            <a:r>
              <a:rPr lang="en-US" baseline="0" dirty="0" smtClean="0"/>
              <a:t> image is of a “ pimped out </a:t>
            </a:r>
            <a:r>
              <a:rPr lang="en-US" baseline="0" dirty="0" err="1" smtClean="0"/>
              <a:t>gameboy</a:t>
            </a:r>
            <a:r>
              <a:rPr lang="en-US" baseline="0" dirty="0" smtClean="0"/>
              <a:t>”. While the quality is not very high in the original post, this was one of the most popular threads of the </a:t>
            </a:r>
            <a:r>
              <a:rPr lang="en-US" baseline="0" smtClean="0"/>
              <a:t>week.</a:t>
            </a:r>
            <a:endParaRPr lang="en-US"/>
          </a:p>
        </p:txBody>
      </p:sp>
      <p:sp>
        <p:nvSpPr>
          <p:cNvPr id="4" name="Slide Number Placeholder 3"/>
          <p:cNvSpPr>
            <a:spLocks noGrp="1"/>
          </p:cNvSpPr>
          <p:nvPr>
            <p:ph type="sldNum" sz="quarter" idx="10"/>
          </p:nvPr>
        </p:nvSpPr>
        <p:spPr/>
        <p:txBody>
          <a:bodyPr/>
          <a:lstStyle/>
          <a:p>
            <a:fld id="{286DDC50-B544-4B02-9B42-15CEF4086830}" type="slidenum">
              <a:rPr lang="en-US" smtClean="0"/>
              <a:t>16</a:t>
            </a:fld>
            <a:endParaRPr lang="en-US"/>
          </a:p>
        </p:txBody>
      </p:sp>
    </p:spTree>
    <p:extLst>
      <p:ext uri="{BB962C8B-B14F-4D97-AF65-F5344CB8AC3E}">
        <p14:creationId xmlns:p14="http://schemas.microsoft.com/office/powerpoint/2010/main" val="3823157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should film a scene here</a:t>
            </a:r>
            <a:r>
              <a:rPr lang="en-US" baseline="0" dirty="0" smtClean="0"/>
              <a:t> and essentially act us this corollary.</a:t>
            </a:r>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17</a:t>
            </a:fld>
            <a:endParaRPr lang="en-US"/>
          </a:p>
        </p:txBody>
      </p:sp>
    </p:spTree>
    <p:extLst>
      <p:ext uri="{BB962C8B-B14F-4D97-AF65-F5344CB8AC3E}">
        <p14:creationId xmlns:p14="http://schemas.microsoft.com/office/powerpoint/2010/main" val="2882522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18</a:t>
            </a:fld>
            <a:endParaRPr lang="en-US"/>
          </a:p>
        </p:txBody>
      </p:sp>
    </p:spTree>
    <p:extLst>
      <p:ext uri="{BB962C8B-B14F-4D97-AF65-F5344CB8AC3E}">
        <p14:creationId xmlns:p14="http://schemas.microsoft.com/office/powerpoint/2010/main" val="2950629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20</a:t>
            </a:fld>
            <a:endParaRPr lang="en-US"/>
          </a:p>
        </p:txBody>
      </p:sp>
    </p:spTree>
    <p:extLst>
      <p:ext uri="{BB962C8B-B14F-4D97-AF65-F5344CB8AC3E}">
        <p14:creationId xmlns:p14="http://schemas.microsoft.com/office/powerpoint/2010/main" val="3637803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http://imgs.xkcd.com/comics/duty_calls.png</a:t>
            </a:r>
          </a:p>
          <a:p>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2</a:t>
            </a:fld>
            <a:endParaRPr lang="en-US"/>
          </a:p>
        </p:txBody>
      </p:sp>
    </p:spTree>
    <p:extLst>
      <p:ext uri="{BB962C8B-B14F-4D97-AF65-F5344CB8AC3E}">
        <p14:creationId xmlns:p14="http://schemas.microsoft.com/office/powerpoint/2010/main" val="4051909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http://en.wikipedia.org/wiki/User:SMcCandlish</a:t>
            </a:r>
          </a:p>
          <a:p>
            <a:endParaRPr lang="en-US" dirty="0" smtClean="0"/>
          </a:p>
          <a:p>
            <a:r>
              <a:rPr lang="en-US" dirty="0" smtClean="0"/>
              <a:t>This particular</a:t>
            </a:r>
            <a:r>
              <a:rPr lang="en-US" baseline="0" dirty="0" smtClean="0"/>
              <a:t> law was originally founded by </a:t>
            </a:r>
            <a:r>
              <a:rPr lang="en-US" baseline="0" dirty="0" err="1" smtClean="0"/>
              <a:t>bryce</a:t>
            </a:r>
            <a:r>
              <a:rPr lang="en-US" baseline="0" dirty="0" smtClean="0"/>
              <a:t> </a:t>
            </a:r>
            <a:r>
              <a:rPr lang="en-US" baseline="0" dirty="0" err="1" smtClean="0"/>
              <a:t>wilcox</a:t>
            </a:r>
            <a:r>
              <a:rPr lang="en-US" baseline="0" dirty="0" smtClean="0"/>
              <a:t> and </a:t>
            </a:r>
            <a:r>
              <a:rPr lang="en-US" baseline="0" dirty="0" err="1" smtClean="0"/>
              <a:t>stanton</a:t>
            </a:r>
            <a:r>
              <a:rPr lang="en-US" baseline="0" dirty="0" smtClean="0"/>
              <a:t> </a:t>
            </a:r>
            <a:r>
              <a:rPr lang="en-US" baseline="0" dirty="0" err="1" smtClean="0"/>
              <a:t>mccandlish</a:t>
            </a:r>
            <a:r>
              <a:rPr lang="en-US" baseline="0" dirty="0" smtClean="0"/>
              <a:t> during the newsgroup/</a:t>
            </a:r>
            <a:r>
              <a:rPr lang="en-US" baseline="0" dirty="0" err="1" smtClean="0"/>
              <a:t>usenet</a:t>
            </a:r>
            <a:r>
              <a:rPr lang="en-US" baseline="0" dirty="0" smtClean="0"/>
              <a:t> days when it was still wildly popular. They basically saw some patterns going around forums and discussion boards and decided to codify these observations into a “law”.</a:t>
            </a:r>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4</a:t>
            </a:fld>
            <a:endParaRPr lang="en-US"/>
          </a:p>
        </p:txBody>
      </p:sp>
    </p:spTree>
    <p:extLst>
      <p:ext uri="{BB962C8B-B14F-4D97-AF65-F5344CB8AC3E}">
        <p14:creationId xmlns:p14="http://schemas.microsoft.com/office/powerpoint/2010/main" val="3830090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http://www.giganews.com/usenet-history/index.html</a:t>
            </a:r>
          </a:p>
          <a:p>
            <a:endParaRPr lang="en-US" dirty="0" smtClean="0"/>
          </a:p>
          <a:p>
            <a:r>
              <a:rPr lang="en-US" dirty="0" smtClean="0"/>
              <a:t>Usenet</a:t>
            </a:r>
            <a:r>
              <a:rPr lang="en-US" baseline="0" dirty="0" smtClean="0"/>
              <a:t> developed in to a large community that evolved over time into groups ranging from news sharing to file sharing.  The large community base developed its own social structures.  They also evolved outside newsgroups into chat rooms called IRC (Internet Relay Chat).  </a:t>
            </a:r>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5</a:t>
            </a:fld>
            <a:endParaRPr lang="en-US"/>
          </a:p>
        </p:txBody>
      </p:sp>
    </p:spTree>
    <p:extLst>
      <p:ext uri="{BB962C8B-B14F-4D97-AF65-F5344CB8AC3E}">
        <p14:creationId xmlns:p14="http://schemas.microsoft.com/office/powerpoint/2010/main" val="998211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a:t>
            </a:r>
            <a:r>
              <a:rPr lang="en-US" baseline="0" dirty="0" smtClean="0"/>
              <a:t> internet forums such as somethingawful.com and reddit.com are staples of internet discussion that have been around for years.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6</a:t>
            </a:fld>
            <a:endParaRPr lang="en-US"/>
          </a:p>
        </p:txBody>
      </p:sp>
    </p:spTree>
    <p:extLst>
      <p:ext uri="{BB962C8B-B14F-4D97-AF65-F5344CB8AC3E}">
        <p14:creationId xmlns:p14="http://schemas.microsoft.com/office/powerpoint/2010/main" val="38757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Translation: The crappier the thread</a:t>
            </a:r>
            <a:r>
              <a:rPr lang="en-US" baseline="0" dirty="0" smtClean="0"/>
              <a:t> the less chance there is of changing the topic.</a:t>
            </a:r>
            <a:endParaRPr lang="en-US" dirty="0" smtClean="0"/>
          </a:p>
          <a:p>
            <a:r>
              <a:rPr lang="en-US" dirty="0" smtClean="0"/>
              <a:t>Take</a:t>
            </a:r>
            <a:r>
              <a:rPr lang="en-US" baseline="0" dirty="0" smtClean="0"/>
              <a:t> for example a </a:t>
            </a:r>
            <a:r>
              <a:rPr lang="en-US" baseline="0" dirty="0" err="1" smtClean="0"/>
              <a:t>Gizmodo</a:t>
            </a:r>
            <a:r>
              <a:rPr lang="en-US" baseline="0" dirty="0" smtClean="0"/>
              <a:t> article, where the author makes a genuine attempt to review a piece of hardware and put forth a lot of effort in the quality of the original article. The comments however take a turn in a completely different direction that are irrelevant to the hardware or the article itself. </a:t>
            </a:r>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7</a:t>
            </a:fld>
            <a:endParaRPr lang="en-US"/>
          </a:p>
        </p:txBody>
      </p:sp>
    </p:spTree>
    <p:extLst>
      <p:ext uri="{BB962C8B-B14F-4D97-AF65-F5344CB8AC3E}">
        <p14:creationId xmlns:p14="http://schemas.microsoft.com/office/powerpoint/2010/main" val="3693157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8</a:t>
            </a:fld>
            <a:endParaRPr lang="en-US"/>
          </a:p>
        </p:txBody>
      </p:sp>
    </p:spTree>
    <p:extLst>
      <p:ext uri="{BB962C8B-B14F-4D97-AF65-F5344CB8AC3E}">
        <p14:creationId xmlns:p14="http://schemas.microsoft.com/office/powerpoint/2010/main" val="3406708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topic</a:t>
            </a:r>
            <a:r>
              <a:rPr lang="en-US" baseline="0" dirty="0" smtClean="0"/>
              <a:t> is crummy the chances are that any change in the topic will be for the better. </a:t>
            </a:r>
          </a:p>
          <a:p>
            <a:endParaRPr lang="en-US" baseline="0" dirty="0" smtClean="0"/>
          </a:p>
          <a:p>
            <a:r>
              <a:rPr lang="en-US" baseline="0" dirty="0" smtClean="0"/>
              <a:t>If the topic is good, the chances are that any change in topic will be for the worse.</a:t>
            </a:r>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10</a:t>
            </a:fld>
            <a:endParaRPr lang="en-US"/>
          </a:p>
        </p:txBody>
      </p:sp>
    </p:spTree>
    <p:extLst>
      <p:ext uri="{BB962C8B-B14F-4D97-AF65-F5344CB8AC3E}">
        <p14:creationId xmlns:p14="http://schemas.microsoft.com/office/powerpoint/2010/main" val="1896996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http://www.giganews.com/usenet-history/index.html</a:t>
            </a:r>
          </a:p>
          <a:p>
            <a:endParaRPr lang="en-US" dirty="0" smtClean="0"/>
          </a:p>
          <a:p>
            <a:r>
              <a:rPr lang="en-US" dirty="0" smtClean="0"/>
              <a:t>A</a:t>
            </a:r>
            <a:r>
              <a:rPr lang="en-US" baseline="0" dirty="0" smtClean="0"/>
              <a:t> great example of this would be the </a:t>
            </a:r>
            <a:r>
              <a:rPr lang="en-US" baseline="0" dirty="0" err="1" smtClean="0"/>
              <a:t>Iphone</a:t>
            </a:r>
            <a:r>
              <a:rPr lang="en-US" baseline="0" dirty="0" smtClean="0"/>
              <a:t> and Android wars that are all over the internet. </a:t>
            </a:r>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11</a:t>
            </a:fld>
            <a:endParaRPr lang="en-US"/>
          </a:p>
        </p:txBody>
      </p:sp>
    </p:spTree>
    <p:extLst>
      <p:ext uri="{BB962C8B-B14F-4D97-AF65-F5344CB8AC3E}">
        <p14:creationId xmlns:p14="http://schemas.microsoft.com/office/powerpoint/2010/main" val="3791907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64E1E9E9-1448-46E1-8D8C-0805494BD963}" type="datetimeFigureOut">
              <a:rPr lang="en-US" smtClean="0"/>
              <a:t>2/24/2012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92BDF-0837-41F9-A1AB-927A80E10990}"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1E9E9-1448-46E1-8D8C-0805494BD963}" type="datetimeFigureOut">
              <a:rPr lang="en-US" smtClean="0"/>
              <a:t>2/24/2012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92BDF-0837-41F9-A1AB-927A80E1099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1E9E9-1448-46E1-8D8C-0805494BD963}" type="datetimeFigureOut">
              <a:rPr lang="en-US" smtClean="0"/>
              <a:t>2/24/2012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92BDF-0837-41F9-A1AB-927A80E1099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1E9E9-1448-46E1-8D8C-0805494BD963}" type="datetimeFigureOut">
              <a:rPr lang="en-US" smtClean="0"/>
              <a:t>2/24/2012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92BDF-0837-41F9-A1AB-927A80E1099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64E1E9E9-1448-46E1-8D8C-0805494BD963}" type="datetimeFigureOut">
              <a:rPr lang="en-US" smtClean="0"/>
              <a:t>2/24/2012</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A7892BDF-0837-41F9-A1AB-927A80E1099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1E9E9-1448-46E1-8D8C-0805494BD963}" type="datetimeFigureOut">
              <a:rPr lang="en-US" smtClean="0"/>
              <a:t>2/24/2012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92BDF-0837-41F9-A1AB-927A80E1099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1E9E9-1448-46E1-8D8C-0805494BD963}" type="datetimeFigureOut">
              <a:rPr lang="en-US" smtClean="0"/>
              <a:t>2/24/2012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892BDF-0837-41F9-A1AB-927A80E1099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1E9E9-1448-46E1-8D8C-0805494BD963}" type="datetimeFigureOut">
              <a:rPr lang="en-US" smtClean="0"/>
              <a:t>2/24/2012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892BDF-0837-41F9-A1AB-927A80E1099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1E9E9-1448-46E1-8D8C-0805494BD963}" type="datetimeFigureOut">
              <a:rPr lang="en-US" smtClean="0"/>
              <a:t>2/24/2012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892BDF-0837-41F9-A1AB-927A80E1099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E1E9E9-1448-46E1-8D8C-0805494BD963}" type="datetimeFigureOut">
              <a:rPr lang="en-US" smtClean="0"/>
              <a:t>2/24/2012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92BDF-0837-41F9-A1AB-927A80E10990}"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64E1E9E9-1448-46E1-8D8C-0805494BD963}" type="datetimeFigureOut">
              <a:rPr lang="en-US" smtClean="0"/>
              <a:t>2/24/2012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92BDF-0837-41F9-A1AB-927A80E10990}"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64E1E9E9-1448-46E1-8D8C-0805494BD963}" type="datetimeFigureOut">
              <a:rPr lang="en-US" smtClean="0"/>
              <a:t>2/24/2012</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A7892BDF-0837-41F9-A1AB-927A80E1099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goo.gl/MAVPV"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http://goo.gl/6wkmI"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Wilcox-</a:t>
            </a:r>
            <a:r>
              <a:rPr lang="en-US" sz="3600" dirty="0" err="1" smtClean="0"/>
              <a:t>McCandlish</a:t>
            </a:r>
            <a:r>
              <a:rPr lang="en-US" sz="3600" dirty="0" smtClean="0"/>
              <a:t> </a:t>
            </a:r>
            <a:endParaRPr lang="en-US" sz="3600" dirty="0"/>
          </a:p>
        </p:txBody>
      </p:sp>
      <p:sp>
        <p:nvSpPr>
          <p:cNvPr id="3" name="Subtitle 2"/>
          <p:cNvSpPr>
            <a:spLocks noGrp="1"/>
          </p:cNvSpPr>
          <p:nvPr>
            <p:ph type="subTitle" idx="1"/>
          </p:nvPr>
        </p:nvSpPr>
        <p:spPr/>
        <p:txBody>
          <a:bodyPr>
            <a:normAutofit/>
          </a:bodyPr>
          <a:lstStyle/>
          <a:p>
            <a:r>
              <a:rPr lang="en-US" sz="1600" dirty="0" smtClean="0"/>
              <a:t>Law of Internet Discourse</a:t>
            </a:r>
          </a:p>
          <a:p>
            <a:endParaRPr lang="en-US" sz="1600" dirty="0" smtClean="0"/>
          </a:p>
          <a:p>
            <a:endParaRPr lang="en-US" sz="1600" dirty="0"/>
          </a:p>
        </p:txBody>
      </p:sp>
    </p:spTree>
    <p:extLst>
      <p:ext uri="{BB962C8B-B14F-4D97-AF65-F5344CB8AC3E}">
        <p14:creationId xmlns:p14="http://schemas.microsoft.com/office/powerpoint/2010/main" val="8644859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228600"/>
            <a:ext cx="8229600" cy="1143000"/>
          </a:xfrm>
        </p:spPr>
        <p:txBody>
          <a:bodyPr>
            <a:noAutofit/>
          </a:bodyPr>
          <a:lstStyle/>
          <a:p>
            <a:r>
              <a:rPr lang="en-US" sz="2800" dirty="0" err="1"/>
              <a:t>McCandlish's</a:t>
            </a:r>
            <a:r>
              <a:rPr lang="en-US" sz="2800" dirty="0"/>
              <a:t> first corollary to the Wilcox-</a:t>
            </a:r>
            <a:r>
              <a:rPr lang="en-US" sz="2800" dirty="0" err="1"/>
              <a:t>McCandlish</a:t>
            </a:r>
            <a:r>
              <a:rPr lang="en-US" sz="2800" dirty="0"/>
              <a:t> law:</a:t>
            </a:r>
          </a:p>
        </p:txBody>
      </p:sp>
      <p:sp>
        <p:nvSpPr>
          <p:cNvPr id="2" name="TextBox 1"/>
          <p:cNvSpPr txBox="1"/>
          <p:nvPr/>
        </p:nvSpPr>
        <p:spPr>
          <a:xfrm>
            <a:off x="914400" y="2057400"/>
            <a:ext cx="7467600" cy="2246769"/>
          </a:xfrm>
          <a:prstGeom prst="rect">
            <a:avLst/>
          </a:prstGeom>
          <a:noFill/>
        </p:spPr>
        <p:txBody>
          <a:bodyPr wrap="square" rtlCol="0">
            <a:spAutoFit/>
          </a:bodyPr>
          <a:lstStyle/>
          <a:p>
            <a:r>
              <a:rPr lang="en-US" sz="2800" dirty="0"/>
              <a:t/>
            </a:r>
            <a:br>
              <a:rPr lang="en-US" sz="2800" dirty="0"/>
            </a:br>
            <a:r>
              <a:rPr lang="en-US" sz="2800" dirty="0" smtClean="0"/>
              <a:t>“</a:t>
            </a:r>
            <a:r>
              <a:rPr lang="en-US" sz="2800" i="1" dirty="0" smtClean="0"/>
              <a:t>The </a:t>
            </a:r>
            <a:r>
              <a:rPr lang="en-US" sz="2800" i="1" dirty="0"/>
              <a:t>chance of any change to the topic or direction of a thread being a change for the better is inversely proportional to the quality of the content before the change</a:t>
            </a:r>
            <a:r>
              <a:rPr lang="en-US" sz="2800" i="1" dirty="0" smtClean="0"/>
              <a:t>.”</a:t>
            </a:r>
            <a:endParaRPr lang="en-US" sz="2800" dirty="0" smtClean="0"/>
          </a:p>
        </p:txBody>
      </p:sp>
    </p:spTree>
    <p:extLst>
      <p:ext uri="{BB962C8B-B14F-4D97-AF65-F5344CB8AC3E}">
        <p14:creationId xmlns:p14="http://schemas.microsoft.com/office/powerpoint/2010/main" val="2153531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The exception to </a:t>
            </a:r>
            <a:r>
              <a:rPr lang="en-US" sz="3200" b="1" dirty="0" err="1" smtClean="0"/>
              <a:t>McCandlish's</a:t>
            </a:r>
            <a:r>
              <a:rPr lang="en-US" sz="3200" b="1" dirty="0" smtClean="0"/>
              <a:t> first corollary</a:t>
            </a:r>
            <a:r>
              <a:rPr lang="en-US" sz="3200" dirty="0" smtClean="0"/>
              <a:t>:</a:t>
            </a:r>
            <a:endParaRPr lang="en-US" sz="3200" dirty="0"/>
          </a:p>
        </p:txBody>
      </p:sp>
      <p:sp>
        <p:nvSpPr>
          <p:cNvPr id="3" name="TextBox 2"/>
          <p:cNvSpPr txBox="1"/>
          <p:nvPr/>
        </p:nvSpPr>
        <p:spPr>
          <a:xfrm>
            <a:off x="914400" y="2362200"/>
            <a:ext cx="7162800" cy="1384995"/>
          </a:xfrm>
          <a:prstGeom prst="rect">
            <a:avLst/>
          </a:prstGeom>
          <a:noFill/>
        </p:spPr>
        <p:txBody>
          <a:bodyPr wrap="square" rtlCol="0">
            <a:spAutoFit/>
          </a:bodyPr>
          <a:lstStyle/>
          <a:p>
            <a:r>
              <a:rPr lang="en-US" sz="2800" i="1" dirty="0" smtClean="0"/>
              <a:t>“When </a:t>
            </a:r>
            <a:r>
              <a:rPr lang="en-US" sz="2800" i="1" dirty="0"/>
              <a:t>a thread reaches the flame-war stage, all changes in thread topic or direction will be changes for the worse</a:t>
            </a:r>
            <a:r>
              <a:rPr lang="en-US" sz="2800" i="1" dirty="0" smtClean="0"/>
              <a:t>.”</a:t>
            </a:r>
            <a:endParaRPr lang="en-US" sz="2800" dirty="0" smtClean="0"/>
          </a:p>
        </p:txBody>
      </p:sp>
    </p:spTree>
    <p:extLst>
      <p:ext uri="{BB962C8B-B14F-4D97-AF65-F5344CB8AC3E}">
        <p14:creationId xmlns:p14="http://schemas.microsoft.com/office/powerpoint/2010/main" val="3097545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25962"/>
          </a:xfrm>
        </p:spPr>
        <p:txBody>
          <a:bodyPr>
            <a:normAutofit fontScale="90000"/>
          </a:bodyPr>
          <a:lstStyle/>
          <a:p>
            <a:r>
              <a:rPr lang="en-US" dirty="0" smtClean="0"/>
              <a:t>These links contain some offensive language. Watch at your own risk. NSFW.</a:t>
            </a:r>
            <a:br>
              <a:rPr lang="en-US" dirty="0" smtClean="0"/>
            </a:br>
            <a:r>
              <a:rPr lang="en-US" dirty="0"/>
              <a:t/>
            </a:r>
            <a:br>
              <a:rPr lang="en-US" dirty="0"/>
            </a:br>
            <a:r>
              <a:rPr lang="en-US" dirty="0">
                <a:hlinkClick r:id="rId3"/>
              </a:rPr>
              <a:t>http://</a:t>
            </a:r>
            <a:r>
              <a:rPr lang="en-US" dirty="0" smtClean="0">
                <a:hlinkClick r:id="rId3"/>
              </a:rPr>
              <a:t>goo.gl/MAVPV</a:t>
            </a:r>
            <a:r>
              <a:rPr lang="en-US" dirty="0" smtClean="0"/>
              <a:t/>
            </a:r>
            <a:br>
              <a:rPr lang="en-US" dirty="0" smtClean="0"/>
            </a:br>
            <a:r>
              <a:rPr lang="en-US" dirty="0"/>
              <a:t/>
            </a:r>
            <a:br>
              <a:rPr lang="en-US" dirty="0"/>
            </a:br>
            <a:r>
              <a:rPr lang="en-US" dirty="0">
                <a:hlinkClick r:id="rId4"/>
              </a:rPr>
              <a:t>http://</a:t>
            </a:r>
            <a:r>
              <a:rPr lang="en-US" dirty="0" smtClean="0">
                <a:hlinkClick r:id="rId4"/>
              </a:rPr>
              <a:t>goo.gl/6wkmI</a:t>
            </a:r>
            <a:r>
              <a:rPr lang="en-US" dirty="0" smtClean="0"/>
              <a:t/>
            </a:r>
            <a:br>
              <a:rPr lang="en-US" dirty="0" smtClean="0"/>
            </a:br>
            <a:r>
              <a:rPr lang="en-US" dirty="0"/>
              <a:t/>
            </a:r>
            <a:br>
              <a:rPr lang="en-US" dirty="0"/>
            </a:br>
            <a:endParaRPr lang="en-US" dirty="0"/>
          </a:p>
        </p:txBody>
      </p:sp>
    </p:spTree>
    <p:extLst>
      <p:ext uri="{BB962C8B-B14F-4D97-AF65-F5344CB8AC3E}">
        <p14:creationId xmlns:p14="http://schemas.microsoft.com/office/powerpoint/2010/main" val="3287021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Wilcox's corollary to the Wilcox-</a:t>
            </a:r>
            <a:r>
              <a:rPr lang="en-US" sz="3200" b="1" dirty="0" err="1" smtClean="0"/>
              <a:t>McCandlish</a:t>
            </a:r>
            <a:r>
              <a:rPr lang="en-US" sz="3200" b="1" dirty="0" smtClean="0"/>
              <a:t> law</a:t>
            </a:r>
            <a:r>
              <a:rPr lang="en-US" sz="3200" dirty="0" smtClean="0"/>
              <a:t>:</a:t>
            </a:r>
            <a:endParaRPr lang="en-US" sz="3200" dirty="0"/>
          </a:p>
        </p:txBody>
      </p:sp>
      <p:sp>
        <p:nvSpPr>
          <p:cNvPr id="3" name="TextBox 2"/>
          <p:cNvSpPr txBox="1"/>
          <p:nvPr/>
        </p:nvSpPr>
        <p:spPr>
          <a:xfrm>
            <a:off x="1295400" y="2286000"/>
            <a:ext cx="6858000" cy="954107"/>
          </a:xfrm>
          <a:prstGeom prst="rect">
            <a:avLst/>
          </a:prstGeom>
          <a:noFill/>
        </p:spPr>
        <p:txBody>
          <a:bodyPr wrap="square" rtlCol="0">
            <a:spAutoFit/>
          </a:bodyPr>
          <a:lstStyle/>
          <a:p>
            <a:r>
              <a:rPr lang="en-US" sz="2800" i="1" dirty="0" smtClean="0"/>
              <a:t>“The </a:t>
            </a:r>
            <a:r>
              <a:rPr lang="en-US" sz="2800" i="1" dirty="0"/>
              <a:t>more involved one is in a flame war, the less likely one is to recognize it as such</a:t>
            </a:r>
            <a:r>
              <a:rPr lang="en-US" sz="2800" i="1" dirty="0" smtClean="0"/>
              <a:t>.”</a:t>
            </a:r>
            <a:endParaRPr lang="en-US" sz="2800" dirty="0" smtClean="0"/>
          </a:p>
        </p:txBody>
      </p:sp>
    </p:spTree>
    <p:extLst>
      <p:ext uri="{BB962C8B-B14F-4D97-AF65-F5344CB8AC3E}">
        <p14:creationId xmlns:p14="http://schemas.microsoft.com/office/powerpoint/2010/main" val="2957313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Examining the comments to the previous videos…</a:t>
            </a:r>
            <a:endParaRPr lang="en-US" dirty="0"/>
          </a:p>
        </p:txBody>
      </p:sp>
      <p:pic>
        <p:nvPicPr>
          <p:cNvPr id="1026" name="Picture 2" descr="C:\Users\Sam\Dropbox\Admin\Lab\reference sites\com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990600"/>
            <a:ext cx="6107113" cy="552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429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0"/>
            <a:ext cx="7696200" cy="1981200"/>
          </a:xfrm>
        </p:spPr>
        <p:txBody>
          <a:bodyPr>
            <a:normAutofit/>
          </a:bodyPr>
          <a:lstStyle/>
          <a:p>
            <a:r>
              <a:rPr lang="en-US" sz="2800" i="1" dirty="0" smtClean="0"/>
              <a:t>“Thread bandwidth consumption increases in inverse proportion to thread content quality.”</a:t>
            </a:r>
            <a:endParaRPr lang="en-US" sz="2800" dirty="0"/>
          </a:p>
        </p:txBody>
      </p:sp>
      <p:sp>
        <p:nvSpPr>
          <p:cNvPr id="4" name="Rectangle 3"/>
          <p:cNvSpPr/>
          <p:nvPr/>
        </p:nvSpPr>
        <p:spPr>
          <a:xfrm>
            <a:off x="762000" y="533400"/>
            <a:ext cx="7696200" cy="1077218"/>
          </a:xfrm>
          <a:prstGeom prst="rect">
            <a:avLst/>
          </a:prstGeom>
        </p:spPr>
        <p:txBody>
          <a:bodyPr wrap="square">
            <a:spAutoFit/>
          </a:bodyPr>
          <a:lstStyle/>
          <a:p>
            <a:r>
              <a:rPr lang="en-US" sz="3200" b="1" dirty="0" err="1"/>
              <a:t>McCandlish's</a:t>
            </a:r>
            <a:r>
              <a:rPr lang="en-US" sz="3200" b="1" dirty="0"/>
              <a:t> second corollary to the Wilcox-</a:t>
            </a:r>
            <a:r>
              <a:rPr lang="en-US" sz="3200" b="1" dirty="0" err="1"/>
              <a:t>McCandlish</a:t>
            </a:r>
            <a:r>
              <a:rPr lang="en-US" sz="3200" b="1" dirty="0"/>
              <a:t> law</a:t>
            </a:r>
            <a:r>
              <a:rPr lang="en-US" sz="3200" dirty="0"/>
              <a:t>: </a:t>
            </a:r>
          </a:p>
        </p:txBody>
      </p:sp>
    </p:spTree>
    <p:extLst>
      <p:ext uri="{BB962C8B-B14F-4D97-AF65-F5344CB8AC3E}">
        <p14:creationId xmlns:p14="http://schemas.microsoft.com/office/powerpoint/2010/main" val="3944455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an example:</a:t>
            </a:r>
            <a:endParaRPr lang="en-US" dirty="0"/>
          </a:p>
        </p:txBody>
      </p:sp>
      <p:pic>
        <p:nvPicPr>
          <p:cNvPr id="2050" name="Picture 2" descr="C:\Users\Sam\Dropbox\Admin\Lab\reference sites\redd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447800"/>
            <a:ext cx="67056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88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838200"/>
            <a:ext cx="7315200" cy="1154112"/>
          </a:xfrm>
        </p:spPr>
        <p:txBody>
          <a:bodyPr>
            <a:normAutofit/>
          </a:bodyPr>
          <a:lstStyle/>
          <a:p>
            <a:r>
              <a:rPr lang="en-US" sz="3200" b="1" dirty="0" err="1" smtClean="0"/>
              <a:t>McCandlish's</a:t>
            </a:r>
            <a:r>
              <a:rPr lang="en-US" sz="3200" b="1" dirty="0" smtClean="0"/>
              <a:t> third corollary to the Wilcox-</a:t>
            </a:r>
            <a:r>
              <a:rPr lang="en-US" sz="3200" b="1" dirty="0" err="1" smtClean="0"/>
              <a:t>McCandlish</a:t>
            </a:r>
            <a:r>
              <a:rPr lang="en-US" sz="3200" b="1" dirty="0" smtClean="0"/>
              <a:t> law</a:t>
            </a:r>
            <a:r>
              <a:rPr lang="en-US" sz="3200" dirty="0" smtClean="0"/>
              <a:t>:</a:t>
            </a:r>
            <a:endParaRPr lang="en-US" sz="3200" dirty="0"/>
          </a:p>
        </p:txBody>
      </p:sp>
      <p:sp>
        <p:nvSpPr>
          <p:cNvPr id="3" name="TextBox 2"/>
          <p:cNvSpPr txBox="1"/>
          <p:nvPr/>
        </p:nvSpPr>
        <p:spPr>
          <a:xfrm>
            <a:off x="1524000" y="2895600"/>
            <a:ext cx="6400800" cy="1384995"/>
          </a:xfrm>
          <a:prstGeom prst="rect">
            <a:avLst/>
          </a:prstGeom>
          <a:noFill/>
        </p:spPr>
        <p:txBody>
          <a:bodyPr wrap="square" rtlCol="0">
            <a:spAutoFit/>
          </a:bodyPr>
          <a:lstStyle/>
          <a:p>
            <a:r>
              <a:rPr lang="en-US" sz="2800" i="1" dirty="0" smtClean="0"/>
              <a:t>“Any </a:t>
            </a:r>
            <a:r>
              <a:rPr lang="en-US" sz="2800" i="1" dirty="0"/>
              <a:t>attempt at recourse to formal logic or identification of classic fallacies will simply increase the irrationality of the discussion</a:t>
            </a:r>
            <a:r>
              <a:rPr lang="en-US" sz="2800" i="1" dirty="0" smtClean="0"/>
              <a:t>.”</a:t>
            </a:r>
            <a:endParaRPr lang="en-US" sz="2800" dirty="0" smtClean="0"/>
          </a:p>
        </p:txBody>
      </p:sp>
    </p:spTree>
    <p:extLst>
      <p:ext uri="{BB962C8B-B14F-4D97-AF65-F5344CB8AC3E}">
        <p14:creationId xmlns:p14="http://schemas.microsoft.com/office/powerpoint/2010/main" val="282794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838200"/>
            <a:ext cx="7315200" cy="1154112"/>
          </a:xfrm>
        </p:spPr>
        <p:txBody>
          <a:bodyPr>
            <a:normAutofit/>
          </a:bodyPr>
          <a:lstStyle/>
          <a:p>
            <a:r>
              <a:rPr lang="en-US" sz="3200" b="1" dirty="0" smtClean="0"/>
              <a:t>The Wilcox-</a:t>
            </a:r>
            <a:r>
              <a:rPr lang="en-US" sz="3200" b="1" dirty="0" err="1" smtClean="0"/>
              <a:t>McCandlish</a:t>
            </a:r>
            <a:r>
              <a:rPr lang="en-US" sz="3200" b="1" dirty="0" smtClean="0"/>
              <a:t> paradox</a:t>
            </a:r>
            <a:r>
              <a:rPr lang="en-US" sz="3200" dirty="0" smtClean="0"/>
              <a:t>:</a:t>
            </a:r>
            <a:endParaRPr lang="en-US" sz="3200" dirty="0"/>
          </a:p>
        </p:txBody>
      </p:sp>
      <p:sp>
        <p:nvSpPr>
          <p:cNvPr id="3" name="TextBox 2"/>
          <p:cNvSpPr txBox="1"/>
          <p:nvPr/>
        </p:nvSpPr>
        <p:spPr>
          <a:xfrm>
            <a:off x="1295400" y="2819400"/>
            <a:ext cx="6629400" cy="1384995"/>
          </a:xfrm>
          <a:prstGeom prst="rect">
            <a:avLst/>
          </a:prstGeom>
          <a:noFill/>
        </p:spPr>
        <p:txBody>
          <a:bodyPr wrap="square" rtlCol="0">
            <a:spAutoFit/>
          </a:bodyPr>
          <a:lstStyle/>
          <a:p>
            <a:r>
              <a:rPr lang="en-US" sz="2800" i="1" dirty="0" smtClean="0"/>
              <a:t>“Thread </a:t>
            </a:r>
            <a:r>
              <a:rPr lang="en-US" sz="2800" i="1" dirty="0"/>
              <a:t>degeneration can (theoretically) be forestalled or even reversed by citation to the Wilcox-</a:t>
            </a:r>
            <a:r>
              <a:rPr lang="en-US" sz="2800" i="1" dirty="0" err="1"/>
              <a:t>McCandlish</a:t>
            </a:r>
            <a:r>
              <a:rPr lang="en-US" sz="2800" i="1" dirty="0"/>
              <a:t> Law</a:t>
            </a:r>
            <a:r>
              <a:rPr lang="en-US" sz="2800" i="1" dirty="0" smtClean="0"/>
              <a:t>.”</a:t>
            </a:r>
            <a:endParaRPr lang="en-US" sz="2800" dirty="0" smtClean="0"/>
          </a:p>
        </p:txBody>
      </p:sp>
    </p:spTree>
    <p:extLst>
      <p:ext uri="{BB962C8B-B14F-4D97-AF65-F5344CB8AC3E}">
        <p14:creationId xmlns:p14="http://schemas.microsoft.com/office/powerpoint/2010/main" val="2986031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imothy Chow\Desktop\parado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57" y="838200"/>
            <a:ext cx="8067287"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96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you familiar with this scenario?</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57714" y="1977467"/>
            <a:ext cx="3428572" cy="3771429"/>
          </a:xfrm>
        </p:spPr>
      </p:pic>
    </p:spTree>
    <p:extLst>
      <p:ext uri="{BB962C8B-B14F-4D97-AF65-F5344CB8AC3E}">
        <p14:creationId xmlns:p14="http://schemas.microsoft.com/office/powerpoint/2010/main" val="2346411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1970088"/>
            <a:ext cx="7315200" cy="1154112"/>
          </a:xfrm>
        </p:spPr>
        <p:txBody>
          <a:bodyPr>
            <a:noAutofit/>
          </a:bodyPr>
          <a:lstStyle/>
          <a:p>
            <a:r>
              <a:rPr lang="en-US" sz="2400" b="1" dirty="0" smtClean="0"/>
              <a:t/>
            </a:r>
            <a:br>
              <a:rPr lang="en-US" sz="2400" b="1"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b="1" dirty="0" smtClean="0"/>
              <a:t>Godwin's Law</a:t>
            </a:r>
            <a:r>
              <a:rPr lang="en-US" sz="2400" dirty="0" smtClean="0"/>
              <a:t> (also </a:t>
            </a:r>
            <a:r>
              <a:rPr lang="en-US" sz="2400" b="1" dirty="0" smtClean="0"/>
              <a:t>Godwin's Rule of Nazi Analogies</a:t>
            </a:r>
            <a:r>
              <a:rPr lang="en-US" sz="2400" dirty="0" smtClean="0"/>
              <a:t>) is an adage in Internet culture that was originated by Mike Godwin in 1990. The law states that:</a:t>
            </a:r>
          </a:p>
          <a:p>
            <a:r>
              <a:rPr lang="en-US" sz="2400" i="1" dirty="0" smtClean="0"/>
              <a:t>As an online discussion grows longer, the probability of a comparison involving Nazis or Hitler approaches one.</a:t>
            </a:r>
            <a:endParaRPr lang="en-US" sz="2400" dirty="0"/>
          </a:p>
        </p:txBody>
      </p:sp>
    </p:spTree>
    <p:extLst>
      <p:ext uri="{BB962C8B-B14F-4D97-AF65-F5344CB8AC3E}">
        <p14:creationId xmlns:p14="http://schemas.microsoft.com/office/powerpoint/2010/main" val="349319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167880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7620000" cy="4572000"/>
          </a:xfrm>
        </p:spPr>
        <p:txBody>
          <a:bodyPr>
            <a:normAutofit/>
          </a:bodyPr>
          <a:lstStyle/>
          <a:p>
            <a:r>
              <a:rPr lang="en-US" sz="2800" dirty="0" smtClean="0"/>
              <a:t>The </a:t>
            </a:r>
            <a:r>
              <a:rPr lang="en-US" sz="2800" b="1" dirty="0" smtClean="0"/>
              <a:t>Wilcox-</a:t>
            </a:r>
            <a:r>
              <a:rPr lang="en-US" sz="2800" b="1" dirty="0" err="1" smtClean="0"/>
              <a:t>McCandlish</a:t>
            </a:r>
            <a:r>
              <a:rPr lang="en-US" sz="2800" b="1" dirty="0" smtClean="0"/>
              <a:t> law of online discourse evolution</a:t>
            </a:r>
            <a:r>
              <a:rPr lang="en-US" sz="2800" dirty="0" smtClean="0"/>
              <a:t>, developed by Bryce Wilcox and Stanton </a:t>
            </a:r>
            <a:r>
              <a:rPr lang="en-US" sz="2800" dirty="0" err="1" smtClean="0"/>
              <a:t>McCandlish</a:t>
            </a:r>
            <a:r>
              <a:rPr lang="en-US" sz="2800" dirty="0" smtClean="0"/>
              <a:t> on USENET.</a:t>
            </a:r>
            <a:br>
              <a:rPr lang="en-US" sz="2800" dirty="0" smtClean="0"/>
            </a:br>
            <a:r>
              <a:rPr lang="en-US" sz="2800" dirty="0"/>
              <a:t/>
            </a:r>
            <a:br>
              <a:rPr lang="en-US" sz="2800" dirty="0"/>
            </a:br>
            <a:r>
              <a:rPr lang="en-US" sz="2800" dirty="0" smtClean="0"/>
              <a:t>In 1996 they described patterns they had observed in internet communication in the Wilcox-</a:t>
            </a:r>
            <a:r>
              <a:rPr lang="en-US" sz="2800" dirty="0" err="1" smtClean="0"/>
              <a:t>McCandlish</a:t>
            </a:r>
            <a:r>
              <a:rPr lang="en-US" sz="2800" dirty="0" smtClean="0"/>
              <a:t> law.</a:t>
            </a:r>
            <a:br>
              <a:rPr lang="en-US" sz="2800" dirty="0" smtClean="0"/>
            </a:br>
            <a:r>
              <a:rPr lang="en-US" sz="2800" dirty="0"/>
              <a:t/>
            </a:r>
            <a:br>
              <a:rPr lang="en-US" sz="2800" dirty="0"/>
            </a:br>
            <a:endParaRPr lang="en-US" sz="2800" dirty="0"/>
          </a:p>
        </p:txBody>
      </p:sp>
    </p:spTree>
    <p:extLst>
      <p:ext uri="{BB962C8B-B14F-4D97-AF65-F5344CB8AC3E}">
        <p14:creationId xmlns:p14="http://schemas.microsoft.com/office/powerpoint/2010/main" val="92975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533400"/>
            <a:ext cx="8153400" cy="707886"/>
          </a:xfrm>
          <a:prstGeom prst="rect">
            <a:avLst/>
          </a:prstGeom>
          <a:noFill/>
        </p:spPr>
        <p:txBody>
          <a:bodyPr wrap="square" rtlCol="0">
            <a:spAutoFit/>
          </a:bodyPr>
          <a:lstStyle/>
          <a:p>
            <a:pPr algn="ctr"/>
            <a:r>
              <a:rPr lang="en-US" sz="3600" dirty="0" smtClean="0"/>
              <a:t>The </a:t>
            </a:r>
            <a:r>
              <a:rPr lang="en-US" sz="4000" dirty="0" smtClean="0"/>
              <a:t>Evolution</a:t>
            </a:r>
            <a:r>
              <a:rPr lang="en-US" sz="3600" dirty="0" smtClean="0"/>
              <a:t> of Internet Discourse</a:t>
            </a:r>
            <a:endParaRPr lang="en-US" sz="3600" dirty="0"/>
          </a:p>
        </p:txBody>
      </p:sp>
      <p:sp>
        <p:nvSpPr>
          <p:cNvPr id="5" name="TextBox 4"/>
          <p:cNvSpPr txBox="1"/>
          <p:nvPr/>
        </p:nvSpPr>
        <p:spPr>
          <a:xfrm>
            <a:off x="838200" y="1600200"/>
            <a:ext cx="7543800" cy="5355312"/>
          </a:xfrm>
          <a:prstGeom prst="rect">
            <a:avLst/>
          </a:prstGeom>
          <a:noFill/>
        </p:spPr>
        <p:txBody>
          <a:bodyPr wrap="square" rtlCol="0">
            <a:spAutoFit/>
          </a:bodyPr>
          <a:lstStyle/>
          <a:p>
            <a:pPr lvl="1"/>
            <a:r>
              <a:rPr lang="en-US" sz="2800" dirty="0" smtClean="0"/>
              <a:t>In 1979 Usenet was created by two undergraduates from Duke University.</a:t>
            </a:r>
          </a:p>
          <a:p>
            <a:pPr lvl="1"/>
            <a:endParaRPr lang="en-US" sz="2800" dirty="0"/>
          </a:p>
          <a:p>
            <a:pPr lvl="1"/>
            <a:r>
              <a:rPr lang="en-US" sz="2800" dirty="0" smtClean="0"/>
              <a:t>The original intent for Usenet was simply to replace an obsolete announcement system .</a:t>
            </a:r>
          </a:p>
          <a:p>
            <a:pPr lvl="1"/>
            <a:endParaRPr lang="en-US" sz="2800" dirty="0"/>
          </a:p>
          <a:p>
            <a:pPr lvl="1"/>
            <a:r>
              <a:rPr lang="en-US" sz="2800" dirty="0" smtClean="0"/>
              <a:t>It was developed primarily to discuss technical information but quickly became a communication medium  for free speech</a:t>
            </a:r>
          </a:p>
          <a:p>
            <a:pPr lvl="1"/>
            <a:endParaRPr lang="en-US" dirty="0"/>
          </a:p>
          <a:p>
            <a:pPr lvl="1"/>
            <a:endParaRPr lang="en-US" dirty="0" smtClean="0"/>
          </a:p>
          <a:p>
            <a:pPr lvl="1"/>
            <a:endParaRPr lang="en-US" dirty="0" smtClean="0"/>
          </a:p>
          <a:p>
            <a:pPr marL="342900" indent="-342900">
              <a:buAutoNum type="arabicPlain" startAt="1979"/>
            </a:pPr>
            <a:endParaRPr lang="en-US" dirty="0"/>
          </a:p>
          <a:p>
            <a:pPr marL="342900" indent="-342900">
              <a:buAutoNum type="arabicPlain" startAt="1979"/>
            </a:pPr>
            <a:endParaRPr lang="en-US" dirty="0"/>
          </a:p>
        </p:txBody>
      </p:sp>
    </p:spTree>
    <p:extLst>
      <p:ext uri="{BB962C8B-B14F-4D97-AF65-F5344CB8AC3E}">
        <p14:creationId xmlns:p14="http://schemas.microsoft.com/office/powerpoint/2010/main" val="1767119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133600"/>
            <a:ext cx="7467600" cy="3970318"/>
          </a:xfrm>
          <a:prstGeom prst="rect">
            <a:avLst/>
          </a:prstGeom>
          <a:noFill/>
        </p:spPr>
        <p:txBody>
          <a:bodyPr wrap="square" rtlCol="0">
            <a:spAutoFit/>
          </a:bodyPr>
          <a:lstStyle/>
          <a:p>
            <a:endParaRPr lang="en-US" sz="2800" dirty="0"/>
          </a:p>
          <a:p>
            <a:r>
              <a:rPr lang="en-US" sz="2800" dirty="0" smtClean="0"/>
              <a:t>Commonplace things such as:</a:t>
            </a:r>
          </a:p>
          <a:p>
            <a:pPr marL="285750" indent="-285750">
              <a:buFontTx/>
              <a:buChar char="-"/>
            </a:pPr>
            <a:r>
              <a:rPr lang="en-US" sz="2800" dirty="0" smtClean="0"/>
              <a:t>Emoticons</a:t>
            </a:r>
          </a:p>
          <a:p>
            <a:pPr marL="285750" indent="-285750">
              <a:buFontTx/>
              <a:buChar char="-"/>
            </a:pPr>
            <a:r>
              <a:rPr lang="en-US" sz="2800" dirty="0" smtClean="0"/>
              <a:t>Flame Wars</a:t>
            </a:r>
          </a:p>
          <a:p>
            <a:pPr marL="285750" indent="-285750">
              <a:buFontTx/>
              <a:buChar char="-"/>
            </a:pPr>
            <a:r>
              <a:rPr lang="en-US" sz="2800" dirty="0" smtClean="0"/>
              <a:t>Signatures</a:t>
            </a:r>
          </a:p>
          <a:p>
            <a:pPr marL="285750" indent="-285750">
              <a:buFontTx/>
              <a:buChar char="-"/>
            </a:pPr>
            <a:r>
              <a:rPr lang="en-US" sz="2800" dirty="0" smtClean="0"/>
              <a:t>Slang Acronyms such as (BRB, LOL, U, R, 4)</a:t>
            </a:r>
          </a:p>
          <a:p>
            <a:pPr marL="285750" indent="-285750">
              <a:buFontTx/>
              <a:buChar char="-"/>
            </a:pPr>
            <a:endParaRPr lang="en-US" sz="2800" dirty="0"/>
          </a:p>
          <a:p>
            <a:pPr marL="285750" indent="-285750">
              <a:buFontTx/>
              <a:buChar char="-"/>
            </a:pPr>
            <a:r>
              <a:rPr lang="en-US" sz="2800" dirty="0" smtClean="0"/>
              <a:t>These ideas spread rapidly through the online community.</a:t>
            </a:r>
            <a:endParaRPr lang="en-US" sz="2800" dirty="0"/>
          </a:p>
        </p:txBody>
      </p:sp>
      <p:sp>
        <p:nvSpPr>
          <p:cNvPr id="5" name="Title 2"/>
          <p:cNvSpPr>
            <a:spLocks noGrp="1"/>
          </p:cNvSpPr>
          <p:nvPr>
            <p:ph type="title"/>
          </p:nvPr>
        </p:nvSpPr>
        <p:spPr>
          <a:xfrm>
            <a:off x="457200" y="975360"/>
            <a:ext cx="8229600" cy="1143000"/>
          </a:xfrm>
        </p:spPr>
        <p:txBody>
          <a:bodyPr>
            <a:normAutofit fontScale="90000"/>
          </a:bodyPr>
          <a:lstStyle/>
          <a:p>
            <a:r>
              <a:rPr lang="en-US" dirty="0"/>
              <a:t>Today’s standard of internet communication originated with Usenet.</a:t>
            </a:r>
            <a:br>
              <a:rPr lang="en-US" dirty="0"/>
            </a:br>
            <a:endParaRPr lang="en-US" dirty="0"/>
          </a:p>
        </p:txBody>
      </p:sp>
    </p:spTree>
    <p:extLst>
      <p:ext uri="{BB962C8B-B14F-4D97-AF65-F5344CB8AC3E}">
        <p14:creationId xmlns:p14="http://schemas.microsoft.com/office/powerpoint/2010/main" val="1689142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2325231"/>
            <a:ext cx="6096000" cy="2246769"/>
          </a:xfrm>
          <a:prstGeom prst="rect">
            <a:avLst/>
          </a:prstGeom>
        </p:spPr>
        <p:txBody>
          <a:bodyPr wrap="square">
            <a:spAutoFit/>
          </a:bodyPr>
          <a:lstStyle/>
          <a:p>
            <a:r>
              <a:rPr lang="en-US" sz="2800" i="1" dirty="0" smtClean="0"/>
              <a:t>“The </a:t>
            </a:r>
            <a:r>
              <a:rPr lang="en-US" sz="2800" i="1" dirty="0"/>
              <a:t>chance of success of any attempt to change the topic or direction of a thread of discussion in a networked forum is directly proportional to the quality of the current content</a:t>
            </a:r>
            <a:r>
              <a:rPr lang="en-US" sz="2800" i="1" dirty="0" smtClean="0"/>
              <a:t>.”</a:t>
            </a:r>
            <a:endParaRPr lang="en-US" sz="2800" dirty="0"/>
          </a:p>
        </p:txBody>
      </p:sp>
      <p:sp>
        <p:nvSpPr>
          <p:cNvPr id="3" name="Title 2"/>
          <p:cNvSpPr>
            <a:spLocks noGrp="1"/>
          </p:cNvSpPr>
          <p:nvPr>
            <p:ph type="title"/>
          </p:nvPr>
        </p:nvSpPr>
        <p:spPr/>
        <p:txBody>
          <a:bodyPr/>
          <a:lstStyle/>
          <a:p>
            <a:r>
              <a:rPr lang="en-US" dirty="0" smtClean="0"/>
              <a:t>The Law:</a:t>
            </a:r>
            <a:endParaRPr lang="en-US" dirty="0"/>
          </a:p>
        </p:txBody>
      </p:sp>
    </p:spTree>
    <p:extLst>
      <p:ext uri="{BB962C8B-B14F-4D97-AF65-F5344CB8AC3E}">
        <p14:creationId xmlns:p14="http://schemas.microsoft.com/office/powerpoint/2010/main" val="2484251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jhoffpa\Desktop\article gi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685800"/>
            <a:ext cx="6858000" cy="5699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568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9" y="304800"/>
            <a:ext cx="6691312" cy="6038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44812"/>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518</TotalTime>
  <Words>1215</Words>
  <Application>Microsoft Office PowerPoint</Application>
  <PresentationFormat>On-screen Show (4:3)</PresentationFormat>
  <Paragraphs>93</Paragraphs>
  <Slides>20</Slides>
  <Notes>17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Thatch</vt:lpstr>
      <vt:lpstr>Wilcox-McCandlish </vt:lpstr>
      <vt:lpstr>Are you familiar with this scenario?</vt:lpstr>
      <vt:lpstr>PowerPoint Presentation</vt:lpstr>
      <vt:lpstr>The Wilcox-McCandlish law of online discourse evolution, developed by Bryce Wilcox and Stanton McCandlish on USENET.  In 1996 they described patterns they had observed in internet communication in the Wilcox-McCandlish law.  </vt:lpstr>
      <vt:lpstr>PowerPoint Presentation</vt:lpstr>
      <vt:lpstr>Today’s standard of internet communication originated with Usenet. </vt:lpstr>
      <vt:lpstr>The Law:</vt:lpstr>
      <vt:lpstr>PowerPoint Presentation</vt:lpstr>
      <vt:lpstr>PowerPoint Presentation</vt:lpstr>
      <vt:lpstr>McCandlish's first corollary to the Wilcox-McCandlish law:</vt:lpstr>
      <vt:lpstr>The exception to McCandlish's first corollary:</vt:lpstr>
      <vt:lpstr>These links contain some offensive language. Watch at your own risk. NSFW.  http://goo.gl/MAVPV  http://goo.gl/6wkmI  </vt:lpstr>
      <vt:lpstr>Wilcox's corollary to the Wilcox-McCandlish law:</vt:lpstr>
      <vt:lpstr>Examining the comments to the previous videos…</vt:lpstr>
      <vt:lpstr>“Thread bandwidth consumption increases in inverse proportion to thread content quality.”</vt:lpstr>
      <vt:lpstr>As an example:</vt:lpstr>
      <vt:lpstr>McCandlish's third corollary to the Wilcox-McCandlish law:</vt:lpstr>
      <vt:lpstr>The Wilcox-McCandlish paradox:</vt:lpstr>
      <vt:lpstr>PowerPoint Presentation</vt:lpstr>
      <vt:lpstr>    Godwin's Law (also Godwin's Rule of Nazi Analogies) is an adage in Internet culture that was originated by Mike Godwin in 1990. The law states that: As an online discussion grows longer, the probability of a comparison involving Nazis or Hitler approaches one.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Wilcox-McCandlish</dc:title>
  <dc:creator>akilokwu</dc:creator>
  <cp:lastModifiedBy>Timothy Chow</cp:lastModifiedBy>
  <cp:revision>46</cp:revision>
  <dcterms:created xsi:type="dcterms:W3CDTF">2012-02-21T22:06:07Z</dcterms:created>
  <dcterms:modified xsi:type="dcterms:W3CDTF">2012-02-25T01:52:26Z</dcterms:modified>
</cp:coreProperties>
</file>