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3b38f2f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d3b38f2f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3b38f2ffa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3b38f2ffa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b38f2ffa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b38f2ffa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b38f2ffa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b38f2ffa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b38f2ffa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3b38f2ffa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3b38f2ffa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3b38f2ffa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b38f2ff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b38f2ff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b38f2ff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b38f2ff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3b38f2ff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3b38f2ff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b38f2ffa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b38f2ffa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b38f2f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b38f2ff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b38f2ff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b38f2ff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b38f2ffa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b38f2ffa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3b38f2ffa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3b38f2ffa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3b38f2ffa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3b38f2ffa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environment/emissions/stat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jaseibert/us-facilitylevel-air-pollution-2010201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jaseibert/us-facilitylevel-air-pollution-2010201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environment/emissions/stat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mateknowledgeportal.worldbank.org/download-data" TargetMode="External"/><Relationship Id="rId5" Type="http://schemas.openxmlformats.org/officeDocument/2006/relationships/hyperlink" Target="https://www.kaggle.com/lislejoem/us_energy_census_gdp_10-14" TargetMode="External"/><Relationship Id="rId4" Type="http://schemas.openxmlformats.org/officeDocument/2006/relationships/hyperlink" Target="https://www.kaggle.com/jaseibert/us-facilitylevel-air-pollution-2010201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limateknowledgeportal.worldbank.org/download-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environment/emissions/sta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ia.gov/environment/emissions/state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ia.gov/environment/emissions/state/" TargetMode="External"/><Relationship Id="rId4" Type="http://schemas.openxmlformats.org/officeDocument/2006/relationships/hyperlink" Target="https://climateknowledgeportal.worldbank.org/download-da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ia.gov/environment/emissions/state/" TargetMode="External"/><Relationship Id="rId5" Type="http://schemas.openxmlformats.org/officeDocument/2006/relationships/hyperlink" Target="https://climateknowledgeportal.worldbank.org/download-data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environment/emissions/st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714575" y="1139075"/>
            <a:ext cx="3233400" cy="30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933900" y="557600"/>
            <a:ext cx="70821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 </a:t>
            </a:r>
            <a:r>
              <a:rPr lang="en" sz="2100" b="1">
                <a:solidFill>
                  <a:schemeClr val="accent1"/>
                </a:solidFill>
              </a:rPr>
              <a:t>Profiling </a:t>
            </a:r>
            <a:r>
              <a:rPr lang="en" sz="2100" b="1"/>
              <a:t>Greenhouse Gas Emissions (GHGs) in Pennsylvania 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How does PA contribute to an issue we know must be resolved?</a:t>
            </a:r>
            <a:r>
              <a:rPr lang="en" sz="2000"/>
              <a:t> </a:t>
            </a:r>
            <a:endParaRPr sz="2000"/>
          </a:p>
        </p:txBody>
      </p:sp>
      <p:sp>
        <p:nvSpPr>
          <p:cNvPr id="58" name="Google Shape;58;p13"/>
          <p:cNvSpPr txBox="1"/>
          <p:nvPr/>
        </p:nvSpPr>
        <p:spPr>
          <a:xfrm>
            <a:off x="1551000" y="2827325"/>
            <a:ext cx="6042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Megan Spriesterbach, Dipesh Timsina,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Kromer, Anthony Hopkins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Upenn Data Analysis and Visualization Bootcamp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Anthony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714575" y="1175500"/>
            <a:ext cx="3155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Coal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Residential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Transportation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Electric Power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Residential vs. All Sectors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675" y="389413"/>
            <a:ext cx="4232634" cy="43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52800" y="226400"/>
            <a:ext cx="2773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Emission Type by Sector in PA</a:t>
            </a:r>
            <a:endParaRPr sz="2100" b="1"/>
          </a:p>
        </p:txBody>
      </p:sp>
      <p:sp>
        <p:nvSpPr>
          <p:cNvPr id="135" name="Google Shape;135;p22"/>
          <p:cNvSpPr txBox="1"/>
          <p:nvPr/>
        </p:nvSpPr>
        <p:spPr>
          <a:xfrm>
            <a:off x="-424500" y="4697775"/>
            <a:ext cx="537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https://www.eia.gov/environment/emissions/state/</a:t>
            </a:r>
            <a:endParaRPr sz="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49" y="783300"/>
            <a:ext cx="5353350" cy="38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Megan</a:t>
            </a:r>
            <a:endParaRPr sz="900"/>
          </a:p>
        </p:txBody>
      </p:sp>
      <p:sp>
        <p:nvSpPr>
          <p:cNvPr id="142" name="Google Shape;142;p23"/>
          <p:cNvSpPr txBox="1"/>
          <p:nvPr/>
        </p:nvSpPr>
        <p:spPr>
          <a:xfrm>
            <a:off x="0" y="0"/>
            <a:ext cx="751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chemeClr val="accent1"/>
                </a:solidFill>
              </a:rPr>
              <a:t>Total CO2 vs. GDP by State (2014)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 u="sng">
                <a:latin typeface="Arial"/>
                <a:ea typeface="Arial"/>
                <a:cs typeface="Arial"/>
                <a:sym typeface="Arial"/>
              </a:rPr>
              <a:t>Heatmap of Total CO2 Emissions by facility (2010-2014)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25" y="801000"/>
            <a:ext cx="7457651" cy="36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7471175" y="47260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Megan</a:t>
            </a:r>
            <a:endParaRPr sz="900"/>
          </a:p>
        </p:txBody>
      </p:sp>
      <p:sp>
        <p:nvSpPr>
          <p:cNvPr id="150" name="Google Shape;150;p24"/>
          <p:cNvSpPr txBox="1"/>
          <p:nvPr/>
        </p:nvSpPr>
        <p:spPr>
          <a:xfrm>
            <a:off x="173250" y="4702975"/>
            <a:ext cx="87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Source: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https://www.kaggle.com/jaseibert/us-facilitylevel-air-pollution-20102014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latin typeface="Arial"/>
                <a:ea typeface="Arial"/>
                <a:cs typeface="Arial"/>
                <a:sym typeface="Arial"/>
              </a:rPr>
              <a:t>PA Facilities CO2 Emissions (2010-2014) 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557475" y="1394100"/>
            <a:ext cx="22749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On average from 2010-2014, only 21.2% of facilities (1,367) listed in the data set reported their CO2 emissions.</a:t>
            </a: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937850"/>
            <a:ext cx="6230226" cy="310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967800" y="4001450"/>
            <a:ext cx="4953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Red</a:t>
            </a:r>
            <a:r>
              <a:rPr lang="en" sz="1100">
                <a:solidFill>
                  <a:schemeClr val="accent1"/>
                </a:solidFill>
              </a:rPr>
              <a:t> - facilities reported </a:t>
            </a:r>
            <a:endParaRPr sz="1100">
              <a:solidFill>
                <a:schemeClr val="accen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Green </a:t>
            </a:r>
            <a:r>
              <a:rPr lang="en" sz="1100">
                <a:solidFill>
                  <a:schemeClr val="accent1"/>
                </a:solidFill>
              </a:rPr>
              <a:t>- facilities not reported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Megan</a:t>
            </a:r>
            <a:endParaRPr sz="900"/>
          </a:p>
        </p:txBody>
      </p:sp>
      <p:sp>
        <p:nvSpPr>
          <p:cNvPr id="160" name="Google Shape;160;p25"/>
          <p:cNvSpPr txBox="1"/>
          <p:nvPr/>
        </p:nvSpPr>
        <p:spPr>
          <a:xfrm>
            <a:off x="173250" y="4702975"/>
            <a:ext cx="87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Source: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https://www.kaggle.com/jaseibert/us-facilitylevel-air-pollution-20102014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lin ang="5400012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311700" y="947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0">
                <a:latin typeface="Arial"/>
                <a:ea typeface="Arial"/>
                <a:cs typeface="Arial"/>
                <a:sym typeface="Arial"/>
              </a:rPr>
              <a:t>Conclusions/Extrapolations</a:t>
            </a:r>
            <a:endParaRPr sz="21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311700" y="679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CO2 vs. other GHGs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253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endParaRPr lang="en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2453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 startAt="2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Correlation between GDP and CO2 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lphaLcPeriod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Commercial and Industry sectors have an incentive to not report. 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572453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 startAt="3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Accountability and lack of reporting 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lphaLcPeriod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Why did we choose to visualize what is missing? 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572453" lvl="0" indent="-457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 capita and residential sector vs. all other sectors in PA 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19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lphaLcPeriod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Individual changes vs. broad systemic change and firm policy (national, statewide, and local)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419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romanLcPeriod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Policy: reporting and accountability</a:t>
            </a:r>
            <a:b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 startAt="4"/>
            </a:pPr>
            <a:r>
              <a:rPr lang="en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256775" y="0"/>
            <a:ext cx="5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Sources</a:t>
            </a:r>
            <a:endParaRPr sz="3000" u="sng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47250" y="841800"/>
            <a:ext cx="88593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https://www.eia.gov/environment/emissions/state/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https://www.kaggle.com/jaseibert/us-facilitylevel-air-pollution-20102014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https://www.kaggle.com/lislejoem/us_energy_census_gdp_10-14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https://climateknowledgeportal.worldbank.org/download-data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7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Megan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subTitle" idx="1"/>
          </p:nvPr>
        </p:nvSpPr>
        <p:spPr>
          <a:xfrm>
            <a:off x="233875" y="287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Context and Limitations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24500" y="1249550"/>
            <a:ext cx="3933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Context</a:t>
            </a:r>
            <a:endParaRPr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IPCC Report (2018)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Climate Change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CO2 Emissions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Global Temperature Rise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Potential Outcomes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Deadline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Federal Resolutions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US Clean Future Act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Green New Deal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546775" y="1178800"/>
            <a:ext cx="2518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Limitations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CO2 vs. other GHGs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Datasets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Policy on reporting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Anthony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82450" y="1107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Agenda/Outline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122500" y="2080075"/>
            <a:ext cx="5136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Jupyter Notebook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Global Analysis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National Analysis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Statewide Analysis of Pennsylvania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262175" y="294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Jupyter Notebook Analysis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59100" y="1231050"/>
            <a:ext cx="31272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Approach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 datasets with the following information: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Energy Consumption/Emission from the Energy Information Administration (EIA)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World Bank Data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U.S. Census and Geographic Data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Global GHG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719500" y="1086825"/>
            <a:ext cx="2525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Issues and Resolutions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EIA datasets required manual “cleaning” prior to import.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World Bank Data: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Multi-Index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Whitespace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Andrew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88" y="823200"/>
            <a:ext cx="4331724" cy="39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510600" y="1541275"/>
            <a:ext cx="3541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United States was the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6th greatest producer of CO2</a:t>
            </a:r>
            <a:r>
              <a:rPr lang="en" sz="1800"/>
              <a:t> across the interval measured.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0" y="0"/>
            <a:ext cx="583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Total CO2 Emissions by Region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Andrew</a:t>
            </a:r>
            <a:endParaRPr sz="900"/>
          </a:p>
        </p:txBody>
      </p:sp>
      <p:sp>
        <p:nvSpPr>
          <p:cNvPr id="82" name="Google Shape;82;p16"/>
          <p:cNvSpPr txBox="1"/>
          <p:nvPr/>
        </p:nvSpPr>
        <p:spPr>
          <a:xfrm>
            <a:off x="-342175" y="4772000"/>
            <a:ext cx="87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u="sng"/>
              <a:t>World Bank:</a:t>
            </a:r>
            <a:r>
              <a:rPr lang="en"/>
              <a:t>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https://climateknowledgeportal.worldbank.org/download-data</a:t>
            </a:r>
            <a:endParaRPr sz="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667525" y="1816800"/>
            <a:ext cx="2695500" cy="15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State CO2 emissions have remained largely constant</a:t>
            </a:r>
            <a:endParaRPr sz="1800">
              <a:solidFill>
                <a:srgbClr val="1D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C1D"/>
                </a:solidFill>
                <a:latin typeface="Calibri"/>
                <a:ea typeface="Calibri"/>
                <a:cs typeface="Calibri"/>
                <a:sym typeface="Calibri"/>
              </a:rPr>
              <a:t>over time.</a:t>
            </a:r>
            <a:endParaRPr sz="1800">
              <a:solidFill>
                <a:srgbClr val="1D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0" y="775000"/>
            <a:ext cx="5524976" cy="36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0" y="0"/>
            <a:ext cx="5525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Total CO2 Emissions by State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Andrew</a:t>
            </a:r>
            <a:endParaRPr sz="900"/>
          </a:p>
        </p:txBody>
      </p:sp>
      <p:sp>
        <p:nvSpPr>
          <p:cNvPr id="91" name="Google Shape;91;p17"/>
          <p:cNvSpPr txBox="1"/>
          <p:nvPr/>
        </p:nvSpPr>
        <p:spPr>
          <a:xfrm>
            <a:off x="-465900" y="4745675"/>
            <a:ext cx="7788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EIA:</a:t>
            </a:r>
            <a:r>
              <a:rPr lang="en"/>
              <a:t> </a:t>
            </a:r>
            <a:r>
              <a:rPr lang="en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https://www.eia.gov/environment/emissions/state/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75" y="974725"/>
            <a:ext cx="4783400" cy="31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575" y="729402"/>
            <a:ext cx="4203225" cy="42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0" y="0"/>
            <a:ext cx="7010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Top 5 CO2 Producers by State, 2010-2014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00975" y="4168775"/>
            <a:ext cx="440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 five states with the greatest emissions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for </a:t>
            </a:r>
            <a:r>
              <a:rPr lang="en" b="1"/>
              <a:t>31.5% of national emissions.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513625" y="46694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Andrew</a:t>
            </a:r>
            <a:endParaRPr sz="900"/>
          </a:p>
        </p:txBody>
      </p:sp>
      <p:sp>
        <p:nvSpPr>
          <p:cNvPr id="101" name="Google Shape;101;p18"/>
          <p:cNvSpPr txBox="1"/>
          <p:nvPr/>
        </p:nvSpPr>
        <p:spPr>
          <a:xfrm>
            <a:off x="-493125" y="4788600"/>
            <a:ext cx="629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EIA</a:t>
            </a:r>
            <a:r>
              <a:rPr lang="en" sz="1200" u="sng"/>
              <a:t>:</a:t>
            </a:r>
            <a:r>
              <a:rPr lang="en" sz="1200"/>
              <a:t> </a:t>
            </a: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https://www.eia.gov/environment/emissions/state/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t="2050" b="-2050"/>
          <a:stretch/>
        </p:blipFill>
        <p:spPr>
          <a:xfrm>
            <a:off x="1788000" y="546900"/>
            <a:ext cx="5434950" cy="33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495250" y="4768675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Dipesh</a:t>
            </a:r>
            <a:endParaRPr sz="900"/>
          </a:p>
        </p:txBody>
      </p:sp>
      <p:sp>
        <p:nvSpPr>
          <p:cNvPr id="108" name="Google Shape;108;p19"/>
          <p:cNvSpPr txBox="1"/>
          <p:nvPr/>
        </p:nvSpPr>
        <p:spPr>
          <a:xfrm>
            <a:off x="67525" y="0"/>
            <a:ext cx="552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/>
              <a:t>CO2 Emissions per Capita</a:t>
            </a:r>
            <a:endParaRPr sz="1100"/>
          </a:p>
        </p:txBody>
      </p:sp>
      <p:sp>
        <p:nvSpPr>
          <p:cNvPr id="109" name="Google Shape;109;p19"/>
          <p:cNvSpPr txBox="1"/>
          <p:nvPr/>
        </p:nvSpPr>
        <p:spPr>
          <a:xfrm>
            <a:off x="-429600" y="4504800"/>
            <a:ext cx="49071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https://climateknowledgeportal.worldbank.org/download-data</a:t>
            </a:r>
            <a:endParaRPr sz="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https://www.eia.gov/environment/emissions/state/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75" y="661105"/>
            <a:ext cx="4839501" cy="32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615800" y="4776550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Dipesh</a:t>
            </a:r>
            <a:endParaRPr sz="9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06150"/>
            <a:ext cx="4618977" cy="32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0" y="0"/>
            <a:ext cx="552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/>
              <a:t>CO2 Reported Emissions: 	</a:t>
            </a:r>
            <a:endParaRPr sz="2100" b="1" u="sng"/>
          </a:p>
        </p:txBody>
      </p:sp>
      <p:sp>
        <p:nvSpPr>
          <p:cNvPr id="118" name="Google Shape;118;p20"/>
          <p:cNvSpPr txBox="1"/>
          <p:nvPr/>
        </p:nvSpPr>
        <p:spPr>
          <a:xfrm>
            <a:off x="1858900" y="396600"/>
            <a:ext cx="689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Facility 				</a:t>
            </a:r>
            <a:r>
              <a:rPr lang="en" sz="2000" b="1"/>
              <a:t>vs. 			 </a:t>
            </a:r>
            <a:r>
              <a:rPr lang="en" sz="2000" b="1" u="sng"/>
              <a:t>Per Capita</a:t>
            </a:r>
            <a:endParaRPr sz="20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9" name="Google Shape;119;p20"/>
          <p:cNvSpPr txBox="1"/>
          <p:nvPr/>
        </p:nvSpPr>
        <p:spPr>
          <a:xfrm>
            <a:off x="-398100" y="4504800"/>
            <a:ext cx="49071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https://climateknowledgeportal.worldbank.org/download-data</a:t>
            </a:r>
            <a:endParaRPr sz="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https://www.eia.gov/environment/emissions/state/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5" y="845113"/>
            <a:ext cx="815340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19350" y="127350"/>
            <a:ext cx="4648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Total Carbon Dioxide Emissions from Fossil Fuel Consumption in Pennsylvania by Sector (2014)</a:t>
            </a:r>
            <a:endParaRPr sz="1600" b="1"/>
          </a:p>
        </p:txBody>
      </p:sp>
      <p:sp>
        <p:nvSpPr>
          <p:cNvPr id="126" name="Google Shape;126;p21"/>
          <p:cNvSpPr txBox="1"/>
          <p:nvPr/>
        </p:nvSpPr>
        <p:spPr>
          <a:xfrm>
            <a:off x="7485325" y="4789500"/>
            <a:ext cx="15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Anthony</a:t>
            </a:r>
            <a:endParaRPr sz="900"/>
          </a:p>
        </p:txBody>
      </p:sp>
      <p:sp>
        <p:nvSpPr>
          <p:cNvPr id="127" name="Google Shape;127;p21"/>
          <p:cNvSpPr txBox="1"/>
          <p:nvPr/>
        </p:nvSpPr>
        <p:spPr>
          <a:xfrm>
            <a:off x="-56600" y="4789500"/>
            <a:ext cx="442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https://www.eia.gov/environment/emissions/state/</a:t>
            </a:r>
            <a:endParaRPr sz="1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On-screen Show (16:9)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Amatic SC</vt:lpstr>
      <vt:lpstr>Source Code Pro</vt:lpstr>
      <vt:lpstr>Calibri</vt:lpstr>
      <vt:lpstr>Arial</vt:lpstr>
      <vt:lpstr>Beach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Heatmap of Total CO2 Emissions by facility (2010-2014)</vt:lpstr>
      <vt:lpstr>PA Facilities CO2 Emissions (2010-2014) </vt:lpstr>
      <vt:lpstr>Conclusions/Extrapolations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Kromer, Andrew</cp:lastModifiedBy>
  <cp:revision>1</cp:revision>
  <dcterms:modified xsi:type="dcterms:W3CDTF">2021-05-03T01:42:01Z</dcterms:modified>
</cp:coreProperties>
</file>