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865DC65-A1AD-47DB-A0E4-4AA7312D275D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FC1C544-4ABF-4A05-B56A-25B32A1C6BE8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98D7A61-5B77-4658-9F95-09D498E94943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7EAF5BE-50B4-480F-B8B7-93A65F08414F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5AFAFE9-6623-4082-8894-B0E1F5D51236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3187ACD-C72C-464E-A3B3-9E208EFA9DA8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0148683-FA68-4ABD-8912-C94AE75017F1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2397C84-BE5F-4BBE-8DF9-65D9610686BF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36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09280" y="446688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5058000" y="3602160"/>
            <a:ext cx="2074680" cy="1655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5058000" y="3602160"/>
            <a:ext cx="2074680" cy="165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09280" y="446688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36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4f7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ru-RU" sz="6000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Образец подзаголовка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10/29/15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67D8486-9602-42A0-83ED-21166C25827A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576080" y="3017880"/>
            <a:ext cx="9039600" cy="844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ru-RU" sz="6000" strike="noStrike">
                <a:solidFill>
                  <a:srgbClr val="0088cc"/>
                </a:solidFill>
                <a:latin typeface="Lucida Console"/>
              </a:rPr>
              <a:t>Службы проксирования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36960" y="546480"/>
            <a:ext cx="11538360" cy="23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just">
              <a:lnSpc>
                <a:spcPct val="100000"/>
              </a:lnSpc>
            </a:pPr>
            <a:r>
              <a:rPr b="1" lang="en-US" sz="3200" strike="noStrike">
                <a:solidFill>
                  <a:srgbClr val="0088cc"/>
                </a:solidFill>
                <a:latin typeface="Lucida Console"/>
              </a:rPr>
              <a:t>Прокси-сервер</a:t>
            </a:r>
            <a:r>
              <a:rPr lang="en-US" sz="3200" strike="noStrike">
                <a:solidFill>
                  <a:srgbClr val="0088cc"/>
                </a:solidFill>
                <a:latin typeface="Lucida Console"/>
              </a:rPr>
              <a:t> 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500" strike="noStrike">
                <a:solidFill>
                  <a:srgbClr val="0088cc"/>
                </a:solidFill>
                <a:latin typeface="Lucida Console"/>
              </a:rPr>
              <a:t>Это служба (комплекс программ) в компьютерных сетях, позволяющая клиентам выполнять косвенные запросы к другим сетевым службам. </a:t>
            </a:r>
            <a:endParaRPr/>
          </a:p>
        </p:txBody>
      </p:sp>
      <p:sp>
        <p:nvSpPr>
          <p:cNvPr id="47" name="CustomShape 2"/>
          <p:cNvSpPr/>
          <p:nvPr/>
        </p:nvSpPr>
        <p:spPr>
          <a:xfrm>
            <a:off x="11713680" y="6358680"/>
            <a:ext cx="324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88cc"/>
                </a:solidFill>
                <a:latin typeface="Calibri"/>
              </a:rPr>
              <a:t>2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375480" y="567720"/>
            <a:ext cx="11538360" cy="313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3800" strike="noStrike">
                <a:solidFill>
                  <a:srgbClr val="0088cc"/>
                </a:solidFill>
                <a:latin typeface="Lucida Console"/>
              </a:rPr>
              <a:t>Работает следующим образом: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en-US" sz="2900" strike="noStrike">
                <a:solidFill>
                  <a:srgbClr val="0088cc"/>
                </a:solidFill>
                <a:latin typeface="Lucida Console"/>
              </a:rPr>
              <a:t>Клиент подключается к прокси серверу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en-US" sz="2900" strike="noStrike">
                <a:solidFill>
                  <a:srgbClr val="0088cc"/>
                </a:solidFill>
                <a:latin typeface="Lucida Console"/>
              </a:rPr>
              <a:t>Запрашивает необходимый ему ресурс, который находится на другом сервере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en-US" sz="2900" strike="noStrike">
                <a:solidFill>
                  <a:srgbClr val="0088cc"/>
                </a:solidFill>
                <a:latin typeface="Lucida Console"/>
              </a:rPr>
              <a:t>Прокси сервер подключается к указанному ресурсу и получает данные от него, либо возвращает данные из собственного кэша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11713680" y="6358680"/>
            <a:ext cx="324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88cc"/>
                </a:solidFill>
                <a:latin typeface="Calibri"/>
              </a:rPr>
              <a:t>3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326520" y="578160"/>
            <a:ext cx="11538360" cy="41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4600" strike="noStrike">
                <a:solidFill>
                  <a:srgbClr val="0088cc"/>
                </a:solidFill>
                <a:latin typeface="Lucida Console"/>
              </a:rPr>
              <a:t>Применяется для: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en-US" sz="3600" strike="noStrike">
                <a:solidFill>
                  <a:srgbClr val="0088cc"/>
                </a:solidFill>
                <a:latin typeface="Lucida Console"/>
              </a:rPr>
              <a:t>Обеспечение доступа компьютеров локальной сети к сети Интернет.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en-US" sz="3600" strike="noStrike">
                <a:solidFill>
                  <a:srgbClr val="0088cc"/>
                </a:solidFill>
                <a:latin typeface="Lucida Console"/>
              </a:rPr>
              <a:t>Кэширование данных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en-US" sz="3600" strike="noStrike">
                <a:solidFill>
                  <a:srgbClr val="0088cc"/>
                </a:solidFill>
                <a:latin typeface="Lucida Console"/>
              </a:rPr>
              <a:t>Сжатие данных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en-US" sz="3600" strike="noStrike">
                <a:solidFill>
                  <a:srgbClr val="0088cc"/>
                </a:solidFill>
                <a:latin typeface="Lucida Console"/>
              </a:rPr>
              <a:t>Защита локальной сети от внешнего доступа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en-US" sz="3600" strike="noStrike">
                <a:solidFill>
                  <a:srgbClr val="0088cc"/>
                </a:solidFill>
                <a:latin typeface="Lucida Console"/>
              </a:rPr>
              <a:t>Ограничение доступа из локальной сети к внешней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en-US" sz="3600" strike="noStrike">
                <a:solidFill>
                  <a:srgbClr val="0088cc"/>
                </a:solidFill>
                <a:latin typeface="Lucida Console"/>
              </a:rPr>
              <a:t>Анонимизация доступа к ресурсам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en-US" sz="3600" strike="noStrike">
                <a:solidFill>
                  <a:srgbClr val="0088cc"/>
                </a:solidFill>
                <a:latin typeface="Lucida Console"/>
              </a:rPr>
              <a:t>Обход ограничений доступа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en-US" sz="3600" strike="noStrike">
                <a:solidFill>
                  <a:srgbClr val="0088cc"/>
                </a:solidFill>
                <a:latin typeface="Lucida Console"/>
              </a:rPr>
              <a:t>Протоколирование работы в сети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en-US" sz="3600" strike="noStrike">
                <a:solidFill>
                  <a:srgbClr val="0088cc"/>
                </a:solidFill>
                <a:latin typeface="Lucida Console"/>
              </a:rPr>
              <a:t>Фильтрация траффика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en-US" sz="3600" strike="noStrike">
                <a:solidFill>
                  <a:srgbClr val="0088cc"/>
                </a:solidFill>
                <a:latin typeface="Lucida Console"/>
              </a:rPr>
              <a:t>Управление квотами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1" name="CustomShape 2"/>
          <p:cNvSpPr/>
          <p:nvPr/>
        </p:nvSpPr>
        <p:spPr>
          <a:xfrm>
            <a:off x="11713680" y="6358680"/>
            <a:ext cx="324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88cc"/>
                </a:solidFill>
                <a:latin typeface="Calibri"/>
              </a:rPr>
              <a:t>4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326520" y="578160"/>
            <a:ext cx="11538360" cy="41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3200" strike="noStrike">
                <a:solidFill>
                  <a:srgbClr val="0088cc"/>
                </a:solidFill>
                <a:latin typeface="Lucida Console"/>
              </a:rPr>
              <a:t>Виды: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en-US" sz="2500" strike="noStrike">
                <a:solidFill>
                  <a:srgbClr val="0088cc"/>
                </a:solidFill>
                <a:latin typeface="Lucida Console"/>
              </a:rPr>
              <a:t>HTTP прокси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100" strike="noStrike">
                <a:solidFill>
                  <a:srgbClr val="0088cc"/>
                </a:solidFill>
                <a:latin typeface="Lucida Console"/>
              </a:rPr>
              <a:t>Не анонимные (прозрачные)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100" strike="noStrike">
                <a:solidFill>
                  <a:srgbClr val="0088cc"/>
                </a:solidFill>
                <a:latin typeface="Lucida Console"/>
              </a:rPr>
              <a:t>Анонимные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100" strike="noStrike">
                <a:solidFill>
                  <a:srgbClr val="0088cc"/>
                </a:solidFill>
                <a:latin typeface="Lucida Console"/>
              </a:rPr>
              <a:t>Элитные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en-US" sz="2500" strike="noStrike">
                <a:solidFill>
                  <a:srgbClr val="0088cc"/>
                </a:solidFill>
                <a:latin typeface="Lucida Console"/>
              </a:rPr>
              <a:t>HTTPS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en-US" sz="2500" strike="noStrike">
                <a:solidFill>
                  <a:srgbClr val="0088cc"/>
                </a:solidFill>
                <a:latin typeface="Lucida Console"/>
              </a:rPr>
              <a:t>SOCKS прокси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700" strike="noStrike">
                <a:solidFill>
                  <a:srgbClr val="0088cc"/>
                </a:solidFill>
                <a:latin typeface="Lucida Console"/>
              </a:rPr>
              <a:t>SOCKS4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700" strike="noStrike">
                <a:solidFill>
                  <a:srgbClr val="0088cc"/>
                </a:solidFill>
                <a:latin typeface="Lucida Console"/>
              </a:rPr>
              <a:t>SOCKS5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88cc"/>
                </a:solidFill>
                <a:latin typeface="Lucida Console"/>
              </a:rPr>
              <a:t>4) FTP прокси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88cc"/>
                </a:solidFill>
                <a:latin typeface="Lucida Console"/>
              </a:rPr>
              <a:t>5) CGI прокси (анонимайзеры)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88cc"/>
                </a:solidFill>
                <a:latin typeface="Lucida Console"/>
              </a:rPr>
              <a:t>6) IRC прокси (в irc сетях)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3" name="CustomShape 2"/>
          <p:cNvSpPr/>
          <p:nvPr/>
        </p:nvSpPr>
        <p:spPr>
          <a:xfrm>
            <a:off x="11713680" y="6358680"/>
            <a:ext cx="324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88cc"/>
                </a:solidFill>
                <a:latin typeface="Calibri"/>
              </a:rPr>
              <a:t>5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326520" y="578160"/>
            <a:ext cx="11538360" cy="62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3200" strike="noStrike">
                <a:solidFill>
                  <a:srgbClr val="0088cc"/>
                </a:solidFill>
                <a:latin typeface="Lucida Console"/>
              </a:rPr>
              <a:t>Пропишем прокси в браузере: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55" name="Рисунок 2" descr=""/>
          <p:cNvPicPr/>
          <p:nvPr/>
        </p:nvPicPr>
        <p:blipFill>
          <a:blip r:embed="rId1"/>
          <a:stretch/>
        </p:blipFill>
        <p:spPr>
          <a:xfrm>
            <a:off x="326520" y="1391040"/>
            <a:ext cx="11575440" cy="2718000"/>
          </a:xfrm>
          <a:prstGeom prst="rect">
            <a:avLst/>
          </a:prstGeom>
          <a:ln>
            <a:noFill/>
          </a:ln>
        </p:spPr>
      </p:pic>
      <p:sp>
        <p:nvSpPr>
          <p:cNvPr id="56" name="CustomShape 2"/>
          <p:cNvSpPr/>
          <p:nvPr/>
        </p:nvSpPr>
        <p:spPr>
          <a:xfrm>
            <a:off x="11700000" y="6358680"/>
            <a:ext cx="46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88cc"/>
                </a:solidFill>
                <a:latin typeface="Calibri"/>
              </a:rPr>
              <a:t>10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326520" y="578160"/>
            <a:ext cx="11538360" cy="57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3200" strike="noStrike">
                <a:solidFill>
                  <a:srgbClr val="0088cc"/>
                </a:solidFill>
                <a:latin typeface="Lucida Console"/>
              </a:rPr>
              <a:t>Список литературы: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300" strike="noStrike">
                <a:solidFill>
                  <a:srgbClr val="0088cc"/>
                </a:solidFill>
                <a:latin typeface="Calibri"/>
              </a:rPr>
              <a:t>Squid для самых маленьких - </a:t>
            </a:r>
            <a:r>
              <a:rPr lang="en-US" sz="2300" strike="noStrike" u="sng">
                <a:solidFill>
                  <a:srgbClr val="0563c1"/>
                </a:solidFill>
                <a:latin typeface="Calibri"/>
              </a:rPr>
              <a:t>http://</a:t>
            </a:r>
            <a:r>
              <a:rPr lang="en-US" sz="2300" strike="noStrike" u="sng">
                <a:solidFill>
                  <a:srgbClr val="0563c1"/>
                </a:solidFill>
                <a:latin typeface="Calibri"/>
              </a:rPr>
              <a:t>bit.ly/1Gq0Dve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300" strike="noStrike">
                <a:solidFill>
                  <a:srgbClr val="0088cc"/>
                </a:solidFill>
                <a:latin typeface="Calibri"/>
              </a:rPr>
              <a:t>Директивы(TAG) Squid. auth_param - </a:t>
            </a:r>
            <a:r>
              <a:rPr lang="en-US" sz="2300" strike="noStrike" u="sng">
                <a:solidFill>
                  <a:srgbClr val="0563c1"/>
                </a:solidFill>
                <a:latin typeface="Calibri"/>
              </a:rPr>
              <a:t>http://</a:t>
            </a:r>
            <a:r>
              <a:rPr lang="en-US" sz="2300" strike="noStrike" u="sng">
                <a:solidFill>
                  <a:srgbClr val="0563c1"/>
                </a:solidFill>
                <a:latin typeface="Calibri"/>
              </a:rPr>
              <a:t>bit.ly/1H2Hhan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300" strike="noStrike">
                <a:solidFill>
                  <a:srgbClr val="0088cc"/>
                </a:solidFill>
                <a:latin typeface="Calibri"/>
              </a:rPr>
              <a:t>Proxy authentication - </a:t>
            </a:r>
            <a:r>
              <a:rPr lang="en-US" sz="2300" strike="noStrike" u="sng">
                <a:solidFill>
                  <a:srgbClr val="0563c1"/>
                </a:solidFill>
                <a:latin typeface="Calibri"/>
              </a:rPr>
              <a:t>http://</a:t>
            </a:r>
            <a:r>
              <a:rPr lang="en-US" sz="2300" strike="noStrike" u="sng">
                <a:solidFill>
                  <a:srgbClr val="0563c1"/>
                </a:solidFill>
                <a:latin typeface="Calibri"/>
              </a:rPr>
              <a:t>bit.ly/1LuKX94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300" strike="noStrike">
                <a:solidFill>
                  <a:srgbClr val="0088cc"/>
                </a:solidFill>
                <a:latin typeface="Calibri"/>
              </a:rPr>
              <a:t>Директивы(TAG) Squid. http_access - </a:t>
            </a:r>
            <a:r>
              <a:rPr lang="en-US" sz="2300" strike="noStrike" u="sng">
                <a:solidFill>
                  <a:srgbClr val="0563c1"/>
                </a:solidFill>
                <a:latin typeface="Calibri"/>
              </a:rPr>
              <a:t>http://</a:t>
            </a:r>
            <a:r>
              <a:rPr lang="en-US" sz="2300" strike="noStrike" u="sng">
                <a:solidFill>
                  <a:srgbClr val="0563c1"/>
                </a:solidFill>
                <a:latin typeface="Calibri"/>
              </a:rPr>
              <a:t>bit.ly/1OP25df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300" strike="noStrike">
                <a:solidFill>
                  <a:srgbClr val="0088cc"/>
                </a:solidFill>
                <a:latin typeface="Calibri"/>
              </a:rPr>
              <a:t>Squid-cache wiki - </a:t>
            </a:r>
            <a:r>
              <a:rPr lang="en-US" sz="2300" strike="noStrike" u="sng">
                <a:solidFill>
                  <a:srgbClr val="0563c1"/>
                </a:solidFill>
                <a:latin typeface="Calibri"/>
              </a:rPr>
              <a:t>http://</a:t>
            </a:r>
            <a:r>
              <a:rPr lang="en-US" sz="2300" strike="noStrike" u="sng">
                <a:solidFill>
                  <a:srgbClr val="0563c1"/>
                </a:solidFill>
                <a:latin typeface="Calibri"/>
              </a:rPr>
              <a:t>bit.ly/1kEPTiV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300" strike="noStrike">
                <a:solidFill>
                  <a:srgbClr val="0088cc"/>
                </a:solidFill>
                <a:latin typeface="Calibri"/>
              </a:rPr>
              <a:t>Настройка squid для начинающих - </a:t>
            </a:r>
            <a:r>
              <a:rPr lang="en-US" sz="2300" strike="noStrike" u="sng">
                <a:solidFill>
                  <a:srgbClr val="0563c1"/>
                </a:solidFill>
                <a:latin typeface="Calibri"/>
              </a:rPr>
              <a:t>http://</a:t>
            </a:r>
            <a:r>
              <a:rPr lang="en-US" sz="2300" strike="noStrike" u="sng">
                <a:solidFill>
                  <a:srgbClr val="0563c1"/>
                </a:solidFill>
                <a:latin typeface="Calibri"/>
              </a:rPr>
              <a:t>bit.ly/1kEPXit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300" strike="noStrike">
                <a:solidFill>
                  <a:srgbClr val="0088cc"/>
                </a:solidFill>
                <a:latin typeface="Calibri"/>
              </a:rPr>
              <a:t>Настройка прозрачного squid3 - </a:t>
            </a:r>
            <a:r>
              <a:rPr lang="en-US" sz="2300" strike="noStrike" u="sng">
                <a:solidFill>
                  <a:srgbClr val="0563c1"/>
                </a:solidFill>
                <a:latin typeface="Calibri"/>
              </a:rPr>
              <a:t>http</a:t>
            </a:r>
            <a:r>
              <a:rPr lang="en-US" sz="2300" strike="noStrike" u="sng">
                <a:solidFill>
                  <a:srgbClr val="0563c1"/>
                </a:solidFill>
                <a:latin typeface="Calibri"/>
              </a:rPr>
              <a:t>://</a:t>
            </a:r>
            <a:r>
              <a:rPr lang="en-US" sz="2300" strike="noStrike" u="sng">
                <a:solidFill>
                  <a:srgbClr val="0563c1"/>
                </a:solidFill>
                <a:latin typeface="Calibri"/>
              </a:rPr>
              <a:t>bit.ly/1kScAQz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300" strike="noStrike">
                <a:solidFill>
                  <a:srgbClr val="0088cc"/>
                </a:solidFill>
                <a:latin typeface="Calibri"/>
              </a:rPr>
              <a:t>Настройка Squid 3 - </a:t>
            </a:r>
            <a:r>
              <a:rPr lang="en-US" sz="2300" strike="noStrike" u="sng">
                <a:solidFill>
                  <a:srgbClr val="0563c1"/>
                </a:solidFill>
                <a:latin typeface="Calibri"/>
              </a:rPr>
              <a:t>http://itadept.ru/freebsd-squid</a:t>
            </a:r>
            <a:r>
              <a:rPr lang="en-US" sz="2300" strike="noStrike" u="sng">
                <a:solidFill>
                  <a:srgbClr val="0563c1"/>
                </a:solidFill>
                <a:latin typeface="Calibri"/>
              </a:rPr>
              <a:t>/#config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8" name="CustomShape 2"/>
          <p:cNvSpPr/>
          <p:nvPr/>
        </p:nvSpPr>
        <p:spPr>
          <a:xfrm>
            <a:off x="11700000" y="6358680"/>
            <a:ext cx="46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88cc"/>
                </a:solidFill>
                <a:latin typeface="Calibri"/>
              </a:rPr>
              <a:t>11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Application>LibreOffice/4.4.2.2$Linux_X86_64 LibreOffice_project/40m0$Build-2</Application>
  <Paragraphs>61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2015-10-25T10:22:30Z</dcterms:created>
  <dc:creator>Dev</dc:creator>
  <dc:language>en-US</dc:language>
  <dcterms:modified xsi:type="dcterms:W3CDTF">2015-10-29T19:31:05Z</dcterms:modified>
  <cp:revision>71</cp:revision>
  <dc:title>Proxy = Заместитель = Surrogate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