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63" r:id="rId6"/>
    <p:sldId id="258" r:id="rId7"/>
    <p:sldId id="259" r:id="rId8"/>
    <p:sldId id="267" r:id="rId9"/>
    <p:sldId id="264" r:id="rId10"/>
    <p:sldId id="260" r:id="rId11"/>
    <p:sldId id="268" r:id="rId12"/>
    <p:sldId id="265" r:id="rId13"/>
    <p:sldId id="261" r:id="rId14"/>
    <p:sldId id="270" r:id="rId15"/>
    <p:sldId id="262" r:id="rId16"/>
    <p:sldId id="269" r:id="rId17"/>
    <p:sldId id="26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C"/>
    <a:srgbClr val="F4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 varScale="1">
        <p:scale>
          <a:sx n="82" d="100"/>
          <a:sy n="82" d="100"/>
        </p:scale>
        <p:origin x="1397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F8C9-8683-408D-B13C-426E4CAAE106}" type="datetimeFigureOut">
              <a:rPr lang="ru-RU" smtClean="0"/>
              <a:t>27.10.2015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8D340-E585-4941-B670-7266812E64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40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77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757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812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848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658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646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745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10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655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50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5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69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425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869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5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D340-E585-4941-B670-7266812E64F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92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0368-1CBE-47F3-823E-846C7CB48094}" type="datetime1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C12B-088F-4630-926B-931612CB5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4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3B77-A459-47DF-8D2F-EE409001C6EB}" type="datetime1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C12B-088F-4630-926B-931612CB5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77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504F-C86B-4452-BC93-8C6B02FC4E14}" type="datetime1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C12B-088F-4630-926B-931612CB5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0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B380-0B5C-4876-9A8C-41BCDE734BBB}" type="datetime1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C12B-088F-4630-926B-931612CB5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24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3E7-AF4C-4CF6-AE45-5B8C6753E0BD}" type="datetime1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C12B-088F-4630-926B-931612CB5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22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DC57-2712-4E70-832E-70534943F074}" type="datetime1">
              <a:rPr lang="ru-RU" smtClean="0"/>
              <a:t>27.10.2015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C12B-088F-4630-926B-931612CB5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87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DA72-2B51-4C66-9851-A7CA58E5EAB3}" type="datetime1">
              <a:rPr lang="ru-RU" smtClean="0"/>
              <a:t>27.10.2015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C12B-088F-4630-926B-931612CB5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91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7625-463B-4F21-B32E-CBD86DBBA704}" type="datetime1">
              <a:rPr lang="ru-RU" smtClean="0"/>
              <a:t>27.10.2015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C12B-088F-4630-926B-931612CB5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59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AA51-3070-439F-B50D-B8F4AFF09CCC}" type="datetime1">
              <a:rPr lang="ru-RU" smtClean="0"/>
              <a:t>27.10.2015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C12B-088F-4630-926B-931612CB5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5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8684-C29E-4958-8B00-7387EEF3E17A}" type="datetime1">
              <a:rPr lang="ru-RU" smtClean="0"/>
              <a:t>27.10.2015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C12B-088F-4630-926B-931612CB5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2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96E1-2EF6-4FA5-AD5E-3388A80C0C94}" type="datetime1">
              <a:rPr lang="ru-RU" smtClean="0"/>
              <a:t>27.10.2015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C12B-088F-4630-926B-931612CB5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92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7B30-32CE-45B7-9ABE-935AB8DCE11E}" type="datetime1">
              <a:rPr lang="ru-RU" smtClean="0"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C12B-088F-4630-926B-931612CB57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14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Proxy</a:t>
            </a:r>
            <a:r>
              <a:rPr lang="ru-RU" sz="3600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=Заместитель=</a:t>
            </a:r>
            <a:r>
              <a:rPr lang="en-US" sz="3600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Surrogate</a:t>
            </a:r>
            <a:endParaRPr lang="ru-RU" sz="3600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1580" y="3429000"/>
            <a:ext cx="7560840" cy="720080"/>
          </a:xfrm>
        </p:spPr>
        <p:txBody>
          <a:bodyPr>
            <a:noAutofit/>
          </a:bodyPr>
          <a:lstStyle/>
          <a:p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Паттерн структурирующий объекты</a:t>
            </a:r>
            <a:endParaRPr lang="ru-RU" sz="3000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1"/>
            <a:ext cx="7772400" cy="54726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ВИРТУАЛЬНЫЙ ЗАМЕСТИТЕЛЬ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1268760"/>
            <a:ext cx="6768752" cy="720080"/>
          </a:xfrm>
        </p:spPr>
        <p:txBody>
          <a:bodyPr>
            <a:noAutofit/>
          </a:bodyPr>
          <a:lstStyle/>
          <a:p>
            <a:pPr algn="l"/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Создает «тяжелые» объекты по требованию</a:t>
            </a:r>
            <a:endParaRPr lang="ru-RU" sz="3000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1"/>
            <a:ext cx="7772400" cy="54726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ЗАДАЧИ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1268760"/>
            <a:ext cx="6768752" cy="2448272"/>
          </a:xfrm>
        </p:spPr>
        <p:txBody>
          <a:bodyPr>
            <a:noAutofit/>
          </a:bodyPr>
          <a:lstStyle/>
          <a:p>
            <a:pPr algn="l"/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1. Необходимо загружать и показывать картинки, только если они попадает в область видимости</a:t>
            </a:r>
            <a:endParaRPr lang="ru-RU" sz="3000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1"/>
            <a:ext cx="7772400" cy="54726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РЕАЛИЗАЦИЯ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5472608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if (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scrollTop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windowHeight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&gt;= 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elementOffsetTop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 { </a:t>
            </a:r>
            <a:endParaRPr lang="ru-RU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// </a:t>
            </a:r>
            <a:r>
              <a:rPr lang="ru-RU" sz="2000" dirty="0">
                <a:solidFill>
                  <a:srgbClr val="0088CC"/>
                </a:solidFill>
                <a:latin typeface="Lucida Console" panose="020B0609040504020204" pitchFamily="49" charset="0"/>
              </a:rPr>
              <a:t>если виртуальный</a:t>
            </a:r>
          </a:p>
          <a:p>
            <a:pPr algn="l"/>
            <a:r>
              <a:rPr lang="ru-RU" sz="2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  // </a:t>
            </a:r>
            <a:r>
              <a:rPr lang="ru-RU" sz="2000" dirty="0">
                <a:solidFill>
                  <a:srgbClr val="0088CC"/>
                </a:solidFill>
                <a:latin typeface="Lucida Console" panose="020B0609040504020204" pitchFamily="49" charset="0"/>
              </a:rPr>
              <a:t>объект попадает в область видимости, то</a:t>
            </a:r>
          </a:p>
          <a:p>
            <a:pPr algn="l"/>
            <a:r>
              <a:rPr lang="ru-RU" sz="2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  // </a:t>
            </a:r>
            <a:r>
              <a:rPr lang="ru-RU" sz="2000" dirty="0">
                <a:solidFill>
                  <a:srgbClr val="0088CC"/>
                </a:solidFill>
                <a:latin typeface="Lucida Console" panose="020B0609040504020204" pitchFamily="49" charset="0"/>
              </a:rPr>
              <a:t>создает реальный объект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element.attr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('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src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', 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element.attr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('data-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src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'));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endParaRPr lang="ru-RU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// </a:t>
            </a:r>
            <a:r>
              <a:rPr lang="ru-RU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удалемя</a:t>
            </a:r>
            <a:r>
              <a:rPr lang="ru-RU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информацию о том, что это виртуальный объект.</a:t>
            </a:r>
          </a:p>
          <a:p>
            <a:pPr algn="l"/>
            <a:r>
              <a:rPr lang="ru-RU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element.removeClass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preloader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');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    }</a:t>
            </a:r>
            <a:endParaRPr lang="ru-RU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"/>
            <a:ext cx="7772400" cy="5486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ЗАЩИЩАЮЩИЙ ЗАМЕСТИТЕЛЬ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5328592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Контролирует доступ к исходному объекту. </a:t>
            </a:r>
            <a:endParaRPr lang="en-US" sz="3000" dirty="0" smtClean="0">
              <a:solidFill>
                <a:srgbClr val="0088CC"/>
              </a:solidFill>
              <a:latin typeface="Lucida Console" panose="020B0609040504020204" pitchFamily="49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000" dirty="0">
              <a:solidFill>
                <a:srgbClr val="0088CC"/>
              </a:solidFill>
              <a:latin typeface="Lucida Console" panose="020B0609040504020204" pitchFamily="49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Такие заместители полезны, когда для разных объектов определены различные права доступа</a:t>
            </a:r>
            <a:endParaRPr lang="ru-RU" sz="3000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"/>
            <a:ext cx="7772400" cy="5486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ЗАДАЧИ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1268760"/>
            <a:ext cx="7704856" cy="1475040"/>
          </a:xfrm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Роли пользователей</a:t>
            </a:r>
          </a:p>
          <a:p>
            <a:pPr marL="514350" indent="-514350" algn="l">
              <a:buAutoNum type="arabicPeriod"/>
            </a:pPr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Права на </a:t>
            </a:r>
            <a:r>
              <a:rPr lang="en-US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CRUD</a:t>
            </a:r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 (</a:t>
            </a:r>
            <a:r>
              <a:rPr lang="en-US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create/read/update/delete</a:t>
            </a:r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)</a:t>
            </a:r>
            <a:r>
              <a:rPr lang="en-US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 </a:t>
            </a:r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операции</a:t>
            </a:r>
            <a:endParaRPr lang="ru-RU" sz="3000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5486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«УМНАЯ» ССЫЛКА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5400600"/>
          </a:xfrm>
        </p:spPr>
        <p:txBody>
          <a:bodyPr>
            <a:normAutofit/>
          </a:bodyPr>
          <a:lstStyle/>
          <a:p>
            <a:pPr algn="l"/>
            <a:r>
              <a:rPr lang="ru-RU" sz="25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Это замена обычного указателя.</a:t>
            </a:r>
          </a:p>
          <a:p>
            <a:pPr algn="l"/>
            <a:r>
              <a:rPr lang="ru-RU" sz="25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Используется для</a:t>
            </a:r>
            <a:r>
              <a:rPr lang="en-US" sz="25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:</a:t>
            </a:r>
            <a:endParaRPr lang="ru-RU" sz="2500" dirty="0" smtClean="0">
              <a:solidFill>
                <a:srgbClr val="0088CC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Tx/>
              <a:buChar char="-"/>
            </a:pPr>
            <a:r>
              <a:rPr lang="ru-RU" sz="2500" dirty="0">
                <a:solidFill>
                  <a:srgbClr val="0088CC"/>
                </a:solidFill>
                <a:latin typeface="Lucida Console" panose="020B0609040504020204" pitchFamily="49" charset="0"/>
              </a:rPr>
              <a:t>п</a:t>
            </a:r>
            <a:r>
              <a:rPr lang="ru-RU" sz="25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одсчет числа ссылок на реальный объект</a:t>
            </a:r>
            <a:r>
              <a:rPr lang="en-US" sz="25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;</a:t>
            </a:r>
            <a:endParaRPr lang="ru-RU" sz="2500" dirty="0" smtClean="0">
              <a:solidFill>
                <a:srgbClr val="0088CC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Tx/>
              <a:buChar char="-"/>
            </a:pPr>
            <a:r>
              <a:rPr lang="ru-RU" sz="2500" dirty="0">
                <a:solidFill>
                  <a:srgbClr val="0088CC"/>
                </a:solidFill>
                <a:latin typeface="Lucida Console" panose="020B0609040504020204" pitchFamily="49" charset="0"/>
              </a:rPr>
              <a:t>з</a:t>
            </a:r>
            <a:r>
              <a:rPr lang="ru-RU" sz="25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агрузка объекта в память</a:t>
            </a:r>
            <a:r>
              <a:rPr lang="en-US" sz="25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;</a:t>
            </a:r>
            <a:endParaRPr lang="ru-RU" sz="2500" dirty="0" smtClean="0">
              <a:solidFill>
                <a:srgbClr val="0088CC"/>
              </a:solidFill>
              <a:latin typeface="Lucida Console" panose="020B0609040504020204" pitchFamily="49" charset="0"/>
            </a:endParaRPr>
          </a:p>
          <a:p>
            <a:pPr marL="457200" indent="-457200" algn="l">
              <a:buFontTx/>
              <a:buChar char="-"/>
            </a:pPr>
            <a:r>
              <a:rPr lang="ru-RU" sz="2500" dirty="0">
                <a:solidFill>
                  <a:srgbClr val="0088CC"/>
                </a:solidFill>
                <a:latin typeface="Lucida Console" panose="020B0609040504020204" pitchFamily="49" charset="0"/>
              </a:rPr>
              <a:t>п</a:t>
            </a:r>
            <a:r>
              <a:rPr lang="ru-RU" sz="25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роверку и установку блокировки</a:t>
            </a:r>
            <a:r>
              <a:rPr lang="en-US" sz="25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.</a:t>
            </a:r>
            <a:endParaRPr lang="ru-RU" sz="2500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5486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ЗАДАЧИ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5472608"/>
          </a:xfrm>
        </p:spPr>
        <p:txBody>
          <a:bodyPr>
            <a:normAutofit/>
          </a:bodyPr>
          <a:lstStyle/>
          <a:p>
            <a:pPr marL="541338" indent="-541338" algn="l">
              <a:buFont typeface="+mj-lt"/>
              <a:buAutoNum type="arabicPeriod"/>
            </a:pPr>
            <a:r>
              <a:rPr lang="ru-RU" sz="25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Необходимо удалять объекты, которые старше 10 минут, по требованию</a:t>
            </a:r>
            <a:endParaRPr lang="ru-RU" sz="2500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5486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РЕАЛИЗАЦИЯ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5472608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rgbClr val="0088CC"/>
                </a:solidFill>
                <a:latin typeface="Lucida Console" panose="020B0609040504020204" pitchFamily="49" charset="0"/>
              </a:rPr>
              <a:t>/**</a:t>
            </a:r>
          </a:p>
          <a:p>
            <a:pPr algn="l"/>
            <a:r>
              <a:rPr lang="ru-RU" sz="2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 * </a:t>
            </a:r>
            <a:r>
              <a:rPr lang="ru-RU" sz="2000" dirty="0">
                <a:solidFill>
                  <a:srgbClr val="0088CC"/>
                </a:solidFill>
                <a:latin typeface="Lucida Console" panose="020B0609040504020204" pitchFamily="49" charset="0"/>
              </a:rPr>
              <a:t>Очистить список пользователей, которые не активны более 10 минут.</a:t>
            </a:r>
          </a:p>
          <a:p>
            <a:pPr algn="l"/>
            <a:r>
              <a:rPr lang="ru-RU" sz="2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 */</a:t>
            </a:r>
            <a:endParaRPr lang="ru-RU" sz="2000" dirty="0">
              <a:solidFill>
                <a:srgbClr val="0088CC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public 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function 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removeOldUsersOnline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this-&gt;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redis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-&gt;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zRemRangeByScore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('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user:online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', -time(), time</a:t>
            </a:r>
            <a:r>
              <a:rPr lang="en-US" sz="20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ru-RU" sz="20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-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10*60</a:t>
            </a:r>
            <a:r>
              <a:rPr lang="en-US" sz="20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);</a:t>
            </a:r>
            <a:endParaRPr lang="ru-RU" sz="2000" dirty="0" smtClean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algn="l"/>
            <a:endParaRPr lang="en-US" sz="20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endParaRPr lang="ru-RU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2218" y="1"/>
            <a:ext cx="7772400" cy="5486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НАЗНАЧЕНИЕ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5400600"/>
          </a:xfrm>
        </p:spPr>
        <p:txBody>
          <a:bodyPr>
            <a:noAutofit/>
          </a:bodyPr>
          <a:lstStyle/>
          <a:p>
            <a:pPr algn="just"/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Является суррогатом объекта и контролирует доступ к нему</a:t>
            </a:r>
            <a:endParaRPr lang="ru-RU" sz="3000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4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2218" y="1"/>
            <a:ext cx="7772400" cy="5486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ТЕЗИСЫ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5544616"/>
          </a:xfrm>
        </p:spPr>
        <p:txBody>
          <a:bodyPr>
            <a:noAutofit/>
          </a:bodyPr>
          <a:lstStyle/>
          <a:p>
            <a:pPr marL="447675" indent="-447675" algn="l">
              <a:buAutoNum type="arabicPeriod"/>
            </a:pPr>
            <a:r>
              <a:rPr lang="ru-RU" sz="28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Позволяет </a:t>
            </a:r>
            <a:r>
              <a:rPr lang="ru-RU" sz="2800" dirty="0">
                <a:solidFill>
                  <a:srgbClr val="0088CC"/>
                </a:solidFill>
                <a:latin typeface="Lucida Console" panose="020B0609040504020204" pitchFamily="49" charset="0"/>
              </a:rPr>
              <a:t>управлять доступом к </a:t>
            </a:r>
            <a:r>
              <a:rPr lang="ru-RU" sz="28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объекту - отложенное </a:t>
            </a:r>
            <a:r>
              <a:rPr lang="ru-RU" sz="2800" dirty="0">
                <a:solidFill>
                  <a:srgbClr val="0088CC"/>
                </a:solidFill>
                <a:latin typeface="Lucida Console" panose="020B0609040504020204" pitchFamily="49" charset="0"/>
              </a:rPr>
              <a:t>создание и </a:t>
            </a:r>
            <a:r>
              <a:rPr lang="ru-RU" sz="28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инициализация.</a:t>
            </a:r>
          </a:p>
          <a:p>
            <a:pPr marL="447675" indent="-447675" algn="l">
              <a:buAutoNum type="arabicPeriod"/>
            </a:pPr>
            <a:endParaRPr lang="ru-RU" sz="2800" dirty="0">
              <a:solidFill>
                <a:srgbClr val="0088CC"/>
              </a:solidFill>
              <a:latin typeface="Lucida Console" panose="020B0609040504020204" pitchFamily="49" charset="0"/>
            </a:endParaRPr>
          </a:p>
          <a:p>
            <a:pPr marL="447675" indent="-447675" algn="l">
              <a:buFont typeface="+mj-lt"/>
              <a:buAutoNum type="arabicPeriod"/>
            </a:pPr>
            <a:r>
              <a:rPr lang="ru-RU" sz="28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Затраты </a:t>
            </a:r>
            <a:r>
              <a:rPr lang="ru-RU" sz="2800" dirty="0">
                <a:solidFill>
                  <a:srgbClr val="0088CC"/>
                </a:solidFill>
                <a:latin typeface="Lucida Console" panose="020B0609040504020204" pitchFamily="49" charset="0"/>
              </a:rPr>
              <a:t>на </a:t>
            </a:r>
            <a:r>
              <a:rPr lang="ru-RU" sz="28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создание могут быть велики</a:t>
            </a:r>
          </a:p>
          <a:p>
            <a:pPr marL="447675" indent="-447675" algn="l">
              <a:buFont typeface="+mj-lt"/>
              <a:buAutoNum type="arabicPeriod"/>
            </a:pPr>
            <a:endParaRPr lang="ru-RU" sz="2800" dirty="0">
              <a:solidFill>
                <a:srgbClr val="0088CC"/>
              </a:solidFill>
              <a:latin typeface="Lucida Console" panose="020B0609040504020204" pitchFamily="49" charset="0"/>
            </a:endParaRPr>
          </a:p>
          <a:p>
            <a:pPr marL="447675" indent="-447675" algn="l">
              <a:buFont typeface="+mj-lt"/>
              <a:buAutoNum type="arabicPeriod"/>
            </a:pPr>
            <a:r>
              <a:rPr lang="ru-RU" sz="28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Необходимо </a:t>
            </a:r>
            <a:r>
              <a:rPr lang="ru-RU" sz="2800" dirty="0">
                <a:solidFill>
                  <a:srgbClr val="0088CC"/>
                </a:solidFill>
                <a:latin typeface="Lucida Console" panose="020B0609040504020204" pitchFamily="49" charset="0"/>
              </a:rPr>
              <a:t>избегать создания сложных объектов</a:t>
            </a:r>
          </a:p>
          <a:p>
            <a:pPr marL="447675" indent="-447675" algn="l">
              <a:buFont typeface="+mj-lt"/>
              <a:buAutoNum type="arabicPeriod"/>
            </a:pPr>
            <a:endParaRPr lang="ru-RU" sz="2800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2218" y="1"/>
            <a:ext cx="7772400" cy="5486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ТЕЗИСЫ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5544616"/>
          </a:xfrm>
        </p:spPr>
        <p:txBody>
          <a:bodyPr>
            <a:noAutofit/>
          </a:bodyPr>
          <a:lstStyle/>
          <a:p>
            <a:pPr marL="625475" indent="-625475" algn="l"/>
            <a:r>
              <a:rPr lang="ru-RU" sz="28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4. Необходимо использовать «другой» объект - заместитель</a:t>
            </a:r>
          </a:p>
          <a:p>
            <a:pPr marL="625475" indent="-625475" algn="l"/>
            <a:endParaRPr lang="ru-RU" sz="2800" dirty="0" smtClean="0">
              <a:solidFill>
                <a:srgbClr val="0088CC"/>
              </a:solidFill>
              <a:latin typeface="Lucida Console" panose="020B0609040504020204" pitchFamily="49" charset="0"/>
            </a:endParaRPr>
          </a:p>
          <a:p>
            <a:pPr marL="625475" indent="-625475" algn="l"/>
            <a:r>
              <a:rPr lang="ru-RU" sz="28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5. Заместитель </a:t>
            </a:r>
            <a:r>
              <a:rPr lang="ru-RU" sz="2800" dirty="0">
                <a:solidFill>
                  <a:srgbClr val="0088CC"/>
                </a:solidFill>
                <a:latin typeface="Lucida Console" panose="020B0609040504020204" pitchFamily="49" charset="0"/>
              </a:rPr>
              <a:t>- ведет себя точно также, как и реальный </a:t>
            </a:r>
            <a:r>
              <a:rPr lang="ru-RU" sz="28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объект</a:t>
            </a:r>
            <a:endParaRPr lang="ru-RU" sz="2800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5486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СТРУКТУРА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026" name="Picture 2" descr="Proxy_pat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80" y="1268760"/>
            <a:ext cx="758083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6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5486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ПРИМЕНЕНИЕ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554461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Удаленный заместитель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Виртуальный заместитель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Защищающий заместитель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«Умная» ссылка</a:t>
            </a:r>
            <a:endParaRPr lang="ru-RU" sz="3000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8032" y="1"/>
            <a:ext cx="7772400" cy="5486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УДАЛЕННЫЙ ЗАМЕСТИТЕЛЬ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5472608"/>
          </a:xfrm>
        </p:spPr>
        <p:txBody>
          <a:bodyPr>
            <a:normAutofit/>
          </a:bodyPr>
          <a:lstStyle/>
          <a:p>
            <a:pPr algn="l"/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Предоставляет локальный объект вместо реального объекта, находящегося в другом адресном пространстве</a:t>
            </a:r>
            <a:endParaRPr lang="ru-RU" sz="3000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8032" y="1"/>
            <a:ext cx="7772400" cy="5486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ЗАДАЧИ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1268760"/>
            <a:ext cx="7704856" cy="2376264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Возможность приложения работать </a:t>
            </a:r>
            <a:r>
              <a:rPr lang="en-US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offline</a:t>
            </a:r>
          </a:p>
          <a:p>
            <a:pPr marL="514350" indent="-514350" algn="l">
              <a:buAutoNum type="arabicPeriod"/>
            </a:pPr>
            <a:r>
              <a:rPr lang="ru-RU" sz="3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Данные «о себе» (не нужен запрос в БД)</a:t>
            </a:r>
          </a:p>
        </p:txBody>
      </p:sp>
    </p:spTree>
    <p:extLst>
      <p:ext uri="{BB962C8B-B14F-4D97-AF65-F5344CB8AC3E}">
        <p14:creationId xmlns:p14="http://schemas.microsoft.com/office/powerpoint/2010/main" val="2827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8032" y="1"/>
            <a:ext cx="7772400" cy="54868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РЕАЛИЗАЦИЯ</a:t>
            </a:r>
            <a:endParaRPr lang="ru-RU" b="1" dirty="0">
              <a:solidFill>
                <a:srgbClr val="0088CC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5472608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info = 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localStorage.getItem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user_id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_' + </a:t>
            </a:r>
            <a:r>
              <a:rPr lang="en-US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uid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info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 { // </a:t>
            </a:r>
            <a:r>
              <a:rPr lang="ru-RU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если есть в 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localstorage</a:t>
            </a:r>
            <a:endParaRPr lang="en-US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2000" dirty="0">
                <a:solidFill>
                  <a:srgbClr val="0088CC"/>
                </a:solidFill>
                <a:latin typeface="Lucida Console" panose="020B0609040504020204" pitchFamily="49" charset="0"/>
              </a:rPr>
              <a:t>// </a:t>
            </a:r>
            <a:r>
              <a:rPr lang="ru-RU" sz="2000" dirty="0">
                <a:solidFill>
                  <a:srgbClr val="0088CC"/>
                </a:solidFill>
                <a:latin typeface="Lucida Console" panose="020B0609040504020204" pitchFamily="49" charset="0"/>
              </a:rPr>
              <a:t>возвращаем информацию о </a:t>
            </a:r>
            <a:r>
              <a:rPr lang="ru-RU" sz="2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пользователе</a:t>
            </a:r>
            <a:r>
              <a:rPr lang="en-US" sz="2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 </a:t>
            </a:r>
            <a:r>
              <a:rPr lang="ru-RU" sz="2000" dirty="0" smtClean="0">
                <a:solidFill>
                  <a:srgbClr val="0088CC"/>
                </a:solidFill>
                <a:latin typeface="Lucida Console" panose="020B0609040504020204" pitchFamily="49" charset="0"/>
              </a:rPr>
              <a:t>из кэша</a:t>
            </a:r>
            <a:endParaRPr lang="ru-RU" sz="2000" dirty="0">
              <a:solidFill>
                <a:srgbClr val="0088CC"/>
              </a:solidFill>
              <a:latin typeface="Lucida Console" panose="020B0609040504020204" pitchFamily="49" charset="0"/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info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algn="l"/>
            <a:r>
              <a:rPr lang="en-US" sz="2000" dirty="0">
                <a:solidFill>
                  <a:srgbClr val="0088CC"/>
                </a:solidFill>
                <a:latin typeface="Lucida Console" panose="020B0609040504020204" pitchFamily="49" charset="0"/>
              </a:rPr>
              <a:t>// </a:t>
            </a:r>
            <a:r>
              <a:rPr lang="ru-RU" sz="2000" dirty="0">
                <a:solidFill>
                  <a:srgbClr val="0088CC"/>
                </a:solidFill>
                <a:latin typeface="Lucida Console" panose="020B0609040504020204" pitchFamily="49" charset="0"/>
              </a:rPr>
              <a:t>запрос в БД идет только в том случае, если нет кэша</a:t>
            </a:r>
          </a:p>
          <a:p>
            <a:pPr algn="l"/>
            <a:r>
              <a:rPr lang="ru-RU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$.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ajax({/*some 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config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*/, success: function(data) {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info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JSON.stringify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(data);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// </a:t>
            </a:r>
            <a:r>
              <a:rPr lang="ru-RU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кэшируем полученную информацию в 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localStorage</a:t>
            </a:r>
            <a:endParaRPr lang="en-US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 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tmp_this.cacheUserInfo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(data.id, info);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 return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info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}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});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},</a:t>
            </a:r>
          </a:p>
        </p:txBody>
      </p:sp>
    </p:spTree>
    <p:extLst>
      <p:ext uri="{BB962C8B-B14F-4D97-AF65-F5344CB8AC3E}">
        <p14:creationId xmlns:p14="http://schemas.microsoft.com/office/powerpoint/2010/main" val="38719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380</Words>
  <Application>Microsoft Office PowerPoint</Application>
  <PresentationFormat>Экран (4:3)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Lucida Console</vt:lpstr>
      <vt:lpstr>Тема Office</vt:lpstr>
      <vt:lpstr>Proxy=Заместитель=Surrogate</vt:lpstr>
      <vt:lpstr>НАЗНАЧЕНИЕ</vt:lpstr>
      <vt:lpstr>ТЕЗИСЫ</vt:lpstr>
      <vt:lpstr>ТЕЗИСЫ</vt:lpstr>
      <vt:lpstr>СТРУКТУРА</vt:lpstr>
      <vt:lpstr>ПРИМЕНЕНИЕ</vt:lpstr>
      <vt:lpstr>УДАЛЕННЫЙ ЗАМЕСТИТЕЛЬ</vt:lpstr>
      <vt:lpstr>ЗАДАЧИ</vt:lpstr>
      <vt:lpstr>РЕАЛИЗАЦИЯ</vt:lpstr>
      <vt:lpstr>ВИРТУАЛЬНЫЙ ЗАМЕСТИТЕЛЬ</vt:lpstr>
      <vt:lpstr>ЗАДАЧИ</vt:lpstr>
      <vt:lpstr>РЕАЛИЗАЦИЯ</vt:lpstr>
      <vt:lpstr>ЗАЩИЩАЮЩИЙ ЗАМЕСТИТЕЛЬ</vt:lpstr>
      <vt:lpstr>ЗАДАЧИ</vt:lpstr>
      <vt:lpstr>«УМНАЯ» ССЫЛКА</vt:lpstr>
      <vt:lpstr>ЗАДАЧИ</vt:lpstr>
      <vt:lpstr>РЕАЛИЗАЦИЯ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 = Заместитель = Surrogate</dc:title>
  <dc:creator>Преподаватель</dc:creator>
  <cp:lastModifiedBy>Dev</cp:lastModifiedBy>
  <cp:revision>94</cp:revision>
  <dcterms:created xsi:type="dcterms:W3CDTF">2015-10-17T04:55:15Z</dcterms:created>
  <dcterms:modified xsi:type="dcterms:W3CDTF">2015-10-27T17:38:03Z</dcterms:modified>
</cp:coreProperties>
</file>